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82" r:id="rId5"/>
    <p:sldId id="279" r:id="rId6"/>
    <p:sldId id="277" r:id="rId7"/>
    <p:sldId id="278" r:id="rId8"/>
    <p:sldId id="283" r:id="rId9"/>
    <p:sldId id="291" r:id="rId10"/>
    <p:sldId id="296" r:id="rId11"/>
    <p:sldId id="281" r:id="rId12"/>
    <p:sldId id="286" r:id="rId13"/>
    <p:sldId id="288" r:id="rId14"/>
    <p:sldId id="287" r:id="rId15"/>
    <p:sldId id="290" r:id="rId16"/>
    <p:sldId id="289" r:id="rId17"/>
    <p:sldId id="294" r:id="rId18"/>
    <p:sldId id="295" r:id="rId19"/>
    <p:sldId id="293"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05" autoAdjust="0"/>
  </p:normalViewPr>
  <p:slideViewPr>
    <p:cSldViewPr>
      <p:cViewPr varScale="1">
        <p:scale>
          <a:sx n="81" d="100"/>
          <a:sy n="81" d="100"/>
        </p:scale>
        <p:origin x="1013"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52020A-0D46-45F9-B691-2AE1F3E789D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2020A-0D46-45F9-B691-2AE1F3E789D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2020A-0D46-45F9-B691-2AE1F3E789D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2020A-0D46-45F9-B691-2AE1F3E789D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52020A-0D46-45F9-B691-2AE1F3E789DD}"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2020A-0D46-45F9-B691-2AE1F3E789DD}"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2020A-0D46-45F9-B691-2AE1F3E789DD}" type="datetimeFigureOut">
              <a:rPr lang="en-US" smtClean="0"/>
              <a:t>9/8/2015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52020A-0D46-45F9-B691-2AE1F3E789DD}" type="datetimeFigureOut">
              <a:rPr lang="en-US" smtClean="0"/>
              <a:t>9/8/2015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2020A-0D46-45F9-B691-2AE1F3E789DD}" type="datetimeFigureOut">
              <a:rPr lang="en-US" smtClean="0"/>
              <a:t>9/8/2015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2020A-0D46-45F9-B691-2AE1F3E789DD}"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52020A-0D46-45F9-B691-2AE1F3E789DD}"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611815-0600-43A5-8DAC-17042AEC89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2020A-0D46-45F9-B691-2AE1F3E789DD}" type="datetimeFigureOut">
              <a:rPr lang="en-US" smtClean="0"/>
              <a:t>9/8/2015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611815-0600-43A5-8DAC-17042AEC89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youtube.com/watch?v=fSCWi0ivx9w&amp;list=FLeEI_gvnFtzy18rakedVaJA&amp;index=8"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www.youtube.com/watch?v=J3ne7Udaetg&amp;index=1&amp;list=FLeEI_gvnFtzy18rakedVaJA"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WLPKsbiXiW4&amp;list=FLeEI_gvnFtzy18rakedVaJA&amp;index=6"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GHs2coAzLJ8&amp;list=FLeEI_gvnFtzy18rakedVaJA&amp;index=4"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H4TNtgSbzfM&amp;index=4&amp;list=FLeEI_gvnFtzy18rakedVaJA"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www.youtube.com/watch?v=z97Pa0ICpn8&amp;index=3&amp;list=FLeEI_gvnFtzy18rakedVaJA"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youtube.com/watch?v=DT_TmGgNB_o"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_tEWACq2k9U"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eNNI7knvh8o&amp;index=2&amp;list=FLeEI_gvnFtzy18rakedVaJA"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ztxuCv5-4D4&amp;list=FLeEI_gvnFtzy18rakedVaJA&amp;index=10"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youtube.com/watch?v=tWuPLxMBjM8&amp;list=FLeEI_gvnFtzy18rakedVaJA&amp;index=2"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youtube.com/watch?v=wyZR6WQ8E2w&amp;list=FLeEI_gvnFtzy18rakedVaJA&amp;index=1"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xs0FNCp6aR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003"/>
            <a:ext cx="9144000" cy="6934201"/>
          </a:xfrm>
          <a:prstGeom prst="rect">
            <a:avLst/>
          </a:prstGeom>
        </p:spPr>
      </p:pic>
      <p:sp>
        <p:nvSpPr>
          <p:cNvPr id="7" name="Rectangle 6"/>
          <p:cNvSpPr/>
          <p:nvPr/>
        </p:nvSpPr>
        <p:spPr>
          <a:xfrm>
            <a:off x="1981200" y="2590800"/>
            <a:ext cx="5401188" cy="1938992"/>
          </a:xfrm>
          <a:prstGeom prst="rect">
            <a:avLst/>
          </a:prstGeom>
        </p:spPr>
        <p:txBody>
          <a:bodyPr wrap="none">
            <a:spAutoFit/>
          </a:bodyPr>
          <a:lstStyle/>
          <a:p>
            <a:pPr algn="ctr"/>
            <a:r>
              <a:rPr lang="tr-TR" sz="4000" b="1" dirty="0" smtClean="0"/>
              <a:t>The Documentary Genre</a:t>
            </a:r>
          </a:p>
          <a:p>
            <a:pPr algn="ctr"/>
            <a:endParaRPr lang="tr-TR" sz="4000" b="1" dirty="0" smtClean="0"/>
          </a:p>
          <a:p>
            <a:pPr algn="ctr"/>
            <a:r>
              <a:rPr lang="tr-TR" sz="4000" b="1" dirty="0" smtClean="0"/>
              <a:t>Origins &amp; Style</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003"/>
            <a:ext cx="9144000" cy="6934201"/>
          </a:xfrm>
          <a:prstGeom prst="rect">
            <a:avLst/>
          </a:prstGeom>
        </p:spPr>
      </p:pic>
    </p:spTree>
    <p:extLst>
      <p:ext uri="{BB962C8B-B14F-4D97-AF65-F5344CB8AC3E}">
        <p14:creationId xmlns:p14="http://schemas.microsoft.com/office/powerpoint/2010/main" val="3607662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2514600" y="1752600"/>
            <a:ext cx="2819400" cy="4154983"/>
          </a:xfrm>
          <a:prstGeom prst="rect">
            <a:avLst/>
          </a:prstGeom>
        </p:spPr>
        <p:txBody>
          <a:bodyPr wrap="square">
            <a:spAutoFit/>
          </a:bodyPr>
          <a:lstStyle/>
          <a:p>
            <a:r>
              <a:rPr lang="en-US" sz="2400" dirty="0"/>
              <a:t>the </a:t>
            </a:r>
            <a:r>
              <a:rPr lang="en-US" sz="2400" dirty="0" smtClean="0"/>
              <a:t>Expository</a:t>
            </a:r>
            <a:endParaRPr lang="en-US" sz="2400" dirty="0"/>
          </a:p>
          <a:p>
            <a:endParaRPr lang="en-US" sz="2400" dirty="0"/>
          </a:p>
          <a:p>
            <a:r>
              <a:rPr lang="en-US" sz="2400" dirty="0"/>
              <a:t>the </a:t>
            </a:r>
            <a:r>
              <a:rPr lang="en-US" sz="2400" dirty="0" smtClean="0"/>
              <a:t>Observational</a:t>
            </a:r>
            <a:endParaRPr lang="en-US" sz="2400" dirty="0"/>
          </a:p>
          <a:p>
            <a:endParaRPr lang="en-US" sz="2400" dirty="0"/>
          </a:p>
          <a:p>
            <a:r>
              <a:rPr lang="en-US" sz="2400" dirty="0"/>
              <a:t>the </a:t>
            </a:r>
            <a:r>
              <a:rPr lang="en-US" sz="2400" dirty="0" smtClean="0"/>
              <a:t>Participatory</a:t>
            </a:r>
            <a:endParaRPr lang="en-US" sz="2400" dirty="0"/>
          </a:p>
          <a:p>
            <a:endParaRPr lang="en-US" sz="2400" dirty="0"/>
          </a:p>
          <a:p>
            <a:r>
              <a:rPr lang="en-US" sz="2400" dirty="0"/>
              <a:t>the </a:t>
            </a:r>
            <a:r>
              <a:rPr lang="en-US" sz="2400" dirty="0" smtClean="0"/>
              <a:t>Reflexive</a:t>
            </a:r>
            <a:endParaRPr lang="en-US" sz="2400" dirty="0"/>
          </a:p>
          <a:p>
            <a:endParaRPr lang="en-US" sz="2400" dirty="0"/>
          </a:p>
          <a:p>
            <a:r>
              <a:rPr lang="en-US" sz="2400" dirty="0"/>
              <a:t>the </a:t>
            </a:r>
            <a:r>
              <a:rPr lang="en-US" sz="2400" dirty="0" smtClean="0"/>
              <a:t>Poetic</a:t>
            </a:r>
          </a:p>
          <a:p>
            <a:endParaRPr lang="en-US" sz="2400" dirty="0"/>
          </a:p>
          <a:p>
            <a:r>
              <a:rPr lang="en-US" sz="2400" dirty="0"/>
              <a:t>the </a:t>
            </a:r>
            <a:r>
              <a:rPr lang="en-US" sz="2400" dirty="0" err="1" smtClean="0"/>
              <a:t>Performative</a:t>
            </a:r>
            <a:endParaRPr lang="en-US" sz="2400" dirty="0"/>
          </a:p>
        </p:txBody>
      </p:sp>
      <p:sp>
        <p:nvSpPr>
          <p:cNvPr id="6" name="TextBox 5"/>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Tree>
    <p:extLst>
      <p:ext uri="{BB962C8B-B14F-4D97-AF65-F5344CB8AC3E}">
        <p14:creationId xmlns:p14="http://schemas.microsoft.com/office/powerpoint/2010/main" val="2406236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7" name="Rectangle 6"/>
          <p:cNvSpPr/>
          <p:nvPr/>
        </p:nvSpPr>
        <p:spPr>
          <a:xfrm>
            <a:off x="1371600" y="1981200"/>
            <a:ext cx="6553200" cy="2862322"/>
          </a:xfrm>
          <a:prstGeom prst="rect">
            <a:avLst/>
          </a:prstGeom>
        </p:spPr>
        <p:txBody>
          <a:bodyPr wrap="square">
            <a:spAutoFit/>
          </a:bodyPr>
          <a:lstStyle/>
          <a:p>
            <a:r>
              <a:rPr lang="en-US" sz="2000" dirty="0"/>
              <a:t>The </a:t>
            </a:r>
            <a:r>
              <a:rPr lang="en-US" sz="2000" b="1" dirty="0"/>
              <a:t>expository</a:t>
            </a:r>
            <a:r>
              <a:rPr lang="en-US" sz="2000" dirty="0"/>
              <a:t> mode. </a:t>
            </a:r>
          </a:p>
          <a:p>
            <a:endParaRPr lang="en-US" sz="2000" dirty="0"/>
          </a:p>
          <a:p>
            <a:r>
              <a:rPr lang="en-US" sz="2000" dirty="0"/>
              <a:t>This is associated with the classic documentary, and based on illustrating an argument using images. </a:t>
            </a:r>
          </a:p>
          <a:p>
            <a:endParaRPr lang="en-US" sz="2000" dirty="0"/>
          </a:p>
          <a:p>
            <a:r>
              <a:rPr lang="en-US" sz="2000" dirty="0"/>
              <a:t>It is a rhetorical rather than an aesthetic mode, aimed directly at the viewer, using text titles or phrases to guide the image and to emphasize the idea of objectivity and logical argument.</a:t>
            </a:r>
          </a:p>
        </p:txBody>
      </p:sp>
      <p:sp>
        <p:nvSpPr>
          <p:cNvPr id="8" name="TextBox 7"/>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
        <p:nvSpPr>
          <p:cNvPr id="9" name="Rectangle 8"/>
          <p:cNvSpPr/>
          <p:nvPr/>
        </p:nvSpPr>
        <p:spPr>
          <a:xfrm>
            <a:off x="2648799" y="5105400"/>
            <a:ext cx="3762568" cy="369332"/>
          </a:xfrm>
          <a:prstGeom prst="rect">
            <a:avLst/>
          </a:prstGeom>
        </p:spPr>
        <p:txBody>
          <a:bodyPr wrap="none">
            <a:spAutoFit/>
          </a:bodyPr>
          <a:lstStyle/>
          <a:p>
            <a:pPr algn="ctr"/>
            <a:r>
              <a:rPr lang="en-US" b="1" dirty="0" smtClean="0">
                <a:hlinkClick r:id="rId3"/>
              </a:rPr>
              <a:t>Victory at Sea</a:t>
            </a:r>
            <a:r>
              <a:rPr lang="en-US" b="1" dirty="0" smtClean="0"/>
              <a:t>	 </a:t>
            </a:r>
            <a:r>
              <a:rPr lang="en-US" b="1" dirty="0" smtClean="0">
                <a:hlinkClick r:id="rId4"/>
              </a:rPr>
              <a:t>Shock of the New</a:t>
            </a:r>
            <a:endParaRPr lang="en-US" b="1" dirty="0"/>
          </a:p>
        </p:txBody>
      </p:sp>
    </p:spTree>
    <p:extLst>
      <p:ext uri="{BB962C8B-B14F-4D97-AF65-F5344CB8AC3E}">
        <p14:creationId xmlns:p14="http://schemas.microsoft.com/office/powerpoint/2010/main" val="3995347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dissolv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4" end="4"/>
                                            </p:txEl>
                                          </p:spTgt>
                                        </p:tgtEl>
                                        <p:attrNameLst>
                                          <p:attrName>style.visibility</p:attrName>
                                        </p:attrNameLst>
                                      </p:cBhvr>
                                      <p:to>
                                        <p:strVal val="visible"/>
                                      </p:to>
                                    </p:set>
                                    <p:animEffect transition="in" filter="dissolve">
                                      <p:cBhvr>
                                        <p:cTn id="12" dur="500"/>
                                        <p:tgtEl>
                                          <p:spTgt spid="7">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ssolv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371600" y="1841243"/>
            <a:ext cx="6477000" cy="2862322"/>
          </a:xfrm>
          <a:prstGeom prst="rect">
            <a:avLst/>
          </a:prstGeom>
        </p:spPr>
        <p:txBody>
          <a:bodyPr wrap="square">
            <a:spAutoFit/>
          </a:bodyPr>
          <a:lstStyle/>
          <a:p>
            <a:r>
              <a:rPr lang="en-US" sz="2000" dirty="0"/>
              <a:t>The </a:t>
            </a:r>
            <a:r>
              <a:rPr lang="en-US" sz="2000" b="1" dirty="0"/>
              <a:t>observational</a:t>
            </a:r>
            <a:r>
              <a:rPr lang="en-US" sz="2000" dirty="0"/>
              <a:t> mode. </a:t>
            </a:r>
          </a:p>
          <a:p>
            <a:endParaRPr lang="en-US" sz="2000" dirty="0"/>
          </a:p>
          <a:p>
            <a:r>
              <a:rPr lang="en-US" sz="2000" dirty="0"/>
              <a:t>This mode allowed the director to record reality without becoming involved in what people were doing when they were not explicitly looking into the camera. </a:t>
            </a:r>
          </a:p>
          <a:p>
            <a:endParaRPr lang="en-US" sz="2000" dirty="0"/>
          </a:p>
          <a:p>
            <a:r>
              <a:rPr lang="en-US" sz="2000" dirty="0"/>
              <a:t>Enabled a different approach to the subject matter and the directors prioritized a spontaneous and direct observation of reality. </a:t>
            </a:r>
          </a:p>
        </p:txBody>
      </p:sp>
      <p:sp>
        <p:nvSpPr>
          <p:cNvPr id="6" name="TextBox 5"/>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
        <p:nvSpPr>
          <p:cNvPr id="8" name="Rectangle 7"/>
          <p:cNvSpPr/>
          <p:nvPr/>
        </p:nvSpPr>
        <p:spPr>
          <a:xfrm>
            <a:off x="2590800" y="5410200"/>
            <a:ext cx="3948993" cy="369332"/>
          </a:xfrm>
          <a:prstGeom prst="rect">
            <a:avLst/>
          </a:prstGeom>
        </p:spPr>
        <p:txBody>
          <a:bodyPr wrap="none">
            <a:spAutoFit/>
          </a:bodyPr>
          <a:lstStyle/>
          <a:p>
            <a:r>
              <a:rPr lang="en-US" b="1" dirty="0"/>
              <a:t> </a:t>
            </a:r>
            <a:r>
              <a:rPr lang="en-US" b="1" dirty="0">
                <a:hlinkClick r:id="rId3"/>
              </a:rPr>
              <a:t>Gimme </a:t>
            </a:r>
            <a:r>
              <a:rPr lang="en-US" b="1" dirty="0" smtClean="0">
                <a:hlinkClick r:id="rId3"/>
              </a:rPr>
              <a:t>Shelter</a:t>
            </a:r>
            <a:r>
              <a:rPr lang="en-US" b="1" dirty="0" smtClean="0"/>
              <a:t>	</a:t>
            </a:r>
            <a:r>
              <a:rPr lang="en-US" b="1" dirty="0" smtClean="0">
                <a:hlinkClick r:id="rId4"/>
              </a:rPr>
              <a:t> </a:t>
            </a:r>
            <a:r>
              <a:rPr lang="en-US" b="1" dirty="0">
                <a:hlinkClick r:id="rId4"/>
              </a:rPr>
              <a:t>Triumph of the Will</a:t>
            </a:r>
            <a:endParaRPr lang="en-US" b="1" dirty="0"/>
          </a:p>
        </p:txBody>
      </p:sp>
    </p:spTree>
    <p:extLst>
      <p:ext uri="{BB962C8B-B14F-4D97-AF65-F5344CB8AC3E}">
        <p14:creationId xmlns:p14="http://schemas.microsoft.com/office/powerpoint/2010/main" val="638254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dissolv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dissolv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TextBox 4"/>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
        <p:nvSpPr>
          <p:cNvPr id="6" name="Rectangle 5"/>
          <p:cNvSpPr/>
          <p:nvPr/>
        </p:nvSpPr>
        <p:spPr>
          <a:xfrm>
            <a:off x="1371600" y="1905000"/>
            <a:ext cx="6477000" cy="2862322"/>
          </a:xfrm>
          <a:prstGeom prst="rect">
            <a:avLst/>
          </a:prstGeom>
        </p:spPr>
        <p:txBody>
          <a:bodyPr wrap="square">
            <a:spAutoFit/>
          </a:bodyPr>
          <a:lstStyle/>
          <a:p>
            <a:r>
              <a:rPr lang="en-US" sz="2000" dirty="0"/>
              <a:t>The </a:t>
            </a:r>
            <a:r>
              <a:rPr lang="en-US" sz="2000" b="1" dirty="0"/>
              <a:t>participatory</a:t>
            </a:r>
            <a:r>
              <a:rPr lang="en-US" sz="2000" dirty="0"/>
              <a:t> mode </a:t>
            </a:r>
          </a:p>
          <a:p>
            <a:endParaRPr lang="en-US" sz="2000" dirty="0"/>
          </a:p>
          <a:p>
            <a:r>
              <a:rPr lang="en-US" sz="2000" dirty="0"/>
              <a:t>This mode presents the relationship between the filmmaker and the filmed subject. Makes the director's perspective clear by involving them in the discourse.</a:t>
            </a:r>
          </a:p>
          <a:p>
            <a:endParaRPr lang="en-US" sz="2000" dirty="0"/>
          </a:p>
          <a:p>
            <a:r>
              <a:rPr lang="en-US" sz="2000" dirty="0"/>
              <a:t>The director becomes an investigator and enters unknown territory, participates in the lives of others, and gains direct and in-depth experience and reflection from the film. </a:t>
            </a:r>
          </a:p>
        </p:txBody>
      </p:sp>
      <p:sp>
        <p:nvSpPr>
          <p:cNvPr id="7" name="Rectangle 6"/>
          <p:cNvSpPr/>
          <p:nvPr/>
        </p:nvSpPr>
        <p:spPr>
          <a:xfrm>
            <a:off x="2819400" y="5410200"/>
            <a:ext cx="3768442" cy="369332"/>
          </a:xfrm>
          <a:prstGeom prst="rect">
            <a:avLst/>
          </a:prstGeom>
        </p:spPr>
        <p:txBody>
          <a:bodyPr wrap="none">
            <a:spAutoFit/>
          </a:bodyPr>
          <a:lstStyle/>
          <a:p>
            <a:r>
              <a:rPr lang="en-US" b="1" dirty="0" smtClean="0">
                <a:hlinkClick r:id="rId3"/>
              </a:rPr>
              <a:t>Shoah</a:t>
            </a:r>
            <a:r>
              <a:rPr lang="en-US" b="1" dirty="0" smtClean="0"/>
              <a:t>	 </a:t>
            </a:r>
            <a:r>
              <a:rPr lang="en-US" b="1" dirty="0">
                <a:hlinkClick r:id="rId4"/>
              </a:rPr>
              <a:t>Man with a Movie Camera</a:t>
            </a:r>
            <a:endParaRPr lang="en-US" b="1" dirty="0"/>
          </a:p>
        </p:txBody>
      </p:sp>
    </p:spTree>
    <p:extLst>
      <p:ext uri="{BB962C8B-B14F-4D97-AF65-F5344CB8AC3E}">
        <p14:creationId xmlns:p14="http://schemas.microsoft.com/office/powerpoint/2010/main" val="925081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dissolv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dissolve">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TextBox 4"/>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
        <p:nvSpPr>
          <p:cNvPr id="6" name="Rectangle 5"/>
          <p:cNvSpPr/>
          <p:nvPr/>
        </p:nvSpPr>
        <p:spPr>
          <a:xfrm>
            <a:off x="1447800" y="1905000"/>
            <a:ext cx="6477000" cy="2554545"/>
          </a:xfrm>
          <a:prstGeom prst="rect">
            <a:avLst/>
          </a:prstGeom>
        </p:spPr>
        <p:txBody>
          <a:bodyPr wrap="square">
            <a:spAutoFit/>
          </a:bodyPr>
          <a:lstStyle/>
          <a:p>
            <a:r>
              <a:rPr lang="en-US" sz="2000" dirty="0"/>
              <a:t>The </a:t>
            </a:r>
            <a:r>
              <a:rPr lang="en-US" sz="2000" b="1" dirty="0"/>
              <a:t>reflexive</a:t>
            </a:r>
            <a:r>
              <a:rPr lang="en-US" sz="2000" dirty="0"/>
              <a:t> mode. </a:t>
            </a:r>
          </a:p>
          <a:p>
            <a:endParaRPr lang="en-US" sz="2000" dirty="0"/>
          </a:p>
          <a:p>
            <a:r>
              <a:rPr lang="en-US" sz="2000" dirty="0"/>
              <a:t>This mode raises the audience’s awareness of the means of representation itself and the devices that have given it authority. </a:t>
            </a:r>
          </a:p>
          <a:p>
            <a:endParaRPr lang="en-US" sz="2000" dirty="0"/>
          </a:p>
          <a:p>
            <a:r>
              <a:rPr lang="en-US" sz="2000" dirty="0"/>
              <a:t>The film is not considered a window on the world, but is instead considered a construct or representation of </a:t>
            </a:r>
            <a:r>
              <a:rPr lang="en-US" sz="2000" dirty="0" smtClean="0"/>
              <a:t>it</a:t>
            </a:r>
            <a:r>
              <a:rPr lang="en-US" sz="2000" dirty="0"/>
              <a:t>.</a:t>
            </a:r>
          </a:p>
        </p:txBody>
      </p:sp>
      <p:sp>
        <p:nvSpPr>
          <p:cNvPr id="7" name="Rectangle 6"/>
          <p:cNvSpPr/>
          <p:nvPr/>
        </p:nvSpPr>
        <p:spPr>
          <a:xfrm>
            <a:off x="2895600" y="5410200"/>
            <a:ext cx="3589106" cy="369332"/>
          </a:xfrm>
          <a:prstGeom prst="rect">
            <a:avLst/>
          </a:prstGeom>
        </p:spPr>
        <p:txBody>
          <a:bodyPr wrap="none">
            <a:spAutoFit/>
          </a:bodyPr>
          <a:lstStyle/>
          <a:p>
            <a:r>
              <a:rPr lang="en-US" b="1" dirty="0">
                <a:hlinkClick r:id="rId3"/>
              </a:rPr>
              <a:t>Waiting for </a:t>
            </a:r>
            <a:r>
              <a:rPr lang="en-US" b="1" dirty="0" smtClean="0">
                <a:hlinkClick r:id="rId3"/>
              </a:rPr>
              <a:t>Fidel</a:t>
            </a:r>
            <a:r>
              <a:rPr lang="en-US" b="1" dirty="0" smtClean="0"/>
              <a:t>	</a:t>
            </a:r>
            <a:r>
              <a:rPr lang="en-US" b="1" dirty="0" smtClean="0">
                <a:hlinkClick r:id="rId4"/>
              </a:rPr>
              <a:t> </a:t>
            </a:r>
            <a:r>
              <a:rPr lang="en-US" b="1" dirty="0">
                <a:hlinkClick r:id="rId4"/>
              </a:rPr>
              <a:t>Far from Poland</a:t>
            </a:r>
            <a:endParaRPr lang="en-US" b="1" dirty="0"/>
          </a:p>
        </p:txBody>
      </p:sp>
    </p:spTree>
    <p:extLst>
      <p:ext uri="{BB962C8B-B14F-4D97-AF65-F5344CB8AC3E}">
        <p14:creationId xmlns:p14="http://schemas.microsoft.com/office/powerpoint/2010/main" val="285614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dissolv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dissolve">
                                      <p:cBhvr>
                                        <p:cTn id="12" dur="500"/>
                                        <p:tgtEl>
                                          <p:spTgt spid="6">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371600" y="1905000"/>
            <a:ext cx="6477000" cy="2554545"/>
          </a:xfrm>
          <a:prstGeom prst="rect">
            <a:avLst/>
          </a:prstGeom>
        </p:spPr>
        <p:txBody>
          <a:bodyPr wrap="square">
            <a:spAutoFit/>
          </a:bodyPr>
          <a:lstStyle/>
          <a:p>
            <a:r>
              <a:rPr lang="en-US" sz="2000" dirty="0"/>
              <a:t>The </a:t>
            </a:r>
            <a:r>
              <a:rPr lang="en-US" sz="2000" b="1" dirty="0"/>
              <a:t>poetic</a:t>
            </a:r>
            <a:r>
              <a:rPr lang="en-US" sz="2000" dirty="0"/>
              <a:t> mode. </a:t>
            </a:r>
          </a:p>
          <a:p>
            <a:endParaRPr lang="en-US" sz="2000" dirty="0"/>
          </a:p>
          <a:p>
            <a:r>
              <a:rPr lang="en-US" sz="2000" dirty="0"/>
              <a:t>It aims to create a specific mood and tone rather than to provide the viewer with </a:t>
            </a:r>
            <a:r>
              <a:rPr lang="en-US" sz="2000" dirty="0" smtClean="0"/>
              <a:t>information.</a:t>
            </a:r>
          </a:p>
          <a:p>
            <a:endParaRPr lang="en-US" sz="2000" dirty="0"/>
          </a:p>
          <a:p>
            <a:r>
              <a:rPr lang="en-US" sz="2000" dirty="0"/>
              <a:t>Its origin is linked to the emergence of artistic avant-gardes in </a:t>
            </a:r>
            <a:r>
              <a:rPr lang="en-US" sz="2000" dirty="0" smtClean="0"/>
              <a:t>cinema; uses </a:t>
            </a:r>
            <a:r>
              <a:rPr lang="en-US" sz="2000" dirty="0"/>
              <a:t>many of the devices typical of other arts (fragmentation, subjective impressions, etc.). </a:t>
            </a:r>
          </a:p>
        </p:txBody>
      </p:sp>
      <p:sp>
        <p:nvSpPr>
          <p:cNvPr id="6" name="TextBox 5"/>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
        <p:nvSpPr>
          <p:cNvPr id="7" name="Rectangle 6"/>
          <p:cNvSpPr/>
          <p:nvPr/>
        </p:nvSpPr>
        <p:spPr>
          <a:xfrm>
            <a:off x="3810000" y="5334000"/>
            <a:ext cx="1877475" cy="369332"/>
          </a:xfrm>
          <a:prstGeom prst="rect">
            <a:avLst/>
          </a:prstGeom>
        </p:spPr>
        <p:txBody>
          <a:bodyPr wrap="none">
            <a:spAutoFit/>
          </a:bodyPr>
          <a:lstStyle/>
          <a:p>
            <a:r>
              <a:rPr lang="en-US" b="1" dirty="0" smtClean="0">
                <a:hlinkClick r:id="rId3"/>
              </a:rPr>
              <a:t>Rain</a:t>
            </a:r>
            <a:r>
              <a:rPr lang="en-US" b="1" dirty="0" smtClean="0"/>
              <a:t>	</a:t>
            </a:r>
            <a:r>
              <a:rPr lang="en-US" b="1" dirty="0" smtClean="0">
                <a:hlinkClick r:id="rId4"/>
              </a:rPr>
              <a:t> </a:t>
            </a:r>
            <a:r>
              <a:rPr lang="en-US" b="1" dirty="0">
                <a:hlinkClick r:id="rId4"/>
              </a:rPr>
              <a:t>NY, NY.</a:t>
            </a:r>
            <a:endParaRPr lang="en-US" b="1" dirty="0"/>
          </a:p>
        </p:txBody>
      </p:sp>
    </p:spTree>
    <p:extLst>
      <p:ext uri="{BB962C8B-B14F-4D97-AF65-F5344CB8AC3E}">
        <p14:creationId xmlns:p14="http://schemas.microsoft.com/office/powerpoint/2010/main" val="3634582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dissolv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dissolv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371600" y="1905000"/>
            <a:ext cx="6477000" cy="2246769"/>
          </a:xfrm>
          <a:prstGeom prst="rect">
            <a:avLst/>
          </a:prstGeom>
        </p:spPr>
        <p:txBody>
          <a:bodyPr wrap="square">
            <a:spAutoFit/>
          </a:bodyPr>
          <a:lstStyle/>
          <a:p>
            <a:r>
              <a:rPr lang="en-US" sz="2000" dirty="0"/>
              <a:t>The </a:t>
            </a:r>
            <a:r>
              <a:rPr lang="en-US" sz="2000" b="1" dirty="0"/>
              <a:t>performance</a:t>
            </a:r>
            <a:r>
              <a:rPr lang="en-US" sz="2000" dirty="0"/>
              <a:t> mode. </a:t>
            </a:r>
          </a:p>
          <a:p>
            <a:endParaRPr lang="en-US" sz="2000" dirty="0"/>
          </a:p>
          <a:p>
            <a:r>
              <a:rPr lang="en-US" sz="2000" dirty="0"/>
              <a:t>Focuses interest on expressiveness, poetry and rhetoric, rather than on the desire for realistic representation. </a:t>
            </a:r>
          </a:p>
          <a:p>
            <a:endParaRPr lang="en-US" sz="2000" dirty="0"/>
          </a:p>
          <a:p>
            <a:r>
              <a:rPr lang="en-US" sz="2000" dirty="0"/>
              <a:t>The emphasis is shifted to the evocative qualities of the text, rather than its representational </a:t>
            </a:r>
            <a:r>
              <a:rPr lang="en-US" sz="2000" dirty="0" smtClean="0"/>
              <a:t>capacity</a:t>
            </a:r>
            <a:r>
              <a:rPr lang="en-US" sz="2000" dirty="0"/>
              <a:t>.</a:t>
            </a:r>
          </a:p>
        </p:txBody>
      </p:sp>
      <p:sp>
        <p:nvSpPr>
          <p:cNvPr id="6" name="TextBox 5"/>
          <p:cNvSpPr txBox="1"/>
          <p:nvPr/>
        </p:nvSpPr>
        <p:spPr>
          <a:xfrm>
            <a:off x="2271329" y="914400"/>
            <a:ext cx="4484120" cy="584776"/>
          </a:xfrm>
          <a:prstGeom prst="rect">
            <a:avLst/>
          </a:prstGeom>
          <a:noFill/>
        </p:spPr>
        <p:txBody>
          <a:bodyPr wrap="none" rtlCol="0">
            <a:spAutoFit/>
          </a:bodyPr>
          <a:lstStyle/>
          <a:p>
            <a:pPr algn="ctr"/>
            <a:r>
              <a:rPr lang="en-US" sz="3200" b="1" dirty="0" smtClean="0"/>
              <a:t>Modes of Documentaries</a:t>
            </a:r>
            <a:endParaRPr lang="en-US" sz="3200" b="1" dirty="0"/>
          </a:p>
        </p:txBody>
      </p:sp>
      <p:sp>
        <p:nvSpPr>
          <p:cNvPr id="7" name="Rectangle 6"/>
          <p:cNvSpPr/>
          <p:nvPr/>
        </p:nvSpPr>
        <p:spPr>
          <a:xfrm>
            <a:off x="3352800" y="5029200"/>
            <a:ext cx="2767216" cy="369332"/>
          </a:xfrm>
          <a:prstGeom prst="rect">
            <a:avLst/>
          </a:prstGeom>
        </p:spPr>
        <p:txBody>
          <a:bodyPr wrap="none">
            <a:spAutoFit/>
          </a:bodyPr>
          <a:lstStyle/>
          <a:p>
            <a:r>
              <a:rPr lang="en-US" b="1" dirty="0">
                <a:hlinkClick r:id="rId3"/>
              </a:rPr>
              <a:t>Tongues </a:t>
            </a:r>
            <a:r>
              <a:rPr lang="en-US" b="1" dirty="0" smtClean="0">
                <a:hlinkClick r:id="rId3"/>
              </a:rPr>
              <a:t>Untied</a:t>
            </a:r>
            <a:r>
              <a:rPr lang="en-US" b="1" dirty="0" smtClean="0"/>
              <a:t>	 </a:t>
            </a:r>
            <a:r>
              <a:rPr lang="en-US" b="1" dirty="0">
                <a:hlinkClick r:id="rId4"/>
              </a:rPr>
              <a:t>Turksib</a:t>
            </a:r>
            <a:endParaRPr lang="en-US" b="1" dirty="0"/>
          </a:p>
        </p:txBody>
      </p:sp>
    </p:spTree>
    <p:extLst>
      <p:ext uri="{BB962C8B-B14F-4D97-AF65-F5344CB8AC3E}">
        <p14:creationId xmlns:p14="http://schemas.microsoft.com/office/powerpoint/2010/main" val="2400350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dissolv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dissolv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371600" y="1981200"/>
            <a:ext cx="6400800" cy="3477875"/>
          </a:xfrm>
          <a:prstGeom prst="rect">
            <a:avLst/>
          </a:prstGeom>
        </p:spPr>
        <p:txBody>
          <a:bodyPr wrap="square">
            <a:spAutoFit/>
          </a:bodyPr>
          <a:lstStyle/>
          <a:p>
            <a:r>
              <a:rPr lang="en-US" sz="2000" dirty="0"/>
              <a:t>the Expository</a:t>
            </a:r>
          </a:p>
          <a:p>
            <a:r>
              <a:rPr lang="en-US" sz="2000" dirty="0"/>
              <a:t>Directly address issues in the historical world </a:t>
            </a:r>
          </a:p>
          <a:p>
            <a:r>
              <a:rPr lang="en-US" sz="2000" dirty="0"/>
              <a:t>*overly didactic</a:t>
            </a:r>
            <a:br>
              <a:rPr lang="en-US" sz="2000" dirty="0"/>
            </a:br>
            <a:endParaRPr lang="en-US" sz="2000" dirty="0"/>
          </a:p>
          <a:p>
            <a:r>
              <a:rPr lang="en-US" sz="2000" dirty="0"/>
              <a:t>the Observational</a:t>
            </a:r>
          </a:p>
          <a:p>
            <a:r>
              <a:rPr lang="en-US" sz="2000" dirty="0"/>
              <a:t>Observes things as they happen</a:t>
            </a:r>
          </a:p>
          <a:p>
            <a:r>
              <a:rPr lang="en-US" sz="2000" dirty="0"/>
              <a:t>*lack of history, context </a:t>
            </a:r>
          </a:p>
          <a:p>
            <a:endParaRPr lang="en-US" sz="2000" dirty="0"/>
          </a:p>
          <a:p>
            <a:r>
              <a:rPr lang="en-US" sz="2000" dirty="0"/>
              <a:t>the Participatory</a:t>
            </a:r>
          </a:p>
          <a:p>
            <a:r>
              <a:rPr lang="en-US" sz="2000" dirty="0"/>
              <a:t>Interview or Interact with </a:t>
            </a:r>
            <a:r>
              <a:rPr lang="en-US" sz="2000" dirty="0" smtClean="0"/>
              <a:t>subjects </a:t>
            </a:r>
            <a:endParaRPr lang="en-US" sz="2000" dirty="0"/>
          </a:p>
          <a:p>
            <a:r>
              <a:rPr lang="en-US" sz="2000" dirty="0" smtClean="0"/>
              <a:t>*excessive </a:t>
            </a:r>
            <a:r>
              <a:rPr lang="en-US" sz="2000" dirty="0"/>
              <a:t>faith in witnesses naive history too intrusive </a:t>
            </a:r>
          </a:p>
        </p:txBody>
      </p:sp>
      <p:sp>
        <p:nvSpPr>
          <p:cNvPr id="6" name="TextBox 5"/>
          <p:cNvSpPr txBox="1"/>
          <p:nvPr/>
        </p:nvSpPr>
        <p:spPr>
          <a:xfrm>
            <a:off x="1371600" y="609600"/>
            <a:ext cx="6553200" cy="954107"/>
          </a:xfrm>
          <a:prstGeom prst="rect">
            <a:avLst/>
          </a:prstGeom>
          <a:noFill/>
        </p:spPr>
        <p:txBody>
          <a:bodyPr wrap="square" rtlCol="0">
            <a:spAutoFit/>
          </a:bodyPr>
          <a:lstStyle/>
          <a:p>
            <a:pPr algn="ctr"/>
            <a:r>
              <a:rPr lang="en-US" sz="2800" b="1" dirty="0" smtClean="0"/>
              <a:t>Documentary Modes: </a:t>
            </a:r>
          </a:p>
          <a:p>
            <a:pPr algn="ctr"/>
            <a:r>
              <a:rPr lang="en-US" sz="2800" b="1" dirty="0" smtClean="0"/>
              <a:t>Characteristics and Deficiencies</a:t>
            </a:r>
            <a:endParaRPr lang="en-US" sz="2800" b="1" dirty="0"/>
          </a:p>
        </p:txBody>
      </p:sp>
    </p:spTree>
    <p:extLst>
      <p:ext uri="{BB962C8B-B14F-4D97-AF65-F5344CB8AC3E}">
        <p14:creationId xmlns:p14="http://schemas.microsoft.com/office/powerpoint/2010/main" val="644943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dissolve">
                                      <p:cBhvr>
                                        <p:cTn id="10" dur="500"/>
                                        <p:tgtEl>
                                          <p:spTgt spid="5">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dissolve">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dissolve">
                                      <p:cBhvr>
                                        <p:cTn id="18" dur="500"/>
                                        <p:tgtEl>
                                          <p:spTgt spid="5">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dissolve">
                                      <p:cBhvr>
                                        <p:cTn id="21" dur="500"/>
                                        <p:tgtEl>
                                          <p:spTgt spid="5">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dissolve">
                                      <p:cBhvr>
                                        <p:cTn id="24" dur="5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dissolve">
                                      <p:cBhvr>
                                        <p:cTn id="29" dur="500"/>
                                        <p:tgtEl>
                                          <p:spTgt spid="5">
                                            <p:txEl>
                                              <p:pRg st="7" end="7"/>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dissolve">
                                      <p:cBhvr>
                                        <p:cTn id="32" dur="500"/>
                                        <p:tgtEl>
                                          <p:spTgt spid="5">
                                            <p:txEl>
                                              <p:pRg st="8" end="8"/>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animEffect transition="in" filter="dissolve">
                                      <p:cBhvr>
                                        <p:cTn id="35"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7" name="TextBox 6"/>
          <p:cNvSpPr txBox="1"/>
          <p:nvPr/>
        </p:nvSpPr>
        <p:spPr>
          <a:xfrm>
            <a:off x="1371600" y="609600"/>
            <a:ext cx="6553200" cy="954107"/>
          </a:xfrm>
          <a:prstGeom prst="rect">
            <a:avLst/>
          </a:prstGeom>
          <a:noFill/>
        </p:spPr>
        <p:txBody>
          <a:bodyPr wrap="square" rtlCol="0">
            <a:spAutoFit/>
          </a:bodyPr>
          <a:lstStyle/>
          <a:p>
            <a:pPr algn="ctr"/>
            <a:r>
              <a:rPr lang="en-US" sz="2800" b="1" dirty="0" smtClean="0"/>
              <a:t>Documentary Modes: </a:t>
            </a:r>
          </a:p>
          <a:p>
            <a:pPr algn="ctr"/>
            <a:r>
              <a:rPr lang="en-US" sz="2800" b="1" dirty="0" smtClean="0"/>
              <a:t>Characteristics and Deficiencies</a:t>
            </a:r>
            <a:endParaRPr lang="en-US" sz="2800" b="1" dirty="0"/>
          </a:p>
        </p:txBody>
      </p:sp>
      <p:sp>
        <p:nvSpPr>
          <p:cNvPr id="8" name="Rectangle 7"/>
          <p:cNvSpPr/>
          <p:nvPr/>
        </p:nvSpPr>
        <p:spPr>
          <a:xfrm>
            <a:off x="1371600" y="1981200"/>
            <a:ext cx="6477000" cy="3477875"/>
          </a:xfrm>
          <a:prstGeom prst="rect">
            <a:avLst/>
          </a:prstGeom>
        </p:spPr>
        <p:txBody>
          <a:bodyPr wrap="square">
            <a:spAutoFit/>
          </a:bodyPr>
          <a:lstStyle/>
          <a:p>
            <a:r>
              <a:rPr lang="en-US" sz="2000" dirty="0"/>
              <a:t>the Reflexive</a:t>
            </a:r>
          </a:p>
          <a:p>
            <a:r>
              <a:rPr lang="en-US" sz="2000" dirty="0"/>
              <a:t>Questions documentary form, </a:t>
            </a:r>
            <a:r>
              <a:rPr lang="en-US" sz="2000" dirty="0" err="1"/>
              <a:t>defamiliarize</a:t>
            </a:r>
            <a:r>
              <a:rPr lang="en-US" sz="2000" dirty="0"/>
              <a:t> the other modes </a:t>
            </a:r>
          </a:p>
          <a:p>
            <a:r>
              <a:rPr lang="en-US" sz="2000" dirty="0"/>
              <a:t>*too abstract, loses sight of actual issues </a:t>
            </a:r>
          </a:p>
          <a:p>
            <a:endParaRPr lang="en-US" sz="2000" dirty="0"/>
          </a:p>
          <a:p>
            <a:r>
              <a:rPr lang="en-US" sz="2000" dirty="0"/>
              <a:t>the Poetic</a:t>
            </a:r>
          </a:p>
          <a:p>
            <a:r>
              <a:rPr lang="en-US" sz="2000" dirty="0"/>
              <a:t>Reassembles fragments of the world poetically </a:t>
            </a:r>
          </a:p>
          <a:p>
            <a:r>
              <a:rPr lang="en-US" sz="2000" dirty="0"/>
              <a:t>*lack of specificity, too abstract </a:t>
            </a:r>
          </a:p>
          <a:p>
            <a:endParaRPr lang="en-US" sz="2000" dirty="0"/>
          </a:p>
          <a:p>
            <a:r>
              <a:rPr lang="en-US" sz="2000" dirty="0"/>
              <a:t>the </a:t>
            </a:r>
            <a:r>
              <a:rPr lang="en-US" sz="2000" dirty="0" err="1"/>
              <a:t>Performative</a:t>
            </a:r>
            <a:endParaRPr lang="en-US" sz="2000" dirty="0"/>
          </a:p>
          <a:p>
            <a:r>
              <a:rPr lang="en-US" sz="2000" dirty="0"/>
              <a:t>Stresses subjective aspects </a:t>
            </a:r>
          </a:p>
          <a:p>
            <a:r>
              <a:rPr lang="en-US" sz="2000" dirty="0"/>
              <a:t>*loss of emphasis on objectivity; </a:t>
            </a:r>
            <a:r>
              <a:rPr lang="en-US" sz="2000" dirty="0" smtClean="0"/>
              <a:t>excessive</a:t>
            </a:r>
            <a:r>
              <a:rPr lang="en-US" sz="2000" dirty="0"/>
              <a:t> </a:t>
            </a:r>
            <a:r>
              <a:rPr lang="en-US" sz="2000" dirty="0" smtClean="0"/>
              <a:t>use </a:t>
            </a:r>
            <a:r>
              <a:rPr lang="en-US" sz="2000" dirty="0"/>
              <a:t>of style. </a:t>
            </a:r>
          </a:p>
        </p:txBody>
      </p:sp>
    </p:spTree>
    <p:extLst>
      <p:ext uri="{BB962C8B-B14F-4D97-AF65-F5344CB8AC3E}">
        <p14:creationId xmlns:p14="http://schemas.microsoft.com/office/powerpoint/2010/main" val="3580626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dissolve">
                                      <p:cBhvr>
                                        <p:cTn id="7" dur="500"/>
                                        <p:tgtEl>
                                          <p:spTgt spid="8">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dissolve">
                                      <p:cBhvr>
                                        <p:cTn id="10" dur="500"/>
                                        <p:tgtEl>
                                          <p:spTgt spid="8">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dissolve">
                                      <p:cBhvr>
                                        <p:cTn id="13" dur="500"/>
                                        <p:tgtEl>
                                          <p:spTgt spid="8">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8">
                                            <p:txEl>
                                              <p:pRg st="4" end="4"/>
                                            </p:txEl>
                                          </p:spTgt>
                                        </p:tgtEl>
                                        <p:attrNameLst>
                                          <p:attrName>style.visibility</p:attrName>
                                        </p:attrNameLst>
                                      </p:cBhvr>
                                      <p:to>
                                        <p:strVal val="visible"/>
                                      </p:to>
                                    </p:set>
                                    <p:animEffect transition="in" filter="dissolve">
                                      <p:cBhvr>
                                        <p:cTn id="18" dur="500"/>
                                        <p:tgtEl>
                                          <p:spTgt spid="8">
                                            <p:txEl>
                                              <p:pRg st="4" end="4"/>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8">
                                            <p:txEl>
                                              <p:pRg st="5" end="5"/>
                                            </p:txEl>
                                          </p:spTgt>
                                        </p:tgtEl>
                                        <p:attrNameLst>
                                          <p:attrName>style.visibility</p:attrName>
                                        </p:attrNameLst>
                                      </p:cBhvr>
                                      <p:to>
                                        <p:strVal val="visible"/>
                                      </p:to>
                                    </p:set>
                                    <p:animEffect transition="in" filter="dissolve">
                                      <p:cBhvr>
                                        <p:cTn id="21" dur="500"/>
                                        <p:tgtEl>
                                          <p:spTgt spid="8">
                                            <p:txEl>
                                              <p:pRg st="5" end="5"/>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8">
                                            <p:txEl>
                                              <p:pRg st="6" end="6"/>
                                            </p:txEl>
                                          </p:spTgt>
                                        </p:tgtEl>
                                        <p:attrNameLst>
                                          <p:attrName>style.visibility</p:attrName>
                                        </p:attrNameLst>
                                      </p:cBhvr>
                                      <p:to>
                                        <p:strVal val="visible"/>
                                      </p:to>
                                    </p:set>
                                    <p:animEffect transition="in" filter="dissolve">
                                      <p:cBhvr>
                                        <p:cTn id="24" dur="500"/>
                                        <p:tgtEl>
                                          <p:spTgt spid="8">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8">
                                            <p:txEl>
                                              <p:pRg st="8" end="8"/>
                                            </p:txEl>
                                          </p:spTgt>
                                        </p:tgtEl>
                                        <p:attrNameLst>
                                          <p:attrName>style.visibility</p:attrName>
                                        </p:attrNameLst>
                                      </p:cBhvr>
                                      <p:to>
                                        <p:strVal val="visible"/>
                                      </p:to>
                                    </p:set>
                                    <p:animEffect transition="in" filter="dissolve">
                                      <p:cBhvr>
                                        <p:cTn id="29" dur="500"/>
                                        <p:tgtEl>
                                          <p:spTgt spid="8">
                                            <p:txEl>
                                              <p:pRg st="8" end="8"/>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8">
                                            <p:txEl>
                                              <p:pRg st="9" end="9"/>
                                            </p:txEl>
                                          </p:spTgt>
                                        </p:tgtEl>
                                        <p:attrNameLst>
                                          <p:attrName>style.visibility</p:attrName>
                                        </p:attrNameLst>
                                      </p:cBhvr>
                                      <p:to>
                                        <p:strVal val="visible"/>
                                      </p:to>
                                    </p:set>
                                    <p:animEffect transition="in" filter="dissolve">
                                      <p:cBhvr>
                                        <p:cTn id="32" dur="500"/>
                                        <p:tgtEl>
                                          <p:spTgt spid="8">
                                            <p:txEl>
                                              <p:pRg st="9" end="9"/>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8">
                                            <p:txEl>
                                              <p:pRg st="10" end="10"/>
                                            </p:txEl>
                                          </p:spTgt>
                                        </p:tgtEl>
                                        <p:attrNameLst>
                                          <p:attrName>style.visibility</p:attrName>
                                        </p:attrNameLst>
                                      </p:cBhvr>
                                      <p:to>
                                        <p:strVal val="visible"/>
                                      </p:to>
                                    </p:set>
                                    <p:animEffect transition="in" filter="dissolve">
                                      <p:cBhvr>
                                        <p:cTn id="35" dur="500"/>
                                        <p:tgtEl>
                                          <p:spTgt spid="8">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600200" y="914400"/>
            <a:ext cx="6096000" cy="3313728"/>
          </a:xfrm>
          <a:prstGeom prst="rect">
            <a:avLst/>
          </a:prstGeom>
        </p:spPr>
        <p:txBody>
          <a:bodyPr wrap="square">
            <a:spAutoFit/>
          </a:bodyPr>
          <a:lstStyle/>
          <a:p>
            <a:endParaRPr lang="en-US" sz="3200" b="1" baseline="30000" dirty="0" smtClean="0"/>
          </a:p>
          <a:p>
            <a:r>
              <a:rPr lang="en-US" sz="3200" b="1" dirty="0"/>
              <a:t>Origins</a:t>
            </a:r>
          </a:p>
          <a:p>
            <a:endParaRPr lang="en-US" dirty="0"/>
          </a:p>
          <a:p>
            <a:endParaRPr lang="en-US" dirty="0"/>
          </a:p>
          <a:p>
            <a:r>
              <a:rPr lang="en-US" sz="2400" dirty="0"/>
              <a:t>John Grierson, a key figure in the British documentary school, is thought to have been the first to use the term to describe a film by Robert Flaherty in 1926, which he described as having “documentary value.”</a:t>
            </a:r>
          </a:p>
        </p:txBody>
      </p:sp>
      <p:sp>
        <p:nvSpPr>
          <p:cNvPr id="6" name="Rectangle 5"/>
          <p:cNvSpPr/>
          <p:nvPr/>
        </p:nvSpPr>
        <p:spPr>
          <a:xfrm>
            <a:off x="1524000" y="4446061"/>
            <a:ext cx="6096000" cy="1200329"/>
          </a:xfrm>
          <a:prstGeom prst="rect">
            <a:avLst/>
          </a:prstGeom>
        </p:spPr>
        <p:txBody>
          <a:bodyPr wrap="square">
            <a:spAutoFit/>
          </a:bodyPr>
          <a:lstStyle/>
          <a:p>
            <a:r>
              <a:rPr lang="en-US" sz="2400" dirty="0"/>
              <a:t>The film was </a:t>
            </a:r>
            <a:r>
              <a:rPr lang="en-US" sz="2400" dirty="0">
                <a:hlinkClick r:id="rId3"/>
              </a:rPr>
              <a:t>Moana</a:t>
            </a:r>
            <a:r>
              <a:rPr lang="en-US" sz="2400" dirty="0"/>
              <a:t> and what Grierson regarded as “documentary value” was its recreation of the daily life of a Polynesian </a:t>
            </a:r>
            <a:r>
              <a:rPr lang="en-US" sz="2400" dirty="0" smtClean="0"/>
              <a:t>boy</a:t>
            </a:r>
            <a:endParaRPr lang="en-US" sz="2400" dirty="0"/>
          </a:p>
        </p:txBody>
      </p:sp>
    </p:spTree>
    <p:extLst>
      <p:ext uri="{BB962C8B-B14F-4D97-AF65-F5344CB8AC3E}">
        <p14:creationId xmlns:p14="http://schemas.microsoft.com/office/powerpoint/2010/main" val="105723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 y="2427"/>
            <a:ext cx="9144000" cy="6934201"/>
          </a:xfrm>
          <a:prstGeom prst="rect">
            <a:avLst/>
          </a:prstGeom>
        </p:spPr>
      </p:pic>
      <p:sp>
        <p:nvSpPr>
          <p:cNvPr id="5" name="Rectangle 4"/>
          <p:cNvSpPr/>
          <p:nvPr/>
        </p:nvSpPr>
        <p:spPr>
          <a:xfrm>
            <a:off x="1447800" y="2667000"/>
            <a:ext cx="6248400" cy="2339102"/>
          </a:xfrm>
          <a:prstGeom prst="rect">
            <a:avLst/>
          </a:prstGeom>
        </p:spPr>
        <p:txBody>
          <a:bodyPr wrap="square">
            <a:spAutoFit/>
          </a:bodyPr>
          <a:lstStyle/>
          <a:p>
            <a:r>
              <a:rPr lang="en-US" sz="3200" dirty="0" smtClean="0"/>
              <a:t>Documentary is purposive; it is intended to achieve something in addition to entertaining audiences and making money.</a:t>
            </a:r>
          </a:p>
          <a:p>
            <a:endParaRPr lang="en-US" dirty="0"/>
          </a:p>
        </p:txBody>
      </p:sp>
      <p:sp>
        <p:nvSpPr>
          <p:cNvPr id="6" name="Rectangle 5"/>
          <p:cNvSpPr/>
          <p:nvPr/>
        </p:nvSpPr>
        <p:spPr>
          <a:xfrm>
            <a:off x="4114800" y="4953000"/>
            <a:ext cx="3505200" cy="400110"/>
          </a:xfrm>
          <a:prstGeom prst="rect">
            <a:avLst/>
          </a:prstGeom>
        </p:spPr>
        <p:txBody>
          <a:bodyPr wrap="square">
            <a:spAutoFit/>
          </a:bodyPr>
          <a:lstStyle/>
          <a:p>
            <a:r>
              <a:rPr lang="en-US" sz="2000" b="1" dirty="0">
                <a:cs typeface="Adobe Caslon Pro Bold"/>
              </a:rPr>
              <a:t>William </a:t>
            </a:r>
            <a:r>
              <a:rPr lang="en-US" sz="2000" b="1" dirty="0" smtClean="0">
                <a:cs typeface="Adobe Caslon Pro Bold"/>
              </a:rPr>
              <a:t>Rothman</a:t>
            </a:r>
            <a:endParaRPr lang="en-US" sz="2000" b="1" dirty="0">
              <a:cs typeface="Adobe Caslon Pro Bold"/>
            </a:endParaRPr>
          </a:p>
        </p:txBody>
      </p:sp>
    </p:spTree>
    <p:extLst>
      <p:ext uri="{BB962C8B-B14F-4D97-AF65-F5344CB8AC3E}">
        <p14:creationId xmlns:p14="http://schemas.microsoft.com/office/powerpoint/2010/main" val="2838977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447800" y="2209800"/>
            <a:ext cx="6400800" cy="3098284"/>
          </a:xfrm>
          <a:prstGeom prst="rect">
            <a:avLst/>
          </a:prstGeom>
        </p:spPr>
        <p:txBody>
          <a:bodyPr wrap="square">
            <a:spAutoFit/>
          </a:bodyPr>
          <a:lstStyle/>
          <a:p>
            <a:r>
              <a:rPr lang="en-US" sz="2800" baseline="30000" dirty="0"/>
              <a:t>I</a:t>
            </a:r>
            <a:r>
              <a:rPr lang="en-US" sz="2800" baseline="30000" dirty="0" smtClean="0"/>
              <a:t>n 1948, </a:t>
            </a:r>
            <a:r>
              <a:rPr lang="en-US" sz="2800" baseline="30000" dirty="0"/>
              <a:t>the </a:t>
            </a:r>
            <a:r>
              <a:rPr lang="en-US" sz="2800" b="1" i="1" baseline="30000" dirty="0"/>
              <a:t>World Union of Documentary </a:t>
            </a:r>
            <a:r>
              <a:rPr lang="en-US" sz="2800" baseline="30000" dirty="0"/>
              <a:t>established the</a:t>
            </a:r>
          </a:p>
          <a:p>
            <a:r>
              <a:rPr lang="en-US" sz="2800" baseline="30000" dirty="0"/>
              <a:t>following definition of a documentary</a:t>
            </a:r>
            <a:r>
              <a:rPr lang="en-US" sz="2800" baseline="30000" dirty="0" smtClean="0"/>
              <a:t>:</a:t>
            </a:r>
          </a:p>
          <a:p>
            <a:endParaRPr lang="en-US" dirty="0"/>
          </a:p>
          <a:p>
            <a:r>
              <a:rPr lang="en-US" sz="2000" dirty="0"/>
              <a:t>“Documentaries are all methods of recording on celluloid any aspect of reality interpreted either by sincere and justifiable reconstruction, so as to appeal either to reason or emotion, for the purpose of stimulating the desire for, and the widening of human knowledge and understanding, and of truthfully posing problems and their solutions in the spheres of economics, culture, and human relations.” </a:t>
            </a:r>
          </a:p>
        </p:txBody>
      </p:sp>
      <p:sp>
        <p:nvSpPr>
          <p:cNvPr id="6" name="Rectangle 5"/>
          <p:cNvSpPr/>
          <p:nvPr/>
        </p:nvSpPr>
        <p:spPr>
          <a:xfrm>
            <a:off x="2936752" y="1219200"/>
            <a:ext cx="2602195" cy="584776"/>
          </a:xfrm>
          <a:prstGeom prst="rect">
            <a:avLst/>
          </a:prstGeom>
        </p:spPr>
        <p:txBody>
          <a:bodyPr wrap="none">
            <a:spAutoFit/>
          </a:bodyPr>
          <a:lstStyle/>
          <a:p>
            <a:pPr algn="ctr"/>
            <a:r>
              <a:rPr lang="tr-TR" sz="3200" b="1" dirty="0"/>
              <a:t>The </a:t>
            </a:r>
            <a:r>
              <a:rPr lang="tr-TR" sz="3200" b="1" dirty="0" smtClean="0"/>
              <a:t>Definition</a:t>
            </a:r>
            <a:endParaRPr lang="tr-TR" sz="3200" b="1" dirty="0"/>
          </a:p>
        </p:txBody>
      </p:sp>
    </p:spTree>
    <p:extLst>
      <p:ext uri="{BB962C8B-B14F-4D97-AF65-F5344CB8AC3E}">
        <p14:creationId xmlns:p14="http://schemas.microsoft.com/office/powerpoint/2010/main" val="1968500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600200" y="2514600"/>
            <a:ext cx="6096000" cy="2246769"/>
          </a:xfrm>
          <a:prstGeom prst="rect">
            <a:avLst/>
          </a:prstGeom>
        </p:spPr>
        <p:txBody>
          <a:bodyPr wrap="square">
            <a:spAutoFit/>
          </a:bodyPr>
          <a:lstStyle/>
          <a:p>
            <a:r>
              <a:rPr lang="en-US" sz="2800" dirty="0"/>
              <a:t>The documentary is the branch of film production which goes to the </a:t>
            </a:r>
            <a:r>
              <a:rPr lang="en-US" sz="2800" dirty="0" smtClean="0"/>
              <a:t>actual </a:t>
            </a:r>
            <a:r>
              <a:rPr lang="en-US" sz="2800" dirty="0"/>
              <a:t>and photographs it and edits it and shapes it. It attempts to give </a:t>
            </a:r>
            <a:r>
              <a:rPr lang="en-US" sz="2800" dirty="0" smtClean="0"/>
              <a:t>form </a:t>
            </a:r>
            <a:r>
              <a:rPr lang="en-US" sz="2800" dirty="0"/>
              <a:t>and pattern to the complex of direct </a:t>
            </a:r>
            <a:r>
              <a:rPr lang="en-US" sz="2800" dirty="0" smtClean="0"/>
              <a:t>observation.</a:t>
            </a:r>
            <a:endParaRPr lang="en-US" sz="2800" dirty="0"/>
          </a:p>
        </p:txBody>
      </p:sp>
      <p:sp>
        <p:nvSpPr>
          <p:cNvPr id="6" name="Rectangle 5"/>
          <p:cNvSpPr/>
          <p:nvPr/>
        </p:nvSpPr>
        <p:spPr>
          <a:xfrm>
            <a:off x="1600200" y="1752600"/>
            <a:ext cx="6172200" cy="748923"/>
          </a:xfrm>
          <a:prstGeom prst="rect">
            <a:avLst/>
          </a:prstGeom>
        </p:spPr>
        <p:txBody>
          <a:bodyPr wrap="square">
            <a:spAutoFit/>
          </a:bodyPr>
          <a:lstStyle/>
          <a:p>
            <a:endParaRPr lang="en-US" sz="3200" b="1" baseline="30000" dirty="0" smtClean="0"/>
          </a:p>
          <a:p>
            <a:r>
              <a:rPr lang="en-US" sz="3200" b="1" baseline="30000" dirty="0" smtClean="0"/>
              <a:t>John </a:t>
            </a:r>
            <a:r>
              <a:rPr lang="en-US" sz="3200" b="1" baseline="30000" dirty="0"/>
              <a:t>Grierson</a:t>
            </a:r>
            <a:endParaRPr lang="en-US" sz="3200" dirty="0"/>
          </a:p>
        </p:txBody>
      </p:sp>
      <p:sp>
        <p:nvSpPr>
          <p:cNvPr id="8" name="TextBox 7"/>
          <p:cNvSpPr txBox="1"/>
          <p:nvPr/>
        </p:nvSpPr>
        <p:spPr>
          <a:xfrm>
            <a:off x="1524000" y="1066800"/>
            <a:ext cx="6248400" cy="584776"/>
          </a:xfrm>
          <a:prstGeom prst="rect">
            <a:avLst/>
          </a:prstGeom>
          <a:noFill/>
        </p:spPr>
        <p:txBody>
          <a:bodyPr wrap="square" rtlCol="0">
            <a:spAutoFit/>
          </a:bodyPr>
          <a:lstStyle/>
          <a:p>
            <a:r>
              <a:rPr lang="en-US" sz="3200" dirty="0"/>
              <a:t>V</a:t>
            </a:r>
            <a:r>
              <a:rPr lang="en-US" sz="3200" dirty="0" smtClean="0"/>
              <a:t>iewpoints</a:t>
            </a:r>
            <a:endParaRPr lang="en-US" sz="3200" dirty="0"/>
          </a:p>
        </p:txBody>
      </p:sp>
    </p:spTree>
    <p:extLst>
      <p:ext uri="{BB962C8B-B14F-4D97-AF65-F5344CB8AC3E}">
        <p14:creationId xmlns:p14="http://schemas.microsoft.com/office/powerpoint/2010/main" val="3722719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447800" y="2057400"/>
            <a:ext cx="6400800" cy="2472472"/>
          </a:xfrm>
          <a:prstGeom prst="rect">
            <a:avLst/>
          </a:prstGeom>
        </p:spPr>
        <p:txBody>
          <a:bodyPr wrap="square">
            <a:spAutoFit/>
          </a:bodyPr>
          <a:lstStyle/>
          <a:p>
            <a:r>
              <a:rPr lang="en-US" sz="3200" b="1" baseline="30000" dirty="0" smtClean="0"/>
              <a:t>Erik </a:t>
            </a:r>
            <a:r>
              <a:rPr lang="en-US" sz="3200" b="1" baseline="30000" dirty="0" err="1" smtClean="0"/>
              <a:t>Barnouw</a:t>
            </a:r>
            <a:r>
              <a:rPr lang="en-US" sz="3200" b="1" baseline="30000" dirty="0" smtClean="0"/>
              <a:t> </a:t>
            </a:r>
          </a:p>
          <a:p>
            <a:endParaRPr lang="en-US" sz="3200" b="1" baseline="30000" dirty="0" smtClean="0"/>
          </a:p>
          <a:p>
            <a:r>
              <a:rPr lang="en-US" sz="2800" dirty="0"/>
              <a:t>Documentary cannot be considered “the truth” but rather the evidence or the testimony of a fact or situation, within the complex historical process.</a:t>
            </a:r>
          </a:p>
        </p:txBody>
      </p:sp>
      <p:sp>
        <p:nvSpPr>
          <p:cNvPr id="6" name="TextBox 5"/>
          <p:cNvSpPr txBox="1"/>
          <p:nvPr/>
        </p:nvSpPr>
        <p:spPr>
          <a:xfrm>
            <a:off x="1524000" y="1066800"/>
            <a:ext cx="6248400" cy="584776"/>
          </a:xfrm>
          <a:prstGeom prst="rect">
            <a:avLst/>
          </a:prstGeom>
          <a:noFill/>
        </p:spPr>
        <p:txBody>
          <a:bodyPr wrap="square" rtlCol="0">
            <a:spAutoFit/>
          </a:bodyPr>
          <a:lstStyle/>
          <a:p>
            <a:r>
              <a:rPr lang="en-US" sz="3200" dirty="0"/>
              <a:t>V</a:t>
            </a:r>
            <a:r>
              <a:rPr lang="en-US" sz="3200" dirty="0" smtClean="0"/>
              <a:t>iewpoints</a:t>
            </a:r>
            <a:endParaRPr lang="en-US" sz="3200" dirty="0"/>
          </a:p>
        </p:txBody>
      </p:sp>
    </p:spTree>
    <p:extLst>
      <p:ext uri="{BB962C8B-B14F-4D97-AF65-F5344CB8AC3E}">
        <p14:creationId xmlns:p14="http://schemas.microsoft.com/office/powerpoint/2010/main" val="683934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524000" y="1828800"/>
            <a:ext cx="6248400" cy="1569660"/>
          </a:xfrm>
          <a:prstGeom prst="rect">
            <a:avLst/>
          </a:prstGeom>
        </p:spPr>
        <p:txBody>
          <a:bodyPr wrap="square">
            <a:spAutoFit/>
          </a:bodyPr>
          <a:lstStyle/>
          <a:p>
            <a:r>
              <a:rPr lang="en-US" sz="2400" b="1" dirty="0"/>
              <a:t>Michael </a:t>
            </a:r>
            <a:r>
              <a:rPr lang="en-US" sz="2400" b="1" dirty="0" err="1" smtClean="0"/>
              <a:t>Renov</a:t>
            </a:r>
            <a:endParaRPr lang="en-US" sz="2400" b="1" baseline="30000" dirty="0" smtClean="0"/>
          </a:p>
          <a:p>
            <a:endParaRPr lang="en-US" baseline="30000" dirty="0" smtClean="0"/>
          </a:p>
          <a:p>
            <a:endParaRPr lang="en-US" baseline="30000" dirty="0"/>
          </a:p>
          <a:p>
            <a:r>
              <a:rPr lang="en-US" sz="2400" dirty="0"/>
              <a:t>Sees the documentary as “the more or less artful reshaping of the historical world”</a:t>
            </a:r>
          </a:p>
        </p:txBody>
      </p:sp>
      <p:sp>
        <p:nvSpPr>
          <p:cNvPr id="6" name="TextBox 5"/>
          <p:cNvSpPr txBox="1"/>
          <p:nvPr/>
        </p:nvSpPr>
        <p:spPr>
          <a:xfrm>
            <a:off x="1524000" y="1066800"/>
            <a:ext cx="6248400" cy="584776"/>
          </a:xfrm>
          <a:prstGeom prst="rect">
            <a:avLst/>
          </a:prstGeom>
          <a:noFill/>
        </p:spPr>
        <p:txBody>
          <a:bodyPr wrap="square" rtlCol="0">
            <a:spAutoFit/>
          </a:bodyPr>
          <a:lstStyle/>
          <a:p>
            <a:r>
              <a:rPr lang="en-US" sz="3200" dirty="0"/>
              <a:t>V</a:t>
            </a:r>
            <a:r>
              <a:rPr lang="en-US" sz="3200" dirty="0" smtClean="0"/>
              <a:t>iewpoints</a:t>
            </a:r>
            <a:endParaRPr lang="en-US" sz="3200" dirty="0"/>
          </a:p>
        </p:txBody>
      </p:sp>
      <p:sp>
        <p:nvSpPr>
          <p:cNvPr id="8" name="Rectangle 7"/>
          <p:cNvSpPr/>
          <p:nvPr/>
        </p:nvSpPr>
        <p:spPr>
          <a:xfrm>
            <a:off x="1518501" y="3657600"/>
            <a:ext cx="6248400" cy="1938992"/>
          </a:xfrm>
          <a:prstGeom prst="rect">
            <a:avLst/>
          </a:prstGeom>
        </p:spPr>
        <p:txBody>
          <a:bodyPr wrap="square">
            <a:spAutoFit/>
          </a:bodyPr>
          <a:lstStyle/>
          <a:p>
            <a:r>
              <a:rPr lang="en-US" sz="2400" dirty="0"/>
              <a:t>It records, </a:t>
            </a:r>
          </a:p>
          <a:p>
            <a:r>
              <a:rPr lang="en-US" sz="2400" dirty="0"/>
              <a:t>reveals or preserves; </a:t>
            </a:r>
          </a:p>
          <a:p>
            <a:r>
              <a:rPr lang="en-US" sz="2400" dirty="0"/>
              <a:t>persuades or promotes; </a:t>
            </a:r>
          </a:p>
          <a:p>
            <a:r>
              <a:rPr lang="en-US" sz="2400" dirty="0"/>
              <a:t>analyzes or interrogates; </a:t>
            </a:r>
          </a:p>
          <a:p>
            <a:r>
              <a:rPr lang="en-US" sz="2400" dirty="0"/>
              <a:t>and expresses.</a:t>
            </a:r>
          </a:p>
        </p:txBody>
      </p:sp>
    </p:spTree>
    <p:extLst>
      <p:ext uri="{BB962C8B-B14F-4D97-AF65-F5344CB8AC3E}">
        <p14:creationId xmlns:p14="http://schemas.microsoft.com/office/powerpoint/2010/main" val="3856987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5" name="Rectangle 4"/>
          <p:cNvSpPr/>
          <p:nvPr/>
        </p:nvSpPr>
        <p:spPr>
          <a:xfrm>
            <a:off x="1447800" y="1828800"/>
            <a:ext cx="6400800" cy="420628"/>
          </a:xfrm>
          <a:prstGeom prst="rect">
            <a:avLst/>
          </a:prstGeom>
        </p:spPr>
        <p:txBody>
          <a:bodyPr wrap="square">
            <a:spAutoFit/>
          </a:bodyPr>
          <a:lstStyle/>
          <a:p>
            <a:r>
              <a:rPr lang="en-US" sz="3200" b="1" baseline="30000" dirty="0" smtClean="0"/>
              <a:t>Bill Nichols</a:t>
            </a:r>
            <a:endParaRPr lang="en-US" sz="3200" baseline="30000" dirty="0" smtClean="0"/>
          </a:p>
        </p:txBody>
      </p:sp>
      <p:sp>
        <p:nvSpPr>
          <p:cNvPr id="6" name="Rectangle 5"/>
          <p:cNvSpPr/>
          <p:nvPr/>
        </p:nvSpPr>
        <p:spPr>
          <a:xfrm>
            <a:off x="1447800" y="2362200"/>
            <a:ext cx="6400800" cy="1405513"/>
          </a:xfrm>
          <a:prstGeom prst="rect">
            <a:avLst/>
          </a:prstGeom>
        </p:spPr>
        <p:txBody>
          <a:bodyPr wrap="square">
            <a:spAutoFit/>
          </a:bodyPr>
          <a:lstStyle/>
          <a:p>
            <a:r>
              <a:rPr lang="en-US" sz="3200" baseline="30000" dirty="0"/>
              <a:t>D</a:t>
            </a:r>
            <a:r>
              <a:rPr lang="en-US" sz="3200" baseline="30000" dirty="0" smtClean="0"/>
              <a:t>ocumentary </a:t>
            </a:r>
            <a:r>
              <a:rPr lang="en-US" sz="3200" baseline="30000" dirty="0"/>
              <a:t>is a </a:t>
            </a:r>
            <a:r>
              <a:rPr lang="en-US" sz="3200" baseline="30000" dirty="0" smtClean="0"/>
              <a:t>fluctuating </a:t>
            </a:r>
            <a:r>
              <a:rPr lang="en-US" sz="3200" baseline="30000" dirty="0"/>
              <a:t>institution, consisting of a </a:t>
            </a:r>
            <a:r>
              <a:rPr lang="en-US" sz="3200" b="1" baseline="30000" dirty="0"/>
              <a:t>corpus of texts</a:t>
            </a:r>
            <a:r>
              <a:rPr lang="en-US" sz="3200" baseline="30000" dirty="0"/>
              <a:t>, a </a:t>
            </a:r>
            <a:r>
              <a:rPr lang="en-US" sz="3200" b="1" baseline="30000" dirty="0"/>
              <a:t>set of viewers </a:t>
            </a:r>
            <a:r>
              <a:rPr lang="en-US" sz="3200" baseline="30000" dirty="0"/>
              <a:t>and a </a:t>
            </a:r>
            <a:r>
              <a:rPr lang="en-US" sz="3200" b="1" baseline="30000" dirty="0"/>
              <a:t>community of practitioners and conventional practices </a:t>
            </a:r>
            <a:r>
              <a:rPr lang="en-US" sz="3200" baseline="30000" dirty="0"/>
              <a:t>that are </a:t>
            </a:r>
            <a:r>
              <a:rPr lang="en-US" sz="3200" b="1" baseline="30000" dirty="0"/>
              <a:t>subject to historical changes</a:t>
            </a:r>
            <a:r>
              <a:rPr lang="en-US" sz="3200" baseline="30000" dirty="0"/>
              <a:t>. </a:t>
            </a:r>
          </a:p>
        </p:txBody>
      </p:sp>
      <p:sp>
        <p:nvSpPr>
          <p:cNvPr id="8" name="TextBox 7"/>
          <p:cNvSpPr txBox="1"/>
          <p:nvPr/>
        </p:nvSpPr>
        <p:spPr>
          <a:xfrm>
            <a:off x="1524000" y="1066800"/>
            <a:ext cx="6248400" cy="584776"/>
          </a:xfrm>
          <a:prstGeom prst="rect">
            <a:avLst/>
          </a:prstGeom>
          <a:noFill/>
        </p:spPr>
        <p:txBody>
          <a:bodyPr wrap="square" rtlCol="0">
            <a:spAutoFit/>
          </a:bodyPr>
          <a:lstStyle/>
          <a:p>
            <a:r>
              <a:rPr lang="en-US" sz="3200" dirty="0"/>
              <a:t>V</a:t>
            </a:r>
            <a:r>
              <a:rPr lang="en-US" sz="3200" dirty="0" smtClean="0"/>
              <a:t>iewpoints</a:t>
            </a:r>
            <a:endParaRPr lang="en-US" sz="3200" dirty="0"/>
          </a:p>
        </p:txBody>
      </p:sp>
    </p:spTree>
    <p:extLst>
      <p:ext uri="{BB962C8B-B14F-4D97-AF65-F5344CB8AC3E}">
        <p14:creationId xmlns:p14="http://schemas.microsoft.com/office/powerpoint/2010/main" val="1281642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z="2000" dirty="0"/>
              <a:t>Types </a:t>
            </a:r>
            <a:r>
              <a:rPr lang="en-US" sz="2000" dirty="0"/>
              <a:t>and styles </a:t>
            </a:r>
            <a:r>
              <a:rPr lang="tr-TR" sz="2000" dirty="0"/>
              <a:t>of documentaries</a:t>
            </a:r>
            <a:endParaRPr lang="en-US" sz="2000" dirty="0"/>
          </a:p>
        </p:txBody>
      </p:sp>
      <p:sp>
        <p:nvSpPr>
          <p:cNvPr id="3" name="Subtitle 2"/>
          <p:cNvSpPr>
            <a:spLocks noGrp="1"/>
          </p:cNvSpPr>
          <p:nvPr>
            <p:ph type="subTitle" idx="1"/>
          </p:nvPr>
        </p:nvSpPr>
        <p:spPr/>
        <p:txBody>
          <a:bodyPr/>
          <a:lstStyle/>
          <a:p>
            <a:endParaRPr lang="en-US" sz="2000"/>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6" name="Rectangle 5"/>
          <p:cNvSpPr/>
          <p:nvPr/>
        </p:nvSpPr>
        <p:spPr>
          <a:xfrm>
            <a:off x="1447800" y="1447800"/>
            <a:ext cx="6400800" cy="400110"/>
          </a:xfrm>
          <a:prstGeom prst="rect">
            <a:avLst/>
          </a:prstGeom>
        </p:spPr>
        <p:txBody>
          <a:bodyPr wrap="square">
            <a:spAutoFit/>
          </a:bodyPr>
          <a:lstStyle/>
          <a:p>
            <a:r>
              <a:rPr lang="en-US" sz="2000" dirty="0" smtClean="0"/>
              <a:t>Nichols:  three </a:t>
            </a:r>
            <a:r>
              <a:rPr lang="en-US" sz="2000" dirty="0"/>
              <a:t>criteria for the definition of the documentary</a:t>
            </a:r>
          </a:p>
        </p:txBody>
      </p:sp>
      <p:sp>
        <p:nvSpPr>
          <p:cNvPr id="7" name="Rectangle 6"/>
          <p:cNvSpPr/>
          <p:nvPr/>
        </p:nvSpPr>
        <p:spPr>
          <a:xfrm>
            <a:off x="1447800" y="1847910"/>
            <a:ext cx="6248400" cy="1015663"/>
          </a:xfrm>
          <a:prstGeom prst="rect">
            <a:avLst/>
          </a:prstGeom>
        </p:spPr>
        <p:txBody>
          <a:bodyPr wrap="square">
            <a:spAutoFit/>
          </a:bodyPr>
          <a:lstStyle/>
          <a:p>
            <a:r>
              <a:rPr lang="en-US" sz="2000" dirty="0"/>
              <a:t>The first definition, focuses on the director's point of view:</a:t>
            </a:r>
          </a:p>
          <a:p>
            <a:r>
              <a:rPr lang="en-US" sz="2000" dirty="0"/>
              <a:t>documentary filmmakers exercise less control over their subject than their fictional </a:t>
            </a:r>
            <a:r>
              <a:rPr lang="en-US" sz="2000" dirty="0" smtClean="0"/>
              <a:t>counterparts. </a:t>
            </a:r>
            <a:endParaRPr lang="en-US" sz="2000" dirty="0"/>
          </a:p>
        </p:txBody>
      </p:sp>
      <p:sp>
        <p:nvSpPr>
          <p:cNvPr id="10" name="Rectangle 9"/>
          <p:cNvSpPr/>
          <p:nvPr/>
        </p:nvSpPr>
        <p:spPr>
          <a:xfrm>
            <a:off x="1485900" y="2971800"/>
            <a:ext cx="6248400" cy="1323439"/>
          </a:xfrm>
          <a:prstGeom prst="rect">
            <a:avLst/>
          </a:prstGeom>
        </p:spPr>
        <p:txBody>
          <a:bodyPr wrap="square">
            <a:spAutoFit/>
          </a:bodyPr>
          <a:lstStyle/>
          <a:p>
            <a:r>
              <a:rPr lang="en-US" sz="2000" dirty="0"/>
              <a:t>The second definition refers to the text:</a:t>
            </a:r>
          </a:p>
          <a:p>
            <a:r>
              <a:rPr lang="en-US" sz="2000" dirty="0"/>
              <a:t>the structure of the documentary text has parallels with other texts. These parallels occur at various levels: they may belong to a movement, period, style or form.</a:t>
            </a:r>
          </a:p>
        </p:txBody>
      </p:sp>
      <p:sp>
        <p:nvSpPr>
          <p:cNvPr id="11" name="Rectangle 10"/>
          <p:cNvSpPr/>
          <p:nvPr/>
        </p:nvSpPr>
        <p:spPr>
          <a:xfrm>
            <a:off x="1371600" y="4495800"/>
            <a:ext cx="6477000" cy="1631216"/>
          </a:xfrm>
          <a:prstGeom prst="rect">
            <a:avLst/>
          </a:prstGeom>
        </p:spPr>
        <p:txBody>
          <a:bodyPr wrap="square">
            <a:spAutoFit/>
          </a:bodyPr>
          <a:lstStyle/>
          <a:p>
            <a:r>
              <a:rPr lang="en-US" sz="2000" dirty="0"/>
              <a:t>The third definition concerns the relationship between the documentary and the viewer:</a:t>
            </a:r>
          </a:p>
          <a:p>
            <a:r>
              <a:rPr lang="en-US" sz="2000" dirty="0"/>
              <a:t>viewers develop skills based on an understanding and interpretation of the process that enables them to understand the film. </a:t>
            </a:r>
          </a:p>
        </p:txBody>
      </p:sp>
    </p:spTree>
    <p:extLst>
      <p:ext uri="{BB962C8B-B14F-4D97-AF65-F5344CB8AC3E}">
        <p14:creationId xmlns:p14="http://schemas.microsoft.com/office/powerpoint/2010/main" val="310188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a:t>Types </a:t>
            </a:r>
            <a:r>
              <a:rPr lang="en-US" b="1" dirty="0" smtClean="0"/>
              <a:t>and styles </a:t>
            </a:r>
            <a:r>
              <a:rPr lang="tr-TR" b="1" dirty="0" smtClean="0"/>
              <a:t>of documentaries</a:t>
            </a:r>
            <a:endParaRPr lang="en-US" dirty="0"/>
          </a:p>
        </p:txBody>
      </p:sp>
      <p:sp>
        <p:nvSpPr>
          <p:cNvPr id="3" name="Subtitle 2"/>
          <p:cNvSpPr>
            <a:spLocks noGrp="1"/>
          </p:cNvSpPr>
          <p:nvPr>
            <p:ph type="subTitle" idx="1"/>
          </p:nvPr>
        </p:nvSpPr>
        <p:spPr/>
        <p:txBody>
          <a:bodyPr/>
          <a:lstStyle/>
          <a:p>
            <a:endParaRPr lang="en-US"/>
          </a:p>
        </p:txBody>
      </p:sp>
      <p:pic>
        <p:nvPicPr>
          <p:cNvPr id="4" name="Picture 3" descr="film4.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934201"/>
          </a:xfrm>
          <a:prstGeom prst="rect">
            <a:avLst/>
          </a:prstGeom>
        </p:spPr>
      </p:pic>
      <p:sp>
        <p:nvSpPr>
          <p:cNvPr id="6" name="Content Placeholder 2"/>
          <p:cNvSpPr txBox="1">
            <a:spLocks/>
          </p:cNvSpPr>
          <p:nvPr/>
        </p:nvSpPr>
        <p:spPr>
          <a:xfrm>
            <a:off x="1295400" y="1600200"/>
            <a:ext cx="66294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tr-TR" dirty="0" smtClean="0">
                <a:solidFill>
                  <a:schemeClr val="tx1"/>
                </a:solidFill>
              </a:rPr>
              <a:t> </a:t>
            </a:r>
            <a:endParaRPr lang="en-US" dirty="0">
              <a:solidFill>
                <a:schemeClr val="tx1"/>
              </a:solidFill>
            </a:endParaRPr>
          </a:p>
        </p:txBody>
      </p:sp>
      <p:sp>
        <p:nvSpPr>
          <p:cNvPr id="7" name="TextBox 6"/>
          <p:cNvSpPr txBox="1"/>
          <p:nvPr/>
        </p:nvSpPr>
        <p:spPr>
          <a:xfrm>
            <a:off x="1295400" y="2514600"/>
            <a:ext cx="6553200" cy="3046988"/>
          </a:xfrm>
          <a:prstGeom prst="rect">
            <a:avLst/>
          </a:prstGeom>
          <a:noFill/>
        </p:spPr>
        <p:txBody>
          <a:bodyPr wrap="square" rtlCol="0">
            <a:spAutoFit/>
          </a:bodyPr>
          <a:lstStyle/>
          <a:p>
            <a:r>
              <a:rPr lang="en-US" sz="3200" dirty="0" smtClean="0"/>
              <a:t>A film about the past which involves </a:t>
            </a:r>
            <a:r>
              <a:rPr lang="en-US" sz="3200" b="1" i="1" dirty="0" smtClean="0"/>
              <a:t>“creative treatment that asserts a belief that the given objects, states of affairs or events occurred or existed in the actual world portrayed”</a:t>
            </a:r>
            <a:endParaRPr lang="en-US" sz="3200" b="1" i="1" dirty="0"/>
          </a:p>
          <a:p>
            <a:pPr algn="r"/>
            <a:r>
              <a:rPr lang="en-US" sz="3200" dirty="0" smtClean="0"/>
              <a:t>David </a:t>
            </a:r>
            <a:r>
              <a:rPr lang="en-US" sz="3200" dirty="0" err="1" smtClean="0"/>
              <a:t>Ludvigson</a:t>
            </a:r>
            <a:endParaRPr lang="en-US" sz="3200" dirty="0"/>
          </a:p>
        </p:txBody>
      </p:sp>
      <p:sp>
        <p:nvSpPr>
          <p:cNvPr id="8" name="TextBox 7"/>
          <p:cNvSpPr txBox="1"/>
          <p:nvPr/>
        </p:nvSpPr>
        <p:spPr>
          <a:xfrm>
            <a:off x="2514600" y="1371600"/>
            <a:ext cx="4111622" cy="584776"/>
          </a:xfrm>
          <a:prstGeom prst="rect">
            <a:avLst/>
          </a:prstGeom>
          <a:noFill/>
        </p:spPr>
        <p:txBody>
          <a:bodyPr wrap="none" rtlCol="0">
            <a:spAutoFit/>
          </a:bodyPr>
          <a:lstStyle/>
          <a:p>
            <a:r>
              <a:rPr lang="en-US" sz="3200" dirty="0" smtClean="0"/>
              <a:t>Historical Documentary</a:t>
            </a:r>
            <a:endParaRPr lang="en-US" sz="3200" dirty="0"/>
          </a:p>
        </p:txBody>
      </p:sp>
    </p:spTree>
    <p:extLst>
      <p:ext uri="{BB962C8B-B14F-4D97-AF65-F5344CB8AC3E}">
        <p14:creationId xmlns:p14="http://schemas.microsoft.com/office/powerpoint/2010/main" val="1673738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TotalTime>
  <Words>993</Words>
  <Application>Microsoft Office PowerPoint</Application>
  <PresentationFormat>On-screen Show (4:3)</PresentationFormat>
  <Paragraphs>147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Adobe Caslon Pro Bold</vt:lpstr>
      <vt:lpstr>Arial</vt:lpstr>
      <vt:lpstr>Calibri</vt:lpstr>
      <vt:lpstr>Office Theme</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lpstr>Types and styles of documentaries</vt:lpstr>
    </vt:vector>
  </TitlesOfParts>
  <Company>International School Manila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and styles of documentaries</dc:title>
  <dc:creator>Michelle N. Monroe</dc:creator>
  <cp:lastModifiedBy>Andrew Sharma</cp:lastModifiedBy>
  <cp:revision>55</cp:revision>
  <dcterms:created xsi:type="dcterms:W3CDTF">2012-03-27T05:07:17Z</dcterms:created>
  <dcterms:modified xsi:type="dcterms:W3CDTF">2015-09-08T16:15:20Z</dcterms:modified>
</cp:coreProperties>
</file>