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3" r:id="rId5"/>
    <p:sldId id="260" r:id="rId6"/>
    <p:sldId id="265" r:id="rId7"/>
    <p:sldId id="262" r:id="rId8"/>
    <p:sldId id="261" r:id="rId9"/>
    <p:sldId id="259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1532-FCF6-4629-A170-114B1DDD5447}" type="datetimeFigureOut">
              <a:rPr lang="en-US" smtClean="0"/>
              <a:pPr/>
              <a:t>8/6/2009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48B9C-B320-48F5-8420-60F54BCD8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1532-FCF6-4629-A170-114B1DDD5447}" type="datetimeFigureOut">
              <a:rPr lang="en-US" smtClean="0"/>
              <a:pPr/>
              <a:t>8/6/2009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48B9C-B320-48F5-8420-60F54BCD8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1532-FCF6-4629-A170-114B1DDD5447}" type="datetimeFigureOut">
              <a:rPr lang="en-US" smtClean="0"/>
              <a:pPr/>
              <a:t>8/6/2009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48B9C-B320-48F5-8420-60F54BCD8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1532-FCF6-4629-A170-114B1DDD5447}" type="datetimeFigureOut">
              <a:rPr lang="en-US" smtClean="0"/>
              <a:pPr/>
              <a:t>8/6/2009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48B9C-B320-48F5-8420-60F54BCD8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1532-FCF6-4629-A170-114B1DDD5447}" type="datetimeFigureOut">
              <a:rPr lang="en-US" smtClean="0"/>
              <a:pPr/>
              <a:t>8/6/2009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48B9C-B320-48F5-8420-60F54BCD8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1532-FCF6-4629-A170-114B1DDD5447}" type="datetimeFigureOut">
              <a:rPr lang="en-US" smtClean="0"/>
              <a:pPr/>
              <a:t>8/6/2009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48B9C-B320-48F5-8420-60F54BCD8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1532-FCF6-4629-A170-114B1DDD5447}" type="datetimeFigureOut">
              <a:rPr lang="en-US" smtClean="0"/>
              <a:pPr/>
              <a:t>8/6/2009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48B9C-B320-48F5-8420-60F54BCD8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1532-FCF6-4629-A170-114B1DDD5447}" type="datetimeFigureOut">
              <a:rPr lang="en-US" smtClean="0"/>
              <a:pPr/>
              <a:t>8/6/2009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48B9C-B320-48F5-8420-60F54BCD8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1532-FCF6-4629-A170-114B1DDD5447}" type="datetimeFigureOut">
              <a:rPr lang="en-US" smtClean="0"/>
              <a:pPr/>
              <a:t>8/6/2009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48B9C-B320-48F5-8420-60F54BCD8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1532-FCF6-4629-A170-114B1DDD5447}" type="datetimeFigureOut">
              <a:rPr lang="en-US" smtClean="0"/>
              <a:pPr/>
              <a:t>8/6/2009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48B9C-B320-48F5-8420-60F54BCD8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1532-FCF6-4629-A170-114B1DDD5447}" type="datetimeFigureOut">
              <a:rPr lang="en-US" smtClean="0"/>
              <a:pPr/>
              <a:t>8/6/2009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B048B9C-B320-48F5-8420-60F54BCD89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59E1532-FCF6-4629-A170-114B1DDD5447}" type="datetimeFigureOut">
              <a:rPr lang="en-US" smtClean="0"/>
              <a:pPr/>
              <a:t>8/6/2009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B048B9C-B320-48F5-8420-60F54BCD89A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fmshipper@salisbury.edu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Investigating the Sustainability</a:t>
            </a:r>
            <a:br>
              <a:rPr lang="en-US" b="1" dirty="0"/>
            </a:br>
            <a:r>
              <a:rPr lang="en-US" b="1" dirty="0"/>
              <a:t>of a Sustained 360 </a:t>
            </a:r>
            <a:r>
              <a:rPr lang="en-US" b="1" dirty="0" smtClean="0"/>
              <a:t>Process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1400" dirty="0"/>
              <a:t>b</a:t>
            </a:r>
            <a:r>
              <a:rPr lang="en-US" sz="1400" dirty="0" smtClean="0"/>
              <a:t>y</a:t>
            </a:r>
            <a:endParaRPr lang="en-US" sz="1400" dirty="0"/>
          </a:p>
          <a:p>
            <a:r>
              <a:rPr lang="en-US" sz="1400" dirty="0" smtClean="0"/>
              <a:t>Frank </a:t>
            </a:r>
            <a:r>
              <a:rPr lang="en-US" sz="1400" dirty="0"/>
              <a:t>Shipper</a:t>
            </a:r>
          </a:p>
          <a:p>
            <a:r>
              <a:rPr lang="en-US" sz="1400" dirty="0"/>
              <a:t>Professor of Management &amp; Chair</a:t>
            </a:r>
          </a:p>
          <a:p>
            <a:r>
              <a:rPr lang="en-US" sz="1400" dirty="0"/>
              <a:t>Franklin P. Perdue School of Business</a:t>
            </a:r>
          </a:p>
          <a:p>
            <a:r>
              <a:rPr lang="en-US" sz="1400" dirty="0"/>
              <a:t>Salisbury University</a:t>
            </a:r>
          </a:p>
          <a:p>
            <a:r>
              <a:rPr lang="en-US" sz="1400" dirty="0"/>
              <a:t>1101 Camden Avenue</a:t>
            </a:r>
          </a:p>
          <a:p>
            <a:r>
              <a:rPr lang="en-US" sz="1400" dirty="0"/>
              <a:t>Salisbury, MD  21801</a:t>
            </a:r>
          </a:p>
          <a:p>
            <a:r>
              <a:rPr lang="en-US" sz="1400" u="sng" dirty="0">
                <a:hlinkClick r:id="rId2"/>
              </a:rPr>
              <a:t>fmshipper@salisbury.edu</a:t>
            </a:r>
            <a:endParaRPr lang="en-US" sz="1400" dirty="0"/>
          </a:p>
          <a:p>
            <a:r>
              <a:rPr lang="en-US" sz="1400" dirty="0"/>
              <a:t>Phone: 410 </a:t>
            </a:r>
            <a:r>
              <a:rPr lang="en-US" sz="1400" dirty="0" smtClean="0"/>
              <a:t>543-6333</a:t>
            </a:r>
            <a:endParaRPr lang="en-US" sz="1400" dirty="0"/>
          </a:p>
        </p:txBody>
      </p:sp>
      <p:pic>
        <p:nvPicPr>
          <p:cNvPr id="4" name="Picture 3" descr="SU logo 2008_CMY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-199227"/>
            <a:ext cx="2895600" cy="1037427"/>
          </a:xfrm>
          <a:prstGeom prst="rect">
            <a:avLst/>
          </a:prstGeom>
        </p:spPr>
      </p:pic>
      <p:pic>
        <p:nvPicPr>
          <p:cNvPr id="7" name="Picture 6" descr="PerdueSULogo188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200" y="5334000"/>
            <a:ext cx="2898648" cy="137336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66088"/>
            <a:ext cx="8229600" cy="1143000"/>
          </a:xfrm>
        </p:spPr>
        <p:txBody>
          <a:bodyPr anchor="ctr" anchorCtr="0"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Conclusions &amp; Implications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97480"/>
            <a:ext cx="8229600" cy="4389120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 single intervention of feedback with support will likely have little impact on managerial effectiveness.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Managers can become more effective if part of an ongoing 360 process.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Creating a supportive environment and activities at the local level will be more effective than centralized activities.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Improvements in the effectiveness of managers can yield improvements in productivity.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SU logo 2008_CMY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-199227"/>
            <a:ext cx="2895600" cy="1037427"/>
          </a:xfrm>
          <a:prstGeom prst="rect">
            <a:avLst/>
          </a:prstGeom>
        </p:spPr>
      </p:pic>
      <p:pic>
        <p:nvPicPr>
          <p:cNvPr id="5" name="Picture 4" descr="PerdueSULogo188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45352" y="0"/>
            <a:ext cx="2898648" cy="137336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Reported Results from Reviews of 360 Feedback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 meta-analysis of 24 longitudinal studies showed that improvement in direct report, peer, and supervisor ratings over time is generally small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Smither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London &amp; Reilly, 2005).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Note:  Studies where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360 feedback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was combined with training were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excluded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In summary, there is little evidence that multisource feedback is effective for changing managerial behavior (Seifert,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Yukl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&amp; McDonald, 2003).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Of 16 research reports of 360 feedback, only five incorporated follow-up interventions. Of the five that incorporated follow-up interventions, three were judged to show significant improvements, whereas only two of the 11 that did not incorporate follow-up interventions were judged to show significant improvements.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08888"/>
            <a:ext cx="8229600" cy="1143000"/>
          </a:xfrm>
        </p:spPr>
        <p:txBody>
          <a:bodyPr anchor="ctr" anchorCtr="0">
            <a:normAutofit fontScale="90000"/>
          </a:bodyPr>
          <a:lstStyle/>
          <a:p>
            <a:pPr algn="ctr"/>
            <a:r>
              <a:rPr lang="en-US" dirty="0" smtClean="0"/>
              <a:t>Investigating Active Neural Paths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457200" y="2160048"/>
            <a:ext cx="4040188" cy="659352"/>
          </a:xfrm>
        </p:spPr>
        <p:txBody>
          <a:bodyPr/>
          <a:lstStyle/>
          <a:p>
            <a:pPr algn="ctr"/>
            <a:r>
              <a:rPr lang="en-US" dirty="0" err="1" smtClean="0"/>
              <a:t>fMRI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3"/>
          </p:nvPr>
        </p:nvSpPr>
        <p:spPr>
          <a:xfrm>
            <a:off x="4645025" y="2164557"/>
            <a:ext cx="4041775" cy="654843"/>
          </a:xfrm>
        </p:spPr>
        <p:txBody>
          <a:bodyPr/>
          <a:lstStyle/>
          <a:p>
            <a:pPr algn="ctr"/>
            <a:r>
              <a:rPr lang="en-US" dirty="0" smtClean="0"/>
              <a:t>Diffusion Tensor Image</a:t>
            </a:r>
            <a:endParaRPr lang="en-US" dirty="0"/>
          </a:p>
        </p:txBody>
      </p:sp>
      <p:pic>
        <p:nvPicPr>
          <p:cNvPr id="11" name="Content Placeholder 10" descr="Diffusion_Tensor_Image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5105400" y="2671762"/>
            <a:ext cx="3090863" cy="3652838"/>
          </a:xfrm>
        </p:spPr>
      </p:pic>
      <p:pic>
        <p:nvPicPr>
          <p:cNvPr id="1026" name="Picture 2" descr="C:\Users\Owner\Pictures\fMR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40736" y="2667000"/>
            <a:ext cx="2493064" cy="3621504"/>
          </a:xfrm>
          <a:prstGeom prst="rect">
            <a:avLst/>
          </a:prstGeom>
          <a:noFill/>
        </p:spPr>
      </p:pic>
      <p:pic>
        <p:nvPicPr>
          <p:cNvPr id="8" name="Picture 7" descr="SU logo 2008_CMY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0" y="-199227"/>
            <a:ext cx="2895600" cy="103742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Quick Demo of the </a:t>
            </a:r>
            <a:r>
              <a:rPr lang="en-US" b="1" dirty="0" smtClean="0"/>
              <a:t>Plasticity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the Human Brain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indent="0">
              <a:buNone/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Cna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yuo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raed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tihs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Olny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55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plepoe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out of 100 can. 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fi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yuo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cna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raed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tihs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yuo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hvae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sgtrane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mnid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too </a:t>
            </a:r>
            <a:br>
              <a:rPr lang="en-US" b="1" dirty="0" smtClean="0">
                <a:latin typeface="Arial" pitchFamily="34" charset="0"/>
                <a:cs typeface="Arial" pitchFamily="34" charset="0"/>
              </a:rPr>
            </a:br>
            <a:r>
              <a:rPr lang="en-US" b="1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cdnuolt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blveiee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taht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I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cluod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aulaclty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uesdnatnrd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waht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I was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rdanieg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. The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phaonmneal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pweor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of the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hmuan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mnid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aoccdrnig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to a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rscheearch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at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Cmabrigde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Uinervtisy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it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dseno't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mtaetr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waht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oerdr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the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ltteres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in a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wrod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are, the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olny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iproamtnt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tihng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is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taht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the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frsit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lsat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ltteer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be in the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rghit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pclae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. The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rset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can be a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taotl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mses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and you can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sitll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raed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it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whotuit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pboerlm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Tihs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is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bcuseae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the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huamn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mnid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deos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not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raed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ervey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lteter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by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istlef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but the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wrod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as a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wlohe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Azanmig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huh?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yaeh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and I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awlyas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tghuhot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slpeling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was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ipmorantt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!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360 Feedback Process Learning Mode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-1"/>
            <a:ext cx="8007787" cy="6019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457200" y="6096000"/>
            <a:ext cx="8610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360 Feedback Process Learning model.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Adapted from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Boyatzis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R., 1999. Self-Directed Change and Learning as a Necessary Meta-Competency for Success and Effectiveness in the 21st Century. In R. Sims &amp; J. G.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Veres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III (Eds.), 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Keys to Employee Success in the Coming Decades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42288"/>
            <a:ext cx="8229600" cy="1143000"/>
          </a:xfrm>
        </p:spPr>
        <p:txBody>
          <a:bodyPr anchor="ctr" anchorCtr="0"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Changes in Intervention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73680"/>
            <a:ext cx="8229600" cy="4389120"/>
          </a:xfrm>
        </p:spPr>
        <p:txBody>
          <a:bodyPr/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Use of learning contracts encouraged.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Change in delivery from cross-organizational management retreats to in situ intact teams.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SU logo 2008_CMY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-199227"/>
            <a:ext cx="2895600" cy="1037427"/>
          </a:xfrm>
          <a:prstGeom prst="rect">
            <a:avLst/>
          </a:prstGeom>
        </p:spPr>
      </p:pic>
      <p:pic>
        <p:nvPicPr>
          <p:cNvPr id="5" name="Picture 4" descr="PerdueSULogo188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45352" y="0"/>
            <a:ext cx="2898648" cy="137336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13688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Methodology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45080"/>
            <a:ext cx="8229600" cy="438912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Sample (n=13,661, age = 41, tenure = 11, male = 75%)</a:t>
            </a:r>
          </a:p>
          <a:p>
            <a:r>
              <a:rPr lang="en-US" dirty="0" smtClean="0"/>
              <a:t>Measures</a:t>
            </a:r>
          </a:p>
          <a:p>
            <a:pPr lvl="1"/>
            <a:r>
              <a:rPr lang="en-US" dirty="0" smtClean="0"/>
              <a:t>Superior Rated Effectiveness – SMP (</a:t>
            </a:r>
            <a:r>
              <a:rPr lang="el-GR" dirty="0" smtClean="0"/>
              <a:t>α</a:t>
            </a:r>
            <a:r>
              <a:rPr lang="en-US" dirty="0" smtClean="0"/>
              <a:t> = .90)</a:t>
            </a:r>
          </a:p>
          <a:p>
            <a:pPr lvl="1"/>
            <a:r>
              <a:rPr lang="en-US" dirty="0" smtClean="0"/>
              <a:t>Time Between </a:t>
            </a:r>
            <a:r>
              <a:rPr lang="en-US" dirty="0" smtClean="0"/>
              <a:t>Measurements </a:t>
            </a:r>
            <a:r>
              <a:rPr lang="en-US" dirty="0" smtClean="0"/>
              <a:t>– 18 Months</a:t>
            </a:r>
          </a:p>
          <a:p>
            <a:r>
              <a:rPr lang="en-US" dirty="0" smtClean="0"/>
              <a:t>Analyses</a:t>
            </a:r>
          </a:p>
          <a:p>
            <a:pPr lvl="1"/>
            <a:r>
              <a:rPr lang="en-US" dirty="0" smtClean="0"/>
              <a:t>One-Group, Pretest-Posttest Design;</a:t>
            </a:r>
            <a:br>
              <a:rPr lang="en-US" dirty="0" smtClean="0"/>
            </a:br>
            <a:r>
              <a:rPr lang="en-US" dirty="0" smtClean="0"/>
              <a:t>t-tests &amp; Repeated Measures MANOVA</a:t>
            </a:r>
          </a:p>
          <a:p>
            <a:pPr lvl="1"/>
            <a:r>
              <a:rPr lang="en-US" dirty="0" smtClean="0"/>
              <a:t>Static Group Comparisons;</a:t>
            </a:r>
            <a:br>
              <a:rPr lang="en-US" dirty="0" smtClean="0"/>
            </a:br>
            <a:r>
              <a:rPr lang="en-US" dirty="0" smtClean="0"/>
              <a:t>ANOVA</a:t>
            </a:r>
          </a:p>
          <a:p>
            <a:pPr lvl="1"/>
            <a:r>
              <a:rPr lang="en-US" dirty="0" smtClean="0"/>
              <a:t>Pretest-Posttest, Control Group Design</a:t>
            </a:r>
            <a:br>
              <a:rPr lang="en-US" dirty="0" smtClean="0"/>
            </a:br>
            <a:r>
              <a:rPr lang="en-US" dirty="0" smtClean="0"/>
              <a:t>ANOVA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SU logo 2008_CMY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-199227"/>
            <a:ext cx="2895600" cy="1037427"/>
          </a:xfrm>
          <a:prstGeom prst="rect">
            <a:avLst/>
          </a:prstGeom>
        </p:spPr>
      </p:pic>
      <p:pic>
        <p:nvPicPr>
          <p:cNvPr id="5" name="Picture 4" descr="PerdueSULogo188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45352" y="0"/>
            <a:ext cx="2898648" cy="137336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provements in Managerial Effectiveness Across Time by Coho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5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0"/>
          <a:ext cx="9220200" cy="6867138"/>
        </p:xfrm>
        <a:graphic>
          <a:graphicData uri="http://schemas.openxmlformats.org/drawingml/2006/table">
            <a:tbl>
              <a:tblPr/>
              <a:tblGrid>
                <a:gridCol w="822676"/>
                <a:gridCol w="320324"/>
                <a:gridCol w="762000"/>
                <a:gridCol w="354753"/>
                <a:gridCol w="843504"/>
                <a:gridCol w="843504"/>
                <a:gridCol w="864330"/>
                <a:gridCol w="864330"/>
                <a:gridCol w="866934"/>
                <a:gridCol w="853916"/>
                <a:gridCol w="1020534"/>
                <a:gridCol w="803395"/>
              </a:tblGrid>
              <a:tr h="300990"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Time  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Cohort</a:t>
                      </a:r>
                    </a:p>
                  </a:txBody>
                  <a:tcPr marL="4251" marR="4251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en-US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4251" marR="4251" marT="4251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en-US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US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en-US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en-US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en-US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Repeated Measures</a:t>
                      </a:r>
                    </a:p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MANOVA</a:t>
                      </a: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Cohort 1</a:t>
                      </a:r>
                    </a:p>
                  </a:txBody>
                  <a:tcPr marR="4251" marT="4251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lang="en-US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en-US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lang="en-US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en-US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lang="en-US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en-US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lang="en-US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en-US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lang="en-US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5">
                <a:tc rowSpan="12" gridSpan="2"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Tests Across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Observations</a:t>
                      </a:r>
                    </a:p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within </a:t>
                      </a: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Cohort 1</a:t>
                      </a:r>
                    </a:p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n=54</a:t>
                      </a:r>
                    </a:p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R="4251" marT="425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1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en-US" sz="1100" b="1" i="0" u="none" strike="noStrike" baseline="-250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11-12</a:t>
                      </a:r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pPr algn="l" fontAlgn="t"/>
                      <a:endParaRPr lang="en-US" sz="1200" b="1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en-US" sz="1100" b="1" i="0" u="none" strike="noStrike" baseline="-250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12-13 </a:t>
                      </a:r>
                      <a:r>
                        <a:rPr lang="en-US" sz="11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2880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en-US" sz="1100" b="1" i="0" u="none" strike="noStrike" baseline="-25000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13-14</a:t>
                      </a:r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en-US" sz="1100" b="1" i="0" u="none" strike="noStrike" baseline="-250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14-15</a:t>
                      </a:r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F=11542</a:t>
                      </a:r>
                    </a:p>
                  </a:txBody>
                  <a:tcPr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0495">
                <a:tc gridSpan="2" vMerge="1"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R="4251" marT="425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-0.998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.431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-2.068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-1.29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ρ≤.000</a:t>
                      </a:r>
                    </a:p>
                  </a:txBody>
                  <a:tcPr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0495">
                <a:tc gridSpan="2"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R="4251" marT="425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ρ ≤ N/S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1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ρ≤ N/S</a:t>
                      </a: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 ρ≤.022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ρ≤ N/S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5">
                <a:tc gridSpan="2"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R="4251" marT="425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en-US" sz="1100" b="1" i="0" u="none" strike="noStrike" baseline="-250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11-13</a:t>
                      </a:r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2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en-US" sz="1100" b="1" i="0" u="none" strike="noStrike" baseline="-250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12-14</a:t>
                      </a:r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en-US" sz="1100" b="1" i="0" u="none" strike="noStrike" baseline="-25000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13-15</a:t>
                      </a:r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5">
                <a:tc gridSpan="2"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-0.64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200" b="1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-1.322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-2.878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0495">
                <a:tc gridSpan="2"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ρ≤ N/S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200" b="1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ρ≤ N/S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 ρ≤.003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0495">
                <a:tc gridSpan="2"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en-US" sz="1100" b="1" i="0" u="none" strike="noStrike" baseline="-25000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11-14</a:t>
                      </a:r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en-US" sz="1100" b="1" i="0" u="none" strike="noStrike" baseline="-25000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12-15= </a:t>
                      </a:r>
                      <a:endParaRPr lang="en-US" sz="1100" b="1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5">
                <a:tc gridSpan="2"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-2.167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-2.26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0495">
                <a:tc gridSpan="2"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 ρ≤.018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 ρ≤.014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0495">
                <a:tc gridSpan="2"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en-US" sz="1100" b="1" i="0" u="none" strike="noStrike" baseline="-25000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11-15</a:t>
                      </a:r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5">
                <a:tc gridSpan="2"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-3.001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0495">
                <a:tc gridSpan="2"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 ρ≤.002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0495">
                <a:tc rowSpan="10" gridSpan="3"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Cohort 2</a:t>
                      </a:r>
                    </a:p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Tests Across </a:t>
                      </a: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Observations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within  Cohort 2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 n=181</a:t>
                      </a:r>
                    </a:p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R="4251" marT="4251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0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0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lang="en-US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US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en-US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lang="en-US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en-US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lang="en-US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en-US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lang="en-US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5">
                <a:tc gridSpan="3"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en-US" sz="1100" b="1" i="0" u="none" strike="noStrike" baseline="-250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21-22</a:t>
                      </a:r>
                      <a:r>
                        <a:rPr lang="en-US" sz="11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en-US" sz="1100" b="1" i="0" u="none" strike="noStrike" baseline="-25000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22-23</a:t>
                      </a:r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fr-FR" sz="1100" b="1" i="0" u="none" strike="noStrike" baseline="-25000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23-24</a:t>
                      </a:r>
                      <a:r>
                        <a:rPr lang="fr-FR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endParaRPr lang="en-US" sz="1100" b="1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F=37637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fr-FR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ρ≤.000</a:t>
                      </a:r>
                      <a:endParaRPr lang="en-US" sz="1100" b="1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5">
                <a:tc gridSpan="3" vMerge="1"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.050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-1.956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-1.779</a:t>
                      </a: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0495">
                <a:tc gridSpan="3" vMerge="1"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1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ρ≤ N/S</a:t>
                      </a: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 ρ≤.027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100" b="1" i="0" u="none" strike="noStrike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ρ</a:t>
                      </a:r>
                      <a:r>
                        <a:rPr lang="fr-FR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≤.039</a:t>
                      </a:r>
                      <a:endParaRPr lang="en-US" sz="1100" b="1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0495">
                <a:tc gridSpan="3" vMerge="1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algn="l" fontAlgn="t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fr-FR" sz="1100" b="1" i="0" u="none" strike="noStrike" baseline="-25000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21-23</a:t>
                      </a:r>
                      <a:r>
                        <a:rPr lang="fr-FR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= </a:t>
                      </a:r>
                      <a:endParaRPr lang="en-US" sz="1100" b="1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fr-FR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fr-FR" sz="1100" b="1" i="0" u="none" strike="noStrike" baseline="-25000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22-24</a:t>
                      </a:r>
                      <a:r>
                        <a:rPr lang="fr-FR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endParaRPr lang="en-US" sz="1100" b="1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fr-FR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5">
                <a:tc gridSpan="3"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-1.842</a:t>
                      </a:r>
                      <a:endParaRPr lang="en-US" sz="1100" b="1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-3.302</a:t>
                      </a: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0495">
                <a:tc gridSpan="3" vMerge="1"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 ρ≤.034</a:t>
                      </a:r>
                      <a:endParaRPr lang="en-US" sz="1100" b="1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100" b="1" i="0" u="none" strike="noStrike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ρ</a:t>
                      </a:r>
                      <a:r>
                        <a:rPr lang="fr-FR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≤.001</a:t>
                      </a:r>
                      <a:endParaRPr lang="en-US" sz="1100" b="1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0495">
                <a:tc gridSpan="3"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algn="l" fontAlgn="t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pPr algn="l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fr-FR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fr-FR" sz="1100" b="1" i="0" u="none" strike="noStrike" baseline="-25000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21-24</a:t>
                      </a:r>
                      <a:r>
                        <a:rPr lang="fr-FR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endParaRPr lang="en-US" sz="1100" b="1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fr-FR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fr-FR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5">
                <a:tc gridSpan="3"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-3.357</a:t>
                      </a:r>
                      <a:endParaRPr lang="en-US" sz="1100" b="1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0495">
                <a:tc gridSpan="3"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 ρ≤.027</a:t>
                      </a:r>
                      <a:endParaRPr lang="en-US" sz="1100" b="1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0495">
                <a:tc gridSpan="6">
                  <a:txBody>
                    <a:bodyPr/>
                    <a:lstStyle/>
                    <a:p>
                      <a:pPr algn="l" fontAlgn="t"/>
                      <a:r>
                        <a:rPr lang="fr-FR" sz="1050" b="0" i="0" u="none" strike="noStrike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Cohort</a:t>
                      </a:r>
                      <a:r>
                        <a:rPr lang="fr-FR" sz="1100" b="0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lang="fr-FR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fr-FR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lang="fr-FR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fr-FR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lang="fr-FR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33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5">
                <a:tc rowSpan="6" gridSpan="6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Tests Across Observations within Cohort 3</a:t>
                      </a:r>
                    </a:p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n=752</a:t>
                      </a:r>
                    </a:p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en-US" sz="1100" b="1" i="0" u="none" strike="noStrike" baseline="-2500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13-14</a:t>
                      </a:r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en-US" sz="1100" b="1" i="0" u="none" strike="noStrike" baseline="-25000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14-15</a:t>
                      </a:r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F=102,344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fr-FR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ρ≤.000</a:t>
                      </a:r>
                      <a:endParaRPr lang="en-US" sz="1100" b="1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5">
                <a:tc gridSpan="6"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1297"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-1.118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-1.985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0495">
                <a:tc gridSpan="6"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ρ≤ N/S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 ρ≤.025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0495">
                <a:tc gridSpan="6"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en-US" sz="1100" b="1" i="0" u="none" strike="noStrike" baseline="-25000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13-15</a:t>
                      </a:r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5">
                <a:tc gridSpan="6"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-2.806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0495">
                <a:tc gridSpan="6"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 ρ≤.003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0495">
                <a:tc rowSpan="4" gridSpan="8"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Cohort 4</a:t>
                      </a:r>
                    </a:p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Tests Across Observations within Cohort 4</a:t>
                      </a:r>
                    </a:p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n=2659</a:t>
                      </a:r>
                    </a:p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lang="en-US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41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en-US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41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lang="en-US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42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5">
                <a:tc gridSpan="8"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1297"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en-US" sz="1100" b="1" i="0" u="none" strike="noStrike" baseline="-25000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14-15</a:t>
                      </a:r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F=267,123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ρ≤.000</a:t>
                      </a:r>
                    </a:p>
                  </a:txBody>
                  <a:tcPr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5">
                <a:tc gridSpan="8"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1297"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-1.979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0495">
                <a:tc gridSpan="8"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 ρ≤.025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0495">
                <a:tc gridSpan="10"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Cohort 5</a:t>
                      </a:r>
                    </a:p>
                  </a:txBody>
                  <a:tcPr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lang="en-US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51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191297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5">
                <a:tc rowSpan="3" gridSpan="4"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ANOVA Across Cohorts </a:t>
                      </a: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within Observations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2880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en-US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en-US" sz="1100" b="0" i="0" u="none" strike="noStrike" baseline="-25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en-US" sz="1100" b="0" i="0" u="none" strike="noStrike" baseline="-25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en-US" sz="1100" b="0" i="0" u="none" strike="noStrike" baseline="-25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baseline="-2500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1297"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5"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F=.048</a:t>
                      </a: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F=.670</a:t>
                      </a: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F=7.876</a:t>
                      </a: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F=11.541</a:t>
                      </a: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baseline="-25000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5"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N/S</a:t>
                      </a: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N/S</a:t>
                      </a: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ρ≤.000</a:t>
                      </a: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ρ≤.000</a:t>
                      </a:r>
                    </a:p>
                  </a:txBody>
                  <a:tcPr marL="4251" marR="4251" marT="42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8661</TotalTime>
  <Words>643</Words>
  <Application>Microsoft Office PowerPoint</Application>
  <PresentationFormat>On-screen Show (4:3)</PresentationFormat>
  <Paragraphs>252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Investigating the Sustainability of a Sustained 360 Process</vt:lpstr>
      <vt:lpstr>Reported Results from Reviews of 360 Feedback</vt:lpstr>
      <vt:lpstr>Investigating Active Neural Paths</vt:lpstr>
      <vt:lpstr>A Quick Demo of the Plasticity of the Human Brain</vt:lpstr>
      <vt:lpstr>Slide 5</vt:lpstr>
      <vt:lpstr>Changes in Intervention</vt:lpstr>
      <vt:lpstr>Methodology</vt:lpstr>
      <vt:lpstr>Slide 8</vt:lpstr>
      <vt:lpstr>Slide 9</vt:lpstr>
      <vt:lpstr>Conclusions &amp; Implications</vt:lpstr>
    </vt:vector>
  </TitlesOfParts>
  <Company>Salisbury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Investigating the Sustainability of a Sustained 360 Process</dc:title>
  <dc:creator>Frank Shipper</dc:creator>
  <cp:lastModifiedBy>Frank Shipper</cp:lastModifiedBy>
  <cp:revision>847</cp:revision>
  <dcterms:created xsi:type="dcterms:W3CDTF">2009-07-23T19:51:20Z</dcterms:created>
  <dcterms:modified xsi:type="dcterms:W3CDTF">2009-08-06T19:52:57Z</dcterms:modified>
</cp:coreProperties>
</file>