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13" r:id="rId6"/>
    <p:sldMasterId id="2147483726" r:id="rId7"/>
    <p:sldMasterId id="2147483738" r:id="rId8"/>
    <p:sldMasterId id="2147483750" r:id="rId9"/>
  </p:sldMasterIdLst>
  <p:notesMasterIdLst>
    <p:notesMasterId r:id="rId39"/>
  </p:notesMasterIdLst>
  <p:sldIdLst>
    <p:sldId id="256" r:id="rId10"/>
    <p:sldId id="295" r:id="rId11"/>
    <p:sldId id="270" r:id="rId12"/>
    <p:sldId id="258" r:id="rId13"/>
    <p:sldId id="260" r:id="rId14"/>
    <p:sldId id="276" r:id="rId15"/>
    <p:sldId id="279" r:id="rId16"/>
    <p:sldId id="281" r:id="rId17"/>
    <p:sldId id="259" r:id="rId18"/>
    <p:sldId id="280" r:id="rId19"/>
    <p:sldId id="257" r:id="rId20"/>
    <p:sldId id="269" r:id="rId21"/>
    <p:sldId id="282" r:id="rId22"/>
    <p:sldId id="261" r:id="rId23"/>
    <p:sldId id="275" r:id="rId24"/>
    <p:sldId id="283" r:id="rId25"/>
    <p:sldId id="267" r:id="rId26"/>
    <p:sldId id="297" r:id="rId27"/>
    <p:sldId id="287" r:id="rId28"/>
    <p:sldId id="284" r:id="rId29"/>
    <p:sldId id="298" r:id="rId30"/>
    <p:sldId id="288" r:id="rId31"/>
    <p:sldId id="286" r:id="rId32"/>
    <p:sldId id="289" r:id="rId33"/>
    <p:sldId id="292" r:id="rId34"/>
    <p:sldId id="293" r:id="rId35"/>
    <p:sldId id="300" r:id="rId36"/>
    <p:sldId id="294" r:id="rId37"/>
    <p:sldId id="290" r:id="rId38"/>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4671" autoAdjust="0"/>
  </p:normalViewPr>
  <p:slideViewPr>
    <p:cSldViewPr>
      <p:cViewPr>
        <p:scale>
          <a:sx n="55" d="100"/>
          <a:sy n="55" d="100"/>
        </p:scale>
        <p:origin x="-1584" y="-492"/>
      </p:cViewPr>
      <p:guideLst>
        <p:guide orient="horz" pos="2160"/>
        <p:guide pos="2880"/>
      </p:guideLst>
    </p:cSldViewPr>
  </p:slideViewPr>
  <p:notesTextViewPr>
    <p:cViewPr>
      <p:scale>
        <a:sx n="1" d="1"/>
        <a:sy n="1" d="1"/>
      </p:scale>
      <p:origin x="0" y="0"/>
    </p:cViewPr>
  </p:notesTextViewPr>
  <p:sorterViewPr>
    <p:cViewPr>
      <p:scale>
        <a:sx n="100" d="100"/>
        <a:sy n="100" d="100"/>
      </p:scale>
      <p:origin x="0" y="4188"/>
    </p:cViewPr>
  </p:sorterViewPr>
  <p:notesViewPr>
    <p:cSldViewPr>
      <p:cViewPr varScale="1">
        <p:scale>
          <a:sx n="60" d="100"/>
          <a:sy n="60" d="100"/>
        </p:scale>
        <p:origin x="-249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BF7EC2-5A4D-4369-8A5D-7064D33D5AAF}" type="datetimeFigureOut">
              <a:rPr lang="en-US" smtClean="0"/>
              <a:t>12/7/2013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B508DE-715D-4B03-BAD6-62507F02997E}" type="slidenum">
              <a:rPr lang="en-US" smtClean="0"/>
              <a:t>‹#›</a:t>
            </a:fld>
            <a:endParaRPr lang="en-US"/>
          </a:p>
        </p:txBody>
      </p:sp>
    </p:spTree>
    <p:extLst>
      <p:ext uri="{BB962C8B-B14F-4D97-AF65-F5344CB8AC3E}">
        <p14:creationId xmlns:p14="http://schemas.microsoft.com/office/powerpoint/2010/main" val="286024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a:t>
            </a:r>
            <a:r>
              <a:rPr lang="en-US" baseline="0" dirty="0" smtClean="0"/>
              <a:t> and Zane</a:t>
            </a:r>
            <a:endParaRPr lang="en-US" dirty="0"/>
          </a:p>
        </p:txBody>
      </p:sp>
      <p:sp>
        <p:nvSpPr>
          <p:cNvPr id="4" name="Slide Number Placeholder 3"/>
          <p:cNvSpPr>
            <a:spLocks noGrp="1"/>
          </p:cNvSpPr>
          <p:nvPr>
            <p:ph type="sldNum" sz="quarter" idx="10"/>
          </p:nvPr>
        </p:nvSpPr>
        <p:spPr/>
        <p:txBody>
          <a:bodyPr/>
          <a:lstStyle/>
          <a:p>
            <a:fld id="{EFB508DE-715D-4B03-BAD6-62507F02997E}" type="slidenum">
              <a:rPr lang="en-US" smtClean="0"/>
              <a:t>3</a:t>
            </a:fld>
            <a:endParaRPr lang="en-US"/>
          </a:p>
        </p:txBody>
      </p:sp>
    </p:spTree>
    <p:extLst>
      <p:ext uri="{BB962C8B-B14F-4D97-AF65-F5344CB8AC3E}">
        <p14:creationId xmlns:p14="http://schemas.microsoft.com/office/powerpoint/2010/main" val="2650798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Rocky</a:t>
            </a:r>
            <a:r>
              <a:rPr lang="en-US" baseline="0" dirty="0" smtClean="0"/>
              <a:t> and Ben</a:t>
            </a:r>
          </a:p>
        </p:txBody>
      </p:sp>
      <p:sp>
        <p:nvSpPr>
          <p:cNvPr id="4" name="Slide Number Placeholder 3"/>
          <p:cNvSpPr>
            <a:spLocks noGrp="1"/>
          </p:cNvSpPr>
          <p:nvPr>
            <p:ph type="sldNum" sz="quarter" idx="10"/>
          </p:nvPr>
        </p:nvSpPr>
        <p:spPr/>
        <p:txBody>
          <a:bodyPr/>
          <a:lstStyle/>
          <a:p>
            <a:fld id="{EFB508DE-715D-4B03-BAD6-62507F02997E}" type="slidenum">
              <a:rPr lang="en-US" smtClean="0"/>
              <a:t>12</a:t>
            </a:fld>
            <a:endParaRPr lang="en-US"/>
          </a:p>
        </p:txBody>
      </p:sp>
    </p:spTree>
    <p:extLst>
      <p:ext uri="{BB962C8B-B14F-4D97-AF65-F5344CB8AC3E}">
        <p14:creationId xmlns:p14="http://schemas.microsoft.com/office/powerpoint/2010/main" val="308811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Lindsay and Charlotte</a:t>
            </a:r>
            <a:endParaRPr lang="en-US" dirty="0"/>
          </a:p>
        </p:txBody>
      </p:sp>
      <p:sp>
        <p:nvSpPr>
          <p:cNvPr id="4" name="Slide Number Placeholder 3"/>
          <p:cNvSpPr>
            <a:spLocks noGrp="1"/>
          </p:cNvSpPr>
          <p:nvPr>
            <p:ph type="sldNum" sz="quarter" idx="10"/>
          </p:nvPr>
        </p:nvSpPr>
        <p:spPr/>
        <p:txBody>
          <a:bodyPr/>
          <a:lstStyle/>
          <a:p>
            <a:fld id="{EFB508DE-715D-4B03-BAD6-62507F02997E}" type="slidenum">
              <a:rPr lang="en-US" smtClean="0"/>
              <a:t>13</a:t>
            </a:fld>
            <a:endParaRPr lang="en-US"/>
          </a:p>
        </p:txBody>
      </p:sp>
    </p:spTree>
    <p:extLst>
      <p:ext uri="{BB962C8B-B14F-4D97-AF65-F5344CB8AC3E}">
        <p14:creationId xmlns:p14="http://schemas.microsoft.com/office/powerpoint/2010/main" val="3386374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Gennie</a:t>
            </a:r>
            <a:r>
              <a:rPr lang="en-US" baseline="0" dirty="0" smtClean="0"/>
              <a:t> and Steven</a:t>
            </a:r>
            <a:endParaRPr lang="en-US" dirty="0"/>
          </a:p>
        </p:txBody>
      </p:sp>
      <p:sp>
        <p:nvSpPr>
          <p:cNvPr id="4" name="Slide Number Placeholder 3"/>
          <p:cNvSpPr>
            <a:spLocks noGrp="1"/>
          </p:cNvSpPr>
          <p:nvPr>
            <p:ph type="sldNum" sz="quarter" idx="10"/>
          </p:nvPr>
        </p:nvSpPr>
        <p:spPr/>
        <p:txBody>
          <a:bodyPr/>
          <a:lstStyle/>
          <a:p>
            <a:fld id="{EFB508DE-715D-4B03-BAD6-62507F02997E}" type="slidenum">
              <a:rPr lang="en-US" smtClean="0"/>
              <a:t>14</a:t>
            </a:fld>
            <a:endParaRPr lang="en-US"/>
          </a:p>
        </p:txBody>
      </p:sp>
    </p:spTree>
    <p:extLst>
      <p:ext uri="{BB962C8B-B14F-4D97-AF65-F5344CB8AC3E}">
        <p14:creationId xmlns:p14="http://schemas.microsoft.com/office/powerpoint/2010/main" val="1542150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Natasha and Tori</a:t>
            </a:r>
            <a:endParaRPr lang="en-US" dirty="0"/>
          </a:p>
        </p:txBody>
      </p:sp>
      <p:sp>
        <p:nvSpPr>
          <p:cNvPr id="4" name="Slide Number Placeholder 3"/>
          <p:cNvSpPr>
            <a:spLocks noGrp="1"/>
          </p:cNvSpPr>
          <p:nvPr>
            <p:ph type="sldNum" sz="quarter" idx="10"/>
          </p:nvPr>
        </p:nvSpPr>
        <p:spPr/>
        <p:txBody>
          <a:bodyPr/>
          <a:lstStyle/>
          <a:p>
            <a:fld id="{EFB508DE-715D-4B03-BAD6-62507F02997E}" type="slidenum">
              <a:rPr lang="en-US" smtClean="0"/>
              <a:t>15</a:t>
            </a:fld>
            <a:endParaRPr lang="en-US"/>
          </a:p>
        </p:txBody>
      </p:sp>
    </p:spTree>
    <p:extLst>
      <p:ext uri="{BB962C8B-B14F-4D97-AF65-F5344CB8AC3E}">
        <p14:creationId xmlns:p14="http://schemas.microsoft.com/office/powerpoint/2010/main" val="1192248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 and Nick</a:t>
            </a:r>
            <a:endParaRPr lang="en-US" dirty="0"/>
          </a:p>
        </p:txBody>
      </p:sp>
      <p:sp>
        <p:nvSpPr>
          <p:cNvPr id="4" name="Slide Number Placeholder 3"/>
          <p:cNvSpPr>
            <a:spLocks noGrp="1"/>
          </p:cNvSpPr>
          <p:nvPr>
            <p:ph type="sldNum" sz="quarter" idx="10"/>
          </p:nvPr>
        </p:nvSpPr>
        <p:spPr/>
        <p:txBody>
          <a:bodyPr/>
          <a:lstStyle/>
          <a:p>
            <a:fld id="{EFB508DE-715D-4B03-BAD6-62507F02997E}" type="slidenum">
              <a:rPr lang="en-US" smtClean="0"/>
              <a:t>16</a:t>
            </a:fld>
            <a:endParaRPr lang="en-US"/>
          </a:p>
        </p:txBody>
      </p:sp>
    </p:spTree>
    <p:extLst>
      <p:ext uri="{BB962C8B-B14F-4D97-AF65-F5344CB8AC3E}">
        <p14:creationId xmlns:p14="http://schemas.microsoft.com/office/powerpoint/2010/main" val="1313685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Molly</a:t>
            </a:r>
            <a:r>
              <a:rPr lang="en-US" baseline="0" dirty="0" smtClean="0"/>
              <a:t> and James</a:t>
            </a:r>
            <a:endParaRPr lang="en-US" dirty="0"/>
          </a:p>
        </p:txBody>
      </p:sp>
      <p:sp>
        <p:nvSpPr>
          <p:cNvPr id="4" name="Slide Number Placeholder 3"/>
          <p:cNvSpPr>
            <a:spLocks noGrp="1"/>
          </p:cNvSpPr>
          <p:nvPr>
            <p:ph type="sldNum" sz="quarter" idx="10"/>
          </p:nvPr>
        </p:nvSpPr>
        <p:spPr/>
        <p:txBody>
          <a:bodyPr/>
          <a:lstStyle/>
          <a:p>
            <a:fld id="{EFB508DE-715D-4B03-BAD6-62507F02997E}" type="slidenum">
              <a:rPr lang="en-US" smtClean="0"/>
              <a:t>17</a:t>
            </a:fld>
            <a:endParaRPr lang="en-US"/>
          </a:p>
        </p:txBody>
      </p:sp>
    </p:spTree>
    <p:extLst>
      <p:ext uri="{BB962C8B-B14F-4D97-AF65-F5344CB8AC3E}">
        <p14:creationId xmlns:p14="http://schemas.microsoft.com/office/powerpoint/2010/main" val="3936955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Meghan</a:t>
            </a:r>
            <a:r>
              <a:rPr lang="en-US" baseline="0" dirty="0" smtClean="0"/>
              <a:t> and Stacy</a:t>
            </a:r>
            <a:endParaRPr lang="en-US" dirty="0"/>
          </a:p>
        </p:txBody>
      </p:sp>
      <p:sp>
        <p:nvSpPr>
          <p:cNvPr id="4" name="Slide Number Placeholder 3"/>
          <p:cNvSpPr>
            <a:spLocks noGrp="1"/>
          </p:cNvSpPr>
          <p:nvPr>
            <p:ph type="sldNum" sz="quarter" idx="10"/>
          </p:nvPr>
        </p:nvSpPr>
        <p:spPr/>
        <p:txBody>
          <a:bodyPr/>
          <a:lstStyle/>
          <a:p>
            <a:fld id="{EFB508DE-715D-4B03-BAD6-62507F02997E}" type="slidenum">
              <a:rPr lang="en-US" smtClean="0"/>
              <a:t>18</a:t>
            </a:fld>
            <a:endParaRPr lang="en-US"/>
          </a:p>
        </p:txBody>
      </p:sp>
    </p:spTree>
    <p:extLst>
      <p:ext uri="{BB962C8B-B14F-4D97-AF65-F5344CB8AC3E}">
        <p14:creationId xmlns:p14="http://schemas.microsoft.com/office/powerpoint/2010/main" val="3381646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B508DE-715D-4B03-BAD6-62507F02997E}" type="slidenum">
              <a:rPr lang="en-US" smtClean="0"/>
              <a:t>19</a:t>
            </a:fld>
            <a:endParaRPr lang="en-US"/>
          </a:p>
        </p:txBody>
      </p:sp>
    </p:spTree>
    <p:extLst>
      <p:ext uri="{BB962C8B-B14F-4D97-AF65-F5344CB8AC3E}">
        <p14:creationId xmlns:p14="http://schemas.microsoft.com/office/powerpoint/2010/main" val="1661200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 Flynn,</a:t>
            </a:r>
            <a:r>
              <a:rPr lang="en-US" baseline="0" dirty="0" smtClean="0"/>
              <a:t> Natasha Shangold, </a:t>
            </a:r>
            <a:r>
              <a:rPr lang="en-US" baseline="0" smtClean="0"/>
              <a:t>Torrie Turner</a:t>
            </a:r>
            <a:endParaRPr lang="en-US" dirty="0"/>
          </a:p>
        </p:txBody>
      </p:sp>
      <p:sp>
        <p:nvSpPr>
          <p:cNvPr id="4" name="Slide Number Placeholder 3"/>
          <p:cNvSpPr>
            <a:spLocks noGrp="1"/>
          </p:cNvSpPr>
          <p:nvPr>
            <p:ph type="sldNum" sz="quarter" idx="10"/>
          </p:nvPr>
        </p:nvSpPr>
        <p:spPr/>
        <p:txBody>
          <a:bodyPr/>
          <a:lstStyle/>
          <a:p>
            <a:fld id="{48E2B54B-5607-4064-8F21-427A42CA8A0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934929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 name="Shape 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endParaRPr lang="e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 and</a:t>
            </a:r>
            <a:r>
              <a:rPr lang="en-US" baseline="0" dirty="0" smtClean="0"/>
              <a:t> Sarah</a:t>
            </a:r>
            <a:endParaRPr lang="en-US" dirty="0"/>
          </a:p>
        </p:txBody>
      </p:sp>
      <p:sp>
        <p:nvSpPr>
          <p:cNvPr id="4" name="Slide Number Placeholder 3"/>
          <p:cNvSpPr>
            <a:spLocks noGrp="1"/>
          </p:cNvSpPr>
          <p:nvPr>
            <p:ph type="sldNum" sz="quarter" idx="10"/>
          </p:nvPr>
        </p:nvSpPr>
        <p:spPr/>
        <p:txBody>
          <a:bodyPr/>
          <a:lstStyle/>
          <a:p>
            <a:fld id="{EFB508DE-715D-4B03-BAD6-62507F02997E}" type="slidenum">
              <a:rPr lang="en-US" smtClean="0"/>
              <a:t>4</a:t>
            </a:fld>
            <a:endParaRPr lang="en-US"/>
          </a:p>
        </p:txBody>
      </p:sp>
    </p:spTree>
    <p:extLst>
      <p:ext uri="{BB962C8B-B14F-4D97-AF65-F5344CB8AC3E}">
        <p14:creationId xmlns:p14="http://schemas.microsoft.com/office/powerpoint/2010/main" val="1765832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Wicked problem</a:t>
            </a:r>
            <a:r>
              <a:rPr lang="en-US" baseline="0" dirty="0" smtClean="0"/>
              <a:t> – entire situation</a:t>
            </a:r>
          </a:p>
          <a:p>
            <a:r>
              <a:rPr lang="en-US" baseline="0" dirty="0" err="1" smtClean="0"/>
              <a:t>Manegement</a:t>
            </a:r>
            <a:r>
              <a:rPr lang="en-US" baseline="0" smtClean="0"/>
              <a:t>?</a:t>
            </a:r>
            <a:endParaRPr lang="en-US" dirty="0"/>
          </a:p>
        </p:txBody>
      </p:sp>
      <p:sp>
        <p:nvSpPr>
          <p:cNvPr id="4" name="Slide Number Placeholder 3"/>
          <p:cNvSpPr>
            <a:spLocks noGrp="1"/>
          </p:cNvSpPr>
          <p:nvPr>
            <p:ph type="sldNum" sz="quarter" idx="10"/>
          </p:nvPr>
        </p:nvSpPr>
        <p:spPr/>
        <p:txBody>
          <a:bodyPr/>
          <a:lstStyle/>
          <a:p>
            <a:fld id="{C56B018E-79A4-406E-97F8-97A6F3318CB3}" type="slidenum">
              <a:rPr lang="en-US" smtClean="0"/>
              <a:t>27</a:t>
            </a:fld>
            <a:endParaRPr lang="en-US"/>
          </a:p>
        </p:txBody>
      </p:sp>
    </p:spTree>
    <p:extLst>
      <p:ext uri="{BB962C8B-B14F-4D97-AF65-F5344CB8AC3E}">
        <p14:creationId xmlns:p14="http://schemas.microsoft.com/office/powerpoint/2010/main" val="4068285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Todd</a:t>
            </a:r>
            <a:r>
              <a:rPr lang="en-US" baseline="0" dirty="0" smtClean="0"/>
              <a:t> and Kristin</a:t>
            </a:r>
            <a:endParaRPr lang="en-US" dirty="0"/>
          </a:p>
        </p:txBody>
      </p:sp>
      <p:sp>
        <p:nvSpPr>
          <p:cNvPr id="4" name="Slide Number Placeholder 3"/>
          <p:cNvSpPr>
            <a:spLocks noGrp="1"/>
          </p:cNvSpPr>
          <p:nvPr>
            <p:ph type="sldNum" sz="quarter" idx="10"/>
          </p:nvPr>
        </p:nvSpPr>
        <p:spPr/>
        <p:txBody>
          <a:bodyPr/>
          <a:lstStyle/>
          <a:p>
            <a:fld id="{EFB508DE-715D-4B03-BAD6-62507F02997E}" type="slidenum">
              <a:rPr lang="en-US" smtClean="0"/>
              <a:t>5</a:t>
            </a:fld>
            <a:endParaRPr lang="en-US"/>
          </a:p>
        </p:txBody>
      </p:sp>
    </p:spTree>
    <p:extLst>
      <p:ext uri="{BB962C8B-B14F-4D97-AF65-F5344CB8AC3E}">
        <p14:creationId xmlns:p14="http://schemas.microsoft.com/office/powerpoint/2010/main" val="577930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 and Amy</a:t>
            </a:r>
            <a:endParaRPr lang="en-US" dirty="0"/>
          </a:p>
        </p:txBody>
      </p:sp>
      <p:sp>
        <p:nvSpPr>
          <p:cNvPr id="4" name="Slide Number Placeholder 3"/>
          <p:cNvSpPr>
            <a:spLocks noGrp="1"/>
          </p:cNvSpPr>
          <p:nvPr>
            <p:ph type="sldNum" sz="quarter" idx="10"/>
          </p:nvPr>
        </p:nvSpPr>
        <p:spPr/>
        <p:txBody>
          <a:bodyPr/>
          <a:lstStyle/>
          <a:p>
            <a:fld id="{EFB508DE-715D-4B03-BAD6-62507F02997E}" type="slidenum">
              <a:rPr lang="en-US" smtClean="0"/>
              <a:t>6</a:t>
            </a:fld>
            <a:endParaRPr lang="en-US"/>
          </a:p>
        </p:txBody>
      </p:sp>
    </p:spTree>
    <p:extLst>
      <p:ext uri="{BB962C8B-B14F-4D97-AF65-F5344CB8AC3E}">
        <p14:creationId xmlns:p14="http://schemas.microsoft.com/office/powerpoint/2010/main" val="3570923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Chelsea and Tom</a:t>
            </a:r>
            <a:endParaRPr lang="en-US" dirty="0"/>
          </a:p>
        </p:txBody>
      </p:sp>
      <p:sp>
        <p:nvSpPr>
          <p:cNvPr id="4" name="Slide Number Placeholder 3"/>
          <p:cNvSpPr>
            <a:spLocks noGrp="1"/>
          </p:cNvSpPr>
          <p:nvPr>
            <p:ph type="sldNum" sz="quarter" idx="10"/>
          </p:nvPr>
        </p:nvSpPr>
        <p:spPr/>
        <p:txBody>
          <a:bodyPr/>
          <a:lstStyle/>
          <a:p>
            <a:fld id="{F3F198A6-FE1D-4D6D-8BF7-E25DDB96EC05}" type="slidenum">
              <a:rPr lang="en-US" smtClean="0"/>
              <a:t>7</a:t>
            </a:fld>
            <a:endParaRPr lang="en-US"/>
          </a:p>
        </p:txBody>
      </p:sp>
    </p:spTree>
    <p:extLst>
      <p:ext uri="{BB962C8B-B14F-4D97-AF65-F5344CB8AC3E}">
        <p14:creationId xmlns:p14="http://schemas.microsoft.com/office/powerpoint/2010/main" val="1812434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Chelsea and Tom</a:t>
            </a:r>
            <a:endParaRPr lang="en-US" dirty="0"/>
          </a:p>
        </p:txBody>
      </p:sp>
      <p:sp>
        <p:nvSpPr>
          <p:cNvPr id="4" name="Slide Number Placeholder 3"/>
          <p:cNvSpPr>
            <a:spLocks noGrp="1"/>
          </p:cNvSpPr>
          <p:nvPr>
            <p:ph type="sldNum" sz="quarter" idx="10"/>
          </p:nvPr>
        </p:nvSpPr>
        <p:spPr/>
        <p:txBody>
          <a:bodyPr/>
          <a:lstStyle/>
          <a:p>
            <a:fld id="{F3F198A6-FE1D-4D6D-8BF7-E25DDB96EC05}" type="slidenum">
              <a:rPr lang="en-US" smtClean="0"/>
              <a:t>8</a:t>
            </a:fld>
            <a:endParaRPr lang="en-US"/>
          </a:p>
        </p:txBody>
      </p:sp>
    </p:spTree>
    <p:extLst>
      <p:ext uri="{BB962C8B-B14F-4D97-AF65-F5344CB8AC3E}">
        <p14:creationId xmlns:p14="http://schemas.microsoft.com/office/powerpoint/2010/main" val="3045955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Keyanna</a:t>
            </a:r>
            <a:r>
              <a:rPr lang="en-US" dirty="0" smtClean="0"/>
              <a:t> and Garrett</a:t>
            </a:r>
            <a:endParaRPr lang="en-US" dirty="0"/>
          </a:p>
        </p:txBody>
      </p:sp>
      <p:sp>
        <p:nvSpPr>
          <p:cNvPr id="4" name="Slide Number Placeholder 3"/>
          <p:cNvSpPr>
            <a:spLocks noGrp="1"/>
          </p:cNvSpPr>
          <p:nvPr>
            <p:ph type="sldNum" sz="quarter" idx="10"/>
          </p:nvPr>
        </p:nvSpPr>
        <p:spPr/>
        <p:txBody>
          <a:bodyPr/>
          <a:lstStyle/>
          <a:p>
            <a:fld id="{EFB508DE-715D-4B03-BAD6-62507F02997E}" type="slidenum">
              <a:rPr lang="en-US" smtClean="0"/>
              <a:t>9</a:t>
            </a:fld>
            <a:endParaRPr lang="en-US"/>
          </a:p>
        </p:txBody>
      </p:sp>
    </p:spTree>
    <p:extLst>
      <p:ext uri="{BB962C8B-B14F-4D97-AF65-F5344CB8AC3E}">
        <p14:creationId xmlns:p14="http://schemas.microsoft.com/office/powerpoint/2010/main" val="3572085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 and Michael</a:t>
            </a:r>
            <a:endParaRPr lang="en-US" dirty="0"/>
          </a:p>
        </p:txBody>
      </p:sp>
      <p:sp>
        <p:nvSpPr>
          <p:cNvPr id="4" name="Slide Number Placeholder 3"/>
          <p:cNvSpPr>
            <a:spLocks noGrp="1"/>
          </p:cNvSpPr>
          <p:nvPr>
            <p:ph type="sldNum" sz="quarter" idx="10"/>
          </p:nvPr>
        </p:nvSpPr>
        <p:spPr/>
        <p:txBody>
          <a:bodyPr/>
          <a:lstStyle/>
          <a:p>
            <a:fld id="{EFB508DE-715D-4B03-BAD6-62507F02997E}" type="slidenum">
              <a:rPr lang="en-US" smtClean="0"/>
              <a:t>10</a:t>
            </a:fld>
            <a:endParaRPr lang="en-US"/>
          </a:p>
        </p:txBody>
      </p:sp>
    </p:spTree>
    <p:extLst>
      <p:ext uri="{BB962C8B-B14F-4D97-AF65-F5344CB8AC3E}">
        <p14:creationId xmlns:p14="http://schemas.microsoft.com/office/powerpoint/2010/main" val="1090872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 and Kelly</a:t>
            </a:r>
            <a:endParaRPr lang="en-US" dirty="0"/>
          </a:p>
        </p:txBody>
      </p:sp>
      <p:sp>
        <p:nvSpPr>
          <p:cNvPr id="4" name="Slide Number Placeholder 3"/>
          <p:cNvSpPr>
            <a:spLocks noGrp="1"/>
          </p:cNvSpPr>
          <p:nvPr>
            <p:ph type="sldNum" sz="quarter" idx="10"/>
          </p:nvPr>
        </p:nvSpPr>
        <p:spPr/>
        <p:txBody>
          <a:bodyPr/>
          <a:lstStyle/>
          <a:p>
            <a:fld id="{EFB508DE-715D-4B03-BAD6-62507F02997E}" type="slidenum">
              <a:rPr lang="en-US" smtClean="0"/>
              <a:t>11</a:t>
            </a:fld>
            <a:endParaRPr lang="en-US"/>
          </a:p>
        </p:txBody>
      </p:sp>
    </p:spTree>
    <p:extLst>
      <p:ext uri="{BB962C8B-B14F-4D97-AF65-F5344CB8AC3E}">
        <p14:creationId xmlns:p14="http://schemas.microsoft.com/office/powerpoint/2010/main" val="2913752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BBBF43-1F20-44FD-AC23-3043A222B2C8}"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FC32C-6B3A-49E6-A7EE-7C7C3C212851}" type="slidenum">
              <a:rPr lang="en-US" smtClean="0"/>
              <a:t>‹#›</a:t>
            </a:fld>
            <a:endParaRPr lang="en-US"/>
          </a:p>
        </p:txBody>
      </p:sp>
    </p:spTree>
    <p:extLst>
      <p:ext uri="{BB962C8B-B14F-4D97-AF65-F5344CB8AC3E}">
        <p14:creationId xmlns:p14="http://schemas.microsoft.com/office/powerpoint/2010/main" val="3583222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BBBF43-1F20-44FD-AC23-3043A222B2C8}"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FC32C-6B3A-49E6-A7EE-7C7C3C212851}" type="slidenum">
              <a:rPr lang="en-US" smtClean="0"/>
              <a:t>‹#›</a:t>
            </a:fld>
            <a:endParaRPr lang="en-US"/>
          </a:p>
        </p:txBody>
      </p:sp>
    </p:spTree>
    <p:extLst>
      <p:ext uri="{BB962C8B-B14F-4D97-AF65-F5344CB8AC3E}">
        <p14:creationId xmlns:p14="http://schemas.microsoft.com/office/powerpoint/2010/main" val="252654214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3C16B0-C320-4617-8536-9DCB945BFC6D}" type="datetimeFigureOut">
              <a:rPr lang="en-US" smtClean="0">
                <a:solidFill>
                  <a:prstClr val="black">
                    <a:tint val="75000"/>
                  </a:prstClr>
                </a:solidFill>
              </a:rPr>
              <a:pPr/>
              <a:t>12/7/2013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DE9313-42CD-41D4-9AAC-6871F94F3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5785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C16B0-C320-4617-8536-9DCB945BFC6D}" type="datetimeFigureOut">
              <a:rPr lang="en-US" smtClean="0">
                <a:solidFill>
                  <a:prstClr val="black">
                    <a:tint val="75000"/>
                  </a:prstClr>
                </a:solidFill>
              </a:rPr>
              <a:pPr/>
              <a:t>12/7/2013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DE9313-42CD-41D4-9AAC-6871F94F3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349347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C16B0-C320-4617-8536-9DCB945BFC6D}" type="datetimeFigureOut">
              <a:rPr lang="en-US" smtClean="0">
                <a:solidFill>
                  <a:prstClr val="black">
                    <a:tint val="75000"/>
                  </a:prstClr>
                </a:solidFill>
              </a:rPr>
              <a:pPr/>
              <a:t>12/7/2013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DE9313-42CD-41D4-9AAC-6871F94F3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4756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C16B0-C320-4617-8536-9DCB945BFC6D}" type="datetimeFigureOut">
              <a:rPr lang="en-US" smtClean="0">
                <a:solidFill>
                  <a:prstClr val="black">
                    <a:tint val="75000"/>
                  </a:prstClr>
                </a:solidFill>
              </a:rPr>
              <a:pPr/>
              <a:t>12/7/2013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DE9313-42CD-41D4-9AAC-6871F94F3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0666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C16B0-C320-4617-8536-9DCB945BFC6D}" type="datetimeFigureOut">
              <a:rPr lang="en-US" smtClean="0">
                <a:solidFill>
                  <a:prstClr val="black">
                    <a:tint val="75000"/>
                  </a:prstClr>
                </a:solidFill>
              </a:rPr>
              <a:pPr/>
              <a:t>12/7/2013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DE9313-42CD-41D4-9AAC-6871F94F3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3628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C16B0-C320-4617-8536-9DCB945BFC6D}" type="datetimeFigureOut">
              <a:rPr lang="en-US" smtClean="0">
                <a:solidFill>
                  <a:prstClr val="black">
                    <a:tint val="75000"/>
                  </a:prstClr>
                </a:solidFill>
              </a:rPr>
              <a:pPr/>
              <a:t>12/7/2013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DE9313-42CD-41D4-9AAC-6871F94F3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2779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BBBF43-1F20-44FD-AC23-3043A222B2C8}"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FC32C-6B3A-49E6-A7EE-7C7C3C212851}" type="slidenum">
              <a:rPr lang="en-US" smtClean="0"/>
              <a:t>‹#›</a:t>
            </a:fld>
            <a:endParaRPr lang="en-US"/>
          </a:p>
        </p:txBody>
      </p:sp>
    </p:spTree>
    <p:extLst>
      <p:ext uri="{BB962C8B-B14F-4D97-AF65-F5344CB8AC3E}">
        <p14:creationId xmlns:p14="http://schemas.microsoft.com/office/powerpoint/2010/main" val="3751018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849A997-14C4-4A93-9B75-DD0C43D81A1F}" type="datetimeFigureOut">
              <a:rPr lang="en-US" smtClean="0">
                <a:solidFill>
                  <a:srgbClr val="DBF5F9">
                    <a:shade val="90000"/>
                  </a:srgbClr>
                </a:solidFill>
              </a:rPr>
              <a:pPr/>
              <a:t>12/7/2013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E8E0EB3B-7287-47BD-AC23-94725820C80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57019787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49A997-14C4-4A93-9B75-DD0C43D81A1F}" type="datetimeFigureOut">
              <a:rPr lang="en-US" smtClean="0">
                <a:solidFill>
                  <a:srgbClr val="04617B">
                    <a:shade val="90000"/>
                  </a:srgbClr>
                </a:solidFill>
              </a:rPr>
              <a:pPr/>
              <a:t>12/7/2013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8E0EB3B-7287-47BD-AC23-94725820C80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45490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849A997-14C4-4A93-9B75-DD0C43D81A1F}" type="datetimeFigureOut">
              <a:rPr lang="en-US" smtClean="0">
                <a:solidFill>
                  <a:srgbClr val="DBF5F9">
                    <a:shade val="90000"/>
                  </a:srgbClr>
                </a:solidFill>
              </a:rPr>
              <a:pPr/>
              <a:t>12/7/2013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E8E0EB3B-7287-47BD-AC23-94725820C80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93597450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849A997-14C4-4A93-9B75-DD0C43D81A1F}" type="datetimeFigureOut">
              <a:rPr lang="en-US" smtClean="0">
                <a:solidFill>
                  <a:srgbClr val="04617B">
                    <a:shade val="90000"/>
                  </a:srgbClr>
                </a:solidFill>
              </a:rPr>
              <a:pPr/>
              <a:t>12/7/2013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8E0EB3B-7287-47BD-AC23-94725820C80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46293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849A997-14C4-4A93-9B75-DD0C43D81A1F}" type="datetimeFigureOut">
              <a:rPr lang="en-US" smtClean="0">
                <a:solidFill>
                  <a:srgbClr val="04617B">
                    <a:shade val="90000"/>
                  </a:srgbClr>
                </a:solidFill>
              </a:rPr>
              <a:pPr/>
              <a:t>12/7/2013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E8E0EB3B-7287-47BD-AC23-94725820C80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84355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849A997-14C4-4A93-9B75-DD0C43D81A1F}" type="datetimeFigureOut">
              <a:rPr lang="en-US" smtClean="0">
                <a:solidFill>
                  <a:srgbClr val="04617B">
                    <a:shade val="90000"/>
                  </a:srgbClr>
                </a:solidFill>
              </a:rPr>
              <a:pPr/>
              <a:t>12/7/2013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E8E0EB3B-7287-47BD-AC23-94725820C80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74063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9A997-14C4-4A93-9B75-DD0C43D81A1F}" type="datetimeFigureOut">
              <a:rPr lang="en-US" smtClean="0">
                <a:solidFill>
                  <a:srgbClr val="04617B">
                    <a:shade val="90000"/>
                  </a:srgbClr>
                </a:solidFill>
              </a:rPr>
              <a:pPr/>
              <a:t>12/7/2013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E8E0EB3B-7287-47BD-AC23-94725820C80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83104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849A997-14C4-4A93-9B75-DD0C43D81A1F}" type="datetimeFigureOut">
              <a:rPr lang="en-US" smtClean="0">
                <a:solidFill>
                  <a:srgbClr val="04617B">
                    <a:shade val="90000"/>
                  </a:srgbClr>
                </a:solidFill>
              </a:rPr>
              <a:pPr/>
              <a:t>12/7/2013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8E0EB3B-7287-47BD-AC23-94725820C80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38430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BBBF43-1F20-44FD-AC23-3043A222B2C8}"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FC32C-6B3A-49E6-A7EE-7C7C3C212851}" type="slidenum">
              <a:rPr lang="en-US" smtClean="0"/>
              <a:t>‹#›</a:t>
            </a:fld>
            <a:endParaRPr lang="en-US"/>
          </a:p>
        </p:txBody>
      </p:sp>
    </p:spTree>
    <p:extLst>
      <p:ext uri="{BB962C8B-B14F-4D97-AF65-F5344CB8AC3E}">
        <p14:creationId xmlns:p14="http://schemas.microsoft.com/office/powerpoint/2010/main" val="2035199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849A997-14C4-4A93-9B75-DD0C43D81A1F}" type="datetimeFigureOut">
              <a:rPr lang="en-US" smtClean="0">
                <a:solidFill>
                  <a:srgbClr val="04617B">
                    <a:shade val="90000"/>
                  </a:srgbClr>
                </a:solidFill>
              </a:rPr>
              <a:pPr/>
              <a:t>12/7/2013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8E0EB3B-7287-47BD-AC23-94725820C807}"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989140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49A997-14C4-4A93-9B75-DD0C43D81A1F}" type="datetimeFigureOut">
              <a:rPr lang="en-US" smtClean="0">
                <a:solidFill>
                  <a:srgbClr val="04617B">
                    <a:shade val="90000"/>
                  </a:srgbClr>
                </a:solidFill>
              </a:rPr>
              <a:pPr/>
              <a:t>12/7/2013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8E0EB3B-7287-47BD-AC23-94725820C80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30193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49A997-14C4-4A93-9B75-DD0C43D81A1F}" type="datetimeFigureOut">
              <a:rPr lang="en-US" smtClean="0">
                <a:solidFill>
                  <a:srgbClr val="04617B">
                    <a:shade val="90000"/>
                  </a:srgbClr>
                </a:solidFill>
              </a:rPr>
              <a:pPr/>
              <a:t>12/7/2013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8E0EB3B-7287-47BD-AC23-94725820C80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81932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C8F836-43B1-45F4-AF73-F7063A4EC1B5}" type="datetimeFigureOut">
              <a:rPr lang="en-US" smtClean="0">
                <a:solidFill>
                  <a:prstClr val="black">
                    <a:tint val="75000"/>
                  </a:prstClr>
                </a:solidFill>
              </a:rPr>
              <a:pPr/>
              <a:t>12/7/2013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66D588-CF93-4715-82FE-A1A1FFB73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218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C8F836-43B1-45F4-AF73-F7063A4EC1B5}" type="datetimeFigureOut">
              <a:rPr lang="en-US" smtClean="0">
                <a:solidFill>
                  <a:prstClr val="black">
                    <a:tint val="75000"/>
                  </a:prstClr>
                </a:solidFill>
              </a:rPr>
              <a:pPr/>
              <a:t>12/7/2013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66D588-CF93-4715-82FE-A1A1FFB73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076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C8F836-43B1-45F4-AF73-F7063A4EC1B5}" type="datetimeFigureOut">
              <a:rPr lang="en-US" smtClean="0">
                <a:solidFill>
                  <a:prstClr val="black">
                    <a:tint val="75000"/>
                  </a:prstClr>
                </a:solidFill>
              </a:rPr>
              <a:pPr/>
              <a:t>12/7/2013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66D588-CF93-4715-82FE-A1A1FFB73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652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C8F836-43B1-45F4-AF73-F7063A4EC1B5}" type="datetimeFigureOut">
              <a:rPr lang="en-US" smtClean="0">
                <a:solidFill>
                  <a:prstClr val="black">
                    <a:tint val="75000"/>
                  </a:prstClr>
                </a:solidFill>
              </a:rPr>
              <a:pPr/>
              <a:t>12/7/2013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66D588-CF93-4715-82FE-A1A1FFB73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208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C8F836-43B1-45F4-AF73-F7063A4EC1B5}" type="datetimeFigureOut">
              <a:rPr lang="en-US" smtClean="0">
                <a:solidFill>
                  <a:prstClr val="black">
                    <a:tint val="75000"/>
                  </a:prstClr>
                </a:solidFill>
              </a:rPr>
              <a:pPr/>
              <a:t>12/7/2013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E66D588-CF93-4715-82FE-A1A1FFB73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7573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C8F836-43B1-45F4-AF73-F7063A4EC1B5}" type="datetimeFigureOut">
              <a:rPr lang="en-US" smtClean="0">
                <a:solidFill>
                  <a:prstClr val="black">
                    <a:tint val="75000"/>
                  </a:prstClr>
                </a:solidFill>
              </a:rPr>
              <a:pPr/>
              <a:t>12/7/2013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E66D588-CF93-4715-82FE-A1A1FFB73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147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8F836-43B1-45F4-AF73-F7063A4EC1B5}" type="datetimeFigureOut">
              <a:rPr lang="en-US" smtClean="0">
                <a:solidFill>
                  <a:prstClr val="black">
                    <a:tint val="75000"/>
                  </a:prstClr>
                </a:solidFill>
              </a:rPr>
              <a:pPr/>
              <a:t>12/7/2013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E66D588-CF93-4715-82FE-A1A1FFB73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538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BBBF43-1F20-44FD-AC23-3043A222B2C8}"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FC32C-6B3A-49E6-A7EE-7C7C3C212851}" type="slidenum">
              <a:rPr lang="en-US" smtClean="0"/>
              <a:t>‹#›</a:t>
            </a:fld>
            <a:endParaRPr lang="en-US"/>
          </a:p>
        </p:txBody>
      </p:sp>
    </p:spTree>
    <p:extLst>
      <p:ext uri="{BB962C8B-B14F-4D97-AF65-F5344CB8AC3E}">
        <p14:creationId xmlns:p14="http://schemas.microsoft.com/office/powerpoint/2010/main" val="14706177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C8F836-43B1-45F4-AF73-F7063A4EC1B5}" type="datetimeFigureOut">
              <a:rPr lang="en-US" smtClean="0">
                <a:solidFill>
                  <a:prstClr val="black">
                    <a:tint val="75000"/>
                  </a:prstClr>
                </a:solidFill>
              </a:rPr>
              <a:pPr/>
              <a:t>12/7/2013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66D588-CF93-4715-82FE-A1A1FFB73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9165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C8F836-43B1-45F4-AF73-F7063A4EC1B5}" type="datetimeFigureOut">
              <a:rPr lang="en-US" smtClean="0">
                <a:solidFill>
                  <a:prstClr val="black">
                    <a:tint val="75000"/>
                  </a:prstClr>
                </a:solidFill>
              </a:rPr>
              <a:pPr/>
              <a:t>12/7/2013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66D588-CF93-4715-82FE-A1A1FFB73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2231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C8F836-43B1-45F4-AF73-F7063A4EC1B5}" type="datetimeFigureOut">
              <a:rPr lang="en-US" smtClean="0">
                <a:solidFill>
                  <a:prstClr val="black">
                    <a:tint val="75000"/>
                  </a:prstClr>
                </a:solidFill>
              </a:rPr>
              <a:pPr/>
              <a:t>12/7/2013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66D588-CF93-4715-82FE-A1A1FFB73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809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C8F836-43B1-45F4-AF73-F7063A4EC1B5}" type="datetimeFigureOut">
              <a:rPr lang="en-US" smtClean="0">
                <a:solidFill>
                  <a:prstClr val="black">
                    <a:tint val="75000"/>
                  </a:prstClr>
                </a:solidFill>
              </a:rPr>
              <a:pPr/>
              <a:t>12/7/2013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66D588-CF93-4715-82FE-A1A1FFB73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725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F05331-3442-4B8C-BC99-2CDC389B8484}" type="datetimeFigureOut">
              <a:rPr lang="en-US" smtClean="0">
                <a:solidFill>
                  <a:prstClr val="black">
                    <a:tint val="75000"/>
                  </a:prstClr>
                </a:solidFill>
              </a:rPr>
              <a:pPr/>
              <a:t>12/7/2013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A6FC18-54EE-4565-A5BC-520FC3BCC6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483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F05331-3442-4B8C-BC99-2CDC389B8484}" type="datetimeFigureOut">
              <a:rPr lang="en-US" smtClean="0">
                <a:solidFill>
                  <a:prstClr val="black">
                    <a:tint val="75000"/>
                  </a:prstClr>
                </a:solidFill>
              </a:rPr>
              <a:pPr/>
              <a:t>12/7/2013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A6FC18-54EE-4565-A5BC-520FC3BCC6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4309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F05331-3442-4B8C-BC99-2CDC389B8484}" type="datetimeFigureOut">
              <a:rPr lang="en-US" smtClean="0">
                <a:solidFill>
                  <a:prstClr val="black">
                    <a:tint val="75000"/>
                  </a:prstClr>
                </a:solidFill>
              </a:rPr>
              <a:pPr/>
              <a:t>12/7/2013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A6FC18-54EE-4565-A5BC-520FC3BCC6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1594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F05331-3442-4B8C-BC99-2CDC389B8484}" type="datetimeFigureOut">
              <a:rPr lang="en-US" smtClean="0">
                <a:solidFill>
                  <a:prstClr val="black">
                    <a:tint val="75000"/>
                  </a:prstClr>
                </a:solidFill>
              </a:rPr>
              <a:pPr/>
              <a:t>12/7/2013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A6FC18-54EE-4565-A5BC-520FC3BCC6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0114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F05331-3442-4B8C-BC99-2CDC389B8484}" type="datetimeFigureOut">
              <a:rPr lang="en-US" smtClean="0">
                <a:solidFill>
                  <a:prstClr val="black">
                    <a:tint val="75000"/>
                  </a:prstClr>
                </a:solidFill>
              </a:rPr>
              <a:pPr/>
              <a:t>12/7/2013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A6FC18-54EE-4565-A5BC-520FC3BCC6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8505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F05331-3442-4B8C-BC99-2CDC389B8484}" type="datetimeFigureOut">
              <a:rPr lang="en-US" smtClean="0">
                <a:solidFill>
                  <a:prstClr val="black">
                    <a:tint val="75000"/>
                  </a:prstClr>
                </a:solidFill>
              </a:rPr>
              <a:pPr/>
              <a:t>12/7/2013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A6FC18-54EE-4565-A5BC-520FC3BCC6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174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BBBF43-1F20-44FD-AC23-3043A222B2C8}" type="datetimeFigureOut">
              <a:rPr lang="en-US" smtClean="0"/>
              <a:t>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FC32C-6B3A-49E6-A7EE-7C7C3C212851}" type="slidenum">
              <a:rPr lang="en-US" smtClean="0"/>
              <a:t>‹#›</a:t>
            </a:fld>
            <a:endParaRPr lang="en-US"/>
          </a:p>
        </p:txBody>
      </p:sp>
    </p:spTree>
    <p:extLst>
      <p:ext uri="{BB962C8B-B14F-4D97-AF65-F5344CB8AC3E}">
        <p14:creationId xmlns:p14="http://schemas.microsoft.com/office/powerpoint/2010/main" val="26443760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F05331-3442-4B8C-BC99-2CDC389B8484}" type="datetimeFigureOut">
              <a:rPr lang="en-US" smtClean="0">
                <a:solidFill>
                  <a:prstClr val="black">
                    <a:tint val="75000"/>
                  </a:prstClr>
                </a:solidFill>
              </a:rPr>
              <a:pPr/>
              <a:t>12/7/2013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A6FC18-54EE-4565-A5BC-520FC3BCC6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111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F05331-3442-4B8C-BC99-2CDC389B8484}" type="datetimeFigureOut">
              <a:rPr lang="en-US" smtClean="0">
                <a:solidFill>
                  <a:prstClr val="black">
                    <a:tint val="75000"/>
                  </a:prstClr>
                </a:solidFill>
              </a:rPr>
              <a:pPr/>
              <a:t>12/7/2013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A6FC18-54EE-4565-A5BC-520FC3BCC6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9656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F05331-3442-4B8C-BC99-2CDC389B8484}" type="datetimeFigureOut">
              <a:rPr lang="en-US" smtClean="0">
                <a:solidFill>
                  <a:prstClr val="black">
                    <a:tint val="75000"/>
                  </a:prstClr>
                </a:solidFill>
              </a:rPr>
              <a:pPr/>
              <a:t>12/7/2013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A6FC18-54EE-4565-A5BC-520FC3BCC6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220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F05331-3442-4B8C-BC99-2CDC389B8484}" type="datetimeFigureOut">
              <a:rPr lang="en-US" smtClean="0">
                <a:solidFill>
                  <a:prstClr val="black">
                    <a:tint val="75000"/>
                  </a:prstClr>
                </a:solidFill>
              </a:rPr>
              <a:pPr/>
              <a:t>12/7/2013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A6FC18-54EE-4565-A5BC-520FC3BCC6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0504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F05331-3442-4B8C-BC99-2CDC389B8484}" type="datetimeFigureOut">
              <a:rPr lang="en-US" smtClean="0">
                <a:solidFill>
                  <a:prstClr val="black">
                    <a:tint val="75000"/>
                  </a:prstClr>
                </a:solidFill>
              </a:rPr>
              <a:pPr/>
              <a:t>12/7/2013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A6FC18-54EE-4565-A5BC-520FC3BCC6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5285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E59CCC-AE26-4F22-9115-C1FF9B0801D9}" type="datetimeFigureOut">
              <a:rPr lang="en-US" smtClean="0">
                <a:solidFill>
                  <a:prstClr val="black">
                    <a:tint val="75000"/>
                  </a:prstClr>
                </a:solidFill>
              </a:rPr>
              <a:pPr/>
              <a:t>12/7/2013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4B677-8688-432F-9239-9CF50E55F446}"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5308801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E59CCC-AE26-4F22-9115-C1FF9B0801D9}" type="datetimeFigureOut">
              <a:rPr lang="en-US" smtClean="0">
                <a:solidFill>
                  <a:prstClr val="black">
                    <a:tint val="75000"/>
                  </a:prstClr>
                </a:solidFill>
              </a:rPr>
              <a:pPr/>
              <a:t>12/7/2013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4B677-8688-432F-9239-9CF50E55F446}"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9005857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E59CCC-AE26-4F22-9115-C1FF9B0801D9}" type="datetimeFigureOut">
              <a:rPr lang="en-US" smtClean="0">
                <a:solidFill>
                  <a:prstClr val="black">
                    <a:tint val="75000"/>
                  </a:prstClr>
                </a:solidFill>
              </a:rPr>
              <a:pPr/>
              <a:t>12/7/2013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4B677-8688-432F-9239-9CF50E55F446}"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4242463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E59CCC-AE26-4F22-9115-C1FF9B0801D9}" type="datetimeFigureOut">
              <a:rPr lang="en-US" smtClean="0">
                <a:solidFill>
                  <a:prstClr val="black">
                    <a:tint val="75000"/>
                  </a:prstClr>
                </a:solidFill>
              </a:rPr>
              <a:pPr/>
              <a:t>12/7/2013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A4B677-8688-432F-9239-9CF50E55F446}"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155234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E59CCC-AE26-4F22-9115-C1FF9B0801D9}" type="datetimeFigureOut">
              <a:rPr lang="en-US" smtClean="0">
                <a:solidFill>
                  <a:prstClr val="black">
                    <a:tint val="75000"/>
                  </a:prstClr>
                </a:solidFill>
              </a:rPr>
              <a:pPr/>
              <a:t>12/7/2013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A4B677-8688-432F-9239-9CF50E55F446}"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785682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BBBF43-1F20-44FD-AC23-3043A222B2C8}" type="datetimeFigureOut">
              <a:rPr lang="en-US" smtClean="0"/>
              <a:t>12/7/2013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6FC32C-6B3A-49E6-A7EE-7C7C3C212851}" type="slidenum">
              <a:rPr lang="en-US" smtClean="0"/>
              <a:t>‹#›</a:t>
            </a:fld>
            <a:endParaRPr lang="en-US"/>
          </a:p>
        </p:txBody>
      </p:sp>
    </p:spTree>
    <p:extLst>
      <p:ext uri="{BB962C8B-B14F-4D97-AF65-F5344CB8AC3E}">
        <p14:creationId xmlns:p14="http://schemas.microsoft.com/office/powerpoint/2010/main" val="22036036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E59CCC-AE26-4F22-9115-C1FF9B0801D9}" type="datetimeFigureOut">
              <a:rPr lang="en-US" smtClean="0">
                <a:solidFill>
                  <a:prstClr val="black">
                    <a:tint val="75000"/>
                  </a:prstClr>
                </a:solidFill>
              </a:rPr>
              <a:pPr/>
              <a:t>12/7/2013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A4B677-8688-432F-9239-9CF50E55F446}"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747351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59CCC-AE26-4F22-9115-C1FF9B0801D9}" type="datetimeFigureOut">
              <a:rPr lang="en-US" smtClean="0">
                <a:solidFill>
                  <a:prstClr val="black">
                    <a:tint val="75000"/>
                  </a:prstClr>
                </a:solidFill>
              </a:rPr>
              <a:pPr/>
              <a:t>12/7/2013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A4B677-8688-432F-9239-9CF50E55F446}"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0623325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E59CCC-AE26-4F22-9115-C1FF9B0801D9}" type="datetimeFigureOut">
              <a:rPr lang="en-US" smtClean="0">
                <a:solidFill>
                  <a:prstClr val="black">
                    <a:tint val="75000"/>
                  </a:prstClr>
                </a:solidFill>
              </a:rPr>
              <a:pPr/>
              <a:t>12/7/2013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A4B677-8688-432F-9239-9CF50E55F446}"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9250625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E59CCC-AE26-4F22-9115-C1FF9B0801D9}" type="datetimeFigureOut">
              <a:rPr lang="en-US" smtClean="0">
                <a:solidFill>
                  <a:prstClr val="black">
                    <a:tint val="75000"/>
                  </a:prstClr>
                </a:solidFill>
              </a:rPr>
              <a:pPr/>
              <a:t>12/7/2013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A4B677-8688-432F-9239-9CF50E55F446}"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305310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E59CCC-AE26-4F22-9115-C1FF9B0801D9}" type="datetimeFigureOut">
              <a:rPr lang="en-US" smtClean="0">
                <a:solidFill>
                  <a:prstClr val="black">
                    <a:tint val="75000"/>
                  </a:prstClr>
                </a:solidFill>
              </a:rPr>
              <a:pPr/>
              <a:t>12/7/2013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4B677-8688-432F-9239-9CF50E55F446}"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5663911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E59CCC-AE26-4F22-9115-C1FF9B0801D9}" type="datetimeFigureOut">
              <a:rPr lang="en-US" smtClean="0">
                <a:solidFill>
                  <a:prstClr val="black">
                    <a:tint val="75000"/>
                  </a:prstClr>
                </a:solidFill>
              </a:rPr>
              <a:pPr/>
              <a:t>12/7/2013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4B677-8688-432F-9239-9CF50E55F446}" type="slidenum">
              <a:rPr lang="en-US" smtClean="0">
                <a:solidFill>
                  <a:srgbClr val="90C226"/>
                </a:solidFill>
              </a:rPr>
              <a:pPr/>
              <a:t>‹#›</a:t>
            </a:fld>
            <a:endParaRPr lang="en-US">
              <a:solidFill>
                <a:srgbClr val="90C226"/>
              </a:solidFill>
            </a:endParaRPr>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38005589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E59CCC-AE26-4F22-9115-C1FF9B0801D9}" type="datetimeFigureOut">
              <a:rPr lang="en-US" smtClean="0">
                <a:solidFill>
                  <a:prstClr val="black">
                    <a:tint val="75000"/>
                  </a:prstClr>
                </a:solidFill>
              </a:rPr>
              <a:pPr/>
              <a:t>12/7/2013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4B677-8688-432F-9239-9CF50E55F446}"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1703978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E59CCC-AE26-4F22-9115-C1FF9B0801D9}" type="datetimeFigureOut">
              <a:rPr lang="en-US" smtClean="0">
                <a:solidFill>
                  <a:prstClr val="black">
                    <a:tint val="75000"/>
                  </a:prstClr>
                </a:solidFill>
              </a:rPr>
              <a:pPr/>
              <a:t>12/7/2013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4B677-8688-432F-9239-9CF50E55F446}" type="slidenum">
              <a:rPr lang="en-US" smtClean="0">
                <a:solidFill>
                  <a:srgbClr val="90C226"/>
                </a:solidFill>
              </a:rPr>
              <a:pPr/>
              <a:t>‹#›</a:t>
            </a:fld>
            <a:endParaRPr lang="en-US">
              <a:solidFill>
                <a:srgbClr val="90C226"/>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1468551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E59CCC-AE26-4F22-9115-C1FF9B0801D9}" type="datetimeFigureOut">
              <a:rPr lang="en-US" smtClean="0">
                <a:solidFill>
                  <a:prstClr val="black">
                    <a:tint val="75000"/>
                  </a:prstClr>
                </a:solidFill>
              </a:rPr>
              <a:pPr/>
              <a:t>12/7/2013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4B677-8688-432F-9239-9CF50E55F446}"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6151681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E59CCC-AE26-4F22-9115-C1FF9B0801D9}" type="datetimeFigureOut">
              <a:rPr lang="en-US" smtClean="0">
                <a:solidFill>
                  <a:prstClr val="black">
                    <a:tint val="75000"/>
                  </a:prstClr>
                </a:solidFill>
              </a:rPr>
              <a:pPr/>
              <a:t>12/7/2013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4B677-8688-432F-9239-9CF50E55F446}"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742864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BBBF43-1F20-44FD-AC23-3043A222B2C8}" type="datetimeFigureOut">
              <a:rPr lang="en-US" smtClean="0"/>
              <a:t>12/7/2013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6FC32C-6B3A-49E6-A7EE-7C7C3C212851}" type="slidenum">
              <a:rPr lang="en-US" smtClean="0"/>
              <a:t>‹#›</a:t>
            </a:fld>
            <a:endParaRPr lang="en-US"/>
          </a:p>
        </p:txBody>
      </p:sp>
    </p:spTree>
    <p:extLst>
      <p:ext uri="{BB962C8B-B14F-4D97-AF65-F5344CB8AC3E}">
        <p14:creationId xmlns:p14="http://schemas.microsoft.com/office/powerpoint/2010/main" val="7500275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E59CCC-AE26-4F22-9115-C1FF9B0801D9}" type="datetimeFigureOut">
              <a:rPr lang="en-US" smtClean="0">
                <a:solidFill>
                  <a:prstClr val="black">
                    <a:tint val="75000"/>
                  </a:prstClr>
                </a:solidFill>
              </a:rPr>
              <a:pPr/>
              <a:t>12/7/2013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4B677-8688-432F-9239-9CF50E55F446}"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3986986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400" kern="0">
              <a:solidFill>
                <a:prstClr val="white"/>
              </a:solidFill>
              <a:sym typeface="Arial"/>
              <a:rtl val="0"/>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400" kern="0">
              <a:solidFill>
                <a:prstClr val="white"/>
              </a:solidFill>
              <a:sym typeface="Arial"/>
              <a:rtl val="0"/>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400" kern="0">
              <a:solidFill>
                <a:prstClr val="white"/>
              </a:solidFill>
              <a:sym typeface="Arial"/>
              <a:rtl val="0"/>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3A271A1-F6D6-438B-A432-4747EE7ECD40}" type="datetimeFigureOut">
              <a:rPr lang="en-US" smtClean="0"/>
              <a:pPr/>
              <a:t>12/7/2013</a:t>
            </a:fld>
            <a:endParaRPr lang="en-US" dirty="0"/>
          </a:p>
        </p:txBody>
      </p:sp>
      <p:sp>
        <p:nvSpPr>
          <p:cNvPr id="17" name="Footer Placeholder 16"/>
          <p:cNvSpPr>
            <a:spLocks noGrp="1"/>
          </p:cNvSpPr>
          <p:nvPr>
            <p:ph type="ftr" sz="quarter" idx="11"/>
          </p:nvPr>
        </p:nvSpPr>
        <p:spPr>
          <a:xfrm>
            <a:off x="2085393" y="236539"/>
            <a:ext cx="5867400" cy="365125"/>
          </a:xfrm>
        </p:spPr>
        <p:txBody>
          <a:bodyPr/>
          <a:lstStyle>
            <a:lvl1pPr algn="r">
              <a:defRPr>
                <a:solidFill>
                  <a:schemeClr val="tx2"/>
                </a:solidFill>
              </a:defRPr>
            </a:lvl1pPr>
          </a:lstStyle>
          <a:p>
            <a:endParaRPr lang="en-US" dirty="0">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lang="en-US" smtClean="0">
                <a:solidFill>
                  <a:srgbClr val="EBDDC3"/>
                </a:solidFill>
              </a:rPr>
              <a:pPr/>
              <a:t>‹#›</a:t>
            </a:fld>
            <a:endParaRPr lang="en-US" dirty="0">
              <a:solidFill>
                <a:srgbClr val="EBDDC3"/>
              </a:solidFill>
            </a:endParaRPr>
          </a:p>
        </p:txBody>
      </p:sp>
    </p:spTree>
    <p:extLst>
      <p:ext uri="{BB962C8B-B14F-4D97-AF65-F5344CB8AC3E}">
        <p14:creationId xmlns:p14="http://schemas.microsoft.com/office/powerpoint/2010/main" val="3339761531"/>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12/7/2013</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458623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2" y="2743201"/>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400" kern="0">
              <a:solidFill>
                <a:prstClr val="white"/>
              </a:solidFill>
              <a:sym typeface="Arial"/>
              <a:rtl val="0"/>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400" kern="0">
              <a:solidFill>
                <a:prstClr val="white"/>
              </a:solidFill>
              <a:sym typeface="Arial"/>
              <a:rtl val="0"/>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400" kern="0">
              <a:solidFill>
                <a:prstClr val="white"/>
              </a:solidFill>
              <a:sym typeface="Arial"/>
              <a:rtl val="0"/>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3A271A1-F6D6-438B-A432-4747EE7ECD40}" type="datetimeFigureOut">
              <a:rPr lang="en-US" smtClean="0">
                <a:solidFill>
                  <a:srgbClr val="775F55"/>
                </a:solidFill>
              </a:rPr>
              <a:pPr/>
              <a:t>12/7/2013</a:t>
            </a:fld>
            <a:endParaRPr lang="en-US">
              <a:solidFill>
                <a:srgbClr val="775F55"/>
              </a:solidFill>
            </a:endParaRPr>
          </a:p>
        </p:txBody>
      </p:sp>
      <p:sp>
        <p:nvSpPr>
          <p:cNvPr id="13" name="Slide Number Placeholder 12"/>
          <p:cNvSpPr>
            <a:spLocks noGrp="1"/>
          </p:cNvSpPr>
          <p:nvPr>
            <p:ph type="sldNum" sz="quarter" idx="11"/>
          </p:nvPr>
        </p:nvSpPr>
        <p:spPr>
          <a:xfrm>
            <a:off x="0" y="1752601"/>
            <a:ext cx="1295400" cy="701676"/>
          </a:xfrm>
        </p:spPr>
        <p:txBody>
          <a:bodyPr>
            <a:noAutofit/>
          </a:bodyPr>
          <a:lstStyle>
            <a:lvl1pPr>
              <a:defRPr sz="2400">
                <a:solidFill>
                  <a:srgbClr val="FFFFFF"/>
                </a:solidFill>
              </a:defRPr>
            </a:lvl1pPr>
          </a:lstStyle>
          <a:p>
            <a:fld id="{F0C94032-CD4C-4C25-B0C2-CEC720522D92}"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p14="http://schemas.microsoft.com/office/powerpoint/2010/main" val="440576143"/>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3A271A1-F6D6-438B-A432-4747EE7ECD40}" type="datetimeFigureOut">
              <a:rPr lang="en-US" smtClean="0">
                <a:solidFill>
                  <a:srgbClr val="775F55"/>
                </a:solidFill>
              </a:rPr>
              <a:pPr/>
              <a:t>12/7/2013</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F0C94032-CD4C-4C25-B0C2-CEC720522D92}"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p14="http://schemas.microsoft.com/office/powerpoint/2010/main" val="1521940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1"/>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3A271A1-F6D6-438B-A432-4747EE7ECD40}" type="datetimeFigureOut">
              <a:rPr lang="en-US" smtClean="0">
                <a:solidFill>
                  <a:srgbClr val="775F55"/>
                </a:solidFill>
              </a:rPr>
              <a:pPr/>
              <a:t>12/7/2013</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F0C94032-CD4C-4C25-B0C2-CEC720522D92}"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858278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A271A1-F6D6-438B-A432-4747EE7ECD40}" type="datetimeFigureOut">
              <a:rPr lang="en-US" smtClean="0">
                <a:solidFill>
                  <a:srgbClr val="775F55"/>
                </a:solidFill>
              </a:rPr>
              <a:pPr/>
              <a:t>12/7/2013</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Tree>
    <p:extLst>
      <p:ext uri="{BB962C8B-B14F-4D97-AF65-F5344CB8AC3E}">
        <p14:creationId xmlns:p14="http://schemas.microsoft.com/office/powerpoint/2010/main" val="42243305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271A1-F6D6-438B-A432-4747EE7ECD40}" type="datetimeFigureOut">
              <a:rPr lang="en-US" smtClean="0">
                <a:solidFill>
                  <a:srgbClr val="775F55"/>
                </a:solidFill>
              </a:rPr>
              <a:pPr/>
              <a:t>12/7/2013</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dirty="0">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lang="en-US" smtClean="0">
                <a:solidFill>
                  <a:srgbClr val="775F55"/>
                </a:solidFill>
              </a:rPr>
              <a:pPr/>
              <a:t>‹#›</a:t>
            </a:fld>
            <a:endParaRPr lang="en-US" dirty="0">
              <a:solidFill>
                <a:srgbClr val="775F55"/>
              </a:solidFill>
            </a:endParaRPr>
          </a:p>
        </p:txBody>
      </p:sp>
    </p:spTree>
    <p:extLst>
      <p:ext uri="{BB962C8B-B14F-4D97-AF65-F5344CB8AC3E}">
        <p14:creationId xmlns:p14="http://schemas.microsoft.com/office/powerpoint/2010/main" val="22796810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1"/>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3A271A1-F6D6-438B-A432-4747EE7ECD40}" type="datetimeFigureOut">
              <a:rPr lang="en-US" smtClean="0">
                <a:solidFill>
                  <a:srgbClr val="775F55"/>
                </a:solidFill>
              </a:rPr>
              <a:pPr/>
              <a:t>12/7/2013</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8509888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400" kern="0">
              <a:solidFill>
                <a:prstClr val="white"/>
              </a:solidFill>
              <a:sym typeface="Arial"/>
              <a:rtl val="0"/>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400" kern="0">
              <a:solidFill>
                <a:prstClr val="white"/>
              </a:solidFill>
              <a:sym typeface="Arial"/>
              <a:rtl val="0"/>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400" kern="0">
              <a:solidFill>
                <a:prstClr val="white"/>
              </a:solidFill>
              <a:sym typeface="Arial"/>
              <a:rtl val="0"/>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400" kern="0">
              <a:solidFill>
                <a:prstClr val="white"/>
              </a:solidFill>
              <a:sym typeface="Arial"/>
              <a:rtl val="0"/>
            </a:endParaRPr>
          </a:p>
        </p:txBody>
      </p:sp>
      <p:sp>
        <p:nvSpPr>
          <p:cNvPr id="12" name="Date Placeholder 11"/>
          <p:cNvSpPr>
            <a:spLocks noGrp="1"/>
          </p:cNvSpPr>
          <p:nvPr>
            <p:ph type="dt" sz="half" idx="10"/>
          </p:nvPr>
        </p:nvSpPr>
        <p:spPr>
          <a:xfrm>
            <a:off x="6248400" y="6248400"/>
            <a:ext cx="2667000" cy="365125"/>
          </a:xfrm>
        </p:spPr>
        <p:txBody>
          <a:bodyPr rtlCol="0"/>
          <a:lstStyle/>
          <a:p>
            <a:fld id="{23A271A1-F6D6-438B-A432-4747EE7ECD40}" type="datetimeFigureOut">
              <a:rPr lang="en-US" smtClean="0">
                <a:solidFill>
                  <a:srgbClr val="775F55"/>
                </a:solidFill>
              </a:rPr>
              <a:pPr/>
              <a:t>12/7/2013</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9"/>
          </a:xfrm>
        </p:spPr>
        <p:txBody>
          <a:bodyPr rtlCol="0"/>
          <a:lstStyle>
            <a:lvl1pPr>
              <a:defRPr sz="2800"/>
            </a:lvl1pPr>
          </a:lstStyle>
          <a:p>
            <a:fld id="{F0C94032-CD4C-4C25-B0C2-CEC720522D92}" type="slidenum">
              <a:rPr lang="en-US" smtClean="0"/>
              <a:pPr/>
              <a:t>‹#›</a:t>
            </a:fld>
            <a:endParaRPr lang="en-US" dirty="0"/>
          </a:p>
        </p:txBody>
      </p:sp>
      <p:sp>
        <p:nvSpPr>
          <p:cNvPr id="14" name="Footer Placeholder 13"/>
          <p:cNvSpPr>
            <a:spLocks noGrp="1"/>
          </p:cNvSpPr>
          <p:nvPr>
            <p:ph type="ftr" sz="quarter" idx="12"/>
          </p:nvPr>
        </p:nvSpPr>
        <p:spPr>
          <a:xfrm>
            <a:off x="1600200" y="6248207"/>
            <a:ext cx="4572000" cy="365125"/>
          </a:xfrm>
        </p:spPr>
        <p:txBody>
          <a:bodyPr rtlCol="0"/>
          <a:lstStyle/>
          <a:p>
            <a:endParaRPr lang="en-US" dirty="0">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5625388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BBF43-1F20-44FD-AC23-3043A222B2C8}" type="datetimeFigureOut">
              <a:rPr lang="en-US" smtClean="0"/>
              <a:t>12/7/2013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6FC32C-6B3A-49E6-A7EE-7C7C3C212851}" type="slidenum">
              <a:rPr lang="en-US" smtClean="0"/>
              <a:t>‹#›</a:t>
            </a:fld>
            <a:endParaRPr lang="en-US"/>
          </a:p>
        </p:txBody>
      </p:sp>
    </p:spTree>
    <p:extLst>
      <p:ext uri="{BB962C8B-B14F-4D97-AF65-F5344CB8AC3E}">
        <p14:creationId xmlns:p14="http://schemas.microsoft.com/office/powerpoint/2010/main" val="2606132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12/7/2013</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F0C94032-CD4C-4C25-B0C2-CEC720522D92}" type="slidenum">
              <a:rPr lang="en-US" smtClean="0"/>
              <a:pPr/>
              <a:t>‹#›</a:t>
            </a:fld>
            <a:endParaRPr lang="en-US"/>
          </a:p>
        </p:txBody>
      </p:sp>
    </p:spTree>
    <p:extLst>
      <p:ext uri="{BB962C8B-B14F-4D97-AF65-F5344CB8AC3E}">
        <p14:creationId xmlns:p14="http://schemas.microsoft.com/office/powerpoint/2010/main" val="20399460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1"/>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1"/>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3"/>
            <a:ext cx="2209800" cy="365125"/>
          </a:xfrm>
        </p:spPr>
        <p:txBody>
          <a:bodyPr/>
          <a:lstStyle/>
          <a:p>
            <a:fld id="{23A271A1-F6D6-438B-A432-4747EE7ECD40}" type="datetimeFigureOut">
              <a:rPr lang="en-US" smtClean="0">
                <a:solidFill>
                  <a:srgbClr val="775F55"/>
                </a:solidFill>
              </a:rPr>
              <a:pPr/>
              <a:t>12/7/2013</a:t>
            </a:fld>
            <a:endParaRPr lang="en-US" dirty="0">
              <a:solidFill>
                <a:srgbClr val="775F55"/>
              </a:solidFill>
            </a:endParaRPr>
          </a:p>
        </p:txBody>
      </p:sp>
      <p:sp>
        <p:nvSpPr>
          <p:cNvPr id="5" name="Footer Placeholder 4"/>
          <p:cNvSpPr>
            <a:spLocks noGrp="1"/>
          </p:cNvSpPr>
          <p:nvPr>
            <p:ph type="ftr" sz="quarter" idx="11"/>
          </p:nvPr>
        </p:nvSpPr>
        <p:spPr>
          <a:xfrm>
            <a:off x="457203" y="6248208"/>
            <a:ext cx="5573483" cy="365125"/>
          </a:xfrm>
        </p:spPr>
        <p:txBody>
          <a:bodyPr/>
          <a:lstStyle/>
          <a:p>
            <a:endParaRPr lang="en-US" dirty="0">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400" kern="0">
              <a:solidFill>
                <a:prstClr val="white"/>
              </a:solidFill>
              <a:sym typeface="Arial"/>
              <a:rtl val="0"/>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400" kern="0">
              <a:solidFill>
                <a:prstClr val="white"/>
              </a:solidFill>
              <a:sym typeface="Arial"/>
              <a:rtl val="0"/>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400" kern="0">
              <a:solidFill>
                <a:prstClr val="white"/>
              </a:solidFill>
              <a:sym typeface="Arial"/>
              <a:rtl val="0"/>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lang="en-US" smtClean="0"/>
              <a:pPr/>
              <a:t>‹#›</a:t>
            </a:fld>
            <a:endParaRPr lang="en-US" dirty="0"/>
          </a:p>
        </p:txBody>
      </p:sp>
    </p:spTree>
    <p:extLst>
      <p:ext uri="{BB962C8B-B14F-4D97-AF65-F5344CB8AC3E}">
        <p14:creationId xmlns:p14="http://schemas.microsoft.com/office/powerpoint/2010/main" val="39608745"/>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1"/>
        <p:cNvGrpSpPr/>
        <p:nvPr/>
      </p:nvGrpSpPr>
      <p:grpSpPr>
        <a:xfrm>
          <a:off x="0" y="0"/>
          <a:ext cx="0" cy="0"/>
          <a:chOff x="0" y="0"/>
          <a:chExt cx="0" cy="0"/>
        </a:xfrm>
      </p:grpSpPr>
      <p:sp>
        <p:nvSpPr>
          <p:cNvPr id="13" name="Shape 13"/>
          <p:cNvSpPr txBox="1">
            <a:spLocks noGrp="1"/>
          </p:cNvSpPr>
          <p:nvPr>
            <p:ph type="title"/>
          </p:nvPr>
        </p:nvSpPr>
        <p:spPr>
          <a:xfrm>
            <a:off x="457200" y="274637"/>
            <a:ext cx="8229600" cy="1521999"/>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4" name="Shape 14"/>
          <p:cNvSpPr txBox="1">
            <a:spLocks noGrp="1"/>
          </p:cNvSpPr>
          <p:nvPr>
            <p:ph type="body" idx="1"/>
          </p:nvPr>
        </p:nvSpPr>
        <p:spPr>
          <a:xfrm>
            <a:off x="457200" y="1947333"/>
            <a:ext cx="8229600" cy="46203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22192280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6B30C96-08A7-4EA3-84E9-34A6CBE92566}" type="datetimeFigureOut">
              <a:rPr lang="en-US" smtClean="0"/>
              <a:pPr/>
              <a:t>12/7/2013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EC25477-2788-4615-AFD6-88EFF6B3191E}" type="slidenum">
              <a:rPr lang="en-US" smtClean="0">
                <a:solidFill>
                  <a:srgbClr val="94C600"/>
                </a:solidFill>
              </a:rPr>
              <a:pPr/>
              <a:t>‹#›</a:t>
            </a:fld>
            <a:endParaRPr lang="en-US">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877942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B30C96-08A7-4EA3-84E9-34A6CBE92566}" type="datetimeFigureOut">
              <a:rPr lang="en-US" smtClean="0"/>
              <a:pPr/>
              <a:t>12/7/2013</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FEC25477-2788-4615-AFD6-88EFF6B3191E}" type="slidenum">
              <a:rPr lang="en-US" smtClean="0"/>
              <a:pPr/>
              <a:t>‹#›</a:t>
            </a:fld>
            <a:endParaRPr lang="en-US"/>
          </a:p>
        </p:txBody>
      </p:sp>
    </p:spTree>
    <p:extLst>
      <p:ext uri="{BB962C8B-B14F-4D97-AF65-F5344CB8AC3E}">
        <p14:creationId xmlns:p14="http://schemas.microsoft.com/office/powerpoint/2010/main" val="4283398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B30C96-08A7-4EA3-84E9-34A6CBE92566}" type="datetimeFigureOut">
              <a:rPr lang="en-US" smtClean="0"/>
              <a:pPr/>
              <a:t>12/7/2013</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FEC25477-2788-4615-AFD6-88EFF6B3191E}" type="slidenum">
              <a:rPr lang="en-US" smtClean="0"/>
              <a:pPr/>
              <a:t>‹#›</a:t>
            </a:fld>
            <a:endParaRPr lang="en-US"/>
          </a:p>
        </p:txBody>
      </p:sp>
    </p:spTree>
    <p:extLst>
      <p:ext uri="{BB962C8B-B14F-4D97-AF65-F5344CB8AC3E}">
        <p14:creationId xmlns:p14="http://schemas.microsoft.com/office/powerpoint/2010/main" val="18210017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6B30C96-08A7-4EA3-84E9-34A6CBE92566}" type="datetimeFigureOut">
              <a:rPr lang="en-US" smtClean="0"/>
              <a:pPr/>
              <a:t>12/7/2013</a:t>
            </a:fld>
            <a:endParaRPr lang="en-US"/>
          </a:p>
        </p:txBody>
      </p:sp>
      <p:sp>
        <p:nvSpPr>
          <p:cNvPr id="6" name="Footer Placeholder 5"/>
          <p:cNvSpPr>
            <a:spLocks noGrp="1"/>
          </p:cNvSpPr>
          <p:nvPr>
            <p:ph type="ftr" sz="quarter" idx="11"/>
          </p:nvPr>
        </p:nvSpPr>
        <p:spPr/>
        <p:txBody>
          <a:bodyPr/>
          <a:lstStyle/>
          <a:p>
            <a:endParaRPr lang="en-US">
              <a:solidFill>
                <a:srgbClr val="94C600"/>
              </a:solidFill>
            </a:endParaRPr>
          </a:p>
        </p:txBody>
      </p:sp>
      <p:sp>
        <p:nvSpPr>
          <p:cNvPr id="7" name="Slide Number Placeholder 6"/>
          <p:cNvSpPr>
            <a:spLocks noGrp="1"/>
          </p:cNvSpPr>
          <p:nvPr>
            <p:ph type="sldNum" sz="quarter" idx="12"/>
          </p:nvPr>
        </p:nvSpPr>
        <p:spPr/>
        <p:txBody>
          <a:bodyPr/>
          <a:lstStyle/>
          <a:p>
            <a:fld id="{FEC25477-2788-4615-AFD6-88EFF6B3191E}"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23468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B30C96-08A7-4EA3-84E9-34A6CBE92566}" type="datetimeFigureOut">
              <a:rPr lang="en-US" smtClean="0"/>
              <a:pPr/>
              <a:t>12/7/2013</a:t>
            </a:fld>
            <a:endParaRPr lang="en-US"/>
          </a:p>
        </p:txBody>
      </p:sp>
      <p:sp>
        <p:nvSpPr>
          <p:cNvPr id="8" name="Footer Placeholder 7"/>
          <p:cNvSpPr>
            <a:spLocks noGrp="1"/>
          </p:cNvSpPr>
          <p:nvPr>
            <p:ph type="ftr" sz="quarter" idx="11"/>
          </p:nvPr>
        </p:nvSpPr>
        <p:spPr/>
        <p:txBody>
          <a:bodyPr/>
          <a:lstStyle/>
          <a:p>
            <a:endParaRPr lang="en-US">
              <a:solidFill>
                <a:srgbClr val="94C600"/>
              </a:solidFill>
            </a:endParaRPr>
          </a:p>
        </p:txBody>
      </p:sp>
      <p:sp>
        <p:nvSpPr>
          <p:cNvPr id="9" name="Slide Number Placeholder 8"/>
          <p:cNvSpPr>
            <a:spLocks noGrp="1"/>
          </p:cNvSpPr>
          <p:nvPr>
            <p:ph type="sldNum" sz="quarter" idx="12"/>
          </p:nvPr>
        </p:nvSpPr>
        <p:spPr/>
        <p:txBody>
          <a:bodyPr/>
          <a:lstStyle/>
          <a:p>
            <a:fld id="{FEC25477-2788-4615-AFD6-88EFF6B3191E}" type="slidenum">
              <a:rPr lang="en-US" smtClean="0"/>
              <a:pPr/>
              <a:t>‹#›</a:t>
            </a:fld>
            <a:endParaRPr lang="en-US"/>
          </a:p>
        </p:txBody>
      </p:sp>
    </p:spTree>
    <p:extLst>
      <p:ext uri="{BB962C8B-B14F-4D97-AF65-F5344CB8AC3E}">
        <p14:creationId xmlns:p14="http://schemas.microsoft.com/office/powerpoint/2010/main" val="29563341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B30C96-08A7-4EA3-84E9-34A6CBE92566}" type="datetimeFigureOut">
              <a:rPr lang="en-US" smtClean="0"/>
              <a:pPr/>
              <a:t>12/7/2013</a:t>
            </a:fld>
            <a:endParaRPr lang="en-US"/>
          </a:p>
        </p:txBody>
      </p:sp>
      <p:sp>
        <p:nvSpPr>
          <p:cNvPr id="4" name="Footer Placeholder 3"/>
          <p:cNvSpPr>
            <a:spLocks noGrp="1"/>
          </p:cNvSpPr>
          <p:nvPr>
            <p:ph type="ftr" sz="quarter" idx="11"/>
          </p:nvPr>
        </p:nvSpPr>
        <p:spPr/>
        <p:txBody>
          <a:bodyPr/>
          <a:lstStyle/>
          <a:p>
            <a:endParaRPr lang="en-US">
              <a:solidFill>
                <a:srgbClr val="94C600"/>
              </a:solidFill>
            </a:endParaRPr>
          </a:p>
        </p:txBody>
      </p:sp>
      <p:sp>
        <p:nvSpPr>
          <p:cNvPr id="5" name="Slide Number Placeholder 4"/>
          <p:cNvSpPr>
            <a:spLocks noGrp="1"/>
          </p:cNvSpPr>
          <p:nvPr>
            <p:ph type="sldNum" sz="quarter" idx="12"/>
          </p:nvPr>
        </p:nvSpPr>
        <p:spPr/>
        <p:txBody>
          <a:bodyPr/>
          <a:lstStyle/>
          <a:p>
            <a:fld id="{FEC25477-2788-4615-AFD6-88EFF6B3191E}" type="slidenum">
              <a:rPr lang="en-US" smtClean="0"/>
              <a:pPr/>
              <a:t>‹#›</a:t>
            </a:fld>
            <a:endParaRPr lang="en-US"/>
          </a:p>
        </p:txBody>
      </p:sp>
    </p:spTree>
    <p:extLst>
      <p:ext uri="{BB962C8B-B14F-4D97-AF65-F5344CB8AC3E}">
        <p14:creationId xmlns:p14="http://schemas.microsoft.com/office/powerpoint/2010/main" val="21823536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30C96-08A7-4EA3-84E9-34A6CBE92566}" type="datetimeFigureOut">
              <a:rPr lang="en-US" smtClean="0"/>
              <a:pPr/>
              <a:t>12/7/2013</a:t>
            </a:fld>
            <a:endParaRPr lang="en-US"/>
          </a:p>
        </p:txBody>
      </p:sp>
      <p:sp>
        <p:nvSpPr>
          <p:cNvPr id="3" name="Footer Placeholder 2"/>
          <p:cNvSpPr>
            <a:spLocks noGrp="1"/>
          </p:cNvSpPr>
          <p:nvPr>
            <p:ph type="ftr" sz="quarter" idx="11"/>
          </p:nvPr>
        </p:nvSpPr>
        <p:spPr/>
        <p:txBody>
          <a:bodyPr/>
          <a:lstStyle/>
          <a:p>
            <a:endParaRPr lang="en-US">
              <a:solidFill>
                <a:srgbClr val="94C600"/>
              </a:solidFill>
            </a:endParaRPr>
          </a:p>
        </p:txBody>
      </p:sp>
      <p:sp>
        <p:nvSpPr>
          <p:cNvPr id="4" name="Slide Number Placeholder 3"/>
          <p:cNvSpPr>
            <a:spLocks noGrp="1"/>
          </p:cNvSpPr>
          <p:nvPr>
            <p:ph type="sldNum" sz="quarter" idx="12"/>
          </p:nvPr>
        </p:nvSpPr>
        <p:spPr/>
        <p:txBody>
          <a:bodyPr/>
          <a:lstStyle/>
          <a:p>
            <a:fld id="{FEC25477-2788-4615-AFD6-88EFF6B3191E}" type="slidenum">
              <a:rPr lang="en-US" smtClean="0"/>
              <a:pPr/>
              <a:t>‹#›</a:t>
            </a:fld>
            <a:endParaRPr lang="en-US"/>
          </a:p>
        </p:txBody>
      </p:sp>
    </p:spTree>
    <p:extLst>
      <p:ext uri="{BB962C8B-B14F-4D97-AF65-F5344CB8AC3E}">
        <p14:creationId xmlns:p14="http://schemas.microsoft.com/office/powerpoint/2010/main" val="334942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BBBF43-1F20-44FD-AC23-3043A222B2C8}" type="datetimeFigureOut">
              <a:rPr lang="en-US" smtClean="0"/>
              <a:t>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FC32C-6B3A-49E6-A7EE-7C7C3C212851}" type="slidenum">
              <a:rPr lang="en-US" smtClean="0"/>
              <a:t>‹#›</a:t>
            </a:fld>
            <a:endParaRPr lang="en-US"/>
          </a:p>
        </p:txBody>
      </p:sp>
    </p:spTree>
    <p:extLst>
      <p:ext uri="{BB962C8B-B14F-4D97-AF65-F5344CB8AC3E}">
        <p14:creationId xmlns:p14="http://schemas.microsoft.com/office/powerpoint/2010/main" val="11795360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A6B30C96-08A7-4EA3-84E9-34A6CBE92566}" type="datetimeFigureOut">
              <a:rPr lang="en-US" smtClean="0"/>
              <a:pPr/>
              <a:t>12/7/2013</a:t>
            </a:fld>
            <a:endParaRPr lang="en-US"/>
          </a:p>
        </p:txBody>
      </p:sp>
      <p:sp>
        <p:nvSpPr>
          <p:cNvPr id="7" name="Slide Number Placeholder 6"/>
          <p:cNvSpPr>
            <a:spLocks noGrp="1"/>
          </p:cNvSpPr>
          <p:nvPr>
            <p:ph type="sldNum" sz="quarter" idx="12"/>
          </p:nvPr>
        </p:nvSpPr>
        <p:spPr/>
        <p:txBody>
          <a:bodyPr/>
          <a:lstStyle/>
          <a:p>
            <a:fld id="{FEC25477-2788-4615-AFD6-88EFF6B3191E}"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715132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B30C96-08A7-4EA3-84E9-34A6CBE92566}" type="datetimeFigureOut">
              <a:rPr lang="en-US" smtClean="0"/>
              <a:pPr/>
              <a:t>12/7/2013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solidFill>
                <a:srgbClr val="94C600"/>
              </a:solidFill>
            </a:endParaRPr>
          </a:p>
        </p:txBody>
      </p:sp>
      <p:sp>
        <p:nvSpPr>
          <p:cNvPr id="7" name="Slide Number Placeholder 6"/>
          <p:cNvSpPr>
            <a:spLocks noGrp="1"/>
          </p:cNvSpPr>
          <p:nvPr>
            <p:ph type="sldNum" sz="quarter" idx="12"/>
          </p:nvPr>
        </p:nvSpPr>
        <p:spPr/>
        <p:txBody>
          <a:bodyPr/>
          <a:lstStyle/>
          <a:p>
            <a:fld id="{FEC25477-2788-4615-AFD6-88EFF6B3191E}" type="slidenum">
              <a:rPr lang="en-US" smtClean="0"/>
              <a:pPr/>
              <a:t>‹#›</a:t>
            </a:fld>
            <a:endParaRPr lang="en-US"/>
          </a:p>
        </p:txBody>
      </p:sp>
    </p:spTree>
    <p:extLst>
      <p:ext uri="{BB962C8B-B14F-4D97-AF65-F5344CB8AC3E}">
        <p14:creationId xmlns:p14="http://schemas.microsoft.com/office/powerpoint/2010/main" val="42173682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B30C96-08A7-4EA3-84E9-34A6CBE92566}" type="datetimeFigureOut">
              <a:rPr lang="en-US" smtClean="0"/>
              <a:pPr/>
              <a:t>12/7/2013</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FEC25477-2788-4615-AFD6-88EFF6B3191E}" type="slidenum">
              <a:rPr lang="en-US" smtClean="0"/>
              <a:pPr/>
              <a:t>‹#›</a:t>
            </a:fld>
            <a:endParaRPr lang="en-US"/>
          </a:p>
        </p:txBody>
      </p:sp>
    </p:spTree>
    <p:extLst>
      <p:ext uri="{BB962C8B-B14F-4D97-AF65-F5344CB8AC3E}">
        <p14:creationId xmlns:p14="http://schemas.microsoft.com/office/powerpoint/2010/main" val="33856356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B30C96-08A7-4EA3-84E9-34A6CBE92566}" type="datetimeFigureOut">
              <a:rPr lang="en-US" smtClean="0"/>
              <a:pPr/>
              <a:t>12/7/2013</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FEC25477-2788-4615-AFD6-88EFF6B3191E}" type="slidenum">
              <a:rPr lang="en-US" smtClean="0"/>
              <a:pPr/>
              <a:t>‹#›</a:t>
            </a:fld>
            <a:endParaRPr lang="en-US"/>
          </a:p>
        </p:txBody>
      </p:sp>
    </p:spTree>
    <p:extLst>
      <p:ext uri="{BB962C8B-B14F-4D97-AF65-F5344CB8AC3E}">
        <p14:creationId xmlns:p14="http://schemas.microsoft.com/office/powerpoint/2010/main" val="6398885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55C78E-DFBE-EF40-8BC4-E820E8EE506E}" type="datetimeFigureOut">
              <a:rPr lang="en-US" smtClean="0">
                <a:solidFill>
                  <a:prstClr val="black">
                    <a:tint val="75000"/>
                  </a:prstClr>
                </a:solidFill>
              </a:rPr>
              <a:pPr/>
              <a:t>12/7/2013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E02B44-266F-304B-A577-7AAB0B9372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65642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55C78E-DFBE-EF40-8BC4-E820E8EE506E}" type="datetimeFigureOut">
              <a:rPr lang="en-US" smtClean="0">
                <a:solidFill>
                  <a:prstClr val="black">
                    <a:tint val="75000"/>
                  </a:prstClr>
                </a:solidFill>
              </a:rPr>
              <a:pPr/>
              <a:t>12/7/2013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E02B44-266F-304B-A577-7AAB0B9372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55211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55C78E-DFBE-EF40-8BC4-E820E8EE506E}" type="datetimeFigureOut">
              <a:rPr lang="en-US" smtClean="0">
                <a:solidFill>
                  <a:prstClr val="black">
                    <a:tint val="75000"/>
                  </a:prstClr>
                </a:solidFill>
              </a:rPr>
              <a:pPr/>
              <a:t>12/7/2013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E02B44-266F-304B-A577-7AAB0B9372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96249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55C78E-DFBE-EF40-8BC4-E820E8EE506E}" type="datetimeFigureOut">
              <a:rPr lang="en-US" smtClean="0">
                <a:solidFill>
                  <a:prstClr val="black">
                    <a:tint val="75000"/>
                  </a:prstClr>
                </a:solidFill>
              </a:rPr>
              <a:pPr/>
              <a:t>12/7/2013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E02B44-266F-304B-A577-7AAB0B9372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94945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55C78E-DFBE-EF40-8BC4-E820E8EE506E}" type="datetimeFigureOut">
              <a:rPr lang="en-US" smtClean="0">
                <a:solidFill>
                  <a:prstClr val="black">
                    <a:tint val="75000"/>
                  </a:prstClr>
                </a:solidFill>
              </a:rPr>
              <a:pPr/>
              <a:t>12/7/2013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6E02B44-266F-304B-A577-7AAB0B9372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19300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55C78E-DFBE-EF40-8BC4-E820E8EE506E}" type="datetimeFigureOut">
              <a:rPr lang="en-US" smtClean="0">
                <a:solidFill>
                  <a:prstClr val="black">
                    <a:tint val="75000"/>
                  </a:prstClr>
                </a:solidFill>
              </a:rPr>
              <a:pPr/>
              <a:t>12/7/2013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6E02B44-266F-304B-A577-7AAB0B9372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3428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BBBF43-1F20-44FD-AC23-3043A222B2C8}" type="datetimeFigureOut">
              <a:rPr lang="en-US" smtClean="0"/>
              <a:t>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FC32C-6B3A-49E6-A7EE-7C7C3C212851}" type="slidenum">
              <a:rPr lang="en-US" smtClean="0"/>
              <a:t>‹#›</a:t>
            </a:fld>
            <a:endParaRPr lang="en-US"/>
          </a:p>
        </p:txBody>
      </p:sp>
    </p:spTree>
    <p:extLst>
      <p:ext uri="{BB962C8B-B14F-4D97-AF65-F5344CB8AC3E}">
        <p14:creationId xmlns:p14="http://schemas.microsoft.com/office/powerpoint/2010/main" val="18557995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5C78E-DFBE-EF40-8BC4-E820E8EE506E}" type="datetimeFigureOut">
              <a:rPr lang="en-US" smtClean="0">
                <a:solidFill>
                  <a:prstClr val="black">
                    <a:tint val="75000"/>
                  </a:prstClr>
                </a:solidFill>
              </a:rPr>
              <a:pPr/>
              <a:t>12/7/2013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6E02B44-266F-304B-A577-7AAB0B9372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22159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55C78E-DFBE-EF40-8BC4-E820E8EE506E}" type="datetimeFigureOut">
              <a:rPr lang="en-US" smtClean="0">
                <a:solidFill>
                  <a:prstClr val="black">
                    <a:tint val="75000"/>
                  </a:prstClr>
                </a:solidFill>
              </a:rPr>
              <a:pPr/>
              <a:t>12/7/2013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E02B44-266F-304B-A577-7AAB0B9372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02141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55C78E-DFBE-EF40-8BC4-E820E8EE506E}" type="datetimeFigureOut">
              <a:rPr lang="en-US" smtClean="0">
                <a:solidFill>
                  <a:prstClr val="black">
                    <a:tint val="75000"/>
                  </a:prstClr>
                </a:solidFill>
              </a:rPr>
              <a:pPr/>
              <a:t>12/7/2013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E02B44-266F-304B-A577-7AAB0B9372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11259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55C78E-DFBE-EF40-8BC4-E820E8EE506E}" type="datetimeFigureOut">
              <a:rPr lang="en-US" smtClean="0">
                <a:solidFill>
                  <a:prstClr val="black">
                    <a:tint val="75000"/>
                  </a:prstClr>
                </a:solidFill>
              </a:rPr>
              <a:pPr/>
              <a:t>12/7/2013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E02B44-266F-304B-A577-7AAB0B9372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65101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55C78E-DFBE-EF40-8BC4-E820E8EE506E}" type="datetimeFigureOut">
              <a:rPr lang="en-US" smtClean="0">
                <a:solidFill>
                  <a:prstClr val="black">
                    <a:tint val="75000"/>
                  </a:prstClr>
                </a:solidFill>
              </a:rPr>
              <a:pPr/>
              <a:t>12/7/2013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E02B44-266F-304B-A577-7AAB0B9372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95865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3C16B0-C320-4617-8536-9DCB945BFC6D}" type="datetimeFigureOut">
              <a:rPr lang="en-US" smtClean="0">
                <a:solidFill>
                  <a:prstClr val="black">
                    <a:tint val="75000"/>
                  </a:prstClr>
                </a:solidFill>
              </a:rPr>
              <a:pPr/>
              <a:t>12/7/2013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DE9313-42CD-41D4-9AAC-6871F94F3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0837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C16B0-C320-4617-8536-9DCB945BFC6D}" type="datetimeFigureOut">
              <a:rPr lang="en-US" smtClean="0">
                <a:solidFill>
                  <a:prstClr val="black">
                    <a:tint val="75000"/>
                  </a:prstClr>
                </a:solidFill>
              </a:rPr>
              <a:pPr/>
              <a:t>12/7/2013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DE9313-42CD-41D4-9AAC-6871F94F3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22012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3C16B0-C320-4617-8536-9DCB945BFC6D}" type="datetimeFigureOut">
              <a:rPr lang="en-US" smtClean="0">
                <a:solidFill>
                  <a:prstClr val="black">
                    <a:tint val="75000"/>
                  </a:prstClr>
                </a:solidFill>
              </a:rPr>
              <a:pPr/>
              <a:t>12/7/2013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DE9313-42CD-41D4-9AAC-6871F94F3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8805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3C16B0-C320-4617-8536-9DCB945BFC6D}" type="datetimeFigureOut">
              <a:rPr lang="en-US" smtClean="0">
                <a:solidFill>
                  <a:prstClr val="black">
                    <a:tint val="75000"/>
                  </a:prstClr>
                </a:solidFill>
              </a:rPr>
              <a:pPr/>
              <a:t>12/7/2013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DE9313-42CD-41D4-9AAC-6871F94F3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25355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3C16B0-C320-4617-8536-9DCB945BFC6D}" type="datetimeFigureOut">
              <a:rPr lang="en-US" smtClean="0">
                <a:solidFill>
                  <a:prstClr val="black">
                    <a:tint val="75000"/>
                  </a:prstClr>
                </a:solidFill>
              </a:rPr>
              <a:pPr/>
              <a:t>12/7/2013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DE9313-42CD-41D4-9AAC-6871F94F3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334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BBF43-1F20-44FD-AC23-3043A222B2C8}" type="datetimeFigureOut">
              <a:rPr lang="en-US" smtClean="0"/>
              <a:t>12/7/2013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FC32C-6B3A-49E6-A7EE-7C7C3C212851}" type="slidenum">
              <a:rPr lang="en-US" smtClean="0"/>
              <a:t>‹#›</a:t>
            </a:fld>
            <a:endParaRPr lang="en-US"/>
          </a:p>
        </p:txBody>
      </p:sp>
    </p:spTree>
    <p:extLst>
      <p:ext uri="{BB962C8B-B14F-4D97-AF65-F5344CB8AC3E}">
        <p14:creationId xmlns:p14="http://schemas.microsoft.com/office/powerpoint/2010/main" val="649828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49A997-14C4-4A93-9B75-DD0C43D81A1F}" type="datetimeFigureOut">
              <a:rPr lang="en-US" smtClean="0">
                <a:solidFill>
                  <a:srgbClr val="04617B">
                    <a:shade val="90000"/>
                  </a:srgbClr>
                </a:solidFill>
              </a:rPr>
              <a:pPr/>
              <a:t>12/7/2013</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8E0EB3B-7287-47BD-AC23-94725820C807}"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723946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C8F836-43B1-45F4-AF73-F7063A4EC1B5}" type="datetimeFigureOut">
              <a:rPr lang="en-US" smtClean="0">
                <a:solidFill>
                  <a:prstClr val="black">
                    <a:tint val="75000"/>
                  </a:prstClr>
                </a:solidFill>
              </a:rPr>
              <a:pPr/>
              <a:t>12/7/2013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66D588-CF93-4715-82FE-A1A1FFB73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1192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05331-3442-4B8C-BC99-2CDC389B8484}" type="datetimeFigureOut">
              <a:rPr lang="en-US" smtClean="0">
                <a:solidFill>
                  <a:prstClr val="black">
                    <a:tint val="75000"/>
                  </a:prstClr>
                </a:solidFill>
              </a:rPr>
              <a:pPr/>
              <a:t>12/7/2013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A6FC18-54EE-4565-A5BC-520FC3BCC6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0419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DE59CCC-AE26-4F22-9115-C1FF9B0801D9}" type="datetimeFigureOut">
              <a:rPr lang="en-US" smtClean="0">
                <a:solidFill>
                  <a:prstClr val="black">
                    <a:tint val="75000"/>
                  </a:prstClr>
                </a:solidFill>
              </a:rPr>
              <a:pPr/>
              <a:t>12/7/2013</a:t>
            </a:fld>
            <a:endParaRPr lang="en-US">
              <a:solidFill>
                <a:prstClr val="black">
                  <a:tint val="75000"/>
                </a:prstClr>
              </a:solidFill>
            </a:endParaRPr>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900">
                <a:solidFill>
                  <a:schemeClr val="accent1"/>
                </a:solidFill>
              </a:defRPr>
            </a:lvl1pPr>
          </a:lstStyle>
          <a:p>
            <a:fld id="{F3A4B677-8688-432F-9239-9CF50E55F446}"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8103225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A271A1-F6D6-438B-A432-4747EE7ECD40}" type="datetimeFigureOut">
              <a:rPr lang="en-US" kern="0" smtClean="0">
                <a:solidFill>
                  <a:srgbClr val="775F55"/>
                </a:solidFill>
                <a:latin typeface="Arial"/>
                <a:cs typeface="Arial"/>
                <a:sym typeface="Arial"/>
                <a:rtl val="0"/>
              </a:rPr>
              <a:pPr/>
              <a:t>12/7/2013</a:t>
            </a:fld>
            <a:endParaRPr lang="en-US" kern="0" dirty="0">
              <a:solidFill>
                <a:srgbClr val="775F55"/>
              </a:solidFill>
              <a:latin typeface="Arial"/>
              <a:cs typeface="Arial"/>
              <a:sym typeface="Arial"/>
              <a:rtl val="0"/>
            </a:endParaRPr>
          </a:p>
        </p:txBody>
      </p:sp>
      <p:sp>
        <p:nvSpPr>
          <p:cNvPr id="3" name="Footer Placeholder 2"/>
          <p:cNvSpPr>
            <a:spLocks noGrp="1"/>
          </p:cNvSpPr>
          <p:nvPr>
            <p:ph type="ftr" sz="quarter" idx="3"/>
          </p:nvPr>
        </p:nvSpPr>
        <p:spPr>
          <a:xfrm>
            <a:off x="609602" y="6248207"/>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kern="0" dirty="0">
              <a:solidFill>
                <a:srgbClr val="775F55"/>
              </a:solidFill>
              <a:latin typeface="Arial"/>
              <a:cs typeface="Arial"/>
              <a:sym typeface="Arial"/>
              <a:rtl val="0"/>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400" kern="0">
              <a:solidFill>
                <a:prstClr val="white"/>
              </a:solidFill>
              <a:sym typeface="Arial"/>
              <a:rtl val="0"/>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400" kern="0">
              <a:solidFill>
                <a:prstClr val="white"/>
              </a:solidFill>
              <a:sym typeface="Arial"/>
              <a:rtl val="0"/>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400" kern="0">
              <a:solidFill>
                <a:prstClr val="white"/>
              </a:solidFill>
              <a:sym typeface="Arial"/>
              <a:rtl val="0"/>
            </a:endParaRPr>
          </a:p>
        </p:txBody>
      </p:sp>
      <p:sp>
        <p:nvSpPr>
          <p:cNvPr id="23" name="Slide Number Placeholder 22"/>
          <p:cNvSpPr>
            <a:spLocks noGrp="1"/>
          </p:cNvSpPr>
          <p:nvPr>
            <p:ph type="sldNum" sz="quarter" idx="4"/>
          </p:nvPr>
        </p:nvSpPr>
        <p:spPr>
          <a:xfrm>
            <a:off x="0" y="1272223"/>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0C94032-CD4C-4C25-B0C2-CEC720522D92}" type="slidenum">
              <a:rPr lang="en-US" kern="0" smtClean="0">
                <a:latin typeface="Arial"/>
                <a:cs typeface="Arial"/>
                <a:sym typeface="Arial"/>
                <a:rtl val="0"/>
              </a:rPr>
              <a:pPr/>
              <a:t>‹#›</a:t>
            </a:fld>
            <a:endParaRPr lang="en-US" kern="0" dirty="0">
              <a:latin typeface="Arial"/>
              <a:cs typeface="Arial"/>
              <a:sym typeface="Arial"/>
              <a:rtl val="0"/>
            </a:endParaRPr>
          </a:p>
        </p:txBody>
      </p:sp>
    </p:spTree>
    <p:extLst>
      <p:ext uri="{BB962C8B-B14F-4D97-AF65-F5344CB8AC3E}">
        <p14:creationId xmlns:p14="http://schemas.microsoft.com/office/powerpoint/2010/main" val="119803303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6B30C96-08A7-4EA3-84E9-34A6CBE92566}" type="datetimeFigureOut">
              <a:rPr lang="en-US" smtClean="0"/>
              <a:pPr/>
              <a:t>12/7/2013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EC25477-2788-4615-AFD6-88EFF6B3191E}" type="slidenum">
              <a:rPr lang="en-US" smtClean="0"/>
              <a:pPr/>
              <a:t>‹#›</a:t>
            </a:fld>
            <a:endParaRPr lang="en-US"/>
          </a:p>
        </p:txBody>
      </p:sp>
    </p:spTree>
    <p:extLst>
      <p:ext uri="{BB962C8B-B14F-4D97-AF65-F5344CB8AC3E}">
        <p14:creationId xmlns:p14="http://schemas.microsoft.com/office/powerpoint/2010/main" val="53728238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155C78E-DFBE-EF40-8BC4-E820E8EE506E}" type="datetimeFigureOut">
              <a:rPr lang="en-US" smtClean="0">
                <a:solidFill>
                  <a:prstClr val="black">
                    <a:tint val="75000"/>
                  </a:prstClr>
                </a:solidFill>
              </a:rPr>
              <a:pPr defTabSz="457200"/>
              <a:t>12/7/2013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6E02B44-266F-304B-A577-7AAB0B9372F6}"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96510511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C16B0-C320-4617-8536-9DCB945BFC6D}" type="datetimeFigureOut">
              <a:rPr lang="en-US" smtClean="0">
                <a:solidFill>
                  <a:prstClr val="black">
                    <a:tint val="75000"/>
                  </a:prstClr>
                </a:solidFill>
              </a:rPr>
              <a:pPr/>
              <a:t>12/7/2013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E9313-42CD-41D4-9AAC-6871F94F3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04940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n.wikipedia.org/wiki/File:Karolinasittich_01.jpg"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www.iucnredlist.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7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d/d8/Karolinasittich_01.jpg/220px-Karolinasittich_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895349"/>
            <a:ext cx="2667000" cy="20002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048000"/>
            <a:ext cx="2433638" cy="3568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3265" y="1895474"/>
            <a:ext cx="2219200" cy="4324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p:txBody>
          <a:bodyPr/>
          <a:lstStyle/>
          <a:p>
            <a:r>
              <a:rPr lang="en-US" dirty="0" smtClean="0">
                <a:solidFill>
                  <a:schemeClr val="bg1"/>
                </a:solidFill>
              </a:rPr>
              <a:t>Thinking</a:t>
            </a:r>
            <a:r>
              <a:rPr lang="en-US" dirty="0" smtClean="0"/>
              <a:t> Species Extinctio</a:t>
            </a:r>
            <a:r>
              <a:rPr lang="en-US" dirty="0" smtClean="0">
                <a:solidFill>
                  <a:schemeClr val="bg1"/>
                </a:solidFill>
              </a:rPr>
              <a:t>n</a:t>
            </a:r>
            <a:r>
              <a:rPr lang="en-US" dirty="0" smtClean="0"/>
              <a:t> Locally and Globally</a:t>
            </a:r>
            <a:endParaRPr lang="en-US" dirty="0"/>
          </a:p>
        </p:txBody>
      </p:sp>
      <p:sp>
        <p:nvSpPr>
          <p:cNvPr id="3" name="Subtitle 2"/>
          <p:cNvSpPr>
            <a:spLocks noGrp="1"/>
          </p:cNvSpPr>
          <p:nvPr>
            <p:ph type="subTitle" idx="1"/>
          </p:nvPr>
        </p:nvSpPr>
        <p:spPr/>
        <p:txBody>
          <a:bodyPr/>
          <a:lstStyle/>
          <a:p>
            <a:r>
              <a:rPr lang="en-US" b="1" dirty="0" smtClean="0">
                <a:solidFill>
                  <a:schemeClr val="bg1"/>
                </a:solidFill>
              </a:rPr>
              <a:t>E</a:t>
            </a:r>
            <a:r>
              <a:rPr lang="en-US" dirty="0" smtClean="0"/>
              <a:t>NVR Senior Seminars</a:t>
            </a:r>
          </a:p>
          <a:p>
            <a:r>
              <a:rPr lang="en-US" dirty="0" smtClean="0"/>
              <a:t>Fall 2013</a:t>
            </a:r>
            <a:endParaRPr lang="en-US" dirty="0"/>
          </a:p>
        </p:txBody>
      </p:sp>
    </p:spTree>
    <p:extLst>
      <p:ext uri="{BB962C8B-B14F-4D97-AF65-F5344CB8AC3E}">
        <p14:creationId xmlns:p14="http://schemas.microsoft.com/office/powerpoint/2010/main" val="4151311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ICUN Efforts to Track Current Extinction Events</a:t>
            </a:r>
            <a:endParaRPr lang="en-US" dirty="0"/>
          </a:p>
        </p:txBody>
      </p:sp>
      <p:pic>
        <p:nvPicPr>
          <p:cNvPr id="6" name="Picture 3">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24000" y="1676400"/>
            <a:ext cx="6019800" cy="4411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3370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Species Extinction?</a:t>
            </a:r>
            <a:endParaRPr lang="en-US" dirty="0"/>
          </a:p>
        </p:txBody>
      </p:sp>
      <p:sp>
        <p:nvSpPr>
          <p:cNvPr id="3" name="Content Placeholder 2"/>
          <p:cNvSpPr>
            <a:spLocks noGrp="1"/>
          </p:cNvSpPr>
          <p:nvPr>
            <p:ph idx="1"/>
          </p:nvPr>
        </p:nvSpPr>
        <p:spPr/>
        <p:txBody>
          <a:bodyPr>
            <a:normAutofit/>
          </a:bodyPr>
          <a:lstStyle/>
          <a:p>
            <a:r>
              <a:rPr lang="en-US" dirty="0" smtClean="0"/>
              <a:t>Why are so many mammals on the IUCN list but so few spiders?   Are some species more worth conserving than others?</a:t>
            </a:r>
          </a:p>
          <a:p>
            <a:r>
              <a:rPr lang="en-US" dirty="0" smtClean="0"/>
              <a:t>A third or more of all the roughly 6,300 known species of amphibians are at risk of extinction, from 25,000 to 45,000 the background extinction rate.</a:t>
            </a:r>
          </a:p>
          <a:p>
            <a:pPr marL="0" indent="0">
              <a:buNone/>
            </a:pPr>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3701279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and How do Humans cause Species Extinction?</a:t>
            </a:r>
            <a:endParaRPr lang="en-US"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dirty="0" smtClean="0"/>
              <a:t>Inattentiveness to the broad range of species involved when making decisions about the welfare of an ecosystem.</a:t>
            </a:r>
          </a:p>
          <a:p>
            <a:r>
              <a:rPr lang="en-US" dirty="0" smtClean="0"/>
              <a:t>Technological Lock In: dams, expensive processing and harvesting tools, etc. </a:t>
            </a:r>
          </a:p>
          <a:p>
            <a:r>
              <a:rPr lang="en-US" dirty="0" smtClean="0"/>
              <a:t>Commoditization: exploiting as massively as possible a living kind as the cheapest resource for the highest immediate </a:t>
            </a:r>
            <a:r>
              <a:rPr lang="en-US" dirty="0"/>
              <a:t>profit. </a:t>
            </a:r>
            <a:r>
              <a:rPr lang="en-US" dirty="0" smtClean="0"/>
              <a:t>(Mass </a:t>
            </a:r>
            <a:r>
              <a:rPr lang="en-US" dirty="0"/>
              <a:t>harvesting </a:t>
            </a:r>
            <a:r>
              <a:rPr lang="en-US" dirty="0" smtClean="0"/>
              <a:t>practices/Reduction Industries).</a:t>
            </a:r>
          </a:p>
          <a:p>
            <a:r>
              <a:rPr lang="en-US" dirty="0" smtClean="0"/>
              <a:t>Illusory Abundance: Thinking things are going well when they’re not.</a:t>
            </a:r>
          </a:p>
          <a:p>
            <a:r>
              <a:rPr lang="en-US" dirty="0" smtClean="0"/>
              <a:t>Introduction of invasive species, diseases.  </a:t>
            </a:r>
            <a:endParaRPr lang="en-US" dirty="0"/>
          </a:p>
          <a:p>
            <a:r>
              <a:rPr lang="en-US" dirty="0" smtClean="0"/>
              <a:t>Global Warming</a:t>
            </a:r>
          </a:p>
          <a:p>
            <a:r>
              <a:rPr lang="en-US" dirty="0" smtClean="0"/>
              <a:t>Habitat Destruction.</a:t>
            </a:r>
          </a:p>
        </p:txBody>
      </p:sp>
    </p:spTree>
    <p:extLst>
      <p:ext uri="{BB962C8B-B14F-4D97-AF65-F5344CB8AC3E}">
        <p14:creationId xmlns:p14="http://schemas.microsoft.com/office/powerpoint/2010/main" val="1022968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 Questions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a:t>If mass species extinction is already part of the geological record, what difference more or less does yet another mass species extinction make, even if humans are causing it</a:t>
            </a:r>
            <a:r>
              <a:rPr lang="en-US" dirty="0" smtClean="0"/>
              <a:t>?</a:t>
            </a:r>
          </a:p>
          <a:p>
            <a:r>
              <a:rPr lang="en-US" dirty="0" smtClean="0"/>
              <a:t>Do </a:t>
            </a:r>
            <a:r>
              <a:rPr lang="en-US" dirty="0"/>
              <a:t>we have a responsibility to resist mass species extinction?  How </a:t>
            </a:r>
            <a:r>
              <a:rPr lang="en-US" dirty="0" smtClean="0"/>
              <a:t>pressing is this responsibility?</a:t>
            </a:r>
          </a:p>
          <a:p>
            <a:r>
              <a:rPr lang="en-US" dirty="0" smtClean="0"/>
              <a:t>Haven’t invasive species become the new norm?   </a:t>
            </a:r>
            <a:r>
              <a:rPr lang="en-US" dirty="0"/>
              <a:t>Can we really eradicate them?  </a:t>
            </a:r>
            <a:r>
              <a:rPr lang="en-US" dirty="0" smtClean="0"/>
              <a:t>Lion </a:t>
            </a:r>
            <a:r>
              <a:rPr lang="en-US" dirty="0"/>
              <a:t>fish in the </a:t>
            </a:r>
            <a:r>
              <a:rPr lang="en-US" dirty="0" err="1"/>
              <a:t>Carribbean</a:t>
            </a:r>
            <a:r>
              <a:rPr lang="en-US" dirty="0"/>
              <a:t>.  Nile Perch in Lake </a:t>
            </a:r>
            <a:r>
              <a:rPr lang="en-US" dirty="0" err="1"/>
              <a:t>Victoira</a:t>
            </a:r>
            <a:r>
              <a:rPr lang="en-US" dirty="0"/>
              <a:t>. Misplaced effort?  </a:t>
            </a:r>
          </a:p>
          <a:p>
            <a:endParaRPr lang="en-US" dirty="0"/>
          </a:p>
        </p:txBody>
      </p:sp>
    </p:spTree>
    <p:extLst>
      <p:ext uri="{BB962C8B-B14F-4D97-AF65-F5344CB8AC3E}">
        <p14:creationId xmlns:p14="http://schemas.microsoft.com/office/powerpoint/2010/main" val="3417598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a species be a species if it’s become a living specimen?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Can a species be really said to have been “saved” if it only consists of specimen animals in human captivity?</a:t>
            </a:r>
          </a:p>
          <a:p>
            <a:r>
              <a:rPr lang="en-US" dirty="0" smtClean="0"/>
              <a:t>In what does a species consist?  Is a species merely a specific genotype reproducing itself through time.   Or should the manner in which a species conducts its life through its own unique means to do so also matter?   </a:t>
            </a:r>
          </a:p>
          <a:p>
            <a:r>
              <a:rPr lang="en-US" dirty="0" smtClean="0"/>
              <a:t>E.O. Wilson’s suggestion for Living Genome Project.</a:t>
            </a:r>
            <a:endParaRPr lang="en-US" dirty="0"/>
          </a:p>
        </p:txBody>
      </p:sp>
    </p:spTree>
    <p:extLst>
      <p:ext uri="{BB962C8B-B14F-4D97-AF65-F5344CB8AC3E}">
        <p14:creationId xmlns:p14="http://schemas.microsoft.com/office/powerpoint/2010/main" val="4086351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Ecological Significance of Species Extinction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Extinction is not just about individual species.</a:t>
            </a:r>
          </a:p>
          <a:p>
            <a:r>
              <a:rPr lang="en-US" dirty="0" smtClean="0"/>
              <a:t>Extinction impacts everything connected to a species.  Eco-systems are so complex in interconnections that a species extinction is never simply an isolated biological event.</a:t>
            </a:r>
          </a:p>
          <a:p>
            <a:r>
              <a:rPr lang="en-US" dirty="0" smtClean="0"/>
              <a:t>Manifold and unintended consequences.  The extirpation of wolves and mountain lions in Maryland leads to increased deer populations which leads to increased browsing on Turtlehead  plants which leads to the extirpation of the Baltimore </a:t>
            </a:r>
            <a:r>
              <a:rPr lang="en-US" dirty="0" err="1" smtClean="0"/>
              <a:t>Checkerspot</a:t>
            </a:r>
            <a:r>
              <a:rPr lang="en-US" dirty="0" smtClean="0"/>
              <a:t> Butterfly.</a:t>
            </a:r>
          </a:p>
        </p:txBody>
      </p:sp>
    </p:spTree>
    <p:extLst>
      <p:ext uri="{BB962C8B-B14F-4D97-AF65-F5344CB8AC3E}">
        <p14:creationId xmlns:p14="http://schemas.microsoft.com/office/powerpoint/2010/main" val="1749883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Cultural Significance of Species Extinction</a:t>
            </a:r>
            <a:endParaRPr lang="en-US" dirty="0"/>
          </a:p>
        </p:txBody>
      </p:sp>
      <p:sp>
        <p:nvSpPr>
          <p:cNvPr id="3" name="Content Placeholder 2"/>
          <p:cNvSpPr>
            <a:spLocks noGrp="1"/>
          </p:cNvSpPr>
          <p:nvPr>
            <p:ph idx="1"/>
          </p:nvPr>
        </p:nvSpPr>
        <p:spPr/>
        <p:txBody>
          <a:bodyPr/>
          <a:lstStyle/>
          <a:p>
            <a:r>
              <a:rPr lang="en-US" dirty="0"/>
              <a:t>The </a:t>
            </a:r>
            <a:r>
              <a:rPr lang="en-US" dirty="0" smtClean="0"/>
              <a:t>potential loss </a:t>
            </a:r>
            <a:r>
              <a:rPr lang="en-US" dirty="0"/>
              <a:t>of the tuna fish sandwich (consumer catastrophe)  </a:t>
            </a:r>
            <a:r>
              <a:rPr lang="en-US" dirty="0" err="1"/>
              <a:t>vs</a:t>
            </a:r>
            <a:r>
              <a:rPr lang="en-US" dirty="0"/>
              <a:t> the loss of the </a:t>
            </a:r>
            <a:r>
              <a:rPr lang="en-US" dirty="0" smtClean="0"/>
              <a:t>bison </a:t>
            </a:r>
            <a:r>
              <a:rPr lang="en-US" dirty="0"/>
              <a:t>and the </a:t>
            </a:r>
            <a:r>
              <a:rPr lang="en-US" dirty="0" smtClean="0"/>
              <a:t>whale </a:t>
            </a:r>
            <a:r>
              <a:rPr lang="en-US" dirty="0"/>
              <a:t>(cultural </a:t>
            </a:r>
            <a:r>
              <a:rPr lang="en-US" dirty="0" smtClean="0"/>
              <a:t>catastrophes). </a:t>
            </a:r>
          </a:p>
          <a:p>
            <a:r>
              <a:rPr lang="en-US" dirty="0"/>
              <a:t>Invasive species </a:t>
            </a:r>
            <a:r>
              <a:rPr lang="en-US" dirty="0" smtClean="0"/>
              <a:t>can serve colonial/outside </a:t>
            </a:r>
            <a:r>
              <a:rPr lang="en-US" dirty="0"/>
              <a:t>interests at the expense of indigenous ones.  (Cows </a:t>
            </a:r>
            <a:r>
              <a:rPr lang="en-US" dirty="0" smtClean="0"/>
              <a:t>and sheep in </a:t>
            </a:r>
            <a:r>
              <a:rPr lang="en-US" dirty="0"/>
              <a:t>Australia and Nile Perch in Lake Victoria).  </a:t>
            </a:r>
          </a:p>
          <a:p>
            <a:endParaRPr lang="en-US" dirty="0"/>
          </a:p>
          <a:p>
            <a:endParaRPr lang="en-US" dirty="0"/>
          </a:p>
        </p:txBody>
      </p:sp>
    </p:spTree>
    <p:extLst>
      <p:ext uri="{BB962C8B-B14F-4D97-AF65-F5344CB8AC3E}">
        <p14:creationId xmlns:p14="http://schemas.microsoft.com/office/powerpoint/2010/main" val="1410686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Caring for Biodiversity</a:t>
            </a:r>
            <a:endParaRPr lang="en-US" dirty="0"/>
          </a:p>
        </p:txBody>
      </p:sp>
      <p:sp>
        <p:nvSpPr>
          <p:cNvPr id="3" name="Content Placeholder 2"/>
          <p:cNvSpPr>
            <a:spLocks noGrp="1"/>
          </p:cNvSpPr>
          <p:nvPr>
            <p:ph idx="1"/>
          </p:nvPr>
        </p:nvSpPr>
        <p:spPr/>
        <p:txBody>
          <a:bodyPr>
            <a:normAutofit/>
          </a:bodyPr>
          <a:lstStyle/>
          <a:p>
            <a:r>
              <a:rPr lang="en-US" dirty="0" smtClean="0"/>
              <a:t>Biotic Citizenship – Aldo Leopold’s notion of a citizenship shared by humans with all living kinds that lead the land to flourish from the soil (or waters!) up.   </a:t>
            </a:r>
          </a:p>
          <a:p>
            <a:r>
              <a:rPr lang="en-US" dirty="0" smtClean="0"/>
              <a:t>Mass species extinction  adds a new urgency to the responsibilities of biotic citizenship.</a:t>
            </a:r>
          </a:p>
          <a:p>
            <a:r>
              <a:rPr lang="en-US" dirty="0" smtClean="0"/>
              <a:t>How might biotic citizenship be exercised not only locally but also in a globalized economy?</a:t>
            </a:r>
          </a:p>
        </p:txBody>
      </p:sp>
    </p:spTree>
    <p:extLst>
      <p:ext uri="{BB962C8B-B14F-4D97-AF65-F5344CB8AC3E}">
        <p14:creationId xmlns:p14="http://schemas.microsoft.com/office/powerpoint/2010/main" val="1586016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Issues in Educating the Public  about Species Extinction?</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A regrettable history of specimen collecting:  Get the evidence now</a:t>
            </a:r>
            <a:r>
              <a:rPr lang="en-US" dirty="0"/>
              <a:t> </a:t>
            </a:r>
            <a:r>
              <a:rPr lang="en-US" dirty="0" smtClean="0"/>
              <a:t>before they are gone.</a:t>
            </a:r>
          </a:p>
          <a:p>
            <a:r>
              <a:rPr lang="en-US" dirty="0" smtClean="0"/>
              <a:t>Obsession with a particular threatened species can be detrimental to overall efforts to address environmental damage.  </a:t>
            </a:r>
          </a:p>
          <a:p>
            <a:r>
              <a:rPr lang="en-US" dirty="0"/>
              <a:t>Lazy Environmentalism: Clicking the Button.</a:t>
            </a:r>
          </a:p>
          <a:p>
            <a:r>
              <a:rPr lang="en-US" dirty="0"/>
              <a:t>Responsive witnessing. Becoming a voice speaking on the behalf of the living kinds.</a:t>
            </a:r>
          </a:p>
          <a:p>
            <a:r>
              <a:rPr lang="en-US" dirty="0"/>
              <a:t>What is involved in knowing a species</a:t>
            </a:r>
            <a:r>
              <a:rPr lang="en-US" dirty="0" smtClean="0"/>
              <a:t>?  Many different approaches to knowing are called for.</a:t>
            </a:r>
            <a:endParaRPr lang="en-US" dirty="0"/>
          </a:p>
          <a:p>
            <a:pPr marL="0" indent="0">
              <a:buNone/>
            </a:pPr>
            <a:endParaRPr lang="en-US" dirty="0"/>
          </a:p>
        </p:txBody>
      </p:sp>
    </p:spTree>
    <p:extLst>
      <p:ext uri="{BB962C8B-B14F-4D97-AF65-F5344CB8AC3E}">
        <p14:creationId xmlns:p14="http://schemas.microsoft.com/office/powerpoint/2010/main" val="1200777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Research Projects Tuesday Section </a:t>
            </a:r>
            <a:endParaRPr lang="en-US" dirty="0"/>
          </a:p>
        </p:txBody>
      </p:sp>
      <p:sp>
        <p:nvSpPr>
          <p:cNvPr id="3" name="Content Placeholder 2"/>
          <p:cNvSpPr>
            <a:spLocks noGrp="1"/>
          </p:cNvSpPr>
          <p:nvPr>
            <p:ph idx="1"/>
          </p:nvPr>
        </p:nvSpPr>
        <p:spPr/>
        <p:txBody>
          <a:bodyPr/>
          <a:lstStyle/>
          <a:p>
            <a:r>
              <a:rPr lang="en-US" dirty="0" smtClean="0"/>
              <a:t>Menhaden en route to Extinction?  Mary Lewis, Zane Melbourne, </a:t>
            </a:r>
            <a:r>
              <a:rPr lang="en-US" dirty="0"/>
              <a:t>Chelsea </a:t>
            </a:r>
            <a:r>
              <a:rPr lang="en-US" dirty="0" smtClean="0"/>
              <a:t>Smith</a:t>
            </a:r>
          </a:p>
          <a:p>
            <a:r>
              <a:rPr lang="en-US" dirty="0" smtClean="0"/>
              <a:t>Damming up Shad. Todd Frey, Kristin </a:t>
            </a:r>
            <a:r>
              <a:rPr lang="en-US" dirty="0" err="1" smtClean="0"/>
              <a:t>Jehle</a:t>
            </a:r>
            <a:r>
              <a:rPr lang="en-US" dirty="0" smtClean="0"/>
              <a:t>, </a:t>
            </a:r>
            <a:r>
              <a:rPr lang="en-US" dirty="0"/>
              <a:t>Sarah </a:t>
            </a:r>
            <a:r>
              <a:rPr lang="en-US" dirty="0" err="1" smtClean="0"/>
              <a:t>Kullman</a:t>
            </a:r>
            <a:endParaRPr lang="en-US" dirty="0" smtClean="0"/>
          </a:p>
          <a:p>
            <a:r>
              <a:rPr lang="en-US" dirty="0" smtClean="0"/>
              <a:t>Baltimore </a:t>
            </a:r>
            <a:r>
              <a:rPr lang="en-US" dirty="0" err="1"/>
              <a:t>Checkerspot</a:t>
            </a:r>
            <a:r>
              <a:rPr lang="en-US" dirty="0"/>
              <a:t> Butterfly.  Thomas Flynn, Natasha </a:t>
            </a:r>
            <a:r>
              <a:rPr lang="en-US" dirty="0" err="1"/>
              <a:t>Shangold</a:t>
            </a:r>
            <a:r>
              <a:rPr lang="en-US" dirty="0"/>
              <a:t>, Victoria </a:t>
            </a:r>
            <a:r>
              <a:rPr lang="en-US" dirty="0" smtClean="0"/>
              <a:t>Turner</a:t>
            </a:r>
          </a:p>
          <a:p>
            <a:r>
              <a:rPr lang="en-US" dirty="0"/>
              <a:t>Delmarva Fox Squirrel.  Molly </a:t>
            </a:r>
            <a:r>
              <a:rPr lang="en-US" dirty="0" smtClean="0"/>
              <a:t>Graham</a:t>
            </a:r>
            <a:r>
              <a:rPr lang="en-US" dirty="0"/>
              <a:t>, James </a:t>
            </a:r>
            <a:r>
              <a:rPr lang="en-US" dirty="0" err="1"/>
              <a:t>Koubek</a:t>
            </a:r>
            <a:r>
              <a:rPr lang="en-US" dirty="0"/>
              <a:t>, Michael Scott.</a:t>
            </a:r>
          </a:p>
          <a:p>
            <a:endParaRPr lang="en-US" dirty="0"/>
          </a:p>
          <a:p>
            <a:endParaRPr lang="en-US" dirty="0" smtClean="0"/>
          </a:p>
          <a:p>
            <a:endParaRPr lang="en-US" dirty="0"/>
          </a:p>
        </p:txBody>
      </p:sp>
    </p:spTree>
    <p:extLst>
      <p:ext uri="{BB962C8B-B14F-4D97-AF65-F5344CB8AC3E}">
        <p14:creationId xmlns:p14="http://schemas.microsoft.com/office/powerpoint/2010/main" val="1271166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ENVR Senior Seminar</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725" r="21348"/>
          <a:stretch/>
        </p:blipFill>
        <p:spPr bwMode="auto">
          <a:xfrm>
            <a:off x="914400" y="1627510"/>
            <a:ext cx="1908656" cy="3352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999" y="1744774"/>
            <a:ext cx="2109503" cy="3170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2751" y="1718902"/>
            <a:ext cx="2497823" cy="3188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7759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8800" y="457200"/>
            <a:ext cx="8013700" cy="646331"/>
          </a:xfrm>
          <a:prstGeom prst="rect">
            <a:avLst/>
          </a:prstGeom>
          <a:noFill/>
        </p:spPr>
        <p:txBody>
          <a:bodyPr wrap="square" rtlCol="0">
            <a:spAutoFit/>
          </a:bodyPr>
          <a:lstStyle/>
          <a:p>
            <a:r>
              <a:rPr lang="en-US" sz="3600" b="1" dirty="0" smtClean="0">
                <a:solidFill>
                  <a:prstClr val="white"/>
                </a:solidFill>
              </a:rPr>
              <a:t>Menhaden en route to Extinction?</a:t>
            </a:r>
            <a:endParaRPr lang="en-US" sz="3600" b="1" dirty="0">
              <a:solidFill>
                <a:prstClr val="white"/>
              </a:solidFill>
            </a:endParaRPr>
          </a:p>
        </p:txBody>
      </p:sp>
      <p:sp>
        <p:nvSpPr>
          <p:cNvPr id="7" name="TextBox 6"/>
          <p:cNvSpPr txBox="1"/>
          <p:nvPr/>
        </p:nvSpPr>
        <p:spPr>
          <a:xfrm>
            <a:off x="450850" y="1295400"/>
            <a:ext cx="8229600" cy="1446550"/>
          </a:xfrm>
          <a:prstGeom prst="rect">
            <a:avLst/>
          </a:prstGeom>
          <a:noFill/>
        </p:spPr>
        <p:txBody>
          <a:bodyPr wrap="square" rtlCol="0">
            <a:spAutoFit/>
          </a:bodyPr>
          <a:lstStyle/>
          <a:p>
            <a:r>
              <a:rPr lang="en-US" sz="2200" b="1" u="sng" dirty="0" smtClean="0">
                <a:solidFill>
                  <a:prstClr val="white"/>
                </a:solidFill>
              </a:rPr>
              <a:t>Research Question</a:t>
            </a:r>
            <a:r>
              <a:rPr lang="en-US" dirty="0" smtClean="0">
                <a:solidFill>
                  <a:prstClr val="white"/>
                </a:solidFill>
              </a:rPr>
              <a:t>: </a:t>
            </a:r>
            <a:r>
              <a:rPr lang="en-US" sz="2200" dirty="0" smtClean="0">
                <a:solidFill>
                  <a:prstClr val="white"/>
                </a:solidFill>
              </a:rPr>
              <a:t>How does the movement from abundance to scarcity within the menhaden population find it’s voice within a culture?</a:t>
            </a:r>
          </a:p>
          <a:p>
            <a:endParaRPr lang="en-US" sz="2200" dirty="0" smtClean="0">
              <a:solidFill>
                <a:prstClr val="white"/>
              </a:solidFill>
            </a:endParaRPr>
          </a:p>
        </p:txBody>
      </p:sp>
      <p:sp>
        <p:nvSpPr>
          <p:cNvPr id="8" name="TextBox 7"/>
          <p:cNvSpPr txBox="1"/>
          <p:nvPr/>
        </p:nvSpPr>
        <p:spPr>
          <a:xfrm>
            <a:off x="526473" y="5105400"/>
            <a:ext cx="8229600" cy="369332"/>
          </a:xfrm>
          <a:prstGeom prst="rect">
            <a:avLst/>
          </a:prstGeom>
          <a:noFill/>
        </p:spPr>
        <p:txBody>
          <a:bodyPr wrap="square" rtlCol="0">
            <a:spAutoFit/>
          </a:bodyPr>
          <a:lstStyle/>
          <a:p>
            <a:endParaRPr lang="en-US" b="1" u="sng" dirty="0">
              <a:solidFill>
                <a:prstClr val="white"/>
              </a:solidFill>
            </a:endParaRPr>
          </a:p>
        </p:txBody>
      </p:sp>
      <p:sp>
        <p:nvSpPr>
          <p:cNvPr id="9" name="TextBox 8"/>
          <p:cNvSpPr txBox="1"/>
          <p:nvPr/>
        </p:nvSpPr>
        <p:spPr>
          <a:xfrm>
            <a:off x="508000" y="2514600"/>
            <a:ext cx="8115300" cy="3816429"/>
          </a:xfrm>
          <a:prstGeom prst="rect">
            <a:avLst/>
          </a:prstGeom>
          <a:noFill/>
        </p:spPr>
        <p:txBody>
          <a:bodyPr wrap="square" rtlCol="0">
            <a:spAutoFit/>
          </a:bodyPr>
          <a:lstStyle/>
          <a:p>
            <a:r>
              <a:rPr lang="en-US" sz="2200" b="1" u="sng" dirty="0" smtClean="0">
                <a:solidFill>
                  <a:prstClr val="white"/>
                </a:solidFill>
              </a:rPr>
              <a:t>Enhancing Biotic Citizenship:</a:t>
            </a:r>
            <a:endParaRPr lang="en-US" dirty="0" smtClean="0">
              <a:solidFill>
                <a:prstClr val="white"/>
              </a:solidFill>
            </a:endParaRPr>
          </a:p>
          <a:p>
            <a:r>
              <a:rPr lang="en-US" dirty="0">
                <a:solidFill>
                  <a:prstClr val="white"/>
                </a:solidFill>
              </a:rPr>
              <a:t> </a:t>
            </a:r>
            <a:r>
              <a:rPr lang="en-US" dirty="0" smtClean="0">
                <a:solidFill>
                  <a:prstClr val="white"/>
                </a:solidFill>
              </a:rPr>
              <a:t>- Public Awareness</a:t>
            </a:r>
          </a:p>
          <a:p>
            <a:r>
              <a:rPr lang="en-US" dirty="0" smtClean="0">
                <a:solidFill>
                  <a:prstClr val="white"/>
                </a:solidFill>
              </a:rPr>
              <a:t> - Newspapers, Articles, Internet Outreach, Media/Newscasts </a:t>
            </a:r>
          </a:p>
          <a:p>
            <a:r>
              <a:rPr lang="en-US" dirty="0" smtClean="0">
                <a:solidFill>
                  <a:prstClr val="white"/>
                </a:solidFill>
              </a:rPr>
              <a:t> - Outdoor Education and Gaining Experience</a:t>
            </a:r>
          </a:p>
          <a:p>
            <a:r>
              <a:rPr lang="en-US" dirty="0" smtClean="0">
                <a:solidFill>
                  <a:prstClr val="white"/>
                </a:solidFill>
              </a:rPr>
              <a:t> </a:t>
            </a:r>
          </a:p>
          <a:p>
            <a:r>
              <a:rPr lang="en-US" i="1" dirty="0" smtClean="0">
                <a:solidFill>
                  <a:prstClr val="white"/>
                </a:solidFill>
              </a:rPr>
              <a:t> </a:t>
            </a:r>
            <a:r>
              <a:rPr lang="en-US" sz="2200" b="1" u="sng" dirty="0" smtClean="0">
                <a:solidFill>
                  <a:prstClr val="white"/>
                </a:solidFill>
              </a:rPr>
              <a:t>Individual Focus:</a:t>
            </a:r>
          </a:p>
          <a:p>
            <a:pPr marL="342900" indent="-342900">
              <a:buFontTx/>
              <a:buChar char="-"/>
            </a:pPr>
            <a:r>
              <a:rPr lang="en-US" u="sng" dirty="0" smtClean="0">
                <a:solidFill>
                  <a:prstClr val="white"/>
                </a:solidFill>
              </a:rPr>
              <a:t>Biology:</a:t>
            </a:r>
            <a:r>
              <a:rPr lang="en-US" dirty="0" smtClean="0">
                <a:solidFill>
                  <a:prstClr val="white"/>
                </a:solidFill>
              </a:rPr>
              <a:t> Assessment of the ecological importance of menhaden within the Chesapeake Bay food web</a:t>
            </a:r>
            <a:endParaRPr lang="en-US" u="sng" dirty="0" smtClean="0">
              <a:solidFill>
                <a:prstClr val="white"/>
              </a:solidFill>
            </a:endParaRPr>
          </a:p>
          <a:p>
            <a:pPr marL="342900" indent="-342900">
              <a:buFontTx/>
              <a:buChar char="-"/>
            </a:pPr>
            <a:r>
              <a:rPr lang="en-US" u="sng" dirty="0" smtClean="0">
                <a:solidFill>
                  <a:prstClr val="white"/>
                </a:solidFill>
              </a:rPr>
              <a:t>Sociology</a:t>
            </a:r>
            <a:r>
              <a:rPr lang="en-US" dirty="0" smtClean="0">
                <a:solidFill>
                  <a:prstClr val="white"/>
                </a:solidFill>
              </a:rPr>
              <a:t>: Social attitudes towards menhaden depletion from economic and political viewpoints</a:t>
            </a:r>
          </a:p>
          <a:p>
            <a:pPr marL="342900" indent="-342900">
              <a:buFontTx/>
              <a:buChar char="-"/>
            </a:pPr>
            <a:r>
              <a:rPr lang="en-US" u="sng" dirty="0" smtClean="0">
                <a:solidFill>
                  <a:prstClr val="white"/>
                </a:solidFill>
              </a:rPr>
              <a:t>Outdoor Education</a:t>
            </a:r>
            <a:r>
              <a:rPr lang="en-US" dirty="0" smtClean="0">
                <a:solidFill>
                  <a:prstClr val="white"/>
                </a:solidFill>
              </a:rPr>
              <a:t>: Watermen’s relationship with menhaden and how to become a better biotic citizen </a:t>
            </a:r>
          </a:p>
          <a:p>
            <a:pPr marL="285750" indent="-285750">
              <a:buFontTx/>
              <a:buChar char="-"/>
            </a:pPr>
            <a:endParaRPr lang="en-US" dirty="0">
              <a:solidFill>
                <a:prstClr val="white"/>
              </a:solidFill>
            </a:endParaRPr>
          </a:p>
        </p:txBody>
      </p:sp>
    </p:spTree>
    <p:extLst>
      <p:ext uri="{BB962C8B-B14F-4D97-AF65-F5344CB8AC3E}">
        <p14:creationId xmlns:p14="http://schemas.microsoft.com/office/powerpoint/2010/main" val="1825536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2013-11-18\0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884237"/>
            <a:ext cx="8229600" cy="5821363"/>
          </a:xfrm>
        </p:spPr>
        <p:txBody>
          <a:bodyPr>
            <a:normAutofit fontScale="85000" lnSpcReduction="10000"/>
          </a:bodyPr>
          <a:lstStyle/>
          <a:p>
            <a:pPr marL="0" indent="0" algn="ctr">
              <a:buNone/>
            </a:pPr>
            <a:endParaRPr lang="en-US" dirty="0" smtClean="0"/>
          </a:p>
          <a:p>
            <a:pPr marL="0" indent="0" algn="ctr">
              <a:buNone/>
            </a:pPr>
            <a:endParaRPr lang="en-US" dirty="0"/>
          </a:p>
          <a:p>
            <a:pPr marL="0" indent="0" algn="ctr">
              <a:buNone/>
            </a:pPr>
            <a:r>
              <a:rPr lang="en-US" dirty="0" smtClean="0">
                <a:solidFill>
                  <a:schemeClr val="bg1"/>
                </a:solidFill>
              </a:rPr>
              <a:t>“Extinction: Damming Up Species”</a:t>
            </a:r>
          </a:p>
          <a:p>
            <a:pPr marL="0" indent="0" algn="ctr">
              <a:buNone/>
            </a:pPr>
            <a:r>
              <a:rPr lang="en-US" dirty="0" smtClean="0">
                <a:solidFill>
                  <a:schemeClr val="bg1"/>
                </a:solidFill>
              </a:rPr>
              <a:t>How has the Conowingo Dam impacted the ecology of the Susquehanna River?</a:t>
            </a:r>
            <a:endParaRPr lang="en-US" dirty="0">
              <a:solidFill>
                <a:schemeClr val="bg1"/>
              </a:solidFill>
            </a:endParaRPr>
          </a:p>
          <a:p>
            <a:pPr algn="ctr"/>
            <a:r>
              <a:rPr lang="en-US" dirty="0" smtClean="0"/>
              <a:t>American River Shad</a:t>
            </a:r>
          </a:p>
          <a:p>
            <a:pPr algn="ctr"/>
            <a:r>
              <a:rPr lang="en-US" dirty="0" smtClean="0"/>
              <a:t>Regional Extinction</a:t>
            </a:r>
          </a:p>
          <a:p>
            <a:pPr algn="ctr"/>
            <a:r>
              <a:rPr lang="en-US" dirty="0" smtClean="0"/>
              <a:t>Conowingo Dam</a:t>
            </a:r>
          </a:p>
          <a:p>
            <a:pPr algn="ctr"/>
            <a:r>
              <a:rPr lang="en-US" dirty="0" smtClean="0"/>
              <a:t>Susquehanna River</a:t>
            </a:r>
          </a:p>
          <a:p>
            <a:pPr algn="ctr"/>
            <a:r>
              <a:rPr lang="en-US" dirty="0" smtClean="0"/>
              <a:t>Restoration Efforts</a:t>
            </a:r>
          </a:p>
          <a:p>
            <a:pPr algn="ctr"/>
            <a:r>
              <a:rPr lang="en-US" dirty="0" smtClean="0"/>
              <a:t>Blocked/fragmented ecosystems</a:t>
            </a:r>
          </a:p>
          <a:p>
            <a:pPr algn="ctr"/>
            <a:r>
              <a:rPr lang="en-US" dirty="0" smtClean="0"/>
              <a:t>Energy Flow</a:t>
            </a:r>
          </a:p>
          <a:p>
            <a:pPr algn="ctr"/>
            <a:r>
              <a:rPr lang="en-US" dirty="0" smtClean="0"/>
              <a:t>Undamming?</a:t>
            </a:r>
          </a:p>
          <a:p>
            <a:endParaRPr lang="en-US" dirty="0" smtClean="0">
              <a:solidFill>
                <a:schemeClr val="accent6">
                  <a:lumMod val="75000"/>
                </a:schemeClr>
              </a:solidFill>
            </a:endParaRPr>
          </a:p>
          <a:p>
            <a:pPr marL="0" indent="0">
              <a:buNone/>
            </a:pPr>
            <a:endParaRPr lang="en-US" dirty="0" smtClean="0">
              <a:solidFill>
                <a:schemeClr val="accent6">
                  <a:lumMod val="75000"/>
                </a:schemeClr>
              </a:solidFill>
            </a:endParaRPr>
          </a:p>
          <a:p>
            <a:endParaRPr lang="en-US" sz="1200" dirty="0" smtClean="0"/>
          </a:p>
          <a:p>
            <a:pPr marL="0" indent="0">
              <a:buNone/>
            </a:pPr>
            <a:endParaRPr lang="en-US" sz="1200" dirty="0"/>
          </a:p>
          <a:p>
            <a:pPr marL="0" indent="0">
              <a:buNone/>
            </a:pPr>
            <a:endParaRPr lang="en-US" dirty="0" smtClean="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3733800"/>
            <a:ext cx="2921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90673" y="6642556"/>
            <a:ext cx="3068782" cy="215444"/>
          </a:xfrm>
          <a:prstGeom prst="rect">
            <a:avLst/>
          </a:prstGeom>
          <a:noFill/>
        </p:spPr>
        <p:txBody>
          <a:bodyPr wrap="square" rtlCol="0">
            <a:spAutoFit/>
          </a:bodyPr>
          <a:lstStyle/>
          <a:p>
            <a:r>
              <a:rPr lang="en-US" sz="800" dirty="0" smtClean="0">
                <a:solidFill>
                  <a:prstClr val="black"/>
                </a:solidFill>
              </a:rPr>
              <a:t>http://www.chesapeakebay.net/fieldguide/critter/american_shad</a:t>
            </a:r>
            <a:endParaRPr lang="en-US" sz="800" dirty="0">
              <a:solidFill>
                <a:prstClr val="black"/>
              </a:solidFill>
            </a:endParaRPr>
          </a:p>
        </p:txBody>
      </p:sp>
    </p:spTree>
    <p:extLst>
      <p:ext uri="{BB962C8B-B14F-4D97-AF65-F5344CB8AC3E}">
        <p14:creationId xmlns:p14="http://schemas.microsoft.com/office/powerpoint/2010/main" val="1119727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152400"/>
            <a:ext cx="7620000" cy="808038"/>
          </a:xfrm>
        </p:spPr>
        <p:txBody>
          <a:bodyPr/>
          <a:lstStyle/>
          <a:p>
            <a:r>
              <a:rPr lang="en-US" dirty="0" smtClean="0">
                <a:solidFill>
                  <a:schemeClr val="bg1"/>
                </a:solidFill>
              </a:rPr>
              <a:t>Baltimore Checkerspot Butterfly</a:t>
            </a:r>
            <a:endParaRPr lang="en-US" dirty="0">
              <a:solidFill>
                <a:schemeClr val="bg1"/>
              </a:solidFill>
            </a:endParaRPr>
          </a:p>
        </p:txBody>
      </p:sp>
      <p:sp>
        <p:nvSpPr>
          <p:cNvPr id="7" name="Content Placeholder 6"/>
          <p:cNvSpPr>
            <a:spLocks noGrp="1"/>
          </p:cNvSpPr>
          <p:nvPr>
            <p:ph idx="1"/>
          </p:nvPr>
        </p:nvSpPr>
        <p:spPr>
          <a:xfrm>
            <a:off x="152400" y="914400"/>
            <a:ext cx="8763000" cy="5562600"/>
          </a:xfrm>
        </p:spPr>
        <p:txBody>
          <a:bodyPr>
            <a:normAutofit fontScale="85000" lnSpcReduction="20000"/>
          </a:bodyPr>
          <a:lstStyle/>
          <a:p>
            <a:r>
              <a:rPr lang="en-US" dirty="0" smtClean="0"/>
              <a:t>Biology</a:t>
            </a:r>
          </a:p>
          <a:p>
            <a:pPr lvl="1"/>
            <a:r>
              <a:rPr lang="en-US" dirty="0" smtClean="0"/>
              <a:t>Life history and host plants</a:t>
            </a:r>
          </a:p>
          <a:p>
            <a:pPr lvl="1"/>
            <a:r>
              <a:rPr lang="en-US" dirty="0" smtClean="0"/>
              <a:t>Range and habitat</a:t>
            </a:r>
          </a:p>
          <a:p>
            <a:pPr lvl="1"/>
            <a:r>
              <a:rPr lang="en-US" dirty="0" smtClean="0">
                <a:effectLst/>
              </a:rPr>
              <a:t>Illusionary abundance</a:t>
            </a:r>
            <a:endParaRPr lang="en-US" dirty="0" smtClean="0"/>
          </a:p>
          <a:p>
            <a:r>
              <a:rPr lang="en-US" dirty="0" smtClean="0"/>
              <a:t>Art</a:t>
            </a:r>
          </a:p>
          <a:p>
            <a:pPr lvl="1"/>
            <a:r>
              <a:rPr lang="en-US" dirty="0" smtClean="0"/>
              <a:t>Gardening art</a:t>
            </a:r>
          </a:p>
          <a:p>
            <a:pPr lvl="1"/>
            <a:r>
              <a:rPr lang="en-US" dirty="0" smtClean="0"/>
              <a:t>Radical art</a:t>
            </a:r>
          </a:p>
          <a:p>
            <a:pPr lvl="1"/>
            <a:r>
              <a:rPr lang="en-US" dirty="0" smtClean="0"/>
              <a:t>Why did we plant a butterfly garden?</a:t>
            </a:r>
          </a:p>
          <a:p>
            <a:pPr lvl="2"/>
            <a:r>
              <a:rPr lang="en-US" dirty="0" smtClean="0"/>
              <a:t>Flag </a:t>
            </a:r>
          </a:p>
          <a:p>
            <a:pPr lvl="3"/>
            <a:r>
              <a:rPr lang="en-US" dirty="0" smtClean="0"/>
              <a:t>Chrysalis, conservation, community</a:t>
            </a:r>
          </a:p>
          <a:p>
            <a:r>
              <a:rPr lang="en-US" dirty="0" smtClean="0"/>
              <a:t>Culture</a:t>
            </a:r>
          </a:p>
          <a:p>
            <a:pPr lvl="1"/>
            <a:r>
              <a:rPr lang="en-US" dirty="0" smtClean="0"/>
              <a:t>Awareness survey</a:t>
            </a:r>
          </a:p>
          <a:p>
            <a:r>
              <a:rPr lang="en-US" dirty="0" smtClean="0"/>
              <a:t>What do we hope to accomplish with this project?</a:t>
            </a:r>
          </a:p>
          <a:p>
            <a:pPr lvl="1"/>
            <a:r>
              <a:rPr lang="en-US" dirty="0" smtClean="0"/>
              <a:t>Become </a:t>
            </a:r>
            <a:r>
              <a:rPr lang="en-US" smtClean="0"/>
              <a:t>better bio-citizens</a:t>
            </a:r>
            <a:endParaRPr lang="en-US" dirty="0" smtClean="0"/>
          </a:p>
          <a:p>
            <a:pPr lvl="1"/>
            <a:r>
              <a:rPr lang="en-US" dirty="0" smtClean="0"/>
              <a:t>Increase awareness to increase conservation</a:t>
            </a:r>
          </a:p>
          <a:p>
            <a:pPr lvl="1"/>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219200"/>
            <a:ext cx="3117041" cy="1892489"/>
          </a:xfrm>
          <a:prstGeom prst="rect">
            <a:avLst/>
          </a:prstGeom>
        </p:spPr>
      </p:pic>
    </p:spTree>
    <p:extLst>
      <p:ext uri="{BB962C8B-B14F-4D97-AF65-F5344CB8AC3E}">
        <p14:creationId xmlns:p14="http://schemas.microsoft.com/office/powerpoint/2010/main" val="2178243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chemeClr val="bg1">
                    <a:lumMod val="85000"/>
                  </a:schemeClr>
                </a:solidFill>
              </a:rPr>
              <a:t>The Delmarva Fox </a:t>
            </a:r>
            <a:r>
              <a:rPr lang="en-US" smtClean="0">
                <a:solidFill>
                  <a:schemeClr val="bg1">
                    <a:lumMod val="85000"/>
                  </a:schemeClr>
                </a:solidFill>
              </a:rPr>
              <a:t>Squirrel’s Continuing Brush </a:t>
            </a:r>
            <a:r>
              <a:rPr lang="en-US" dirty="0" smtClean="0">
                <a:solidFill>
                  <a:schemeClr val="bg1">
                    <a:lumMod val="85000"/>
                  </a:schemeClr>
                </a:solidFill>
              </a:rPr>
              <a:t>with Extinction:</a:t>
            </a:r>
            <a:endParaRPr lang="en-US" dirty="0">
              <a:solidFill>
                <a:schemeClr val="bg1">
                  <a:lumMod val="85000"/>
                </a:schemeClr>
              </a:solidFill>
            </a:endParaRPr>
          </a:p>
        </p:txBody>
      </p:sp>
      <p:sp>
        <p:nvSpPr>
          <p:cNvPr id="5" name="Content Placeholder 4"/>
          <p:cNvSpPr>
            <a:spLocks noGrp="1"/>
          </p:cNvSpPr>
          <p:nvPr>
            <p:ph idx="1"/>
          </p:nvPr>
        </p:nvSpPr>
        <p:spPr>
          <a:xfrm>
            <a:off x="3810000" y="1600200"/>
            <a:ext cx="4876800" cy="4525963"/>
          </a:xfrm>
        </p:spPr>
        <p:txBody>
          <a:bodyPr>
            <a:normAutofit fontScale="70000" lnSpcReduction="20000"/>
          </a:bodyPr>
          <a:lstStyle/>
          <a:p>
            <a:pPr>
              <a:buFont typeface="Wingdings" panose="05000000000000000000" pitchFamily="2" charset="2"/>
              <a:buChar char=""/>
            </a:pPr>
            <a:r>
              <a:rPr lang="en-US" dirty="0" smtClean="0">
                <a:solidFill>
                  <a:schemeClr val="bg1">
                    <a:lumMod val="85000"/>
                  </a:schemeClr>
                </a:solidFill>
              </a:rPr>
              <a:t>Slow moving and clumsy characteristics create difficulties due to fragmenting habitat</a:t>
            </a:r>
          </a:p>
          <a:p>
            <a:pPr>
              <a:buFont typeface="Wingdings" panose="05000000000000000000" pitchFamily="2" charset="2"/>
              <a:buChar char=""/>
            </a:pPr>
            <a:r>
              <a:rPr lang="en-US" dirty="0" smtClean="0">
                <a:solidFill>
                  <a:schemeClr val="bg1">
                    <a:lumMod val="85000"/>
                  </a:schemeClr>
                </a:solidFill>
              </a:rPr>
              <a:t>Need mature hardwood forests and open understory; uncharacteristic of Eastern Shore which is blanketed with agriculture and Loblolly Pine farms</a:t>
            </a:r>
          </a:p>
          <a:p>
            <a:pPr>
              <a:buFont typeface="Wingdings" panose="05000000000000000000" pitchFamily="2" charset="2"/>
              <a:buChar char=""/>
            </a:pPr>
            <a:r>
              <a:rPr lang="en-US" dirty="0" smtClean="0">
                <a:solidFill>
                  <a:schemeClr val="bg1">
                    <a:lumMod val="85000"/>
                  </a:schemeClr>
                </a:solidFill>
              </a:rPr>
              <a:t>The DFS was locally endangered and facing extreme loss of their ecosystem due to human development and habitat degradation. </a:t>
            </a:r>
          </a:p>
          <a:p>
            <a:pPr>
              <a:buFont typeface="Wingdings" panose="05000000000000000000" pitchFamily="2" charset="2"/>
              <a:buChar char=""/>
            </a:pPr>
            <a:r>
              <a:rPr lang="en-US" dirty="0" smtClean="0">
                <a:solidFill>
                  <a:schemeClr val="bg1">
                    <a:lumMod val="85000"/>
                  </a:schemeClr>
                </a:solidFill>
              </a:rPr>
              <a:t>Efforts  were made to translocate the squirrel</a:t>
            </a:r>
          </a:p>
          <a:p>
            <a:pPr>
              <a:buFont typeface="Wingdings" panose="05000000000000000000" pitchFamily="2" charset="2"/>
              <a:buChar char=""/>
            </a:pPr>
            <a:r>
              <a:rPr lang="en-US" dirty="0" smtClean="0">
                <a:solidFill>
                  <a:schemeClr val="bg1">
                    <a:lumMod val="85000"/>
                  </a:schemeClr>
                </a:solidFill>
              </a:rPr>
              <a:t>Due to translocations, the squirrel population rebounded back</a:t>
            </a:r>
          </a:p>
          <a:p>
            <a:pPr>
              <a:buFont typeface="Wingdings" panose="05000000000000000000" pitchFamily="2" charset="2"/>
              <a:buChar char=""/>
            </a:pPr>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47800"/>
            <a:ext cx="3570038" cy="2532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08" y="4267200"/>
            <a:ext cx="3276422" cy="218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6804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fontScale="90000"/>
          </a:bodyPr>
          <a:lstStyle/>
          <a:p>
            <a:r>
              <a:rPr lang="en-US" dirty="0" smtClean="0"/>
              <a:t>Student Research Projects: Thursday Section</a:t>
            </a:r>
            <a:endParaRPr lang="en-US" dirty="0"/>
          </a:p>
        </p:txBody>
      </p:sp>
      <p:sp>
        <p:nvSpPr>
          <p:cNvPr id="3" name="Content Placeholder 2"/>
          <p:cNvSpPr>
            <a:spLocks noGrp="1"/>
          </p:cNvSpPr>
          <p:nvPr>
            <p:ph idx="1"/>
          </p:nvPr>
        </p:nvSpPr>
        <p:spPr>
          <a:xfrm>
            <a:off x="457200" y="1371600"/>
            <a:ext cx="8229600" cy="5105400"/>
          </a:xfrm>
        </p:spPr>
        <p:txBody>
          <a:bodyPr>
            <a:normAutofit fontScale="92500" lnSpcReduction="10000"/>
          </a:bodyPr>
          <a:lstStyle/>
          <a:p>
            <a:r>
              <a:rPr lang="en-US" dirty="0" smtClean="0"/>
              <a:t>Buffalo Citizenship</a:t>
            </a:r>
            <a:r>
              <a:rPr lang="en-US" dirty="0"/>
              <a:t>.</a:t>
            </a:r>
            <a:r>
              <a:rPr lang="en-US" dirty="0" smtClean="0"/>
              <a:t> Amy Bennett, Michael </a:t>
            </a:r>
            <a:r>
              <a:rPr lang="en-US" dirty="0" err="1" smtClean="0"/>
              <a:t>Bengtson</a:t>
            </a:r>
            <a:r>
              <a:rPr lang="en-US" dirty="0" smtClean="0"/>
              <a:t>, </a:t>
            </a:r>
            <a:r>
              <a:rPr lang="en-US" dirty="0" err="1" smtClean="0"/>
              <a:t>Keyyana</a:t>
            </a:r>
            <a:r>
              <a:rPr lang="en-US" dirty="0" smtClean="0"/>
              <a:t> Blount</a:t>
            </a:r>
          </a:p>
          <a:p>
            <a:r>
              <a:rPr lang="en-US" dirty="0"/>
              <a:t>Amphibian Extinction. Garret Black, Steve </a:t>
            </a:r>
            <a:r>
              <a:rPr lang="en-US" dirty="0" err="1"/>
              <a:t>Cenname</a:t>
            </a:r>
            <a:r>
              <a:rPr lang="en-US" dirty="0"/>
              <a:t>,  Rocky </a:t>
            </a:r>
            <a:r>
              <a:rPr lang="en-US" dirty="0" smtClean="0"/>
              <a:t>Donovan</a:t>
            </a:r>
          </a:p>
          <a:p>
            <a:r>
              <a:rPr lang="en-US" dirty="0" smtClean="0"/>
              <a:t>Nile </a:t>
            </a:r>
            <a:r>
              <a:rPr lang="en-US" dirty="0"/>
              <a:t>Perch and Lake Victoria. Nick </a:t>
            </a:r>
            <a:r>
              <a:rPr lang="en-US" dirty="0" err="1"/>
              <a:t>Almony</a:t>
            </a:r>
            <a:r>
              <a:rPr lang="en-US" dirty="0"/>
              <a:t>, Earl Dyson, Ben </a:t>
            </a:r>
            <a:r>
              <a:rPr lang="en-US" dirty="0" smtClean="0"/>
              <a:t>Fleming</a:t>
            </a:r>
            <a:endParaRPr lang="en-US" dirty="0"/>
          </a:p>
          <a:p>
            <a:r>
              <a:rPr lang="en-US" dirty="0" smtClean="0"/>
              <a:t>Zoos and Aquariums Battling Anthropogenic Extinction. Kelly </a:t>
            </a:r>
            <a:r>
              <a:rPr lang="en-US" dirty="0" err="1" smtClean="0"/>
              <a:t>Beall</a:t>
            </a:r>
            <a:r>
              <a:rPr lang="en-US" dirty="0" smtClean="0"/>
              <a:t>, Charlotte </a:t>
            </a:r>
            <a:r>
              <a:rPr lang="en-US" dirty="0" err="1" smtClean="0"/>
              <a:t>Becquet</a:t>
            </a:r>
            <a:r>
              <a:rPr lang="en-US" dirty="0" smtClean="0"/>
              <a:t>, </a:t>
            </a:r>
            <a:r>
              <a:rPr lang="en-US" dirty="0" err="1" smtClean="0"/>
              <a:t>Gennie</a:t>
            </a:r>
            <a:r>
              <a:rPr lang="en-US" dirty="0" smtClean="0"/>
              <a:t> Francis, Matt Robson, Meagan </a:t>
            </a:r>
            <a:r>
              <a:rPr lang="en-US" dirty="0" err="1" smtClean="0"/>
              <a:t>Tkach</a:t>
            </a:r>
            <a:endParaRPr lang="en-US" dirty="0" smtClean="0"/>
          </a:p>
          <a:p>
            <a:r>
              <a:rPr lang="en-US" dirty="0" smtClean="0"/>
              <a:t>Extinction on the Eastern Shore</a:t>
            </a:r>
            <a:r>
              <a:rPr lang="en-US" dirty="0"/>
              <a:t>. Lindsay </a:t>
            </a:r>
            <a:r>
              <a:rPr lang="en-US" dirty="0" err="1" smtClean="0"/>
              <a:t>Buckman</a:t>
            </a:r>
            <a:r>
              <a:rPr lang="en-US" dirty="0" smtClean="0"/>
              <a:t>, Stacy </a:t>
            </a:r>
            <a:r>
              <a:rPr lang="en-US" dirty="0" err="1" smtClean="0"/>
              <a:t>Helgason</a:t>
            </a:r>
            <a:endParaRPr lang="en-US" dirty="0" smtClean="0"/>
          </a:p>
          <a:p>
            <a:endParaRPr lang="en-US" dirty="0"/>
          </a:p>
        </p:txBody>
      </p:sp>
    </p:spTree>
    <p:extLst>
      <p:ext uri="{BB962C8B-B14F-4D97-AF65-F5344CB8AC3E}">
        <p14:creationId xmlns:p14="http://schemas.microsoft.com/office/powerpoint/2010/main" val="18348008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90420"/>
            <a:ext cx="4038600" cy="6553509"/>
          </a:xfrm>
          <a:prstGeom prst="rect">
            <a:avLst/>
          </a:prstGeom>
        </p:spPr>
      </p:pic>
      <p:sp>
        <p:nvSpPr>
          <p:cNvPr id="34" name="Shape 34"/>
          <p:cNvSpPr txBox="1">
            <a:spLocks noGrp="1"/>
          </p:cNvSpPr>
          <p:nvPr>
            <p:ph type="title"/>
          </p:nvPr>
        </p:nvSpPr>
        <p:spPr>
          <a:xfrm>
            <a:off x="457200" y="2"/>
            <a:ext cx="8229600" cy="1521999"/>
          </a:xfrm>
          <a:prstGeom prst="rect">
            <a:avLst/>
          </a:prstGeom>
        </p:spPr>
        <p:txBody>
          <a:bodyPr lIns="91425" tIns="91425" rIns="91425" bIns="91425" anchor="b" anchorCtr="0">
            <a:noAutofit/>
          </a:bodyPr>
          <a:lstStyle/>
          <a:p>
            <a:pPr>
              <a:buNone/>
            </a:pPr>
            <a:r>
              <a:rPr lang="en" dirty="0"/>
              <a:t>Buffalo Citizenship  </a:t>
            </a:r>
          </a:p>
        </p:txBody>
      </p:sp>
      <p:sp>
        <p:nvSpPr>
          <p:cNvPr id="35" name="Shape 35"/>
          <p:cNvSpPr txBox="1">
            <a:spLocks noGrp="1"/>
          </p:cNvSpPr>
          <p:nvPr>
            <p:ph type="body" idx="1"/>
          </p:nvPr>
        </p:nvSpPr>
        <p:spPr>
          <a:prstGeom prst="rect">
            <a:avLst/>
          </a:prstGeom>
        </p:spPr>
        <p:txBody>
          <a:bodyPr lIns="91425" tIns="91425" rIns="91425" bIns="91425" anchor="t" anchorCtr="0">
            <a:noAutofit/>
          </a:bodyPr>
          <a:lstStyle/>
          <a:p>
            <a:pPr lvl="0" rtl="0">
              <a:buNone/>
            </a:pPr>
            <a:r>
              <a:rPr lang="en" sz="1800" dirty="0"/>
              <a:t>What role do various stakeholders play in </a:t>
            </a:r>
            <a:r>
              <a:rPr lang="en" sz="1800" dirty="0" smtClean="0"/>
              <a:t>bison</a:t>
            </a:r>
            <a:br>
              <a:rPr lang="en" sz="1800" dirty="0" smtClean="0"/>
            </a:br>
            <a:r>
              <a:rPr lang="en" sz="1800" dirty="0" smtClean="0"/>
              <a:t>conservation </a:t>
            </a:r>
            <a:r>
              <a:rPr lang="en" sz="1800" dirty="0"/>
              <a:t>efforts?</a:t>
            </a:r>
          </a:p>
          <a:p>
            <a:pPr lvl="0" rtl="0">
              <a:buNone/>
            </a:pPr>
            <a:r>
              <a:rPr lang="en" sz="1800" dirty="0"/>
              <a:t>Defining Buffalo Citizenship</a:t>
            </a:r>
          </a:p>
          <a:p>
            <a:pPr lvl="0" rtl="0">
              <a:buNone/>
            </a:pPr>
            <a:r>
              <a:rPr lang="en" sz="1800" dirty="0"/>
              <a:t>Recovery from extreme population decline</a:t>
            </a:r>
          </a:p>
          <a:p>
            <a:pPr lvl="0" rtl="0">
              <a:buNone/>
            </a:pPr>
            <a:r>
              <a:rPr lang="en" sz="1800" dirty="0"/>
              <a:t>Biological History</a:t>
            </a:r>
          </a:p>
          <a:p>
            <a:pPr lvl="0" rtl="0">
              <a:buNone/>
            </a:pPr>
            <a:r>
              <a:rPr lang="en" sz="1800" dirty="0"/>
              <a:t>Species Extinction Timeline</a:t>
            </a:r>
          </a:p>
          <a:p>
            <a:pPr lvl="0" rtl="0">
              <a:buNone/>
            </a:pPr>
            <a:r>
              <a:rPr lang="en" sz="1800" dirty="0"/>
              <a:t>Different Perspectives on Buffalo Conservation</a:t>
            </a:r>
          </a:p>
          <a:p>
            <a:pPr marL="457200" lvl="0" indent="-342900" rtl="0">
              <a:buClr>
                <a:schemeClr val="dk2"/>
              </a:buClr>
              <a:buSzPct val="100000"/>
              <a:buFont typeface="Arial"/>
              <a:buAutoNum type="arabicPeriod"/>
            </a:pPr>
            <a:r>
              <a:rPr lang="en" sz="1800" dirty="0"/>
              <a:t>Native Americans and Buffalo </a:t>
            </a:r>
          </a:p>
          <a:p>
            <a:pPr marL="457200" lvl="0" indent="-342900" rtl="0">
              <a:buClr>
                <a:schemeClr val="dk2"/>
              </a:buClr>
              <a:buSzPct val="100000"/>
              <a:buFont typeface="Arial"/>
              <a:buAutoNum type="arabicPeriod"/>
            </a:pPr>
            <a:r>
              <a:rPr lang="en" sz="1800" dirty="0"/>
              <a:t>Ranchers</a:t>
            </a:r>
          </a:p>
          <a:p>
            <a:pPr marL="457200" lvl="0" indent="-342900" rtl="0">
              <a:buClr>
                <a:schemeClr val="dk2"/>
              </a:buClr>
              <a:buSzPct val="100000"/>
              <a:buFont typeface="Arial"/>
              <a:buAutoNum type="arabicPeriod"/>
            </a:pPr>
            <a:r>
              <a:rPr lang="en" sz="1800" dirty="0"/>
              <a:t>Conservation Efforts</a:t>
            </a:r>
          </a:p>
          <a:p>
            <a:endParaRPr lang="en" sz="1800" dirty="0"/>
          </a:p>
        </p:txBody>
      </p:sp>
    </p:spTree>
    <p:extLst>
      <p:ext uri="{BB962C8B-B14F-4D97-AF65-F5344CB8AC3E}">
        <p14:creationId xmlns:p14="http://schemas.microsoft.com/office/powerpoint/2010/main" val="3576215834"/>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744" cy="1143000"/>
          </a:xfrm>
        </p:spPr>
        <p:txBody>
          <a:bodyPr/>
          <a:lstStyle/>
          <a:p>
            <a:r>
              <a:rPr lang="en-US" dirty="0" smtClean="0"/>
              <a:t>Amphibian Extinction</a:t>
            </a:r>
            <a:endParaRPr lang="en-US" dirty="0"/>
          </a:p>
        </p:txBody>
      </p:sp>
      <p:sp>
        <p:nvSpPr>
          <p:cNvPr id="3" name="Content Placeholder 2"/>
          <p:cNvSpPr>
            <a:spLocks noGrp="1"/>
          </p:cNvSpPr>
          <p:nvPr>
            <p:ph idx="1"/>
          </p:nvPr>
        </p:nvSpPr>
        <p:spPr>
          <a:xfrm>
            <a:off x="1066800" y="1752600"/>
            <a:ext cx="6777317" cy="4648200"/>
          </a:xfrm>
        </p:spPr>
        <p:txBody>
          <a:bodyPr>
            <a:normAutofit fontScale="85000" lnSpcReduction="20000"/>
          </a:bodyPr>
          <a:lstStyle/>
          <a:p>
            <a:r>
              <a:rPr lang="en-US" dirty="0" smtClean="0"/>
              <a:t>Why does amphibian extinction matter, and what can be done?</a:t>
            </a:r>
          </a:p>
          <a:p>
            <a:r>
              <a:rPr lang="en-US" dirty="0" err="1" smtClean="0"/>
              <a:t>Chytrid</a:t>
            </a:r>
            <a:r>
              <a:rPr lang="en-US" dirty="0" smtClean="0"/>
              <a:t> Fungus</a:t>
            </a:r>
          </a:p>
          <a:p>
            <a:pPr lvl="1"/>
            <a:r>
              <a:rPr lang="en-US" dirty="0" smtClean="0"/>
              <a:t>Main cause of amphibian decline and extinctions.</a:t>
            </a:r>
          </a:p>
          <a:p>
            <a:r>
              <a:rPr lang="en-US" dirty="0" smtClean="0"/>
              <a:t>Amphibian trade</a:t>
            </a:r>
          </a:p>
          <a:p>
            <a:pPr lvl="1"/>
            <a:r>
              <a:rPr lang="en-US" dirty="0" smtClean="0"/>
              <a:t>Pet and food trades provide a global vector for this fungus to spread.</a:t>
            </a:r>
          </a:p>
          <a:p>
            <a:r>
              <a:rPr lang="en-US" dirty="0" smtClean="0"/>
              <a:t>Legislation</a:t>
            </a:r>
          </a:p>
          <a:p>
            <a:pPr lvl="1"/>
            <a:r>
              <a:rPr lang="en-US" dirty="0" smtClean="0"/>
              <a:t>ESA has little mention of amphibian species and declines in other countries has pushed some US lawmakers to act.</a:t>
            </a:r>
            <a:endParaRPr lang="en-US" b="1" dirty="0" smtClean="0"/>
          </a:p>
          <a:p>
            <a:pPr lvl="1">
              <a:buNone/>
            </a:pPr>
            <a:r>
              <a:rPr lang="en-US" dirty="0" smtClean="0"/>
              <a:t>Why does amphibian extinction matter, and what can be </a:t>
            </a:r>
            <a:r>
              <a:rPr lang="en-US" smtClean="0"/>
              <a:t>done?</a:t>
            </a:r>
            <a:endParaRPr lang="en-US" b="1" smtClean="0"/>
          </a:p>
          <a:p>
            <a:pPr lvl="1">
              <a:buNone/>
            </a:pPr>
            <a:r>
              <a:rPr lang="en-US" b="1" dirty="0" smtClean="0"/>
              <a:t>Amphibians play a key role in ecosystems, and also provide food for various people around the world. Some also hold compounds could be used in the medical field.</a:t>
            </a:r>
          </a:p>
          <a:p>
            <a:pPr lvl="1">
              <a:buNone/>
            </a:pPr>
            <a:endParaRPr lang="en-US" dirty="0" smtClean="0"/>
          </a:p>
        </p:txBody>
      </p:sp>
    </p:spTree>
    <p:extLst>
      <p:ext uri="{BB962C8B-B14F-4D97-AF65-F5344CB8AC3E}">
        <p14:creationId xmlns:p14="http://schemas.microsoft.com/office/powerpoint/2010/main" val="33574535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 Cultural, Economic and </a:t>
            </a:r>
            <a:r>
              <a:rPr lang="en-US" sz="3200" dirty="0" smtClean="0"/>
              <a:t>Biotic Landscape </a:t>
            </a:r>
            <a:r>
              <a:rPr lang="en-US" sz="3200" dirty="0"/>
              <a:t>of Extinction: </a:t>
            </a:r>
            <a:br>
              <a:rPr lang="en-US" sz="3200" dirty="0"/>
            </a:br>
            <a:r>
              <a:rPr lang="en-US" sz="3200" dirty="0"/>
              <a:t>The </a:t>
            </a:r>
            <a:r>
              <a:rPr lang="en-US" sz="3200" dirty="0" smtClean="0"/>
              <a:t>Nile Perch in </a:t>
            </a:r>
            <a:r>
              <a:rPr lang="en-US" sz="3200" dirty="0"/>
              <a:t>Lake Victoria</a:t>
            </a:r>
          </a:p>
        </p:txBody>
      </p:sp>
      <p:sp>
        <p:nvSpPr>
          <p:cNvPr id="3" name="Content Placeholder 2"/>
          <p:cNvSpPr>
            <a:spLocks noGrp="1"/>
          </p:cNvSpPr>
          <p:nvPr>
            <p:ph idx="1"/>
          </p:nvPr>
        </p:nvSpPr>
        <p:spPr>
          <a:xfrm>
            <a:off x="457200" y="2033109"/>
            <a:ext cx="8229600" cy="4525963"/>
          </a:xfrm>
        </p:spPr>
        <p:txBody>
          <a:bodyPr>
            <a:normAutofit fontScale="92500" lnSpcReduction="20000"/>
          </a:bodyPr>
          <a:lstStyle/>
          <a:p>
            <a:endParaRPr lang="en-US" dirty="0" smtClean="0"/>
          </a:p>
          <a:p>
            <a:r>
              <a:rPr lang="en-US" dirty="0" smtClean="0"/>
              <a:t>Historically turbulent and economically impoverished area</a:t>
            </a:r>
          </a:p>
          <a:p>
            <a:r>
              <a:rPr lang="en-US" dirty="0" smtClean="0"/>
              <a:t>Largest modern vertebrate extinction event</a:t>
            </a:r>
          </a:p>
          <a:p>
            <a:r>
              <a:rPr lang="en-US" dirty="0" smtClean="0"/>
              <a:t>N. perch introduced by colonial interests to increase fishing opportunities</a:t>
            </a:r>
          </a:p>
          <a:p>
            <a:r>
              <a:rPr lang="en-US" dirty="0" smtClean="0"/>
              <a:t>Ecosystem is now in a state of collapse</a:t>
            </a:r>
          </a:p>
          <a:p>
            <a:r>
              <a:rPr lang="en-US" dirty="0" smtClean="0"/>
              <a:t>Collapse of local culture previously dependent on the native fishery</a:t>
            </a:r>
          </a:p>
          <a:p>
            <a:r>
              <a:rPr lang="en-US" dirty="0"/>
              <a:t>E</a:t>
            </a:r>
            <a:r>
              <a:rPr lang="en-US" dirty="0" smtClean="0"/>
              <a:t>conomic benefits as a result</a:t>
            </a:r>
          </a:p>
          <a:p>
            <a:r>
              <a:rPr lang="en-US" dirty="0" smtClean="0"/>
              <a:t>Issues of social justice</a:t>
            </a:r>
          </a:p>
          <a:p>
            <a:r>
              <a:rPr lang="en-US" dirty="0" smtClean="0"/>
              <a:t>Our project is a case study of the complexities of extinction</a:t>
            </a:r>
          </a:p>
          <a:p>
            <a:pPr marL="0" indent="0">
              <a:buNone/>
            </a:pPr>
            <a:endParaRPr lang="en-US" dirty="0" smtClean="0"/>
          </a:p>
          <a:p>
            <a:endParaRPr lang="en-US" dirty="0"/>
          </a:p>
        </p:txBody>
      </p:sp>
    </p:spTree>
    <p:extLst>
      <p:ext uri="{BB962C8B-B14F-4D97-AF65-F5344CB8AC3E}">
        <p14:creationId xmlns:p14="http://schemas.microsoft.com/office/powerpoint/2010/main" val="1642638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45035"/>
          </a:xfrm>
        </p:spPr>
        <p:txBody>
          <a:bodyPr>
            <a:noAutofit/>
          </a:bodyPr>
          <a:lstStyle/>
          <a:p>
            <a:r>
              <a:rPr lang="en-US" sz="3200" dirty="0" smtClean="0"/>
              <a:t>Eastern Shore Extinction: </a:t>
            </a:r>
            <a:br>
              <a:rPr lang="en-US" sz="3200" dirty="0" smtClean="0"/>
            </a:br>
            <a:r>
              <a:rPr lang="en-US" sz="3200" dirty="0" smtClean="0"/>
              <a:t>On the Land and in the Sea</a:t>
            </a:r>
            <a:endParaRPr lang="en-US" sz="3200" dirty="0"/>
          </a:p>
        </p:txBody>
      </p:sp>
      <p:sp>
        <p:nvSpPr>
          <p:cNvPr id="5" name="Content Placeholder 4"/>
          <p:cNvSpPr>
            <a:spLocks noGrp="1"/>
          </p:cNvSpPr>
          <p:nvPr>
            <p:ph idx="1"/>
          </p:nvPr>
        </p:nvSpPr>
        <p:spPr>
          <a:xfrm>
            <a:off x="239983" y="1199122"/>
            <a:ext cx="8686800" cy="5134553"/>
          </a:xfrm>
        </p:spPr>
        <p:txBody>
          <a:bodyPr>
            <a:noAutofit/>
          </a:bodyPr>
          <a:lstStyle/>
          <a:p>
            <a:r>
              <a:rPr lang="en-US" sz="1900" dirty="0"/>
              <a:t>Atlantic </a:t>
            </a:r>
            <a:r>
              <a:rPr lang="en-US" sz="1900" dirty="0" smtClean="0"/>
              <a:t>Sturgeon- Was once abundant and supported important colonial fisheries, but then in the 19</a:t>
            </a:r>
            <a:r>
              <a:rPr lang="en-US" sz="1900" baseline="30000" dirty="0" smtClean="0"/>
              <a:t>th</a:t>
            </a:r>
            <a:r>
              <a:rPr lang="en-US" sz="1900" dirty="0" smtClean="0"/>
              <a:t> century the demand for their caviar developed as a major U.S. commercial fishery that impacted them heavily.</a:t>
            </a:r>
          </a:p>
          <a:p>
            <a:r>
              <a:rPr lang="en-US" sz="1900" dirty="0" smtClean="0"/>
              <a:t>We will be explaining the history of eating caviar and the relationship of caviar to extinction and endangerment and how complex their endangerment actually is, as well as tackling the task of how to go about telling caviar lovers not to eat something they love for the sake of this species’ future.  </a:t>
            </a:r>
            <a:br>
              <a:rPr lang="en-US" sz="1900" dirty="0" smtClean="0"/>
            </a:br>
            <a:endParaRPr lang="en-US" sz="1900" dirty="0" smtClean="0"/>
          </a:p>
          <a:p>
            <a:r>
              <a:rPr lang="en-US" sz="1900" dirty="0" smtClean="0"/>
              <a:t>We </a:t>
            </a:r>
            <a:r>
              <a:rPr lang="en-US" sz="1900" dirty="0"/>
              <a:t>will </a:t>
            </a:r>
            <a:r>
              <a:rPr lang="en-US" sz="1900" dirty="0" smtClean="0"/>
              <a:t>also be </a:t>
            </a:r>
            <a:r>
              <a:rPr lang="en-US" sz="1900" dirty="0"/>
              <a:t>talking about how the horse shoe crab population noticed endangerment when they started becoming used by humans for medical reasons and bait. Then how regulations were put on them to control the population and </a:t>
            </a:r>
            <a:r>
              <a:rPr lang="en-US" sz="1900" dirty="0" smtClean="0"/>
              <a:t>kept </a:t>
            </a:r>
            <a:r>
              <a:rPr lang="en-US" sz="1900" dirty="0"/>
              <a:t>from endangerment. </a:t>
            </a:r>
          </a:p>
          <a:p>
            <a:r>
              <a:rPr lang="en-US" sz="1900" dirty="0"/>
              <a:t>A few more key points that </a:t>
            </a:r>
            <a:r>
              <a:rPr lang="en-US" sz="1900" dirty="0" smtClean="0"/>
              <a:t>we </a:t>
            </a:r>
            <a:r>
              <a:rPr lang="en-US" sz="1900" dirty="0"/>
              <a:t>will look into are:</a:t>
            </a:r>
          </a:p>
          <a:p>
            <a:pPr lvl="1"/>
            <a:r>
              <a:rPr lang="en-US" sz="1900" dirty="0"/>
              <a:t>How we can build cultural </a:t>
            </a:r>
            <a:r>
              <a:rPr lang="en-US" sz="1900" dirty="0" smtClean="0"/>
              <a:t>sensitivity into </a:t>
            </a:r>
            <a:r>
              <a:rPr lang="en-US" sz="1900" dirty="0"/>
              <a:t>the living world?</a:t>
            </a:r>
          </a:p>
          <a:p>
            <a:pPr lvl="1"/>
            <a:r>
              <a:rPr lang="en-US" sz="1900" dirty="0"/>
              <a:t>Complexity of endangerment</a:t>
            </a:r>
          </a:p>
          <a:p>
            <a:pPr lvl="1"/>
            <a:r>
              <a:rPr lang="en-US" sz="1900" dirty="0"/>
              <a:t>Cascade effect between aquatic  and terrestrial (horseshoe crabs &amp; birds)</a:t>
            </a:r>
          </a:p>
          <a:p>
            <a:endParaRPr lang="en-US" sz="1900" dirty="0"/>
          </a:p>
        </p:txBody>
      </p:sp>
      <p:sp>
        <p:nvSpPr>
          <p:cNvPr id="2" name="TextBox 1"/>
          <p:cNvSpPr txBox="1"/>
          <p:nvPr/>
        </p:nvSpPr>
        <p:spPr>
          <a:xfrm>
            <a:off x="785323" y="6517502"/>
            <a:ext cx="5229917" cy="369332"/>
          </a:xfrm>
          <a:prstGeom prst="rect">
            <a:avLst/>
          </a:prstGeom>
          <a:noFill/>
        </p:spPr>
        <p:txBody>
          <a:bodyPr wrap="square" rtlCol="0">
            <a:spAutoFit/>
          </a:bodyPr>
          <a:lstStyle/>
          <a:p>
            <a:pPr defTabSz="457200"/>
            <a:r>
              <a:rPr lang="en-US" dirty="0" smtClean="0">
                <a:solidFill>
                  <a:prstClr val="black"/>
                </a:solidFill>
              </a:rPr>
              <a:t>Lindsey Buckman and Stacy </a:t>
            </a:r>
            <a:r>
              <a:rPr lang="en-US" dirty="0" err="1" smtClean="0">
                <a:solidFill>
                  <a:prstClr val="black"/>
                </a:solidFill>
              </a:rPr>
              <a:t>Helgason</a:t>
            </a:r>
            <a:r>
              <a:rPr lang="en-US" dirty="0" smtClean="0">
                <a:solidFill>
                  <a:prstClr val="black"/>
                </a:solidFill>
              </a:rPr>
              <a:t> </a:t>
            </a:r>
            <a:endParaRPr lang="en-US" dirty="0">
              <a:solidFill>
                <a:prstClr val="black"/>
              </a:solidFill>
            </a:endParaRPr>
          </a:p>
        </p:txBody>
      </p:sp>
    </p:spTree>
    <p:extLst>
      <p:ext uri="{BB962C8B-B14F-4D97-AF65-F5344CB8AC3E}">
        <p14:creationId xmlns:p14="http://schemas.microsoft.com/office/powerpoint/2010/main" val="26421140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206" y="298117"/>
            <a:ext cx="8548352" cy="1440533"/>
          </a:xfrm>
        </p:spPr>
        <p:txBody>
          <a:bodyPr anchor="t">
            <a:normAutofit/>
          </a:bodyPr>
          <a:lstStyle/>
          <a:p>
            <a:pPr algn="ctr"/>
            <a:r>
              <a:rPr lang="en-US" sz="4000" dirty="0" smtClean="0">
                <a:solidFill>
                  <a:schemeClr val="tx1"/>
                </a:solidFill>
              </a:rPr>
              <a:t>Zoos and Aquariums: Battling Anthropogenic Extinction</a:t>
            </a:r>
            <a:endParaRPr lang="en-US" sz="4000" dirty="0">
              <a:solidFill>
                <a:schemeClr val="tx1"/>
              </a:solidFill>
            </a:endParaRPr>
          </a:p>
        </p:txBody>
      </p:sp>
      <p:sp>
        <p:nvSpPr>
          <p:cNvPr id="5" name="TextBox 4"/>
          <p:cNvSpPr txBox="1"/>
          <p:nvPr/>
        </p:nvSpPr>
        <p:spPr>
          <a:xfrm>
            <a:off x="164206" y="6583125"/>
            <a:ext cx="6442657" cy="261610"/>
          </a:xfrm>
          <a:prstGeom prst="rect">
            <a:avLst/>
          </a:prstGeom>
          <a:noFill/>
        </p:spPr>
        <p:txBody>
          <a:bodyPr wrap="square" rtlCol="0">
            <a:spAutoFit/>
          </a:bodyPr>
          <a:lstStyle/>
          <a:p>
            <a:r>
              <a:rPr lang="en-US" sz="1100" dirty="0" smtClean="0">
                <a:solidFill>
                  <a:prstClr val="black"/>
                </a:solidFill>
              </a:rPr>
              <a:t>Kelly Beall, Charlotte Becquet, Gennie Francis, Matthew Robson, Meagan Tkach </a:t>
            </a:r>
            <a:endParaRPr lang="en-US" sz="1100" dirty="0">
              <a:solidFill>
                <a:prstClr val="black"/>
              </a:solidFill>
            </a:endParaRPr>
          </a:p>
        </p:txBody>
      </p:sp>
      <p:sp>
        <p:nvSpPr>
          <p:cNvPr id="3" name="TextBox 2"/>
          <p:cNvSpPr txBox="1"/>
          <p:nvPr/>
        </p:nvSpPr>
        <p:spPr>
          <a:xfrm>
            <a:off x="758243" y="1635617"/>
            <a:ext cx="3680139" cy="5909310"/>
          </a:xfrm>
          <a:prstGeom prst="rect">
            <a:avLst/>
          </a:prstGeom>
          <a:noFill/>
        </p:spPr>
        <p:txBody>
          <a:bodyPr wrap="square" rtlCol="0">
            <a:spAutoFit/>
          </a:bodyPr>
          <a:lstStyle/>
          <a:p>
            <a:r>
              <a:rPr lang="en-US" u="sng" dirty="0" smtClean="0">
                <a:solidFill>
                  <a:prstClr val="black"/>
                </a:solidFill>
              </a:rPr>
              <a:t>Research Question</a:t>
            </a:r>
            <a:r>
              <a:rPr lang="en-US" dirty="0" smtClean="0">
                <a:solidFill>
                  <a:prstClr val="black"/>
                </a:solidFill>
              </a:rPr>
              <a:t>: What </a:t>
            </a:r>
            <a:r>
              <a:rPr lang="en-US" dirty="0">
                <a:solidFill>
                  <a:prstClr val="black"/>
                </a:solidFill>
              </a:rPr>
              <a:t>role do aquariums and zoos play in combating extinction and creating conservation efforts among threatened or endangered plant and animal species? </a:t>
            </a:r>
            <a:endParaRPr lang="en-US" dirty="0" smtClean="0">
              <a:solidFill>
                <a:prstClr val="black"/>
              </a:solidFill>
            </a:endParaRPr>
          </a:p>
          <a:p>
            <a:endParaRPr lang="en-US" dirty="0">
              <a:solidFill>
                <a:prstClr val="black"/>
              </a:solidFill>
            </a:endParaRPr>
          </a:p>
          <a:p>
            <a:r>
              <a:rPr lang="en-US" u="sng" dirty="0" smtClean="0">
                <a:solidFill>
                  <a:prstClr val="black"/>
                </a:solidFill>
              </a:rPr>
              <a:t>Our Overall Focus</a:t>
            </a:r>
            <a:r>
              <a:rPr lang="en-US" i="1" dirty="0" smtClean="0">
                <a:solidFill>
                  <a:prstClr val="black"/>
                </a:solidFill>
              </a:rPr>
              <a:t>: </a:t>
            </a:r>
          </a:p>
          <a:p>
            <a:pPr marL="285750" indent="-285750">
              <a:buFont typeface="Arial" panose="020B0604020202020204" pitchFamily="34" charset="0"/>
              <a:buChar char="•"/>
            </a:pPr>
            <a:r>
              <a:rPr lang="en-US" dirty="0" smtClean="0">
                <a:solidFill>
                  <a:prstClr val="black"/>
                </a:solidFill>
              </a:rPr>
              <a:t>The </a:t>
            </a:r>
            <a:r>
              <a:rPr lang="en-US" dirty="0">
                <a:solidFill>
                  <a:prstClr val="black"/>
                </a:solidFill>
              </a:rPr>
              <a:t>relationship between humans and animals that is created through zoos and aquariums. </a:t>
            </a:r>
          </a:p>
          <a:p>
            <a:pPr marL="285750" indent="-285750">
              <a:buFont typeface="Arial" panose="020B0604020202020204" pitchFamily="34" charset="0"/>
              <a:buChar char="•"/>
            </a:pPr>
            <a:r>
              <a:rPr lang="en-US" dirty="0" smtClean="0">
                <a:solidFill>
                  <a:prstClr val="black"/>
                </a:solidFill>
              </a:rPr>
              <a:t>Education vs. Entertainment </a:t>
            </a:r>
          </a:p>
          <a:p>
            <a:pPr marL="285750" indent="-285750">
              <a:buFont typeface="Arial" panose="020B0604020202020204" pitchFamily="34" charset="0"/>
              <a:buChar char="•"/>
            </a:pPr>
            <a:r>
              <a:rPr lang="en-US" dirty="0" smtClean="0">
                <a:solidFill>
                  <a:prstClr val="black"/>
                </a:solidFill>
              </a:rPr>
              <a:t>Group Ethic</a:t>
            </a:r>
          </a:p>
          <a:p>
            <a:pPr marL="285750" indent="-285750">
              <a:buFont typeface="Arial" panose="020B0604020202020204" pitchFamily="34" charset="0"/>
              <a:buChar char="•"/>
            </a:pPr>
            <a:r>
              <a:rPr lang="en-US" dirty="0" smtClean="0">
                <a:solidFill>
                  <a:prstClr val="black"/>
                </a:solidFill>
              </a:rPr>
              <a:t>Do zoos and aquariums have a positive or negative impact on endangered or threatened species?</a:t>
            </a:r>
          </a:p>
          <a:p>
            <a:pPr marL="285750" indent="-285750">
              <a:buFont typeface="Arial" panose="020B0604020202020204" pitchFamily="34" charset="0"/>
              <a:buChar char="•"/>
            </a:pPr>
            <a:r>
              <a:rPr lang="en-US" dirty="0" smtClean="0">
                <a:solidFill>
                  <a:prstClr val="black"/>
                </a:solidFill>
              </a:rPr>
              <a:t>How do they aid in the overall conservation of these species? </a:t>
            </a:r>
          </a:p>
          <a:p>
            <a:endParaRPr lang="en-US" dirty="0">
              <a:solidFill>
                <a:prstClr val="black"/>
              </a:solidFill>
            </a:endParaRPr>
          </a:p>
        </p:txBody>
      </p:sp>
      <p:pic>
        <p:nvPicPr>
          <p:cNvPr id="6" name="Picture 5"/>
          <p:cNvPicPr>
            <a:picLocks noChangeAspect="1"/>
          </p:cNvPicPr>
          <p:nvPr/>
        </p:nvPicPr>
        <p:blipFill>
          <a:blip r:embed="rId2"/>
          <a:stretch>
            <a:fillRect/>
          </a:stretch>
        </p:blipFill>
        <p:spPr>
          <a:xfrm>
            <a:off x="4684526" y="2175637"/>
            <a:ext cx="3081436" cy="4121069"/>
          </a:xfrm>
          <a:prstGeom prst="rect">
            <a:avLst/>
          </a:prstGeom>
        </p:spPr>
      </p:pic>
    </p:spTree>
    <p:extLst>
      <p:ext uri="{BB962C8B-B14F-4D97-AF65-F5344CB8AC3E}">
        <p14:creationId xmlns:p14="http://schemas.microsoft.com/office/powerpoint/2010/main" val="1642030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Defining Species Extinction</a:t>
            </a:r>
            <a:endParaRPr lang="en-US" dirty="0"/>
          </a:p>
        </p:txBody>
      </p:sp>
      <p:sp>
        <p:nvSpPr>
          <p:cNvPr id="3" name="Content Placeholder 2"/>
          <p:cNvSpPr>
            <a:spLocks noGrp="1"/>
          </p:cNvSpPr>
          <p:nvPr>
            <p:ph idx="1"/>
          </p:nvPr>
        </p:nvSpPr>
        <p:spPr/>
        <p:txBody>
          <a:bodyPr>
            <a:normAutofit lnSpcReduction="10000"/>
          </a:bodyPr>
          <a:lstStyle/>
          <a:p>
            <a:r>
              <a:rPr lang="en-US" dirty="0" smtClean="0"/>
              <a:t>Species do not die, only individuals do.  With the extinction of a species, no further individuals of that particular living kind will be born.  </a:t>
            </a:r>
          </a:p>
          <a:p>
            <a:r>
              <a:rPr lang="en-US" dirty="0" smtClean="0"/>
              <a:t>Modes of extinction.  </a:t>
            </a:r>
            <a:r>
              <a:rPr lang="en-US" dirty="0"/>
              <a:t>a</a:t>
            </a:r>
            <a:r>
              <a:rPr lang="en-US" dirty="0" smtClean="0"/>
              <a:t>) Species; b) Sub-species; c) Extirpation; d) Functional; e) Eco-System.</a:t>
            </a:r>
          </a:p>
          <a:p>
            <a:r>
              <a:rPr lang="en-US" dirty="0" smtClean="0"/>
              <a:t>Additional Vocabulary: a) Iconic; b) Critical; c) Keystone; d) Indicator </a:t>
            </a:r>
          </a:p>
          <a:p>
            <a:pPr marL="0" indent="0">
              <a:buNone/>
            </a:pPr>
            <a:endParaRPr lang="en-US" dirty="0" smtClean="0"/>
          </a:p>
        </p:txBody>
      </p:sp>
    </p:spTree>
    <p:extLst>
      <p:ext uri="{BB962C8B-B14F-4D97-AF65-F5344CB8AC3E}">
        <p14:creationId xmlns:p14="http://schemas.microsoft.com/office/powerpoint/2010/main" val="855677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History of the Concept of Extinction</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r>
              <a:rPr lang="en-US" dirty="0" smtClean="0"/>
              <a:t>Species extinction has only been acknowledged for the last two centuries.     </a:t>
            </a:r>
          </a:p>
          <a:p>
            <a:r>
              <a:rPr lang="en-US" dirty="0" smtClean="0"/>
              <a:t>Heretofore </a:t>
            </a:r>
            <a:r>
              <a:rPr lang="en-US" dirty="0"/>
              <a:t>Europeans considered all species to have existed from the beginning of time and that they would continue to exist until the end of time.   </a:t>
            </a:r>
            <a:endParaRPr lang="en-US" dirty="0" smtClean="0"/>
          </a:p>
          <a:p>
            <a:r>
              <a:rPr lang="en-US" dirty="0" smtClean="0"/>
              <a:t>As species extinction events began occurring extensively in an era of European Colonization, an emerging science of global species biology struggled to make sense of this new-found phenomenon.   </a:t>
            </a:r>
          </a:p>
          <a:p>
            <a:r>
              <a:rPr lang="en-US" dirty="0" smtClean="0"/>
              <a:t>Islands (Dodo, Moa, Auk etc.) and the fossil record provided the first laboratories for the study of extinction.</a:t>
            </a:r>
          </a:p>
        </p:txBody>
      </p:sp>
    </p:spTree>
    <p:extLst>
      <p:ext uri="{BB962C8B-B14F-4D97-AF65-F5344CB8AC3E}">
        <p14:creationId xmlns:p14="http://schemas.microsoft.com/office/powerpoint/2010/main" val="2753775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Extinction is normal</a:t>
            </a:r>
            <a:endParaRPr lang="en-US" dirty="0"/>
          </a:p>
        </p:txBody>
      </p:sp>
      <p:sp>
        <p:nvSpPr>
          <p:cNvPr id="3" name="Content Placeholder 2"/>
          <p:cNvSpPr>
            <a:spLocks noGrp="1"/>
          </p:cNvSpPr>
          <p:nvPr>
            <p:ph idx="1"/>
          </p:nvPr>
        </p:nvSpPr>
        <p:spPr/>
        <p:txBody>
          <a:bodyPr/>
          <a:lstStyle/>
          <a:p>
            <a:r>
              <a:rPr lang="en-US" dirty="0" smtClean="0"/>
              <a:t>Over 99% of all species that have existed are now extinct.</a:t>
            </a:r>
          </a:p>
          <a:p>
            <a:r>
              <a:rPr lang="en-US" dirty="0" smtClean="0"/>
              <a:t>Species regularly emerge, even as species go extinct.</a:t>
            </a:r>
          </a:p>
          <a:p>
            <a:r>
              <a:rPr lang="en-US" dirty="0" smtClean="0"/>
              <a:t>Background extinction rate:  1 extinction per year (1 extinction per million species years)</a:t>
            </a:r>
          </a:p>
          <a:p>
            <a:r>
              <a:rPr lang="en-US" dirty="0" smtClean="0"/>
              <a:t>Average life span of a species is around 10,000,000 years.</a:t>
            </a:r>
          </a:p>
          <a:p>
            <a:endParaRPr lang="en-US" dirty="0"/>
          </a:p>
        </p:txBody>
      </p:sp>
    </p:spTree>
    <p:extLst>
      <p:ext uri="{BB962C8B-B14F-4D97-AF65-F5344CB8AC3E}">
        <p14:creationId xmlns:p14="http://schemas.microsoft.com/office/powerpoint/2010/main" val="886494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Species Extinction has Many Stories:</a:t>
            </a:r>
            <a:br>
              <a:rPr lang="en-US" dirty="0" smtClean="0"/>
            </a:br>
            <a:r>
              <a:rPr lang="en-US" sz="3100" dirty="0" smtClean="0"/>
              <a:t>The Complexity of Extinction in the North American Context</a:t>
            </a:r>
            <a:endParaRPr lang="en-US" sz="3100" dirty="0"/>
          </a:p>
        </p:txBody>
      </p:sp>
      <p:sp>
        <p:nvSpPr>
          <p:cNvPr id="3" name="Content Placeholder 2"/>
          <p:cNvSpPr>
            <a:spLocks noGrp="1"/>
          </p:cNvSpPr>
          <p:nvPr>
            <p:ph idx="1"/>
          </p:nvPr>
        </p:nvSpPr>
        <p:spPr/>
        <p:txBody>
          <a:bodyPr/>
          <a:lstStyle/>
          <a:p>
            <a:r>
              <a:rPr lang="en-US" dirty="0" smtClean="0"/>
              <a:t>Marsupial </a:t>
            </a:r>
            <a:r>
              <a:rPr lang="en-US" dirty="0"/>
              <a:t>“</a:t>
            </a:r>
            <a:r>
              <a:rPr lang="en-US" dirty="0" smtClean="0"/>
              <a:t>Cat” of South America </a:t>
            </a:r>
          </a:p>
          <a:p>
            <a:r>
              <a:rPr lang="en-US" dirty="0" smtClean="0"/>
              <a:t>Horse originates in North America </a:t>
            </a:r>
          </a:p>
          <a:p>
            <a:r>
              <a:rPr lang="en-US" dirty="0" smtClean="0"/>
              <a:t>Mastodon</a:t>
            </a:r>
          </a:p>
          <a:p>
            <a:r>
              <a:rPr lang="en-US" dirty="0" smtClean="0"/>
              <a:t>Passenger Pigeon</a:t>
            </a:r>
          </a:p>
          <a:p>
            <a:r>
              <a:rPr lang="en-US" dirty="0" smtClean="0"/>
              <a:t>Bison</a:t>
            </a:r>
            <a:endParaRPr lang="en-US" dirty="0"/>
          </a:p>
          <a:p>
            <a:r>
              <a:rPr lang="en-US" dirty="0" smtClean="0"/>
              <a:t>A </a:t>
            </a:r>
            <a:r>
              <a:rPr lang="en-US" dirty="0"/>
              <a:t>cascading  </a:t>
            </a:r>
            <a:r>
              <a:rPr lang="en-US" dirty="0" smtClean="0"/>
              <a:t>of extinction throughout </a:t>
            </a:r>
            <a:r>
              <a:rPr lang="en-US" dirty="0"/>
              <a:t>the Americas </a:t>
            </a:r>
            <a:r>
              <a:rPr lang="en-US" dirty="0" smtClean="0"/>
              <a:t>with numerous species currently under threat.</a:t>
            </a:r>
            <a:endParaRPr lang="en-US" dirty="0"/>
          </a:p>
          <a:p>
            <a:endParaRPr lang="en-US" dirty="0"/>
          </a:p>
        </p:txBody>
      </p:sp>
    </p:spTree>
    <p:extLst>
      <p:ext uri="{BB962C8B-B14F-4D97-AF65-F5344CB8AC3E}">
        <p14:creationId xmlns:p14="http://schemas.microsoft.com/office/powerpoint/2010/main" val="2634903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34" y="1066800"/>
            <a:ext cx="8626366"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944562"/>
          </a:xfrm>
        </p:spPr>
        <p:txBody>
          <a:bodyPr/>
          <a:lstStyle/>
          <a:p>
            <a:r>
              <a:rPr lang="en-US" dirty="0" smtClean="0"/>
              <a:t>Mass Species Extinctions Events</a:t>
            </a:r>
            <a:endParaRPr lang="en-US" dirty="0"/>
          </a:p>
        </p:txBody>
      </p:sp>
      <p:sp>
        <p:nvSpPr>
          <p:cNvPr id="3" name="Content Placeholder 2"/>
          <p:cNvSpPr>
            <a:spLocks noGrp="1"/>
          </p:cNvSpPr>
          <p:nvPr>
            <p:ph idx="1"/>
          </p:nvPr>
        </p:nvSpPr>
        <p:spPr>
          <a:xfrm>
            <a:off x="457200" y="1143000"/>
            <a:ext cx="8763000" cy="5257800"/>
          </a:xfrm>
        </p:spPr>
        <p:txBody>
          <a:bodyPr>
            <a:normAutofit/>
          </a:bodyPr>
          <a:lstStyle/>
          <a:p>
            <a:pPr marL="0" indent="0">
              <a:buNone/>
            </a:pPr>
            <a:r>
              <a:rPr lang="en-US" sz="1200" dirty="0" smtClean="0"/>
              <a:t>                   All Genera</a:t>
            </a:r>
          </a:p>
          <a:p>
            <a:pPr marL="0" indent="0">
              <a:buNone/>
            </a:pPr>
            <a:r>
              <a:rPr lang="en-US" sz="1200" dirty="0" smtClean="0"/>
              <a:t>  </a:t>
            </a:r>
          </a:p>
          <a:p>
            <a:pPr marL="0" indent="0">
              <a:buNone/>
            </a:pPr>
            <a:r>
              <a:rPr lang="en-US" sz="1200" dirty="0"/>
              <a:t> </a:t>
            </a:r>
            <a:r>
              <a:rPr lang="en-US" sz="1200" dirty="0" smtClean="0"/>
              <a:t>                  Well Defined Genera</a:t>
            </a:r>
          </a:p>
          <a:p>
            <a:pPr marL="0" indent="0">
              <a:buNone/>
            </a:pPr>
            <a:endParaRPr lang="en-US" sz="1200" dirty="0" smtClean="0"/>
          </a:p>
          <a:p>
            <a:pPr marL="0" indent="0">
              <a:buNone/>
            </a:pPr>
            <a:r>
              <a:rPr lang="en-US" sz="1200" dirty="0" smtClean="0"/>
              <a:t>                   Trend Line</a:t>
            </a:r>
          </a:p>
          <a:p>
            <a:pPr marL="0" indent="0">
              <a:buNone/>
            </a:pPr>
            <a:r>
              <a:rPr lang="en-US" sz="1200" dirty="0"/>
              <a:t> </a:t>
            </a:r>
            <a:r>
              <a:rPr lang="en-US" sz="1200" dirty="0" smtClean="0"/>
              <a:t>           </a:t>
            </a:r>
          </a:p>
          <a:p>
            <a:pPr marL="0" indent="0">
              <a:buNone/>
            </a:pPr>
            <a:r>
              <a:rPr lang="en-US" sz="1200" dirty="0"/>
              <a:t> </a:t>
            </a:r>
            <a:r>
              <a:rPr lang="en-US" sz="1200" dirty="0" smtClean="0"/>
              <a:t>                  “Big Five” Extinction Events</a:t>
            </a:r>
          </a:p>
          <a:p>
            <a:pPr marL="0" indent="0">
              <a:buNone/>
            </a:pPr>
            <a:r>
              <a:rPr lang="en-US" sz="1200" dirty="0"/>
              <a:t> </a:t>
            </a:r>
            <a:r>
              <a:rPr lang="en-US" sz="1200" dirty="0" smtClean="0"/>
              <a:t>                 </a:t>
            </a:r>
          </a:p>
          <a:p>
            <a:pPr marL="0" indent="0">
              <a:buNone/>
            </a:pPr>
            <a:r>
              <a:rPr lang="en-US" sz="1200" dirty="0"/>
              <a:t> </a:t>
            </a:r>
            <a:r>
              <a:rPr lang="en-US" sz="1200" dirty="0" smtClean="0"/>
              <a:t>                  Other Mass Extinction Events</a:t>
            </a:r>
          </a:p>
        </p:txBody>
      </p:sp>
      <p:sp>
        <p:nvSpPr>
          <p:cNvPr id="4" name="TextBox 3"/>
          <p:cNvSpPr txBox="1"/>
          <p:nvPr/>
        </p:nvSpPr>
        <p:spPr>
          <a:xfrm>
            <a:off x="2514600" y="6324600"/>
            <a:ext cx="3505200" cy="381000"/>
          </a:xfrm>
          <a:prstGeom prst="rect">
            <a:avLst/>
          </a:prstGeom>
          <a:noFill/>
        </p:spPr>
        <p:txBody>
          <a:bodyPr wrap="square" rtlCol="0">
            <a:spAutoFit/>
          </a:bodyPr>
          <a:lstStyle/>
          <a:p>
            <a:pPr algn="ctr"/>
            <a:r>
              <a:rPr lang="en-US" dirty="0" smtClean="0"/>
              <a:t>Millions of Years</a:t>
            </a:r>
            <a:endParaRPr lang="en-US" dirty="0"/>
          </a:p>
        </p:txBody>
      </p:sp>
      <p:sp>
        <p:nvSpPr>
          <p:cNvPr id="5" name="TextBox 4"/>
          <p:cNvSpPr txBox="1"/>
          <p:nvPr/>
        </p:nvSpPr>
        <p:spPr>
          <a:xfrm>
            <a:off x="8724900" y="1054100"/>
            <a:ext cx="228600" cy="5078313"/>
          </a:xfrm>
          <a:prstGeom prst="rect">
            <a:avLst/>
          </a:prstGeom>
          <a:noFill/>
        </p:spPr>
        <p:txBody>
          <a:bodyPr wrap="square" rtlCol="0">
            <a:spAutoFit/>
          </a:bodyPr>
          <a:lstStyle/>
          <a:p>
            <a:pPr algn="ctr"/>
            <a:r>
              <a:rPr lang="en-US" dirty="0" smtClean="0"/>
              <a:t>Number of families</a:t>
            </a:r>
            <a:endParaRPr lang="en-US" dirty="0"/>
          </a:p>
        </p:txBody>
      </p:sp>
    </p:spTree>
    <p:extLst>
      <p:ext uri="{BB962C8B-B14F-4D97-AF65-F5344CB8AC3E}">
        <p14:creationId xmlns:p14="http://schemas.microsoft.com/office/powerpoint/2010/main" val="358751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Species Extinction Events</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11300"/>
            <a:ext cx="7889192" cy="485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3394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Anthropocene: A new Mass Species Extinction Event?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Anthropogenic  (human caused) species extinction has reached geologically significant levels.  Between 1,000 and 10,000 times higher than background rate.</a:t>
            </a:r>
          </a:p>
          <a:p>
            <a:r>
              <a:rPr lang="en-US" dirty="0" smtClean="0"/>
              <a:t>An unparalleled terrestrial phenomenon:  Heretofore a particular species did not cause the mass extinction of all other species.</a:t>
            </a:r>
          </a:p>
          <a:p>
            <a:r>
              <a:rPr lang="en-US" dirty="0"/>
              <a:t>Are human actions affecting the living world just another set of natural processes, or something different?</a:t>
            </a:r>
          </a:p>
        </p:txBody>
      </p:sp>
    </p:spTree>
    <p:extLst>
      <p:ext uri="{BB962C8B-B14F-4D97-AF65-F5344CB8AC3E}">
        <p14:creationId xmlns:p14="http://schemas.microsoft.com/office/powerpoint/2010/main" val="23629748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2.1.3179"/>
  <p:tag name="PPTVERSION" val="14"/>
  <p:tag name="TPOS" val="2"/>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6.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1756</TotalTime>
  <Words>1851</Words>
  <Application>Microsoft Office PowerPoint</Application>
  <PresentationFormat>On-screen Show (4:3)</PresentationFormat>
  <Paragraphs>228</Paragraphs>
  <Slides>29</Slides>
  <Notes>20</Notes>
  <HiddenSlides>0</HiddenSlides>
  <MMClips>0</MMClips>
  <ScaleCrop>false</ScaleCrop>
  <HeadingPairs>
    <vt:vector size="4" baseType="variant">
      <vt:variant>
        <vt:lpstr>Theme</vt:lpstr>
      </vt:variant>
      <vt:variant>
        <vt:i4>9</vt:i4>
      </vt:variant>
      <vt:variant>
        <vt:lpstr>Slide Titles</vt:lpstr>
      </vt:variant>
      <vt:variant>
        <vt:i4>29</vt:i4>
      </vt:variant>
    </vt:vector>
  </HeadingPairs>
  <TitlesOfParts>
    <vt:vector size="38" baseType="lpstr">
      <vt:lpstr>Office Theme</vt:lpstr>
      <vt:lpstr>Flow</vt:lpstr>
      <vt:lpstr>1_Office Theme</vt:lpstr>
      <vt:lpstr>2_Office Theme</vt:lpstr>
      <vt:lpstr>Facet</vt:lpstr>
      <vt:lpstr>Median</vt:lpstr>
      <vt:lpstr>Austin</vt:lpstr>
      <vt:lpstr>3_Office Theme</vt:lpstr>
      <vt:lpstr>4_Office Theme</vt:lpstr>
      <vt:lpstr>Thinking Species Extinction Locally and Globally</vt:lpstr>
      <vt:lpstr>The ENVR Senior Seminar</vt:lpstr>
      <vt:lpstr>Defining Species Extinction</vt:lpstr>
      <vt:lpstr>The History of the Concept of Extinction</vt:lpstr>
      <vt:lpstr>Species Extinction is normal</vt:lpstr>
      <vt:lpstr>Species Extinction has Many Stories: The Complexity of Extinction in the North American Context</vt:lpstr>
      <vt:lpstr>Mass Species Extinctions Events</vt:lpstr>
      <vt:lpstr>Mass Species Extinction Events</vt:lpstr>
      <vt:lpstr>The Anthropocene: A new Mass Species Extinction Event?</vt:lpstr>
      <vt:lpstr>ICUN Efforts to Track Current Extinction Events</vt:lpstr>
      <vt:lpstr>Identifying Species Extinction?</vt:lpstr>
      <vt:lpstr>Why and How do Humans cause Species Extinction?</vt:lpstr>
      <vt:lpstr>Difficult Questions</vt:lpstr>
      <vt:lpstr>Can a species be a species if it’s become a living specimen?</vt:lpstr>
      <vt:lpstr>The Ecological Significance of Species Extinction</vt:lpstr>
      <vt:lpstr>The Cultural Significance of Species Extinction</vt:lpstr>
      <vt:lpstr>Caring for Biodiversity</vt:lpstr>
      <vt:lpstr>Some Issues in Educating the Public  about Species Extinction?</vt:lpstr>
      <vt:lpstr>Student Research Projects Tuesday Section </vt:lpstr>
      <vt:lpstr>PowerPoint Presentation</vt:lpstr>
      <vt:lpstr>PowerPoint Presentation</vt:lpstr>
      <vt:lpstr>Baltimore Checkerspot Butterfly</vt:lpstr>
      <vt:lpstr>The Delmarva Fox Squirrel’s Continuing Brush with Extinction:</vt:lpstr>
      <vt:lpstr>Student Research Projects: Thursday Section</vt:lpstr>
      <vt:lpstr>Buffalo Citizenship  </vt:lpstr>
      <vt:lpstr>Amphibian Extinction</vt:lpstr>
      <vt:lpstr>A Cultural, Economic and Biotic Landscape of Extinction:  The Nile Perch in Lake Victoria</vt:lpstr>
      <vt:lpstr>Eastern Shore Extinction:  On the Land and in the Sea</vt:lpstr>
      <vt:lpstr>Zoos and Aquariums: Battling Anthropogenic Extinction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Extinction Locally and Globally</dc:title>
  <dc:creator>jdhatleynert</dc:creator>
  <cp:lastModifiedBy>Information Technology</cp:lastModifiedBy>
  <cp:revision>60</cp:revision>
  <dcterms:created xsi:type="dcterms:W3CDTF">2013-11-19T20:19:05Z</dcterms:created>
  <dcterms:modified xsi:type="dcterms:W3CDTF">2013-12-07T19:52:40Z</dcterms:modified>
</cp:coreProperties>
</file>