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8" r:id="rId3"/>
    <p:sldId id="306" r:id="rId4"/>
    <p:sldId id="260" r:id="rId5"/>
    <p:sldId id="261" r:id="rId6"/>
    <p:sldId id="262" r:id="rId7"/>
    <p:sldId id="263" r:id="rId8"/>
    <p:sldId id="264" r:id="rId9"/>
    <p:sldId id="332" r:id="rId10"/>
    <p:sldId id="266" r:id="rId11"/>
    <p:sldId id="267" r:id="rId12"/>
    <p:sldId id="269" r:id="rId13"/>
    <p:sldId id="270" r:id="rId14"/>
    <p:sldId id="271" r:id="rId15"/>
    <p:sldId id="307" r:id="rId16"/>
    <p:sldId id="308" r:id="rId17"/>
    <p:sldId id="334" r:id="rId18"/>
    <p:sldId id="272" r:id="rId19"/>
    <p:sldId id="274" r:id="rId20"/>
    <p:sldId id="309" r:id="rId21"/>
    <p:sldId id="275" r:id="rId22"/>
    <p:sldId id="328" r:id="rId23"/>
    <p:sldId id="279" r:id="rId24"/>
    <p:sldId id="313" r:id="rId25"/>
    <p:sldId id="283" r:id="rId26"/>
    <p:sldId id="315" r:id="rId27"/>
    <p:sldId id="284" r:id="rId28"/>
    <p:sldId id="316" r:id="rId29"/>
    <p:sldId id="285" r:id="rId30"/>
    <p:sldId id="329" r:id="rId31"/>
    <p:sldId id="330" r:id="rId32"/>
  </p:sldIdLst>
  <p:sldSz cx="9144000" cy="6858000" type="screen4x3"/>
  <p:notesSz cx="6858000" cy="97663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FF"/>
    <a:srgbClr val="00FFFF"/>
    <a:srgbClr val="0000FF"/>
    <a:srgbClr val="00FF00"/>
    <a:srgbClr val="FF0000"/>
    <a:srgbClr val="FFFFFF"/>
    <a:srgbClr val="03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52" autoAdjust="0"/>
    <p:restoredTop sz="94692" autoAdjust="0"/>
  </p:normalViewPr>
  <p:slideViewPr>
    <p:cSldViewPr>
      <p:cViewPr>
        <p:scale>
          <a:sx n="91" d="100"/>
          <a:sy n="91" d="100"/>
        </p:scale>
        <p:origin x="-77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863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185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notes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854075"/>
            <a:ext cx="455295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3833718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450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22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42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63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07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78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12697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98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6981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6982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12698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698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698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98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98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98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98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699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699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26992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993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994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995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996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997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699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699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7000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81882E0E-5809-40C4-BCD2-340A8702EDD8}" type="datetime1">
              <a:rPr lang="en-US" smtClean="0"/>
              <a:t>11/1/2017</a:t>
            </a:fld>
            <a:endParaRPr lang="en-US"/>
          </a:p>
        </p:txBody>
      </p:sp>
      <p:sp>
        <p:nvSpPr>
          <p:cNvPr id="127001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7CDF8EA-718D-4E39-93DF-ED391AD2F6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7002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42B28C-0E94-48A8-AD76-4FFD5CD08C87}" type="datetime1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E5564-695D-4F41-A8E3-9E5F29503D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4C50B6-2839-4045-B3B6-593B9F65B785}" type="datetime1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C6677-C329-4A3E-AC3B-5390C9BB04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0F681F4-EB3A-4117-9FFB-A180A8CEDFD9}" type="datetime1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5E41977-9031-4E0F-80D0-D5515418F8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FFC3C-87A5-4FEA-8105-32E50E2D4E6A}" type="datetime1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5255E-F2F8-483D-8672-19DBC2DC7F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047442-2121-49D3-A8A0-CFE502E437CE}" type="datetime1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E1402-DD55-47F2-876B-60C942AB9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384FD8-50C3-46C5-B05C-03077B5FC6B5}" type="datetime1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2524E-4916-49DF-A883-9DC4BBC875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080BE8-2372-4B81-A29D-A5D5363FCF97}" type="datetime1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5E61B-B4B7-4296-9E6E-276DE301D5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ABC57C-938D-4885-9E1D-542C6B011FD8}" type="datetime1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1C771-C92C-4A79-9AA5-69AED731CF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B80A04-1359-42E4-9269-0A39827AFB93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B0539-F690-4780-90C7-76657D4E29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404C2B-C237-4383-B7FD-246A69C5137D}" type="datetime1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87BBA-F6A2-4823-B514-ED99CC3FA3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A74557-B435-4080-80DC-2E32D02E4B0A}" type="datetime1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93890-0378-49D1-B1A5-40EDA39ACD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9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2595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5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95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595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2595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596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2596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96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96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96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96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596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596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2596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97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597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597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F566ECF-ABC1-46CD-A8BB-F55D981F58E4}" type="datetime1">
              <a:rPr lang="en-US" smtClean="0"/>
              <a:t>11/1/2017</a:t>
            </a:fld>
            <a:endParaRPr lang="en-US"/>
          </a:p>
        </p:txBody>
      </p:sp>
      <p:sp>
        <p:nvSpPr>
          <p:cNvPr id="12597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597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98ACCD9-0C0B-4D17-AC6A-2D2D8268798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Microsoft_Word_97_-_2003_Document2.doc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3.doc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Microsoft_Word_97_-_2003_Document4.doc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19200"/>
            <a:ext cx="7804150" cy="3048000"/>
          </a:xfrm>
          <a:noFill/>
          <a:ln/>
        </p:spPr>
        <p:txBody>
          <a:bodyPr lIns="90840" tIns="44623" rIns="90840" bIns="44623" anchor="b"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Software </a:t>
            </a:r>
            <a:r>
              <a:rPr lang="en-GB" dirty="0" smtClean="0"/>
              <a:t>Development </a:t>
            </a:r>
            <a:br>
              <a:rPr lang="en-GB" dirty="0" smtClean="0"/>
            </a:br>
            <a:r>
              <a:rPr lang="en-GB" dirty="0" smtClean="0"/>
              <a:t>Cost </a:t>
            </a:r>
            <a:r>
              <a:rPr lang="en-GB" dirty="0"/>
              <a:t>Estimation</a:t>
            </a:r>
            <a:br>
              <a:rPr lang="en-GB" dirty="0"/>
            </a:br>
            <a:r>
              <a:rPr lang="en-GB" dirty="0"/>
              <a:t> </a:t>
            </a:r>
            <a:r>
              <a:rPr lang="en-US" sz="2400" i="1" dirty="0"/>
              <a:t>Chapter 5 in Software Engineering by </a:t>
            </a:r>
            <a:br>
              <a:rPr lang="en-US" sz="2400" i="1" dirty="0"/>
            </a:br>
            <a:r>
              <a:rPr lang="en-US" sz="2400" i="1" dirty="0"/>
              <a:t>Ian Summerville (7</a:t>
            </a:r>
            <a:r>
              <a:rPr lang="en-US" sz="2400" i="1" baseline="30000" dirty="0"/>
              <a:t>th</a:t>
            </a:r>
            <a:r>
              <a:rPr lang="en-US" sz="2400" i="1" dirty="0"/>
              <a:t> edition)</a:t>
            </a:r>
            <a:endParaRPr lang="en-GB" sz="24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6E83-FA60-47AE-8048-86F176CE0A1A}" type="datetime1">
              <a:rPr lang="en-US" smtClean="0"/>
              <a:t>11/1/2017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5181600"/>
          </a:xfrm>
          <a:noFill/>
          <a:ln/>
        </p:spPr>
        <p:txBody>
          <a:bodyPr lIns="90840" tIns="44623" rIns="90840" bIns="44623"/>
          <a:lstStyle/>
          <a:p>
            <a:r>
              <a:rPr lang="en-GB" sz="2400" dirty="0" smtClean="0"/>
              <a:t>The </a:t>
            </a:r>
            <a:r>
              <a:rPr lang="en-GB" sz="2400" dirty="0"/>
              <a:t>measure was first proposed when programs </a:t>
            </a:r>
            <a:r>
              <a:rPr lang="en-GB" sz="2400" dirty="0" smtClean="0"/>
              <a:t>were developed in FORTRAN, assembly, or COBOL, when programs were </a:t>
            </a:r>
            <a:r>
              <a:rPr lang="en-GB" sz="2400" dirty="0"/>
              <a:t>typed on cards with one line per </a:t>
            </a:r>
            <a:r>
              <a:rPr lang="en-GB" sz="2400" dirty="0" smtClean="0"/>
              <a:t>card</a:t>
            </a:r>
          </a:p>
          <a:p>
            <a:r>
              <a:rPr lang="en-GB" sz="2400" dirty="0" smtClean="0"/>
              <a:t>How </a:t>
            </a:r>
            <a:r>
              <a:rPr lang="en-GB" sz="2400" dirty="0"/>
              <a:t>does this correspond to statements as in </a:t>
            </a:r>
            <a:r>
              <a:rPr lang="en-GB" sz="2400" dirty="0" smtClean="0"/>
              <a:t>Java, C++?</a:t>
            </a:r>
          </a:p>
          <a:p>
            <a:pPr lvl="1"/>
            <a:r>
              <a:rPr lang="en-GB" sz="2000" dirty="0" smtClean="0"/>
              <a:t>Multiple line statements</a:t>
            </a:r>
          </a:p>
          <a:p>
            <a:pPr lvl="1"/>
            <a:r>
              <a:rPr lang="en-GB" sz="2000" dirty="0" smtClean="0"/>
              <a:t>Declaration, executable statements, comments</a:t>
            </a:r>
          </a:p>
          <a:p>
            <a:pPr lvl="1"/>
            <a:r>
              <a:rPr lang="en-GB" sz="2000" dirty="0" smtClean="0"/>
              <a:t>Macros</a:t>
            </a:r>
            <a:endParaRPr lang="en-GB" sz="2400" dirty="0" smtClean="0"/>
          </a:p>
          <a:p>
            <a:r>
              <a:rPr lang="en-GB" sz="2400" dirty="0" smtClean="0"/>
              <a:t>What </a:t>
            </a:r>
            <a:r>
              <a:rPr lang="en-GB" sz="2400" dirty="0"/>
              <a:t>programs </a:t>
            </a:r>
            <a:r>
              <a:rPr lang="en-GB" sz="2400" dirty="0" smtClean="0"/>
              <a:t>should </a:t>
            </a:r>
            <a:r>
              <a:rPr lang="en-GB" sz="2400" dirty="0"/>
              <a:t>be counted as part of the system</a:t>
            </a:r>
            <a:r>
              <a:rPr lang="en-GB" sz="2400" dirty="0" smtClean="0"/>
              <a:t>?  </a:t>
            </a:r>
          </a:p>
          <a:p>
            <a:pPr lvl="1"/>
            <a:r>
              <a:rPr lang="en-GB" sz="2000" dirty="0" smtClean="0"/>
              <a:t>Prototypes</a:t>
            </a:r>
          </a:p>
          <a:p>
            <a:pPr lvl="1"/>
            <a:r>
              <a:rPr lang="en-GB" sz="2000" dirty="0" smtClean="0"/>
              <a:t>Testing scripts</a:t>
            </a:r>
            <a:endParaRPr lang="en-GB" sz="2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  <a:noFill/>
          <a:ln/>
        </p:spPr>
        <p:txBody>
          <a:bodyPr lIns="90840" tIns="44623" rIns="90840" bIns="44623" anchor="b"/>
          <a:lstStyle/>
          <a:p>
            <a:r>
              <a:rPr lang="en-GB" dirty="0" smtClean="0"/>
              <a:t>Limitations with LOC/pm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039B-A1F4-463D-96AC-C5F63995BA1B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43400"/>
          </a:xfrm>
          <a:noFill/>
          <a:ln/>
        </p:spPr>
        <p:txBody>
          <a:bodyPr lIns="90840" tIns="44623" rIns="90840" bIns="44623"/>
          <a:lstStyle/>
          <a:p>
            <a:r>
              <a:rPr lang="en-GB" sz="2800" dirty="0" smtClean="0"/>
              <a:t>“The </a:t>
            </a:r>
            <a:r>
              <a:rPr lang="en-GB" sz="2800" dirty="0"/>
              <a:t>lower level the language, the more </a:t>
            </a:r>
            <a:br>
              <a:rPr lang="en-GB" sz="2800" dirty="0"/>
            </a:br>
            <a:r>
              <a:rPr lang="en-GB" sz="2800" dirty="0"/>
              <a:t>productive the </a:t>
            </a:r>
            <a:r>
              <a:rPr lang="en-GB" sz="2800" dirty="0" smtClean="0"/>
              <a:t>programmer”</a:t>
            </a:r>
            <a:endParaRPr lang="en-GB" sz="2800" dirty="0"/>
          </a:p>
          <a:p>
            <a:pPr lvl="1"/>
            <a:r>
              <a:rPr lang="en-GB" sz="2400" dirty="0"/>
              <a:t>The same functionality takes more code to implement in a lower-level language than in a high-level language.</a:t>
            </a:r>
          </a:p>
          <a:p>
            <a:r>
              <a:rPr lang="en-GB" sz="2800" dirty="0" smtClean="0"/>
              <a:t>“The </a:t>
            </a:r>
            <a:r>
              <a:rPr lang="en-GB" sz="2800" dirty="0"/>
              <a:t>more verbose the programmer, the higher </a:t>
            </a:r>
            <a:br>
              <a:rPr lang="en-GB" sz="2800" dirty="0"/>
            </a:br>
            <a:r>
              <a:rPr lang="en-GB" sz="2800" dirty="0"/>
              <a:t>the </a:t>
            </a:r>
            <a:r>
              <a:rPr lang="en-GB" sz="2800" dirty="0" smtClean="0"/>
              <a:t>productivity”</a:t>
            </a:r>
            <a:endParaRPr lang="en-GB" sz="2800" dirty="0"/>
          </a:p>
          <a:p>
            <a:pPr lvl="1"/>
            <a:r>
              <a:rPr lang="en-GB" sz="2400" dirty="0"/>
              <a:t>Measures of productivity based on lines of code suggest that programmers who write verbose code are more productive than programmers who write compact code.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  <a:noFill/>
          <a:ln/>
        </p:spPr>
        <p:txBody>
          <a:bodyPr lIns="90840" tIns="44623" rIns="90840" bIns="44623" anchor="b"/>
          <a:lstStyle/>
          <a:p>
            <a:r>
              <a:rPr lang="en-GB" dirty="0" smtClean="0"/>
              <a:t>LOC/pm limitation </a:t>
            </a:r>
            <a:br>
              <a:rPr lang="en-GB" dirty="0" smtClean="0"/>
            </a:br>
            <a:r>
              <a:rPr lang="en-GB" dirty="0" smtClean="0"/>
              <a:t>across languages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9C73-F5F3-40AD-98A6-DB05C1CDAFAA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40" tIns="44623" rIns="90840" bIns="44623" anchor="b"/>
          <a:lstStyle/>
          <a:p>
            <a:r>
              <a:rPr lang="en-GB" dirty="0" smtClean="0"/>
              <a:t>Estimation anomalous</a:t>
            </a:r>
            <a:endParaRPr lang="en-GB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52400" y="1905000"/>
            <a:ext cx="8839200" cy="38862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730435"/>
              </p:ext>
            </p:extLst>
          </p:nvPr>
        </p:nvGraphicFramePr>
        <p:xfrm>
          <a:off x="381000" y="2438400"/>
          <a:ext cx="8458200" cy="280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Document" r:id="rId4" imgW="5605272" imgH="1716024" progId="Word.Document.8">
                  <p:embed/>
                </p:oleObj>
              </mc:Choice>
              <mc:Fallback>
                <p:oleObj name="Document" r:id="rId4" imgW="5605272" imgH="1716024" progId="Word.Documen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4359"/>
                      <a:stretch>
                        <a:fillRect/>
                      </a:stretch>
                    </p:blipFill>
                    <p:spPr bwMode="auto">
                      <a:xfrm>
                        <a:off x="381000" y="2438400"/>
                        <a:ext cx="8458200" cy="28051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44766-C2F3-4009-885B-C253058BC881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40" tIns="44623" rIns="90840" bIns="44623" anchor="b"/>
          <a:lstStyle/>
          <a:p>
            <a:r>
              <a:rPr lang="en-GB" dirty="0"/>
              <a:t>Function </a:t>
            </a:r>
            <a:r>
              <a:rPr lang="en-GB" dirty="0" smtClean="0"/>
              <a:t>points</a:t>
            </a:r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3482975"/>
          </a:xfrm>
          <a:noFill/>
          <a:ln/>
        </p:spPr>
        <p:txBody>
          <a:bodyPr lIns="90840" tIns="44623" rIns="90840" bIns="44623"/>
          <a:lstStyle/>
          <a:p>
            <a:r>
              <a:rPr lang="en-GB" sz="2800" dirty="0"/>
              <a:t>Based on a combination of program characteristics</a:t>
            </a:r>
          </a:p>
          <a:p>
            <a:pPr lvl="1"/>
            <a:r>
              <a:rPr lang="en-GB" sz="2400" dirty="0"/>
              <a:t>external inputs and outputs;</a:t>
            </a:r>
          </a:p>
          <a:p>
            <a:pPr lvl="1"/>
            <a:r>
              <a:rPr lang="en-GB" sz="2400" dirty="0"/>
              <a:t>user interactions;</a:t>
            </a:r>
          </a:p>
          <a:p>
            <a:pPr lvl="1"/>
            <a:r>
              <a:rPr lang="en-GB" sz="2400" dirty="0"/>
              <a:t>external interfaces;</a:t>
            </a:r>
          </a:p>
          <a:p>
            <a:pPr lvl="1"/>
            <a:r>
              <a:rPr lang="en-GB" sz="2400" dirty="0"/>
              <a:t>files used by the system.</a:t>
            </a:r>
          </a:p>
          <a:p>
            <a:r>
              <a:rPr lang="en-GB" sz="2800" dirty="0"/>
              <a:t>A </a:t>
            </a:r>
            <a:r>
              <a:rPr lang="en-GB" sz="2800" dirty="0" smtClean="0"/>
              <a:t>complexity weight </a:t>
            </a:r>
            <a:r>
              <a:rPr lang="en-GB" sz="2800" dirty="0"/>
              <a:t>is associated with </a:t>
            </a:r>
            <a:r>
              <a:rPr lang="en-GB" sz="2800" dirty="0" smtClean="0"/>
              <a:t>each </a:t>
            </a:r>
          </a:p>
          <a:p>
            <a:r>
              <a:rPr lang="en-GB" sz="2800" dirty="0" smtClean="0"/>
              <a:t>Unadjusted  function-point </a:t>
            </a:r>
            <a:r>
              <a:rPr lang="en-GB" sz="2800" dirty="0"/>
              <a:t>count </a:t>
            </a:r>
            <a:r>
              <a:rPr lang="en-GB" sz="2800" dirty="0" smtClean="0"/>
              <a:t>(UFC) is calculated by</a:t>
            </a:r>
            <a:endParaRPr lang="en-GB" dirty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81000" y="5257800"/>
            <a:ext cx="8458200" cy="12192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UFC = </a:t>
            </a:r>
            <a:r>
              <a:rPr lang="el-GR" dirty="0" smtClean="0">
                <a:solidFill>
                  <a:schemeClr val="bg1"/>
                </a:solidFill>
                <a:cs typeface="Arial" charset="0"/>
              </a:rPr>
              <a:t>Σ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(number of elements of given type)x(weight)</a:t>
            </a:r>
            <a:endParaRPr lang="el-GR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B0E-754A-4257-98EB-719B7EE2F0F0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229600" cy="5791200"/>
          </a:xfrm>
          <a:noFill/>
          <a:ln/>
        </p:spPr>
        <p:txBody>
          <a:bodyPr lIns="90840" tIns="44623" rIns="90840" bIns="44623"/>
          <a:lstStyle/>
          <a:p>
            <a:r>
              <a:rPr lang="en-GB" sz="2800" dirty="0" smtClean="0"/>
              <a:t>UFC </a:t>
            </a:r>
            <a:r>
              <a:rPr lang="en-GB" sz="2800" dirty="0"/>
              <a:t>is modified by complexity of the </a:t>
            </a:r>
            <a:r>
              <a:rPr lang="en-GB" sz="2800" dirty="0" smtClean="0"/>
              <a:t>project to produce final FPs for the system.</a:t>
            </a:r>
          </a:p>
          <a:p>
            <a:endParaRPr lang="en-GB" sz="2400" dirty="0"/>
          </a:p>
          <a:p>
            <a:r>
              <a:rPr lang="en-GB" sz="2800" dirty="0" smtClean="0"/>
              <a:t>FPs are very subjective. </a:t>
            </a:r>
          </a:p>
          <a:p>
            <a:pPr lvl="1"/>
            <a:r>
              <a:rPr lang="en-GB" sz="2400" dirty="0" smtClean="0"/>
              <a:t>Complexity depends on the estimator judgement</a:t>
            </a:r>
          </a:p>
          <a:p>
            <a:pPr lvl="1"/>
            <a:r>
              <a:rPr lang="en-GB" sz="2400" dirty="0" smtClean="0"/>
              <a:t>Complexity depends on the type of system</a:t>
            </a:r>
          </a:p>
          <a:p>
            <a:pPr lvl="1"/>
            <a:r>
              <a:rPr lang="en-GB" sz="2400" dirty="0" smtClean="0"/>
              <a:t>Biased towards data-processing </a:t>
            </a:r>
          </a:p>
          <a:p>
            <a:pPr lvl="1"/>
            <a:r>
              <a:rPr lang="en-GB" sz="2400" dirty="0" smtClean="0"/>
              <a:t>Not suitable for event-driven systems</a:t>
            </a:r>
            <a:endParaRPr lang="en-GB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A525-2B98-45F3-A7C5-83DE5492A472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Object points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>
                <a:solidFill>
                  <a:schemeClr val="accent1"/>
                </a:solidFill>
              </a:rPr>
              <a:t>Object points</a:t>
            </a:r>
            <a:r>
              <a:rPr lang="en-GB" sz="2800" dirty="0"/>
              <a:t> (aka </a:t>
            </a:r>
            <a:r>
              <a:rPr lang="en-GB" sz="2800" dirty="0">
                <a:solidFill>
                  <a:schemeClr val="accent1"/>
                </a:solidFill>
              </a:rPr>
              <a:t>application points</a:t>
            </a:r>
            <a:r>
              <a:rPr lang="en-GB" sz="2800" dirty="0"/>
              <a:t>) are an alternative function-related measure.</a:t>
            </a:r>
          </a:p>
          <a:p>
            <a:pPr>
              <a:lnSpc>
                <a:spcPct val="90000"/>
              </a:lnSpc>
            </a:pP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The </a:t>
            </a:r>
            <a:r>
              <a:rPr lang="en-GB" sz="2800" dirty="0"/>
              <a:t>number of object points in a program is a weighted estimate of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The number of separate screens that are displayed;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The number of reports that are produced by the system;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The number of program modules that must be developed to supplement the database code;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F580-91CB-4969-9C08-578DF2357FBC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 point estimation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Object points are easier to estimate from a specification as they are simply concerned with screens, reports and programming language modules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They can therefore be estimated at a fairly early point in the development process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84AF7-39E0-43EB-94AD-6BCB092057D5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229600" cy="5791200"/>
          </a:xfrm>
          <a:noFill/>
          <a:ln/>
        </p:spPr>
        <p:txBody>
          <a:bodyPr lIns="90840" tIns="44623" rIns="90840" bIns="44623"/>
          <a:lstStyle/>
          <a:p>
            <a:endParaRPr lang="en-GB" sz="2400" dirty="0"/>
          </a:p>
          <a:p>
            <a:r>
              <a:rPr lang="en-GB" sz="2800" dirty="0" smtClean="0"/>
              <a:t>FPs and OPs </a:t>
            </a:r>
            <a:r>
              <a:rPr lang="en-GB" sz="2800" dirty="0"/>
              <a:t>can be used to estimate LOC depending on the average number of LOC per FP </a:t>
            </a:r>
            <a:r>
              <a:rPr lang="en-GB" sz="2800" dirty="0" smtClean="0"/>
              <a:t>or OP for </a:t>
            </a:r>
            <a:r>
              <a:rPr lang="en-GB" sz="2800" dirty="0"/>
              <a:t>a given language</a:t>
            </a:r>
          </a:p>
          <a:p>
            <a:pPr lvl="1"/>
            <a:r>
              <a:rPr lang="en-GB" sz="2400" dirty="0"/>
              <a:t>LOC = AVC * number of </a:t>
            </a:r>
            <a:r>
              <a:rPr lang="en-GB" sz="2400" dirty="0" smtClean="0"/>
              <a:t>function (object) </a:t>
            </a:r>
            <a:r>
              <a:rPr lang="en-GB" sz="2400" dirty="0"/>
              <a:t>points; </a:t>
            </a:r>
          </a:p>
          <a:p>
            <a:pPr lvl="1"/>
            <a:r>
              <a:rPr lang="en-GB" sz="2400" dirty="0"/>
              <a:t>AVC is a language-dependent </a:t>
            </a:r>
            <a:r>
              <a:rPr lang="en-GB" sz="2400" dirty="0" smtClean="0"/>
              <a:t>factor</a:t>
            </a:r>
          </a:p>
          <a:p>
            <a:pPr lvl="1">
              <a:buNone/>
            </a:pPr>
            <a:endParaRPr lang="en-GB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9637-C4EB-4A0A-8D1D-D7D37FC0B45D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840" tIns="44623" rIns="90840" bIns="44623"/>
          <a:lstStyle/>
          <a:p>
            <a:pPr>
              <a:lnSpc>
                <a:spcPct val="90000"/>
              </a:lnSpc>
            </a:pPr>
            <a:r>
              <a:rPr lang="en-GB" dirty="0"/>
              <a:t>Real-time embedded systems, 40-160 </a:t>
            </a:r>
            <a:br>
              <a:rPr lang="en-GB" dirty="0"/>
            </a:br>
            <a:r>
              <a:rPr lang="en-GB" dirty="0" smtClean="0"/>
              <a:t>LOC/Person-month</a:t>
            </a:r>
            <a:r>
              <a:rPr lang="en-GB" dirty="0"/>
              <a:t>.</a:t>
            </a:r>
          </a:p>
          <a:p>
            <a:pPr>
              <a:lnSpc>
                <a:spcPct val="90000"/>
              </a:lnSpc>
            </a:pPr>
            <a:r>
              <a:rPr lang="en-GB" dirty="0"/>
              <a:t>Systems programs , 150-400 </a:t>
            </a:r>
            <a:r>
              <a:rPr lang="en-GB" dirty="0" smtClean="0"/>
              <a:t>LOC/Person-month</a:t>
            </a:r>
            <a:r>
              <a:rPr lang="en-GB" dirty="0"/>
              <a:t>.</a:t>
            </a:r>
          </a:p>
          <a:p>
            <a:pPr>
              <a:lnSpc>
                <a:spcPct val="90000"/>
              </a:lnSpc>
            </a:pPr>
            <a:r>
              <a:rPr lang="en-GB" dirty="0"/>
              <a:t>Commercial applications, 200-900 </a:t>
            </a:r>
            <a:br>
              <a:rPr lang="en-GB" dirty="0"/>
            </a:br>
            <a:r>
              <a:rPr lang="en-GB" dirty="0" smtClean="0"/>
              <a:t>LOC/Person-month</a:t>
            </a:r>
            <a:r>
              <a:rPr lang="en-GB" dirty="0"/>
              <a:t>.</a:t>
            </a:r>
          </a:p>
          <a:p>
            <a:pPr>
              <a:lnSpc>
                <a:spcPct val="90000"/>
              </a:lnSpc>
            </a:pPr>
            <a:r>
              <a:rPr lang="en-GB" dirty="0"/>
              <a:t>In object points, productivity has been measured between 4 and 50 object points/month depending on tool support and developer capability.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40" tIns="44623" rIns="90840" bIns="44623" anchor="b"/>
          <a:lstStyle/>
          <a:p>
            <a:r>
              <a:rPr lang="en-GB"/>
              <a:t>Productivity estimates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F9622-763A-48FD-87A7-CC1C81445D29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95800"/>
          </a:xfrm>
          <a:noFill/>
          <a:ln/>
        </p:spPr>
        <p:txBody>
          <a:bodyPr lIns="90840" tIns="44623" rIns="90840" bIns="44623"/>
          <a:lstStyle/>
          <a:p>
            <a:r>
              <a:rPr lang="en-GB" sz="2800" dirty="0"/>
              <a:t>All metrics based on volume/unit time are </a:t>
            </a:r>
            <a:br>
              <a:rPr lang="en-GB" sz="2800" dirty="0"/>
            </a:br>
            <a:r>
              <a:rPr lang="en-GB" sz="2800" dirty="0"/>
              <a:t>flawed because they do not take quality into </a:t>
            </a:r>
            <a:br>
              <a:rPr lang="en-GB" sz="2800" dirty="0"/>
            </a:br>
            <a:r>
              <a:rPr lang="en-GB" sz="2800" dirty="0"/>
              <a:t>account.</a:t>
            </a:r>
          </a:p>
          <a:p>
            <a:endParaRPr lang="en-GB" sz="2800" dirty="0" smtClean="0"/>
          </a:p>
          <a:p>
            <a:r>
              <a:rPr lang="en-GB" sz="2800" dirty="0" smtClean="0"/>
              <a:t>Productivity </a:t>
            </a:r>
            <a:r>
              <a:rPr lang="en-GB" sz="2800" dirty="0"/>
              <a:t>may generally be increased at the </a:t>
            </a:r>
            <a:br>
              <a:rPr lang="en-GB" sz="2800" dirty="0"/>
            </a:br>
            <a:r>
              <a:rPr lang="en-GB" sz="2800" dirty="0"/>
              <a:t>cost of quality</a:t>
            </a:r>
            <a:r>
              <a:rPr lang="en-GB" sz="2800" dirty="0" smtClean="0"/>
              <a:t>.</a:t>
            </a:r>
          </a:p>
          <a:p>
            <a:endParaRPr lang="en-GB" sz="2800" dirty="0"/>
          </a:p>
          <a:p>
            <a:r>
              <a:rPr lang="en-GB" sz="2800" dirty="0"/>
              <a:t>It is not clear how productivity/quality metrics </a:t>
            </a:r>
            <a:br>
              <a:rPr lang="en-GB" sz="2800" dirty="0"/>
            </a:br>
            <a:r>
              <a:rPr lang="en-GB" sz="2800" dirty="0"/>
              <a:t>are related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  <a:noFill/>
          <a:ln/>
        </p:spPr>
        <p:txBody>
          <a:bodyPr lIns="90840" tIns="44623" rIns="90840" bIns="44623" anchor="b"/>
          <a:lstStyle/>
          <a:p>
            <a:r>
              <a:rPr lang="en-GB" dirty="0"/>
              <a:t>Quality </a:t>
            </a:r>
            <a:r>
              <a:rPr lang="en-GB" dirty="0" err="1" smtClean="0"/>
              <a:t>vs</a:t>
            </a:r>
            <a:r>
              <a:rPr lang="en-GB" dirty="0" smtClean="0"/>
              <a:t> </a:t>
            </a:r>
            <a:r>
              <a:rPr lang="en-GB" dirty="0"/>
              <a:t>P</a:t>
            </a:r>
            <a:r>
              <a:rPr lang="en-GB" dirty="0" smtClean="0"/>
              <a:t>roductivity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BBCF-611C-4344-9135-DD2FC977AECF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40" tIns="44623" rIns="90840" bIns="44623" anchor="b"/>
          <a:lstStyle/>
          <a:p>
            <a:r>
              <a:rPr lang="en-GB"/>
              <a:t>Outline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209800"/>
            <a:ext cx="6324600" cy="2819400"/>
          </a:xfrm>
          <a:noFill/>
          <a:ln/>
        </p:spPr>
        <p:txBody>
          <a:bodyPr lIns="90840" tIns="44623" rIns="90840" bIns="44623"/>
          <a:lstStyle/>
          <a:p>
            <a:r>
              <a:rPr lang="en-GB" dirty="0"/>
              <a:t>Software productivity</a:t>
            </a:r>
          </a:p>
          <a:p>
            <a:r>
              <a:rPr lang="en-GB" dirty="0"/>
              <a:t>Estimation techniques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A852-799A-4DD8-869E-D92DD54F7E86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GB" dirty="0"/>
              <a:t>Estimation techniques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495800"/>
          </a:xfrm>
        </p:spPr>
        <p:txBody>
          <a:bodyPr/>
          <a:lstStyle/>
          <a:p>
            <a:r>
              <a:rPr lang="en-GB" sz="2800" dirty="0"/>
              <a:t>There is no simple way to make an accurate estimate of the </a:t>
            </a:r>
            <a:r>
              <a:rPr lang="en-GB" sz="2800" dirty="0" smtClean="0"/>
              <a:t>effort</a:t>
            </a:r>
            <a:endParaRPr lang="en-GB" sz="2800" dirty="0"/>
          </a:p>
          <a:p>
            <a:pPr lvl="1"/>
            <a:r>
              <a:rPr lang="en-GB" sz="2400" dirty="0"/>
              <a:t>Initial estimates are based on inadequate information in a user requirements definition;</a:t>
            </a:r>
          </a:p>
          <a:p>
            <a:pPr lvl="1"/>
            <a:r>
              <a:rPr lang="en-GB" sz="2400" dirty="0"/>
              <a:t>The software may run on unfamiliar computers or use new technology;</a:t>
            </a:r>
          </a:p>
          <a:p>
            <a:pPr lvl="1"/>
            <a:r>
              <a:rPr lang="en-GB" sz="2400" dirty="0"/>
              <a:t>The people in the project may be unknown.</a:t>
            </a:r>
          </a:p>
          <a:p>
            <a:endParaRPr lang="en-GB" sz="2800" dirty="0" smtClean="0"/>
          </a:p>
          <a:p>
            <a:r>
              <a:rPr lang="en-GB" sz="2800" dirty="0" smtClean="0"/>
              <a:t>Project </a:t>
            </a:r>
            <a:r>
              <a:rPr lang="en-GB" sz="2800" dirty="0"/>
              <a:t>cost estimates may be self-fulfilling</a:t>
            </a:r>
          </a:p>
          <a:p>
            <a:pPr lvl="1"/>
            <a:r>
              <a:rPr lang="en-GB" sz="2400" dirty="0"/>
              <a:t>The estimate defines the budget and the product is adjusted to meet the budget.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3B35-946D-47FF-9776-20C2203CC23D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40" tIns="44623" rIns="90840" bIns="44623" anchor="b"/>
          <a:lstStyle/>
          <a:p>
            <a:r>
              <a:rPr lang="en-GB"/>
              <a:t>Estimation techniques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905000"/>
            <a:ext cx="5791200" cy="3200400"/>
          </a:xfrm>
          <a:noFill/>
          <a:ln/>
        </p:spPr>
        <p:txBody>
          <a:bodyPr lIns="90840" tIns="44623" rIns="90840" bIns="44623"/>
          <a:lstStyle/>
          <a:p>
            <a:r>
              <a:rPr lang="en-GB"/>
              <a:t>Algorithmic cost modelling.</a:t>
            </a:r>
          </a:p>
          <a:p>
            <a:r>
              <a:rPr lang="en-GB"/>
              <a:t>Expert judgement.</a:t>
            </a:r>
          </a:p>
          <a:p>
            <a:r>
              <a:rPr lang="en-GB"/>
              <a:t>Estimation by analogy.</a:t>
            </a:r>
          </a:p>
          <a:p>
            <a:r>
              <a:rPr lang="en-GB"/>
              <a:t>Parkinson's Law.</a:t>
            </a:r>
          </a:p>
          <a:p>
            <a:r>
              <a:rPr lang="en-GB"/>
              <a:t>Pricing to win.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642D-A98E-4427-91EF-C95882E176F2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/>
              <a:t>Estimation techniques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533400" y="1295400"/>
            <a:ext cx="8153400" cy="51816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6741" name="Object 5"/>
          <p:cNvGraphicFramePr>
            <a:graphicFrameLocks noChangeAspect="1"/>
          </p:cNvGraphicFramePr>
          <p:nvPr/>
        </p:nvGraphicFramePr>
        <p:xfrm>
          <a:off x="1295400" y="1676400"/>
          <a:ext cx="6629400" cy="450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6" name="Document" r:id="rId4" imgW="5725595" imgH="3412680" progId="Word.Document.8">
                  <p:embed/>
                </p:oleObj>
              </mc:Choice>
              <mc:Fallback>
                <p:oleObj name="Document" r:id="rId4" imgW="5725595" imgH="3412680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0281"/>
                      <a:stretch>
                        <a:fillRect/>
                      </a:stretch>
                    </p:blipFill>
                    <p:spPr bwMode="auto">
                      <a:xfrm>
                        <a:off x="1295400" y="1676400"/>
                        <a:ext cx="6629400" cy="450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467C-E220-4718-B97C-8CA7A23A4829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40" tIns="44623" rIns="90840" bIns="44623" anchor="b"/>
          <a:lstStyle/>
          <a:p>
            <a:r>
              <a:rPr lang="en-GB"/>
              <a:t>Pricing to win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840" tIns="44623" rIns="90840" bIns="44623"/>
          <a:lstStyle/>
          <a:p>
            <a:r>
              <a:rPr lang="en-GB" dirty="0"/>
              <a:t>The project costs whatever the customer has to spend on it.</a:t>
            </a:r>
          </a:p>
          <a:p>
            <a:r>
              <a:rPr lang="en-GB" dirty="0"/>
              <a:t>Advantages: </a:t>
            </a:r>
          </a:p>
          <a:p>
            <a:pPr lvl="1"/>
            <a:r>
              <a:rPr lang="en-GB" dirty="0"/>
              <a:t>You get the contract.</a:t>
            </a:r>
          </a:p>
          <a:p>
            <a:r>
              <a:rPr lang="en-GB" dirty="0"/>
              <a:t>Disadvantages: </a:t>
            </a:r>
          </a:p>
          <a:p>
            <a:pPr lvl="1"/>
            <a:r>
              <a:rPr lang="en-GB" dirty="0"/>
              <a:t>The probability that the customer gets the system he or she wants is small. </a:t>
            </a:r>
            <a:endParaRPr lang="en-GB" dirty="0" smtClean="0"/>
          </a:p>
          <a:p>
            <a:pPr lvl="1"/>
            <a:r>
              <a:rPr lang="en-GB" dirty="0" smtClean="0"/>
              <a:t>Costs </a:t>
            </a:r>
            <a:r>
              <a:rPr lang="en-GB" dirty="0"/>
              <a:t>do not accurately reflect the work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9319-1C7C-4E6E-91BE-53DED13FC2D3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Pricing to win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495800"/>
          </a:xfrm>
        </p:spPr>
        <p:txBody>
          <a:bodyPr/>
          <a:lstStyle/>
          <a:p>
            <a:r>
              <a:rPr lang="en-GB" sz="2800" dirty="0" smtClean="0"/>
              <a:t>May seem </a:t>
            </a:r>
            <a:r>
              <a:rPr lang="en-GB" sz="2800" dirty="0"/>
              <a:t>unethical and un-businesslike.</a:t>
            </a:r>
          </a:p>
          <a:p>
            <a:r>
              <a:rPr lang="en-GB" sz="2800" dirty="0"/>
              <a:t>However, when detailed information is lacking it may be the only appropriate strategy.</a:t>
            </a:r>
          </a:p>
          <a:p>
            <a:r>
              <a:rPr lang="en-GB" sz="2800" dirty="0"/>
              <a:t>The project cost is agreed on the basis of an outline proposal and the development is constrained by that cost.</a:t>
            </a:r>
          </a:p>
          <a:p>
            <a:r>
              <a:rPr lang="en-GB" sz="2800" dirty="0"/>
              <a:t>A detailed specification may be negotiated or an evolutionary approach used for system development.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1EB2-4FB1-4073-9C5C-E92989879405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  <a:noFill/>
          <a:ln/>
        </p:spPr>
        <p:txBody>
          <a:bodyPr lIns="90840" tIns="44623" rIns="90840" bIns="44623" anchor="b"/>
          <a:lstStyle/>
          <a:p>
            <a:r>
              <a:rPr lang="en-GB"/>
              <a:t>Algorithmic cost modelling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  <a:noFill/>
          <a:ln/>
        </p:spPr>
        <p:txBody>
          <a:bodyPr lIns="90840" tIns="44623" rIns="90840" bIns="44623"/>
          <a:lstStyle/>
          <a:p>
            <a:pPr>
              <a:lnSpc>
                <a:spcPct val="90000"/>
              </a:lnSpc>
            </a:pPr>
            <a:r>
              <a:rPr lang="en-GB" sz="2800" dirty="0"/>
              <a:t>Cost is estimated as a mathematical function of </a:t>
            </a:r>
            <a:br>
              <a:rPr lang="en-GB" sz="2800" dirty="0"/>
            </a:br>
            <a:r>
              <a:rPr lang="en-GB" sz="2800" dirty="0"/>
              <a:t>product, project and process attributes whose </a:t>
            </a:r>
            <a:br>
              <a:rPr lang="en-GB" sz="2800" dirty="0"/>
            </a:br>
            <a:r>
              <a:rPr lang="en-GB" sz="2800" dirty="0"/>
              <a:t>values are estimated by project managers:</a:t>
            </a:r>
          </a:p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Helvetica" charset="0"/>
              </a:rPr>
              <a:t>Effort</a:t>
            </a:r>
            <a:r>
              <a:rPr lang="en-GB" sz="2400" dirty="0"/>
              <a:t> = </a:t>
            </a:r>
            <a:r>
              <a:rPr lang="en-GB" sz="2400" dirty="0">
                <a:latin typeface="Helvetica" charset="0"/>
              </a:rPr>
              <a:t>A </a:t>
            </a:r>
            <a:r>
              <a:rPr lang="en-GB" sz="2400" dirty="0"/>
              <a:t> </a:t>
            </a:r>
            <a:r>
              <a:rPr lang="en-GB" sz="2400" dirty="0">
                <a:latin typeface="Symbol" pitchFamily="18" charset="2"/>
              </a:rPr>
              <a:t>´</a:t>
            </a:r>
            <a:r>
              <a:rPr lang="en-GB" sz="2400" dirty="0"/>
              <a:t> </a:t>
            </a:r>
            <a:r>
              <a:rPr lang="en-GB" sz="2400" dirty="0" err="1">
                <a:latin typeface="Helvetica" charset="0"/>
              </a:rPr>
              <a:t>Size</a:t>
            </a:r>
            <a:r>
              <a:rPr lang="en-GB" sz="2400" baseline="30000" dirty="0" err="1">
                <a:latin typeface="Helvetica" charset="0"/>
              </a:rPr>
              <a:t>B</a:t>
            </a:r>
            <a:r>
              <a:rPr lang="en-GB" sz="2400" baseline="30000" dirty="0"/>
              <a:t>  </a:t>
            </a:r>
            <a:r>
              <a:rPr lang="en-GB" sz="2400" dirty="0">
                <a:latin typeface="Symbol" pitchFamily="18" charset="2"/>
              </a:rPr>
              <a:t>´</a:t>
            </a:r>
            <a:r>
              <a:rPr lang="en-GB" sz="2400" dirty="0"/>
              <a:t> </a:t>
            </a:r>
            <a:r>
              <a:rPr lang="en-GB" sz="2400" dirty="0">
                <a:latin typeface="Helvetica" charset="0"/>
              </a:rPr>
              <a:t>M</a:t>
            </a:r>
          </a:p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/>
              <a:t>A is an </a:t>
            </a:r>
            <a:r>
              <a:rPr lang="en-GB" sz="2400" dirty="0" smtClean="0"/>
              <a:t>organisational practice and product constant</a:t>
            </a:r>
            <a:r>
              <a:rPr lang="en-GB" sz="2400" dirty="0"/>
              <a:t>, </a:t>
            </a:r>
          </a:p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/>
              <a:t>Size is code size or FP or OP</a:t>
            </a:r>
          </a:p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/>
              <a:t>B is a project size factor and reflects the fact that costs don’t increase with size linearly</a:t>
            </a:r>
            <a:endParaRPr lang="en-GB" sz="2400" dirty="0"/>
          </a:p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/>
              <a:t>M is a multiplier reflecting product, process and people attributes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4EC-0208-4286-9F21-5CE21F622731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Estimation accuracy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000" dirty="0"/>
              <a:t>The size of a software system can only be known accurately when it is finished.</a:t>
            </a:r>
          </a:p>
          <a:p>
            <a:pPr>
              <a:lnSpc>
                <a:spcPct val="80000"/>
              </a:lnSpc>
            </a:pPr>
            <a:endParaRPr lang="en-GB" sz="2000" dirty="0"/>
          </a:p>
          <a:p>
            <a:pPr>
              <a:lnSpc>
                <a:spcPct val="80000"/>
              </a:lnSpc>
            </a:pP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dirty="0"/>
              <a:t>Several factors influence the final size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Use of COTS and components;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Programming language;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Distribution of system.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As the development process progresses then the size estimate becomes more accurate.</a:t>
            </a:r>
          </a:p>
        </p:txBody>
      </p:sp>
      <p:pic>
        <p:nvPicPr>
          <p:cNvPr id="10138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133600"/>
            <a:ext cx="3759200" cy="2286000"/>
          </a:xfrm>
          <a:solidFill>
            <a:schemeClr val="tx1"/>
          </a:solidFill>
          <a:ln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752E-5EB9-46F4-B268-82CD211755E8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1977-9031-4E0F-80D0-D5515418F87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40" tIns="44623" rIns="90840" bIns="44623" anchor="b"/>
          <a:lstStyle/>
          <a:p>
            <a:r>
              <a:rPr lang="en-GB"/>
              <a:t>The COCOMO model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840" tIns="44623" rIns="90840" bIns="44623"/>
          <a:lstStyle/>
          <a:p>
            <a:r>
              <a:rPr lang="en-GB" sz="2800"/>
              <a:t>An empirical model based on project experience.</a:t>
            </a:r>
          </a:p>
          <a:p>
            <a:r>
              <a:rPr lang="en-GB" sz="2800"/>
              <a:t>Well-documented, ‘independent’ model which is not tied to a specific software vendor.</a:t>
            </a:r>
          </a:p>
          <a:p>
            <a:r>
              <a:rPr lang="en-GB" sz="2800"/>
              <a:t>Long history from initial version published in 1981 (COCOMO-81) through various instantiations to COCOMO 2.</a:t>
            </a:r>
          </a:p>
          <a:p>
            <a:r>
              <a:rPr lang="en-GB" sz="2800"/>
              <a:t>COCOMO 2 takes into account different approaches to software development, reuse, etc.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AF14-5602-49E3-B140-8CA1F11EB8FF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COCOMO 81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457200" y="1600200"/>
            <a:ext cx="8458200" cy="46482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07" name="Object 7"/>
          <p:cNvGraphicFramePr>
            <a:graphicFrameLocks noChangeAspect="1"/>
          </p:cNvGraphicFramePr>
          <p:nvPr/>
        </p:nvGraphicFramePr>
        <p:xfrm>
          <a:off x="762000" y="1981200"/>
          <a:ext cx="7772400" cy="413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2" name="Document" r:id="rId4" imgW="5605272" imgH="2392680" progId="Word.Document.8">
                  <p:embed/>
                </p:oleObj>
              </mc:Choice>
              <mc:Fallback>
                <p:oleObj name="Document" r:id="rId4" imgW="5605272" imgH="2392680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9797"/>
                      <a:stretch>
                        <a:fillRect/>
                      </a:stretch>
                    </p:blipFill>
                    <p:spPr bwMode="auto">
                      <a:xfrm>
                        <a:off x="762000" y="1981200"/>
                        <a:ext cx="7772400" cy="413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F867-8AB2-4674-B377-F8A05408467F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40" tIns="44623" rIns="90840" bIns="44623" anchor="b"/>
          <a:lstStyle/>
          <a:p>
            <a:r>
              <a:rPr lang="en-GB"/>
              <a:t>COCOMO 2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1524000"/>
            <a:ext cx="8326438" cy="4129088"/>
          </a:xfrm>
          <a:noFill/>
          <a:ln/>
        </p:spPr>
        <p:txBody>
          <a:bodyPr lIns="90840" tIns="44623" rIns="90840" bIns="44623"/>
          <a:lstStyle/>
          <a:p>
            <a:r>
              <a:rPr lang="en-GB"/>
              <a:t>COCOMO 81 was developed with the assumption that a waterfall process would be used and that all software would be developed from scratch.</a:t>
            </a:r>
          </a:p>
          <a:p>
            <a:r>
              <a:rPr lang="en-GB"/>
              <a:t>Since its formulation, there have been many changes in software engineering practice and COCOMO 2 is designed to accommodate different approaches to software development.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4A53-68C2-4E1A-9D9B-EF1307330A93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3525"/>
            <a:ext cx="8266113" cy="1108075"/>
          </a:xfrm>
        </p:spPr>
        <p:txBody>
          <a:bodyPr/>
          <a:lstStyle/>
          <a:p>
            <a:r>
              <a:rPr lang="en-GB" dirty="0"/>
              <a:t>Fundamental estimation questions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382000" cy="2895600"/>
          </a:xfrm>
        </p:spPr>
        <p:txBody>
          <a:bodyPr/>
          <a:lstStyle/>
          <a:p>
            <a:r>
              <a:rPr lang="en-GB" dirty="0"/>
              <a:t>How much effort is required to complete an activity?</a:t>
            </a:r>
          </a:p>
          <a:p>
            <a:r>
              <a:rPr lang="en-GB" dirty="0"/>
              <a:t>How much calendar time is needed to complete an activity?</a:t>
            </a:r>
          </a:p>
          <a:p>
            <a:r>
              <a:rPr lang="en-GB" dirty="0"/>
              <a:t>What is the total cost of an activity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C137-5EC3-4CA0-8ED5-C3C59A701BB7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COCOMO 2 models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COCOMO 2 incorporates a range of sub-models that produce increasingly detailed software estimates.</a:t>
            </a:r>
          </a:p>
          <a:p>
            <a:pPr>
              <a:lnSpc>
                <a:spcPct val="90000"/>
              </a:lnSpc>
            </a:pPr>
            <a:r>
              <a:rPr lang="en-US" sz="2800"/>
              <a:t>The sub-models in COCOMO 2 are: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accent1"/>
                </a:solidFill>
              </a:rPr>
              <a:t>Application composition model</a:t>
            </a:r>
            <a:r>
              <a:rPr lang="en-US" sz="2400"/>
              <a:t>. Used when software is composed from existing parts.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accent1"/>
                </a:solidFill>
              </a:rPr>
              <a:t>Early design model</a:t>
            </a:r>
            <a:r>
              <a:rPr lang="en-US" sz="2400"/>
              <a:t>. Used when requirements are available but design has not yet started.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accent1"/>
                </a:solidFill>
              </a:rPr>
              <a:t>Reuse model</a:t>
            </a:r>
            <a:r>
              <a:rPr lang="en-US" sz="2400"/>
              <a:t>. Used to compute the effort of integrating reusable components.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accent1"/>
                </a:solidFill>
              </a:rPr>
              <a:t>Post-architecture model</a:t>
            </a:r>
            <a:r>
              <a:rPr lang="en-US" sz="2400"/>
              <a:t>. Used once the system architecture has been designed and more information about the system is available.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7DF5A-A02F-4DB8-9FBA-8FE3155F2E1D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40" tIns="44623" rIns="90840" bIns="44623" anchor="b"/>
          <a:lstStyle/>
          <a:p>
            <a:r>
              <a:rPr lang="en-GB"/>
              <a:t>Estimation methods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840" tIns="44623" rIns="90840" bIns="44623"/>
          <a:lstStyle/>
          <a:p>
            <a:r>
              <a:rPr lang="en-GB" sz="2800" dirty="0"/>
              <a:t>Each method has strengths and weaknesses.</a:t>
            </a:r>
          </a:p>
          <a:p>
            <a:r>
              <a:rPr lang="en-GB" sz="2800" dirty="0"/>
              <a:t>Estimation should be based on several methods.</a:t>
            </a:r>
          </a:p>
          <a:p>
            <a:r>
              <a:rPr lang="en-GB" sz="2800" dirty="0"/>
              <a:t>If these do not return approximately the same result, then you have insufficient information available to make an estimate.</a:t>
            </a:r>
          </a:p>
          <a:p>
            <a:r>
              <a:rPr lang="en-GB" sz="2800" dirty="0"/>
              <a:t>Some action should be taken to find out more in order to make more accurate estimates.</a:t>
            </a:r>
          </a:p>
          <a:p>
            <a:r>
              <a:rPr lang="en-GB" sz="2800" dirty="0"/>
              <a:t>Pricing to win is sometimes the only applicable method.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DDD0-0301-41D8-85BC-F56CEB3558AD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371600"/>
          </a:xfrm>
          <a:noFill/>
          <a:ln/>
        </p:spPr>
        <p:txBody>
          <a:bodyPr lIns="90840" tIns="44623" rIns="90840" bIns="44623" anchor="b"/>
          <a:lstStyle/>
          <a:p>
            <a:r>
              <a:rPr lang="en-GB" dirty="0"/>
              <a:t>Software </a:t>
            </a:r>
            <a:r>
              <a:rPr lang="en-GB" dirty="0" smtClean="0"/>
              <a:t>Development</a:t>
            </a:r>
            <a:br>
              <a:rPr lang="en-GB" dirty="0" smtClean="0"/>
            </a:br>
            <a:r>
              <a:rPr lang="en-GB" dirty="0" smtClean="0"/>
              <a:t>Cost </a:t>
            </a:r>
            <a:r>
              <a:rPr lang="en-GB" dirty="0"/>
              <a:t>C</a:t>
            </a:r>
            <a:r>
              <a:rPr lang="en-GB" dirty="0" smtClean="0"/>
              <a:t>omponents</a:t>
            </a: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840" tIns="44623" rIns="90840" bIns="44623"/>
          <a:lstStyle/>
          <a:p>
            <a:pPr>
              <a:lnSpc>
                <a:spcPct val="90000"/>
              </a:lnSpc>
            </a:pPr>
            <a:r>
              <a:rPr lang="en-GB" sz="2800" dirty="0"/>
              <a:t>Hardware and software </a:t>
            </a:r>
            <a:r>
              <a:rPr lang="en-GB" sz="2800" dirty="0" smtClean="0"/>
              <a:t>costs</a:t>
            </a:r>
            <a:endParaRPr lang="en-GB" sz="2800" dirty="0"/>
          </a:p>
          <a:p>
            <a:pPr>
              <a:lnSpc>
                <a:spcPct val="90000"/>
              </a:lnSpc>
            </a:pP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Travel </a:t>
            </a:r>
            <a:r>
              <a:rPr lang="en-GB" sz="2800" dirty="0"/>
              <a:t>and training </a:t>
            </a:r>
            <a:r>
              <a:rPr lang="en-GB" sz="2800" dirty="0" smtClean="0"/>
              <a:t>costs</a:t>
            </a:r>
            <a:endParaRPr lang="en-GB" sz="2800" dirty="0"/>
          </a:p>
          <a:p>
            <a:pPr>
              <a:lnSpc>
                <a:spcPct val="90000"/>
              </a:lnSpc>
            </a:pP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Effort </a:t>
            </a:r>
            <a:r>
              <a:rPr lang="en-GB" sz="2800" dirty="0"/>
              <a:t>costs  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Salaries of engineers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Overheads</a:t>
            </a:r>
          </a:p>
          <a:p>
            <a:pPr lvl="2">
              <a:lnSpc>
                <a:spcPct val="90000"/>
              </a:lnSpc>
            </a:pPr>
            <a:r>
              <a:rPr lang="en-GB" sz="2000" dirty="0" smtClean="0"/>
              <a:t>Social </a:t>
            </a:r>
            <a:r>
              <a:rPr lang="en-GB" sz="2000" dirty="0"/>
              <a:t>and insurance costs</a:t>
            </a:r>
          </a:p>
          <a:p>
            <a:pPr lvl="2">
              <a:lnSpc>
                <a:spcPct val="90000"/>
              </a:lnSpc>
            </a:pPr>
            <a:r>
              <a:rPr lang="en-GB" sz="2000" dirty="0" smtClean="0"/>
              <a:t>Costs </a:t>
            </a:r>
            <a:r>
              <a:rPr lang="en-GB" sz="2000" dirty="0"/>
              <a:t>of building, heating, lighting.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Costs of networking and communications.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Costs of shared facilities (</a:t>
            </a:r>
            <a:r>
              <a:rPr lang="en-GB" sz="2000" dirty="0" smtClean="0"/>
              <a:t>e.g. </a:t>
            </a:r>
            <a:r>
              <a:rPr lang="en-GB" sz="2000" dirty="0"/>
              <a:t>library, staff restaurant, etc.).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4805-0BB6-42F1-A726-23B51D3199EE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  <a:noFill/>
          <a:ln/>
        </p:spPr>
        <p:txBody>
          <a:bodyPr lIns="90840" tIns="44623" rIns="90840" bIns="44623" anchor="b"/>
          <a:lstStyle/>
          <a:p>
            <a:r>
              <a:rPr lang="en-GB" dirty="0"/>
              <a:t>Costing </a:t>
            </a:r>
            <a:r>
              <a:rPr lang="en-GB" dirty="0" err="1" smtClean="0"/>
              <a:t>vs</a:t>
            </a:r>
            <a:r>
              <a:rPr lang="en-GB" dirty="0" smtClean="0"/>
              <a:t> </a:t>
            </a:r>
            <a:r>
              <a:rPr lang="en-GB" dirty="0"/>
              <a:t>P</a:t>
            </a:r>
            <a:r>
              <a:rPr lang="en-GB" dirty="0" smtClean="0"/>
              <a:t>ricing</a:t>
            </a:r>
            <a:endParaRPr lang="en-GB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4495800"/>
          </a:xfrm>
          <a:noFill/>
          <a:ln/>
        </p:spPr>
        <p:txBody>
          <a:bodyPr lIns="90840" tIns="44623" rIns="90840" bIns="44623"/>
          <a:lstStyle/>
          <a:p>
            <a:r>
              <a:rPr lang="en-GB" dirty="0"/>
              <a:t>Estimates are made to discover the </a:t>
            </a:r>
            <a:r>
              <a:rPr lang="en-GB" dirty="0" smtClean="0"/>
              <a:t>cost of </a:t>
            </a:r>
            <a:r>
              <a:rPr lang="en-GB" dirty="0"/>
              <a:t>producing a software system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Broader </a:t>
            </a:r>
            <a:r>
              <a:rPr lang="en-GB" dirty="0"/>
              <a:t>organisational, economic, political and business considerations influence the price charged.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0AEF4-F783-4DAD-8C88-D3F4BF1C9AA3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  <a:noFill/>
          <a:ln/>
        </p:spPr>
        <p:txBody>
          <a:bodyPr lIns="90840" tIns="44623" rIns="90840" bIns="44623" anchor="b"/>
          <a:lstStyle/>
          <a:p>
            <a:r>
              <a:rPr lang="en-GB" dirty="0"/>
              <a:t>Software pricing factors</a:t>
            </a:r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1143000" y="1295400"/>
          <a:ext cx="6934200" cy="465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Document" r:id="rId4" imgW="5726388" imgH="3126035" progId="Word.Document.8">
                  <p:embed/>
                </p:oleObj>
              </mc:Choice>
              <mc:Fallback>
                <p:oleObj name="Document" r:id="rId4" imgW="5726388" imgH="3126035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7085"/>
                      <a:stretch>
                        <a:fillRect/>
                      </a:stretch>
                    </p:blipFill>
                    <p:spPr bwMode="auto">
                      <a:xfrm>
                        <a:off x="1143000" y="1295400"/>
                        <a:ext cx="6934200" cy="46561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FFDC-C0D9-45AD-A71D-011224F177C5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4495800"/>
          </a:xfrm>
          <a:noFill/>
          <a:ln/>
        </p:spPr>
        <p:txBody>
          <a:bodyPr lIns="90840" tIns="44623" rIns="90840" bIns="44623"/>
          <a:lstStyle/>
          <a:p>
            <a:r>
              <a:rPr lang="en-GB" dirty="0" smtClean="0"/>
              <a:t>Is a </a:t>
            </a:r>
            <a:r>
              <a:rPr lang="en-GB" dirty="0"/>
              <a:t>measure of the rate at which individual </a:t>
            </a:r>
            <a:br>
              <a:rPr lang="en-GB" dirty="0"/>
            </a:br>
            <a:r>
              <a:rPr lang="en-GB" dirty="0"/>
              <a:t>engineers </a:t>
            </a:r>
            <a:r>
              <a:rPr lang="en-GB" dirty="0" smtClean="0"/>
              <a:t>produce </a:t>
            </a:r>
            <a:r>
              <a:rPr lang="en-GB" dirty="0"/>
              <a:t>software and associated documentation.</a:t>
            </a:r>
          </a:p>
          <a:p>
            <a:r>
              <a:rPr lang="en-GB" dirty="0" smtClean="0"/>
              <a:t>Is not </a:t>
            </a:r>
            <a:r>
              <a:rPr lang="en-GB" dirty="0"/>
              <a:t>quality-oriented </a:t>
            </a:r>
            <a:r>
              <a:rPr lang="en-GB" dirty="0" smtClean="0"/>
              <a:t>although </a:t>
            </a:r>
            <a:r>
              <a:rPr lang="en-GB" dirty="0"/>
              <a:t>quality assurance is a </a:t>
            </a:r>
            <a:r>
              <a:rPr lang="en-GB" dirty="0" smtClean="0"/>
              <a:t>factor in </a:t>
            </a:r>
            <a:r>
              <a:rPr lang="en-GB" dirty="0"/>
              <a:t>productivity assessment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Essentially</a:t>
            </a:r>
            <a:r>
              <a:rPr lang="en-GB" dirty="0"/>
              <a:t>, we want to measure useful </a:t>
            </a:r>
            <a:br>
              <a:rPr lang="en-GB" dirty="0"/>
            </a:br>
            <a:r>
              <a:rPr lang="en-GB" dirty="0"/>
              <a:t>functionality produced per time unit.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noFill/>
          <a:ln/>
        </p:spPr>
        <p:txBody>
          <a:bodyPr lIns="90840" tIns="44623" rIns="90840" bIns="44623" anchor="b"/>
          <a:lstStyle/>
          <a:p>
            <a:r>
              <a:rPr lang="en-GB" dirty="0"/>
              <a:t>Software productivity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79E0-12B0-46FF-8390-0CD95F2165C2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5257800"/>
          </a:xfrm>
          <a:noFill/>
          <a:ln/>
        </p:spPr>
        <p:txBody>
          <a:bodyPr lIns="90840" tIns="44623" rIns="90840" bIns="44623"/>
          <a:lstStyle/>
          <a:p>
            <a:r>
              <a:rPr lang="en-GB" dirty="0">
                <a:solidFill>
                  <a:schemeClr val="accent1"/>
                </a:solidFill>
              </a:rPr>
              <a:t>Size related measures</a:t>
            </a:r>
            <a:r>
              <a:rPr lang="en-GB" dirty="0"/>
              <a:t> based on some output from the software process. </a:t>
            </a:r>
            <a:endParaRPr lang="en-GB" dirty="0" smtClean="0"/>
          </a:p>
          <a:p>
            <a:pPr lvl="1"/>
            <a:r>
              <a:rPr lang="en-GB" dirty="0" smtClean="0"/>
              <a:t>Lines </a:t>
            </a:r>
            <a:r>
              <a:rPr lang="en-GB" dirty="0"/>
              <a:t>of delivered source </a:t>
            </a:r>
            <a:r>
              <a:rPr lang="en-GB" dirty="0" smtClean="0"/>
              <a:t>code </a:t>
            </a:r>
          </a:p>
          <a:p>
            <a:pPr lvl="1"/>
            <a:r>
              <a:rPr lang="en-GB" dirty="0" smtClean="0"/>
              <a:t>Object </a:t>
            </a:r>
            <a:r>
              <a:rPr lang="en-GB" dirty="0"/>
              <a:t>code </a:t>
            </a:r>
            <a:r>
              <a:rPr lang="en-GB" dirty="0" smtClean="0"/>
              <a:t>instructions</a:t>
            </a:r>
          </a:p>
          <a:p>
            <a:pPr lvl="1"/>
            <a:r>
              <a:rPr lang="en-GB" dirty="0" smtClean="0"/>
              <a:t>Number of pages of documentation</a:t>
            </a:r>
            <a:endParaRPr lang="en-GB" dirty="0"/>
          </a:p>
          <a:p>
            <a:r>
              <a:rPr lang="en-GB" dirty="0">
                <a:solidFill>
                  <a:schemeClr val="accent1"/>
                </a:solidFill>
              </a:rPr>
              <a:t>Function-related measures</a:t>
            </a:r>
            <a:r>
              <a:rPr lang="en-GB" dirty="0"/>
              <a:t> based on an estimate of the functionality of the delivered software. </a:t>
            </a:r>
            <a:endParaRPr lang="en-GB" dirty="0" smtClean="0"/>
          </a:p>
          <a:p>
            <a:pPr lvl="1"/>
            <a:r>
              <a:rPr lang="en-GB" dirty="0" smtClean="0"/>
              <a:t>Function-points</a:t>
            </a:r>
          </a:p>
          <a:p>
            <a:pPr lvl="1"/>
            <a:r>
              <a:rPr lang="en-GB" dirty="0" smtClean="0"/>
              <a:t>Object points</a:t>
            </a:r>
            <a:endParaRPr lang="en-GB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noFill/>
          <a:ln/>
        </p:spPr>
        <p:txBody>
          <a:bodyPr lIns="90840" tIns="44623" rIns="90840" bIns="44623" anchor="b"/>
          <a:lstStyle/>
          <a:p>
            <a:r>
              <a:rPr lang="en-GB" dirty="0"/>
              <a:t>Productivity measures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477B-84BD-4872-A268-7365E6F7D833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81600"/>
          </a:xfrm>
          <a:noFill/>
          <a:ln/>
        </p:spPr>
        <p:txBody>
          <a:bodyPr lIns="90840" tIns="44623" rIns="90840" bIns="44623"/>
          <a:lstStyle/>
          <a:p>
            <a:r>
              <a:rPr lang="en-GB" sz="2800" dirty="0" smtClean="0"/>
              <a:t>LOC/pm is calculated by</a:t>
            </a:r>
          </a:p>
          <a:p>
            <a:endParaRPr lang="en-GB" sz="2400" dirty="0"/>
          </a:p>
          <a:p>
            <a:pPr lvl="1" algn="ctr">
              <a:buNone/>
            </a:pPr>
            <a:r>
              <a:rPr lang="en-GB" sz="2400" dirty="0" smtClean="0"/>
              <a:t>Total number of lines of source code delivered</a:t>
            </a:r>
          </a:p>
          <a:p>
            <a:pPr lvl="1">
              <a:buNone/>
            </a:pPr>
            <a:r>
              <a:rPr lang="en-GB" sz="2400" dirty="0" smtClean="0"/>
              <a:t>-------------------------------------------------------------------------</a:t>
            </a:r>
          </a:p>
          <a:p>
            <a:pPr lvl="1">
              <a:buNone/>
            </a:pPr>
            <a:r>
              <a:rPr lang="en-GB" sz="2400" dirty="0" smtClean="0"/>
              <a:t>Total time in programmer-month to produce the above</a:t>
            </a:r>
          </a:p>
          <a:p>
            <a:pPr lvl="1">
              <a:buNone/>
            </a:pPr>
            <a:endParaRPr lang="en-GB" sz="2400" dirty="0" smtClean="0"/>
          </a:p>
          <a:p>
            <a:pPr lvl="1">
              <a:buNone/>
            </a:pPr>
            <a:r>
              <a:rPr lang="en-GB" sz="2400" dirty="0" smtClean="0"/>
              <a:t>Where </a:t>
            </a:r>
          </a:p>
          <a:p>
            <a:pPr lvl="1">
              <a:buNone/>
            </a:pPr>
            <a:r>
              <a:rPr lang="en-GB" sz="2400" dirty="0" smtClean="0"/>
              <a:t>	Total time = requirement + </a:t>
            </a:r>
          </a:p>
          <a:p>
            <a:pPr lvl="1">
              <a:buNone/>
            </a:pPr>
            <a:r>
              <a:rPr lang="en-GB" sz="2400" dirty="0" smtClean="0"/>
              <a:t>                       design + coding + testing + </a:t>
            </a:r>
          </a:p>
          <a:p>
            <a:pPr lvl="1">
              <a:buNone/>
            </a:pPr>
            <a:r>
              <a:rPr lang="en-GB" sz="2400" dirty="0" smtClean="0"/>
              <a:t>                       documentation</a:t>
            </a:r>
            <a:endParaRPr lang="en-GB" sz="24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295400"/>
          </a:xfrm>
          <a:noFill/>
          <a:ln/>
        </p:spPr>
        <p:txBody>
          <a:bodyPr lIns="90840" tIns="44623" rIns="90840" bIns="44623" anchor="b"/>
          <a:lstStyle/>
          <a:p>
            <a:r>
              <a:rPr lang="en-GB" dirty="0"/>
              <a:t>Lines of </a:t>
            </a:r>
            <a:r>
              <a:rPr lang="en-GB" dirty="0" smtClean="0"/>
              <a:t>Code Per </a:t>
            </a:r>
            <a:br>
              <a:rPr lang="en-GB" dirty="0" smtClean="0"/>
            </a:br>
            <a:r>
              <a:rPr lang="en-GB" dirty="0" smtClean="0"/>
              <a:t>Programmer-month (LOC/pm)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3C70-8DFF-47D6-8790-AB9348332223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255E-F2F8-483D-8672-19DBC2DC7F2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2229</TotalTime>
  <Pages>50</Pages>
  <Words>1124</Words>
  <Application>Microsoft Office PowerPoint</Application>
  <PresentationFormat>On-screen Show (4:3)</PresentationFormat>
  <Paragraphs>233</Paragraphs>
  <Slides>31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Mountain Top</vt:lpstr>
      <vt:lpstr>Document</vt:lpstr>
      <vt:lpstr>  Software Development  Cost Estimation  Chapter 5 in Software Engineering by  Ian Summerville (7th edition)</vt:lpstr>
      <vt:lpstr>Outline</vt:lpstr>
      <vt:lpstr>Fundamental estimation questions</vt:lpstr>
      <vt:lpstr>Software Development Cost Components</vt:lpstr>
      <vt:lpstr>Costing vs Pricing</vt:lpstr>
      <vt:lpstr>Software pricing factors</vt:lpstr>
      <vt:lpstr>Software productivity</vt:lpstr>
      <vt:lpstr>Productivity measures</vt:lpstr>
      <vt:lpstr>Lines of Code Per  Programmer-month (LOC/pm)</vt:lpstr>
      <vt:lpstr>Limitations with LOC/pm</vt:lpstr>
      <vt:lpstr>LOC/pm limitation  across languages</vt:lpstr>
      <vt:lpstr>Estimation anomalous</vt:lpstr>
      <vt:lpstr>Function points</vt:lpstr>
      <vt:lpstr>PowerPoint Presentation</vt:lpstr>
      <vt:lpstr>Object points</vt:lpstr>
      <vt:lpstr>Object point estimation</vt:lpstr>
      <vt:lpstr>PowerPoint Presentation</vt:lpstr>
      <vt:lpstr>Productivity estimates</vt:lpstr>
      <vt:lpstr>Quality vs Productivity</vt:lpstr>
      <vt:lpstr>Estimation techniques</vt:lpstr>
      <vt:lpstr>Estimation techniques</vt:lpstr>
      <vt:lpstr>Estimation techniques</vt:lpstr>
      <vt:lpstr>Pricing to win</vt:lpstr>
      <vt:lpstr>Pricing to win</vt:lpstr>
      <vt:lpstr>Algorithmic cost modelling</vt:lpstr>
      <vt:lpstr>Estimation accuracy</vt:lpstr>
      <vt:lpstr>The COCOMO model</vt:lpstr>
      <vt:lpstr>COCOMO 81</vt:lpstr>
      <vt:lpstr>COCOMO 2</vt:lpstr>
      <vt:lpstr>COCOMO 2 models</vt:lpstr>
      <vt:lpstr>Estimation methods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cost estimation</dc:title>
  <dc:creator>sophie</dc:creator>
  <cp:lastModifiedBy>Information Technology</cp:lastModifiedBy>
  <cp:revision>110</cp:revision>
  <cp:lastPrinted>2004-06-16T21:33:02Z</cp:lastPrinted>
  <dcterms:created xsi:type="dcterms:W3CDTF">1995-12-13T11:40:05Z</dcterms:created>
  <dcterms:modified xsi:type="dcterms:W3CDTF">2017-11-01T12:58:09Z</dcterms:modified>
</cp:coreProperties>
</file>