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6"/>
  </p:notesMasterIdLst>
  <p:sldIdLst>
    <p:sldId id="289" r:id="rId2"/>
    <p:sldId id="343" r:id="rId3"/>
    <p:sldId id="292" r:id="rId4"/>
    <p:sldId id="336" r:id="rId5"/>
    <p:sldId id="368" r:id="rId6"/>
    <p:sldId id="356" r:id="rId7"/>
    <p:sldId id="366" r:id="rId8"/>
    <p:sldId id="367" r:id="rId9"/>
    <p:sldId id="345" r:id="rId10"/>
    <p:sldId id="344" r:id="rId11"/>
    <p:sldId id="337" r:id="rId12"/>
    <p:sldId id="338" r:id="rId13"/>
    <p:sldId id="353" r:id="rId14"/>
    <p:sldId id="354" r:id="rId15"/>
    <p:sldId id="369" r:id="rId16"/>
    <p:sldId id="372" r:id="rId17"/>
    <p:sldId id="364" r:id="rId18"/>
    <p:sldId id="371" r:id="rId19"/>
    <p:sldId id="349" r:id="rId20"/>
    <p:sldId id="357" r:id="rId21"/>
    <p:sldId id="358" r:id="rId22"/>
    <p:sldId id="359" r:id="rId23"/>
    <p:sldId id="360" r:id="rId24"/>
    <p:sldId id="363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43" autoAdjust="0"/>
  </p:normalViewPr>
  <p:slideViewPr>
    <p:cSldViewPr snapToGrid="0">
      <p:cViewPr>
        <p:scale>
          <a:sx n="91" d="100"/>
          <a:sy n="91" d="100"/>
        </p:scale>
        <p:origin x="-582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70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7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7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7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DA770BE7-D8A1-4E74-BD59-B71E8FC280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814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1614C8-6076-4E64-8E55-C7B579764105}" type="slidenum">
              <a:rPr lang="en-US"/>
              <a:pPr/>
              <a:t>1</a:t>
            </a:fld>
            <a:endParaRPr lang="en-US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E956C6-A6F8-40D9-8E0C-92E7436FC90D}" type="slidenum">
              <a:rPr lang="en-US"/>
              <a:pPr/>
              <a:t>10</a:t>
            </a:fld>
            <a:endParaRPr 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6B6C82-6C9A-450B-8064-E4E58BD3278E}" type="slidenum">
              <a:rPr lang="en-US"/>
              <a:pPr/>
              <a:t>11</a:t>
            </a:fld>
            <a:endParaRPr lang="en-US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30A00C-177B-44FE-8F5C-C32BBD698657}" type="slidenum">
              <a:rPr lang="en-US"/>
              <a:pPr/>
              <a:t>12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EFD8FE-21A7-4F0B-A92C-28D5BA7B6F20}" type="slidenum">
              <a:rPr lang="en-US"/>
              <a:pPr/>
              <a:t>13</a:t>
            </a:fld>
            <a:endParaRPr lang="en-US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5E6FE0-2547-4AE7-BF0C-886221D5144C}" type="slidenum">
              <a:rPr lang="en-US"/>
              <a:pPr/>
              <a:t>14</a:t>
            </a:fld>
            <a:endParaRPr lang="en-US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6C29E4-4467-42E1-8CB1-EFDB7EF7E3DA}" type="slidenum">
              <a:rPr lang="en-US"/>
              <a:pPr/>
              <a:t>19</a:t>
            </a:fld>
            <a:endParaRPr lang="en-US"/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7041C2-E4BE-4A57-A083-8F03C24C57CE}" type="slidenum">
              <a:rPr lang="en-US"/>
              <a:pPr/>
              <a:t>20</a:t>
            </a:fld>
            <a:endParaRPr lang="en-US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16B3B8-3CD4-48B5-A997-BE8119855A9A}" type="slidenum">
              <a:rPr lang="en-US"/>
              <a:pPr/>
              <a:t>21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765F34-99C3-4677-AD52-228E3C2CAAEC}" type="slidenum">
              <a:rPr lang="en-US"/>
              <a:pPr/>
              <a:t>22</a:t>
            </a:fld>
            <a:endParaRPr lang="en-US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883B4D-8BC3-4E71-89F6-6F6DCD553548}" type="slidenum">
              <a:rPr lang="en-US"/>
              <a:pPr/>
              <a:t>23</a:t>
            </a:fld>
            <a:endParaRPr lang="en-U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85BB32-396B-42B4-A0F1-47819B02CE1A}" type="slidenum">
              <a:rPr lang="en-US"/>
              <a:pPr/>
              <a:t>2</a:t>
            </a:fld>
            <a:endParaRPr lang="en-US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9469E4-AE2A-458C-BCA4-AC5F6164EFC9}" type="slidenum">
              <a:rPr lang="en-US"/>
              <a:pPr/>
              <a:t>3</a:t>
            </a:fld>
            <a:endParaRPr lang="en-US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C23835-0351-4D8A-9A22-3829FFDC9545}" type="slidenum">
              <a:rPr lang="en-US"/>
              <a:pPr/>
              <a:t>4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43C62B-5BC1-4E9A-9B10-B0925EE5093E}" type="slidenum">
              <a:rPr lang="en-US"/>
              <a:pPr/>
              <a:t>5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FE67F-81A0-4E4B-B44E-6D63FB0CF40B}" type="slidenum">
              <a:rPr lang="en-US"/>
              <a:pPr/>
              <a:t>6</a:t>
            </a:fld>
            <a:endParaRPr lang="en-US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087813-9645-42BE-865A-AF11CC200903}" type="slidenum">
              <a:rPr lang="en-US"/>
              <a:pPr/>
              <a:t>7</a:t>
            </a:fld>
            <a:endParaRPr lang="en-US"/>
          </a:p>
        </p:txBody>
      </p:sp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34590D-4179-4898-8EEF-D3282A1B15CE}" type="slidenum">
              <a:rPr lang="en-US"/>
              <a:pPr/>
              <a:t>8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7B8987-3C06-48C0-A6BB-C324F6B5B3EC}" type="slidenum">
              <a:rPr lang="en-US"/>
              <a:pPr/>
              <a:t>9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42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21504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04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045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15046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21504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5048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21504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5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5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5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5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505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05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15056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057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058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059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060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061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06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506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5064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57F7CDE4-548F-4DE1-8F6D-25199455AE74}" type="datetime1">
              <a:rPr lang="en-US" smtClean="0"/>
              <a:t>11/3/2014</a:t>
            </a:fld>
            <a:endParaRPr lang="en-US"/>
          </a:p>
        </p:txBody>
      </p:sp>
      <p:sp>
        <p:nvSpPr>
          <p:cNvPr id="21506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546E558-66C4-49CF-8A23-8EE216E8F5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15066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1A283C-EEF9-4FBD-A9E8-C6D25CB639A6}" type="datetime1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C50AFA-1FCB-4524-94BC-1EB97E2012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017417-D768-4491-A23F-317A024AE23C}" type="datetime1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DF965-1184-4661-983D-CCD44D2F88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9132E20-46DB-456C-8D99-A2D7B26EC756}" type="datetime1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61B59C8-1A64-442A-86CA-F916A325E5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D4B0AC-7237-4EF1-89F6-A656DB957418}" type="datetime1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B2502-FBA0-4973-944A-91405AB5BB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4B854F-89A3-4FA1-A810-BAAB6C328EEC}" type="datetime1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0AFBD-83EE-447F-B640-F3BFFD9CE7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E7DEC8-0CF8-4D43-9EC5-A5E7F44E9164}" type="datetime1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E8F921-77A8-4E88-A9DA-C44014EF6F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901AB6-4E17-44E0-8575-B56DC4AB1A69}" type="datetime1">
              <a:rPr lang="en-US" smtClean="0"/>
              <a:t>11/3/2014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176A4-37BE-4ECD-B894-6E490FAB29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AC1A38-2A58-47B1-891E-7A4A718FB426}" type="datetime1">
              <a:rPr lang="en-US" smtClean="0"/>
              <a:t>11/3/2014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4C6EB-D97A-4426-9005-7824A06D3C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0AA024-0EDC-4665-8F4D-9CF3A8D88872}" type="datetime1">
              <a:rPr lang="en-US" smtClean="0"/>
              <a:t>11/3/2014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B6F40C-8DA1-4EE7-ACD2-F9A3FE8621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E68347-C4BC-47EE-A570-41F627CCF8D8}" type="datetime1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0E698F-D549-4D27-AA7E-FBD0541E21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04708A-065C-4CAF-A736-F7293766A5D6}" type="datetime1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F22556-1223-4489-B5D7-8C4DF7841B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01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1401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02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402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14022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21402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402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21402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02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02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02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02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403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4031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1403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03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03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03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03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03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403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403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404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A6C4AE3-E39E-4848-A105-E36DDC4C6A59}" type="datetime1">
              <a:rPr lang="en-US" smtClean="0"/>
              <a:t>11/3/2014</a:t>
            </a:fld>
            <a:endParaRPr lang="en-US"/>
          </a:p>
        </p:txBody>
      </p:sp>
      <p:sp>
        <p:nvSpPr>
          <p:cNvPr id="21404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1404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8AB1062-A86E-4093-8FC4-C30FBD773D8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687724" y="776189"/>
            <a:ext cx="7940675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5400" dirty="0"/>
              <a:t>Peer Reviews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15247" y="1888338"/>
            <a:ext cx="485775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0B7AD-71C5-44CB-9A2C-6AF7B841D116}" type="datetime1">
              <a:rPr lang="en-US" smtClean="0"/>
              <a:t>11/3/2014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C6EB-D97A-4426-9005-7824A06D3C7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Inspections and Walkthroughs in a Life Cycle Activity</a:t>
            </a:r>
          </a:p>
        </p:txBody>
      </p:sp>
      <p:pic>
        <p:nvPicPr>
          <p:cNvPr id="193540" name="Picture 4" descr="peer-reviews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27038" y="1854200"/>
            <a:ext cx="8716962" cy="4092575"/>
          </a:xfrm>
          <a:solidFill>
            <a:schemeClr val="accent1"/>
          </a:solidFill>
          <a:ln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7121B-2863-4F5B-9719-D94E725A316F}" type="datetime1">
              <a:rPr lang="en-US" smtClean="0"/>
              <a:t>11/3/2014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2502-FBA0-4973-944A-91405AB5BBE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4788"/>
            <a:ext cx="9144000" cy="6653212"/>
          </a:xfrm>
        </p:spPr>
        <p:txBody>
          <a:bodyPr/>
          <a:lstStyle/>
          <a:p>
            <a:r>
              <a:rPr lang="en-US"/>
              <a:t>An inspection team members</a:t>
            </a:r>
          </a:p>
          <a:p>
            <a:pPr lvl="1"/>
            <a:r>
              <a:rPr lang="en-US"/>
              <a:t>Moderator </a:t>
            </a:r>
          </a:p>
          <a:p>
            <a:pPr lvl="2"/>
            <a:r>
              <a:rPr lang="en-US"/>
              <a:t>briefs the roles for each inspection team members</a:t>
            </a:r>
          </a:p>
          <a:p>
            <a:pPr lvl="2"/>
            <a:r>
              <a:rPr lang="en-US"/>
              <a:t>distributes inspection materials, announces time and place for the inspection session</a:t>
            </a:r>
          </a:p>
          <a:p>
            <a:pPr lvl="2"/>
            <a:r>
              <a:rPr lang="en-US"/>
              <a:t>Facilitates the interaction among the inspection team members</a:t>
            </a:r>
          </a:p>
          <a:p>
            <a:pPr lvl="2"/>
            <a:r>
              <a:rPr lang="en-US"/>
              <a:t>Intervenes as necessary to ensure an effective and efficient inspection session.</a:t>
            </a:r>
          </a:p>
          <a:p>
            <a:pPr lvl="1"/>
            <a:r>
              <a:rPr lang="en-US"/>
              <a:t>Producer</a:t>
            </a:r>
          </a:p>
          <a:p>
            <a:pPr lvl="2"/>
            <a:r>
              <a:rPr lang="en-US"/>
              <a:t>Creates the materials to be inspected</a:t>
            </a:r>
          </a:p>
          <a:p>
            <a:pPr lvl="2"/>
            <a:r>
              <a:rPr lang="en-US"/>
              <a:t>Raises issues during inspection session</a:t>
            </a:r>
          </a:p>
          <a:p>
            <a:pPr lvl="2"/>
            <a:r>
              <a:rPr lang="en-US"/>
              <a:t>Offers a technical explanation of the artifact as necessary</a:t>
            </a:r>
          </a:p>
          <a:p>
            <a:pPr lvl="2"/>
            <a:r>
              <a:rPr lang="en-US"/>
              <a:t>Plan the rework and performs the follow up actions</a:t>
            </a:r>
          </a:p>
          <a:p>
            <a:pPr lvl="1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41C3-3741-44C3-9246-53EBE7F8994E}" type="datetime1">
              <a:rPr lang="en-US" smtClean="0"/>
              <a:t>11/3/2014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2502-FBA0-4973-944A-91405AB5BBE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3388" y="195263"/>
            <a:ext cx="8488362" cy="6473825"/>
          </a:xfrm>
        </p:spPr>
        <p:txBody>
          <a:bodyPr/>
          <a:lstStyle/>
          <a:p>
            <a:pPr>
              <a:buFontTx/>
              <a:buNone/>
            </a:pPr>
            <a:endParaRPr lang="en-US"/>
          </a:p>
          <a:p>
            <a:pPr lvl="1"/>
            <a:r>
              <a:rPr lang="en-US"/>
              <a:t>Recorder</a:t>
            </a:r>
          </a:p>
          <a:p>
            <a:pPr lvl="2"/>
            <a:r>
              <a:rPr lang="en-US"/>
              <a:t>Completes Inspection Record, Inspection Reporting Form and Report Summary Form.</a:t>
            </a:r>
          </a:p>
          <a:p>
            <a:pPr lvl="2"/>
            <a:r>
              <a:rPr lang="en-US"/>
              <a:t>Records every issue without exception</a:t>
            </a:r>
          </a:p>
          <a:p>
            <a:pPr lvl="1"/>
            <a:r>
              <a:rPr lang="en-US"/>
              <a:t>Reviewer</a:t>
            </a:r>
          </a:p>
          <a:p>
            <a:pPr lvl="2"/>
            <a:r>
              <a:rPr lang="en-US"/>
              <a:t>Raises issues and concerns about software artifacts</a:t>
            </a:r>
          </a:p>
          <a:p>
            <a:pPr lvl="2"/>
            <a:r>
              <a:rPr lang="en-US"/>
              <a:t>Refrains from proposing solutions</a:t>
            </a:r>
          </a:p>
          <a:p>
            <a:pPr lvl="2"/>
            <a:r>
              <a:rPr lang="en-US"/>
              <a:t>Directs comments at the artifacts not the producer</a:t>
            </a:r>
          </a:p>
          <a:p>
            <a:pPr lvl="1"/>
            <a:r>
              <a:rPr lang="en-US"/>
              <a:t>Reader</a:t>
            </a:r>
          </a:p>
          <a:p>
            <a:pPr lvl="2"/>
            <a:r>
              <a:rPr lang="en-US"/>
              <a:t>Reads parts of the artifact aloud so as to focus attention on a particular trouble spot</a:t>
            </a:r>
          </a:p>
          <a:p>
            <a:pPr lvl="2"/>
            <a:r>
              <a:rPr lang="en-US"/>
              <a:t>Brings any background materials </a:t>
            </a:r>
          </a:p>
          <a:p>
            <a:pPr lvl="2">
              <a:buFontTx/>
              <a:buNone/>
            </a:pPr>
            <a:r>
              <a:rPr lang="en-US"/>
              <a:t>	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703B-2C56-4215-8AFD-025099A993EE}" type="datetime1">
              <a:rPr lang="en-US" smtClean="0"/>
              <a:t>11/3/2014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2502-FBA0-4973-944A-91405AB5BBE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35000"/>
          </a:xfrm>
        </p:spPr>
        <p:txBody>
          <a:bodyPr/>
          <a:lstStyle/>
          <a:p>
            <a:r>
              <a:rPr lang="en-US" sz="4000"/>
              <a:t>Desk-checking Review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063625"/>
            <a:ext cx="8620125" cy="5556250"/>
          </a:xfrm>
        </p:spPr>
        <p:txBody>
          <a:bodyPr/>
          <a:lstStyle/>
          <a:p>
            <a:r>
              <a:rPr lang="en-US" sz="2800"/>
              <a:t>Private review and debugging carried out by individual programmers with no analysts involved</a:t>
            </a:r>
          </a:p>
          <a:p>
            <a:endParaRPr lang="en-US" sz="2800"/>
          </a:p>
          <a:p>
            <a:r>
              <a:rPr lang="en-US" sz="2800"/>
              <a:t>Defects are identified and logged during the review</a:t>
            </a:r>
          </a:p>
          <a:p>
            <a:endParaRPr lang="en-US" sz="2800"/>
          </a:p>
          <a:p>
            <a:r>
              <a:rPr lang="en-US" sz="2800"/>
              <a:t>Defect resolution, status tracking and communication take place after the review</a:t>
            </a:r>
          </a:p>
          <a:p>
            <a:endParaRPr lang="en-US" sz="2800"/>
          </a:p>
          <a:p>
            <a:r>
              <a:rPr lang="en-US" sz="2800"/>
              <a:t>Advantages/disadvantages: </a:t>
            </a:r>
          </a:p>
          <a:p>
            <a:pPr lvl="1"/>
            <a:r>
              <a:rPr lang="en-US"/>
              <a:t>Least expensive, easy to schedule and complete</a:t>
            </a:r>
          </a:p>
          <a:p>
            <a:pPr lvl="1"/>
            <a:r>
              <a:rPr lang="en-US"/>
              <a:t>Least effective review method</a:t>
            </a:r>
            <a:endParaRPr lang="en-US" sz="20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8737-A033-4D02-B463-F0680870BD15}" type="datetime1">
              <a:rPr lang="en-US" smtClean="0"/>
              <a:t>11/3/2014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59C8-1A64-442A-86CA-F916A325E50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/>
          <a:lstStyle/>
          <a:p>
            <a:r>
              <a:rPr lang="en-US" sz="4000"/>
              <a:t>Round-Robin Review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8288" y="862013"/>
            <a:ext cx="8875712" cy="5995987"/>
          </a:xfrm>
        </p:spPr>
        <p:txBody>
          <a:bodyPr/>
          <a:lstStyle/>
          <a:p>
            <a:r>
              <a:rPr lang="en-US" sz="2800"/>
              <a:t>A process of desk-checking by multiple peers in a sequential manner</a:t>
            </a:r>
          </a:p>
          <a:p>
            <a:r>
              <a:rPr lang="en-US" sz="2800"/>
              <a:t>A checker reviews, identifies and logs defects, then passes the folder to the next reviewer</a:t>
            </a:r>
          </a:p>
          <a:p>
            <a:r>
              <a:rPr lang="en-US" sz="2800"/>
              <a:t>This continues until all the reviewers have participated and the folder is returned to the producer</a:t>
            </a:r>
          </a:p>
          <a:p>
            <a:r>
              <a:rPr lang="en-US" sz="2800"/>
              <a:t>Advantages/disadvantages: </a:t>
            </a:r>
          </a:p>
          <a:p>
            <a:pPr lvl="1"/>
            <a:r>
              <a:rPr lang="en-US"/>
              <a:t>More efficient than simple desk-checking</a:t>
            </a:r>
          </a:p>
          <a:p>
            <a:pPr lvl="1"/>
            <a:r>
              <a:rPr lang="en-US"/>
              <a:t>Lower cost than other review techniques </a:t>
            </a:r>
          </a:p>
          <a:p>
            <a:pPr lvl="1"/>
            <a:r>
              <a:rPr lang="en-US"/>
              <a:t>Not as efficient as inspections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852A-20D8-4E9B-8A49-D95E87955761}" type="datetime1">
              <a:rPr lang="en-US" smtClean="0"/>
              <a:t>11/3/2014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59C8-1A64-442A-86CA-F916A325E50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software            </a:t>
            </a:r>
            <a:br>
              <a:rPr lang="en-US" dirty="0" smtClean="0"/>
            </a:br>
            <a:r>
              <a:rPr lang="en-US" dirty="0" smtClean="0"/>
              <a:t>Quality  Experiment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578762" cy="4495800"/>
          </a:xfrm>
        </p:spPr>
        <p:txBody>
          <a:bodyPr/>
          <a:lstStyle/>
          <a:p>
            <a:r>
              <a:rPr lang="en-US" dirty="0" smtClean="0"/>
              <a:t>1992 DOD Software Technology Strategy</a:t>
            </a:r>
          </a:p>
          <a:p>
            <a:r>
              <a:rPr lang="en-US" dirty="0" smtClean="0"/>
              <a:t>Reduce software problem rates by a factor of ten by 2000</a:t>
            </a:r>
          </a:p>
          <a:p>
            <a:r>
              <a:rPr lang="en-US" dirty="0" smtClean="0"/>
              <a:t>3000 participants from 60 organizations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90850-48C9-4D40-A2AE-7DD607D2F708}" type="datetime1">
              <a:rPr lang="en-US" smtClean="0"/>
              <a:t>11/3/2014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59C8-1A64-442A-86CA-F916A325E50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peer-reviews11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35421" y="1835933"/>
            <a:ext cx="7532704" cy="3597915"/>
          </a:xfrm>
          <a:solidFill>
            <a:schemeClr val="tx1"/>
          </a:solidFill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080D-23FF-4204-8F9D-A3079790874D}" type="datetime1">
              <a:rPr lang="en-US" smtClean="0"/>
              <a:t>11/3/2014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59C8-1A64-442A-86CA-F916A325E50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Defect Type Ranking</a:t>
            </a:r>
            <a:endParaRPr lang="en-US" dirty="0"/>
          </a:p>
        </p:txBody>
      </p:sp>
      <p:pic>
        <p:nvPicPr>
          <p:cNvPr id="6" name="Content Placeholder 5" descr="nsqe02-results3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8189" y="1672444"/>
            <a:ext cx="6943569" cy="4040438"/>
          </a:xfrm>
          <a:solidFill>
            <a:schemeClr val="tx1"/>
          </a:solidFill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1F44-6B08-4525-9AA6-919B7F0EEA83}" type="datetime1">
              <a:rPr lang="en-US" smtClean="0"/>
              <a:t>11/3/2014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2502-FBA0-4973-944A-91405AB5BBE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4967"/>
            <a:ext cx="8229600" cy="1143000"/>
          </a:xfrm>
        </p:spPr>
        <p:txBody>
          <a:bodyPr/>
          <a:lstStyle/>
          <a:p>
            <a:r>
              <a:rPr lang="en-US" dirty="0" smtClean="0"/>
              <a:t>Return on Investment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(Avoidance – Repair)/Detection</a:t>
            </a:r>
            <a:endParaRPr lang="en-US" dirty="0"/>
          </a:p>
        </p:txBody>
      </p:sp>
      <p:pic>
        <p:nvPicPr>
          <p:cNvPr id="4" name="Content Placeholder 3" descr="peer-reviews14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1130" y="2398956"/>
            <a:ext cx="7934691" cy="3463962"/>
          </a:xfrm>
          <a:solidFill>
            <a:schemeClr val="tx1"/>
          </a:solidFill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B4B92-3E95-4FA0-910F-0C86E87BA180}" type="datetime1">
              <a:rPr lang="en-US" smtClean="0"/>
              <a:t>11/3/2014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2502-FBA0-4973-944A-91405AB5BBE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29" name="Picture 5" descr="peer-reviews7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981200" y="374650"/>
            <a:ext cx="5064125" cy="6308725"/>
          </a:xfrm>
          <a:solidFill>
            <a:schemeClr val="tx1"/>
          </a:solidFill>
          <a:ln/>
        </p:spPr>
      </p:pic>
      <p:sp>
        <p:nvSpPr>
          <p:cNvPr id="205832" name="Oval 8"/>
          <p:cNvSpPr>
            <a:spLocks noChangeArrowheads="1"/>
          </p:cNvSpPr>
          <p:nvPr/>
        </p:nvSpPr>
        <p:spPr bwMode="auto">
          <a:xfrm>
            <a:off x="1624013" y="0"/>
            <a:ext cx="3629025" cy="784225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6DE81-D55B-4E7C-8C71-B4C64146BD32}" type="datetime1">
              <a:rPr lang="en-US" smtClean="0"/>
              <a:t>11/3/2014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2502-FBA0-4973-944A-91405AB5BBE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Best Software Practices</a:t>
            </a:r>
          </a:p>
        </p:txBody>
      </p:sp>
      <p:pic>
        <p:nvPicPr>
          <p:cNvPr id="191493" name="Picture 5" descr="peer-reviews1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354138" y="1155700"/>
            <a:ext cx="6678612" cy="5319713"/>
          </a:xfrm>
          <a:noFill/>
          <a:ln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6664-C947-4638-8DBD-5C7766C12078}" type="datetime1">
              <a:rPr lang="en-US" smtClean="0"/>
              <a:t>11/3/2014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2502-FBA0-4973-944A-91405AB5BBE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853" name="Picture 5" descr="peer-reviews6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836738" y="288925"/>
            <a:ext cx="6326187" cy="6569075"/>
          </a:xfrm>
          <a:solidFill>
            <a:schemeClr val="tx1"/>
          </a:solidFill>
          <a:ln/>
        </p:spPr>
      </p:pic>
      <p:sp>
        <p:nvSpPr>
          <p:cNvPr id="206856" name="Oval 8"/>
          <p:cNvSpPr>
            <a:spLocks noChangeArrowheads="1"/>
          </p:cNvSpPr>
          <p:nvPr/>
        </p:nvSpPr>
        <p:spPr bwMode="auto">
          <a:xfrm>
            <a:off x="1624013" y="0"/>
            <a:ext cx="3629025" cy="784225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629BC-BB1F-4B0C-88B7-88BF55E7892E}" type="datetime1">
              <a:rPr lang="en-US" smtClean="0"/>
              <a:t>11/3/2014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2502-FBA0-4973-944A-91405AB5BBE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372" name="Picture 4" descr="peer-reviews8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60413" y="1635125"/>
            <a:ext cx="7334250" cy="4244975"/>
          </a:xfrm>
          <a:noFill/>
          <a:ln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DB71-5989-4635-9C88-C9EC02948699}" type="datetime1">
              <a:rPr lang="en-US" smtClean="0"/>
              <a:t>11/3/2014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2502-FBA0-4973-944A-91405AB5BBE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421" name="Picture 5" descr="peer-reviews9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087438" y="1806575"/>
            <a:ext cx="6556375" cy="3708400"/>
          </a:xfrm>
          <a:solidFill>
            <a:schemeClr val="tx1"/>
          </a:solidFill>
          <a:ln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88EBE-B375-45B5-94B4-D502FD40A798}" type="datetime1">
              <a:rPr lang="en-US" smtClean="0"/>
              <a:t>11/3/2014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2502-FBA0-4973-944A-91405AB5BBE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445" name="Picture 5" descr="peer-reviews10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944563" y="1698625"/>
            <a:ext cx="6786562" cy="3832225"/>
          </a:xfrm>
          <a:solidFill>
            <a:schemeClr val="tx1"/>
          </a:solidFill>
          <a:ln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7912-5EE1-494F-9229-8CEAA00AF0A5}" type="datetime1">
              <a:rPr lang="en-US" smtClean="0"/>
              <a:t>11/3/2014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2502-FBA0-4973-944A-91405AB5BBE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6139" y="1011219"/>
            <a:ext cx="8224804" cy="4769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D6DE-F6DA-4241-8133-805AAF27AA0E}" type="datetime1">
              <a:rPr lang="en-US" smtClean="0"/>
              <a:t>11/3/2014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2502-FBA0-4973-944A-91405AB5BBE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442" y="739588"/>
            <a:ext cx="8229600" cy="4259263"/>
          </a:xfrm>
        </p:spPr>
        <p:txBody>
          <a:bodyPr/>
          <a:lstStyle/>
          <a:p>
            <a:r>
              <a:rPr lang="en-US" dirty="0"/>
              <a:t>What is peer review?</a:t>
            </a:r>
          </a:p>
          <a:p>
            <a:pPr lvl="1"/>
            <a:r>
              <a:rPr lang="en-US" dirty="0"/>
              <a:t>A examination of the software artifacts by the producers' peers to identify defects and changes needed.</a:t>
            </a:r>
          </a:p>
          <a:p>
            <a:r>
              <a:rPr lang="en-US" dirty="0" smtClean="0"/>
              <a:t>Types </a:t>
            </a:r>
            <a:r>
              <a:rPr lang="en-US" dirty="0"/>
              <a:t>of peer reviews</a:t>
            </a:r>
          </a:p>
          <a:p>
            <a:pPr lvl="1"/>
            <a:r>
              <a:rPr lang="en-US" dirty="0"/>
              <a:t>inspections </a:t>
            </a:r>
          </a:p>
          <a:p>
            <a:pPr lvl="1"/>
            <a:r>
              <a:rPr lang="en-US" dirty="0"/>
              <a:t>walkthroughs </a:t>
            </a:r>
          </a:p>
          <a:p>
            <a:pPr lvl="1"/>
            <a:r>
              <a:rPr lang="en-US" dirty="0"/>
              <a:t>desk-checking</a:t>
            </a:r>
          </a:p>
          <a:p>
            <a:pPr lvl="1"/>
            <a:r>
              <a:rPr lang="en-US" dirty="0"/>
              <a:t>round-robin reviews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422" y="2715693"/>
            <a:ext cx="6210300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B7701-13E9-470A-9B31-C8C8BD50B4EC}" type="datetime1">
              <a:rPr lang="en-US" smtClean="0"/>
              <a:t>11/3/2014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2502-FBA0-4973-944A-91405AB5BBE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36600"/>
          </a:xfrm>
        </p:spPr>
        <p:txBody>
          <a:bodyPr/>
          <a:lstStyle/>
          <a:p>
            <a:r>
              <a:rPr lang="en-US" sz="4000"/>
              <a:t>Inspections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69888" y="974725"/>
            <a:ext cx="8439150" cy="928688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800"/>
              <a:t>Formal review used to verify that the software artifact complies with the standard of excellence. </a:t>
            </a:r>
          </a:p>
        </p:txBody>
      </p:sp>
      <p:pic>
        <p:nvPicPr>
          <p:cNvPr id="183300" name="Picture 4" descr="peer-reviews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57225" y="2086984"/>
            <a:ext cx="8178800" cy="4386841"/>
          </a:xfrm>
          <a:solidFill>
            <a:schemeClr val="tx1"/>
          </a:solidFill>
          <a:ln/>
        </p:spPr>
      </p:pic>
      <p:sp>
        <p:nvSpPr>
          <p:cNvPr id="7" name="Oval 6"/>
          <p:cNvSpPr/>
          <p:nvPr/>
        </p:nvSpPr>
        <p:spPr bwMode="auto">
          <a:xfrm>
            <a:off x="1742739" y="2034988"/>
            <a:ext cx="4077148" cy="4365812"/>
          </a:xfrm>
          <a:prstGeom prst="ellipse">
            <a:avLst/>
          </a:prstGeom>
          <a:solidFill>
            <a:schemeClr val="accent1">
              <a:alpha val="47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4CCA-189E-47CE-9AC8-99779CFEB439}" type="datetime1">
              <a:rPr lang="en-US" smtClean="0"/>
              <a:t>11/3/2014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59C8-1A64-442A-86CA-F916A325E50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Advantages/disadvantages: </a:t>
            </a:r>
          </a:p>
          <a:p>
            <a:pPr lvl="1"/>
            <a:r>
              <a:rPr lang="en-US"/>
              <a:t>Highest measured efficiency of any known form of defect removal</a:t>
            </a:r>
            <a:endParaRPr lang="en-US" sz="3600"/>
          </a:p>
          <a:p>
            <a:pPr lvl="1"/>
            <a:r>
              <a:rPr lang="en-US"/>
              <a:t>It is also the most costly and time consuming.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0AF1-697E-4AA7-94E8-D9CB42E60F34}" type="datetime1">
              <a:rPr lang="en-US" smtClean="0"/>
              <a:t>11/3/2014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2502-FBA0-4973-944A-91405AB5BBE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Walkthroughs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00175"/>
            <a:ext cx="8686800" cy="68421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800"/>
              <a:t>Informal review used to confirm the understanding of the producer and validate the approach being taken</a:t>
            </a:r>
          </a:p>
        </p:txBody>
      </p:sp>
      <p:pic>
        <p:nvPicPr>
          <p:cNvPr id="182276" name="Picture 4" descr="peer-reviews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020781" y="2340181"/>
            <a:ext cx="7178675" cy="4367212"/>
          </a:xfrm>
          <a:solidFill>
            <a:schemeClr val="tx1"/>
          </a:solidFill>
          <a:ln/>
        </p:spPr>
      </p:pic>
      <p:sp>
        <p:nvSpPr>
          <p:cNvPr id="6" name="Oval 5"/>
          <p:cNvSpPr/>
          <p:nvPr/>
        </p:nvSpPr>
        <p:spPr bwMode="auto">
          <a:xfrm>
            <a:off x="4679576" y="2320065"/>
            <a:ext cx="3388659" cy="4365812"/>
          </a:xfrm>
          <a:prstGeom prst="ellipse">
            <a:avLst/>
          </a:prstGeom>
          <a:solidFill>
            <a:schemeClr val="accent1">
              <a:alpha val="47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A314D-592E-4157-8355-2163B3D15702}" type="datetime1">
              <a:rPr lang="en-US" smtClean="0"/>
              <a:t>11/3/2014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59C8-1A64-442A-86CA-F916A325E50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336550"/>
            <a:ext cx="8229600" cy="4495800"/>
          </a:xfrm>
        </p:spPr>
        <p:txBody>
          <a:bodyPr/>
          <a:lstStyle/>
          <a:p>
            <a:r>
              <a:rPr lang="en-US"/>
              <a:t>Serve the needs of the producer</a:t>
            </a:r>
          </a:p>
          <a:p>
            <a:r>
              <a:rPr lang="en-US"/>
              <a:t>Preceded by preparing lists of items</a:t>
            </a:r>
          </a:p>
          <a:p>
            <a:pPr lvl="2"/>
            <a:r>
              <a:rPr lang="en-US"/>
              <a:t>Items not understood</a:t>
            </a:r>
          </a:p>
          <a:p>
            <a:pPr lvl="2"/>
            <a:r>
              <a:rPr lang="en-US"/>
              <a:t>Items that appear to be incorrect</a:t>
            </a:r>
          </a:p>
          <a:p>
            <a:r>
              <a:rPr lang="en-US"/>
              <a:t>Get a consensus on the approaches taken</a:t>
            </a:r>
          </a:p>
          <a:p>
            <a:r>
              <a:rPr lang="en-US"/>
              <a:t>Yield open issues and action items</a:t>
            </a:r>
          </a:p>
          <a:p>
            <a:r>
              <a:rPr lang="en-US"/>
              <a:t>Several walkthroughs in each life cycle activity</a:t>
            </a:r>
          </a:p>
          <a:p>
            <a:r>
              <a:rPr lang="en-US"/>
              <a:t>A walkthrough should never be used for performance appraisal</a:t>
            </a:r>
          </a:p>
          <a:p>
            <a:pPr>
              <a:buFontTx/>
              <a:buNone/>
            </a:pP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289C-89D7-4507-AD30-2ECB9F4CC5C9}" type="datetime1">
              <a:rPr lang="en-US" smtClean="0"/>
              <a:t>11/3/2014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2502-FBA0-4973-944A-91405AB5BBE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Advantages/disadvantages:</a:t>
            </a:r>
            <a:r>
              <a:rPr lang="en-US" sz="4000"/>
              <a:t> </a:t>
            </a:r>
          </a:p>
          <a:p>
            <a:pPr lvl="1"/>
            <a:r>
              <a:rPr lang="en-US"/>
              <a:t>The second most efficient method for removing defects</a:t>
            </a:r>
          </a:p>
          <a:p>
            <a:pPr lvl="1"/>
            <a:r>
              <a:rPr lang="en-US"/>
              <a:t>Not as costly as full inspection</a:t>
            </a:r>
          </a:p>
          <a:p>
            <a:pPr lvl="1">
              <a:buFontTx/>
              <a:buNone/>
            </a:pP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BD776-53C2-4BAB-BF63-070190D4B215}" type="datetime1">
              <a:rPr lang="en-US" smtClean="0"/>
              <a:t>11/3/2014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2502-FBA0-4973-944A-91405AB5BBE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Scope of Inspections and Walkthroughs</a:t>
            </a:r>
          </a:p>
        </p:txBody>
      </p:sp>
      <p:pic>
        <p:nvPicPr>
          <p:cNvPr id="196613" name="Picture 5" descr="peer-reviews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27075" y="1906588"/>
            <a:ext cx="7312025" cy="3241675"/>
          </a:xfrm>
          <a:solidFill>
            <a:schemeClr val="tx1"/>
          </a:solidFill>
          <a:ln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1AB5-8E7A-420D-8426-C418AAE6B007}" type="datetime1">
              <a:rPr lang="en-US" smtClean="0"/>
              <a:t>11/3/2014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2502-FBA0-4973-944A-91405AB5BBE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1304</TotalTime>
  <Words>515</Words>
  <Application>Microsoft Office PowerPoint</Application>
  <PresentationFormat>On-screen Show (4:3)</PresentationFormat>
  <Paragraphs>143</Paragraphs>
  <Slides>24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Mountain Top</vt:lpstr>
      <vt:lpstr>PowerPoint Presentation</vt:lpstr>
      <vt:lpstr>Best Software Practices</vt:lpstr>
      <vt:lpstr>PowerPoint Presentation</vt:lpstr>
      <vt:lpstr>Inspections</vt:lpstr>
      <vt:lpstr>PowerPoint Presentation</vt:lpstr>
      <vt:lpstr>Walkthroughs</vt:lpstr>
      <vt:lpstr>PowerPoint Presentation</vt:lpstr>
      <vt:lpstr>PowerPoint Presentation</vt:lpstr>
      <vt:lpstr>Scope of Inspections and Walkthroughs</vt:lpstr>
      <vt:lpstr>Inspections and Walkthroughs in a Life Cycle Activity</vt:lpstr>
      <vt:lpstr>PowerPoint Presentation</vt:lpstr>
      <vt:lpstr>PowerPoint Presentation</vt:lpstr>
      <vt:lpstr>Desk-checking Review</vt:lpstr>
      <vt:lpstr>Round-Robin Review</vt:lpstr>
      <vt:lpstr>National software             Quality  Experiment</vt:lpstr>
      <vt:lpstr>PowerPoint Presentation</vt:lpstr>
      <vt:lpstr>Defect Type Ranking</vt:lpstr>
      <vt:lpstr>Return on Investment  (Avoidance – Repair)/Detection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Vanderbilt Univ Computer Science Dept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Inspection</dc:title>
  <dc:creator>Stephen R. Schach</dc:creator>
  <cp:lastModifiedBy>Information Technology</cp:lastModifiedBy>
  <cp:revision>235</cp:revision>
  <dcterms:created xsi:type="dcterms:W3CDTF">2000-09-28T19:34:01Z</dcterms:created>
  <dcterms:modified xsi:type="dcterms:W3CDTF">2014-11-03T12:39:05Z</dcterms:modified>
</cp:coreProperties>
</file>