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62"/>
  </p:notesMasterIdLst>
  <p:sldIdLst>
    <p:sldId id="298" r:id="rId2"/>
    <p:sldId id="256" r:id="rId3"/>
    <p:sldId id="260" r:id="rId4"/>
    <p:sldId id="258" r:id="rId5"/>
    <p:sldId id="25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276" r:id="rId19"/>
    <p:sldId id="313" r:id="rId20"/>
    <p:sldId id="262" r:id="rId21"/>
    <p:sldId id="314" r:id="rId22"/>
    <p:sldId id="278" r:id="rId23"/>
    <p:sldId id="315" r:id="rId24"/>
    <p:sldId id="316" r:id="rId25"/>
    <p:sldId id="317" r:id="rId26"/>
    <p:sldId id="318" r:id="rId27"/>
    <p:sldId id="319" r:id="rId28"/>
    <p:sldId id="287" r:id="rId29"/>
    <p:sldId id="261" r:id="rId30"/>
    <p:sldId id="291" r:id="rId31"/>
    <p:sldId id="263" r:id="rId32"/>
    <p:sldId id="264" r:id="rId33"/>
    <p:sldId id="265" r:id="rId34"/>
    <p:sldId id="266" r:id="rId35"/>
    <p:sldId id="267" r:id="rId36"/>
    <p:sldId id="268" r:id="rId37"/>
    <p:sldId id="295" r:id="rId38"/>
    <p:sldId id="269" r:id="rId39"/>
    <p:sldId id="270" r:id="rId40"/>
    <p:sldId id="292" r:id="rId41"/>
    <p:sldId id="293" r:id="rId42"/>
    <p:sldId id="294" r:id="rId43"/>
    <p:sldId id="299" r:id="rId44"/>
    <p:sldId id="277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96" r:id="rId54"/>
    <p:sldId id="297" r:id="rId55"/>
    <p:sldId id="290" r:id="rId56"/>
    <p:sldId id="272" r:id="rId57"/>
    <p:sldId id="273" r:id="rId58"/>
    <p:sldId id="274" r:id="rId59"/>
    <p:sldId id="275" r:id="rId60"/>
    <p:sldId id="271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9"/>
    <p:restoredTop sz="93677"/>
  </p:normalViewPr>
  <p:slideViewPr>
    <p:cSldViewPr snapToGrid="0" snapToObjects="1">
      <p:cViewPr varScale="1">
        <p:scale>
          <a:sx n="114" d="100"/>
          <a:sy n="114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E4A05-6AAC-469C-B11D-9513171559D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C2D0-FB55-41C8-A2BB-A247BD32E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6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ABEF-8A5F-41C3-A71B-CFDF6A2B6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370C-AC6A-41FD-8D0F-176706D80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2927B-0DD7-42E9-8E2F-478BD2DDBE2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5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0F976-C4CD-472E-9983-C2B687D37CED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1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1363-C991-48BF-80AC-ECF687A3194B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54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18D-F0B9-419B-9040-C200B100CD1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8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783F-6BBD-42B1-83A1-7CBF0D55F441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3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63AD-9EE9-4421-8E5F-CD65C4E8EC8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0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1D248-C9A9-4BC7-B228-5E6DC56266A5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6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B7A3-AFE6-4BC1-B255-E3F356EB149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9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448C-7C20-44C4-ACD8-0373F65C9582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1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23C5-3D70-4F35-8B8E-10419E029E2F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06A9-D8F2-4AD4-A284-8B38CE7E6D9B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3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97A6-4766-4EEE-87EB-5CA49FB5F008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2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3179-2713-4B32-B017-C6B4969FCA98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7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7ECF-D710-4355-B0C2-DC93FD14F9B7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21B8-0232-4B74-BF1C-9C0E4AC07D0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43A6-A7E6-4ABB-8E0B-69DE38A45E90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2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28050-C26C-4B67-99E4-ACC4B14A8C1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1CC4-F40F-8F4C-B77D-266BD9E0F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1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.salisbury.edu/~xswang/Courses/csc330/Lecture/MVC.pp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n.wikipedia.org/wiki/Android_version_history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B6B8-B796-4830-83EB-89B5FA71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06" y="889233"/>
            <a:ext cx="10353761" cy="5117284"/>
          </a:xfrm>
        </p:spPr>
        <p:txBody>
          <a:bodyPr>
            <a:normAutofit/>
          </a:bodyPr>
          <a:lstStyle/>
          <a:p>
            <a:r>
              <a:rPr lang="en-US" dirty="0"/>
              <a:t>Android programming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b="0" dirty="0"/>
              <a:t>Dr. Xiaohong (Sophie) Wang</a:t>
            </a:r>
            <a:br>
              <a:rPr lang="en-US" sz="2400" b="0" dirty="0"/>
            </a:br>
            <a:br>
              <a:rPr lang="en-US" dirty="0"/>
            </a:br>
            <a:endParaRPr lang="en-US" b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6FFA3-104C-4AA5-B792-1B5B0C2E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8C8A-FBF2-4F49-87A5-C6960F7B921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A285F-4EE3-492E-A8F8-46462AD9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1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09800" y="914401"/>
            <a:ext cx="7696200" cy="5211763"/>
          </a:xfrm>
        </p:spPr>
        <p:txBody>
          <a:bodyPr>
            <a:normAutofit/>
          </a:bodyPr>
          <a:lstStyle/>
          <a:p>
            <a:r>
              <a:rPr lang="en-US" sz="3600" dirty="0"/>
              <a:t>By the time </a:t>
            </a:r>
            <a:r>
              <a:rPr lang="en-US" sz="3600" b="1" dirty="0"/>
              <a:t>Cupcake, </a:t>
            </a:r>
            <a:r>
              <a:rPr lang="en-US" sz="3600" dirty="0"/>
              <a:t>refinements include:</a:t>
            </a:r>
          </a:p>
          <a:p>
            <a:pPr lvl="1"/>
            <a:r>
              <a:rPr lang="en-US" sz="3200" dirty="0"/>
              <a:t>self-refreshing widgets</a:t>
            </a:r>
          </a:p>
          <a:p>
            <a:pPr lvl="1"/>
            <a:r>
              <a:rPr lang="en-US" sz="3200" dirty="0"/>
              <a:t>copy-and-paste</a:t>
            </a:r>
          </a:p>
          <a:p>
            <a:pPr lvl="1"/>
            <a:r>
              <a:rPr lang="en-US" sz="3200" dirty="0"/>
              <a:t>a soft keyboard, which also brought the first forms of keyboard skins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5590-6299-43A0-A64D-A0C5DDF2F6D5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533401"/>
            <a:ext cx="8915400" cy="55927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Keyboard skins are created by third-party developers to provide enhancements to an existing soft keyboard</a:t>
            </a:r>
          </a:p>
          <a:p>
            <a:endParaRPr lang="en-US" sz="2800" dirty="0"/>
          </a:p>
          <a:p>
            <a:r>
              <a:rPr lang="en-US" sz="2800" dirty="0"/>
              <a:t>Unique to Android, skins allow users to personalize their keyboard</a:t>
            </a:r>
          </a:p>
          <a:p>
            <a:endParaRPr lang="en-US" sz="2800" dirty="0"/>
          </a:p>
          <a:p>
            <a:r>
              <a:rPr lang="en-US" sz="2800" dirty="0"/>
              <a:t>Skins have evolved alongside Android and have shifted beyond basic appearance and into more extensive behavior than originally seen in Cupcake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8C8D-96C7-453D-B7FD-F9D3FF539990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533401"/>
            <a:ext cx="8897936" cy="5714999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Android 2.2 with the ability to execute far faster</a:t>
            </a:r>
          </a:p>
          <a:p>
            <a:pPr lvl="1"/>
            <a:r>
              <a:rPr lang="en-US" sz="3400" dirty="0"/>
              <a:t>the new </a:t>
            </a:r>
            <a:r>
              <a:rPr lang="en-US" sz="3400" dirty="0" err="1"/>
              <a:t>Dalvik</a:t>
            </a:r>
            <a:r>
              <a:rPr lang="en-US" sz="3400" dirty="0"/>
              <a:t> Just-In-Time (JIT) compiler, first seen on </a:t>
            </a:r>
            <a:r>
              <a:rPr lang="en-US" sz="3400" dirty="0" err="1"/>
              <a:t>Froyo</a:t>
            </a:r>
            <a:endParaRPr lang="en-US" sz="3400" dirty="0"/>
          </a:p>
          <a:p>
            <a:endParaRPr lang="en-US" sz="3400" dirty="0"/>
          </a:p>
          <a:p>
            <a:r>
              <a:rPr lang="en-US" sz="3400" dirty="0" err="1"/>
              <a:t>Dalvik</a:t>
            </a:r>
            <a:r>
              <a:rPr lang="en-US" sz="3400" dirty="0"/>
              <a:t> allowed for better CPU performance, which significantly enhanced processing power</a:t>
            </a:r>
          </a:p>
          <a:p>
            <a:endParaRPr lang="en-US" sz="3400" dirty="0"/>
          </a:p>
          <a:p>
            <a:r>
              <a:rPr lang="en-US" sz="3400" dirty="0" err="1"/>
              <a:t>Froyo’s</a:t>
            </a:r>
            <a:r>
              <a:rPr lang="en-US" sz="3400" dirty="0"/>
              <a:t> browser came with a new JavaScript engine, making Internet browsing nearly three times faster </a:t>
            </a:r>
          </a:p>
          <a:p>
            <a:endParaRPr lang="en-US" sz="3400" b="1" dirty="0"/>
          </a:p>
          <a:p>
            <a:r>
              <a:rPr lang="en-US" sz="3400" b="1" dirty="0" err="1"/>
              <a:t>Froyo</a:t>
            </a:r>
            <a:r>
              <a:rPr lang="en-US" sz="3400" dirty="0"/>
              <a:t> also brought native support for tethering   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EB71-EA95-483A-9677-BDFCC250644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609601"/>
            <a:ext cx="9144000" cy="5516563"/>
          </a:xfrm>
        </p:spPr>
        <p:txBody>
          <a:bodyPr>
            <a:normAutofit/>
          </a:bodyPr>
          <a:lstStyle/>
          <a:p>
            <a:r>
              <a:rPr lang="en-US" sz="3200" b="1" dirty="0"/>
              <a:t>Gingerbread</a:t>
            </a:r>
            <a:r>
              <a:rPr lang="en-US" sz="3200" dirty="0"/>
              <a:t> is the first version of Android that backed multicore processing on mobile devices</a:t>
            </a:r>
          </a:p>
          <a:p>
            <a:pPr lvl="1"/>
            <a:r>
              <a:rPr lang="en-US" sz="2800" dirty="0"/>
              <a:t>support for new technologies, such as NFC (Near Field Communication), and SIP (Session Initiation Protocol)</a:t>
            </a:r>
          </a:p>
          <a:p>
            <a:pPr lvl="1"/>
            <a:r>
              <a:rPr lang="en-US" sz="2800" dirty="0"/>
              <a:t>The SIP API provides tools to create applications that perform video conferencing and instant messaging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C324-346D-4635-8B84-FC5054321C63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685801"/>
            <a:ext cx="8686800" cy="5440363"/>
          </a:xfrm>
        </p:spPr>
        <p:txBody>
          <a:bodyPr>
            <a:normAutofit lnSpcReduction="10000"/>
          </a:bodyPr>
          <a:lstStyle/>
          <a:p>
            <a:endParaRPr lang="en-US" b="1" dirty="0"/>
          </a:p>
          <a:p>
            <a:r>
              <a:rPr lang="en-US" sz="3200" b="1" dirty="0"/>
              <a:t>Honeycomb</a:t>
            </a:r>
            <a:r>
              <a:rPr lang="en-US" sz="3200" dirty="0"/>
              <a:t> was released as the first version of Android specifically implemented for tablets</a:t>
            </a:r>
          </a:p>
          <a:p>
            <a:endParaRPr lang="en-US" sz="3200" dirty="0"/>
          </a:p>
          <a:p>
            <a:r>
              <a:rPr lang="en-US" sz="3200" dirty="0"/>
              <a:t>Prior to </a:t>
            </a:r>
            <a:r>
              <a:rPr lang="en-US" sz="3200" b="1" dirty="0"/>
              <a:t>Honeycomb</a:t>
            </a:r>
            <a:r>
              <a:rPr lang="en-US" sz="3200" dirty="0"/>
              <a:t>, Android tablets were running on phone operating systems that were stretched to fit the screen of a larger tablet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B43C-2AB4-41BB-8B5B-601A74E1F4CC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457201"/>
            <a:ext cx="7772400" cy="5668963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Jelly Bean</a:t>
            </a:r>
            <a:r>
              <a:rPr lang="en-US" sz="2800" dirty="0"/>
              <a:t> was a jump in magnitude of performance</a:t>
            </a:r>
          </a:p>
          <a:p>
            <a:pPr lvl="1"/>
            <a:r>
              <a:rPr lang="en-US" sz="2400" dirty="0"/>
              <a:t>was often referred to as a turning point for Android, where services and customization options met responsive design guidelines</a:t>
            </a:r>
          </a:p>
          <a:p>
            <a:pPr lvl="1"/>
            <a:r>
              <a:rPr lang="en-US" sz="2400" dirty="0"/>
              <a:t>Google Voice Search feature</a:t>
            </a:r>
          </a:p>
          <a:p>
            <a:endParaRPr lang="en-US" sz="2800" b="1" dirty="0"/>
          </a:p>
          <a:p>
            <a:r>
              <a:rPr lang="en-US" sz="2800" b="1" dirty="0"/>
              <a:t>Lollipop</a:t>
            </a:r>
            <a:r>
              <a:rPr lang="en-US" sz="2800" dirty="0"/>
              <a:t> is the latest version</a:t>
            </a:r>
          </a:p>
          <a:p>
            <a:pPr lvl="1"/>
            <a:r>
              <a:rPr lang="en-US" sz="2400" b="1" dirty="0"/>
              <a:t>Lollipop</a:t>
            </a:r>
            <a:r>
              <a:rPr lang="en-US" sz="2400" dirty="0"/>
              <a:t> and 64-bit chips provide enhanced performance with graphics, decoding and encoding of high-resolution video, and algorithms for facial recognition and speech interaction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EA5C-57B0-4B53-BFFF-E86BAC81A161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Java vs. Android Java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large number of Java libraries are available in the Android platform</a:t>
            </a:r>
          </a:p>
          <a:p>
            <a:r>
              <a:rPr lang="en-US" sz="3600" dirty="0"/>
              <a:t>The SDK includes a debugger, software libraries, and an emulator for an Android device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E430-48A2-4CF4-99BB-B0836C1AA7E5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685" y="248874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Java API vs the Android API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35926"/>
            <a:ext cx="8534400" cy="4800600"/>
          </a:xfrm>
        </p:spPr>
        <p:txBody>
          <a:bodyPr>
            <a:normAutofit/>
          </a:bodyPr>
          <a:lstStyle/>
          <a:p>
            <a:r>
              <a:rPr lang="en-US" dirty="0"/>
              <a:t>There is NO JVM in the Android platform</a:t>
            </a:r>
          </a:p>
          <a:p>
            <a:r>
              <a:rPr lang="en-US" dirty="0" err="1"/>
              <a:t>Dalvik</a:t>
            </a:r>
            <a:r>
              <a:rPr lang="en-US" dirty="0"/>
              <a:t> is a specialized VM</a:t>
            </a:r>
          </a:p>
          <a:p>
            <a:r>
              <a:rPr lang="en-US" dirty="0"/>
              <a:t>Once Java has been compiled into </a:t>
            </a:r>
            <a:r>
              <a:rPr lang="en-US" dirty="0" err="1"/>
              <a:t>bytecode</a:t>
            </a:r>
            <a:r>
              <a:rPr lang="en-US" dirty="0"/>
              <a:t> by the Java compiler, it is compiled again into a proprietary </a:t>
            </a:r>
            <a:r>
              <a:rPr lang="en-US" dirty="0" err="1"/>
              <a:t>bytecode</a:t>
            </a:r>
            <a:endParaRPr lang="en-US" dirty="0"/>
          </a:p>
          <a:p>
            <a:r>
              <a:rPr lang="en-US" dirty="0"/>
              <a:t>Bytecode loaded by the </a:t>
            </a:r>
            <a:r>
              <a:rPr lang="en-US" dirty="0" err="1"/>
              <a:t>Dalvik</a:t>
            </a:r>
            <a:r>
              <a:rPr lang="en-US" dirty="0"/>
              <a:t> VM should not be confused with Java bytecode</a:t>
            </a:r>
          </a:p>
          <a:p>
            <a:r>
              <a:rPr lang="en-US" dirty="0"/>
              <a:t>The </a:t>
            </a:r>
            <a:r>
              <a:rPr lang="en-US" dirty="0" err="1"/>
              <a:t>dex</a:t>
            </a:r>
            <a:r>
              <a:rPr lang="en-US" dirty="0"/>
              <a:t> bytecode is a compact </a:t>
            </a:r>
            <a:r>
              <a:rPr lang="en-US" dirty="0" err="1"/>
              <a:t>Dalvik</a:t>
            </a:r>
            <a:r>
              <a:rPr lang="en-US" dirty="0"/>
              <a:t> executable format designed for Android systems</a:t>
            </a:r>
          </a:p>
          <a:p>
            <a:pPr lvl="1"/>
            <a:r>
              <a:rPr lang="en-US" dirty="0"/>
              <a:t>which are constrained in terms of memory &amp; CPU speed</a:t>
            </a:r>
          </a:p>
          <a:p>
            <a:r>
              <a:rPr lang="en-US" dirty="0"/>
              <a:t>The Android SDK includes the </a:t>
            </a:r>
            <a:r>
              <a:rPr lang="en-US" dirty="0" err="1"/>
              <a:t>Dalvik</a:t>
            </a:r>
            <a:r>
              <a:rPr lang="en-US" dirty="0"/>
              <a:t> dx tool, used to translate Java bytecode into </a:t>
            </a:r>
            <a:r>
              <a:rPr lang="en-US" dirty="0" err="1"/>
              <a:t>Dalvik</a:t>
            </a:r>
            <a:r>
              <a:rPr lang="en-US" dirty="0"/>
              <a:t> bytecode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ACEA-0268-4626-AE17-60FC6998E47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401"/>
            <a:ext cx="5791200" cy="62617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28CD-A4B0-422A-9511-84FBAC1B9E1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Basics of App Design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486400"/>
          </a:xfrm>
        </p:spPr>
        <p:txBody>
          <a:bodyPr/>
          <a:lstStyle/>
          <a:p>
            <a:r>
              <a:rPr lang="en-US" dirty="0"/>
              <a:t>The process for building an application</a:t>
            </a:r>
          </a:p>
          <a:p>
            <a:endParaRPr lang="en-US" dirty="0"/>
          </a:p>
        </p:txBody>
      </p:sp>
      <p:pic>
        <p:nvPicPr>
          <p:cNvPr id="5" name="Picture 4" descr="Screen Shot 2015-07-31 at 11.2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68" y="1905000"/>
            <a:ext cx="6819900" cy="4343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9F84-8729-4A2C-A1AF-18AE29D3A8B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588" y="457989"/>
            <a:ext cx="9144000" cy="761474"/>
          </a:xfrm>
        </p:spPr>
        <p:txBody>
          <a:bodyPr>
            <a:normAutofit/>
          </a:bodyPr>
          <a:lstStyle/>
          <a:p>
            <a:r>
              <a:rPr lang="en-US" sz="4000" dirty="0"/>
              <a:t>Getting Started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13" y="1771502"/>
            <a:ext cx="11563323" cy="4822904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6200" dirty="0"/>
              <a:t>What is Android and how is an app built?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dirty="0"/>
              <a:t>Android Studio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b="1" dirty="0">
                <a:solidFill>
                  <a:srgbClr val="FF0000"/>
                </a:solidFill>
              </a:rPr>
              <a:t>Exercise 1: Build a Hello world! app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dirty="0"/>
              <a:t>App components: Views and </a:t>
            </a:r>
            <a:r>
              <a:rPr lang="en-US" sz="6200" dirty="0" err="1"/>
              <a:t>ViewGroups</a:t>
            </a:r>
            <a:endParaRPr lang="en-US" sz="6200" dirty="0"/>
          </a:p>
          <a:p>
            <a:pPr marL="342900" indent="-342900" algn="l">
              <a:buFont typeface="Arial" charset="0"/>
              <a:buChar char="•"/>
            </a:pPr>
            <a:r>
              <a:rPr lang="en-US" sz="6200" b="1" dirty="0">
                <a:solidFill>
                  <a:srgbClr val="FF0000"/>
                </a:solidFill>
              </a:rPr>
              <a:t>Exercise 2: Build a Beer Finder app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dirty="0"/>
              <a:t>Model-View-Controller Architecture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b="1" dirty="0">
                <a:solidFill>
                  <a:srgbClr val="FF0000"/>
                </a:solidFill>
              </a:rPr>
              <a:t>Exercise 3: Build a Multiply Calculator app using MVC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6200" dirty="0"/>
              <a:t>Five tips for starting out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C5F96-9CF5-468B-82DA-AABD57D7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4AB1-D3F7-457A-91EB-ED49E67387B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5B692-5BC7-43AF-86A5-546D8C252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6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6902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Android Studio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099" y="1678526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en-US" sz="3600" dirty="0"/>
              <a:t>Android Studio is IDE for Google's Android operating system.</a:t>
            </a:r>
          </a:p>
          <a:p>
            <a:pPr>
              <a:spcBef>
                <a:spcPts val="2200"/>
              </a:spcBef>
            </a:pPr>
            <a:r>
              <a:rPr lang="en-US" sz="3600" dirty="0"/>
              <a:t>It is built on Jet Brains' IntelliJ IDEA and designed specifically for Android development.</a:t>
            </a:r>
          </a:p>
          <a:p>
            <a:pPr>
              <a:spcBef>
                <a:spcPts val="2200"/>
              </a:spcBef>
            </a:pPr>
            <a:r>
              <a:rPr lang="en-US" sz="3600" dirty="0"/>
              <a:t>It is available for download on Windows, Mac OS and Linux based OS.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67CC4-50F8-43E7-9C75-CF8FE78B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8D9F-53BE-4C13-91B0-C7FE798F406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2D23A-62D4-422A-8132-2B6844D3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3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Anatomy of an Android Project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structure is organized by source code, the application’s resources, manifest settings, and build files</a:t>
            </a:r>
          </a:p>
          <a:p>
            <a:r>
              <a:rPr lang="en-US" dirty="0"/>
              <a:t>All of these files are eventually packaged into an </a:t>
            </a:r>
            <a:r>
              <a:rPr lang="en-US" dirty="0" err="1"/>
              <a:t>apk</a:t>
            </a:r>
            <a:r>
              <a:rPr lang="en-US" dirty="0"/>
              <a:t> file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2A87-0CE4-4C6F-92BB-614D9F2D343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71800" y="762001"/>
            <a:ext cx="6248400" cy="5135563"/>
          </a:xfrm>
        </p:spPr>
        <p:txBody>
          <a:bodyPr>
            <a:normAutofit/>
          </a:bodyPr>
          <a:lstStyle/>
          <a:p>
            <a:r>
              <a:rPr lang="en-US" dirty="0"/>
              <a:t>Java Editor	</a:t>
            </a:r>
          </a:p>
          <a:p>
            <a:r>
              <a:rPr lang="en-US" dirty="0"/>
              <a:t>Layout Editor</a:t>
            </a:r>
          </a:p>
          <a:p>
            <a:r>
              <a:rPr lang="en-US" dirty="0"/>
              <a:t>Android SDK</a:t>
            </a:r>
          </a:p>
          <a:p>
            <a:r>
              <a:rPr lang="en-US" dirty="0"/>
              <a:t>Android SDK Archive </a:t>
            </a:r>
          </a:p>
          <a:p>
            <a:r>
              <a:rPr lang="en-US" dirty="0"/>
              <a:t>AVD 	</a:t>
            </a:r>
          </a:p>
          <a:p>
            <a:r>
              <a:rPr lang="en-US" dirty="0" err="1"/>
              <a:t>Gradle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BD1A-8CFD-4570-AE8A-37BEB7CA1743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8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1 at 11.21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54" y="228600"/>
            <a:ext cx="7151492" cy="609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6B77-C1D5-4551-9A43-7679AF3E7CF2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1.5.1   Android Manifest File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AndroidManifest.xml is required</a:t>
            </a:r>
          </a:p>
          <a:p>
            <a:pPr lvl="1"/>
            <a:r>
              <a:rPr lang="en-US" dirty="0"/>
              <a:t>it uses XML code to define specific application information</a:t>
            </a:r>
          </a:p>
          <a:p>
            <a:pPr lvl="2"/>
            <a:r>
              <a:rPr lang="en-US" dirty="0"/>
              <a:t>the application’s style and launch icon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7832-5A24-4A73-A0DD-C5B3B60526C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1.5.2   Java Source Code and Activity Class Files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Java source code of an application is placed in the java directory of the project structure</a:t>
            </a:r>
          </a:p>
          <a:p>
            <a:pPr lvl="1"/>
            <a:r>
              <a:rPr lang="en-US" dirty="0"/>
              <a:t>A main file, </a:t>
            </a:r>
            <a:r>
              <a:rPr lang="en-US" dirty="0" err="1"/>
              <a:t>MainActivity</a:t>
            </a:r>
            <a:r>
              <a:rPr lang="en-US" dirty="0"/>
              <a:t> or sometimes </a:t>
            </a:r>
            <a:r>
              <a:rPr lang="en-US" dirty="0" err="1"/>
              <a:t>MyActivity</a:t>
            </a:r>
            <a:r>
              <a:rPr lang="en-US" dirty="0"/>
              <a:t>, is a java file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1FD0A-896D-4AFE-AFCE-E590BD8A1C38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1.5.3   </a:t>
            </a:r>
            <a:r>
              <a:rPr lang="en-US" dirty="0" err="1"/>
              <a:t>Drawable</a:t>
            </a:r>
            <a:r>
              <a:rPr lang="en-US" dirty="0"/>
              <a:t> Resources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952" y="1219201"/>
            <a:ext cx="8991600" cy="4525963"/>
          </a:xfrm>
        </p:spPr>
        <p:txBody>
          <a:bodyPr/>
          <a:lstStyle/>
          <a:p>
            <a:r>
              <a:rPr lang="en-US" dirty="0"/>
              <a:t>res contains the application resources</a:t>
            </a:r>
          </a:p>
          <a:p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 err="1"/>
              <a:t>drawable</a:t>
            </a:r>
            <a:r>
              <a:rPr lang="en-US" dirty="0"/>
              <a:t> folder is located in the res directory</a:t>
            </a:r>
          </a:p>
          <a:p>
            <a:pPr lvl="1"/>
            <a:r>
              <a:rPr lang="en-US" dirty="0" err="1"/>
              <a:t>Drawable</a:t>
            </a:r>
            <a:r>
              <a:rPr lang="en-US" dirty="0"/>
              <a:t> resources are image files, </a:t>
            </a:r>
          </a:p>
          <a:p>
            <a:pPr lvl="2"/>
            <a:r>
              <a:rPr lang="en-US" dirty="0"/>
              <a:t>such as application icons, buttons, and background textures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78971"/>
            <a:ext cx="7470648" cy="251075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A9CF9-0D14-4634-BA91-E4EFADEB2E57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Generalized Screen Sizes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xlarge</a:t>
            </a:r>
            <a:r>
              <a:rPr lang="en-US" dirty="0"/>
              <a:t> screens are at least 960dp </a:t>
            </a:r>
            <a:r>
              <a:rPr lang="en-US" dirty="0" err="1"/>
              <a:t>x</a:t>
            </a:r>
            <a:r>
              <a:rPr lang="en-US" dirty="0"/>
              <a:t> 720dp</a:t>
            </a:r>
          </a:p>
          <a:p>
            <a:r>
              <a:rPr lang="en-US" dirty="0"/>
              <a:t>large screens are at least 640dp </a:t>
            </a:r>
            <a:r>
              <a:rPr lang="en-US" dirty="0" err="1"/>
              <a:t>x</a:t>
            </a:r>
            <a:r>
              <a:rPr lang="en-US" dirty="0"/>
              <a:t> 480dp</a:t>
            </a:r>
          </a:p>
          <a:p>
            <a:r>
              <a:rPr lang="en-US" dirty="0"/>
              <a:t>normal screens are at least 470dp </a:t>
            </a:r>
            <a:r>
              <a:rPr lang="en-US" dirty="0" err="1"/>
              <a:t>x</a:t>
            </a:r>
            <a:r>
              <a:rPr lang="en-US" dirty="0"/>
              <a:t> 320dp</a:t>
            </a:r>
          </a:p>
          <a:p>
            <a:r>
              <a:rPr lang="en-US" dirty="0"/>
              <a:t>small screens are at least 426dp </a:t>
            </a:r>
            <a:r>
              <a:rPr lang="en-US" dirty="0" err="1"/>
              <a:t>x</a:t>
            </a:r>
            <a:r>
              <a:rPr lang="en-US" dirty="0"/>
              <a:t> 320dp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14801"/>
            <a:ext cx="7667656" cy="257696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39C1-1102-4C49-AA04-914A6997DF57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1.5.4   Layout XML files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 interface screens are visually designed and coded as XML layout files</a:t>
            </a:r>
          </a:p>
          <a:p>
            <a:endParaRPr lang="en-US" dirty="0"/>
          </a:p>
          <a:p>
            <a:pPr lvl="1"/>
            <a:r>
              <a:rPr lang="en-US" dirty="0"/>
              <a:t>The design and arrangement of the elements on the screen are implemented using XML code in a layout file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C51C-DE60-4877-812A-3AC2602FC62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is an Android App built and placed on a device?</a:t>
            </a:r>
          </a:p>
        </p:txBody>
      </p:sp>
      <p:pic>
        <p:nvPicPr>
          <p:cNvPr id="5" name="Picture 4" descr="../../Screen%20Shot%202018-07-25%20at%206.25.21%20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1" y="2097477"/>
            <a:ext cx="11734800" cy="45193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F5F58-8746-4F2E-A2F9-9FF74E2D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76D22-340A-4E3C-B526-23F7DF90E7AE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5BC44-03DF-49DD-AA02-013EFCEA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97" y="171450"/>
            <a:ext cx="11608405" cy="1751771"/>
          </a:xfrm>
        </p:spPr>
        <p:txBody>
          <a:bodyPr/>
          <a:lstStyle/>
          <a:p>
            <a:r>
              <a:rPr lang="en-US" dirty="0"/>
              <a:t>What is Android?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939" y="2499635"/>
            <a:ext cx="4946374" cy="3964959"/>
          </a:xfrm>
        </p:spPr>
        <p:txBody>
          <a:bodyPr/>
          <a:lstStyle/>
          <a:p>
            <a:r>
              <a:rPr lang="en-US" dirty="0"/>
              <a:t>Its base is a Linux kernel that handles low level tasks like hardware, drivers and power management. </a:t>
            </a:r>
          </a:p>
          <a:p>
            <a:r>
              <a:rPr lang="en-US" dirty="0"/>
              <a:t>Android includes core C/C++ libraries like </a:t>
            </a:r>
            <a:r>
              <a:rPr lang="en-US" dirty="0" err="1"/>
              <a:t>LibsC</a:t>
            </a:r>
            <a:r>
              <a:rPr lang="en-US" dirty="0"/>
              <a:t> and SQLite.</a:t>
            </a:r>
          </a:p>
          <a:p>
            <a:r>
              <a:rPr lang="en-US" dirty="0"/>
              <a:t>Android contains an application run time environment.</a:t>
            </a:r>
          </a:p>
        </p:txBody>
      </p:sp>
      <p:pic>
        <p:nvPicPr>
          <p:cNvPr id="4" name="Picture 3" descr="../../Screen%20Shot%202018-07-25%20at%206.24.55%20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14" y="2570275"/>
            <a:ext cx="4253753" cy="39586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71939" y="1456293"/>
            <a:ext cx="11030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Android is a full software stack mobile operating system.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2564E0-FD39-4E21-BC65-341CE47B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EBD3-892A-4DA4-A4BC-CFDE063EC882}" type="datetime1">
              <a:rPr lang="en-US" smtClean="0"/>
              <a:t>10/31/2023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DCBBD-3A28-45E4-A0B9-87A090D4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6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68216"/>
            <a:ext cx="10839450" cy="110250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Exercise 1:</a:t>
            </a:r>
            <a:br>
              <a:rPr lang="en-US" sz="4000" dirty="0"/>
            </a:br>
            <a:r>
              <a:rPr lang="en-US" b="0" dirty="0">
                <a:effectLst/>
              </a:rPr>
              <a:t>Build A hello world app.</a:t>
            </a:r>
            <a:br>
              <a:rPr lang="en-US" b="0" dirty="0">
                <a:effectLst/>
              </a:rPr>
            </a:b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98924" y="1119467"/>
            <a:ext cx="8784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This application displays “Hello World!” in a </a:t>
            </a:r>
            <a:r>
              <a:rPr lang="en-US" sz="2400" dirty="0" err="1"/>
              <a:t>textview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E9742-034D-4226-AB71-81CBE204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560" y="2355849"/>
            <a:ext cx="2553623" cy="42297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5511-BA8D-48DC-8233-C5A5641E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9BD6-C9A8-41B6-B988-4FDC64B5ADB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9C4D7-B649-46DE-9050-D27AAECA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4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81" y="323625"/>
            <a:ext cx="11695813" cy="1091598"/>
          </a:xfrm>
        </p:spPr>
        <p:txBody>
          <a:bodyPr/>
          <a:lstStyle/>
          <a:p>
            <a:r>
              <a:rPr lang="en-US" dirty="0"/>
              <a:t>Components for an Android App?</a:t>
            </a:r>
          </a:p>
        </p:txBody>
      </p:sp>
      <p:pic>
        <p:nvPicPr>
          <p:cNvPr id="1026" name="Picture 2" descr="https://miro.medium.com/v2/resize:fit:1374/1*xBMEKMTdToNNHKnOWUJwyw.png">
            <a:extLst>
              <a:ext uri="{FF2B5EF4-FFF2-40B4-BE49-F238E27FC236}">
                <a16:creationId xmlns:a16="http://schemas.microsoft.com/office/drawing/2014/main" id="{381A14DA-4D84-4D3D-8183-B2D60FEA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1" y="1513013"/>
            <a:ext cx="11245898" cy="45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22052-65B3-4D86-B2A9-04B66A59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4768-CC2F-41F9-AB74-0404F0535AFD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3CF2C-13C6-451B-A5C2-7DEB0732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48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Views in an Android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When creating an Android app, one or more interface screens must be generated using Views.</a:t>
            </a:r>
            <a:r>
              <a:rPr lang="en-US" sz="2800" dirty="0">
                <a:effectLst/>
              </a:rPr>
              <a:t> </a:t>
            </a:r>
          </a:p>
          <a:p>
            <a:r>
              <a:rPr lang="en-US" sz="2800" dirty="0"/>
              <a:t>The building blocks of all interface screens are Views.  </a:t>
            </a:r>
          </a:p>
          <a:p>
            <a:r>
              <a:rPr lang="en-US" sz="2800" dirty="0"/>
              <a:t>A View class is a super class that describes a general visual interface component. </a:t>
            </a:r>
          </a:p>
          <a:p>
            <a:r>
              <a:rPr lang="en-US" sz="2800" dirty="0"/>
              <a:t>A view is a rectangle on the screen that shows some content.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C8A45-623A-4620-9CF0-D39E98EC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5BD3-EEFB-4556-A742-54B4E5DF32F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F5CA4-FA8D-468D-93A7-9410B7D9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3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276447"/>
            <a:ext cx="7619658" cy="2062716"/>
          </a:xfrm>
        </p:spPr>
        <p:txBody>
          <a:bodyPr>
            <a:normAutofit/>
          </a:bodyPr>
          <a:lstStyle/>
          <a:p>
            <a:r>
              <a:rPr lang="en-US" dirty="0"/>
              <a:t>Example of an Interface Screen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67" y="1241736"/>
            <a:ext cx="4072741" cy="441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21" y="1592589"/>
            <a:ext cx="71861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A </a:t>
            </a:r>
            <a:r>
              <a:rPr lang="en-US" sz="2800" b="1" dirty="0"/>
              <a:t>View</a:t>
            </a:r>
            <a:r>
              <a:rPr lang="en-US" sz="2800" dirty="0"/>
              <a:t> has a width and a height.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It may have a background color.</a:t>
            </a:r>
          </a:p>
          <a:p>
            <a:endParaRPr lang="en-US" sz="2800" dirty="0"/>
          </a:p>
          <a:p>
            <a:r>
              <a:rPr lang="en-US" sz="2800" dirty="0"/>
              <a:t>The interface screen example shows </a:t>
            </a:r>
            <a:r>
              <a:rPr lang="en-US" sz="2800" b="1" dirty="0"/>
              <a:t>Views</a:t>
            </a:r>
            <a:r>
              <a:rPr lang="en-US" sz="2800" dirty="0"/>
              <a:t> of three different types: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Image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Text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Button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42F76-A69B-4D2C-BADC-F6FE7770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728E-B2B9-4B83-A9E8-970B08DBCFA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F1681-DE7A-40B8-9489-E669EDFA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19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../../Screen%20Shot%202018-05-10%20at%203.17.46%20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2"/>
          <a:stretch/>
        </p:blipFill>
        <p:spPr bwMode="auto">
          <a:xfrm>
            <a:off x="1350066" y="931464"/>
            <a:ext cx="9491868" cy="4182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7163" y="5322028"/>
            <a:ext cx="10099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A </a:t>
            </a:r>
            <a:r>
              <a:rPr lang="en-US" sz="2800" b="1" dirty="0">
                <a:effectLst/>
                <a:latin typeface="+mj-lt"/>
                <a:ea typeface="Calibri" charset="0"/>
                <a:cs typeface="Times New Roman" charset="0"/>
              </a:rPr>
              <a:t>Button</a:t>
            </a: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 can be a </a:t>
            </a:r>
            <a:r>
              <a:rPr lang="en-US" sz="2800" b="1" dirty="0" err="1">
                <a:effectLst/>
                <a:latin typeface="+mj-lt"/>
                <a:ea typeface="Calibri" charset="0"/>
                <a:cs typeface="Times New Roman" charset="0"/>
              </a:rPr>
              <a:t>TextView</a:t>
            </a: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 that is touch sensitive.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A </a:t>
            </a:r>
            <a:r>
              <a:rPr lang="en-US" sz="2800" b="1" dirty="0">
                <a:effectLst/>
                <a:latin typeface="+mj-lt"/>
                <a:ea typeface="Calibri" charset="0"/>
                <a:cs typeface="Times New Roman" charset="0"/>
              </a:rPr>
              <a:t>Button</a:t>
            </a: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 can also be an </a:t>
            </a:r>
            <a:r>
              <a:rPr lang="en-US" sz="2800" b="1" dirty="0" err="1">
                <a:effectLst/>
                <a:latin typeface="+mj-lt"/>
                <a:ea typeface="Calibri" charset="0"/>
                <a:cs typeface="Times New Roman" charset="0"/>
              </a:rPr>
              <a:t>ImageView</a:t>
            </a:r>
            <a:r>
              <a:rPr lang="en-US" sz="2800" dirty="0">
                <a:effectLst/>
                <a:latin typeface="+mj-lt"/>
                <a:ea typeface="Calibri" charset="0"/>
                <a:cs typeface="Times New Roman" charset="0"/>
              </a:rPr>
              <a:t> that is touch sensitive.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5175" y="137730"/>
            <a:ext cx="1009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j-lt"/>
                <a:ea typeface="Calibri" charset="0"/>
                <a:cs typeface="Times New Roman" charset="0"/>
              </a:rPr>
              <a:t>Most Common View Objects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2F752-4C5B-4713-9D96-7793D914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2A31-2FC1-44B5-A861-EB104B26C01B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0E7DA-60B8-4070-AD14-3FADD05E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1325563"/>
          </a:xfrm>
        </p:spPr>
        <p:txBody>
          <a:bodyPr/>
          <a:lstStyle/>
          <a:p>
            <a:r>
              <a:rPr lang="en-US" dirty="0"/>
              <a:t>Interface Screens and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46081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Interface Screens in every app can be broken down into the individual </a:t>
            </a:r>
            <a:r>
              <a:rPr lang="en-US" b="1" dirty="0"/>
              <a:t>Views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19" y="1262342"/>
            <a:ext cx="7721048" cy="55956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A41AC-9848-4E48-8793-8E7AC930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7A9E-CC37-476D-A2C8-C50B39993106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9817-DEF6-4CBD-9242-5B09D1A0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361"/>
            <a:ext cx="10515600" cy="681797"/>
          </a:xfrm>
        </p:spPr>
        <p:txBody>
          <a:bodyPr>
            <a:normAutofit/>
          </a:bodyPr>
          <a:lstStyle/>
          <a:p>
            <a:r>
              <a:rPr lang="en-US" dirty="0" err="1"/>
              <a:t>ViewGroup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66" y="941387"/>
            <a:ext cx="10515600" cy="1023592"/>
          </a:xfrm>
        </p:spPr>
        <p:txBody>
          <a:bodyPr>
            <a:noAutofit/>
          </a:bodyPr>
          <a:lstStyle/>
          <a:p>
            <a:r>
              <a:rPr lang="en-US" sz="2400" dirty="0"/>
              <a:t>A </a:t>
            </a:r>
            <a:r>
              <a:rPr lang="en-US" sz="2400" b="1" dirty="0" err="1"/>
              <a:t>ViewGroup</a:t>
            </a:r>
            <a:r>
              <a:rPr lang="en-US" sz="2400" dirty="0"/>
              <a:t> is another type of </a:t>
            </a:r>
            <a:r>
              <a:rPr lang="en-US" sz="2400" b="1" dirty="0"/>
              <a:t>View</a:t>
            </a:r>
            <a:r>
              <a:rPr lang="en-US" sz="2400" dirty="0"/>
              <a:t>.</a:t>
            </a:r>
          </a:p>
          <a:p>
            <a:r>
              <a:rPr lang="en-US" sz="2400" dirty="0"/>
              <a:t>Specifically, a </a:t>
            </a:r>
            <a:r>
              <a:rPr lang="en-US" sz="2400" b="1" dirty="0" err="1"/>
              <a:t>ViewGroup</a:t>
            </a:r>
            <a:r>
              <a:rPr lang="en-US" sz="2400" dirty="0"/>
              <a:t> is a </a:t>
            </a:r>
            <a:r>
              <a:rPr lang="en-US" sz="2400" b="1" dirty="0"/>
              <a:t>View</a:t>
            </a:r>
            <a:r>
              <a:rPr lang="en-US" sz="2400" dirty="0"/>
              <a:t> container.</a:t>
            </a:r>
          </a:p>
          <a:p>
            <a:r>
              <a:rPr lang="en-US" sz="2400" dirty="0"/>
              <a:t> It is used to hold and position smaller Views.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83" y="3362672"/>
            <a:ext cx="5511800" cy="306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774" y="297580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charset="0"/>
                <a:ea typeface="ＭＳ 明朝" charset="-128"/>
              </a:rPr>
              <a:t>Common </a:t>
            </a:r>
            <a:r>
              <a:rPr lang="en-US" b="1" dirty="0" err="1"/>
              <a:t>ViewGroups</a:t>
            </a:r>
            <a:r>
              <a:rPr lang="en-US" dirty="0"/>
              <a:t> </a:t>
            </a:r>
            <a:r>
              <a:rPr lang="en-US" dirty="0">
                <a:latin typeface="Times New Roman" charset="0"/>
                <a:ea typeface="ＭＳ 明朝" charset="-128"/>
              </a:rPr>
              <a:t>:</a:t>
            </a:r>
          </a:p>
          <a:p>
            <a:pPr marL="800100" marR="0" indent="-342900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 err="1"/>
              <a:t>RadioGroup</a:t>
            </a:r>
            <a:r>
              <a:rPr lang="en-US" dirty="0"/>
              <a:t> </a:t>
            </a:r>
            <a:r>
              <a:rPr lang="en-US" dirty="0">
                <a:latin typeface="Times New Roman" charset="0"/>
                <a:ea typeface="ＭＳ 明朝" charset="-128"/>
              </a:rPr>
              <a:t>: Designed to hold related </a:t>
            </a:r>
            <a:r>
              <a:rPr lang="en-US" dirty="0" err="1">
                <a:latin typeface="Times New Roman" charset="0"/>
                <a:ea typeface="ＭＳ 明朝" charset="-128"/>
              </a:rPr>
              <a:t>RadioButtons</a:t>
            </a:r>
            <a:r>
              <a:rPr lang="en-US" dirty="0">
                <a:latin typeface="Times New Roman" charset="0"/>
                <a:ea typeface="ＭＳ 明朝" charset="-128"/>
              </a:rPr>
              <a:t>.</a:t>
            </a:r>
          </a:p>
          <a:p>
            <a:pPr marL="800100" lvl="0" indent="-342900">
              <a:spcBef>
                <a:spcPts val="2400"/>
              </a:spcBef>
              <a:buFont typeface="+mj-lt"/>
              <a:buAutoNum type="arabicPeriod"/>
            </a:pPr>
            <a:r>
              <a:rPr lang="en-US" b="1" dirty="0" err="1"/>
              <a:t>ConstraintView</a:t>
            </a:r>
            <a:r>
              <a:rPr lang="en-US" dirty="0">
                <a:latin typeface="Times New Roman" charset="0"/>
                <a:ea typeface="ＭＳ 明朝" charset="-128"/>
              </a:rPr>
              <a:t>: </a:t>
            </a:r>
            <a:r>
              <a:rPr lang="en-US" dirty="0">
                <a:latin typeface="Cambria" charset="0"/>
                <a:ea typeface="ＭＳ 明朝" charset="-128"/>
                <a:cs typeface="Times New Roman" charset="0"/>
              </a:rPr>
              <a:t>allows you to position and size elements in a flexible way.</a:t>
            </a:r>
            <a:endParaRPr lang="en-US" dirty="0">
              <a:latin typeface="Times New Roman" charset="0"/>
              <a:ea typeface="ＭＳ 明朝" charset="-128"/>
            </a:endParaRPr>
          </a:p>
          <a:p>
            <a:pPr marL="800100" marR="0" indent="-342900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/>
              <a:t>Linear Layout</a:t>
            </a:r>
            <a:r>
              <a:rPr lang="en-US" dirty="0">
                <a:latin typeface="Times New Roman" charset="0"/>
                <a:ea typeface="ＭＳ 明朝" charset="-128"/>
              </a:rPr>
              <a:t>: </a:t>
            </a:r>
            <a:r>
              <a:rPr lang="en-US" dirty="0">
                <a:latin typeface="Cambria" charset="0"/>
                <a:ea typeface="ＭＳ 明朝" charset="-128"/>
                <a:cs typeface="Times New Roman" charset="0"/>
              </a:rPr>
              <a:t>designed for a linear arrangement of View objects</a:t>
            </a:r>
            <a:endParaRPr lang="en-US" dirty="0">
              <a:latin typeface="Times New Roman" charset="0"/>
              <a:ea typeface="ＭＳ 明朝" charset="-128"/>
            </a:endParaRPr>
          </a:p>
          <a:p>
            <a:pPr marL="800100" marR="0" indent="-342900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 err="1"/>
              <a:t>RelativeLayout</a:t>
            </a:r>
            <a:r>
              <a:rPr lang="en-US" dirty="0">
                <a:latin typeface="Times New Roman" charset="0"/>
                <a:ea typeface="ＭＳ 明朝" charset="-128"/>
              </a:rPr>
              <a:t>: used to place View objects in relation to each other.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289778-A9D9-431B-A55F-7D04BBEA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47BC-D2E4-480D-B397-24157A77D787}" type="datetime1">
              <a:rPr lang="en-US" smtClean="0"/>
              <a:t>10/31/2023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27ADB-66DC-49B3-AD3C-28A0BCDF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79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329C-D4B5-4F7F-B962-6E40DD8A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9F8D8-822F-48A6-ADFB-F51657037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A37FD-48C1-460E-9E0F-57B4AE2A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0" y="1341392"/>
            <a:ext cx="11774078" cy="36661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1145-47BC-4A35-85BE-6FF0C357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1CE18-70E8-43A7-9893-6D736BB10877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E431-3A2F-4532-921D-5DE098D9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2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608" y="195607"/>
            <a:ext cx="7484165" cy="1898236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http://facweb1.redlands.edu/fac/patriciacornez/android/Lb2_4im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" y="-22067"/>
            <a:ext cx="3667540" cy="69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14" y="1215768"/>
            <a:ext cx="7029066" cy="46643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8873D-CAD8-4A45-8944-C983E652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3B9-3E31-4D59-ADF2-45C78C442780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93E9-3D42-4B7E-9D99-6B1DC1DC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8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46" y="-478404"/>
            <a:ext cx="4410876" cy="8382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63054" y="10690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ImageView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3054" y="21657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RadioGroup</a:t>
            </a:r>
            <a:r>
              <a:rPr lang="en-US" dirty="0">
                <a:latin typeface="Times New Roman" charset="0"/>
                <a:ea typeface="Times New Roman" charset="0"/>
              </a:rPr>
              <a:t> contains three </a:t>
            </a:r>
            <a:r>
              <a:rPr lang="en-US" b="1" dirty="0" err="1">
                <a:latin typeface="Times New Roman" charset="0"/>
                <a:ea typeface="Times New Roman" charset="0"/>
              </a:rPr>
              <a:t>RadioButtons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3054" y="31961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CheckBox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3054" y="3633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RadioGroup</a:t>
            </a:r>
            <a:r>
              <a:rPr lang="en-US" dirty="0">
                <a:latin typeface="Times New Roman" charset="0"/>
                <a:ea typeface="Times New Roman" charset="0"/>
              </a:rPr>
              <a:t> contains two </a:t>
            </a:r>
            <a:r>
              <a:rPr lang="en-US" b="1" dirty="0" err="1">
                <a:latin typeface="Times New Roman" charset="0"/>
                <a:ea typeface="Times New Roman" charset="0"/>
              </a:rPr>
              <a:t>RadioButtons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3054" y="41235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TextView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6548" y="44501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SeekBar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3054" y="49947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ImageView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3054" y="56484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Times New Roman" charset="0"/>
                <a:ea typeface="Times New Roman" charset="0"/>
              </a:rPr>
              <a:t>TextView</a:t>
            </a:r>
            <a:endParaRPr lang="en-US" b="1" dirty="0">
              <a:latin typeface="Times New Roman" charset="0"/>
              <a:ea typeface="Calibri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61073A5-CE9C-4BFA-A09A-069E8A43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FE0A-50A5-464D-9C89-9DAFA599901E}" type="datetime1">
              <a:rPr lang="en-US" smtClean="0"/>
              <a:t>10/31/2023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C56602-632C-44B0-B38F-0DAE0232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07597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Android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590524"/>
            <a:ext cx="9866058" cy="4363459"/>
          </a:xfrm>
        </p:spPr>
        <p:txBody>
          <a:bodyPr>
            <a:normAutofit fontScale="92500" lnSpcReduction="10000"/>
          </a:bodyPr>
          <a:lstStyle/>
          <a:p>
            <a:r>
              <a:rPr lang="en-US" sz="3100" dirty="0"/>
              <a:t>1</a:t>
            </a:r>
            <a:r>
              <a:rPr lang="en-US" sz="3100" baseline="30000" dirty="0"/>
              <a:t>st</a:t>
            </a:r>
            <a:r>
              <a:rPr lang="en-US" sz="3100" dirty="0"/>
              <a:t> generation Android phones released in 2008</a:t>
            </a:r>
          </a:p>
          <a:p>
            <a:r>
              <a:rPr lang="en-US" sz="3100" dirty="0"/>
              <a:t>Since then, it has been enhanced in:</a:t>
            </a:r>
          </a:p>
          <a:p>
            <a:pPr lvl="1"/>
            <a:r>
              <a:rPr lang="en-US" sz="2300" dirty="0"/>
              <a:t>performance, </a:t>
            </a:r>
          </a:p>
          <a:p>
            <a:pPr lvl="1"/>
            <a:r>
              <a:rPr lang="en-US" sz="2300" dirty="0"/>
              <a:t>GUI design</a:t>
            </a:r>
          </a:p>
          <a:p>
            <a:pPr lvl="1"/>
            <a:r>
              <a:rPr lang="en-US" sz="2300" dirty="0"/>
              <a:t>many features</a:t>
            </a:r>
          </a:p>
          <a:p>
            <a:r>
              <a:rPr lang="en-US" sz="3100" dirty="0"/>
              <a:t>By 2015, it applications were including </a:t>
            </a:r>
          </a:p>
          <a:p>
            <a:pPr lvl="1"/>
            <a:r>
              <a:rPr lang="en-US" sz="2300" dirty="0"/>
              <a:t>fluid animations </a:t>
            </a:r>
          </a:p>
          <a:p>
            <a:pPr lvl="1"/>
            <a:r>
              <a:rPr lang="en-US" sz="2300" dirty="0"/>
              <a:t>bold color palettes </a:t>
            </a:r>
          </a:p>
          <a:p>
            <a:pPr lvl="1"/>
            <a:r>
              <a:rPr lang="en-US" sz="2300" dirty="0"/>
              <a:t>sophisticated multitasking menus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9585-C252-4318-B7DB-F2117B09BFE5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6FC6-F96E-4387-BEA2-6CCAF989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CF907-76DC-4303-B8ED-32533B87D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facweb1.redlands.edu/fac/patriciacornez/android/l1_a.png">
            <a:extLst>
              <a:ext uri="{FF2B5EF4-FFF2-40B4-BE49-F238E27FC236}">
                <a16:creationId xmlns:a16="http://schemas.microsoft.com/office/drawing/2014/main" id="{07CAF2B3-1951-405A-9F73-62BC008C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82" y="372748"/>
            <a:ext cx="6208478" cy="55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3DF3C-4A03-4B8B-9AD4-813894704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47" y="372748"/>
            <a:ext cx="7721048" cy="55956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FB24D-E12A-4B5D-BC91-BD07F9C7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F770-25CB-4CD1-A9A6-9091310D4C3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E1BD0-BDBA-4E71-BF84-3A3D22DF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65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EE83-D62A-4841-ABB1-4528CA16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71" y="2932948"/>
            <a:ext cx="2432719" cy="1326321"/>
          </a:xfrm>
        </p:spPr>
        <p:txBody>
          <a:bodyPr>
            <a:normAutofit fontScale="90000"/>
          </a:bodyPr>
          <a:lstStyle/>
          <a:p>
            <a:r>
              <a:rPr lang="en-US" dirty="0"/>
              <a:t>Activity_main.xml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FF22-CAFB-4830-82E2-356C27DC1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44EFE-0266-4029-BF87-A9CCB04F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13" y="324792"/>
            <a:ext cx="8756475" cy="624569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AB16F-29A9-4132-B1C4-79A44D52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7258-76D8-4251-B922-52A31FD49FDE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6EB8-F83F-4FFE-944C-BC099DB1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6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0733-7995-44F1-9B7E-637DAF0F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47" y="2102678"/>
            <a:ext cx="3762100" cy="1326321"/>
          </a:xfrm>
        </p:spPr>
        <p:txBody>
          <a:bodyPr/>
          <a:lstStyle/>
          <a:p>
            <a:r>
              <a:rPr lang="en-US" dirty="0"/>
              <a:t>MainActivity.java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D5CB-A8F6-4321-B2B7-E663CA1B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815" y="224756"/>
            <a:ext cx="5803929" cy="671361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45A4F-6B44-4C83-A295-4BF3ED46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DC1E-0B3C-4599-973C-CD651BC6A89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2D3FC-7295-44B3-9DC8-22A43609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60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68216"/>
            <a:ext cx="10839450" cy="110250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Exercise 2:</a:t>
            </a:r>
            <a:br>
              <a:rPr lang="en-US" sz="4000" dirty="0"/>
            </a:br>
            <a:r>
              <a:rPr lang="en-US" b="0" dirty="0">
                <a:effectLst/>
              </a:rPr>
              <a:t>Build Beer finder app.</a:t>
            </a:r>
            <a:br>
              <a:rPr lang="en-US" b="0" dirty="0">
                <a:effectLst/>
              </a:rPr>
            </a:b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98924" y="1119467"/>
            <a:ext cx="8784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This application recommend beer for people depending on their choices based on Chapter 2 of Head First Android Development Page 37-73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03E58-51B2-44A2-B223-FE92BDCFA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209" y="3140732"/>
            <a:ext cx="3144853" cy="314905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A37D8-95CB-49FC-8002-85EAFBA5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E4BF-B4A7-401C-87E7-B1805E98EDBE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0882D-B2C7-44C0-8BD1-06A133E7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9409"/>
            <a:ext cx="5852686" cy="4447554"/>
          </a:xfrm>
        </p:spPr>
        <p:txBody>
          <a:bodyPr>
            <a:normAutofit fontScale="62500" lnSpcReduction="20000"/>
          </a:bodyPr>
          <a:lstStyle/>
          <a:p>
            <a:r>
              <a:rPr lang="en-US" sz="3100" dirty="0"/>
              <a:t>Mobile applications rely on the MVC architecture.</a:t>
            </a:r>
          </a:p>
          <a:p>
            <a:endParaRPr lang="en-US" sz="3100" dirty="0"/>
          </a:p>
          <a:p>
            <a:r>
              <a:rPr lang="en-US" sz="3100" dirty="0"/>
              <a:t>App objects are assigned one of three roles: Model, View, or Controller.</a:t>
            </a:r>
          </a:p>
          <a:p>
            <a:endParaRPr lang="en-US" sz="3100" dirty="0"/>
          </a:p>
          <a:p>
            <a:r>
              <a:rPr lang="en-US" sz="3100" dirty="0"/>
              <a:t>Mobile apps have one important rule governing how objects communicate with each other. </a:t>
            </a:r>
          </a:p>
          <a:p>
            <a:pPr marL="0" indent="0">
              <a:buNone/>
            </a:pPr>
            <a:endParaRPr lang="en-US" sz="3100" dirty="0"/>
          </a:p>
          <a:p>
            <a:pPr marL="457200" lvl="1" indent="0">
              <a:buNone/>
            </a:pPr>
            <a:r>
              <a:rPr lang="en-US" sz="2300" dirty="0"/>
              <a:t>Example: A background thread cannot communicate with a View object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3670" y="496957"/>
            <a:ext cx="10873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Model-View-Controller (MVC) Architecture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134FB-AFD0-41D2-A9E0-E1A27E23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41" y="3045898"/>
            <a:ext cx="4266836" cy="3743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03BE3-084D-4408-907B-54A7B074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447-8A78-4376-B1D8-F67790C77CED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316B2-344C-45E7-B575-985B7873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63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2" y="1690688"/>
            <a:ext cx="4946374" cy="5030954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u="sng" dirty="0"/>
              <a:t>Model</a:t>
            </a:r>
            <a:r>
              <a:rPr lang="en-US" sz="3600" dirty="0"/>
              <a:t>  handles the data in an App.</a:t>
            </a:r>
          </a:p>
          <a:p>
            <a:endParaRPr lang="en-US" sz="3600" dirty="0"/>
          </a:p>
          <a:p>
            <a:r>
              <a:rPr lang="en-US" sz="3600" dirty="0"/>
              <a:t>The Model does not care how its data will be displayed or  when it will updated.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6" y="1543384"/>
            <a:ext cx="5765800" cy="5054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D9A41-6AA1-48B2-8390-3FC404FA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C6F8B-54CD-47DB-8723-C3FC61687100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296FA-12F4-4F4E-AC3F-C27848D3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9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6525" y="212309"/>
            <a:ext cx="10353761" cy="1326321"/>
          </a:xfrm>
        </p:spPr>
        <p:txBody>
          <a:bodyPr/>
          <a:lstStyle/>
          <a:p>
            <a:r>
              <a:rPr lang="en-US" dirty="0"/>
              <a:t>The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7" y="1690688"/>
            <a:ext cx="4946374" cy="4696860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u="sng" dirty="0"/>
              <a:t>View</a:t>
            </a:r>
            <a:r>
              <a:rPr lang="en-US" dirty="0"/>
              <a:t> component is the visual presentation of data in an App.</a:t>
            </a:r>
          </a:p>
          <a:p>
            <a:r>
              <a:rPr lang="en-US" dirty="0"/>
              <a:t>Example: a </a:t>
            </a:r>
            <a:r>
              <a:rPr lang="en-US" u="sng" dirty="0" err="1"/>
              <a:t>TextView</a:t>
            </a:r>
            <a:r>
              <a:rPr lang="en-US" dirty="0"/>
              <a:t> is a View object that displays text data on the App interface screen.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Users interact using Views. </a:t>
            </a:r>
          </a:p>
          <a:p>
            <a:pPr marL="457200" lvl="1" indent="0">
              <a:buNone/>
            </a:pPr>
            <a:r>
              <a:rPr lang="en-US" dirty="0"/>
              <a:t>Example: </a:t>
            </a:r>
            <a:r>
              <a:rPr lang="en-US" dirty="0" err="1"/>
              <a:t>TextView</a:t>
            </a:r>
            <a:r>
              <a:rPr lang="en-US" dirty="0"/>
              <a:t> and Button are View objects that users can respond to with actions.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538630"/>
            <a:ext cx="4765813" cy="417795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4358-2B83-4E9A-B407-CA3C430B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2C328-5B73-4479-958E-F0EEE720002B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B524B-894E-4400-A448-9C76EB05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14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1981" y="269064"/>
            <a:ext cx="7017173" cy="1326321"/>
          </a:xfrm>
        </p:spPr>
        <p:txBody>
          <a:bodyPr/>
          <a:lstStyle/>
          <a:p>
            <a:r>
              <a:rPr lang="en-US" dirty="0"/>
              <a:t>Controller Object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7" y="1690688"/>
            <a:ext cx="5675244" cy="4696860"/>
          </a:xfrm>
        </p:spPr>
        <p:txBody>
          <a:bodyPr>
            <a:normAutofit/>
          </a:bodyPr>
          <a:lstStyle/>
          <a:p>
            <a:r>
              <a:rPr lang="en-US" dirty="0"/>
              <a:t>A Controller object acts as an intermediary between View components and Model objects. </a:t>
            </a:r>
          </a:p>
          <a:p>
            <a:r>
              <a:rPr lang="en-US" dirty="0"/>
              <a:t>The Controller can request that data be updated within a Model. </a:t>
            </a:r>
          </a:p>
          <a:p>
            <a:r>
              <a:rPr lang="en-US" dirty="0"/>
              <a:t>The Controller can also update the display data shown in the View.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974" y="2244904"/>
            <a:ext cx="4483482" cy="393045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FA4D7-CA4D-4471-9597-C9016F60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36D6-B3FD-4C31-9947-EC9918714F93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2C66E-AA18-4F7F-A8C6-23BBBB40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68216"/>
            <a:ext cx="10839450" cy="110250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Exercise 3:</a:t>
            </a:r>
            <a:br>
              <a:rPr lang="en-US" sz="4000" dirty="0"/>
            </a:br>
            <a:r>
              <a:rPr lang="en-US" b="0" dirty="0">
                <a:effectLst/>
              </a:rPr>
              <a:t>Build A Count app using MVC.</a:t>
            </a:r>
            <a:br>
              <a:rPr lang="en-US" b="0" dirty="0">
                <a:effectLst/>
              </a:rPr>
            </a:b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1" y="4003389"/>
            <a:ext cx="5950869" cy="3767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924" y="1119467"/>
            <a:ext cx="8784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Controller will intercept the Tap button event, communicate a new increment data to the Counter data object, and update the </a:t>
            </a:r>
            <a:r>
              <a:rPr lang="en-US" sz="2400" dirty="0" err="1"/>
              <a:t>TextView</a:t>
            </a:r>
            <a:r>
              <a:rPr lang="en-US" sz="2400" dirty="0"/>
              <a:t> in the user interface.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8BC2B-4A2B-487E-AE08-2C35CB8A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BE3F-5731-45B9-9692-06C50F54D91E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5703-7FEF-4164-B42D-01FA0D5F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5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0276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MVC Architecture for Tap App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219" y="2089309"/>
            <a:ext cx="4548655" cy="3987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44" y="1828790"/>
            <a:ext cx="58896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Controller</a:t>
            </a:r>
            <a:r>
              <a:rPr lang="en-US" sz="2800" dirty="0"/>
              <a:t>: Java code that acts as the conduit between the Counter (Model) and UI Components (Views)</a:t>
            </a:r>
          </a:p>
          <a:p>
            <a:pPr marL="285750" indent="-285750">
              <a:buFont typeface="Arial" charset="0"/>
              <a:buChar char="•"/>
            </a:pPr>
            <a:endParaRPr lang="en-US" sz="2800" b="1" dirty="0"/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Model</a:t>
            </a:r>
            <a:r>
              <a:rPr lang="en-US" sz="2800" dirty="0"/>
              <a:t>: Java class that keeps track of Counter data.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View</a:t>
            </a:r>
            <a:r>
              <a:rPr lang="en-US" sz="2800" dirty="0"/>
              <a:t>: </a:t>
            </a:r>
            <a:r>
              <a:rPr lang="en-US" sz="2800" u="sng" dirty="0" err="1"/>
              <a:t>TextView</a:t>
            </a:r>
            <a:r>
              <a:rPr lang="en-US" sz="2800" dirty="0"/>
              <a:t> (to display the count) and </a:t>
            </a:r>
            <a:r>
              <a:rPr lang="en-US" sz="2800" u="sng" dirty="0"/>
              <a:t>Button</a:t>
            </a:r>
            <a:r>
              <a:rPr lang="en-US" sz="2800" dirty="0"/>
              <a:t> (to register a tap).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96A5F-D4CB-47C1-B244-6CD41F49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1B93-833E-4607-99F3-A608D35465E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93F5F-CB44-406B-95AF-D7FBFC2C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3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2336" y="17174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Evolution of Android </a:t>
            </a:r>
          </a:p>
        </p:txBody>
      </p:sp>
      <p:pic>
        <p:nvPicPr>
          <p:cNvPr id="5" name="Picture 4" descr="Screen Shot 2015-07-31 at 11.13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6" y="1157549"/>
            <a:ext cx="8674100" cy="5283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F8D0-D27A-44A5-9ADE-E3101FAC34AA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93" y="0"/>
            <a:ext cx="11695813" cy="920667"/>
          </a:xfrm>
        </p:spPr>
        <p:txBody>
          <a:bodyPr/>
          <a:lstStyle/>
          <a:p>
            <a:pPr algn="ctr"/>
            <a:r>
              <a:rPr lang="en-US" dirty="0"/>
              <a:t>Android Structure for Tap App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48" y="1354949"/>
            <a:ext cx="6513426" cy="49778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7B9A-4041-4521-9318-B9392307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4A10-DD21-434F-AA02-82E2B94B151D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1A4D2-38BC-4994-8634-330F18F8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7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52" y="2085473"/>
            <a:ext cx="4215063" cy="689811"/>
          </a:xfrm>
        </p:spPr>
        <p:txBody>
          <a:bodyPr>
            <a:normAutofit fontScale="90000"/>
          </a:bodyPr>
          <a:lstStyle/>
          <a:p>
            <a:r>
              <a:rPr lang="en-US" dirty="0"/>
              <a:t>Model: </a:t>
            </a:r>
            <a:r>
              <a:rPr lang="en-US" dirty="0" err="1"/>
              <a:t>Counter.java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263" y="0"/>
            <a:ext cx="706096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public class </a:t>
            </a:r>
            <a:r>
              <a:rPr lang="en-US" sz="2800" dirty="0"/>
              <a:t>Counter {</a:t>
            </a:r>
            <a:br>
              <a:rPr lang="en-US" sz="2800" dirty="0"/>
            </a:br>
            <a:r>
              <a:rPr lang="en-US" sz="2800" dirty="0"/>
              <a:t>    </a:t>
            </a:r>
            <a:br>
              <a:rPr lang="en-US" sz="2800" i="1" dirty="0"/>
            </a:br>
            <a:r>
              <a:rPr lang="en-US" sz="2800" i="1" dirty="0"/>
              <a:t>    </a:t>
            </a:r>
            <a:r>
              <a:rPr lang="en-US" sz="2800" b="1" dirty="0"/>
              <a:t>private int </a:t>
            </a:r>
            <a:r>
              <a:rPr lang="en-US" sz="2800" b="1" dirty="0" err="1"/>
              <a:t>mCount</a:t>
            </a:r>
            <a:r>
              <a:rPr lang="en-US" sz="2800" dirty="0"/>
              <a:t>;</a:t>
            </a:r>
            <a:br>
              <a:rPr lang="en-US" sz="2800" dirty="0"/>
            </a:br>
            <a:br>
              <a:rPr lang="en-US" sz="2800" i="1" dirty="0"/>
            </a:br>
            <a:r>
              <a:rPr lang="en-US" sz="2800" i="1" dirty="0"/>
              <a:t>    </a:t>
            </a:r>
            <a:r>
              <a:rPr lang="en-US" sz="2800" b="1" dirty="0"/>
              <a:t>public </a:t>
            </a:r>
            <a:r>
              <a:rPr lang="en-US" sz="2800" dirty="0"/>
              <a:t>Counter(){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b="1" dirty="0" err="1"/>
              <a:t>mCount</a:t>
            </a:r>
            <a:r>
              <a:rPr lang="en-US" sz="2800" b="1" dirty="0"/>
              <a:t> </a:t>
            </a:r>
            <a:r>
              <a:rPr lang="en-US" sz="2800" dirty="0"/>
              <a:t>= 0;</a:t>
            </a:r>
            <a:br>
              <a:rPr lang="en-US" sz="2800" dirty="0"/>
            </a:br>
            <a:r>
              <a:rPr lang="en-US" sz="2800" dirty="0"/>
              <a:t>    }</a:t>
            </a:r>
            <a:br>
              <a:rPr lang="en-US" sz="2800" dirty="0"/>
            </a:br>
            <a:r>
              <a:rPr lang="en-US" sz="2800" dirty="0"/>
              <a:t>    </a:t>
            </a:r>
            <a:br>
              <a:rPr lang="en-US" sz="2800" i="1" dirty="0"/>
            </a:br>
            <a:r>
              <a:rPr lang="en-US" sz="2800" i="1" dirty="0"/>
              <a:t>    </a:t>
            </a:r>
            <a:r>
              <a:rPr lang="en-US" sz="2800" b="1" dirty="0"/>
              <a:t>public void </a:t>
            </a:r>
            <a:r>
              <a:rPr lang="en-US" sz="2800" dirty="0" err="1"/>
              <a:t>addCount</a:t>
            </a:r>
            <a:r>
              <a:rPr lang="en-US" sz="2800" dirty="0"/>
              <a:t>(){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b="1" dirty="0" err="1"/>
              <a:t>mCount</a:t>
            </a:r>
            <a:r>
              <a:rPr lang="en-US" sz="2800" dirty="0"/>
              <a:t>++;</a:t>
            </a:r>
            <a:br>
              <a:rPr lang="en-US" sz="2800" dirty="0"/>
            </a:br>
            <a:r>
              <a:rPr lang="en-US" sz="2800" dirty="0"/>
              <a:t>    }</a:t>
            </a:r>
            <a:br>
              <a:rPr lang="en-US" sz="2800" dirty="0"/>
            </a:br>
            <a:r>
              <a:rPr lang="en-US" sz="2800" dirty="0"/>
              <a:t>    </a:t>
            </a:r>
            <a:r>
              <a:rPr lang="en-US" sz="2800" b="1" dirty="0"/>
              <a:t>public </a:t>
            </a:r>
            <a:r>
              <a:rPr lang="en-US" sz="2800" dirty="0"/>
              <a:t>Integer </a:t>
            </a:r>
            <a:r>
              <a:rPr lang="en-US" sz="2800" dirty="0" err="1"/>
              <a:t>getCount</a:t>
            </a:r>
            <a:r>
              <a:rPr lang="en-US" sz="2800" dirty="0"/>
              <a:t>() {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b="1" dirty="0"/>
              <a:t>return </a:t>
            </a:r>
            <a:r>
              <a:rPr lang="en-US" sz="2800" b="1" dirty="0" err="1"/>
              <a:t>mCount</a:t>
            </a:r>
            <a:r>
              <a:rPr lang="en-US" sz="2800" dirty="0"/>
              <a:t>;</a:t>
            </a:r>
            <a:br>
              <a:rPr lang="en-US" sz="2800" dirty="0"/>
            </a:br>
            <a:r>
              <a:rPr lang="en-US" sz="2800" dirty="0"/>
              <a:t>    }</a:t>
            </a:r>
            <a:br>
              <a:rPr lang="en-US" sz="2800" dirty="0"/>
            </a:br>
            <a:r>
              <a:rPr lang="en-US" sz="2800" dirty="0"/>
              <a:t>}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C45CE-6D37-4C9C-AE77-E67D702A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74E1-BCDB-41A7-9440-17940EC7A80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E5776-52F5-4EF7-B649-58E58CB1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36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" y="2470483"/>
            <a:ext cx="4215063" cy="689811"/>
          </a:xfrm>
        </p:spPr>
        <p:txBody>
          <a:bodyPr>
            <a:noAutofit/>
          </a:bodyPr>
          <a:lstStyle/>
          <a:p>
            <a:r>
              <a:rPr lang="en-US" sz="2400" dirty="0"/>
              <a:t>View: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main_layout.xml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314" y="0"/>
            <a:ext cx="8502316" cy="6705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i="1" dirty="0"/>
              <a:t>&lt;?</a:t>
            </a:r>
            <a:r>
              <a:rPr lang="en-US" sz="1600" b="1" dirty="0"/>
              <a:t>xml version="1.0" encoding="utf-8"</a:t>
            </a:r>
            <a:r>
              <a:rPr lang="en-US" sz="1600" i="1" dirty="0"/>
              <a:t>?&gt;</a:t>
            </a:r>
            <a:br>
              <a:rPr lang="en-US" sz="1600" i="1" dirty="0"/>
            </a:br>
            <a:r>
              <a:rPr lang="en-US" sz="1600" dirty="0"/>
              <a:t>&lt;</a:t>
            </a:r>
            <a:r>
              <a:rPr lang="en-US" sz="1600" b="1" dirty="0" err="1"/>
              <a:t>RelativeLayout</a:t>
            </a:r>
            <a:r>
              <a:rPr lang="en-US" sz="1600" b="1" dirty="0"/>
              <a:t> </a:t>
            </a:r>
          </a:p>
          <a:p>
            <a:pPr marL="0" indent="0">
              <a:buNone/>
            </a:pPr>
            <a:r>
              <a:rPr lang="en-US" sz="1600" b="1" dirty="0"/>
              <a:t>    </a:t>
            </a:r>
            <a:r>
              <a:rPr lang="en-US" sz="1600" b="1" dirty="0" err="1"/>
              <a:t>xmlns:android</a:t>
            </a:r>
            <a:r>
              <a:rPr lang="en-US" sz="1600" b="1" dirty="0"/>
              <a:t>="http://</a:t>
            </a:r>
            <a:r>
              <a:rPr lang="en-US" sz="1600" b="1" dirty="0" err="1"/>
              <a:t>schemas.android.com</a:t>
            </a:r>
            <a:r>
              <a:rPr lang="en-US" sz="1600" b="1" dirty="0"/>
              <a:t>/</a:t>
            </a:r>
            <a:r>
              <a:rPr lang="en-US" sz="1600" b="1" dirty="0" err="1"/>
              <a:t>apk</a:t>
            </a:r>
            <a:r>
              <a:rPr lang="en-US" sz="1600" b="1" dirty="0"/>
              <a:t>/res/android"</a:t>
            </a:r>
            <a:br>
              <a:rPr lang="en-US" sz="1600" b="1" dirty="0"/>
            </a:br>
            <a:r>
              <a:rPr lang="en-US" sz="1600" b="1" dirty="0"/>
              <a:t>    </a:t>
            </a:r>
            <a:r>
              <a:rPr lang="en-US" sz="1600" b="1" dirty="0" err="1"/>
              <a:t>android:layout_width</a:t>
            </a:r>
            <a:r>
              <a:rPr lang="en-US" sz="1600" b="1" dirty="0"/>
              <a:t>="</a:t>
            </a:r>
            <a:r>
              <a:rPr lang="en-US" sz="1600" b="1" dirty="0" err="1"/>
              <a:t>match_parent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</a:t>
            </a:r>
            <a:r>
              <a:rPr lang="en-US" sz="1600" b="1" dirty="0" err="1"/>
              <a:t>android:layout_height</a:t>
            </a:r>
            <a:r>
              <a:rPr lang="en-US" sz="1600" b="1" dirty="0"/>
              <a:t>="</a:t>
            </a:r>
            <a:r>
              <a:rPr lang="en-US" sz="1600" b="1" dirty="0" err="1"/>
              <a:t>match_parent</a:t>
            </a:r>
            <a:r>
              <a:rPr lang="en-US" sz="1600" b="1" dirty="0"/>
              <a:t>"</a:t>
            </a:r>
            <a:r>
              <a:rPr lang="en-US" sz="1600" dirty="0"/>
              <a:t>&gt;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    &lt;</a:t>
            </a:r>
            <a:r>
              <a:rPr lang="en-US" sz="1600" b="1" dirty="0" err="1"/>
              <a:t>TextView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android:layout_width</a:t>
            </a:r>
            <a:r>
              <a:rPr lang="en-US" sz="1600" b="1" dirty="0"/>
              <a:t>="</a:t>
            </a:r>
            <a:r>
              <a:rPr lang="en-US" sz="1600" b="1" dirty="0" err="1"/>
              <a:t>wrap_content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android:layout_height</a:t>
            </a:r>
            <a:r>
              <a:rPr lang="en-US" sz="1600" b="1" dirty="0"/>
              <a:t>="</a:t>
            </a:r>
            <a:r>
              <a:rPr lang="en-US" sz="1600" b="1" dirty="0" err="1"/>
              <a:t>wrap_content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android:textAppearance</a:t>
            </a:r>
            <a:r>
              <a:rPr lang="en-US" sz="1600" b="1" dirty="0"/>
              <a:t>="?</a:t>
            </a:r>
            <a:r>
              <a:rPr lang="en-US" sz="1600" b="1" dirty="0" err="1"/>
              <a:t>android:attr</a:t>
            </a:r>
            <a:r>
              <a:rPr lang="en-US" sz="1600" b="1" dirty="0"/>
              <a:t>/</a:t>
            </a:r>
            <a:r>
              <a:rPr lang="en-US" sz="1600" b="1" dirty="0" err="1"/>
              <a:t>textAppearanceLarge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android:text</a:t>
            </a:r>
            <a:r>
              <a:rPr lang="en-US" sz="1600" b="1" dirty="0"/>
              <a:t>="0"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android:id</a:t>
            </a:r>
            <a:r>
              <a:rPr lang="en-US" sz="1600" b="1" dirty="0"/>
              <a:t>="@+id/</a:t>
            </a:r>
            <a:r>
              <a:rPr lang="en-US" sz="1600" b="1" dirty="0" err="1"/>
              <a:t>textView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android:layout_alignParentTop</a:t>
            </a:r>
            <a:r>
              <a:rPr lang="en-US" sz="1600" b="1" dirty="0"/>
              <a:t>="true"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android:layout_centerHorizontal</a:t>
            </a:r>
            <a:r>
              <a:rPr lang="en-US" sz="1600" b="1" dirty="0"/>
              <a:t>="true"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android:textSize</a:t>
            </a:r>
            <a:r>
              <a:rPr lang="en-US" sz="1600" b="1" dirty="0"/>
              <a:t>="60sp" </a:t>
            </a:r>
            <a:r>
              <a:rPr lang="en-US" sz="1600" dirty="0"/>
              <a:t>/&gt;</a:t>
            </a:r>
          </a:p>
          <a:p>
            <a:pPr marL="0" indent="0">
              <a:buNone/>
            </a:pPr>
            <a:br>
              <a:rPr lang="en-US" sz="1600" dirty="0"/>
            </a:br>
            <a:r>
              <a:rPr lang="en-US" sz="1600" dirty="0"/>
              <a:t>    &lt;</a:t>
            </a:r>
            <a:r>
              <a:rPr lang="en-US" sz="1600" b="1" dirty="0"/>
              <a:t>Button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android:layout_width</a:t>
            </a:r>
            <a:r>
              <a:rPr lang="en-US" sz="1600" b="1" dirty="0"/>
              <a:t>="</a:t>
            </a:r>
            <a:r>
              <a:rPr lang="en-US" sz="1600" b="1" dirty="0" err="1"/>
              <a:t>wrap_content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android:layout_height</a:t>
            </a:r>
            <a:r>
              <a:rPr lang="en-US" sz="1600" b="1" dirty="0"/>
              <a:t>="</a:t>
            </a:r>
            <a:r>
              <a:rPr lang="en-US" sz="1600" b="1" dirty="0" err="1"/>
              <a:t>wrap_content</a:t>
            </a:r>
            <a:r>
              <a:rPr lang="en-US" sz="1600" b="1" dirty="0"/>
              <a:t>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android:text</a:t>
            </a:r>
            <a:r>
              <a:rPr lang="en-US" sz="1600" b="1" dirty="0"/>
              <a:t>="TAP"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android:id</a:t>
            </a:r>
            <a:r>
              <a:rPr lang="en-US" sz="1600" b="1" dirty="0"/>
              <a:t>="@+id/button"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android:layout_centerVertical</a:t>
            </a:r>
            <a:r>
              <a:rPr lang="en-US" sz="1600" b="1" dirty="0"/>
              <a:t>="true"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android:layout_centerHorizontal</a:t>
            </a:r>
            <a:r>
              <a:rPr lang="en-US" sz="1600" b="1" dirty="0"/>
              <a:t>="true"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android:textSize</a:t>
            </a:r>
            <a:r>
              <a:rPr lang="en-US" sz="1600" b="1" dirty="0"/>
              <a:t>="60sp"</a:t>
            </a:r>
            <a:br>
              <a:rPr lang="en-US" sz="1600" b="1" dirty="0"/>
            </a:br>
            <a:r>
              <a:rPr lang="en-US" sz="1600" b="1" dirty="0"/>
              <a:t>        </a:t>
            </a:r>
            <a:r>
              <a:rPr lang="en-US" sz="1600" b="1" dirty="0" err="1"/>
              <a:t>android:onClick</a:t>
            </a:r>
            <a:r>
              <a:rPr lang="en-US" sz="1600" b="1" dirty="0"/>
              <a:t>="</a:t>
            </a:r>
            <a:r>
              <a:rPr lang="en-US" sz="1600" b="1" dirty="0" err="1"/>
              <a:t>countTap</a:t>
            </a:r>
            <a:r>
              <a:rPr lang="en-US" sz="1600" b="1" dirty="0"/>
              <a:t>" </a:t>
            </a:r>
            <a:r>
              <a:rPr lang="en-US" sz="1600" dirty="0"/>
              <a:t>/&gt;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&lt;/</a:t>
            </a:r>
            <a:r>
              <a:rPr lang="en-US" sz="1600" b="1" dirty="0" err="1"/>
              <a:t>RelativeLayout</a:t>
            </a:r>
            <a:r>
              <a:rPr lang="en-US" sz="1600" dirty="0"/>
              <a:t>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9B9A8-47B5-4861-AC14-50C0587C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C6DB-C3AF-4131-A6B4-5B37521810BD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E134F-4493-48AC-82E4-95ED7DE8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9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E18A-D9C4-4563-994B-786760758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20" y="2334705"/>
            <a:ext cx="4729333" cy="132632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Controller: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MainActivity.java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1C301-9973-4114-9945-1A38C5C5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541" y="245097"/>
            <a:ext cx="5653088" cy="6528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6E68-082A-4CC8-AB36-77B33112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19F8-5EB4-46B8-B434-089ADCDE7790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4F6E8-CE15-48A0-B627-9FD25539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04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714266"/>
            <a:ext cx="10839450" cy="110250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Exercise 3:</a:t>
            </a:r>
            <a:br>
              <a:rPr lang="en-US" sz="4000" dirty="0"/>
            </a:br>
            <a:r>
              <a:rPr lang="en-US" b="0" dirty="0">
                <a:effectLst/>
              </a:rPr>
              <a:t>Build A Multiply Calculator using MVC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751324" y="1322711"/>
            <a:ext cx="8784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97D31-8F15-40E3-8B31-D88695882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863" y="4546560"/>
            <a:ext cx="7596274" cy="914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A74AA8-B68C-49C2-8244-E4CBAC156E16}"/>
              </a:ext>
            </a:extLst>
          </p:cNvPr>
          <p:cNvSpPr/>
          <p:nvPr/>
        </p:nvSpPr>
        <p:spPr>
          <a:xfrm>
            <a:off x="598924" y="1595808"/>
            <a:ext cx="1066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Implement an Android version of the following app. Please refer to the Java standalone version of the application here:</a:t>
            </a:r>
          </a:p>
          <a:p>
            <a:r>
              <a:rPr lang="en-US" sz="2400" dirty="0">
                <a:hlinkClick r:id="rId3"/>
              </a:rPr>
              <a:t>https://faculty.salisbury.edu/~xswang/Courses/csc330/Lecture/MVC.ppt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6872-42CB-494F-9E69-ACA69F13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D1D-A4B8-4C47-94EC-32C6569639EC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FFB7A-D4B2-4A71-9011-CB42751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20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EditViews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51" y="559948"/>
            <a:ext cx="5541211" cy="57753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21941-3AE9-473C-B980-1DD7A48E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035E-A2E3-4A6E-9311-78456543FC2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7455C-0046-4322-BD3B-558022D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4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Starting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87757"/>
            <a:ext cx="10515600" cy="3089206"/>
          </a:xfrm>
        </p:spPr>
        <p:txBody>
          <a:bodyPr/>
          <a:lstStyle/>
          <a:p>
            <a:r>
              <a:rPr lang="en-US" dirty="0"/>
              <a:t>When creating a new Android App, Choose “Empty Activity” from the dialog window. </a:t>
            </a:r>
          </a:p>
          <a:p>
            <a:r>
              <a:rPr lang="en-US" dirty="0"/>
              <a:t>This will produce the default starter code files that you need.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70065-3B3F-4FB5-97E9-EBE8DB90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665F-24F3-4B7B-A4BE-F486B7F0084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EC5A0-82E6-436E-8F1E-F0C5A467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1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Starting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87757"/>
            <a:ext cx="10515600" cy="3089206"/>
          </a:xfrm>
        </p:spPr>
        <p:txBody>
          <a:bodyPr/>
          <a:lstStyle/>
          <a:p>
            <a:pPr lvl="0"/>
            <a:r>
              <a:rPr lang="en-US" dirty="0"/>
              <a:t>Use a cable to connect your phone to your computer.</a:t>
            </a:r>
          </a:p>
          <a:p>
            <a:pPr lvl="0"/>
            <a:r>
              <a:rPr lang="en-US" dirty="0"/>
              <a:t>This will be faster and far easier than using the emulator.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2410-7D4D-4D72-A7CA-D0F1A4DF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299C-AA5B-4197-959D-6589E1393EB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A52EF-A98B-46A3-BBA1-E37A3064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4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Starting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87757"/>
            <a:ext cx="10515600" cy="308920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Your phone must configured so that you can develop on it. </a:t>
            </a:r>
          </a:p>
          <a:p>
            <a:pPr lvl="0"/>
            <a:r>
              <a:rPr lang="en-US" dirty="0"/>
              <a:t>This is done by clicking the build number (found in settings/About Phone) 7 times. </a:t>
            </a:r>
          </a:p>
          <a:p>
            <a:r>
              <a:rPr lang="en-US" dirty="0"/>
              <a:t>Within “Developer option”, choose USB debugging.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will allow your computer to put applications onto your phone.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2106C-2CF8-44AD-9EF6-2BEEDA43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2C80-3188-4D36-B51B-B243DBF975EB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4E730-8D58-42E0-B0E3-1D2F9E0A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5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Starting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42" y="2625296"/>
            <a:ext cx="5908702" cy="37887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If you are using Windows, your computer needs a driver to communicate with your phone. </a:t>
            </a:r>
          </a:p>
          <a:p>
            <a:pPr lvl="0"/>
            <a:r>
              <a:rPr lang="en-US" dirty="0"/>
              <a:t>Download the driver by Googling (</a:t>
            </a:r>
            <a:r>
              <a:rPr lang="en-US" dirty="0" err="1"/>
              <a:t>oem</a:t>
            </a:r>
            <a:r>
              <a:rPr lang="en-US" dirty="0"/>
              <a:t> Android)  Original Equipment Manufacturers.</a:t>
            </a:r>
          </a:p>
          <a:p>
            <a:pPr lvl="0"/>
            <a:r>
              <a:rPr lang="en-US" dirty="0"/>
              <a:t>Locate the appropriate driver and download it.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#4</a:t>
            </a:r>
          </a:p>
        </p:txBody>
      </p:sp>
      <p:pic>
        <p:nvPicPr>
          <p:cNvPr id="5" name="Picture 4" descr="../../Screen%20Shot%202018-05-18%20at%2010.53.35%20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4" y="2778042"/>
            <a:ext cx="5328920" cy="33693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092B2-ABF0-4761-98D2-C0FA73E2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EE30-91A5-4285-8750-005F758CC8CB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0ED43-0F2F-41E6-80BA-56E053A0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31 at 11.14.42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6" y="240484"/>
            <a:ext cx="8432800" cy="5384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754E-556E-4D7F-B13A-3B0728708246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52" y="2623171"/>
            <a:ext cx="7771848" cy="829297"/>
          </a:xfrm>
        </p:spPr>
        <p:txBody>
          <a:bodyPr/>
          <a:lstStyle/>
          <a:p>
            <a:pPr algn="ctr"/>
            <a:r>
              <a:rPr lang="en-US" dirty="0"/>
              <a:t>Adding Images to a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148" y="3550409"/>
            <a:ext cx="5880652" cy="3208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/>
              <a:t>Right-click </a:t>
            </a:r>
            <a:r>
              <a:rPr lang="en-US" dirty="0" err="1"/>
              <a:t>Drawables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Open the folder by selecting one of the following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Reveal in Finder (Mac)</a:t>
            </a:r>
          </a:p>
          <a:p>
            <a:pPr lvl="1"/>
            <a:r>
              <a:rPr lang="en-US" i="1" dirty="0"/>
              <a:t> </a:t>
            </a:r>
            <a:r>
              <a:rPr lang="en-US" i="1" dirty="0" err="1"/>
              <a:t>Showin</a:t>
            </a:r>
            <a:r>
              <a:rPr lang="en-US" i="1" dirty="0"/>
              <a:t> Explorer (Windows)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Drag images to the </a:t>
            </a:r>
            <a:r>
              <a:rPr lang="en-US" dirty="0" err="1"/>
              <a:t>Drawables</a:t>
            </a:r>
            <a:r>
              <a:rPr lang="en-US" dirty="0"/>
              <a:t> folder.</a:t>
            </a:r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02" y="1390305"/>
            <a:ext cx="2870200" cy="2946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Tips for Starting Out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#5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CA10F-EA41-44D2-BE60-DEAE6A00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A640-3890-4BDD-9AAD-77F51789A74C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007C71-187A-4E4A-AB04-55FC469C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1CC4-F40F-8F4C-B77D-266BD9E0F33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8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34036-577D-4A05-B999-103AE020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4FFA-888E-4997-8881-0E23DD2FAD9B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67EDC-A92C-4437-9BE7-7F30188A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030C8-59ED-4504-A111-2769B690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86761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AF9C1D-FF3F-4EA5-90A2-7BAB2E3E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4" y="77504"/>
            <a:ext cx="6019800" cy="45148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5711F5-9223-441B-AD88-C2962ED4DCED}"/>
              </a:ext>
            </a:extLst>
          </p:cNvPr>
          <p:cNvSpPr/>
          <p:nvPr/>
        </p:nvSpPr>
        <p:spPr>
          <a:xfrm>
            <a:off x="9760466" y="4941116"/>
            <a:ext cx="753545" cy="7969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381001"/>
            <a:ext cx="7848600" cy="5745163"/>
          </a:xfrm>
        </p:spPr>
        <p:txBody>
          <a:bodyPr>
            <a:normAutofit/>
          </a:bodyPr>
          <a:lstStyle/>
          <a:p>
            <a:r>
              <a:rPr lang="en-US" sz="2800" dirty="0"/>
              <a:t>Google services were part of the Android operating system since the beginning</a:t>
            </a:r>
          </a:p>
          <a:p>
            <a:r>
              <a:rPr lang="en-US" sz="2800" dirty="0"/>
              <a:t>Two of the most substantial inclusions of Android 1.0 were </a:t>
            </a:r>
            <a:r>
              <a:rPr lang="en-US" sz="2800" b="1" dirty="0"/>
              <a:t>Google Maps</a:t>
            </a:r>
            <a:r>
              <a:rPr lang="en-US" sz="2800" dirty="0"/>
              <a:t> and </a:t>
            </a:r>
            <a:r>
              <a:rPr lang="en-US" sz="2800" b="1" dirty="0"/>
              <a:t>Notifications</a:t>
            </a:r>
            <a:endParaRPr lang="en-US" sz="2800" dirty="0"/>
          </a:p>
          <a:p>
            <a:r>
              <a:rPr lang="en-US" sz="2800" b="1" dirty="0"/>
              <a:t>Notifications</a:t>
            </a:r>
            <a:r>
              <a:rPr lang="en-US" sz="2800" dirty="0"/>
              <a:t> remains an important part of the Android user interface</a:t>
            </a:r>
          </a:p>
          <a:p>
            <a:pPr lvl="1"/>
            <a:r>
              <a:rPr lang="en-US" sz="2400" dirty="0"/>
              <a:t>In current releases, this feature has been refined to include chat messages and calendar events that support synchronization across all Android devices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69B2-A9EB-4369-93CA-30520FA51319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45" y="215435"/>
            <a:ext cx="3109913" cy="596152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6D5-3FDD-4D0F-A405-28FADF621CBB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8A3F-92D0-3442-A522-5CAC24A4F0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1698</TotalTime>
  <Words>2186</Words>
  <Application>Microsoft Office PowerPoint</Application>
  <PresentationFormat>Widescreen</PresentationFormat>
  <Paragraphs>354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Bookman Old Style</vt:lpstr>
      <vt:lpstr>Calibri</vt:lpstr>
      <vt:lpstr>Cambria</vt:lpstr>
      <vt:lpstr>Rockwell</vt:lpstr>
      <vt:lpstr>Symbol</vt:lpstr>
      <vt:lpstr>Times New Roman</vt:lpstr>
      <vt:lpstr>Damask</vt:lpstr>
      <vt:lpstr>Android programming     Dr. Xiaohong (Sophie) Wang  </vt:lpstr>
      <vt:lpstr>Getting Started</vt:lpstr>
      <vt:lpstr>What is Android?</vt:lpstr>
      <vt:lpstr>Android Platforms</vt:lpstr>
      <vt:lpstr>Evolution of Android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Java vs. Android Java </vt:lpstr>
      <vt:lpstr>Java API vs the Android API </vt:lpstr>
      <vt:lpstr>PowerPoint Presentation</vt:lpstr>
      <vt:lpstr>  Basics of App Design  </vt:lpstr>
      <vt:lpstr>Android Studio</vt:lpstr>
      <vt:lpstr>Anatomy of an Android Project  </vt:lpstr>
      <vt:lpstr>PowerPoint Presentation</vt:lpstr>
      <vt:lpstr>PowerPoint Presentation</vt:lpstr>
      <vt:lpstr>1.5.1   Android Manifest File </vt:lpstr>
      <vt:lpstr>  1.5.2   Java Source Code and Activity Class Files </vt:lpstr>
      <vt:lpstr>1.5.3   Drawable Resources </vt:lpstr>
      <vt:lpstr>Generalized Screen Sizes </vt:lpstr>
      <vt:lpstr>1.5.4   Layout XML files </vt:lpstr>
      <vt:lpstr>How is an Android App built and placed on a device?</vt:lpstr>
      <vt:lpstr>Exercise 1: Build A hello world app. </vt:lpstr>
      <vt:lpstr>Components for an Android App?</vt:lpstr>
      <vt:lpstr>Views in an Android Development</vt:lpstr>
      <vt:lpstr>Example of an Interface Screen  </vt:lpstr>
      <vt:lpstr>PowerPoint Presentation</vt:lpstr>
      <vt:lpstr>Interface Screens and Views</vt:lpstr>
      <vt:lpstr>ViewGroup</vt:lpstr>
      <vt:lpstr>PowerPoint Presentation</vt:lpstr>
      <vt:lpstr>PowerPoint Presentation</vt:lpstr>
      <vt:lpstr>PowerPoint Presentation</vt:lpstr>
      <vt:lpstr>PowerPoint Presentation</vt:lpstr>
      <vt:lpstr>Activity_main.xml</vt:lpstr>
      <vt:lpstr>MainActivity.java</vt:lpstr>
      <vt:lpstr>Exercise 2: Build Beer finder app. </vt:lpstr>
      <vt:lpstr>PowerPoint Presentation</vt:lpstr>
      <vt:lpstr>The Model</vt:lpstr>
      <vt:lpstr>The View</vt:lpstr>
      <vt:lpstr>Controller Object</vt:lpstr>
      <vt:lpstr>Exercise 3: Build A Count app using MVC. </vt:lpstr>
      <vt:lpstr>MVC Architecture for Tap App</vt:lpstr>
      <vt:lpstr>Android Structure for Tap App</vt:lpstr>
      <vt:lpstr>Model: Counter.java</vt:lpstr>
      <vt:lpstr>View:   main_layout.xml</vt:lpstr>
      <vt:lpstr>Controller:   MainActivity.java</vt:lpstr>
      <vt:lpstr>Exercise 3: Build A Multiply Calculator using MVC</vt:lpstr>
      <vt:lpstr>EditViews</vt:lpstr>
      <vt:lpstr>Tips for Starting Out</vt:lpstr>
      <vt:lpstr>Tips for Starting Out</vt:lpstr>
      <vt:lpstr>Tips for Starting Out</vt:lpstr>
      <vt:lpstr>Tips for Starting Out</vt:lpstr>
      <vt:lpstr>Adding Images to a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CS323 Android</dc:title>
  <dc:creator>Trish Cornez</dc:creator>
  <cp:lastModifiedBy>Xiaohong Wang</cp:lastModifiedBy>
  <cp:revision>75</cp:revision>
  <dcterms:created xsi:type="dcterms:W3CDTF">2018-08-17T00:37:11Z</dcterms:created>
  <dcterms:modified xsi:type="dcterms:W3CDTF">2023-10-31T14:16:43Z</dcterms:modified>
</cp:coreProperties>
</file>