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9"/>
  </p:notesMasterIdLst>
  <p:handoutMasterIdLst>
    <p:handoutMasterId r:id="rId90"/>
  </p:handoutMasterIdLst>
  <p:sldIdLst>
    <p:sldId id="256" r:id="rId2"/>
    <p:sldId id="257" r:id="rId3"/>
    <p:sldId id="258" r:id="rId4"/>
    <p:sldId id="259" r:id="rId5"/>
    <p:sldId id="326" r:id="rId6"/>
    <p:sldId id="260" r:id="rId7"/>
    <p:sldId id="327" r:id="rId8"/>
    <p:sldId id="261" r:id="rId9"/>
    <p:sldId id="262" r:id="rId10"/>
    <p:sldId id="263" r:id="rId11"/>
    <p:sldId id="264" r:id="rId12"/>
    <p:sldId id="328" r:id="rId13"/>
    <p:sldId id="329" r:id="rId14"/>
    <p:sldId id="265" r:id="rId15"/>
    <p:sldId id="266" r:id="rId16"/>
    <p:sldId id="267" r:id="rId17"/>
    <p:sldId id="268" r:id="rId18"/>
    <p:sldId id="358" r:id="rId19"/>
    <p:sldId id="269" r:id="rId20"/>
    <p:sldId id="356" r:id="rId21"/>
    <p:sldId id="357" r:id="rId22"/>
    <p:sldId id="359" r:id="rId23"/>
    <p:sldId id="272" r:id="rId24"/>
    <p:sldId id="274" r:id="rId25"/>
    <p:sldId id="275" r:id="rId26"/>
    <p:sldId id="337" r:id="rId27"/>
    <p:sldId id="338" r:id="rId28"/>
    <p:sldId id="339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273" r:id="rId40"/>
    <p:sldId id="277" r:id="rId41"/>
    <p:sldId id="278" r:id="rId42"/>
    <p:sldId id="279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292" r:id="rId55"/>
    <p:sldId id="294" r:id="rId56"/>
    <p:sldId id="295" r:id="rId57"/>
    <p:sldId id="296" r:id="rId58"/>
    <p:sldId id="297" r:id="rId59"/>
    <p:sldId id="298" r:id="rId60"/>
    <p:sldId id="299" r:id="rId61"/>
    <p:sldId id="300" r:id="rId62"/>
    <p:sldId id="302" r:id="rId63"/>
    <p:sldId id="303" r:id="rId64"/>
    <p:sldId id="304" r:id="rId65"/>
    <p:sldId id="305" r:id="rId66"/>
    <p:sldId id="306" r:id="rId67"/>
    <p:sldId id="307" r:id="rId68"/>
    <p:sldId id="308" r:id="rId69"/>
    <p:sldId id="309" r:id="rId70"/>
    <p:sldId id="310" r:id="rId71"/>
    <p:sldId id="311" r:id="rId72"/>
    <p:sldId id="312" r:id="rId73"/>
    <p:sldId id="313" r:id="rId74"/>
    <p:sldId id="314" r:id="rId75"/>
    <p:sldId id="315" r:id="rId76"/>
    <p:sldId id="316" r:id="rId77"/>
    <p:sldId id="317" r:id="rId78"/>
    <p:sldId id="318" r:id="rId79"/>
    <p:sldId id="321" r:id="rId80"/>
    <p:sldId id="319" r:id="rId81"/>
    <p:sldId id="320" r:id="rId82"/>
    <p:sldId id="322" r:id="rId83"/>
    <p:sldId id="325" r:id="rId84"/>
    <p:sldId id="323" r:id="rId85"/>
    <p:sldId id="324" r:id="rId86"/>
    <p:sldId id="336" r:id="rId87"/>
    <p:sldId id="344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046" autoAdjust="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5893A-3D79-4865-BF5F-363D1D137C9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BE91F-4C97-42A2-84C7-6CA71D390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47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4115D-0762-4AE2-A63E-02E783545427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9254C-2D53-4131-827D-6C8C9AA8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7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C15D2F3-FDAB-414C-9C8C-724E0E29101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FF6ED90-08BA-4B54-8E34-17D1BA42231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A2E691-1CDA-4586-A367-9E2B256B6AB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3B1624-C903-43F1-9C52-02227A8EDFC0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D55CB4D-5856-4FCA-82D4-7A44C5C2B66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E882B5-4AFF-48AF-8971-C27D2383EDDB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FCBE1C7-9ED3-4B4E-8384-9281F4F10A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Decorator Pattern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73628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805738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Decorator Pattern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838200" y="2743200"/>
            <a:ext cx="7162800" cy="1552575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solidFill>
                  <a:schemeClr val="bg1"/>
                </a:solidFill>
              </a:rPr>
              <a:t>The decorator pattern attaches additional responsibilities to an object dynamically. Decorators provide a flexible alternative to sub-classing for extending functionality.</a:t>
            </a:r>
          </a:p>
        </p:txBody>
      </p:sp>
    </p:spTree>
    <p:extLst>
      <p:ext uri="{BB962C8B-B14F-4D97-AF65-F5344CB8AC3E}">
        <p14:creationId xmlns:p14="http://schemas.microsoft.com/office/powerpoint/2010/main" val="13060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Decorator Pattern Defined</a:t>
            </a:r>
          </a:p>
        </p:txBody>
      </p:sp>
      <p:pic>
        <p:nvPicPr>
          <p:cNvPr id="14339" name="Picture 5" descr="pg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36444" b="13545"/>
          <a:stretch>
            <a:fillRect/>
          </a:stretch>
        </p:blipFill>
        <p:spPr bwMode="auto">
          <a:xfrm>
            <a:off x="609600" y="685800"/>
            <a:ext cx="7772400" cy="551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533400" y="457200"/>
            <a:ext cx="1809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Page 91</a:t>
            </a:r>
          </a:p>
          <a:p>
            <a:r>
              <a:rPr lang="en-US"/>
              <a:t>Head First</a:t>
            </a:r>
          </a:p>
          <a:p>
            <a:r>
              <a:rPr lang="en-US"/>
              <a:t>Design Patterns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3108325" y="188913"/>
            <a:ext cx="301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/>
              <a:t>Decorator Pattern Defined</a:t>
            </a:r>
          </a:p>
        </p:txBody>
      </p:sp>
    </p:spTree>
    <p:extLst>
      <p:ext uri="{BB962C8B-B14F-4D97-AF65-F5344CB8AC3E}">
        <p14:creationId xmlns:p14="http://schemas.microsoft.com/office/powerpoint/2010/main" val="3052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643813" cy="6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81280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92638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724775" cy="55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7885113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13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7885113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4648200"/>
            <a:ext cx="8382000" cy="1905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500" dirty="0" smtClean="0">
                <a:latin typeface="Courier New" pitchFamily="49" charset="0"/>
              </a:rPr>
              <a:t>Espresso $1.99</a:t>
            </a:r>
          </a:p>
          <a:p>
            <a:endParaRPr lang="en-US" sz="25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820823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>
            <a:off x="3505200" y="3505200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7885113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4648200"/>
            <a:ext cx="8382000" cy="1905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500" dirty="0" smtClean="0">
                <a:latin typeface="Courier New" pitchFamily="49" charset="0"/>
              </a:rPr>
              <a:t>Espresso $1.99</a:t>
            </a:r>
          </a:p>
          <a:p>
            <a:pPr>
              <a:buFontTx/>
              <a:buNone/>
            </a:pPr>
            <a:r>
              <a:rPr lang="en-US" sz="2500" dirty="0" smtClean="0">
                <a:latin typeface="Courier New" pitchFamily="49" charset="0"/>
              </a:rPr>
              <a:t>Dark Roast Coffee, Mocha, Mocha, Whip $1.49</a:t>
            </a:r>
          </a:p>
          <a:p>
            <a:endParaRPr lang="en-US" sz="25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7885113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4648200"/>
            <a:ext cx="8382000" cy="1905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500" dirty="0" smtClean="0">
                <a:latin typeface="Courier New" pitchFamily="49" charset="0"/>
              </a:rPr>
              <a:t>Espresso $1.99</a:t>
            </a:r>
          </a:p>
          <a:p>
            <a:pPr>
              <a:buFontTx/>
              <a:buNone/>
            </a:pPr>
            <a:r>
              <a:rPr lang="en-US" sz="2500" dirty="0" smtClean="0">
                <a:latin typeface="Courier New" pitchFamily="49" charset="0"/>
              </a:rPr>
              <a:t>Dark Roast Coffee, Mocha, Mocha, Whip $1.49</a:t>
            </a:r>
          </a:p>
          <a:p>
            <a:pPr>
              <a:buFontTx/>
              <a:buNone/>
            </a:pPr>
            <a:r>
              <a:rPr lang="en-US" sz="2500" dirty="0" smtClean="0">
                <a:latin typeface="Courier New" pitchFamily="49" charset="0"/>
              </a:rPr>
              <a:t>House Blend Coffee, Soy, Mocha, Whip $1.34</a:t>
            </a:r>
          </a:p>
          <a:p>
            <a:endParaRPr lang="en-US" sz="25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457200"/>
            <a:ext cx="7643813" cy="6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val 1"/>
          <p:cNvSpPr/>
          <p:nvPr/>
        </p:nvSpPr>
        <p:spPr>
          <a:xfrm>
            <a:off x="4038600" y="3962400"/>
            <a:ext cx="1371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562600" y="3962400"/>
            <a:ext cx="1371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53000" y="4876800"/>
            <a:ext cx="1371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87877" y="4876800"/>
            <a:ext cx="1371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6858000" y="1566809"/>
            <a:ext cx="1447800" cy="838200"/>
          </a:xfrm>
          <a:prstGeom prst="cloudCallout">
            <a:avLst>
              <a:gd name="adj1" fmla="val -90378"/>
              <a:gd name="adj2" fmla="val 151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Bradley Hand ITC" pitchFamily="66" charset="0"/>
              </a:rPr>
              <a:t>Do we have to have this?</a:t>
            </a:r>
            <a:endParaRPr lang="en-US" sz="1400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2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Decorator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Attach additional responsibilities to an object dynamically. Decorators provide a flexible alternative to </a:t>
            </a:r>
            <a:r>
              <a:rPr lang="en-US" dirty="0" err="1" smtClean="0"/>
              <a:t>subclassing</a:t>
            </a:r>
            <a:r>
              <a:rPr lang="en-US" dirty="0" smtClean="0"/>
              <a:t> for extending functionality.</a:t>
            </a:r>
          </a:p>
          <a:p>
            <a:endParaRPr lang="en-US" dirty="0" smtClean="0"/>
          </a:p>
          <a:p>
            <a:r>
              <a:rPr lang="en-US" dirty="0" smtClean="0"/>
              <a:t>Decorators are alternatives to </a:t>
            </a:r>
            <a:r>
              <a:rPr lang="en-US" dirty="0" err="1" smtClean="0"/>
              <a:t>subclassing</a:t>
            </a:r>
            <a:r>
              <a:rPr lang="en-US" dirty="0" smtClean="0"/>
              <a:t>. </a:t>
            </a:r>
            <a:r>
              <a:rPr lang="en-US" dirty="0" err="1" smtClean="0"/>
              <a:t>Subclassing</a:t>
            </a:r>
            <a:r>
              <a:rPr lang="en-US" dirty="0" smtClean="0"/>
              <a:t> adds </a:t>
            </a:r>
            <a:r>
              <a:rPr lang="en-US" dirty="0" err="1" smtClean="0"/>
              <a:t>behaviour</a:t>
            </a:r>
            <a:r>
              <a:rPr lang="en-US" dirty="0" smtClean="0"/>
              <a:t> at compile time whereas decorators provide a new </a:t>
            </a:r>
            <a:r>
              <a:rPr lang="en-US" dirty="0" err="1" smtClean="0"/>
              <a:t>behaviour</a:t>
            </a:r>
            <a:r>
              <a:rPr lang="en-US" dirty="0" smtClean="0"/>
              <a:t> at runtime.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400800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5181600" y="2590800"/>
            <a:ext cx="228600" cy="228600"/>
          </a:xfrm>
          <a:prstGeom prst="diamond">
            <a:avLst/>
          </a:prstGeom>
          <a:solidFill>
            <a:schemeClr val="tx1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auto">
          <a:xfrm>
            <a:off x="5791200" y="1524000"/>
            <a:ext cx="2362200" cy="10668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dirty="0"/>
              <a:t>void </a:t>
            </a:r>
            <a:r>
              <a:rPr lang="en-US" sz="1200" dirty="0" err="1"/>
              <a:t>doStuff</a:t>
            </a:r>
            <a:r>
              <a:rPr lang="en-US" sz="1200" dirty="0"/>
              <a:t>(){</a:t>
            </a:r>
          </a:p>
          <a:p>
            <a:r>
              <a:rPr lang="en-US" sz="1200" dirty="0" err="1"/>
              <a:t>aComponent.doStuff</a:t>
            </a:r>
            <a:r>
              <a:rPr lang="en-US" sz="1200" dirty="0" smtClean="0"/>
              <a:t>();</a:t>
            </a:r>
          </a:p>
          <a:p>
            <a:r>
              <a:rPr lang="en-US" sz="1200" dirty="0" smtClean="0"/>
              <a:t>//maybe more stuff</a:t>
            </a:r>
            <a:endParaRPr lang="en-US" sz="1200" dirty="0"/>
          </a:p>
          <a:p>
            <a:r>
              <a:rPr lang="en-US" sz="1200" dirty="0"/>
              <a:t>}</a:t>
            </a: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H="1">
            <a:off x="5486400" y="2438400"/>
            <a:ext cx="914400" cy="91440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Cloud Callout 1"/>
          <p:cNvSpPr/>
          <p:nvPr/>
        </p:nvSpPr>
        <p:spPr>
          <a:xfrm>
            <a:off x="4191000" y="457200"/>
            <a:ext cx="2743200" cy="838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Bradley Hand ITC" pitchFamily="66" charset="0"/>
              </a:rPr>
              <a:t>Type matching</a:t>
            </a:r>
          </a:p>
          <a:p>
            <a:pPr algn="ctr"/>
            <a:r>
              <a:rPr lang="en-US" sz="1400" dirty="0" smtClean="0">
                <a:latin typeface="Bradley Hand ITC" pitchFamily="66" charset="0"/>
              </a:rPr>
              <a:t>NOT </a:t>
            </a:r>
          </a:p>
          <a:p>
            <a:pPr algn="ctr"/>
            <a:r>
              <a:rPr lang="en-US" sz="1400" dirty="0" smtClean="0">
                <a:latin typeface="Bradley Hand ITC" pitchFamily="66" charset="0"/>
              </a:rPr>
              <a:t>get </a:t>
            </a:r>
            <a:r>
              <a:rPr lang="en-US" sz="1400" dirty="0" err="1" smtClean="0">
                <a:latin typeface="Bradley Hand ITC" pitchFamily="66" charset="0"/>
              </a:rPr>
              <a:t>behaviours</a:t>
            </a:r>
            <a:endParaRPr lang="en-US" sz="1400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563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934200" y="2533425"/>
            <a:ext cx="1558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aVisualComponent</a:t>
            </a:r>
            <a:endParaRPr lang="en-US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look at Java GUI classes</a:t>
            </a:r>
          </a:p>
        </p:txBody>
      </p:sp>
      <p:sp>
        <p:nvSpPr>
          <p:cNvPr id="1638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62000" y="3124200"/>
            <a:ext cx="7696200" cy="2819400"/>
          </a:xfrm>
        </p:spPr>
        <p:txBody>
          <a:bodyPr/>
          <a:lstStyle/>
          <a:p>
            <a:pPr eaLnBrk="1" hangingPunct="1"/>
            <a:r>
              <a:rPr lang="en-US" smtClean="0"/>
              <a:t>Java I/O uses a lot of decorator pattern</a:t>
            </a:r>
          </a:p>
        </p:txBody>
      </p:sp>
    </p:spTree>
    <p:extLst>
      <p:ext uri="{BB962C8B-B14F-4D97-AF65-F5344CB8AC3E}">
        <p14:creationId xmlns:p14="http://schemas.microsoft.com/office/powerpoint/2010/main" val="137880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Java I/O Use of Decorator Pattern</a:t>
            </a:r>
          </a:p>
        </p:txBody>
      </p:sp>
      <p:sp>
        <p:nvSpPr>
          <p:cNvPr id="17411" name="Oval 5"/>
          <p:cNvSpPr>
            <a:spLocks noChangeArrowheads="1"/>
          </p:cNvSpPr>
          <p:nvPr/>
        </p:nvSpPr>
        <p:spPr bwMode="auto">
          <a:xfrm>
            <a:off x="1676400" y="2362200"/>
            <a:ext cx="4038600" cy="304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WordArt 6"/>
          <p:cNvSpPr>
            <a:spLocks noChangeArrowheads="1" noChangeShapeType="1" noTextEdit="1"/>
          </p:cNvSpPr>
          <p:nvPr/>
        </p:nvSpPr>
        <p:spPr bwMode="auto">
          <a:xfrm>
            <a:off x="2057400" y="2667000"/>
            <a:ext cx="3352800" cy="198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4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LineNumberInputStream</a:t>
            </a: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17413" name="Oval 7"/>
          <p:cNvSpPr>
            <a:spLocks noChangeArrowheads="1"/>
          </p:cNvSpPr>
          <p:nvPr/>
        </p:nvSpPr>
        <p:spPr bwMode="auto">
          <a:xfrm>
            <a:off x="2209800" y="2971800"/>
            <a:ext cx="2971800" cy="20574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WordArt 8"/>
          <p:cNvSpPr>
            <a:spLocks noChangeArrowheads="1" noChangeShapeType="1" noTextEdit="1"/>
          </p:cNvSpPr>
          <p:nvPr/>
        </p:nvSpPr>
        <p:spPr bwMode="auto">
          <a:xfrm>
            <a:off x="2590800" y="3200400"/>
            <a:ext cx="2209800" cy="99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BufferedInputStream</a:t>
            </a:r>
            <a:endParaRPr lang="en-US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17415" name="Oval 9"/>
          <p:cNvSpPr>
            <a:spLocks noChangeArrowheads="1"/>
          </p:cNvSpPr>
          <p:nvPr/>
        </p:nvSpPr>
        <p:spPr bwMode="auto">
          <a:xfrm>
            <a:off x="2590800" y="3429000"/>
            <a:ext cx="2286000" cy="13716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WordArt 10"/>
          <p:cNvSpPr>
            <a:spLocks noChangeArrowheads="1" noChangeShapeType="1" noTextEdit="1"/>
          </p:cNvSpPr>
          <p:nvPr/>
        </p:nvSpPr>
        <p:spPr bwMode="auto">
          <a:xfrm>
            <a:off x="2895600" y="3657600"/>
            <a:ext cx="1600200" cy="83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FileInputStream</a:t>
            </a:r>
            <a:endParaRPr lang="en-US" sz="1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68491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6899275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Decorating Java I/O Classes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514725" y="1209674"/>
            <a:ext cx="1438275" cy="376238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rgbClr val="FF505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err="1"/>
              <a:t>InputStream</a:t>
            </a:r>
            <a:endParaRPr lang="en-US" dirty="0"/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457200" y="2743200"/>
            <a:ext cx="1806575" cy="376238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rgbClr val="FF505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err="1" smtClean="0"/>
              <a:t>FileInputStream</a:t>
            </a:r>
            <a:endParaRPr lang="en-US" dirty="0"/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828800" y="3276600"/>
            <a:ext cx="2644775" cy="376238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rgbClr val="FF505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StringBufferInputStream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3578225" y="2743200"/>
            <a:ext cx="2441575" cy="376238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rgbClr val="FF505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ByteArrayInputStream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6019800" y="3276600"/>
            <a:ext cx="1946275" cy="3762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FilterInputStream</a:t>
            </a:r>
          </a:p>
        </p:txBody>
      </p:sp>
      <p:sp>
        <p:nvSpPr>
          <p:cNvPr id="18440" name="Line 10"/>
          <p:cNvSpPr>
            <a:spLocks noChangeShapeType="1"/>
          </p:cNvSpPr>
          <p:nvPr/>
        </p:nvSpPr>
        <p:spPr bwMode="auto">
          <a:xfrm flipV="1">
            <a:off x="1360487" y="1666782"/>
            <a:ext cx="2373313" cy="10002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11"/>
          <p:cNvSpPr>
            <a:spLocks noChangeShapeType="1"/>
          </p:cNvSpPr>
          <p:nvPr/>
        </p:nvSpPr>
        <p:spPr bwMode="auto">
          <a:xfrm flipV="1">
            <a:off x="3048000" y="1622394"/>
            <a:ext cx="873125" cy="15780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2"/>
          <p:cNvSpPr>
            <a:spLocks noChangeShapeType="1"/>
          </p:cNvSpPr>
          <p:nvPr/>
        </p:nvSpPr>
        <p:spPr bwMode="auto">
          <a:xfrm flipH="1" flipV="1">
            <a:off x="4114800" y="1622394"/>
            <a:ext cx="838200" cy="11208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3"/>
          <p:cNvSpPr>
            <a:spLocks noChangeShapeType="1"/>
          </p:cNvSpPr>
          <p:nvPr/>
        </p:nvSpPr>
        <p:spPr bwMode="auto">
          <a:xfrm flipH="1" flipV="1">
            <a:off x="4762499" y="1600197"/>
            <a:ext cx="2111375" cy="16002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Text Box 14"/>
          <p:cNvSpPr txBox="1">
            <a:spLocks noChangeArrowheads="1"/>
          </p:cNvSpPr>
          <p:nvPr/>
        </p:nvSpPr>
        <p:spPr bwMode="auto">
          <a:xfrm>
            <a:off x="1066800" y="4648200"/>
            <a:ext cx="2466975" cy="3762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PushBackInputStream</a:t>
            </a:r>
          </a:p>
        </p:txBody>
      </p:sp>
      <p:sp>
        <p:nvSpPr>
          <p:cNvPr id="18445" name="Text Box 15"/>
          <p:cNvSpPr txBox="1">
            <a:spLocks noChangeArrowheads="1"/>
          </p:cNvSpPr>
          <p:nvPr/>
        </p:nvSpPr>
        <p:spPr bwMode="auto">
          <a:xfrm>
            <a:off x="3276600" y="5257800"/>
            <a:ext cx="2301875" cy="3762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BufferedInputStream</a:t>
            </a:r>
          </a:p>
        </p:txBody>
      </p:sp>
      <p:sp>
        <p:nvSpPr>
          <p:cNvPr id="18446" name="Text Box 16"/>
          <p:cNvSpPr txBox="1">
            <a:spLocks noChangeArrowheads="1"/>
          </p:cNvSpPr>
          <p:nvPr/>
        </p:nvSpPr>
        <p:spPr bwMode="auto">
          <a:xfrm>
            <a:off x="4953000" y="4724400"/>
            <a:ext cx="1920875" cy="3762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DataInputStream</a:t>
            </a:r>
          </a:p>
        </p:txBody>
      </p:sp>
      <p:sp>
        <p:nvSpPr>
          <p:cNvPr id="18447" name="Text Box 17"/>
          <p:cNvSpPr txBox="1">
            <a:spLocks noChangeArrowheads="1"/>
          </p:cNvSpPr>
          <p:nvPr/>
        </p:nvSpPr>
        <p:spPr bwMode="auto">
          <a:xfrm>
            <a:off x="6019800" y="4114800"/>
            <a:ext cx="2682875" cy="3762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LineNumberInputStream</a:t>
            </a:r>
          </a:p>
        </p:txBody>
      </p:sp>
      <p:sp>
        <p:nvSpPr>
          <p:cNvPr id="18448" name="Line 18"/>
          <p:cNvSpPr>
            <a:spLocks noChangeShapeType="1"/>
          </p:cNvSpPr>
          <p:nvPr/>
        </p:nvSpPr>
        <p:spPr bwMode="auto">
          <a:xfrm flipH="1" flipV="1">
            <a:off x="7391400" y="3657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19"/>
          <p:cNvSpPr>
            <a:spLocks noChangeShapeType="1"/>
          </p:cNvSpPr>
          <p:nvPr/>
        </p:nvSpPr>
        <p:spPr bwMode="auto">
          <a:xfrm flipV="1">
            <a:off x="5562600" y="36576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20"/>
          <p:cNvSpPr>
            <a:spLocks noChangeShapeType="1"/>
          </p:cNvSpPr>
          <p:nvPr/>
        </p:nvSpPr>
        <p:spPr bwMode="auto">
          <a:xfrm flipV="1">
            <a:off x="3810000" y="3581400"/>
            <a:ext cx="2209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21"/>
          <p:cNvSpPr>
            <a:spLocks noChangeShapeType="1"/>
          </p:cNvSpPr>
          <p:nvPr/>
        </p:nvSpPr>
        <p:spPr bwMode="auto">
          <a:xfrm flipV="1">
            <a:off x="2209800" y="3429000"/>
            <a:ext cx="3810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AutoShape 27"/>
          <p:cNvSpPr>
            <a:spLocks/>
          </p:cNvSpPr>
          <p:nvPr/>
        </p:nvSpPr>
        <p:spPr bwMode="auto">
          <a:xfrm>
            <a:off x="152400" y="1295400"/>
            <a:ext cx="152400" cy="2057400"/>
          </a:xfrm>
          <a:prstGeom prst="leftBrace">
            <a:avLst>
              <a:gd name="adj1" fmla="val 11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272988" y="1397793"/>
            <a:ext cx="27750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These </a:t>
            </a:r>
            <a:r>
              <a:rPr lang="en-US" sz="1600" dirty="0" err="1">
                <a:solidFill>
                  <a:srgbClr val="0000FF"/>
                </a:solidFill>
              </a:rPr>
              <a:t>InputStreams</a:t>
            </a:r>
            <a:r>
              <a:rPr lang="en-US" sz="1600" dirty="0">
                <a:solidFill>
                  <a:srgbClr val="0000FF"/>
                </a:solidFill>
              </a:rPr>
              <a:t> act as concrete components, to be wrapped with decorators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6490764" y="2538413"/>
            <a:ext cx="2438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err="1">
                <a:solidFill>
                  <a:srgbClr val="0000FF"/>
                </a:solidFill>
              </a:rPr>
              <a:t>FilterInputStream</a:t>
            </a:r>
            <a:r>
              <a:rPr lang="en-US" sz="1600" dirty="0">
                <a:solidFill>
                  <a:srgbClr val="0000FF"/>
                </a:solidFill>
              </a:rPr>
              <a:t> is an ‘abstract’ decorator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7620000" y="4545806"/>
            <a:ext cx="1295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Concrete decorators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151186" y="5853113"/>
            <a:ext cx="35174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Buffers input for performance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Methods </a:t>
            </a:r>
            <a:r>
              <a:rPr lang="en-US" sz="1600" dirty="0" err="1">
                <a:solidFill>
                  <a:srgbClr val="0000FF"/>
                </a:solidFill>
              </a:rPr>
              <a:t>readLine</a:t>
            </a:r>
            <a:r>
              <a:rPr lang="en-US" sz="1600" dirty="0">
                <a:solidFill>
                  <a:srgbClr val="0000FF"/>
                </a:solidFill>
              </a:rPr>
              <a:t>(), mark(), reset() 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762000" y="5257800"/>
            <a:ext cx="2667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err="1">
                <a:solidFill>
                  <a:srgbClr val="0000FF"/>
                </a:solidFill>
              </a:rPr>
              <a:t>Ablity</a:t>
            </a:r>
            <a:r>
              <a:rPr lang="en-US" sz="1600" dirty="0">
                <a:solidFill>
                  <a:srgbClr val="0000FF"/>
                </a:solidFill>
              </a:rPr>
              <a:t> to count line numbers as it reads data</a:t>
            </a:r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5075237" y="987798"/>
            <a:ext cx="1676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Abstract component</a:t>
            </a:r>
          </a:p>
        </p:txBody>
      </p:sp>
    </p:spTree>
    <p:extLst>
      <p:ext uri="{BB962C8B-B14F-4D97-AF65-F5344CB8AC3E}">
        <p14:creationId xmlns:p14="http://schemas.microsoft.com/office/powerpoint/2010/main" val="35094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204913"/>
            <a:ext cx="75628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9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0538"/>
            <a:ext cx="8128000" cy="598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loud Callout 1"/>
          <p:cNvSpPr/>
          <p:nvPr/>
        </p:nvSpPr>
        <p:spPr>
          <a:xfrm>
            <a:off x="5943600" y="2057400"/>
            <a:ext cx="2362200" cy="80486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Bradley Hand ITC" pitchFamily="66" charset="0"/>
              </a:rPr>
              <a:t>What if the milk price goes up?</a:t>
            </a:r>
            <a:endParaRPr lang="en-US" sz="1400" b="1" dirty="0">
              <a:latin typeface="Bradley Hand ITC" pitchFamily="66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5791200" y="3081338"/>
            <a:ext cx="2362200" cy="80486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Bradley Hand ITC" pitchFamily="66" charset="0"/>
              </a:rPr>
              <a:t>What if a new topping is added?</a:t>
            </a:r>
            <a:endParaRPr lang="en-US" sz="1400" b="1" dirty="0">
              <a:latin typeface="Bradley Hand ITC" pitchFamily="66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762000" y="3200400"/>
            <a:ext cx="2362200" cy="804862"/>
          </a:xfrm>
          <a:prstGeom prst="cloudCallout">
            <a:avLst>
              <a:gd name="adj1" fmla="val 74626"/>
              <a:gd name="adj2" fmla="val -27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Bradley Hand ITC" pitchFamily="66" charset="0"/>
              </a:rPr>
              <a:t>What design principles are violated?</a:t>
            </a:r>
            <a:endParaRPr lang="en-US" sz="1400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252538"/>
            <a:ext cx="75914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46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238250"/>
            <a:ext cx="75914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41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762000"/>
            <a:ext cx="75723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87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257300"/>
            <a:ext cx="75628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38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909638"/>
            <a:ext cx="76581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8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Writing your own Java I/O decorator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have learned the decorator pattern</a:t>
            </a:r>
          </a:p>
          <a:p>
            <a:pPr eaLnBrk="1" hangingPunct="1"/>
            <a:r>
              <a:rPr lang="en-US" smtClean="0"/>
              <a:t>And I/O class diagram</a:t>
            </a:r>
          </a:p>
          <a:p>
            <a:pPr eaLnBrk="1" hangingPunct="1"/>
            <a:r>
              <a:rPr lang="en-US" smtClean="0"/>
              <a:t>Write a decorator that converts all uppercase characters to lowercase characters in the input stream</a:t>
            </a:r>
          </a:p>
        </p:txBody>
      </p:sp>
    </p:spTree>
    <p:extLst>
      <p:ext uri="{BB962C8B-B14F-4D97-AF65-F5344CB8AC3E}">
        <p14:creationId xmlns:p14="http://schemas.microsoft.com/office/powerpoint/2010/main" val="36259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0" y="998538"/>
            <a:ext cx="8534400" cy="585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import java.io.*;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public class LowerCaseInputStream </a:t>
            </a:r>
            <a:r>
              <a:rPr lang="en-US" b="1">
                <a:solidFill>
                  <a:srgbClr val="FF0000"/>
                </a:solidFill>
              </a:rPr>
              <a:t>extends FilterInputStream {</a:t>
            </a:r>
          </a:p>
          <a:p>
            <a:pPr eaLnBrk="1" hangingPunct="1"/>
            <a:endParaRPr lang="en-US" b="1">
              <a:solidFill>
                <a:srgbClr val="FF0000"/>
              </a:solidFill>
            </a:endParaRPr>
          </a:p>
          <a:p>
            <a:pPr eaLnBrk="1" hangingPunct="1"/>
            <a:r>
              <a:rPr lang="en-US"/>
              <a:t>	public LowerCaseInputStream(InputStream in) {</a:t>
            </a:r>
          </a:p>
          <a:p>
            <a:pPr eaLnBrk="1" hangingPunct="1"/>
            <a:r>
              <a:rPr lang="en-US"/>
              <a:t>		super(in);</a:t>
            </a:r>
          </a:p>
          <a:p>
            <a:pPr eaLnBrk="1" hangingPunct="1"/>
            <a:r>
              <a:rPr lang="en-US"/>
              <a:t>	}</a:t>
            </a:r>
          </a:p>
          <a:p>
            <a:pPr eaLnBrk="1" hangingPunct="1"/>
            <a:r>
              <a:rPr lang="en-US"/>
              <a:t> </a:t>
            </a:r>
          </a:p>
          <a:p>
            <a:pPr eaLnBrk="1" hangingPunct="1"/>
            <a:r>
              <a:rPr lang="en-US"/>
              <a:t>	public int </a:t>
            </a:r>
            <a:r>
              <a:rPr lang="en-US" b="1">
                <a:solidFill>
                  <a:schemeClr val="accent2"/>
                </a:solidFill>
              </a:rPr>
              <a:t>read()</a:t>
            </a:r>
            <a:r>
              <a:rPr lang="en-US"/>
              <a:t> </a:t>
            </a:r>
            <a:r>
              <a:rPr lang="en-US" b="1">
                <a:solidFill>
                  <a:schemeClr val="accent2"/>
                </a:solidFill>
              </a:rPr>
              <a:t>throws IOException {</a:t>
            </a:r>
          </a:p>
          <a:p>
            <a:pPr eaLnBrk="1" hangingPunct="1"/>
            <a:r>
              <a:rPr lang="en-US"/>
              <a:t>		int c = super.read();</a:t>
            </a:r>
          </a:p>
          <a:p>
            <a:pPr eaLnBrk="1" hangingPunct="1"/>
            <a:r>
              <a:rPr lang="en-US"/>
              <a:t>		return (c == -1 ? c : Character.toLowerCase((char)c));</a:t>
            </a:r>
          </a:p>
          <a:p>
            <a:pPr eaLnBrk="1" hangingPunct="1"/>
            <a:r>
              <a:rPr lang="en-US"/>
              <a:t>	}</a:t>
            </a:r>
          </a:p>
          <a:p>
            <a:pPr eaLnBrk="1" hangingPunct="1"/>
            <a:r>
              <a:rPr lang="en-US"/>
              <a:t>		</a:t>
            </a:r>
          </a:p>
          <a:p>
            <a:pPr eaLnBrk="1" hangingPunct="1"/>
            <a:r>
              <a:rPr lang="en-US"/>
              <a:t>	public int </a:t>
            </a:r>
            <a:r>
              <a:rPr lang="en-US" b="1">
                <a:solidFill>
                  <a:schemeClr val="accent2"/>
                </a:solidFill>
              </a:rPr>
              <a:t>read(byte[] b, int offset, int len) throws IOException</a:t>
            </a:r>
            <a:r>
              <a:rPr lang="en-US"/>
              <a:t> {</a:t>
            </a:r>
          </a:p>
          <a:p>
            <a:pPr eaLnBrk="1" hangingPunct="1"/>
            <a:r>
              <a:rPr lang="en-US"/>
              <a:t>		int result = super.read(b, offset, len);</a:t>
            </a:r>
          </a:p>
          <a:p>
            <a:pPr eaLnBrk="1" hangingPunct="1"/>
            <a:r>
              <a:rPr lang="en-US"/>
              <a:t>		for (int i = offset; i &lt; offset+result; i++) {</a:t>
            </a:r>
          </a:p>
          <a:p>
            <a:pPr eaLnBrk="1" hangingPunct="1"/>
            <a:r>
              <a:rPr lang="en-US"/>
              <a:t>			b[i] = (byte)Character.toLowerCase((char)b[i]);</a:t>
            </a:r>
          </a:p>
          <a:p>
            <a:pPr eaLnBrk="1" hangingPunct="1"/>
            <a:r>
              <a:rPr lang="en-US"/>
              <a:t>		}</a:t>
            </a:r>
          </a:p>
          <a:p>
            <a:pPr eaLnBrk="1" hangingPunct="1"/>
            <a:r>
              <a:rPr lang="en-US"/>
              <a:t>		return result;</a:t>
            </a:r>
          </a:p>
          <a:p>
            <a:pPr eaLnBrk="1" hangingPunct="1"/>
            <a:r>
              <a:rPr lang="en-US"/>
              <a:t>	}</a:t>
            </a:r>
          </a:p>
          <a:p>
            <a:pPr eaLnBrk="1" hangingPunct="1"/>
            <a:r>
              <a:rPr lang="en-US"/>
              <a:t>}</a:t>
            </a: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3733800" y="609600"/>
            <a:ext cx="3352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Extend the FilterInputStream, the abstract decorator for all inputStream</a:t>
            </a: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5257800" y="2514600"/>
            <a:ext cx="37338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Implement 2 read() methods, taking a byte (or an array of bytes) and convert each byte to lowercase if it is an uppercase character</a:t>
            </a:r>
          </a:p>
        </p:txBody>
      </p:sp>
    </p:spTree>
    <p:extLst>
      <p:ext uri="{BB962C8B-B14F-4D97-AF65-F5344CB8AC3E}">
        <p14:creationId xmlns:p14="http://schemas.microsoft.com/office/powerpoint/2010/main" val="180397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4582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import java.io.*;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public class InputTest {</a:t>
            </a:r>
          </a:p>
          <a:p>
            <a:pPr eaLnBrk="1" hangingPunct="1"/>
            <a:r>
              <a:rPr lang="en-US"/>
              <a:t>    public static void main(String[] args) throws IOException {</a:t>
            </a:r>
          </a:p>
          <a:p>
            <a:pPr eaLnBrk="1" hangingPunct="1"/>
            <a:r>
              <a:rPr lang="en-US"/>
              <a:t>        int c;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       try {</a:t>
            </a:r>
          </a:p>
          <a:p>
            <a:pPr eaLnBrk="1" hangingPunct="1"/>
            <a:r>
              <a:rPr lang="en-US"/>
              <a:t>	InputStream in = </a:t>
            </a:r>
          </a:p>
          <a:p>
            <a:pPr eaLnBrk="1" hangingPunct="1"/>
            <a:r>
              <a:rPr lang="en-US"/>
              <a:t>	    </a:t>
            </a:r>
            <a:r>
              <a:rPr lang="en-US" b="1">
                <a:solidFill>
                  <a:schemeClr val="accent2"/>
                </a:solidFill>
              </a:rPr>
              <a:t>new LowerCaseInputStream(</a:t>
            </a: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	        new BufferedInputStream(</a:t>
            </a: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		new FileInputStream("test.txt")));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	while((c = in.read()) &gt;= 0) {</a:t>
            </a:r>
          </a:p>
          <a:p>
            <a:pPr eaLnBrk="1" hangingPunct="1"/>
            <a:r>
              <a:rPr lang="en-US"/>
              <a:t>	System.out.print((char)c);</a:t>
            </a:r>
          </a:p>
          <a:p>
            <a:pPr eaLnBrk="1" hangingPunct="1"/>
            <a:r>
              <a:rPr lang="en-US"/>
              <a:t>	}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	in.close();</a:t>
            </a:r>
          </a:p>
          <a:p>
            <a:pPr eaLnBrk="1" hangingPunct="1"/>
            <a:r>
              <a:rPr lang="en-US"/>
              <a:t>        } catch (IOException e) {</a:t>
            </a:r>
          </a:p>
          <a:p>
            <a:pPr eaLnBrk="1" hangingPunct="1"/>
            <a:r>
              <a:rPr lang="en-US"/>
              <a:t>	e.printStackTrace();</a:t>
            </a:r>
          </a:p>
          <a:p>
            <a:pPr eaLnBrk="1" hangingPunct="1"/>
            <a:r>
              <a:rPr lang="en-US"/>
              <a:t>        }</a:t>
            </a:r>
          </a:p>
          <a:p>
            <a:pPr eaLnBrk="1" hangingPunct="1"/>
            <a:r>
              <a:rPr lang="en-US"/>
              <a:t>    }</a:t>
            </a:r>
          </a:p>
          <a:p>
            <a:pPr eaLnBrk="1" hangingPunct="1"/>
            <a:r>
              <a:rPr lang="en-US"/>
              <a:t>}</a:t>
            </a:r>
          </a:p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5867400" y="1600200"/>
            <a:ext cx="3048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Set up fileInputStream and decorate it, first with BufferedInputSteam and then LowercaseInputStream filter.</a:t>
            </a:r>
          </a:p>
        </p:txBody>
      </p:sp>
      <p:sp>
        <p:nvSpPr>
          <p:cNvPr id="40964" name="Line 7"/>
          <p:cNvSpPr>
            <a:spLocks noChangeShapeType="1"/>
          </p:cNvSpPr>
          <p:nvPr/>
        </p:nvSpPr>
        <p:spPr bwMode="auto">
          <a:xfrm flipH="1">
            <a:off x="4876800" y="2133600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9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Executing project IO</a:t>
            </a:r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Test.txt contains “I now know the DECORATOR PATTERN.”</a:t>
            </a: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4686300" cy="352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2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/>
              <a:t>Real world scenario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14400"/>
            <a:ext cx="8763000" cy="4419600"/>
          </a:xfrm>
        </p:spPr>
        <p:txBody>
          <a:bodyPr/>
          <a:lstStyle/>
          <a:p>
            <a:pPr>
              <a:buFontTx/>
              <a:buNone/>
            </a:pPr>
            <a:endParaRPr lang="en-US" sz="2800"/>
          </a:p>
          <a:p>
            <a:r>
              <a:rPr lang="en-US" sz="2800"/>
              <a:t>A JScrollPane with JTextArea</a:t>
            </a:r>
          </a:p>
          <a:p>
            <a:pPr>
              <a:buFontTx/>
              <a:buNone/>
            </a:pPr>
            <a:r>
              <a:rPr lang="en-US" sz="2800"/>
              <a:t>    </a:t>
            </a:r>
            <a:r>
              <a:rPr lang="en-US" sz="2400"/>
              <a:t>JTextArea area = new TextArea(10,25);</a:t>
            </a:r>
          </a:p>
          <a:p>
            <a:pPr>
              <a:buFontTx/>
              <a:buNone/>
            </a:pPr>
            <a:r>
              <a:rPr lang="en-US" sz="2400"/>
              <a:t>	JScrollPane areaScrollPane = new JScrollPane(area); </a:t>
            </a:r>
          </a:p>
        </p:txBody>
      </p:sp>
      <p:graphicFrame>
        <p:nvGraphicFramePr>
          <p:cNvPr id="9933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038600" y="3733800"/>
          <a:ext cx="3276600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hoto Editor Photo" r:id="rId3" imgW="3905451" imgH="1581231" progId="">
                  <p:embed/>
                </p:oleObj>
              </mc:Choice>
              <mc:Fallback>
                <p:oleObj name="Photo Editor Photo" r:id="rId3" imgW="3905451" imgH="158123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733800"/>
                        <a:ext cx="3276600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524000" y="3810000"/>
          <a:ext cx="14478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Photo Editor Photo" r:id="rId5" imgW="1282766" imgH="1282766" progId="">
                  <p:embed/>
                </p:oleObj>
              </mc:Choice>
              <mc:Fallback>
                <p:oleObj name="Photo Editor Photo" r:id="rId5" imgW="1282766" imgH="128276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10000"/>
                        <a:ext cx="14478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789" y="457200"/>
            <a:ext cx="8208963" cy="62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nip Single Corner Rectangle 1"/>
          <p:cNvSpPr/>
          <p:nvPr/>
        </p:nvSpPr>
        <p:spPr>
          <a:xfrm>
            <a:off x="452718" y="2648744"/>
            <a:ext cx="2133600" cy="13716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double cost(){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    double total = 0;</a:t>
            </a:r>
          </a:p>
          <a:p>
            <a:r>
              <a:rPr lang="en-US" sz="1100" dirty="0" smtClean="0"/>
              <a:t>     if (</a:t>
            </a:r>
            <a:r>
              <a:rPr lang="en-US" sz="1100" dirty="0" err="1" smtClean="0"/>
              <a:t>hasMilk</a:t>
            </a:r>
            <a:r>
              <a:rPr lang="en-US" sz="1100" dirty="0" smtClean="0"/>
              <a:t>())  total += .50;</a:t>
            </a:r>
          </a:p>
          <a:p>
            <a:r>
              <a:rPr lang="en-US" sz="1100" dirty="0" smtClean="0"/>
              <a:t>     if (</a:t>
            </a:r>
            <a:r>
              <a:rPr lang="en-US" sz="1100" dirty="0" err="1" smtClean="0"/>
              <a:t>hasSoy</a:t>
            </a:r>
            <a:r>
              <a:rPr lang="en-US" sz="1100" dirty="0" smtClean="0"/>
              <a:t>())    total += .65;</a:t>
            </a:r>
          </a:p>
          <a:p>
            <a:r>
              <a:rPr lang="en-US" sz="1100" dirty="0" smtClean="0"/>
              <a:t>          … …</a:t>
            </a:r>
          </a:p>
          <a:p>
            <a:r>
              <a:rPr lang="en-US" sz="1100" dirty="0" smtClean="0"/>
              <a:t>     return total;</a:t>
            </a:r>
          </a:p>
          <a:p>
            <a:r>
              <a:rPr lang="en-US" sz="1100" dirty="0"/>
              <a:t>}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554942" y="3617258"/>
            <a:ext cx="26445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nip Single Corner Rectangle 5"/>
          <p:cNvSpPr/>
          <p:nvPr/>
        </p:nvSpPr>
        <p:spPr>
          <a:xfrm>
            <a:off x="6728012" y="5297488"/>
            <a:ext cx="2133600" cy="13716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double cost(){</a:t>
            </a:r>
          </a:p>
          <a:p>
            <a:r>
              <a:rPr lang="en-US" sz="1100" dirty="0" smtClean="0"/>
              <a:t>     return </a:t>
            </a:r>
            <a:r>
              <a:rPr lang="en-US" sz="1100" dirty="0" err="1" smtClean="0"/>
              <a:t>super.cost</a:t>
            </a:r>
            <a:r>
              <a:rPr lang="en-US" sz="1100" dirty="0" smtClean="0"/>
              <a:t>() + 1.50;</a:t>
            </a:r>
          </a:p>
          <a:p>
            <a:r>
              <a:rPr lang="en-US" sz="1100" dirty="0"/>
              <a:t>}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0" y="62484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29600" cy="4800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public class </a:t>
            </a:r>
            <a:r>
              <a:rPr lang="en-US" sz="2000" dirty="0" err="1"/>
              <a:t>JBorderLabel</a:t>
            </a:r>
            <a:r>
              <a:rPr lang="en-US" sz="2000" dirty="0"/>
              <a:t> extends </a:t>
            </a:r>
            <a:r>
              <a:rPr lang="en-US" sz="2000" dirty="0" err="1"/>
              <a:t>JLabel</a:t>
            </a:r>
            <a:r>
              <a:rPr lang="en-US" sz="2000" dirty="0"/>
              <a:t> {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/>
              <a:t>public </a:t>
            </a:r>
            <a:r>
              <a:rPr lang="en-US" sz="1800" dirty="0" err="1"/>
              <a:t>JBorderLabel</a:t>
            </a:r>
            <a:r>
              <a:rPr lang="en-US" sz="1800" dirty="0"/>
              <a:t>() { super(); }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/>
              <a:t>public </a:t>
            </a:r>
            <a:r>
              <a:rPr lang="en-US" sz="1800" dirty="0" err="1"/>
              <a:t>JBorderLabel</a:t>
            </a:r>
            <a:r>
              <a:rPr lang="en-US" sz="1800" dirty="0"/>
              <a:t>(String text) { super(text); }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/>
              <a:t>public </a:t>
            </a:r>
            <a:r>
              <a:rPr lang="en-US" sz="1800" dirty="0" err="1"/>
              <a:t>JBorderLabel</a:t>
            </a:r>
            <a:r>
              <a:rPr lang="en-US" sz="1800" dirty="0"/>
              <a:t>(Icon image) { super(image); }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/>
              <a:t>public </a:t>
            </a:r>
            <a:r>
              <a:rPr lang="en-US" sz="1800" dirty="0" err="1"/>
              <a:t>JBorderLabel</a:t>
            </a:r>
            <a:r>
              <a:rPr lang="en-US" sz="1800" dirty="0"/>
              <a:t>(String text, Icon image, </a:t>
            </a:r>
            <a:r>
              <a:rPr lang="en-US" sz="1800" dirty="0" err="1"/>
              <a:t>int</a:t>
            </a:r>
            <a:r>
              <a:rPr lang="en-US" sz="1800" dirty="0"/>
              <a:t> </a:t>
            </a:r>
            <a:r>
              <a:rPr lang="en-US" sz="1800" dirty="0" err="1"/>
              <a:t>horizontalAlignment</a:t>
            </a:r>
            <a:r>
              <a:rPr lang="en-US" sz="1800" dirty="0"/>
              <a:t>) {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/>
              <a:t> 	super(text, image, </a:t>
            </a:r>
            <a:r>
              <a:rPr lang="en-US" sz="1800" dirty="0" err="1"/>
              <a:t>horizontalAlignment</a:t>
            </a:r>
            <a:r>
              <a:rPr lang="en-US" sz="1800" dirty="0"/>
              <a:t>);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/>
              <a:t>}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/>
              <a:t>public </a:t>
            </a:r>
            <a:r>
              <a:rPr lang="en-US" sz="1800" dirty="0" err="1"/>
              <a:t>JBorderLabel</a:t>
            </a:r>
            <a:r>
              <a:rPr lang="en-US" sz="1800" dirty="0"/>
              <a:t>(String text, </a:t>
            </a:r>
            <a:r>
              <a:rPr lang="en-US" sz="1800" dirty="0" err="1"/>
              <a:t>int</a:t>
            </a:r>
            <a:r>
              <a:rPr lang="en-US" sz="1800" dirty="0"/>
              <a:t> </a:t>
            </a:r>
            <a:r>
              <a:rPr lang="en-US" sz="1800" dirty="0" err="1"/>
              <a:t>horizontalAlignment</a:t>
            </a:r>
            <a:r>
              <a:rPr lang="en-US" sz="1800" dirty="0"/>
              <a:t>) {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/>
              <a:t>	super(text, </a:t>
            </a:r>
            <a:r>
              <a:rPr lang="en-US" sz="1800" dirty="0" err="1"/>
              <a:t>horizontalAlignment</a:t>
            </a:r>
            <a:r>
              <a:rPr lang="en-US" sz="1800" dirty="0"/>
              <a:t>);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/>
              <a:t>}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/>
              <a:t>protected void </a:t>
            </a:r>
            <a:r>
              <a:rPr lang="en-US" sz="1800" dirty="0" err="1"/>
              <a:t>paintComponent</a:t>
            </a:r>
            <a:r>
              <a:rPr lang="en-US" sz="1800" dirty="0"/>
              <a:t>(Graphics g) {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600" dirty="0" err="1"/>
              <a:t>super.paintComponent</a:t>
            </a:r>
            <a:r>
              <a:rPr lang="en-US" sz="1600" dirty="0"/>
              <a:t>(g);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600" dirty="0" err="1"/>
              <a:t>int</a:t>
            </a:r>
            <a:r>
              <a:rPr lang="en-US" sz="1600" dirty="0"/>
              <a:t> height = </a:t>
            </a:r>
            <a:r>
              <a:rPr lang="en-US" sz="1600" dirty="0" err="1"/>
              <a:t>this.getHeight</a:t>
            </a:r>
            <a:r>
              <a:rPr lang="en-US" sz="1600" dirty="0"/>
              <a:t>();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600" dirty="0" err="1"/>
              <a:t>int</a:t>
            </a:r>
            <a:r>
              <a:rPr lang="en-US" sz="1600" dirty="0"/>
              <a:t> width = </a:t>
            </a:r>
            <a:r>
              <a:rPr lang="en-US" sz="1600" dirty="0" err="1"/>
              <a:t>this.getWidth</a:t>
            </a:r>
            <a:r>
              <a:rPr lang="en-US" sz="1600" dirty="0"/>
              <a:t>();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600" dirty="0" err="1"/>
              <a:t>g.drawRect</a:t>
            </a:r>
            <a:r>
              <a:rPr lang="en-US" sz="1600" dirty="0"/>
              <a:t>(0, 0, width - 1, height - 1);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/>
              <a:t>}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} 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/>
              <a:t>Extension by </a:t>
            </a:r>
            <a:r>
              <a:rPr lang="en-US" dirty="0" err="1"/>
              <a:t>subclassing</a:t>
            </a:r>
            <a:endParaRPr lang="en-US" dirty="0"/>
          </a:p>
        </p:txBody>
      </p:sp>
      <p:pic>
        <p:nvPicPr>
          <p:cNvPr id="4" name="Picture 2" descr="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9482" y="36576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/>
              <a:t>Extension by decorator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public class BorderDecorator extends JComponent {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/>
              <a:t>// decorated component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/>
              <a:t>protected JComponent child;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/>
              <a:t>public BorderDecorator(JComponent component) {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000"/>
              <a:t>child = component;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000"/>
              <a:t>this.setLayout(new BorderLayout());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000"/>
              <a:t>this.add(child);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/>
              <a:t>}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/>
              <a:t>public void paint(Graphics g) {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000"/>
              <a:t>super.paint(g);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000"/>
              <a:t>int height = this.getHeight();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000"/>
              <a:t>int width = this.getWidth();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000"/>
              <a:t>g.drawRect(0, 0, width - 1, height - 1);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/>
              <a:t>}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} </a:t>
            </a:r>
          </a:p>
        </p:txBody>
      </p:sp>
      <p:pic>
        <p:nvPicPr>
          <p:cNvPr id="4" name="Picture 2" descr="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505200"/>
            <a:ext cx="28956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Use Decorator Border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69" y="952500"/>
            <a:ext cx="82296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	</a:t>
            </a:r>
            <a:r>
              <a:rPr lang="en-US" sz="2000" dirty="0" err="1"/>
              <a:t>JBorderLabel</a:t>
            </a:r>
            <a:r>
              <a:rPr lang="en-US" sz="2000" dirty="0"/>
              <a:t> label1 = new </a:t>
            </a:r>
            <a:r>
              <a:rPr lang="en-US" sz="2000" dirty="0" err="1"/>
              <a:t>JBorderLabel</a:t>
            </a:r>
            <a:r>
              <a:rPr lang="en-US" sz="2000" dirty="0"/>
              <a:t>("</a:t>
            </a:r>
            <a:r>
              <a:rPr lang="en-US" sz="2000" dirty="0" err="1"/>
              <a:t>JLabel</a:t>
            </a:r>
            <a:r>
              <a:rPr lang="en-US" sz="2000" dirty="0"/>
              <a:t> Subclass");</a:t>
            </a:r>
          </a:p>
          <a:p>
            <a:pPr>
              <a:buFontTx/>
              <a:buNone/>
            </a:pPr>
            <a:r>
              <a:rPr lang="en-US" sz="2000" dirty="0"/>
              <a:t>	</a:t>
            </a:r>
          </a:p>
          <a:p>
            <a:pPr>
              <a:buFontTx/>
              <a:buNone/>
            </a:pPr>
            <a:r>
              <a:rPr lang="en-US" sz="2000" dirty="0"/>
              <a:t>	</a:t>
            </a:r>
            <a:r>
              <a:rPr lang="en-US" sz="2000" dirty="0" err="1"/>
              <a:t>BorderDecorator</a:t>
            </a:r>
            <a:r>
              <a:rPr lang="en-US" sz="2000" dirty="0"/>
              <a:t> label2 = new </a:t>
            </a:r>
            <a:r>
              <a:rPr lang="en-US" sz="2000" dirty="0" err="1"/>
              <a:t>BorderDecorator</a:t>
            </a:r>
            <a:r>
              <a:rPr lang="en-US" sz="2000" dirty="0"/>
              <a:t>(</a:t>
            </a:r>
          </a:p>
          <a:p>
            <a:pPr>
              <a:buFontTx/>
              <a:buNone/>
            </a:pPr>
            <a:r>
              <a:rPr lang="en-US" sz="2000" dirty="0"/>
              <a:t>		new </a:t>
            </a:r>
            <a:r>
              <a:rPr lang="en-US" sz="2000" dirty="0" err="1"/>
              <a:t>JLabel</a:t>
            </a:r>
            <a:r>
              <a:rPr lang="en-US" sz="2000" dirty="0"/>
              <a:t>("Decorated </a:t>
            </a:r>
            <a:r>
              <a:rPr lang="en-US" sz="2000" dirty="0" err="1"/>
              <a:t>JLabel</a:t>
            </a:r>
            <a:r>
              <a:rPr lang="en-US" sz="2000" dirty="0"/>
              <a:t>")); </a:t>
            </a:r>
          </a:p>
          <a:p>
            <a:pPr>
              <a:buFontTx/>
              <a:buNone/>
            </a:pPr>
            <a:r>
              <a:rPr lang="en-US" sz="2000" dirty="0"/>
              <a:t>	</a:t>
            </a:r>
          </a:p>
          <a:p>
            <a:pPr>
              <a:buFontTx/>
              <a:buNone/>
            </a:pPr>
            <a:r>
              <a:rPr lang="en-US" sz="2000" dirty="0"/>
              <a:t>	</a:t>
            </a:r>
            <a:r>
              <a:rPr lang="en-US" sz="2000" dirty="0" err="1"/>
              <a:t>BorderDecorator</a:t>
            </a:r>
            <a:r>
              <a:rPr lang="en-US" sz="2000" dirty="0"/>
              <a:t> checkBox1 = new </a:t>
            </a:r>
            <a:r>
              <a:rPr lang="en-US" sz="2000" dirty="0" err="1"/>
              <a:t>BorderDecorator</a:t>
            </a:r>
            <a:r>
              <a:rPr lang="en-US" sz="2000" dirty="0"/>
              <a:t>(</a:t>
            </a:r>
          </a:p>
          <a:p>
            <a:pPr>
              <a:buFontTx/>
              <a:buNone/>
            </a:pPr>
            <a:r>
              <a:rPr lang="en-US" sz="2000" dirty="0"/>
              <a:t>		new </a:t>
            </a:r>
            <a:r>
              <a:rPr lang="en-US" sz="2000" dirty="0" err="1"/>
              <a:t>JCheckBox</a:t>
            </a:r>
            <a:r>
              <a:rPr lang="en-US" sz="2000" dirty="0"/>
              <a:t>("Decorated </a:t>
            </a:r>
            <a:r>
              <a:rPr lang="en-US" sz="2000" dirty="0" err="1"/>
              <a:t>JCheckBox</a:t>
            </a:r>
            <a:r>
              <a:rPr lang="en-US" sz="2000" dirty="0"/>
              <a:t>"));</a:t>
            </a:r>
            <a:r>
              <a:rPr lang="en-US" dirty="0"/>
              <a:t> </a:t>
            </a:r>
          </a:p>
        </p:txBody>
      </p:sp>
      <p:pic>
        <p:nvPicPr>
          <p:cNvPr id="4" name="Picture 5" descr="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849445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Window with scrolling bar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// the Window interface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interface Window {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/>
              <a:t>public void draw(); // draws the Window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/>
              <a:t>public String </a:t>
            </a:r>
            <a:r>
              <a:rPr lang="en-US" sz="1800" dirty="0" err="1"/>
              <a:t>getDescription</a:t>
            </a:r>
            <a:r>
              <a:rPr lang="en-US" sz="1800" dirty="0"/>
              <a:t>(); // returns a description of the Window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}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// implementation of a simple Window without any scrollbars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class </a:t>
            </a:r>
            <a:r>
              <a:rPr lang="en-US" sz="2000" dirty="0" err="1"/>
              <a:t>SimpleWindow</a:t>
            </a:r>
            <a:r>
              <a:rPr lang="en-US" sz="2000" dirty="0"/>
              <a:t> implements Window {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/>
              <a:t>public void draw() {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/>
              <a:t>	// draw window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/>
              <a:t>}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/>
              <a:t>public String </a:t>
            </a:r>
            <a:r>
              <a:rPr lang="en-US" sz="1800" dirty="0" err="1"/>
              <a:t>getDescription</a:t>
            </a:r>
            <a:r>
              <a:rPr lang="en-US" sz="1800" dirty="0"/>
              <a:t>() {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/>
              <a:t>	return "simple window";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/>
              <a:t>}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}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/>
              <a:t>// Note that it implements Window </a:t>
            </a:r>
          </a:p>
          <a:p>
            <a:pPr>
              <a:buFontTx/>
              <a:buNone/>
            </a:pPr>
            <a:r>
              <a:rPr lang="en-US" sz="2400"/>
              <a:t>abstract class WindowDecorator implements Window { </a:t>
            </a:r>
          </a:p>
          <a:p>
            <a:pPr lvl="1">
              <a:buFontTx/>
              <a:buNone/>
            </a:pPr>
            <a:r>
              <a:rPr lang="en-US" sz="2000"/>
              <a:t>protected Window decoratedWindow; </a:t>
            </a:r>
          </a:p>
          <a:p>
            <a:pPr lvl="1">
              <a:buFontTx/>
              <a:buNone/>
            </a:pPr>
            <a:r>
              <a:rPr lang="en-US" sz="2000"/>
              <a:t>// the Window being decorated </a:t>
            </a:r>
          </a:p>
          <a:p>
            <a:pPr lvl="1">
              <a:buFontTx/>
              <a:buNone/>
            </a:pPr>
            <a:r>
              <a:rPr lang="en-US" sz="2000"/>
              <a:t>public WindowDecorator (Window decoratedWindow) { </a:t>
            </a:r>
          </a:p>
          <a:p>
            <a:pPr lvl="1">
              <a:buFontTx/>
              <a:buNone/>
            </a:pPr>
            <a:r>
              <a:rPr lang="en-US" sz="2000"/>
              <a:t>	this.decoratedWindow = decoratedWindow; </a:t>
            </a:r>
          </a:p>
          <a:p>
            <a:pPr lvl="1">
              <a:buFontTx/>
              <a:buNone/>
            </a:pPr>
            <a:r>
              <a:rPr lang="en-US" sz="2000"/>
              <a:t>} </a:t>
            </a:r>
          </a:p>
          <a:p>
            <a:pPr>
              <a:buFontTx/>
              <a:buNone/>
            </a:pPr>
            <a:r>
              <a:rPr lang="en-US"/>
              <a:t>} 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Abstractor decorator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Decorator to add vertical scrollbar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// the first concrete decorator which adds vertical scrollbar functionality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class VerticalScrollBarDecorator extends WindowDecorator {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/>
              <a:t>public VerticalScrollBarDecorator (Window decoratedWindow) {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/>
              <a:t>	super(decoratedWindow);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/>
              <a:t>}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/>
              <a:t>public void draw() {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400"/>
              <a:t>drawVerticalScrollBar();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400"/>
              <a:t>decoratedWindow.draw();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/>
              <a:t>}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/>
              <a:t>private void drawVerticalScrollBar() {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/>
              <a:t>	// draw the vertical scrollbar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/>
              <a:t>}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/>
              <a:t>public String getDescription() {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/>
              <a:t>	return decoratedWindow.getDescription() + ", including vertical scrollbars";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/>
              <a:t>}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}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>
            <a:normAutofit/>
          </a:bodyPr>
          <a:lstStyle/>
          <a:p>
            <a:r>
              <a:rPr lang="en-US" sz="4400" dirty="0"/>
              <a:t>Decorator to add horizontal scrollbar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// the second concrete decorator which adds horizontal scrollbar functionality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class HorizontalScrollBarDecorator extends WindowDecorator {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/>
              <a:t>public HorizontalScrollBarDecorator (Window decoratedWindow) {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/>
              <a:t>	super(decoratedWindow);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/>
              <a:t>}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/>
              <a:t>public void draw() {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400"/>
              <a:t>drawHorizontalScrollBar();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400"/>
              <a:t>decoratedWindow.draw();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/>
              <a:t>}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/>
              <a:t>private void drawHorizontalScrollBar() {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/>
              <a:t>	// draw the horizontal scrollbar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/>
              <a:t>}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/>
              <a:t>public String getDescription() {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/>
              <a:t>	return decoratedWindow.getDescription() + ", including horizontal scrollbars";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/>
              <a:t>}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}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/>
              <a:t>Test class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public class DecoratedWindowTest {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80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/>
              <a:t>public static void main(String[] args) {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600"/>
              <a:t>// create a decorated Window with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600"/>
              <a:t>// horizontal and vertical scrollbars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600"/>
              <a:t>Window simpleWindow = new SimpleWindow();</a:t>
            </a:r>
          </a:p>
          <a:p>
            <a:pPr lvl="2">
              <a:lnSpc>
                <a:spcPct val="80000"/>
              </a:lnSpc>
              <a:buFontTx/>
              <a:buNone/>
            </a:pPr>
            <a:endParaRPr lang="en-US" sz="1600"/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600"/>
              <a:t>Window verticalScrollBarWindow = new verticalScrollBarDecorator(simpleWindow);</a:t>
            </a:r>
          </a:p>
          <a:p>
            <a:pPr lvl="2">
              <a:lnSpc>
                <a:spcPct val="80000"/>
              </a:lnSpc>
              <a:buFontTx/>
              <a:buNone/>
            </a:pPr>
            <a:endParaRPr lang="en-US" sz="1600"/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600"/>
              <a:t>Window decoratedWindow = new HorizontalScrollBarDecorator (verticalScrollBarWindow); </a:t>
            </a:r>
          </a:p>
          <a:p>
            <a:pPr lvl="2">
              <a:lnSpc>
                <a:spcPct val="80000"/>
              </a:lnSpc>
              <a:buFontTx/>
              <a:buNone/>
            </a:pPr>
            <a:endParaRPr lang="en-US" sz="1600"/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600"/>
              <a:t>// print the Window's description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600"/>
              <a:t>System.out.println(decoratedWindow.getDescription());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/>
              <a:t>}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}</a:t>
            </a:r>
            <a:r>
              <a:rPr lang="en-US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371600"/>
            <a:ext cx="70485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9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TextEditor</a:t>
            </a:r>
            <a:r>
              <a:rPr lang="en-US" dirty="0" smtClean="0"/>
              <a:t> interface.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package </a:t>
            </a:r>
            <a:r>
              <a:rPr lang="en-US" dirty="0" err="1" smtClean="0"/>
              <a:t>net.searchdaily.java.design.pattern.decorator</a:t>
            </a:r>
            <a:r>
              <a:rPr lang="en-US" dirty="0" smtClean="0"/>
              <a:t>;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/**</a:t>
            </a:r>
          </a:p>
          <a:p>
            <a:r>
              <a:rPr lang="en-US" dirty="0" smtClean="0"/>
              <a:t> * Decorator Pattern Tutorial by http://java.searchdaily.net.</a:t>
            </a:r>
          </a:p>
          <a:p>
            <a:r>
              <a:rPr lang="en-US" dirty="0" smtClean="0"/>
              <a:t> *</a:t>
            </a:r>
          </a:p>
          <a:p>
            <a:r>
              <a:rPr lang="en-US" dirty="0" smtClean="0"/>
              <a:t> * @author </a:t>
            </a:r>
            <a:r>
              <a:rPr lang="en-US" dirty="0" err="1" smtClean="0"/>
              <a:t>namnvhue</a:t>
            </a:r>
            <a:endParaRPr lang="en-US" dirty="0" smtClean="0"/>
          </a:p>
          <a:p>
            <a:r>
              <a:rPr lang="en-US" dirty="0" smtClean="0"/>
              <a:t> *</a:t>
            </a:r>
          </a:p>
          <a:p>
            <a:r>
              <a:rPr lang="en-US" dirty="0" smtClean="0"/>
              <a:t> */</a:t>
            </a:r>
          </a:p>
          <a:p>
            <a:r>
              <a:rPr lang="en-US" dirty="0" smtClean="0"/>
              <a:t>public interface </a:t>
            </a:r>
            <a:r>
              <a:rPr lang="en-US" dirty="0" err="1" smtClean="0"/>
              <a:t>TextEditor</a:t>
            </a:r>
            <a:r>
              <a:rPr lang="en-US" dirty="0" smtClean="0"/>
              <a:t> {</a:t>
            </a:r>
          </a:p>
          <a:p>
            <a:r>
              <a:rPr lang="en-US" dirty="0" smtClean="0"/>
              <a:t>    public String create(); // create text file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   public String edit(); // edit the file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   public String save(); // save the change to hard disk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8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90600"/>
            <a:ext cx="270458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public class Beverage {</a:t>
            </a:r>
          </a:p>
          <a:p>
            <a:r>
              <a:rPr lang="en-US" dirty="0"/>
              <a:t> </a:t>
            </a:r>
            <a:r>
              <a:rPr lang="en-US" dirty="0" smtClean="0"/>
              <a:t>       public double cost(){</a:t>
            </a:r>
          </a:p>
          <a:p>
            <a:r>
              <a:rPr lang="en-US" dirty="0" smtClean="0"/>
              <a:t>	double total=0;</a:t>
            </a:r>
          </a:p>
          <a:p>
            <a:r>
              <a:rPr lang="en-US" dirty="0"/>
              <a:t> </a:t>
            </a:r>
            <a:r>
              <a:rPr lang="en-US" dirty="0" smtClean="0"/>
              <a:t>	if </a:t>
            </a:r>
            <a:r>
              <a:rPr lang="en-US" dirty="0"/>
              <a:t>(</a:t>
            </a:r>
            <a:r>
              <a:rPr lang="en-US" dirty="0" err="1"/>
              <a:t>hasMilk</a:t>
            </a:r>
            <a:r>
              <a:rPr lang="en-US" dirty="0"/>
              <a:t>())  </a:t>
            </a:r>
            <a:endParaRPr lang="en-US" dirty="0" smtClean="0"/>
          </a:p>
          <a:p>
            <a:r>
              <a:rPr lang="en-US" dirty="0"/>
              <a:t>	 </a:t>
            </a:r>
            <a:r>
              <a:rPr lang="en-US" dirty="0" smtClean="0"/>
              <a:t>  total </a:t>
            </a:r>
            <a:r>
              <a:rPr lang="en-US" dirty="0"/>
              <a:t>+= .50;</a:t>
            </a:r>
          </a:p>
          <a:p>
            <a:r>
              <a:rPr lang="en-US" dirty="0"/>
              <a:t>     </a:t>
            </a:r>
            <a:r>
              <a:rPr lang="en-US" dirty="0" smtClean="0"/>
              <a:t>	if </a:t>
            </a:r>
            <a:r>
              <a:rPr lang="en-US" dirty="0"/>
              <a:t>(</a:t>
            </a:r>
            <a:r>
              <a:rPr lang="en-US" dirty="0" err="1"/>
              <a:t>hasSoy</a:t>
            </a:r>
            <a:r>
              <a:rPr lang="en-US" dirty="0"/>
              <a:t>())    </a:t>
            </a:r>
            <a:endParaRPr lang="en-US" dirty="0" smtClean="0"/>
          </a:p>
          <a:p>
            <a:r>
              <a:rPr lang="en-US" dirty="0"/>
              <a:t>	 </a:t>
            </a:r>
            <a:r>
              <a:rPr lang="en-US" dirty="0" smtClean="0"/>
              <a:t>  total </a:t>
            </a:r>
            <a:r>
              <a:rPr lang="en-US" dirty="0"/>
              <a:t>+= .65;</a:t>
            </a:r>
          </a:p>
          <a:p>
            <a:r>
              <a:rPr lang="en-US" dirty="0"/>
              <a:t>          </a:t>
            </a:r>
            <a:r>
              <a:rPr lang="en-US" dirty="0" smtClean="0"/>
              <a:t>          … </a:t>
            </a:r>
            <a:r>
              <a:rPr lang="en-US" dirty="0"/>
              <a:t>…</a:t>
            </a:r>
          </a:p>
          <a:p>
            <a:r>
              <a:rPr lang="en-US" dirty="0"/>
              <a:t>     </a:t>
            </a:r>
            <a:r>
              <a:rPr lang="en-US" dirty="0" smtClean="0"/>
              <a:t>           return </a:t>
            </a:r>
            <a:r>
              <a:rPr lang="en-US" dirty="0"/>
              <a:t>total;</a:t>
            </a:r>
            <a:endParaRPr lang="en-US" dirty="0" smtClean="0"/>
          </a:p>
          <a:p>
            <a:r>
              <a:rPr lang="en-US" dirty="0" smtClean="0"/>
              <a:t>    }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914400"/>
            <a:ext cx="470936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public class </a:t>
            </a:r>
            <a:r>
              <a:rPr lang="en-US" dirty="0" err="1" smtClean="0"/>
              <a:t>DarkRoast</a:t>
            </a:r>
            <a:r>
              <a:rPr lang="en-US" dirty="0" smtClean="0"/>
              <a:t> extends Beverage {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public </a:t>
            </a:r>
            <a:r>
              <a:rPr lang="en-US" dirty="0" err="1" smtClean="0"/>
              <a:t>DarkRoast</a:t>
            </a:r>
            <a:r>
              <a:rPr lang="en-US" dirty="0" smtClean="0"/>
              <a:t>(){</a:t>
            </a:r>
          </a:p>
          <a:p>
            <a:r>
              <a:rPr lang="en-US" dirty="0"/>
              <a:t>		</a:t>
            </a:r>
            <a:r>
              <a:rPr lang="en-US" dirty="0" smtClean="0"/>
              <a:t>description = “Dark Roast”;</a:t>
            </a:r>
          </a:p>
          <a:p>
            <a:r>
              <a:rPr lang="en-US" dirty="0"/>
              <a:t>	</a:t>
            </a:r>
            <a:r>
              <a:rPr lang="en-US" dirty="0" smtClean="0"/>
              <a:t>}</a:t>
            </a:r>
          </a:p>
          <a:p>
            <a:r>
              <a:rPr lang="en-US" dirty="0" smtClean="0"/>
              <a:t>	public double cost(){</a:t>
            </a:r>
          </a:p>
          <a:p>
            <a:r>
              <a:rPr lang="en-US" dirty="0"/>
              <a:t>	 </a:t>
            </a:r>
            <a:r>
              <a:rPr lang="en-US" dirty="0" smtClean="0"/>
              <a:t>   return </a:t>
            </a:r>
            <a:r>
              <a:rPr lang="en-US" dirty="0" err="1" smtClean="0"/>
              <a:t>super.cost</a:t>
            </a:r>
            <a:r>
              <a:rPr lang="en-US" dirty="0" smtClean="0"/>
              <a:t>() + 2.00;</a:t>
            </a:r>
          </a:p>
          <a:p>
            <a:r>
              <a:rPr lang="en-US" dirty="0" smtClean="0"/>
              <a:t>	}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75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Autofit/>
          </a:bodyPr>
          <a:lstStyle/>
          <a:p>
            <a:r>
              <a:rPr lang="en-US" sz="1100" dirty="0" smtClean="0"/>
              <a:t>package </a:t>
            </a:r>
            <a:r>
              <a:rPr lang="en-US" sz="1100" dirty="0" err="1" smtClean="0"/>
              <a:t>net.searchdaily.java.design.pattern.decorator</a:t>
            </a:r>
            <a:r>
              <a:rPr lang="en-US" sz="1100" dirty="0" smtClean="0"/>
              <a:t>;</a:t>
            </a:r>
          </a:p>
          <a:p>
            <a:r>
              <a:rPr lang="en-US" sz="1100" dirty="0" smtClean="0"/>
              <a:t> </a:t>
            </a:r>
          </a:p>
          <a:p>
            <a:r>
              <a:rPr lang="en-US" sz="1100" dirty="0" smtClean="0"/>
              <a:t>/**</a:t>
            </a:r>
          </a:p>
          <a:p>
            <a:r>
              <a:rPr lang="en-US" sz="1100" dirty="0" smtClean="0"/>
              <a:t> * Decorator Pattern Tutorial by http://java.searchdaily.net.</a:t>
            </a:r>
          </a:p>
          <a:p>
            <a:r>
              <a:rPr lang="en-US" sz="1100" dirty="0" smtClean="0"/>
              <a:t> *</a:t>
            </a:r>
          </a:p>
          <a:p>
            <a:r>
              <a:rPr lang="en-US" sz="1100" dirty="0" smtClean="0"/>
              <a:t> * @author </a:t>
            </a:r>
            <a:r>
              <a:rPr lang="en-US" sz="1100" dirty="0" err="1" smtClean="0"/>
              <a:t>namnvhue</a:t>
            </a:r>
            <a:endParaRPr lang="en-US" sz="1100" dirty="0" smtClean="0"/>
          </a:p>
          <a:p>
            <a:r>
              <a:rPr lang="en-US" sz="1100" dirty="0" smtClean="0"/>
              <a:t> *</a:t>
            </a:r>
          </a:p>
          <a:p>
            <a:r>
              <a:rPr lang="en-US" sz="1100" dirty="0" smtClean="0"/>
              <a:t> */</a:t>
            </a:r>
          </a:p>
          <a:p>
            <a:r>
              <a:rPr lang="en-US" sz="1100" dirty="0" smtClean="0"/>
              <a:t>public abstract class </a:t>
            </a:r>
            <a:r>
              <a:rPr lang="en-US" sz="1100" dirty="0" err="1" smtClean="0"/>
              <a:t>TextEditorDecorator</a:t>
            </a:r>
            <a:r>
              <a:rPr lang="en-US" sz="1100" dirty="0" smtClean="0"/>
              <a:t> implements </a:t>
            </a:r>
            <a:r>
              <a:rPr lang="en-US" sz="1100" dirty="0" err="1" smtClean="0"/>
              <a:t>TextEditor</a:t>
            </a:r>
            <a:r>
              <a:rPr lang="en-US" sz="1100" dirty="0" smtClean="0"/>
              <a:t> {</a:t>
            </a:r>
          </a:p>
          <a:p>
            <a:r>
              <a:rPr lang="en-US" sz="1100" dirty="0" smtClean="0"/>
              <a:t>    protected </a:t>
            </a:r>
            <a:r>
              <a:rPr lang="en-US" sz="1100" dirty="0" err="1" smtClean="0"/>
              <a:t>TextEditor</a:t>
            </a:r>
            <a:r>
              <a:rPr lang="en-US" sz="1100" dirty="0" smtClean="0"/>
              <a:t> </a:t>
            </a:r>
            <a:r>
              <a:rPr lang="en-US" sz="1100" dirty="0" err="1" smtClean="0"/>
              <a:t>enhancedTextEditor</a:t>
            </a:r>
            <a:r>
              <a:rPr lang="en-US" sz="1100" dirty="0" smtClean="0"/>
              <a:t>; // will support more features later</a:t>
            </a:r>
          </a:p>
          <a:p>
            <a:r>
              <a:rPr lang="en-US" sz="1100" dirty="0" smtClean="0"/>
              <a:t> </a:t>
            </a:r>
          </a:p>
          <a:p>
            <a:r>
              <a:rPr lang="en-US" sz="1100" dirty="0" smtClean="0"/>
              <a:t>    public </a:t>
            </a:r>
            <a:r>
              <a:rPr lang="en-US" sz="1100" dirty="0" err="1" smtClean="0"/>
              <a:t>TextEditorDecorator</a:t>
            </a:r>
            <a:r>
              <a:rPr lang="en-US" sz="1100" dirty="0" smtClean="0"/>
              <a:t>(</a:t>
            </a:r>
            <a:r>
              <a:rPr lang="en-US" sz="1100" dirty="0" err="1" smtClean="0"/>
              <a:t>TextEditor</a:t>
            </a:r>
            <a:r>
              <a:rPr lang="en-US" sz="1100" dirty="0" smtClean="0"/>
              <a:t> </a:t>
            </a:r>
            <a:r>
              <a:rPr lang="en-US" sz="1100" dirty="0" err="1" smtClean="0"/>
              <a:t>textEditor</a:t>
            </a:r>
            <a:r>
              <a:rPr lang="en-US" sz="1100" dirty="0" smtClean="0"/>
              <a:t>) {</a:t>
            </a:r>
          </a:p>
          <a:p>
            <a:r>
              <a:rPr lang="en-US" sz="1100" dirty="0" smtClean="0"/>
              <a:t>        </a:t>
            </a:r>
            <a:r>
              <a:rPr lang="en-US" sz="1100" dirty="0" err="1" smtClean="0"/>
              <a:t>this.enhancedTextEditor</a:t>
            </a:r>
            <a:r>
              <a:rPr lang="en-US" sz="1100" dirty="0" smtClean="0"/>
              <a:t> = </a:t>
            </a:r>
            <a:r>
              <a:rPr lang="en-US" sz="1100" dirty="0" err="1" smtClean="0"/>
              <a:t>textEditor</a:t>
            </a:r>
            <a:r>
              <a:rPr lang="en-US" sz="1100" dirty="0" smtClean="0"/>
              <a:t>;</a:t>
            </a:r>
          </a:p>
          <a:p>
            <a:r>
              <a:rPr lang="en-US" sz="1100" dirty="0" smtClean="0"/>
              <a:t>    }</a:t>
            </a:r>
          </a:p>
          <a:p>
            <a:r>
              <a:rPr lang="en-US" sz="1100" dirty="0" smtClean="0"/>
              <a:t> </a:t>
            </a:r>
          </a:p>
          <a:p>
            <a:r>
              <a:rPr lang="en-US" sz="1100" dirty="0" smtClean="0"/>
              <a:t>    @Override</a:t>
            </a:r>
          </a:p>
          <a:p>
            <a:r>
              <a:rPr lang="en-US" sz="1100" dirty="0" smtClean="0"/>
              <a:t>    public String create() {</a:t>
            </a:r>
          </a:p>
          <a:p>
            <a:r>
              <a:rPr lang="en-US" sz="1100" dirty="0" smtClean="0"/>
              <a:t>        return </a:t>
            </a:r>
            <a:r>
              <a:rPr lang="en-US" sz="1100" dirty="0" err="1" smtClean="0"/>
              <a:t>this.enhancedTextEditor.create</a:t>
            </a:r>
            <a:r>
              <a:rPr lang="en-US" sz="1100" dirty="0" smtClean="0"/>
              <a:t>();</a:t>
            </a:r>
          </a:p>
          <a:p>
            <a:r>
              <a:rPr lang="en-US" sz="1100" dirty="0" smtClean="0"/>
              <a:t>    }</a:t>
            </a:r>
          </a:p>
          <a:p>
            <a:r>
              <a:rPr lang="en-US" sz="1100" dirty="0" smtClean="0"/>
              <a:t> </a:t>
            </a:r>
          </a:p>
          <a:p>
            <a:r>
              <a:rPr lang="en-US" sz="1100" dirty="0" smtClean="0"/>
              <a:t>    @Override</a:t>
            </a:r>
          </a:p>
          <a:p>
            <a:r>
              <a:rPr lang="en-US" sz="1100" dirty="0" smtClean="0"/>
              <a:t>    public String edit() {</a:t>
            </a:r>
          </a:p>
          <a:p>
            <a:r>
              <a:rPr lang="en-US" sz="1100" dirty="0" smtClean="0"/>
              <a:t>        return </a:t>
            </a:r>
            <a:r>
              <a:rPr lang="en-US" sz="1100" dirty="0" err="1" smtClean="0"/>
              <a:t>this.enhancedTextEditor.edit</a:t>
            </a:r>
            <a:r>
              <a:rPr lang="en-US" sz="1100" dirty="0" smtClean="0"/>
              <a:t>();</a:t>
            </a:r>
          </a:p>
          <a:p>
            <a:r>
              <a:rPr lang="en-US" sz="1100" dirty="0" smtClean="0"/>
              <a:t>    }</a:t>
            </a:r>
          </a:p>
          <a:p>
            <a:r>
              <a:rPr lang="en-US" sz="1100" dirty="0" smtClean="0"/>
              <a:t> </a:t>
            </a:r>
          </a:p>
          <a:p>
            <a:r>
              <a:rPr lang="en-US" sz="1100" dirty="0" smtClean="0"/>
              <a:t>    @Override</a:t>
            </a:r>
          </a:p>
          <a:p>
            <a:r>
              <a:rPr lang="en-US" sz="1100" dirty="0" smtClean="0"/>
              <a:t>    public String save() {</a:t>
            </a:r>
          </a:p>
          <a:p>
            <a:r>
              <a:rPr lang="en-US" sz="1100" dirty="0" smtClean="0"/>
              <a:t>        return </a:t>
            </a:r>
            <a:r>
              <a:rPr lang="en-US" sz="1100" dirty="0" err="1" smtClean="0"/>
              <a:t>this.enhancedTextEditor.save</a:t>
            </a:r>
            <a:r>
              <a:rPr lang="en-US" sz="1100" dirty="0" smtClean="0"/>
              <a:t>();</a:t>
            </a:r>
          </a:p>
          <a:p>
            <a:r>
              <a:rPr lang="en-US" sz="1100" dirty="0" smtClean="0"/>
              <a:t>    }</a:t>
            </a:r>
          </a:p>
          <a:p>
            <a:r>
              <a:rPr lang="en-US" sz="1100" dirty="0" smtClean="0"/>
              <a:t> </a:t>
            </a:r>
          </a:p>
          <a:p>
            <a:r>
              <a:rPr lang="en-US" sz="1100" dirty="0" smtClean="0"/>
              <a:t>}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3242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Notepad: </a:t>
            </a:r>
            <a:br>
              <a:rPr lang="en-US" dirty="0" smtClean="0"/>
            </a:br>
            <a:r>
              <a:rPr lang="en-US" dirty="0" smtClean="0"/>
              <a:t>The first concrete implementation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package </a:t>
            </a:r>
            <a:r>
              <a:rPr lang="en-US" dirty="0" err="1" smtClean="0"/>
              <a:t>net.searchdaily.java.design.pattern.decorator</a:t>
            </a:r>
            <a:r>
              <a:rPr lang="en-US" dirty="0" smtClean="0"/>
              <a:t>;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/**</a:t>
            </a:r>
          </a:p>
          <a:p>
            <a:r>
              <a:rPr lang="en-US" dirty="0" smtClean="0"/>
              <a:t> * Decorator Pattern Tutorial by http://java.searchdaily.net.</a:t>
            </a:r>
          </a:p>
          <a:p>
            <a:r>
              <a:rPr lang="en-US" dirty="0" smtClean="0"/>
              <a:t> *</a:t>
            </a:r>
          </a:p>
          <a:p>
            <a:r>
              <a:rPr lang="en-US" dirty="0" smtClean="0"/>
              <a:t> * @author </a:t>
            </a:r>
            <a:r>
              <a:rPr lang="en-US" dirty="0" err="1" smtClean="0"/>
              <a:t>namnvhue</a:t>
            </a:r>
            <a:endParaRPr lang="en-US" dirty="0" smtClean="0"/>
          </a:p>
          <a:p>
            <a:r>
              <a:rPr lang="en-US" dirty="0" smtClean="0"/>
              <a:t> *</a:t>
            </a:r>
          </a:p>
          <a:p>
            <a:r>
              <a:rPr lang="en-US" dirty="0" smtClean="0"/>
              <a:t> */</a:t>
            </a:r>
          </a:p>
          <a:p>
            <a:r>
              <a:rPr lang="en-US" dirty="0" smtClean="0"/>
              <a:t>public class Notepad implements </a:t>
            </a:r>
            <a:r>
              <a:rPr lang="en-US" dirty="0" err="1" smtClean="0"/>
              <a:t>TextEditor</a:t>
            </a:r>
            <a:r>
              <a:rPr lang="en-US" dirty="0" smtClean="0"/>
              <a:t> { // The most basic text editor in</a:t>
            </a:r>
          </a:p>
          <a:p>
            <a:r>
              <a:rPr lang="en-US" dirty="0" smtClean="0"/>
              <a:t>                                                // the world.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   @Override</a:t>
            </a:r>
          </a:p>
          <a:p>
            <a:r>
              <a:rPr lang="en-US" dirty="0" smtClean="0"/>
              <a:t>    public String create() {</a:t>
            </a:r>
          </a:p>
          <a:p>
            <a:r>
              <a:rPr lang="en-US" dirty="0" smtClean="0"/>
              <a:t>        return "Notepad is Creating";</a:t>
            </a:r>
          </a:p>
          <a:p>
            <a:r>
              <a:rPr lang="en-US" dirty="0" smtClean="0"/>
              <a:t>    }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   @Override</a:t>
            </a:r>
          </a:p>
          <a:p>
            <a:r>
              <a:rPr lang="en-US" dirty="0" smtClean="0"/>
              <a:t>    public String edit() {</a:t>
            </a:r>
          </a:p>
          <a:p>
            <a:r>
              <a:rPr lang="en-US" dirty="0" smtClean="0"/>
              <a:t>        return "Notepad is Editing";</a:t>
            </a:r>
          </a:p>
          <a:p>
            <a:r>
              <a:rPr lang="en-US" dirty="0" smtClean="0"/>
              <a:t>    }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   @Override</a:t>
            </a:r>
          </a:p>
          <a:p>
            <a:r>
              <a:rPr lang="en-US" dirty="0" smtClean="0"/>
              <a:t>    public String save() {</a:t>
            </a:r>
          </a:p>
          <a:p>
            <a:r>
              <a:rPr lang="en-US" dirty="0" smtClean="0"/>
              <a:t>        return "Notepad is Saving";</a:t>
            </a:r>
          </a:p>
          <a:p>
            <a:r>
              <a:rPr lang="en-US" dirty="0" smtClean="0"/>
              <a:t>    }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0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Notepad++ </a:t>
            </a:r>
            <a:r>
              <a:rPr lang="en-US" sz="2200" dirty="0" smtClean="0"/>
              <a:t>wraps a simple text editor inside and then add more features to it.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package </a:t>
            </a:r>
            <a:r>
              <a:rPr lang="en-US" dirty="0" err="1" smtClean="0"/>
              <a:t>net.searchdaily.java.design.pattern.decorator</a:t>
            </a:r>
            <a:r>
              <a:rPr lang="en-US" dirty="0" smtClean="0"/>
              <a:t>;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/**</a:t>
            </a:r>
          </a:p>
          <a:p>
            <a:r>
              <a:rPr lang="en-US" dirty="0" smtClean="0"/>
              <a:t> * Decorator Pattern Tutorial by http://java.searchdaily.net.</a:t>
            </a:r>
          </a:p>
          <a:p>
            <a:r>
              <a:rPr lang="en-US" dirty="0" smtClean="0"/>
              <a:t> *</a:t>
            </a:r>
          </a:p>
          <a:p>
            <a:r>
              <a:rPr lang="en-US" dirty="0" smtClean="0"/>
              <a:t> * @author </a:t>
            </a:r>
            <a:r>
              <a:rPr lang="en-US" dirty="0" err="1" smtClean="0"/>
              <a:t>namnvhue</a:t>
            </a:r>
            <a:endParaRPr lang="en-US" dirty="0" smtClean="0"/>
          </a:p>
          <a:p>
            <a:r>
              <a:rPr lang="en-US" dirty="0" smtClean="0"/>
              <a:t> *</a:t>
            </a:r>
          </a:p>
          <a:p>
            <a:r>
              <a:rPr lang="en-US" dirty="0" smtClean="0"/>
              <a:t> */</a:t>
            </a:r>
          </a:p>
          <a:p>
            <a:r>
              <a:rPr lang="en-US" dirty="0" smtClean="0"/>
              <a:t>public class </a:t>
            </a:r>
            <a:r>
              <a:rPr lang="en-US" dirty="0" err="1" smtClean="0"/>
              <a:t>NotepadPlusPlus</a:t>
            </a:r>
            <a:r>
              <a:rPr lang="en-US" dirty="0" smtClean="0"/>
              <a:t> extends </a:t>
            </a:r>
            <a:r>
              <a:rPr lang="en-US" dirty="0" err="1" smtClean="0"/>
              <a:t>TextEditorDecorator</a:t>
            </a:r>
            <a:r>
              <a:rPr lang="en-US" dirty="0" smtClean="0"/>
              <a:t> {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   public </a:t>
            </a:r>
            <a:r>
              <a:rPr lang="en-US" dirty="0" err="1" smtClean="0"/>
              <a:t>NotepadPlusPlus</a:t>
            </a:r>
            <a:r>
              <a:rPr lang="en-US" dirty="0" smtClean="0"/>
              <a:t>(</a:t>
            </a:r>
            <a:r>
              <a:rPr lang="en-US" dirty="0" err="1" smtClean="0"/>
              <a:t>TextEditor</a:t>
            </a:r>
            <a:r>
              <a:rPr lang="en-US" dirty="0" smtClean="0"/>
              <a:t> </a:t>
            </a:r>
            <a:r>
              <a:rPr lang="en-US" dirty="0" err="1" smtClean="0"/>
              <a:t>textEditor</a:t>
            </a:r>
            <a:r>
              <a:rPr lang="en-US" dirty="0" smtClean="0"/>
              <a:t>) {</a:t>
            </a:r>
          </a:p>
          <a:p>
            <a:r>
              <a:rPr lang="en-US" dirty="0" smtClean="0"/>
              <a:t>        super(</a:t>
            </a:r>
            <a:r>
              <a:rPr lang="en-US" dirty="0" err="1" smtClean="0"/>
              <a:t>textEditor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   }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   public String edit() { // we enhance the method edit of Notepad</a:t>
            </a:r>
          </a:p>
          <a:p>
            <a:r>
              <a:rPr lang="en-US" dirty="0" smtClean="0"/>
              <a:t>        return </a:t>
            </a:r>
            <a:r>
              <a:rPr lang="en-US" dirty="0" err="1" smtClean="0"/>
              <a:t>this.enhancedTextEditor.edit</a:t>
            </a:r>
            <a:r>
              <a:rPr lang="en-US" dirty="0" smtClean="0"/>
              <a:t>() + </a:t>
            </a:r>
            <a:r>
              <a:rPr lang="en-US" dirty="0" err="1" smtClean="0"/>
              <a:t>this.supportFormat</a:t>
            </a:r>
            <a:r>
              <a:rPr lang="en-US" dirty="0" smtClean="0"/>
              <a:t>()</a:t>
            </a:r>
          </a:p>
          <a:p>
            <a:r>
              <a:rPr lang="en-US" dirty="0" smtClean="0"/>
              <a:t>                + </a:t>
            </a:r>
            <a:r>
              <a:rPr lang="en-US" dirty="0" err="1" smtClean="0"/>
              <a:t>this.supportFolding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   }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   private String </a:t>
            </a:r>
            <a:r>
              <a:rPr lang="en-US" dirty="0" err="1" smtClean="0"/>
              <a:t>supportFormat</a:t>
            </a:r>
            <a:r>
              <a:rPr lang="en-US" dirty="0" smtClean="0"/>
              <a:t>() {</a:t>
            </a:r>
          </a:p>
          <a:p>
            <a:r>
              <a:rPr lang="en-US" dirty="0" smtClean="0"/>
              <a:t>        return " with Text Format";</a:t>
            </a:r>
          </a:p>
          <a:p>
            <a:r>
              <a:rPr lang="en-US" dirty="0" smtClean="0"/>
              <a:t>    }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   private String </a:t>
            </a:r>
            <a:r>
              <a:rPr lang="en-US" dirty="0" err="1" smtClean="0"/>
              <a:t>supportFolding</a:t>
            </a:r>
            <a:r>
              <a:rPr lang="en-US" dirty="0" smtClean="0"/>
              <a:t>() {</a:t>
            </a:r>
          </a:p>
          <a:p>
            <a:r>
              <a:rPr lang="en-US" dirty="0" smtClean="0"/>
              <a:t>        return " and Block Folding supported";</a:t>
            </a:r>
          </a:p>
          <a:p>
            <a:r>
              <a:rPr lang="en-US" dirty="0" smtClean="0"/>
              <a:t>    }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with even more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 smtClean="0"/>
              <a:t>package </a:t>
            </a:r>
            <a:r>
              <a:rPr lang="en-US" dirty="0" err="1" smtClean="0"/>
              <a:t>net.searchdaily.java.design.pattern.decorator</a:t>
            </a:r>
            <a:r>
              <a:rPr lang="en-US" dirty="0" smtClean="0"/>
              <a:t>;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/**</a:t>
            </a:r>
          </a:p>
          <a:p>
            <a:r>
              <a:rPr lang="en-US" dirty="0" smtClean="0"/>
              <a:t> * Decorator Pattern Tutorial by http://java.searchdaily.net.</a:t>
            </a:r>
          </a:p>
          <a:p>
            <a:r>
              <a:rPr lang="en-US" dirty="0" smtClean="0"/>
              <a:t> *</a:t>
            </a:r>
          </a:p>
          <a:p>
            <a:r>
              <a:rPr lang="en-US" dirty="0" smtClean="0"/>
              <a:t> * @author </a:t>
            </a:r>
            <a:r>
              <a:rPr lang="en-US" dirty="0" err="1" smtClean="0"/>
              <a:t>namnvhue</a:t>
            </a:r>
            <a:endParaRPr lang="en-US" dirty="0" smtClean="0"/>
          </a:p>
          <a:p>
            <a:r>
              <a:rPr lang="en-US" dirty="0" smtClean="0"/>
              <a:t> *</a:t>
            </a:r>
          </a:p>
          <a:p>
            <a:r>
              <a:rPr lang="en-US" dirty="0" smtClean="0"/>
              <a:t> */</a:t>
            </a:r>
          </a:p>
          <a:p>
            <a:r>
              <a:rPr lang="en-US" dirty="0" smtClean="0"/>
              <a:t>public class Word extends </a:t>
            </a:r>
            <a:r>
              <a:rPr lang="en-US" dirty="0" err="1" smtClean="0"/>
              <a:t>TextEditorDecorator</a:t>
            </a:r>
            <a:r>
              <a:rPr lang="en-US" dirty="0" smtClean="0"/>
              <a:t> {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   public Word(</a:t>
            </a:r>
            <a:r>
              <a:rPr lang="en-US" dirty="0" err="1" smtClean="0"/>
              <a:t>TextEditor</a:t>
            </a:r>
            <a:r>
              <a:rPr lang="en-US" dirty="0" smtClean="0"/>
              <a:t> </a:t>
            </a:r>
            <a:r>
              <a:rPr lang="en-US" dirty="0" err="1" smtClean="0"/>
              <a:t>textEditor</a:t>
            </a:r>
            <a:r>
              <a:rPr lang="en-US" dirty="0" smtClean="0"/>
              <a:t>) {</a:t>
            </a:r>
          </a:p>
          <a:p>
            <a:r>
              <a:rPr lang="en-US" dirty="0" smtClean="0"/>
              <a:t>        super(</a:t>
            </a:r>
            <a:r>
              <a:rPr lang="en-US" dirty="0" err="1" smtClean="0"/>
              <a:t>textEditor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   }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   public String edit() {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StringBuilder</a:t>
            </a:r>
            <a:r>
              <a:rPr lang="en-US" dirty="0" smtClean="0"/>
              <a:t> </a:t>
            </a:r>
            <a:r>
              <a:rPr lang="en-US" dirty="0" err="1" smtClean="0"/>
              <a:t>sb</a:t>
            </a:r>
            <a:r>
              <a:rPr lang="en-US" dirty="0" smtClean="0"/>
              <a:t> = new </a:t>
            </a:r>
            <a:r>
              <a:rPr lang="en-US" dirty="0" err="1" smtClean="0"/>
              <a:t>StringBuilder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sb.append</a:t>
            </a:r>
            <a:r>
              <a:rPr lang="en-US" dirty="0" smtClean="0"/>
              <a:t>(</a:t>
            </a:r>
            <a:r>
              <a:rPr lang="en-US" dirty="0" err="1" smtClean="0"/>
              <a:t>this.enhancedTextEditor.edit</a:t>
            </a:r>
            <a:r>
              <a:rPr lang="en-US" dirty="0" smtClean="0"/>
              <a:t>() + " with more </a:t>
            </a:r>
            <a:r>
              <a:rPr lang="en-US" dirty="0" err="1" smtClean="0"/>
              <a:t>features:n</a:t>
            </a:r>
            <a:r>
              <a:rPr lang="en-US" dirty="0" smtClean="0"/>
              <a:t>");</a:t>
            </a:r>
          </a:p>
          <a:p>
            <a:r>
              <a:rPr lang="en-US" dirty="0" smtClean="0"/>
              <a:t>        for (String feature : </a:t>
            </a:r>
            <a:r>
              <a:rPr lang="en-US" dirty="0" err="1" smtClean="0"/>
              <a:t>this.supportFeatures</a:t>
            </a:r>
            <a:r>
              <a:rPr lang="en-US" dirty="0" smtClean="0"/>
              <a:t>()) {</a:t>
            </a:r>
          </a:p>
          <a:p>
            <a:r>
              <a:rPr lang="en-US" dirty="0" smtClean="0"/>
              <a:t>            </a:t>
            </a:r>
            <a:r>
              <a:rPr lang="en-US" dirty="0" err="1" smtClean="0"/>
              <a:t>sb.append</a:t>
            </a:r>
            <a:r>
              <a:rPr lang="en-US" dirty="0" smtClean="0"/>
              <a:t>(" * " + feature + "n");</a:t>
            </a:r>
          </a:p>
          <a:p>
            <a:r>
              <a:rPr lang="en-US" dirty="0" smtClean="0"/>
              <a:t>        }</a:t>
            </a:r>
          </a:p>
          <a:p>
            <a:r>
              <a:rPr lang="en-US" dirty="0" smtClean="0"/>
              <a:t>        return </a:t>
            </a:r>
            <a:r>
              <a:rPr lang="en-US" dirty="0" err="1" smtClean="0"/>
              <a:t>sb.toString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   }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   private String[] </a:t>
            </a:r>
            <a:r>
              <a:rPr lang="en-US" dirty="0" err="1" smtClean="0"/>
              <a:t>supportFeatures</a:t>
            </a:r>
            <a:r>
              <a:rPr lang="en-US" dirty="0" smtClean="0"/>
              <a:t>() {</a:t>
            </a:r>
          </a:p>
          <a:p>
            <a:r>
              <a:rPr lang="en-US" dirty="0" smtClean="0"/>
              <a:t>        String[] </a:t>
            </a:r>
            <a:r>
              <a:rPr lang="en-US" dirty="0" err="1" smtClean="0"/>
              <a:t>wordFeatures</a:t>
            </a:r>
            <a:r>
              <a:rPr lang="en-US" dirty="0" smtClean="0"/>
              <a:t> = { "</a:t>
            </a:r>
            <a:r>
              <a:rPr lang="en-US" dirty="0" err="1" smtClean="0"/>
              <a:t>RichText</a:t>
            </a:r>
            <a:r>
              <a:rPr lang="en-US" dirty="0" smtClean="0"/>
              <a:t>", "Image", "Table", "WordArt",</a:t>
            </a:r>
          </a:p>
          <a:p>
            <a:r>
              <a:rPr lang="en-US" dirty="0" smtClean="0"/>
              <a:t>                "ClipArt", "And many more..." };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       return </a:t>
            </a:r>
            <a:r>
              <a:rPr lang="en-US" dirty="0" err="1" smtClean="0"/>
              <a:t>wordFeatures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}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Tester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900" dirty="0" smtClean="0"/>
              <a:t>package </a:t>
            </a:r>
            <a:r>
              <a:rPr lang="en-US" sz="900" dirty="0" err="1" smtClean="0"/>
              <a:t>net.searchdaily.java.design.pattern.decorator</a:t>
            </a:r>
            <a:r>
              <a:rPr lang="en-US" sz="900" dirty="0" smtClean="0"/>
              <a:t>;</a:t>
            </a:r>
          </a:p>
          <a:p>
            <a:r>
              <a:rPr lang="en-US" sz="900" dirty="0" smtClean="0"/>
              <a:t> </a:t>
            </a:r>
          </a:p>
          <a:p>
            <a:r>
              <a:rPr lang="en-US" sz="900" dirty="0" smtClean="0"/>
              <a:t>/**</a:t>
            </a:r>
          </a:p>
          <a:p>
            <a:r>
              <a:rPr lang="en-US" sz="900" dirty="0" smtClean="0"/>
              <a:t> * Decorator Pattern Tutorial by http://java.searchdaily.net.</a:t>
            </a:r>
          </a:p>
          <a:p>
            <a:r>
              <a:rPr lang="en-US" sz="900" dirty="0" smtClean="0"/>
              <a:t> *</a:t>
            </a:r>
          </a:p>
          <a:p>
            <a:r>
              <a:rPr lang="en-US" sz="900" dirty="0" smtClean="0"/>
              <a:t> * @author </a:t>
            </a:r>
            <a:r>
              <a:rPr lang="en-US" sz="900" dirty="0" err="1" smtClean="0"/>
              <a:t>namnvhue</a:t>
            </a:r>
            <a:endParaRPr lang="en-US" sz="900" dirty="0" smtClean="0"/>
          </a:p>
          <a:p>
            <a:r>
              <a:rPr lang="en-US" sz="900" dirty="0" smtClean="0"/>
              <a:t> *</a:t>
            </a:r>
          </a:p>
          <a:p>
            <a:r>
              <a:rPr lang="en-US" sz="900" dirty="0" smtClean="0"/>
              <a:t> */</a:t>
            </a:r>
          </a:p>
          <a:p>
            <a:r>
              <a:rPr lang="en-US" sz="900" dirty="0" smtClean="0"/>
              <a:t>public class </a:t>
            </a:r>
            <a:r>
              <a:rPr lang="en-US" sz="900" dirty="0" err="1" smtClean="0"/>
              <a:t>TextEditorTester</a:t>
            </a:r>
            <a:r>
              <a:rPr lang="en-US" sz="900" dirty="0" smtClean="0"/>
              <a:t> {</a:t>
            </a:r>
          </a:p>
          <a:p>
            <a:r>
              <a:rPr lang="en-US" sz="900" dirty="0" smtClean="0"/>
              <a:t> </a:t>
            </a:r>
          </a:p>
          <a:p>
            <a:r>
              <a:rPr lang="en-US" sz="900" dirty="0" smtClean="0"/>
              <a:t>    /**</a:t>
            </a:r>
          </a:p>
          <a:p>
            <a:r>
              <a:rPr lang="en-US" sz="900" dirty="0" smtClean="0"/>
              <a:t>     * @</a:t>
            </a:r>
            <a:r>
              <a:rPr lang="en-US" sz="900" dirty="0" err="1" smtClean="0"/>
              <a:t>param</a:t>
            </a:r>
            <a:r>
              <a:rPr lang="en-US" sz="900" dirty="0" smtClean="0"/>
              <a:t> </a:t>
            </a:r>
            <a:r>
              <a:rPr lang="en-US" sz="900" dirty="0" err="1" smtClean="0"/>
              <a:t>args</a:t>
            </a:r>
            <a:endParaRPr lang="en-US" sz="900" dirty="0" smtClean="0"/>
          </a:p>
          <a:p>
            <a:r>
              <a:rPr lang="en-US" sz="900" dirty="0" smtClean="0"/>
              <a:t>     */</a:t>
            </a:r>
          </a:p>
          <a:p>
            <a:r>
              <a:rPr lang="en-US" sz="900" dirty="0" smtClean="0"/>
              <a:t>    public static void main(String[] </a:t>
            </a:r>
            <a:r>
              <a:rPr lang="en-US" sz="900" dirty="0" err="1" smtClean="0"/>
              <a:t>args</a:t>
            </a:r>
            <a:r>
              <a:rPr lang="en-US" sz="900" dirty="0" smtClean="0"/>
              <a:t>) {</a:t>
            </a:r>
          </a:p>
          <a:p>
            <a:r>
              <a:rPr lang="en-US" sz="900" dirty="0" smtClean="0"/>
              <a:t>        // First we will create a very basic text editor: the Notepad</a:t>
            </a:r>
          </a:p>
          <a:p>
            <a:r>
              <a:rPr lang="en-US" sz="900" dirty="0" smtClean="0"/>
              <a:t>        Notepad </a:t>
            </a:r>
            <a:r>
              <a:rPr lang="en-US" sz="900" dirty="0" err="1" smtClean="0"/>
              <a:t>basicTextEditor</a:t>
            </a:r>
            <a:r>
              <a:rPr lang="en-US" sz="900" dirty="0" smtClean="0"/>
              <a:t> = new Notepad();</a:t>
            </a:r>
          </a:p>
          <a:p>
            <a:r>
              <a:rPr lang="en-US" sz="900" dirty="0" smtClean="0"/>
              <a:t>        // See how notepad edits</a:t>
            </a:r>
          </a:p>
          <a:p>
            <a:r>
              <a:rPr lang="en-US" sz="900" dirty="0" smtClean="0"/>
              <a:t>        </a:t>
            </a:r>
            <a:r>
              <a:rPr lang="en-US" sz="900" dirty="0" err="1" smtClean="0"/>
              <a:t>System.out.println</a:t>
            </a:r>
            <a:r>
              <a:rPr lang="en-US" sz="900" dirty="0" smtClean="0"/>
              <a:t>(</a:t>
            </a:r>
            <a:r>
              <a:rPr lang="en-US" sz="900" dirty="0" err="1" smtClean="0"/>
              <a:t>basicTextEditor.edit</a:t>
            </a:r>
            <a:r>
              <a:rPr lang="en-US" sz="900" dirty="0" smtClean="0"/>
              <a:t>());</a:t>
            </a:r>
          </a:p>
          <a:p>
            <a:r>
              <a:rPr lang="en-US" sz="900" dirty="0" smtClean="0"/>
              <a:t> </a:t>
            </a:r>
          </a:p>
          <a:p>
            <a:r>
              <a:rPr lang="en-US" sz="900" dirty="0" smtClean="0"/>
              <a:t>        // Now we will enhance that notepad to notepad++</a:t>
            </a:r>
          </a:p>
          <a:p>
            <a:r>
              <a:rPr lang="en-US" sz="900" dirty="0" smtClean="0"/>
              <a:t>        </a:t>
            </a:r>
            <a:r>
              <a:rPr lang="en-US" sz="900" dirty="0" err="1" smtClean="0"/>
              <a:t>NotepadPlusPlus</a:t>
            </a:r>
            <a:r>
              <a:rPr lang="en-US" sz="900" dirty="0" smtClean="0"/>
              <a:t> </a:t>
            </a:r>
            <a:r>
              <a:rPr lang="en-US" sz="900" dirty="0" err="1" smtClean="0"/>
              <a:t>notepadPlus</a:t>
            </a:r>
            <a:r>
              <a:rPr lang="en-US" sz="900" dirty="0" smtClean="0"/>
              <a:t> = new </a:t>
            </a:r>
            <a:r>
              <a:rPr lang="en-US" sz="900" dirty="0" err="1" smtClean="0"/>
              <a:t>NotepadPlusPlus</a:t>
            </a:r>
            <a:r>
              <a:rPr lang="en-US" sz="900" dirty="0" smtClean="0"/>
              <a:t>(</a:t>
            </a:r>
            <a:r>
              <a:rPr lang="en-US" sz="900" dirty="0" err="1" smtClean="0"/>
              <a:t>basicTextEditor</a:t>
            </a:r>
            <a:r>
              <a:rPr lang="en-US" sz="900" dirty="0" smtClean="0"/>
              <a:t>);</a:t>
            </a:r>
          </a:p>
          <a:p>
            <a:r>
              <a:rPr lang="en-US" sz="900" dirty="0" smtClean="0"/>
              <a:t>        // Let's see how notepad++ can edit</a:t>
            </a:r>
          </a:p>
          <a:p>
            <a:r>
              <a:rPr lang="en-US" sz="900" dirty="0" smtClean="0"/>
              <a:t>        </a:t>
            </a:r>
            <a:r>
              <a:rPr lang="en-US" sz="900" dirty="0" err="1" smtClean="0"/>
              <a:t>System.out.println</a:t>
            </a:r>
            <a:r>
              <a:rPr lang="en-US" sz="900" dirty="0" smtClean="0"/>
              <a:t>(</a:t>
            </a:r>
            <a:r>
              <a:rPr lang="en-US" sz="900" dirty="0" err="1" smtClean="0"/>
              <a:t>notepadPlus.edit</a:t>
            </a:r>
            <a:r>
              <a:rPr lang="en-US" sz="900" dirty="0" smtClean="0"/>
              <a:t>());</a:t>
            </a:r>
          </a:p>
          <a:p>
            <a:r>
              <a:rPr lang="en-US" sz="900" dirty="0" smtClean="0"/>
              <a:t> </a:t>
            </a:r>
          </a:p>
          <a:p>
            <a:r>
              <a:rPr lang="en-US" sz="900" dirty="0" smtClean="0"/>
              <a:t>        //Finally we will examine the Word editor</a:t>
            </a:r>
          </a:p>
          <a:p>
            <a:r>
              <a:rPr lang="en-US" sz="900" dirty="0" smtClean="0"/>
              <a:t>        Word </a:t>
            </a:r>
            <a:r>
              <a:rPr lang="en-US" sz="900" dirty="0" err="1" smtClean="0"/>
              <a:t>word</a:t>
            </a:r>
            <a:r>
              <a:rPr lang="en-US" sz="900" dirty="0" smtClean="0"/>
              <a:t> = new Word(</a:t>
            </a:r>
            <a:r>
              <a:rPr lang="en-US" sz="900" dirty="0" err="1" smtClean="0"/>
              <a:t>basicTextEditor</a:t>
            </a:r>
            <a:r>
              <a:rPr lang="en-US" sz="900" dirty="0" smtClean="0"/>
              <a:t>);</a:t>
            </a:r>
          </a:p>
          <a:p>
            <a:r>
              <a:rPr lang="en-US" sz="900" dirty="0" smtClean="0"/>
              <a:t>        </a:t>
            </a:r>
            <a:r>
              <a:rPr lang="en-US" sz="900" dirty="0" err="1" smtClean="0"/>
              <a:t>System.out.println</a:t>
            </a:r>
            <a:r>
              <a:rPr lang="en-US" sz="900" dirty="0" smtClean="0"/>
              <a:t>(</a:t>
            </a:r>
            <a:r>
              <a:rPr lang="en-US" sz="900" dirty="0" err="1" smtClean="0"/>
              <a:t>word.edit</a:t>
            </a:r>
            <a:r>
              <a:rPr lang="en-US" sz="900" dirty="0" smtClean="0"/>
              <a:t>());</a:t>
            </a:r>
          </a:p>
          <a:p>
            <a:r>
              <a:rPr lang="en-US" sz="900" dirty="0" smtClean="0"/>
              <a:t> </a:t>
            </a:r>
          </a:p>
          <a:p>
            <a:r>
              <a:rPr lang="en-US" sz="900" dirty="0" smtClean="0"/>
              <a:t>    }</a:t>
            </a:r>
          </a:p>
          <a:p>
            <a:r>
              <a:rPr lang="en-US" sz="900" dirty="0" smtClean="0"/>
              <a:t> </a:t>
            </a:r>
          </a:p>
          <a:p>
            <a:r>
              <a:rPr lang="en-US" sz="900" dirty="0" smtClean="0"/>
              <a:t>}</a:t>
            </a:r>
            <a:endParaRPr lang="en-US" sz="9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43910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71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Adapter </a:t>
            </a:r>
            <a:r>
              <a:rPr lang="en-US" dirty="0" err="1" smtClean="0"/>
              <a:t>vs</a:t>
            </a:r>
            <a:r>
              <a:rPr lang="en-US" dirty="0" smtClean="0"/>
              <a:t> Decorator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Adapter </a:t>
            </a:r>
            <a:r>
              <a:rPr lang="en-US" dirty="0"/>
              <a:t>provides a different interface to its subject. </a:t>
            </a:r>
          </a:p>
          <a:p>
            <a:endParaRPr lang="en-US" dirty="0" smtClean="0"/>
          </a:p>
          <a:p>
            <a:r>
              <a:rPr lang="en-US" dirty="0" smtClean="0"/>
              <a:t>Decorator </a:t>
            </a:r>
            <a:r>
              <a:rPr lang="en-US" dirty="0"/>
              <a:t>provides an enhanced interface.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Problem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Employees are working with different responsibilities (such as team members, team leads and a manager). </a:t>
            </a:r>
          </a:p>
          <a:p>
            <a:r>
              <a:rPr lang="en-US" dirty="0" smtClean="0"/>
              <a:t>A team member is responsible to do his assigned tasks and to coordinate with other members for the completion of group tasks. </a:t>
            </a:r>
          </a:p>
          <a:p>
            <a:r>
              <a:rPr lang="en-US" dirty="0" smtClean="0"/>
              <a:t>A team lead has to manage and collaborate with his team members and plan their tasks. </a:t>
            </a:r>
          </a:p>
          <a:p>
            <a:r>
              <a:rPr lang="en-US" dirty="0" smtClean="0"/>
              <a:t>A manager has some extra responsibility over a team lead such as employee profiling, work assignment.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Employee: </a:t>
            </a:r>
            <a:r>
              <a:rPr lang="en-US" dirty="0" smtClean="0"/>
              <a:t>calculate salary, join, terminate.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/>
              <a:t>Team member: </a:t>
            </a:r>
            <a:r>
              <a:rPr lang="en-US" dirty="0" smtClean="0"/>
              <a:t>perform task, coordinate with others.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/>
              <a:t>Team lead: </a:t>
            </a:r>
            <a:r>
              <a:rPr lang="en-US" dirty="0" smtClean="0"/>
              <a:t>planning, motivate.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/>
              <a:t>Manager: </a:t>
            </a:r>
            <a:r>
              <a:rPr lang="en-US" dirty="0" smtClean="0"/>
              <a:t>assign task, employee profiling, create requirements.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Traditional Approach</a:t>
            </a:r>
            <a:endParaRPr lang="en-US" dirty="0"/>
          </a:p>
        </p:txBody>
      </p:sp>
      <p:pic>
        <p:nvPicPr>
          <p:cNvPr id="4" name="Content Placeholder 3" descr="042811_2030_designpatte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2362200"/>
            <a:ext cx="6165327" cy="29581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Problems with traditional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Whenever a team member becomes a team lead, or when an employee turns into a manager from a team lead/team member.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  Temporary fix: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r>
              <a:rPr lang="en-US" i="1" dirty="0" smtClean="0"/>
              <a:t> we have to create a new object of team lead and the previous object that points to that employee (team member) may be destroyed or archived. That’s not a recommended approach when employee is still a part of your organization.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 employee can perform responsibilities of a team member as well as those of a team lead or a manager can perform team leads responsibilities.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Temporary fix:</a:t>
            </a:r>
          </a:p>
          <a:p>
            <a:pPr algn="ctr">
              <a:buNone/>
            </a:pPr>
            <a:r>
              <a:rPr lang="en-US" dirty="0" smtClean="0"/>
              <a:t>	</a:t>
            </a:r>
            <a:r>
              <a:rPr lang="en-US" i="1" dirty="0" smtClean="0"/>
              <a:t>You need to create two objects for the same employee which is totally wrong.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 these scenarios a team member/team lead can have extra responsibilities at run time. And their responsibilities can be assigned/revoked at run time.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845425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Decorator Pattern Approach</a:t>
            </a:r>
            <a:br>
              <a:rPr lang="en-US" b="1" dirty="0" smtClean="0"/>
            </a:br>
            <a:r>
              <a:rPr lang="en-US" sz="2700" b="1" i="1" dirty="0" smtClean="0"/>
              <a:t> Attach additional responsibilities to an object dynamically.</a:t>
            </a:r>
            <a:endParaRPr lang="en-US" sz="2700" dirty="0"/>
          </a:p>
        </p:txBody>
      </p:sp>
      <p:pic>
        <p:nvPicPr>
          <p:cNvPr id="4" name="Content Placeholder 3" descr="042811_2030_designpatte3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057400"/>
            <a:ext cx="6407466" cy="3782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Employee (Decorated/Component)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public interface</a:t>
            </a:r>
            <a:r>
              <a:rPr lang="en-US" dirty="0" smtClean="0"/>
              <a:t> Employee {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public void</a:t>
            </a:r>
            <a:r>
              <a:rPr lang="en-US" dirty="0" smtClean="0"/>
              <a:t> join(Date </a:t>
            </a:r>
            <a:r>
              <a:rPr lang="en-US" dirty="0" err="1" smtClean="0"/>
              <a:t>joinDate</a:t>
            </a:r>
            <a:r>
              <a:rPr lang="en-US" dirty="0" smtClean="0"/>
              <a:t>); </a:t>
            </a:r>
            <a:br>
              <a:rPr lang="en-US" dirty="0" smtClean="0"/>
            </a:br>
            <a:r>
              <a:rPr lang="en-US" b="1" dirty="0" smtClean="0"/>
              <a:t>public void</a:t>
            </a:r>
            <a:r>
              <a:rPr lang="en-US" dirty="0" smtClean="0"/>
              <a:t> terminate(Date </a:t>
            </a:r>
            <a:r>
              <a:rPr lang="en-US" dirty="0" err="1" smtClean="0"/>
              <a:t>terminateDate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// other behaviors may reside (see sample code)</a:t>
            </a:r>
          </a:p>
          <a:p>
            <a:pPr>
              <a:buNone/>
            </a:pPr>
            <a:r>
              <a:rPr lang="en-US" dirty="0" smtClean="0"/>
              <a:t>}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 smtClean="0"/>
              <a:t>EmployeeImpl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public class</a:t>
            </a:r>
            <a:r>
              <a:rPr lang="en-US" dirty="0" smtClean="0"/>
              <a:t> </a:t>
            </a:r>
            <a:r>
              <a:rPr lang="en-US" dirty="0" err="1" smtClean="0"/>
              <a:t>EmployeeImpl</a:t>
            </a:r>
            <a:r>
              <a:rPr lang="en-US" dirty="0" smtClean="0"/>
              <a:t> </a:t>
            </a:r>
            <a:r>
              <a:rPr lang="en-US" b="1" dirty="0" smtClean="0"/>
              <a:t>implements</a:t>
            </a:r>
            <a:r>
              <a:rPr lang="en-US" dirty="0" smtClean="0"/>
              <a:t> Employee {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// other behaviors and properties may reside (see sample code)</a:t>
            </a:r>
            <a:br>
              <a:rPr lang="en-US" dirty="0" smtClean="0"/>
            </a:br>
            <a:r>
              <a:rPr lang="en-US" b="1" dirty="0" smtClean="0"/>
              <a:t>public void</a:t>
            </a:r>
            <a:r>
              <a:rPr lang="en-US" dirty="0" smtClean="0"/>
              <a:t> join(Date </a:t>
            </a:r>
            <a:r>
              <a:rPr lang="en-US" dirty="0" err="1" smtClean="0"/>
              <a:t>joinDate</a:t>
            </a:r>
            <a:r>
              <a:rPr lang="en-US" dirty="0" smtClean="0"/>
              <a:t>){</a:t>
            </a:r>
            <a:br>
              <a:rPr lang="en-US" dirty="0" smtClean="0"/>
            </a:br>
            <a:r>
              <a:rPr lang="en-US" dirty="0" smtClean="0"/>
              <a:t>	print(</a:t>
            </a:r>
            <a:r>
              <a:rPr lang="en-US" b="1" dirty="0" err="1" smtClean="0"/>
              <a:t>this</a:t>
            </a:r>
            <a:r>
              <a:rPr lang="en-US" dirty="0" err="1" smtClean="0"/>
              <a:t>.getName</a:t>
            </a:r>
            <a:r>
              <a:rPr lang="en-US" dirty="0" smtClean="0"/>
              <a:t>() + ” joined on “ + </a:t>
            </a:r>
            <a:r>
              <a:rPr lang="en-US" dirty="0" err="1" smtClean="0"/>
              <a:t>joinDate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}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public void</a:t>
            </a:r>
            <a:r>
              <a:rPr lang="en-US" dirty="0" smtClean="0"/>
              <a:t> terminate(Date </a:t>
            </a:r>
            <a:r>
              <a:rPr lang="en-US" dirty="0" err="1" smtClean="0"/>
              <a:t>terminateDate</a:t>
            </a:r>
            <a:r>
              <a:rPr lang="en-US" dirty="0" smtClean="0"/>
              <a:t>){</a:t>
            </a:r>
            <a:br>
              <a:rPr lang="en-US" dirty="0" smtClean="0"/>
            </a:br>
            <a:r>
              <a:rPr lang="en-US" dirty="0" smtClean="0"/>
              <a:t>	print(</a:t>
            </a:r>
            <a:r>
              <a:rPr lang="en-US" b="1" dirty="0" err="1" smtClean="0"/>
              <a:t>this</a:t>
            </a:r>
            <a:r>
              <a:rPr lang="en-US" dirty="0" err="1" smtClean="0"/>
              <a:t>.getName</a:t>
            </a:r>
            <a:r>
              <a:rPr lang="en-US" dirty="0" smtClean="0"/>
              <a:t>() + ” terminate on “ + </a:t>
            </a:r>
            <a:r>
              <a:rPr lang="en-US" dirty="0" err="1" smtClean="0"/>
              <a:t>terminateDate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}</a:t>
            </a:r>
          </a:p>
          <a:p>
            <a:pPr>
              <a:buNone/>
            </a:pPr>
            <a:r>
              <a:rPr lang="en-US" dirty="0" smtClean="0"/>
              <a:t>}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EmployeeDecorator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(Abstract Decorator)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	public abstract class</a:t>
            </a:r>
            <a:r>
              <a:rPr lang="en-US" dirty="0" smtClean="0"/>
              <a:t> </a:t>
            </a:r>
            <a:r>
              <a:rPr lang="en-US" dirty="0" err="1" smtClean="0"/>
              <a:t>EmployeeDecorator</a:t>
            </a:r>
            <a:r>
              <a:rPr lang="en-US" dirty="0" smtClean="0"/>
              <a:t> </a:t>
            </a:r>
            <a:r>
              <a:rPr lang="en-US" b="1" dirty="0" smtClean="0"/>
              <a:t>implements</a:t>
            </a:r>
            <a:r>
              <a:rPr lang="en-US" dirty="0" smtClean="0"/>
              <a:t> Employee {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/>
              <a:t>protected</a:t>
            </a:r>
            <a:r>
              <a:rPr lang="en-US" dirty="0" smtClean="0"/>
              <a:t> Employee </a:t>
            </a:r>
            <a:r>
              <a:rPr lang="en-US" dirty="0" err="1" smtClean="0"/>
              <a:t>employee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/>
              <a:t>protected</a:t>
            </a:r>
            <a:r>
              <a:rPr lang="en-US" dirty="0" smtClean="0"/>
              <a:t> </a:t>
            </a:r>
            <a:r>
              <a:rPr lang="en-US" dirty="0" err="1" smtClean="0"/>
              <a:t>EmployeeDecorator</a:t>
            </a:r>
            <a:r>
              <a:rPr lang="en-US" dirty="0" smtClean="0"/>
              <a:t>(Employee </a:t>
            </a:r>
            <a:r>
              <a:rPr lang="en-US" dirty="0" err="1" smtClean="0"/>
              <a:t>employee</a:t>
            </a:r>
            <a:r>
              <a:rPr lang="en-US" dirty="0" smtClean="0"/>
              <a:t>) {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b="1" dirty="0" err="1" smtClean="0"/>
              <a:t>this</a:t>
            </a:r>
            <a:r>
              <a:rPr lang="en-US" dirty="0" err="1" smtClean="0"/>
              <a:t>.employee</a:t>
            </a:r>
            <a:r>
              <a:rPr lang="en-US" dirty="0" smtClean="0"/>
              <a:t> = employee;</a:t>
            </a:r>
            <a:br>
              <a:rPr lang="en-US" dirty="0" smtClean="0"/>
            </a:br>
            <a:r>
              <a:rPr lang="en-US" dirty="0" smtClean="0"/>
              <a:t>	}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// other behaviors may reside (see sample code)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/>
              <a:t>public void </a:t>
            </a:r>
            <a:r>
              <a:rPr lang="en-US" dirty="0" smtClean="0"/>
              <a:t>join(Date </a:t>
            </a:r>
            <a:r>
              <a:rPr lang="en-US" dirty="0" err="1" smtClean="0"/>
              <a:t>joinDate</a:t>
            </a:r>
            <a:r>
              <a:rPr lang="en-US" dirty="0" smtClean="0"/>
              <a:t>) {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err="1" smtClean="0"/>
              <a:t>employee.join</a:t>
            </a:r>
            <a:r>
              <a:rPr lang="en-US" dirty="0" smtClean="0"/>
              <a:t>(</a:t>
            </a:r>
            <a:r>
              <a:rPr lang="en-US" dirty="0" err="1" smtClean="0"/>
              <a:t>joinDate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	}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/>
              <a:t>public void</a:t>
            </a:r>
            <a:r>
              <a:rPr lang="en-US" dirty="0" smtClean="0"/>
              <a:t> terminate(Date </a:t>
            </a:r>
            <a:r>
              <a:rPr lang="en-US" dirty="0" err="1" smtClean="0"/>
              <a:t>terminateDate</a:t>
            </a:r>
            <a:r>
              <a:rPr lang="en-US" dirty="0" smtClean="0"/>
              <a:t>) {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err="1" smtClean="0"/>
              <a:t>employee.terminate</a:t>
            </a:r>
            <a:r>
              <a:rPr lang="en-US" dirty="0" smtClean="0"/>
              <a:t>(</a:t>
            </a:r>
            <a:r>
              <a:rPr lang="en-US" dirty="0" err="1" smtClean="0"/>
              <a:t>terminateDate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	}</a:t>
            </a:r>
            <a:br>
              <a:rPr lang="en-US" dirty="0" smtClean="0"/>
            </a:br>
            <a:r>
              <a:rPr lang="en-US" dirty="0" smtClean="0"/>
              <a:t>}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TeamMember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(Concrete Decorator)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	public class</a:t>
            </a:r>
            <a:r>
              <a:rPr lang="en-US" dirty="0" smtClean="0"/>
              <a:t> </a:t>
            </a:r>
            <a:r>
              <a:rPr lang="en-US" dirty="0" err="1" smtClean="0"/>
              <a:t>TeamMember</a:t>
            </a:r>
            <a:r>
              <a:rPr lang="en-US" dirty="0" smtClean="0"/>
              <a:t> </a:t>
            </a:r>
            <a:r>
              <a:rPr lang="en-US" b="1" dirty="0" smtClean="0"/>
              <a:t>extends</a:t>
            </a:r>
            <a:r>
              <a:rPr lang="en-US" dirty="0" smtClean="0"/>
              <a:t> </a:t>
            </a:r>
            <a:r>
              <a:rPr lang="en-US" dirty="0" err="1" smtClean="0"/>
              <a:t>EmployeeDecorator</a:t>
            </a:r>
            <a:r>
              <a:rPr lang="en-US" dirty="0" smtClean="0"/>
              <a:t> {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/>
              <a:t>protected</a:t>
            </a:r>
            <a:r>
              <a:rPr lang="en-US" dirty="0" smtClean="0"/>
              <a:t> </a:t>
            </a:r>
            <a:r>
              <a:rPr lang="en-US" dirty="0" err="1" smtClean="0"/>
              <a:t>TeamMember</a:t>
            </a:r>
            <a:r>
              <a:rPr lang="en-US" dirty="0" smtClean="0"/>
              <a:t>(Employee </a:t>
            </a:r>
            <a:r>
              <a:rPr lang="en-US" dirty="0" err="1" smtClean="0"/>
              <a:t>employee</a:t>
            </a:r>
            <a:r>
              <a:rPr lang="en-US" dirty="0" smtClean="0"/>
              <a:t>) {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b="1" dirty="0" smtClean="0"/>
              <a:t>super</a:t>
            </a:r>
            <a:r>
              <a:rPr lang="en-US" dirty="0" smtClean="0"/>
              <a:t>(employee);</a:t>
            </a:r>
            <a:br>
              <a:rPr lang="en-US" dirty="0" smtClean="0"/>
            </a:br>
            <a:r>
              <a:rPr lang="en-US" dirty="0" smtClean="0"/>
              <a:t>	}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/>
              <a:t>public void</a:t>
            </a:r>
            <a:r>
              <a:rPr lang="en-US" dirty="0" smtClean="0"/>
              <a:t> </a:t>
            </a:r>
            <a:r>
              <a:rPr lang="en-US" dirty="0" err="1" smtClean="0"/>
              <a:t>performTask</a:t>
            </a:r>
            <a:r>
              <a:rPr lang="en-US" dirty="0" smtClean="0"/>
              <a:t>() {</a:t>
            </a:r>
            <a:br>
              <a:rPr lang="en-US" dirty="0" smtClean="0"/>
            </a:br>
            <a:r>
              <a:rPr lang="en-US" dirty="0" smtClean="0"/>
              <a:t>		print(</a:t>
            </a:r>
            <a:r>
              <a:rPr lang="en-US" dirty="0" err="1" smtClean="0"/>
              <a:t>employee.getName</a:t>
            </a:r>
            <a:r>
              <a:rPr lang="en-US" dirty="0" smtClean="0"/>
              <a:t>() + ” is performing his assigned 		tasks.”);</a:t>
            </a:r>
            <a:br>
              <a:rPr lang="en-US" dirty="0" smtClean="0"/>
            </a:br>
            <a:r>
              <a:rPr lang="en-US" dirty="0" smtClean="0"/>
              <a:t>	}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/>
              <a:t>public void</a:t>
            </a:r>
            <a:r>
              <a:rPr lang="en-US" dirty="0" smtClean="0"/>
              <a:t> </a:t>
            </a:r>
            <a:r>
              <a:rPr lang="en-US" dirty="0" err="1" smtClean="0"/>
              <a:t>coordinateWithOthers</a:t>
            </a:r>
            <a:r>
              <a:rPr lang="en-US" dirty="0" smtClean="0"/>
              <a:t>() {</a:t>
            </a:r>
            <a:br>
              <a:rPr lang="en-US" dirty="0" smtClean="0"/>
            </a:br>
            <a:r>
              <a:rPr lang="en-US" dirty="0" smtClean="0"/>
              <a:t>		print(</a:t>
            </a:r>
            <a:r>
              <a:rPr lang="en-US" dirty="0" err="1" smtClean="0"/>
              <a:t>employee.getName</a:t>
            </a:r>
            <a:r>
              <a:rPr lang="en-US" dirty="0" smtClean="0"/>
              <a:t>() + ” is coordinating with other 		members of his team.”);</a:t>
            </a:r>
            <a:br>
              <a:rPr lang="en-US" dirty="0" smtClean="0"/>
            </a:br>
            <a:r>
              <a:rPr lang="en-US" dirty="0" smtClean="0"/>
              <a:t>	}</a:t>
            </a:r>
            <a:br>
              <a:rPr lang="en-US" dirty="0" smtClean="0"/>
            </a:br>
            <a:r>
              <a:rPr lang="en-US" dirty="0" smtClean="0"/>
              <a:t>}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TeamLead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(Concrete Decorator)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	public class</a:t>
            </a:r>
            <a:r>
              <a:rPr lang="en-US" dirty="0" smtClean="0"/>
              <a:t> </a:t>
            </a:r>
            <a:r>
              <a:rPr lang="en-US" dirty="0" err="1" smtClean="0"/>
              <a:t>TeamLead</a:t>
            </a:r>
            <a:r>
              <a:rPr lang="en-US" dirty="0" smtClean="0"/>
              <a:t> </a:t>
            </a:r>
            <a:r>
              <a:rPr lang="en-US" b="1" dirty="0" smtClean="0"/>
              <a:t>extends</a:t>
            </a:r>
            <a:r>
              <a:rPr lang="en-US" dirty="0" smtClean="0"/>
              <a:t> </a:t>
            </a:r>
            <a:r>
              <a:rPr lang="en-US" dirty="0" err="1" smtClean="0"/>
              <a:t>EmployeeDecorator</a:t>
            </a:r>
            <a:r>
              <a:rPr lang="en-US" dirty="0" smtClean="0"/>
              <a:t> {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/>
              <a:t>protected</a:t>
            </a:r>
            <a:r>
              <a:rPr lang="en-US" dirty="0" smtClean="0"/>
              <a:t> </a:t>
            </a:r>
            <a:r>
              <a:rPr lang="en-US" dirty="0" err="1" smtClean="0"/>
              <a:t>TeamLead</a:t>
            </a:r>
            <a:r>
              <a:rPr lang="en-US" dirty="0" smtClean="0"/>
              <a:t>(Employee </a:t>
            </a:r>
            <a:r>
              <a:rPr lang="en-US" dirty="0" err="1" smtClean="0"/>
              <a:t>employee</a:t>
            </a:r>
            <a:r>
              <a:rPr lang="en-US" dirty="0" smtClean="0"/>
              <a:t>) {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		super</a:t>
            </a:r>
            <a:r>
              <a:rPr lang="en-US" dirty="0" smtClean="0"/>
              <a:t>(employee);</a:t>
            </a:r>
            <a:br>
              <a:rPr lang="en-US" dirty="0" smtClean="0"/>
            </a:br>
            <a:r>
              <a:rPr lang="en-US" dirty="0" smtClean="0"/>
              <a:t>	}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	public void</a:t>
            </a:r>
            <a:r>
              <a:rPr lang="en-US" dirty="0" smtClean="0"/>
              <a:t> </a:t>
            </a:r>
            <a:r>
              <a:rPr lang="en-US" dirty="0" err="1" smtClean="0"/>
              <a:t>planing</a:t>
            </a:r>
            <a:r>
              <a:rPr lang="en-US" dirty="0" smtClean="0"/>
              <a:t>() {</a:t>
            </a:r>
            <a:br>
              <a:rPr lang="en-US" dirty="0" smtClean="0"/>
            </a:br>
            <a:r>
              <a:rPr lang="en-US" dirty="0" smtClean="0"/>
              <a:t>		print(</a:t>
            </a:r>
            <a:r>
              <a:rPr lang="en-US" b="1" dirty="0" err="1" smtClean="0"/>
              <a:t>this</a:t>
            </a:r>
            <a:r>
              <a:rPr lang="en-US" dirty="0" err="1" smtClean="0"/>
              <a:t>.employee.getName</a:t>
            </a:r>
            <a:r>
              <a:rPr lang="en-US" dirty="0" smtClean="0"/>
              <a:t>() + ” is </a:t>
            </a:r>
            <a:r>
              <a:rPr lang="en-US" dirty="0" err="1" smtClean="0"/>
              <a:t>planing</a:t>
            </a:r>
            <a:r>
              <a:rPr lang="en-US" dirty="0" smtClean="0"/>
              <a:t>.”);</a:t>
            </a:r>
            <a:br>
              <a:rPr lang="en-US" dirty="0" smtClean="0"/>
            </a:br>
            <a:r>
              <a:rPr lang="en-US" dirty="0" smtClean="0"/>
              <a:t>	}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/>
              <a:t>public void</a:t>
            </a:r>
            <a:r>
              <a:rPr lang="en-US" dirty="0" smtClean="0"/>
              <a:t> motivate() {</a:t>
            </a:r>
            <a:br>
              <a:rPr lang="en-US" dirty="0" smtClean="0"/>
            </a:br>
            <a:r>
              <a:rPr lang="en-US" dirty="0" smtClean="0"/>
              <a:t>		print(</a:t>
            </a:r>
            <a:r>
              <a:rPr lang="en-US" b="1" dirty="0" err="1" smtClean="0"/>
              <a:t>this</a:t>
            </a:r>
            <a:r>
              <a:rPr lang="en-US" dirty="0" err="1" smtClean="0"/>
              <a:t>.employee.getName</a:t>
            </a:r>
            <a:r>
              <a:rPr lang="en-US" dirty="0" smtClean="0"/>
              <a:t>() + ” is motivating his 		members.”);</a:t>
            </a:r>
            <a:br>
              <a:rPr lang="en-US" dirty="0" smtClean="0"/>
            </a:br>
            <a:r>
              <a:rPr lang="en-US" dirty="0" smtClean="0"/>
              <a:t>	}</a:t>
            </a:r>
            <a:br>
              <a:rPr lang="en-US" dirty="0" smtClean="0"/>
            </a:br>
            <a:r>
              <a:rPr lang="en-US" dirty="0" smtClean="0"/>
              <a:t>}</a:t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Manager </a:t>
            </a:r>
            <a:br>
              <a:rPr lang="en-US" b="1" dirty="0" smtClean="0"/>
            </a:br>
            <a:r>
              <a:rPr lang="en-US" b="1" dirty="0" smtClean="0"/>
              <a:t>(Concrete Decorator)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	public class</a:t>
            </a:r>
            <a:r>
              <a:rPr lang="en-US" dirty="0" smtClean="0"/>
              <a:t> Manager </a:t>
            </a:r>
            <a:r>
              <a:rPr lang="en-US" b="1" dirty="0" smtClean="0"/>
              <a:t>extends</a:t>
            </a:r>
            <a:r>
              <a:rPr lang="en-US" dirty="0" smtClean="0"/>
              <a:t> </a:t>
            </a:r>
            <a:r>
              <a:rPr lang="en-US" dirty="0" err="1" smtClean="0"/>
              <a:t>EmployeeDecorator</a:t>
            </a:r>
            <a:r>
              <a:rPr lang="en-US" dirty="0" smtClean="0"/>
              <a:t> {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/>
              <a:t>protected</a:t>
            </a:r>
            <a:r>
              <a:rPr lang="en-US" dirty="0" smtClean="0"/>
              <a:t> Manager(Employee </a:t>
            </a:r>
            <a:r>
              <a:rPr lang="en-US" dirty="0" err="1" smtClean="0"/>
              <a:t>employee</a:t>
            </a:r>
            <a:r>
              <a:rPr lang="en-US" dirty="0" smtClean="0"/>
              <a:t>) {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		super</a:t>
            </a:r>
            <a:r>
              <a:rPr lang="en-US" dirty="0" smtClean="0"/>
              <a:t>(employee);</a:t>
            </a:r>
            <a:br>
              <a:rPr lang="en-US" dirty="0" smtClean="0"/>
            </a:br>
            <a:r>
              <a:rPr lang="en-US" dirty="0" smtClean="0"/>
              <a:t>	}</a:t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	public void</a:t>
            </a:r>
            <a:r>
              <a:rPr lang="en-US" dirty="0" smtClean="0"/>
              <a:t> </a:t>
            </a:r>
            <a:r>
              <a:rPr lang="en-US" dirty="0" err="1" smtClean="0"/>
              <a:t>assignTask</a:t>
            </a:r>
            <a:r>
              <a:rPr lang="en-US" dirty="0" smtClean="0"/>
              <a:t>() {</a:t>
            </a:r>
            <a:br>
              <a:rPr lang="en-US" dirty="0" smtClean="0"/>
            </a:br>
            <a:r>
              <a:rPr lang="en-US" dirty="0" smtClean="0"/>
              <a:t>		print(</a:t>
            </a:r>
            <a:r>
              <a:rPr lang="en-US" b="1" dirty="0" err="1" smtClean="0"/>
              <a:t>this</a:t>
            </a:r>
            <a:r>
              <a:rPr lang="en-US" dirty="0" err="1" smtClean="0"/>
              <a:t>.employee.getName</a:t>
            </a:r>
            <a:r>
              <a:rPr lang="en-US" dirty="0" smtClean="0"/>
              <a:t>() + ” is assigning tasks.”);</a:t>
            </a:r>
            <a:br>
              <a:rPr lang="en-US" dirty="0" smtClean="0"/>
            </a:br>
            <a:r>
              <a:rPr lang="en-US" dirty="0" smtClean="0"/>
              <a:t>	}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/>
              <a:t>public void</a:t>
            </a:r>
            <a:r>
              <a:rPr lang="en-US" dirty="0" smtClean="0"/>
              <a:t> </a:t>
            </a:r>
            <a:r>
              <a:rPr lang="en-US" dirty="0" err="1" smtClean="0"/>
              <a:t>profileEmployee</a:t>
            </a:r>
            <a:r>
              <a:rPr lang="en-US" dirty="0" smtClean="0"/>
              <a:t>() {</a:t>
            </a:r>
            <a:br>
              <a:rPr lang="en-US" dirty="0" smtClean="0"/>
            </a:br>
            <a:r>
              <a:rPr lang="en-US" dirty="0" smtClean="0"/>
              <a:t>		print(</a:t>
            </a:r>
            <a:r>
              <a:rPr lang="en-US" b="1" dirty="0" err="1" smtClean="0"/>
              <a:t>this</a:t>
            </a:r>
            <a:r>
              <a:rPr lang="en-US" dirty="0" err="1" smtClean="0"/>
              <a:t>.employee.getName</a:t>
            </a:r>
            <a:r>
              <a:rPr lang="en-US" dirty="0" smtClean="0"/>
              <a:t>() + ” is profiling employees.”);</a:t>
            </a:r>
            <a:br>
              <a:rPr lang="en-US" dirty="0" smtClean="0"/>
            </a:br>
            <a:r>
              <a:rPr lang="en-US" dirty="0" smtClean="0"/>
              <a:t>	}</a:t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	public void</a:t>
            </a:r>
            <a:r>
              <a:rPr lang="en-US" dirty="0" smtClean="0"/>
              <a:t> </a:t>
            </a:r>
            <a:r>
              <a:rPr lang="en-US" dirty="0" err="1" smtClean="0"/>
              <a:t>createRequirments</a:t>
            </a:r>
            <a:r>
              <a:rPr lang="en-US" dirty="0" smtClean="0"/>
              <a:t>() {</a:t>
            </a:r>
            <a:br>
              <a:rPr lang="en-US" dirty="0" smtClean="0"/>
            </a:br>
            <a:r>
              <a:rPr lang="en-US" dirty="0" smtClean="0"/>
              <a:t>		print(</a:t>
            </a:r>
            <a:r>
              <a:rPr lang="en-US" b="1" dirty="0" err="1" smtClean="0"/>
              <a:t>this</a:t>
            </a:r>
            <a:r>
              <a:rPr lang="en-US" dirty="0" err="1" smtClean="0"/>
              <a:t>.employee.getName</a:t>
            </a:r>
            <a:r>
              <a:rPr lang="en-US" dirty="0" smtClean="0"/>
              <a:t>() + ” is creating requirement 			documents.”);</a:t>
            </a:r>
            <a:br>
              <a:rPr lang="en-US" dirty="0" smtClean="0"/>
            </a:br>
            <a:r>
              <a:rPr lang="en-US" dirty="0" smtClean="0"/>
              <a:t>	}</a:t>
            </a:r>
            <a:br>
              <a:rPr lang="en-US" dirty="0" smtClean="0"/>
            </a:br>
            <a:r>
              <a:rPr lang="en-US" dirty="0" smtClean="0"/>
              <a:t>}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An Evaluation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consider a program where there are some rules that will be used in evaluating an application submitted to a </a:t>
            </a:r>
            <a:r>
              <a:rPr lang="en-US" dirty="0"/>
              <a:t>U</a:t>
            </a:r>
            <a:r>
              <a:rPr lang="en-US" dirty="0" smtClean="0"/>
              <a:t>niversity. </a:t>
            </a:r>
          </a:p>
          <a:p>
            <a:r>
              <a:rPr lang="en-US" dirty="0" smtClean="0"/>
              <a:t>Say the Registrar object, in our program, is responsible for carrying out the specific evaluation by using the rules. </a:t>
            </a:r>
          </a:p>
          <a:p>
            <a:r>
              <a:rPr lang="en-US" dirty="0" smtClean="0"/>
              <a:t>To start with say we only have been given the </a:t>
            </a:r>
            <a:r>
              <a:rPr lang="en-US" dirty="0" err="1" smtClean="0"/>
              <a:t>GPAEval</a:t>
            </a:r>
            <a:r>
              <a:rPr lang="en-US" dirty="0" smtClean="0"/>
              <a:t> as the criteria to be applied.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Registrar class</a:t>
            </a:r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6379600" cy="343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GPAEval</a:t>
            </a:r>
            <a:r>
              <a:rPr lang="en-US" dirty="0" smtClean="0"/>
              <a:t> class</a:t>
            </a:r>
            <a:endParaRPr lang="en-US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65204"/>
            <a:ext cx="8501076" cy="254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Design Principle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ClrTx/>
              <a:buFont typeface="Arial" charset="0"/>
              <a:buNone/>
            </a:pPr>
            <a:r>
              <a:rPr lang="en-US" dirty="0" smtClean="0"/>
              <a:t>The Open-Closed Principle</a:t>
            </a:r>
          </a:p>
          <a:p>
            <a:pPr>
              <a:buClrTx/>
              <a:buFont typeface="Arial" charset="0"/>
              <a:buNone/>
            </a:pPr>
            <a:r>
              <a:rPr lang="en-US" dirty="0" smtClean="0"/>
              <a:t>	Classes should be open for extension, but closed for modification.</a:t>
            </a:r>
          </a:p>
          <a:p>
            <a:pPr>
              <a:buClrTx/>
              <a:buFont typeface="Arial" charset="0"/>
              <a:buNone/>
            </a:pPr>
            <a:endParaRPr lang="en-US" dirty="0"/>
          </a:p>
          <a:p>
            <a:pPr>
              <a:buClrTx/>
              <a:buFont typeface="Wingdings" pitchFamily="2" charset="2"/>
              <a:buChar char="q"/>
            </a:pPr>
            <a:r>
              <a:rPr lang="en-US" dirty="0" smtClean="0"/>
              <a:t> Using composition to extend the </a:t>
            </a:r>
            <a:r>
              <a:rPr lang="en-US" dirty="0" err="1" smtClean="0"/>
              <a:t>behaviour</a:t>
            </a:r>
            <a:r>
              <a:rPr lang="en-US" dirty="0" smtClean="0"/>
              <a:t> of objects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en-US" dirty="0" smtClean="0"/>
              <a:t> New functionality can be added by writing new code rather than modifying existing code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en-US" dirty="0" smtClean="0"/>
              <a:t> Not altering existing code reduces the chances of introducing bugs and causing unintended side effects in pre-existing code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6934200" y="533400"/>
            <a:ext cx="1066800" cy="838200"/>
          </a:xfrm>
          <a:custGeom>
            <a:avLst/>
            <a:gdLst>
              <a:gd name="T0" fmla="*/ 52688067 w 21600"/>
              <a:gd name="T1" fmla="*/ 16263408 h 21600"/>
              <a:gd name="T2" fmla="*/ 26344033 w 21600"/>
              <a:gd name="T3" fmla="*/ 32526817 h 21600"/>
              <a:gd name="T4" fmla="*/ 0 w 21600"/>
              <a:gd name="T5" fmla="*/ 16263408 h 21600"/>
              <a:gd name="T6" fmla="*/ 26344033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lnTo>
                  <a:pt x="5400" y="5400"/>
                </a:lnTo>
                <a:close/>
              </a:path>
            </a:pathLst>
          </a:cu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2" name="Picture 4" descr="http://mobridge.net/wp-content/uploads/2012/10/dutch-door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"/>
            <a:ext cx="107576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7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Application and Test code class</a:t>
            </a:r>
            <a:endParaRPr lang="en-US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1" y="1905001"/>
            <a:ext cx="373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0"/>
            <a:ext cx="4486275" cy="316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172200"/>
            <a:ext cx="3657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Let’s Extend this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some but not all cases, evaluate GRE scores in addition to GPA scores. How can we realize this without breaking the Registrar class?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possibility is to derive from the </a:t>
            </a:r>
            <a:r>
              <a:rPr lang="en-US" dirty="0" err="1" smtClean="0"/>
              <a:t>GPAEval</a:t>
            </a:r>
            <a:r>
              <a:rPr lang="en-US" dirty="0" smtClean="0"/>
              <a:t> class</a:t>
            </a:r>
            <a:endParaRPr lang="en-US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7400"/>
            <a:ext cx="7063382" cy="313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Test code class</a:t>
            </a:r>
            <a:endParaRPr lang="en-US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4814887" cy="439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5334000"/>
            <a:ext cx="25622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we are asked to evaluate the applicant based on TOEFL and GPA. </a:t>
            </a:r>
          </a:p>
          <a:p>
            <a:r>
              <a:rPr lang="en-US" dirty="0" smtClean="0"/>
              <a:t>How can we do that? We can write another class </a:t>
            </a:r>
            <a:r>
              <a:rPr lang="en-US" dirty="0" err="1" smtClean="0"/>
              <a:t>TOEFLEval</a:t>
            </a:r>
            <a:r>
              <a:rPr lang="en-US" dirty="0" smtClean="0"/>
              <a:t> which inherits from </a:t>
            </a:r>
            <a:r>
              <a:rPr lang="en-US" dirty="0" err="1" smtClean="0"/>
              <a:t>GPAEval</a:t>
            </a:r>
            <a:r>
              <a:rPr lang="en-US" dirty="0" smtClean="0"/>
              <a:t> and that should take care of it right?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Growing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9725"/>
            <a:ext cx="6868473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Callout 4"/>
          <p:cNvSpPr/>
          <p:nvPr/>
        </p:nvSpPr>
        <p:spPr>
          <a:xfrm>
            <a:off x="5410200" y="5029200"/>
            <a:ext cx="1981200" cy="838200"/>
          </a:xfrm>
          <a:prstGeom prst="cloudCallout">
            <a:avLst>
              <a:gd name="adj1" fmla="val -108469"/>
              <a:gd name="adj2" fmla="val 1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Some need all GPA, GRE, TOEFL</a:t>
            </a:r>
            <a:endParaRPr lang="en-US" sz="1400" dirty="0"/>
          </a:p>
        </p:txBody>
      </p:sp>
      <p:sp>
        <p:nvSpPr>
          <p:cNvPr id="8" name="Cloud Callout 7"/>
          <p:cNvSpPr/>
          <p:nvPr/>
        </p:nvSpPr>
        <p:spPr>
          <a:xfrm>
            <a:off x="533400" y="3962400"/>
            <a:ext cx="1524000" cy="838200"/>
          </a:xfrm>
          <a:prstGeom prst="cloudCallout">
            <a:avLst>
              <a:gd name="adj1" fmla="val 81191"/>
              <a:gd name="adj2" fmla="val 129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Some need two of them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comes to rescue?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Decorator is a pattern that shows us how to solve problems like this. </a:t>
            </a:r>
          </a:p>
          <a:p>
            <a:r>
              <a:rPr lang="en-US" dirty="0" smtClean="0"/>
              <a:t>Another way to understand decorator is to understand chaining. </a:t>
            </a:r>
          </a:p>
          <a:p>
            <a:r>
              <a:rPr lang="en-US" dirty="0" smtClean="0"/>
              <a:t>The criteria objects can be chained to achieve extensibility and agility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Decorator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wake up on Tuesday morning to teach my favorite </a:t>
            </a:r>
            <a:r>
              <a:rPr lang="en-US" dirty="0" err="1" smtClean="0"/>
              <a:t>cosc</a:t>
            </a:r>
            <a:r>
              <a:rPr lang="en-US" dirty="0" smtClean="0"/>
              <a:t> 330 </a:t>
            </a:r>
            <a:r>
              <a:rPr lang="en-US" smtClean="0"/>
              <a:t>and I look </a:t>
            </a:r>
            <a:r>
              <a:rPr lang="en-US" dirty="0" smtClean="0"/>
              <a:t>in the mirror and say “you do not look good.”</a:t>
            </a:r>
          </a:p>
          <a:p>
            <a:r>
              <a:rPr lang="en-US" dirty="0" smtClean="0"/>
              <a:t>May take shower</a:t>
            </a:r>
          </a:p>
          <a:p>
            <a:r>
              <a:rPr lang="en-US" dirty="0" smtClean="0"/>
              <a:t>May wear a nice shirt and pant</a:t>
            </a:r>
          </a:p>
          <a:p>
            <a:r>
              <a:rPr lang="en-US" dirty="0" smtClean="0"/>
              <a:t>May wear a tie, a tie pin, etc </a:t>
            </a:r>
          </a:p>
          <a:p>
            <a:r>
              <a:rPr lang="en-US" dirty="0" smtClean="0"/>
              <a:t>May wear a makeup</a:t>
            </a:r>
          </a:p>
          <a:p>
            <a:r>
              <a:rPr lang="en-US" dirty="0" smtClean="0"/>
              <a:t>Or ear rings, nose rings, tongue rings, etc! </a:t>
            </a:r>
          </a:p>
          <a:p>
            <a:pPr>
              <a:buNone/>
            </a:pPr>
            <a:r>
              <a:rPr lang="en-US" dirty="0" smtClean="0"/>
              <a:t>In other words, we decorate the object with other objects.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Decorator Pattern Solution</a:t>
            </a:r>
            <a:endParaRPr lang="en-US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917" y="2057400"/>
            <a:ext cx="7294508" cy="388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abstract class</a:t>
            </a:r>
            <a:br>
              <a:rPr lang="en-US" dirty="0" smtClean="0"/>
            </a:br>
            <a:r>
              <a:rPr lang="en-US" dirty="0" err="1" smtClean="0"/>
              <a:t>EvaluationCriteria</a:t>
            </a:r>
            <a:endParaRPr lang="en-US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667000"/>
            <a:ext cx="5733033" cy="94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17321" cy="596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Registrar class</a:t>
            </a:r>
            <a:endParaRPr lang="en-US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0"/>
            <a:ext cx="6512420" cy="305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GPAEval</a:t>
            </a:r>
            <a:r>
              <a:rPr lang="en-US" dirty="0" smtClean="0"/>
              <a:t> derived from </a:t>
            </a:r>
            <a:r>
              <a:rPr lang="en-US" dirty="0" err="1" smtClean="0"/>
              <a:t>EvaluationCriteria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7400"/>
            <a:ext cx="7094873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CriteriaLink</a:t>
            </a:r>
            <a:r>
              <a:rPr lang="en-US" dirty="0" smtClean="0"/>
              <a:t> class</a:t>
            </a:r>
            <a:endParaRPr lang="en-US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0"/>
            <a:ext cx="5365147" cy="351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GREEval</a:t>
            </a:r>
            <a:r>
              <a:rPr lang="en-US" dirty="0" smtClean="0"/>
              <a:t>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0935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TOEFLEval</a:t>
            </a:r>
            <a:r>
              <a:rPr lang="en-US" dirty="0" smtClean="0"/>
              <a:t>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09800"/>
            <a:ext cx="6424466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609600"/>
            <a:ext cx="7239001" cy="55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109395"/>
            <a:ext cx="26384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so far..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smtClean="0"/>
              <a:t>OO Basics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Abstraction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Encapsulation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Inheritance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Polymorphism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OO Principles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Encapsulate what varies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Favor composition over inheritance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Program to interfaces not to implementations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Strive for loosely coupled designs between objects that interact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300" b="1" smtClean="0"/>
              <a:t>Classes should be open for extension but closed for modification.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smtClean="0"/>
              <a:t>OO Patterns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1" smtClean="0"/>
              <a:t>Strategy Pattern</a:t>
            </a:r>
            <a:r>
              <a:rPr lang="en-US" sz="1400" smtClean="0"/>
              <a:t> defines a family of algorithms, Encapsulates each one, and makes them interchangeable. Strategy lets the algorithm vary independently from clients that use it.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1" smtClean="0"/>
              <a:t>Observer Pattern</a:t>
            </a:r>
            <a:r>
              <a:rPr lang="en-US" sz="1400" smtClean="0"/>
              <a:t> defines a one-to-many dependency between objects so that when one object changes state, all of its dependents are notified and updated automatically.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1" smtClean="0"/>
              <a:t>Decorator Pattern</a:t>
            </a:r>
            <a:r>
              <a:rPr lang="en-US" sz="1400" smtClean="0"/>
              <a:t> – attach additional responsibilities to an object dynamically. Decorators provide a flexible alternative for sub-classing for extending functionality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</p:txBody>
      </p:sp>
    </p:spTree>
    <p:extLst>
      <p:ext uri="{BB962C8B-B14F-4D97-AF65-F5344CB8AC3E}">
        <p14:creationId xmlns:p14="http://schemas.microsoft.com/office/powerpoint/2010/main" val="8593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524000"/>
            <a:ext cx="770198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Basing it off a different abstract class exposes this design aspect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makes it clearer how new decorations are to be added.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Implementing the decorations as child classes blurs this distinction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 </a:t>
            </a:r>
            <a:r>
              <a:rPr lang="en-US" dirty="0"/>
              <a:t>leaves the implementation open to child classes that may break the </a:t>
            </a:r>
            <a:endParaRPr lang="en-US" dirty="0" smtClean="0"/>
          </a:p>
          <a:p>
            <a:r>
              <a:rPr lang="en-US" dirty="0" smtClean="0"/>
              <a:t>decoration </a:t>
            </a:r>
            <a:r>
              <a:rPr lang="en-US" dirty="0"/>
              <a:t>pattern unwittingly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Omitting the abstract Decorator class. There's no need to define an abstract </a:t>
            </a:r>
            <a:endParaRPr lang="en-US" dirty="0" smtClean="0"/>
          </a:p>
          <a:p>
            <a:r>
              <a:rPr lang="en-US" dirty="0" smtClean="0"/>
              <a:t>Decorator </a:t>
            </a:r>
            <a:r>
              <a:rPr lang="en-US" dirty="0"/>
              <a:t>class when you only need to add one responsibility. </a:t>
            </a:r>
          </a:p>
        </p:txBody>
      </p:sp>
    </p:spTree>
    <p:extLst>
      <p:ext uri="{BB962C8B-B14F-4D97-AF65-F5344CB8AC3E}">
        <p14:creationId xmlns:p14="http://schemas.microsoft.com/office/powerpoint/2010/main" val="41713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486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1224</TotalTime>
  <Words>2112</Words>
  <Application>Microsoft Office PowerPoint</Application>
  <PresentationFormat>On-screen Show (4:3)</PresentationFormat>
  <Paragraphs>540</Paragraphs>
  <Slides>87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8" baseType="lpstr">
      <vt:lpstr>Aharoni</vt:lpstr>
      <vt:lpstr>Arial</vt:lpstr>
      <vt:lpstr>Arial Black</vt:lpstr>
      <vt:lpstr>Bradley Hand ITC</vt:lpstr>
      <vt:lpstr>Calibri</vt:lpstr>
      <vt:lpstr>Constantia</vt:lpstr>
      <vt:lpstr>Courier New</vt:lpstr>
      <vt:lpstr>Wingdings</vt:lpstr>
      <vt:lpstr>Wingdings 2</vt:lpstr>
      <vt:lpstr>Flow</vt:lpstr>
      <vt:lpstr>Photo Editor Photo</vt:lpstr>
      <vt:lpstr>The Decorator Pattern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Principle</vt:lpstr>
      <vt:lpstr>PowerPoint Presentation</vt:lpstr>
      <vt:lpstr>PowerPoint Presentation</vt:lpstr>
      <vt:lpstr>PowerPoint Presentation</vt:lpstr>
      <vt:lpstr>PowerPoint Presentation</vt:lpstr>
      <vt:lpstr>Decorator Pattern</vt:lpstr>
      <vt:lpstr>Decorator Pattern Defined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Decorator Pattern</vt:lpstr>
      <vt:lpstr>PowerPoint Presentation</vt:lpstr>
      <vt:lpstr>PowerPoint Presentation</vt:lpstr>
      <vt:lpstr>A look at Java GUI classes</vt:lpstr>
      <vt:lpstr>Java I/O Use of Decorator Pattern</vt:lpstr>
      <vt:lpstr>Decorating Java I/O Classes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Writing your own Java I/O decorator</vt:lpstr>
      <vt:lpstr>PowerPoint Presentation</vt:lpstr>
      <vt:lpstr>PowerPoint Presentation</vt:lpstr>
      <vt:lpstr>Executing project IO</vt:lpstr>
      <vt:lpstr>Real world scenario</vt:lpstr>
      <vt:lpstr>Extension by subclassing</vt:lpstr>
      <vt:lpstr>Extension by decorator</vt:lpstr>
      <vt:lpstr>Use Decorator Border</vt:lpstr>
      <vt:lpstr>Window with scrolling bar</vt:lpstr>
      <vt:lpstr>Abstractor decorator class</vt:lpstr>
      <vt:lpstr>Decorator to add vertical scrollbar</vt:lpstr>
      <vt:lpstr>Decorator to add horizontal scrollbar</vt:lpstr>
      <vt:lpstr>Test class</vt:lpstr>
      <vt:lpstr>PowerPoint Presentation</vt:lpstr>
      <vt:lpstr>The TextEditor interface.</vt:lpstr>
      <vt:lpstr>PowerPoint Presentation</vt:lpstr>
      <vt:lpstr>Notepad:  The first concrete implementation </vt:lpstr>
      <vt:lpstr>Notepad++ wraps a simple text editor inside and then add more features to it.</vt:lpstr>
      <vt:lpstr>Word with even more supports</vt:lpstr>
      <vt:lpstr>Tester class</vt:lpstr>
      <vt:lpstr>Adapter vs Decorator</vt:lpstr>
      <vt:lpstr>Problem Domain</vt:lpstr>
      <vt:lpstr>PowerPoint Presentation</vt:lpstr>
      <vt:lpstr>Traditional Approach</vt:lpstr>
      <vt:lpstr>Problems with traditional approach</vt:lpstr>
      <vt:lpstr>Decorator Pattern Approach  Attach additional responsibilities to an object dynamically.</vt:lpstr>
      <vt:lpstr>Employee (Decorated/Component)</vt:lpstr>
      <vt:lpstr>EmployeeImpl</vt:lpstr>
      <vt:lpstr>EmployeeDecorator  (Abstract Decorator)</vt:lpstr>
      <vt:lpstr>TeamMember  (Concrete Decorator)</vt:lpstr>
      <vt:lpstr>TeamLead (Concrete Decorator)</vt:lpstr>
      <vt:lpstr>Manager  (Concrete Decorator)</vt:lpstr>
      <vt:lpstr>An Evaluation Application</vt:lpstr>
      <vt:lpstr>Registrar class</vt:lpstr>
      <vt:lpstr>GPAEval class</vt:lpstr>
      <vt:lpstr>Application and Test code class</vt:lpstr>
      <vt:lpstr>Let’s Extend this now</vt:lpstr>
      <vt:lpstr>One possibility is to derive from the GPAEval class</vt:lpstr>
      <vt:lpstr>Test code class</vt:lpstr>
      <vt:lpstr>Now what?</vt:lpstr>
      <vt:lpstr>Growing Pain</vt:lpstr>
      <vt:lpstr>Who comes to rescue?</vt:lpstr>
      <vt:lpstr>Decorator in action</vt:lpstr>
      <vt:lpstr>Decorator Pattern Solution</vt:lpstr>
      <vt:lpstr>abstract class EvaluationCriteria</vt:lpstr>
      <vt:lpstr>Registrar class</vt:lpstr>
      <vt:lpstr>GPAEval derived from EvaluationCriteria</vt:lpstr>
      <vt:lpstr>CriteriaLink class</vt:lpstr>
      <vt:lpstr>GREEval class</vt:lpstr>
      <vt:lpstr>TOEFLEval class</vt:lpstr>
      <vt:lpstr>PowerPoint Presentation</vt:lpstr>
      <vt:lpstr>Summary so far..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Design Pattern</dc:title>
  <dc:creator>Sophie</dc:creator>
  <cp:lastModifiedBy>Xiaohong Wang</cp:lastModifiedBy>
  <cp:revision>127</cp:revision>
  <dcterms:created xsi:type="dcterms:W3CDTF">2006-08-16T00:00:00Z</dcterms:created>
  <dcterms:modified xsi:type="dcterms:W3CDTF">2018-10-01T14:48:21Z</dcterms:modified>
</cp:coreProperties>
</file>