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85" r:id="rId20"/>
    <p:sldId id="381" r:id="rId21"/>
    <p:sldId id="382" r:id="rId22"/>
    <p:sldId id="3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46" autoAdjust="0"/>
  </p:normalViewPr>
  <p:slideViewPr>
    <p:cSldViewPr>
      <p:cViewPr>
        <p:scale>
          <a:sx n="88" d="100"/>
          <a:sy n="88" d="100"/>
        </p:scale>
        <p:origin x="-106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4115D-0762-4AE2-A63E-02E78354542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9254C-2D53-4131-827D-6C8C9AA8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4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5F5F12-35F6-41A0-96BF-0AAE542E8845}" type="slidenum">
              <a:rPr lang="en-US"/>
              <a:pPr/>
              <a:t>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8310B0-E570-4DEE-AF0F-49708FE35683}" type="slidenum">
              <a:rPr lang="en-US"/>
              <a:pPr/>
              <a:t>14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B44BDA-77C4-43A5-95E1-CF233BB9EC3F}" type="slidenum">
              <a:rPr lang="en-US"/>
              <a:pPr/>
              <a:t>20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476F97-2EC8-49E7-919F-A0097E84DACC}" type="slidenum">
              <a:rPr lang="en-US"/>
              <a:pPr/>
              <a:t>21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148B4F-C69F-4028-A1E4-500187BB19AE}" type="slidenum">
              <a:rPr lang="en-US"/>
              <a:pPr/>
              <a:t>22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B63B59-C19D-4314-9596-2411E0CB6A38}" type="slidenum">
              <a:rPr lang="en-US"/>
              <a:pPr/>
              <a:t>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74D9CF-858F-4175-B6BE-966A63516D6C}" type="slidenum">
              <a:rPr lang="en-US"/>
              <a:pPr/>
              <a:t>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E17C4C-C864-4A6D-91E7-FC5475FA88B6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B1179F-C381-4358-B407-CA25C03B9D43}" type="slidenum">
              <a:rPr lang="en-US"/>
              <a:pPr/>
              <a:t>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F52D496-BBC0-418E-B3CE-3860A7A72910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4C0C525-D146-4FFB-A83C-AA39BC1AB4A0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24ED941-C532-403B-84B5-620F9DF41AE8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51397C-0C1F-4EDC-B9BE-C7BB21A92ACC}" type="slidenum">
              <a:rPr lang="en-US"/>
              <a:pPr/>
              <a:t>13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5B377-EEC3-4060-BA3F-4463C7AFBC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14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Façade Pattern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8964612" cy="5041900"/>
          </a:xfrm>
        </p:spPr>
      </p:pic>
    </p:spTree>
    <p:extLst>
      <p:ext uri="{BB962C8B-B14F-4D97-AF65-F5344CB8AC3E}">
        <p14:creationId xmlns:p14="http://schemas.microsoft.com/office/powerpoint/2010/main" val="14020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561262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3563938" y="620713"/>
            <a:ext cx="2520950" cy="1584325"/>
          </a:xfrm>
          <a:prstGeom prst="cloudCallout">
            <a:avLst>
              <a:gd name="adj1" fmla="val -37532"/>
              <a:gd name="adj2" fmla="val 59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 dirty="0"/>
              <a:t>The facade class interacts Packages 1, 2 &amp; 3 with the rest of the application.</a:t>
            </a:r>
            <a:r>
              <a:rPr lang="en-US" dirty="0"/>
              <a:t> </a:t>
            </a:r>
          </a:p>
        </p:txBody>
      </p:sp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5181600" y="476250"/>
            <a:ext cx="3311525" cy="1152525"/>
          </a:xfrm>
          <a:prstGeom prst="cloudCallout">
            <a:avLst>
              <a:gd name="adj1" fmla="val 25935"/>
              <a:gd name="adj2" fmla="val 812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 dirty="0"/>
              <a:t>The objects using the Façade Pattern to access resources from the Packages.</a:t>
            </a:r>
            <a:r>
              <a:rPr lang="en-US" dirty="0"/>
              <a:t> </a:t>
            </a:r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1692275" y="4581525"/>
            <a:ext cx="3168650" cy="1368425"/>
          </a:xfrm>
          <a:prstGeom prst="cloudCallout">
            <a:avLst>
              <a:gd name="adj1" fmla="val -29106"/>
              <a:gd name="adj2" fmla="val -816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Software library / API collection accessed through the Facade Class. </a:t>
            </a:r>
          </a:p>
        </p:txBody>
      </p:sp>
    </p:spTree>
    <p:extLst>
      <p:ext uri="{BB962C8B-B14F-4D97-AF65-F5344CB8AC3E}">
        <p14:creationId xmlns:p14="http://schemas.microsoft.com/office/powerpoint/2010/main" val="39438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  <p:bldP spid="102406" grpId="1" animBg="1"/>
      <p:bldP spid="102407" grpId="0" animBg="1"/>
      <p:bldP spid="102407" grpId="1" animBg="1"/>
      <p:bldP spid="1024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Benefits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900" smtClean="0"/>
              <a:t>It shields clients from subsystem components by reducing the number of objects that clients have to deal with.</a:t>
            </a:r>
          </a:p>
          <a:p>
            <a:pPr eaLnBrk="1" hangingPunct="1">
              <a:lnSpc>
                <a:spcPct val="80000"/>
              </a:lnSpc>
            </a:pPr>
            <a:endParaRPr lang="en-US" sz="2900" smtClean="0"/>
          </a:p>
          <a:p>
            <a:pPr eaLnBrk="1" hangingPunct="1">
              <a:lnSpc>
                <a:spcPct val="80000"/>
              </a:lnSpc>
            </a:pPr>
            <a:r>
              <a:rPr lang="en-US" sz="2900" smtClean="0"/>
              <a:t>It promotes weak coupling between the subsystem and clients. Weak coupling lets you vary the subsystem component without affecting its clients.</a:t>
            </a:r>
          </a:p>
          <a:p>
            <a:pPr eaLnBrk="1" hangingPunct="1">
              <a:lnSpc>
                <a:spcPct val="80000"/>
              </a:lnSpc>
            </a:pPr>
            <a:endParaRPr lang="en-US" sz="2900" smtClean="0"/>
          </a:p>
          <a:p>
            <a:pPr eaLnBrk="1" hangingPunct="1">
              <a:lnSpc>
                <a:spcPct val="80000"/>
              </a:lnSpc>
            </a:pPr>
            <a:r>
              <a:rPr lang="en-US" sz="2900" smtClean="0"/>
              <a:t>It does not prevent clients from using subsystem if they need to.</a:t>
            </a:r>
          </a:p>
        </p:txBody>
      </p:sp>
    </p:spTree>
    <p:extLst>
      <p:ext uri="{BB962C8B-B14F-4D97-AF65-F5344CB8AC3E}">
        <p14:creationId xmlns:p14="http://schemas.microsoft.com/office/powerpoint/2010/main" val="31761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Principle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Principle of Least Knowledge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talk only to your immediate friends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Basically this says minimize your dependencies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6934200" y="533400"/>
            <a:ext cx="1066800" cy="838200"/>
          </a:xfrm>
          <a:custGeom>
            <a:avLst/>
            <a:gdLst>
              <a:gd name="T0" fmla="*/ 1066800 w 21600"/>
              <a:gd name="T1" fmla="*/ 419100 h 21600"/>
              <a:gd name="T2" fmla="*/ 533400 w 21600"/>
              <a:gd name="T3" fmla="*/ 838200 h 21600"/>
              <a:gd name="T4" fmla="*/ 0 w 21600"/>
              <a:gd name="T5" fmla="*/ 419100 h 21600"/>
              <a:gd name="T6" fmla="*/ 53340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age2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r="2908"/>
          <a:stretch>
            <a:fillRect/>
          </a:stretch>
        </p:blipFill>
        <p:spPr bwMode="auto">
          <a:xfrm rot="-5522252">
            <a:off x="1230179" y="-259404"/>
            <a:ext cx="5334000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611560" y="660400"/>
            <a:ext cx="2133600" cy="121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964640" y="609600"/>
            <a:ext cx="16002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371600" y="547687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Client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990600" y="914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2590800" y="660400"/>
            <a:ext cx="1574800" cy="1092200"/>
          </a:xfrm>
          <a:custGeom>
            <a:avLst/>
            <a:gdLst>
              <a:gd name="T0" fmla="*/ 0 w 992"/>
              <a:gd name="T1" fmla="*/ 482600 h 688"/>
              <a:gd name="T2" fmla="*/ 762000 w 992"/>
              <a:gd name="T3" fmla="*/ 25400 h 688"/>
              <a:gd name="T4" fmla="*/ 1447800 w 992"/>
              <a:gd name="T5" fmla="*/ 330200 h 688"/>
              <a:gd name="T6" fmla="*/ 1524000 w 992"/>
              <a:gd name="T7" fmla="*/ 1092200 h 6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2" h="688">
                <a:moveTo>
                  <a:pt x="0" y="304"/>
                </a:moveTo>
                <a:cubicBezTo>
                  <a:pt x="164" y="168"/>
                  <a:pt x="328" y="32"/>
                  <a:pt x="480" y="16"/>
                </a:cubicBezTo>
                <a:cubicBezTo>
                  <a:pt x="632" y="0"/>
                  <a:pt x="832" y="96"/>
                  <a:pt x="912" y="208"/>
                </a:cubicBezTo>
                <a:cubicBezTo>
                  <a:pt x="992" y="320"/>
                  <a:pt x="976" y="504"/>
                  <a:pt x="960" y="688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81000" y="2204864"/>
            <a:ext cx="207645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Bradley Hand ITC" pitchFamily="66" charset="0"/>
              </a:rPr>
              <a:t>The client only has</a:t>
            </a:r>
          </a:p>
          <a:p>
            <a:r>
              <a:rPr lang="en-US" dirty="0">
                <a:latin typeface="Bradley Hand ITC" pitchFamily="66" charset="0"/>
              </a:rPr>
              <a:t>one  friend – and</a:t>
            </a:r>
          </a:p>
          <a:p>
            <a:r>
              <a:rPr lang="en-US" dirty="0">
                <a:latin typeface="Bradley Hand ITC" pitchFamily="66" charset="0"/>
              </a:rPr>
              <a:t>that is a good thing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01650" y="4149080"/>
            <a:ext cx="2089150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Bradley Hand ITC" pitchFamily="66" charset="0"/>
              </a:rPr>
              <a:t>If the subsystem</a:t>
            </a:r>
          </a:p>
          <a:p>
            <a:r>
              <a:rPr lang="en-US" dirty="0">
                <a:latin typeface="Bradley Hand ITC" pitchFamily="66" charset="0"/>
              </a:rPr>
              <a:t>gets too complicated</a:t>
            </a:r>
          </a:p>
          <a:p>
            <a:r>
              <a:rPr lang="en-US" dirty="0">
                <a:latin typeface="Bradley Hand ITC" pitchFamily="66" charset="0"/>
              </a:rPr>
              <a:t>One can recursively</a:t>
            </a:r>
          </a:p>
          <a:p>
            <a:r>
              <a:rPr lang="en-US" dirty="0">
                <a:latin typeface="Bradley Hand ITC" pitchFamily="66" charset="0"/>
              </a:rPr>
              <a:t>apply the same </a:t>
            </a:r>
          </a:p>
          <a:p>
            <a:r>
              <a:rPr lang="en-US" dirty="0">
                <a:latin typeface="Bradley Hand ITC" pitchFamily="66" charset="0"/>
              </a:rPr>
              <a:t>principle.</a:t>
            </a:r>
          </a:p>
        </p:txBody>
      </p:sp>
    </p:spTree>
    <p:extLst>
      <p:ext uri="{BB962C8B-B14F-4D97-AF65-F5344CB8AC3E}">
        <p14:creationId xmlns:p14="http://schemas.microsoft.com/office/powerpoint/2010/main" val="4229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Service desk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626586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E-commerce website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" y="1628775"/>
            <a:ext cx="8975725" cy="4903788"/>
          </a:xfrm>
        </p:spPr>
      </p:pic>
    </p:spTree>
    <p:extLst>
      <p:ext uri="{BB962C8B-B14F-4D97-AF65-F5344CB8AC3E}">
        <p14:creationId xmlns:p14="http://schemas.microsoft.com/office/powerpoint/2010/main" val="15635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A "facade" for the legacy application 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8229600" cy="4495800"/>
          </a:xfrm>
        </p:spPr>
      </p:pic>
    </p:spTree>
    <p:extLst>
      <p:ext uri="{BB962C8B-B14F-4D97-AF65-F5344CB8AC3E}">
        <p14:creationId xmlns:p14="http://schemas.microsoft.com/office/powerpoint/2010/main" val="5385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921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JDBC design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836613"/>
            <a:ext cx="4895850" cy="5805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interface General 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public void accessGeneral();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}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interface Special extends General 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public void accessSpecial();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}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interface Private extends General 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public void accessPrivate();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}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class GeneralInfo implements General 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public void accessGeneral() { //... }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}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class SpecialInfo implements Special{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public void accessSpecial() { //... }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public void accessGeneral() { // ...}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}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class PrivateInfo implements Private, Special 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public void accessPrivate() { // ... }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public void accessSpecial() { //... }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public void accessGeneral() { // ... }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class Connection 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if (user is unauthorized) throw new Exception();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if (user is general) return new GeneralInfo();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if (user is special) return new SpecialInfo();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if (user is executive) return new PrivateInfo();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}</a:t>
            </a:r>
            <a:r>
              <a:rPr lang="en-US" sz="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98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40080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5181600" y="2590800"/>
            <a:ext cx="228600" cy="228600"/>
          </a:xfrm>
          <a:prstGeom prst="diamond">
            <a:avLst/>
          </a:prstGeom>
          <a:solidFill>
            <a:schemeClr val="tx1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5791200" y="1905000"/>
            <a:ext cx="1676400" cy="609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/>
              <a:t>void doStuff(){</a:t>
            </a:r>
          </a:p>
          <a:p>
            <a:r>
              <a:rPr lang="en-US" sz="1200"/>
              <a:t>aComponent.doStuff();</a:t>
            </a:r>
          </a:p>
          <a:p>
            <a:r>
              <a:rPr lang="en-US" sz="1200"/>
              <a:t>}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5486400" y="2438400"/>
            <a:ext cx="914400" cy="9144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Cloud Callout 1"/>
          <p:cNvSpPr/>
          <p:nvPr/>
        </p:nvSpPr>
        <p:spPr>
          <a:xfrm>
            <a:off x="4191000" y="457200"/>
            <a:ext cx="2743200" cy="838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Bradley Hand ITC" pitchFamily="66" charset="0"/>
              </a:rPr>
              <a:t>Type matching</a:t>
            </a:r>
          </a:p>
          <a:p>
            <a:pPr algn="ctr"/>
            <a:r>
              <a:rPr lang="en-US" sz="1400" dirty="0" smtClean="0">
                <a:latin typeface="Bradley Hand ITC" pitchFamily="66" charset="0"/>
              </a:rPr>
              <a:t>NOT </a:t>
            </a:r>
          </a:p>
          <a:p>
            <a:pPr algn="ctr"/>
            <a:r>
              <a:rPr lang="en-US" sz="1400" dirty="0" smtClean="0">
                <a:latin typeface="Bradley Hand ITC" pitchFamily="66" charset="0"/>
              </a:rPr>
              <a:t>get </a:t>
            </a:r>
            <a:r>
              <a:rPr lang="en-US" sz="1400" dirty="0" err="1" smtClean="0">
                <a:latin typeface="Bradley Hand ITC" pitchFamily="66" charset="0"/>
              </a:rPr>
              <a:t>behaviours</a:t>
            </a:r>
            <a:endParaRPr lang="en-US" sz="14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age2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35078" r="1819" b="15172"/>
          <a:stretch>
            <a:fillRect/>
          </a:stretch>
        </p:blipFill>
        <p:spPr bwMode="auto">
          <a:xfrm>
            <a:off x="381000" y="22860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0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little comparison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1600200" y="19431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Pattern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6248400" y="19431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Intent</a:t>
            </a:r>
          </a:p>
        </p:txBody>
      </p:sp>
      <p:grpSp>
        <p:nvGrpSpPr>
          <p:cNvPr id="26629" name="Group 14"/>
          <p:cNvGrpSpPr>
            <a:grpSpLocks/>
          </p:cNvGrpSpPr>
          <p:nvPr/>
        </p:nvGrpSpPr>
        <p:grpSpPr bwMode="auto">
          <a:xfrm>
            <a:off x="1371600" y="2322513"/>
            <a:ext cx="6931025" cy="641350"/>
            <a:chOff x="884" y="1463"/>
            <a:chExt cx="4366" cy="404"/>
          </a:xfrm>
        </p:grpSpPr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884" y="1550"/>
              <a:ext cx="7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Decorator</a:t>
              </a:r>
            </a:p>
          </p:txBody>
        </p:sp>
        <p:sp>
          <p:nvSpPr>
            <p:cNvPr id="26640" name="Text Box 9"/>
            <p:cNvSpPr txBox="1">
              <a:spLocks noChangeArrowheads="1"/>
            </p:cNvSpPr>
            <p:nvPr/>
          </p:nvSpPr>
          <p:spPr bwMode="auto">
            <a:xfrm>
              <a:off x="3686" y="1463"/>
              <a:ext cx="15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Converts one interface</a:t>
              </a:r>
            </a:p>
            <a:p>
              <a:r>
                <a:rPr lang="en-US"/>
                <a:t>to another</a:t>
              </a:r>
            </a:p>
          </p:txBody>
        </p:sp>
      </p:grpSp>
      <p:grpSp>
        <p:nvGrpSpPr>
          <p:cNvPr id="26630" name="Group 15"/>
          <p:cNvGrpSpPr>
            <a:grpSpLocks/>
          </p:cNvGrpSpPr>
          <p:nvPr/>
        </p:nvGrpSpPr>
        <p:grpSpPr bwMode="auto">
          <a:xfrm>
            <a:off x="1371600" y="3408363"/>
            <a:ext cx="7299325" cy="641350"/>
            <a:chOff x="884" y="2039"/>
            <a:chExt cx="4598" cy="404"/>
          </a:xfrm>
        </p:grpSpPr>
        <p:sp>
          <p:nvSpPr>
            <p:cNvPr id="26637" name="Text Box 10"/>
            <p:cNvSpPr txBox="1">
              <a:spLocks noChangeArrowheads="1"/>
            </p:cNvSpPr>
            <p:nvPr/>
          </p:nvSpPr>
          <p:spPr bwMode="auto">
            <a:xfrm>
              <a:off x="884" y="2125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Adapter</a:t>
              </a:r>
            </a:p>
          </p:txBody>
        </p:sp>
        <p:sp>
          <p:nvSpPr>
            <p:cNvPr id="26638" name="Text Box 11"/>
            <p:cNvSpPr txBox="1">
              <a:spLocks noChangeArrowheads="1"/>
            </p:cNvSpPr>
            <p:nvPr/>
          </p:nvSpPr>
          <p:spPr bwMode="auto">
            <a:xfrm>
              <a:off x="3686" y="2039"/>
              <a:ext cx="17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Doesn’t alter the interface,</a:t>
              </a:r>
            </a:p>
            <a:p>
              <a:r>
                <a:rPr lang="en-US"/>
                <a:t>But adds responsibility</a:t>
              </a:r>
            </a:p>
          </p:txBody>
        </p:sp>
      </p:grpSp>
      <p:grpSp>
        <p:nvGrpSpPr>
          <p:cNvPr id="26631" name="Group 16"/>
          <p:cNvGrpSpPr>
            <a:grpSpLocks/>
          </p:cNvGrpSpPr>
          <p:nvPr/>
        </p:nvGrpSpPr>
        <p:grpSpPr bwMode="auto">
          <a:xfrm>
            <a:off x="1371600" y="4495800"/>
            <a:ext cx="7362825" cy="366713"/>
            <a:chOff x="884" y="2664"/>
            <a:chExt cx="4638" cy="231"/>
          </a:xfrm>
        </p:grpSpPr>
        <p:sp>
          <p:nvSpPr>
            <p:cNvPr id="26635" name="Text Box 12"/>
            <p:cNvSpPr txBox="1">
              <a:spLocks noChangeArrowheads="1"/>
            </p:cNvSpPr>
            <p:nvPr/>
          </p:nvSpPr>
          <p:spPr bwMode="auto">
            <a:xfrm>
              <a:off x="884" y="2664"/>
              <a:ext cx="5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Facade</a:t>
              </a:r>
            </a:p>
          </p:txBody>
        </p:sp>
        <p:sp>
          <p:nvSpPr>
            <p:cNvPr id="26636" name="Text Box 13"/>
            <p:cNvSpPr txBox="1">
              <a:spLocks noChangeArrowheads="1"/>
            </p:cNvSpPr>
            <p:nvPr/>
          </p:nvSpPr>
          <p:spPr bwMode="auto">
            <a:xfrm>
              <a:off x="3686" y="2664"/>
              <a:ext cx="1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Makes an interface simpler</a:t>
              </a:r>
            </a:p>
          </p:txBody>
        </p:sp>
      </p:grpSp>
      <p:sp>
        <p:nvSpPr>
          <p:cNvPr id="497681" name="Freeform 17"/>
          <p:cNvSpPr>
            <a:spLocks/>
          </p:cNvSpPr>
          <p:nvPr/>
        </p:nvSpPr>
        <p:spPr bwMode="auto">
          <a:xfrm>
            <a:off x="2514600" y="2578100"/>
            <a:ext cx="3276600" cy="1257300"/>
          </a:xfrm>
          <a:custGeom>
            <a:avLst/>
            <a:gdLst>
              <a:gd name="T0" fmla="*/ 0 w 2064"/>
              <a:gd name="T1" fmla="*/ 88900 h 792"/>
              <a:gd name="T2" fmla="*/ 1524000 w 2064"/>
              <a:gd name="T3" fmla="*/ 165100 h 792"/>
              <a:gd name="T4" fmla="*/ 1905000 w 2064"/>
              <a:gd name="T5" fmla="*/ 1079500 h 792"/>
              <a:gd name="T6" fmla="*/ 3276600 w 2064"/>
              <a:gd name="T7" fmla="*/ 1231900 h 7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792">
                <a:moveTo>
                  <a:pt x="0" y="56"/>
                </a:moveTo>
                <a:cubicBezTo>
                  <a:pt x="380" y="28"/>
                  <a:pt x="760" y="0"/>
                  <a:pt x="960" y="104"/>
                </a:cubicBezTo>
                <a:cubicBezTo>
                  <a:pt x="1160" y="208"/>
                  <a:pt x="1016" y="568"/>
                  <a:pt x="1200" y="680"/>
                </a:cubicBezTo>
                <a:cubicBezTo>
                  <a:pt x="1384" y="792"/>
                  <a:pt x="1724" y="784"/>
                  <a:pt x="2064" y="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682" name="Freeform 18"/>
          <p:cNvSpPr>
            <a:spLocks/>
          </p:cNvSpPr>
          <p:nvPr/>
        </p:nvSpPr>
        <p:spPr bwMode="auto">
          <a:xfrm>
            <a:off x="2590800" y="2451100"/>
            <a:ext cx="3124200" cy="1549400"/>
          </a:xfrm>
          <a:custGeom>
            <a:avLst/>
            <a:gdLst>
              <a:gd name="T0" fmla="*/ 0 w 1968"/>
              <a:gd name="T1" fmla="*/ 1358900 h 976"/>
              <a:gd name="T2" fmla="*/ 1295400 w 1968"/>
              <a:gd name="T3" fmla="*/ 1358900 h 976"/>
              <a:gd name="T4" fmla="*/ 1981200 w 1968"/>
              <a:gd name="T5" fmla="*/ 215900 h 976"/>
              <a:gd name="T6" fmla="*/ 3124200 w 1968"/>
              <a:gd name="T7" fmla="*/ 63500 h 9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8" h="976">
                <a:moveTo>
                  <a:pt x="0" y="856"/>
                </a:moveTo>
                <a:cubicBezTo>
                  <a:pt x="304" y="916"/>
                  <a:pt x="608" y="976"/>
                  <a:pt x="816" y="856"/>
                </a:cubicBezTo>
                <a:cubicBezTo>
                  <a:pt x="1024" y="736"/>
                  <a:pt x="1056" y="272"/>
                  <a:pt x="1248" y="136"/>
                </a:cubicBezTo>
                <a:cubicBezTo>
                  <a:pt x="1440" y="0"/>
                  <a:pt x="1704" y="20"/>
                  <a:pt x="1968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683" name="Freeform 19"/>
          <p:cNvSpPr>
            <a:spLocks/>
          </p:cNvSpPr>
          <p:nvPr/>
        </p:nvSpPr>
        <p:spPr bwMode="auto">
          <a:xfrm>
            <a:off x="2590800" y="4648200"/>
            <a:ext cx="3124200" cy="1588"/>
          </a:xfrm>
          <a:custGeom>
            <a:avLst/>
            <a:gdLst>
              <a:gd name="T0" fmla="*/ 0 w 1968"/>
              <a:gd name="T1" fmla="*/ 0 h 1"/>
              <a:gd name="T2" fmla="*/ 3124200 w 1968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68" h="1">
                <a:moveTo>
                  <a:pt x="0" y="0"/>
                </a:moveTo>
                <a:cubicBezTo>
                  <a:pt x="0" y="0"/>
                  <a:pt x="984" y="0"/>
                  <a:pt x="19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81" grpId="0" animBg="1"/>
      <p:bldP spid="497682" grpId="0" animBg="1"/>
      <p:bldP spid="4976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so far..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OO Basics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Abstraction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Encapsulation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Inheritance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Polymorphism</a:t>
            </a:r>
          </a:p>
          <a:p>
            <a:pPr marL="393192" lvl="1" indent="0" eaLnBrk="1" hangingPunct="1">
              <a:lnSpc>
                <a:spcPct val="80000"/>
              </a:lnSpc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OO Principles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Encapsulate what varies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Favor composition over inheritance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Program to interfaces not to implementations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Strive for loosely coupled designs between objects that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Classes should be open for extension but closed for modification.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Depend on abstracts. Do not depend on concrete classes.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Only talk to your friends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0333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so far…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480"/>
            <a:ext cx="8305800" cy="438912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OO Patterns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Strategy Pattern</a:t>
            </a:r>
            <a:r>
              <a:rPr lang="en-US" sz="1600" dirty="0" smtClean="0"/>
              <a:t> defines a family of algorithms, Encapsulates each one, and makes them interchangeable. Strategy lets the algorithm vary independently from clients that use it.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Observer Pattern</a:t>
            </a:r>
            <a:r>
              <a:rPr lang="en-US" sz="1600" dirty="0" smtClean="0"/>
              <a:t> defines a one-to-many dependency between objects so that when one object changes state, all of its dependents are notified and updated automatically.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Decorator Pattern</a:t>
            </a:r>
            <a:r>
              <a:rPr lang="en-US" sz="1600" dirty="0" smtClean="0"/>
              <a:t> – attach additional responsibilities to an object dynamically. Decorators provide a flexible alternative for sub-classing for extending functionality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Singleton </a:t>
            </a:r>
            <a:r>
              <a:rPr lang="en-US" sz="1600" b="1" dirty="0"/>
              <a:t>Pattern</a:t>
            </a:r>
            <a:r>
              <a:rPr lang="en-US" sz="1600" dirty="0"/>
              <a:t> – </a:t>
            </a:r>
            <a:r>
              <a:rPr lang="en-US" sz="1600" dirty="0" smtClean="0"/>
              <a:t>ensure </a:t>
            </a:r>
            <a:r>
              <a:rPr lang="en-US" sz="1600" dirty="0"/>
              <a:t>a class only has one instance, and provide a global point of access to it </a:t>
            </a:r>
            <a:endParaRPr lang="en-US" sz="16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The Adapter Pattern</a:t>
            </a:r>
            <a:r>
              <a:rPr lang="en-US" sz="1600" dirty="0" smtClean="0"/>
              <a:t> converts the interface of a class into another interface the clients expect. Adapter lets classes work together that couldn’t otherwise because of incompatible interfaces.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The Façade Pattern</a:t>
            </a:r>
            <a:r>
              <a:rPr lang="en-US" sz="1600" dirty="0" smtClean="0"/>
              <a:t> provides a unified interface to a set of interfaces in a subsystem. Façade defines a higher level interface that makes the subsystem easier to use.</a:t>
            </a:r>
          </a:p>
          <a:p>
            <a:pPr lvl="1" eaLnBrk="1" hangingPunct="1">
              <a:lnSpc>
                <a:spcPct val="80000"/>
              </a:lnSpc>
            </a:pPr>
            <a:endParaRPr lang="en-US" sz="1300" dirty="0" smtClean="0"/>
          </a:p>
          <a:p>
            <a:pPr lvl="1" eaLnBrk="1" hangingPunct="1">
              <a:lnSpc>
                <a:spcPct val="80000"/>
              </a:lnSpc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188131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Watching the movie </a:t>
            </a:r>
            <a:br>
              <a:rPr lang="en-US" dirty="0" smtClean="0"/>
            </a:br>
            <a:r>
              <a:rPr lang="en-US" dirty="0" smtClean="0"/>
              <a:t>the hard way….</a:t>
            </a:r>
          </a:p>
        </p:txBody>
      </p:sp>
      <p:pic>
        <p:nvPicPr>
          <p:cNvPr id="18435" name="Picture 5" descr="page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5" r="47778" b="47060"/>
          <a:stretch>
            <a:fillRect/>
          </a:stretch>
        </p:blipFill>
        <p:spPr bwMode="auto">
          <a:xfrm>
            <a:off x="1981200" y="1981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648200" y="6400800"/>
            <a:ext cx="415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Page 256 – Head First Design Patterns</a:t>
            </a:r>
          </a:p>
        </p:txBody>
      </p:sp>
    </p:spTree>
    <p:extLst>
      <p:ext uri="{BB962C8B-B14F-4D97-AF65-F5344CB8AC3E}">
        <p14:creationId xmlns:p14="http://schemas.microsoft.com/office/powerpoint/2010/main" val="34167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What needs to be done to watch a movie….</a:t>
            </a:r>
          </a:p>
        </p:txBody>
      </p:sp>
      <p:pic>
        <p:nvPicPr>
          <p:cNvPr id="19459" name="Picture 5" descr="page2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8" r="9207" b="31372"/>
          <a:stretch>
            <a:fillRect/>
          </a:stretch>
        </p:blipFill>
        <p:spPr bwMode="auto">
          <a:xfrm>
            <a:off x="533400" y="1905000"/>
            <a:ext cx="792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8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page2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r="2908"/>
          <a:stretch>
            <a:fillRect/>
          </a:stretch>
        </p:blipFill>
        <p:spPr bwMode="auto">
          <a:xfrm rot="-5522252">
            <a:off x="1473994" y="-102394"/>
            <a:ext cx="5334000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5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Façade pattern – Class Diagram</a:t>
            </a:r>
          </a:p>
        </p:txBody>
      </p:sp>
      <p:pic>
        <p:nvPicPr>
          <p:cNvPr id="23555" name="Picture 5" descr="page2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4193" r="46078"/>
          <a:stretch>
            <a:fillRect/>
          </a:stretch>
        </p:blipFill>
        <p:spPr bwMode="auto">
          <a:xfrm rot="-5553127">
            <a:off x="2275681" y="132557"/>
            <a:ext cx="4303713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8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</a:t>
            </a:r>
            <a:r>
              <a:rPr lang="en-US" b="1" smtClean="0"/>
              <a:t>açade</a:t>
            </a:r>
            <a:r>
              <a:rPr lang="en-US" smtClean="0"/>
              <a:t> pattern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Intent</a:t>
            </a:r>
          </a:p>
          <a:p>
            <a:pPr marL="669925" lvl="1" indent="-325438" eaLnBrk="1" hangingPunct="1">
              <a:lnSpc>
                <a:spcPct val="90000"/>
              </a:lnSpc>
              <a:buFontTx/>
              <a:buNone/>
            </a:pPr>
            <a:r>
              <a:rPr lang="en-US" sz="2100" smtClean="0"/>
              <a:t>Provide a unified interface to a set of interfaces in a </a:t>
            </a:r>
          </a:p>
          <a:p>
            <a:pPr marL="669925" lvl="1" indent="-325438" eaLnBrk="1" hangingPunct="1">
              <a:lnSpc>
                <a:spcPct val="90000"/>
              </a:lnSpc>
              <a:buFontTx/>
              <a:buNone/>
            </a:pPr>
            <a:r>
              <a:rPr lang="en-US" sz="2100" smtClean="0"/>
              <a:t>subsystem. Facade defines a higher-level interface </a:t>
            </a:r>
          </a:p>
          <a:p>
            <a:pPr marL="669925" lvl="1" indent="-325438" eaLnBrk="1" hangingPunct="1">
              <a:lnSpc>
                <a:spcPct val="90000"/>
              </a:lnSpc>
              <a:buFontTx/>
              <a:buNone/>
            </a:pPr>
            <a:r>
              <a:rPr lang="en-US" sz="2100" smtClean="0"/>
              <a:t>that makes the subsystem easier to use.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Motivation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sz="2000" smtClean="0"/>
              <a:t>Structuring a system into subsystems helps reduce complexity.  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sz="2000" smtClean="0"/>
              <a:t>A common design goal is to minimize the communication and dependencies between subsystems.  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sz="2000" smtClean="0"/>
              <a:t>Use a facade object to provide a single, simplified interface to the more general facilities of a subsystem.</a:t>
            </a:r>
          </a:p>
        </p:txBody>
      </p:sp>
    </p:spTree>
    <p:extLst>
      <p:ext uri="{BB962C8B-B14F-4D97-AF65-F5344CB8AC3E}">
        <p14:creationId xmlns:p14="http://schemas.microsoft.com/office/powerpoint/2010/main" val="6604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 façade can: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make a software library easier to use and understand, since the façade has convenient methods for common tasks;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make code that uses the library more readable;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reduce dependencies of outside code on the inner workings of a library, since most code uses the façade;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wrap a poorly designed collection of APIs with a single well-designed API (as per task needs). 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</p:txBody>
      </p:sp>
    </p:spTree>
    <p:extLst>
      <p:ext uri="{BB962C8B-B14F-4D97-AF65-F5344CB8AC3E}">
        <p14:creationId xmlns:p14="http://schemas.microsoft.com/office/powerpoint/2010/main" val="18374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facad0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8713788" cy="4414838"/>
          </a:xfrm>
          <a:noFill/>
        </p:spPr>
      </p:pic>
    </p:spTree>
    <p:extLst>
      <p:ext uri="{BB962C8B-B14F-4D97-AF65-F5344CB8AC3E}">
        <p14:creationId xmlns:p14="http://schemas.microsoft.com/office/powerpoint/2010/main" val="32132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885</TotalTime>
  <Words>591</Words>
  <Application>Microsoft Office PowerPoint</Application>
  <PresentationFormat>On-screen Show (4:3)</PresentationFormat>
  <Paragraphs>128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The Façade Pattern</vt:lpstr>
      <vt:lpstr>PowerPoint Presentation</vt:lpstr>
      <vt:lpstr>Watching the movie  the hard way….</vt:lpstr>
      <vt:lpstr>What needs to be done to watch a movie….</vt:lpstr>
      <vt:lpstr>PowerPoint Presentation</vt:lpstr>
      <vt:lpstr>Façade pattern – Class Diagram</vt:lpstr>
      <vt:lpstr>Façade pattern</vt:lpstr>
      <vt:lpstr>A façade can:</vt:lpstr>
      <vt:lpstr>PowerPoint Presentation</vt:lpstr>
      <vt:lpstr>PowerPoint Presentation</vt:lpstr>
      <vt:lpstr>PowerPoint Presentation</vt:lpstr>
      <vt:lpstr>Benefits</vt:lpstr>
      <vt:lpstr>Design Principle</vt:lpstr>
      <vt:lpstr>PowerPoint Presentation</vt:lpstr>
      <vt:lpstr>Service desk</vt:lpstr>
      <vt:lpstr>E-commerce website</vt:lpstr>
      <vt:lpstr>A "facade" for the legacy application </vt:lpstr>
      <vt:lpstr>JDBC design</vt:lpstr>
      <vt:lpstr>PowerPoint Presentation</vt:lpstr>
      <vt:lpstr>A little comparison</vt:lpstr>
      <vt:lpstr>Summary so far..</vt:lpstr>
      <vt:lpstr>Summary so far…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Design Pattern</dc:title>
  <dc:creator>Sophie</dc:creator>
  <cp:lastModifiedBy>Information Technology</cp:lastModifiedBy>
  <cp:revision>101</cp:revision>
  <dcterms:created xsi:type="dcterms:W3CDTF">2006-08-16T00:00:00Z</dcterms:created>
  <dcterms:modified xsi:type="dcterms:W3CDTF">2013-03-14T14:48:15Z</dcterms:modified>
</cp:coreProperties>
</file>