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7" r:id="rId3"/>
    <p:sldId id="345" r:id="rId4"/>
    <p:sldId id="328" r:id="rId5"/>
    <p:sldId id="329" r:id="rId6"/>
    <p:sldId id="330" r:id="rId7"/>
    <p:sldId id="348" r:id="rId8"/>
    <p:sldId id="331" r:id="rId9"/>
    <p:sldId id="332" r:id="rId10"/>
    <p:sldId id="349" r:id="rId11"/>
    <p:sldId id="350" r:id="rId12"/>
    <p:sldId id="351" r:id="rId13"/>
    <p:sldId id="352" r:id="rId14"/>
    <p:sldId id="334" r:id="rId15"/>
    <p:sldId id="363" r:id="rId16"/>
    <p:sldId id="335" r:id="rId17"/>
    <p:sldId id="336" r:id="rId18"/>
    <p:sldId id="353" r:id="rId19"/>
    <p:sldId id="354" r:id="rId20"/>
    <p:sldId id="355" r:id="rId21"/>
    <p:sldId id="356" r:id="rId22"/>
    <p:sldId id="357" r:id="rId23"/>
    <p:sldId id="337" r:id="rId24"/>
    <p:sldId id="338" r:id="rId25"/>
    <p:sldId id="339" r:id="rId26"/>
    <p:sldId id="358" r:id="rId27"/>
    <p:sldId id="359" r:id="rId28"/>
    <p:sldId id="360" r:id="rId29"/>
    <p:sldId id="340" r:id="rId30"/>
    <p:sldId id="364" r:id="rId31"/>
    <p:sldId id="365" r:id="rId32"/>
    <p:sldId id="361" r:id="rId33"/>
    <p:sldId id="36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46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5893A-3D79-4865-BF5F-363D1D137C98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BE91F-4C97-42A2-84C7-6CA71D390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3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4115D-0762-4AE2-A63E-02E783545427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9254C-2D53-4131-827D-6C8C9AA8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5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76F97-2EC8-49E7-919F-A0097E84DACC}" type="slidenum">
              <a:rPr lang="en-US"/>
              <a:pPr/>
              <a:t>32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148B4F-C69F-4028-A1E4-500187BB19AE}" type="slidenum">
              <a:rPr lang="en-US"/>
              <a:pPr/>
              <a:t>33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0376024/what-are-the-similarities-between-the-template-method-and-strategy-design-patter#:~:text=Similarities%3A%201%20Both%20Template%20method%20%26%20Strategy%20are,but%20with%20a%20difference%20-%20Partial%20or%20ful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Template Method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public abstract class </a:t>
            </a:r>
            <a:r>
              <a:rPr lang="en-US" dirty="0" err="1"/>
              <a:t>CaffeineBeverage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final void </a:t>
            </a:r>
            <a:r>
              <a:rPr lang="en-US" dirty="0" err="1">
                <a:solidFill>
                  <a:srgbClr val="FF0000"/>
                </a:solidFill>
              </a:rPr>
              <a:t>prepareRecipe</a:t>
            </a:r>
            <a:r>
              <a:rPr lang="en-US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boilWater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brew();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pourInCup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addCondiments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abstract void brew();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abstract void </a:t>
            </a:r>
            <a:r>
              <a:rPr lang="en-US" dirty="0" err="1">
                <a:solidFill>
                  <a:srgbClr val="7030A0"/>
                </a:solidFill>
              </a:rPr>
              <a:t>addCondiments</a:t>
            </a:r>
            <a:r>
              <a:rPr lang="en-US" dirty="0">
                <a:solidFill>
                  <a:srgbClr val="7030A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 </a:t>
            </a:r>
            <a:r>
              <a:rPr lang="en-US" dirty="0" err="1">
                <a:solidFill>
                  <a:srgbClr val="00B050"/>
                </a:solidFill>
              </a:rPr>
              <a:t>boilWater</a:t>
            </a:r>
            <a:r>
              <a:rPr lang="en-US" dirty="0">
                <a:solidFill>
                  <a:srgbClr val="00B05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	</a:t>
            </a:r>
            <a:r>
              <a:rPr lang="en-US" dirty="0" err="1">
                <a:solidFill>
                  <a:srgbClr val="00B050"/>
                </a:solidFill>
              </a:rPr>
              <a:t>System.out.println</a:t>
            </a:r>
            <a:r>
              <a:rPr lang="en-US" dirty="0">
                <a:solidFill>
                  <a:srgbClr val="00B050"/>
                </a:solidFill>
              </a:rPr>
              <a:t>("Boiling water");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void </a:t>
            </a:r>
            <a:r>
              <a:rPr lang="en-US" dirty="0" err="1">
                <a:solidFill>
                  <a:srgbClr val="00B050"/>
                </a:solidFill>
              </a:rPr>
              <a:t>pourInCup</a:t>
            </a:r>
            <a:r>
              <a:rPr lang="en-US" dirty="0">
                <a:solidFill>
                  <a:srgbClr val="00B05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	</a:t>
            </a:r>
            <a:r>
              <a:rPr lang="en-US" dirty="0" err="1">
                <a:solidFill>
                  <a:srgbClr val="00B050"/>
                </a:solidFill>
              </a:rPr>
              <a:t>System.out.println</a:t>
            </a:r>
            <a:r>
              <a:rPr lang="en-US" dirty="0">
                <a:solidFill>
                  <a:srgbClr val="00B050"/>
                </a:solidFill>
              </a:rPr>
              <a:t>("Pouring into cup");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582747" y="228600"/>
            <a:ext cx="2438400" cy="1524000"/>
          </a:xfrm>
          <a:prstGeom prst="wedgeRoundRectCallout">
            <a:avLst>
              <a:gd name="adj1" fmla="val -119958"/>
              <a:gd name="adj2" fmla="val 2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</a:t>
            </a:r>
            <a:r>
              <a:rPr lang="en-US" i="1" dirty="0" err="1"/>
              <a:t>prepareRecipe</a:t>
            </a:r>
            <a:r>
              <a:rPr lang="en-US" i="1" dirty="0"/>
              <a:t>()</a:t>
            </a:r>
            <a:r>
              <a:rPr lang="en-US" dirty="0"/>
              <a:t> method implements the template pattern.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604518" y="1676400"/>
            <a:ext cx="2438400" cy="1524000"/>
          </a:xfrm>
          <a:prstGeom prst="wedgeRoundRectCallout">
            <a:avLst>
              <a:gd name="adj1" fmla="val -119958"/>
              <a:gd name="adj2" fmla="val -283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It serves as a template for an algorithm for making a caffeinated beverage.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592147" y="1954763"/>
            <a:ext cx="2438400" cy="1524000"/>
          </a:xfrm>
          <a:prstGeom prst="wedgeRoundRectCallout">
            <a:avLst>
              <a:gd name="adj1" fmla="val -127228"/>
              <a:gd name="adj2" fmla="val -53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 the template  method, each step is represented by a method.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4267200"/>
            <a:ext cx="2438400" cy="1524000"/>
          </a:xfrm>
          <a:prstGeom prst="wedgeRoundRectCallout">
            <a:avLst>
              <a:gd name="adj1" fmla="val -119958"/>
              <a:gd name="adj2" fmla="val 2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/>
              <a:t>Some methods are implemented in the superclass.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71126" y="2438400"/>
            <a:ext cx="2438400" cy="1524000"/>
          </a:xfrm>
          <a:prstGeom prst="wedgeRoundRectCallout">
            <a:avLst>
              <a:gd name="adj1" fmla="val -119958"/>
              <a:gd name="adj2" fmla="val 2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Other method must be implemented by the subclass and </a:t>
            </a:r>
            <a:r>
              <a:rPr lang="en-US" dirty="0" err="1"/>
              <a:t>and</a:t>
            </a:r>
            <a:r>
              <a:rPr lang="en-US" dirty="0"/>
              <a:t> are declared abstract.</a:t>
            </a:r>
          </a:p>
        </p:txBody>
      </p:sp>
    </p:spTree>
    <p:extLst>
      <p:ext uri="{BB962C8B-B14F-4D97-AF65-F5344CB8AC3E}">
        <p14:creationId xmlns:p14="http://schemas.microsoft.com/office/powerpoint/2010/main" val="258009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package </a:t>
            </a:r>
            <a:r>
              <a:rPr lang="en-US" sz="1900" dirty="0" err="1"/>
              <a:t>headfirst.templatemethod.barista</a:t>
            </a:r>
            <a:r>
              <a:rPr lang="en-US" sz="1900" dirty="0"/>
              <a:t>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public class Coffee extends </a:t>
            </a:r>
            <a:r>
              <a:rPr lang="en-US" sz="1900" dirty="0" err="1"/>
              <a:t>CaffeineBeverage</a:t>
            </a:r>
            <a:r>
              <a:rPr lang="en-US" sz="1900" dirty="0"/>
              <a:t> {</a:t>
            </a:r>
          </a:p>
          <a:p>
            <a:pPr marL="0" indent="0">
              <a:buNone/>
            </a:pPr>
            <a:r>
              <a:rPr lang="en-US" sz="1900" dirty="0"/>
              <a:t>	public void brew() {</a:t>
            </a:r>
          </a:p>
          <a:p>
            <a:pPr marL="0" indent="0">
              <a:buNone/>
            </a:pPr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("Dripping Coffee through filter");</a:t>
            </a:r>
          </a:p>
          <a:p>
            <a:pPr marL="0" indent="0">
              <a:buNone/>
            </a:pPr>
            <a:r>
              <a:rPr lang="en-US" sz="1900" dirty="0"/>
              <a:t>	}</a:t>
            </a:r>
          </a:p>
          <a:p>
            <a:pPr marL="0" indent="0">
              <a:buNone/>
            </a:pPr>
            <a:r>
              <a:rPr lang="en-US" sz="1900" dirty="0"/>
              <a:t>	public void </a:t>
            </a:r>
            <a:r>
              <a:rPr lang="en-US" sz="1900" dirty="0" err="1"/>
              <a:t>addCondiments</a:t>
            </a:r>
            <a:r>
              <a:rPr lang="en-US" sz="1900" dirty="0"/>
              <a:t>() {</a:t>
            </a:r>
          </a:p>
          <a:p>
            <a:pPr marL="0" indent="0">
              <a:buNone/>
            </a:pPr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("Adding Sugar and Milk");</a:t>
            </a:r>
          </a:p>
          <a:p>
            <a:pPr marL="0" indent="0">
              <a:buNone/>
            </a:pPr>
            <a:r>
              <a:rPr lang="en-US" sz="1900" dirty="0"/>
              <a:t>	}</a:t>
            </a:r>
          </a:p>
          <a:p>
            <a:pPr marL="0" indent="0">
              <a:buNone/>
            </a:pPr>
            <a:r>
              <a:rPr lang="en-US" sz="19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76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Tea extends </a:t>
            </a:r>
            <a:r>
              <a:rPr lang="en-US" dirty="0" err="1"/>
              <a:t>CaffeineBeverage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public void brew()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("Steeping the tea");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addCondiments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("Adding Lemon");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BeverageTestDrive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Tea </a:t>
            </a:r>
            <a:r>
              <a:rPr lang="en-US" dirty="0" err="1"/>
              <a:t>tea</a:t>
            </a:r>
            <a:r>
              <a:rPr lang="en-US" dirty="0"/>
              <a:t> = new Tea();</a:t>
            </a:r>
          </a:p>
          <a:p>
            <a:pPr marL="0" indent="0">
              <a:buNone/>
            </a:pPr>
            <a:r>
              <a:rPr lang="en-US" dirty="0"/>
              <a:t>		Coffee </a:t>
            </a:r>
            <a:r>
              <a:rPr lang="en-US" dirty="0" err="1"/>
              <a:t>coffee</a:t>
            </a:r>
            <a:r>
              <a:rPr lang="en-US" dirty="0"/>
              <a:t> = new Coffee();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("\</a:t>
            </a:r>
            <a:r>
              <a:rPr lang="en-US" dirty="0" err="1"/>
              <a:t>nMaking</a:t>
            </a:r>
            <a:r>
              <a:rPr lang="en-US" dirty="0"/>
              <a:t> tea...");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tea.prepareRecipe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("\</a:t>
            </a:r>
            <a:r>
              <a:rPr lang="en-US" dirty="0" err="1"/>
              <a:t>nMaking</a:t>
            </a:r>
            <a:r>
              <a:rPr lang="en-US" dirty="0"/>
              <a:t> coffee...");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coffee.prepareRecipe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9523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Template Method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19600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000" dirty="0"/>
              <a:t>Encapsulates an algorithm by creating a template for it.</a:t>
            </a:r>
          </a:p>
          <a:p>
            <a:pPr>
              <a:lnSpc>
                <a:spcPct val="70000"/>
              </a:lnSpc>
            </a:pPr>
            <a:r>
              <a:rPr lang="en-US" sz="3000" dirty="0"/>
              <a:t>Defines the skeleton of an algorithm as a set of steps.</a:t>
            </a:r>
          </a:p>
          <a:p>
            <a:pPr>
              <a:lnSpc>
                <a:spcPct val="70000"/>
              </a:lnSpc>
            </a:pPr>
            <a:r>
              <a:rPr lang="en-US" sz="3000" dirty="0"/>
              <a:t>Some methods of the algorithm have to be implemented by the subclasses (abstract methods in the super class).</a:t>
            </a:r>
          </a:p>
          <a:p>
            <a:pPr>
              <a:lnSpc>
                <a:spcPct val="70000"/>
              </a:lnSpc>
            </a:pPr>
            <a:r>
              <a:rPr lang="en-US" sz="3000" dirty="0"/>
              <a:t>Some steps of the algorithm are concrete methods defined in the super class.</a:t>
            </a:r>
          </a:p>
          <a:p>
            <a:pPr>
              <a:lnSpc>
                <a:spcPct val="70000"/>
              </a:lnSpc>
            </a:pPr>
            <a:r>
              <a:rPr lang="en-US" sz="3000" dirty="0"/>
              <a:t>The subclasses can redefine certain steps of the algorithm without changing the algorithm’s structure.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379" y="152400"/>
            <a:ext cx="8229600" cy="1143000"/>
          </a:xfrm>
        </p:spPr>
        <p:txBody>
          <a:bodyPr/>
          <a:lstStyle/>
          <a:p>
            <a:r>
              <a:rPr lang="en-US" dirty="0"/>
              <a:t>Template Pattern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 descr="http://dotnetslackers.com/images/articleimages/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21548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6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Template Pattern Structure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62120"/>
              </p:ext>
            </p:extLst>
          </p:nvPr>
        </p:nvGraphicFramePr>
        <p:xfrm>
          <a:off x="2743200" y="1295400"/>
          <a:ext cx="3214688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Drawing" r:id="rId3" imgW="3200400" imgH="4991040" progId="">
                  <p:embed/>
                </p:oleObj>
              </mc:Choice>
              <mc:Fallback>
                <p:oleObj name="Drawing" r:id="rId3" imgW="3200400" imgH="4991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95400"/>
                        <a:ext cx="3214688" cy="501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038600"/>
          </a:xfrm>
          <a:noFill/>
        </p:spPr>
        <p:txBody>
          <a:bodyPr>
            <a:normAutofit/>
          </a:bodyPr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public abstract class </a:t>
            </a:r>
            <a:r>
              <a:rPr lang="en-US" sz="2000" dirty="0" err="1">
                <a:latin typeface="Courier New" pitchFamily="49" charset="0"/>
              </a:rPr>
              <a:t>AbstractClass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final void </a:t>
            </a:r>
            <a:r>
              <a:rPr lang="en-US" sz="2000" dirty="0" err="1">
                <a:latin typeface="Courier New" pitchFamily="49" charset="0"/>
              </a:rPr>
              <a:t>templateMethod</a:t>
            </a:r>
            <a:r>
              <a:rPr lang="en-US" sz="2000" dirty="0">
                <a:latin typeface="Courier New" pitchFamily="49" charset="0"/>
              </a:rPr>
              <a:t>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primitiveOperation1();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primitiveOperation2();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</a:rPr>
              <a:t>concreteOperation</a:t>
            </a:r>
            <a:r>
              <a:rPr lang="en-US" sz="2000" dirty="0">
                <a:latin typeface="Courier New" pitchFamily="49" charset="0"/>
              </a:rPr>
              <a:t>();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abstract void primitiveOperation1();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abstract void primitiveOperation2();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void </a:t>
            </a:r>
            <a:r>
              <a:rPr lang="en-US" sz="2000" dirty="0" err="1">
                <a:latin typeface="Courier New" pitchFamily="49" charset="0"/>
              </a:rPr>
              <a:t>concreteOperation</a:t>
            </a:r>
            <a:r>
              <a:rPr lang="en-US" sz="2000" dirty="0">
                <a:latin typeface="Courier New" pitchFamily="49" charset="0"/>
              </a:rPr>
              <a:t>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  //Implementation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issue: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customer is given an option as to whether they would like condiments or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4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abstract class </a:t>
            </a:r>
            <a:r>
              <a:rPr lang="en-US" dirty="0" err="1"/>
              <a:t>CaffeineBeverageWithHook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final void </a:t>
            </a:r>
            <a:r>
              <a:rPr lang="en-US" dirty="0" err="1">
                <a:solidFill>
                  <a:srgbClr val="FF0000"/>
                </a:solidFill>
              </a:rPr>
              <a:t>prepareRecipe</a:t>
            </a:r>
            <a:r>
              <a:rPr lang="en-US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boilWater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brew();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pourInCup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if (</a:t>
            </a:r>
            <a:r>
              <a:rPr lang="en-US" dirty="0" err="1">
                <a:solidFill>
                  <a:srgbClr val="FF0000"/>
                </a:solidFill>
              </a:rPr>
              <a:t>customerWantsCondiments</a:t>
            </a:r>
            <a:r>
              <a:rPr lang="en-US" dirty="0">
                <a:solidFill>
                  <a:srgbClr val="FF0000"/>
                </a:solidFill>
              </a:rPr>
              <a:t>())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addCondiments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abstract void brew();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abstract void </a:t>
            </a:r>
            <a:r>
              <a:rPr lang="en-US" dirty="0" err="1"/>
              <a:t>addCondiments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boilWater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("Boiling water");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pourInCup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("Pouring into cup");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boolean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customerWantsCondiments</a:t>
            </a:r>
            <a:r>
              <a:rPr lang="en-US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return true;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76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StarBuzz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4038600" cy="182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Coffee Recipe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Boil some water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Brew coffee </a:t>
            </a:r>
            <a:r>
              <a:rPr lang="en-US" sz="2000" dirty="0"/>
              <a:t>in boiling water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Pour </a:t>
            </a:r>
            <a:r>
              <a:rPr lang="en-US" sz="2000" dirty="0">
                <a:solidFill>
                  <a:srgbClr val="FF0000"/>
                </a:solidFill>
              </a:rPr>
              <a:t>coffee</a:t>
            </a:r>
            <a:r>
              <a:rPr lang="en-US" sz="2000" dirty="0"/>
              <a:t> in cup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Add </a:t>
            </a:r>
            <a:r>
              <a:rPr lang="en-US" sz="2000" dirty="0">
                <a:solidFill>
                  <a:srgbClr val="FF0000"/>
                </a:solidFill>
              </a:rPr>
              <a:t>sugar and milk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57400"/>
            <a:ext cx="4038600" cy="1828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/>
              <a:t>Tea Recipe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Boil some water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Steep tea </a:t>
            </a:r>
            <a:r>
              <a:rPr lang="en-US" sz="2000" dirty="0"/>
              <a:t>in boiling water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Pour </a:t>
            </a:r>
            <a:r>
              <a:rPr lang="en-US" sz="2000" dirty="0">
                <a:solidFill>
                  <a:srgbClr val="FF0000"/>
                </a:solidFill>
              </a:rPr>
              <a:t>tea</a:t>
            </a:r>
            <a:r>
              <a:rPr lang="en-US" sz="2000" dirty="0"/>
              <a:t> in cup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Add </a:t>
            </a:r>
            <a:r>
              <a:rPr lang="en-US" sz="2000" dirty="0">
                <a:solidFill>
                  <a:srgbClr val="FF0000"/>
                </a:solidFill>
              </a:rPr>
              <a:t>lemon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package </a:t>
            </a:r>
            <a:r>
              <a:rPr lang="en-US" sz="1200" dirty="0" err="1"/>
              <a:t>headfirst.templatemethod.barista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import java.io.*;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class </a:t>
            </a:r>
            <a:r>
              <a:rPr lang="en-US" sz="1200" dirty="0" err="1"/>
              <a:t>CoffeeWithHook</a:t>
            </a:r>
            <a:r>
              <a:rPr lang="en-US" sz="1200" dirty="0"/>
              <a:t> extends </a:t>
            </a:r>
            <a:r>
              <a:rPr lang="en-US" sz="1200" dirty="0" err="1"/>
              <a:t>CaffeineBeverageWithHook</a:t>
            </a:r>
            <a:r>
              <a:rPr lang="en-US" sz="1200" dirty="0"/>
              <a:t> {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public void brew() {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System.out.println</a:t>
            </a:r>
            <a:r>
              <a:rPr lang="en-US" sz="1200" dirty="0"/>
              <a:t>("Dripping Coffee through filter");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public void </a:t>
            </a:r>
            <a:r>
              <a:rPr lang="en-US" sz="1200" dirty="0" err="1"/>
              <a:t>addCondiments</a:t>
            </a:r>
            <a:r>
              <a:rPr lang="en-US" sz="1200" dirty="0"/>
              <a:t>() {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System.out.println</a:t>
            </a:r>
            <a:r>
              <a:rPr lang="en-US" sz="1200" dirty="0"/>
              <a:t>("Adding Sugar and Milk");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public </a:t>
            </a:r>
            <a:r>
              <a:rPr lang="en-US" sz="1200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customerWantsCondiments</a:t>
            </a:r>
            <a:r>
              <a:rPr lang="en-US" sz="1200" dirty="0"/>
              <a:t>() {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	String answer = </a:t>
            </a:r>
            <a:r>
              <a:rPr lang="en-US" sz="1200" dirty="0" err="1"/>
              <a:t>getUserInput</a:t>
            </a:r>
            <a:r>
              <a:rPr lang="en-US" sz="1200" dirty="0"/>
              <a:t>();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	if (</a:t>
            </a:r>
            <a:r>
              <a:rPr lang="en-US" sz="1200" dirty="0" err="1"/>
              <a:t>answer.toLowerCase</a:t>
            </a:r>
            <a:r>
              <a:rPr lang="en-US" sz="1200" dirty="0"/>
              <a:t>().</a:t>
            </a:r>
            <a:r>
              <a:rPr lang="en-US" sz="1200" dirty="0" err="1"/>
              <a:t>startsWith</a:t>
            </a:r>
            <a:r>
              <a:rPr lang="en-US" sz="1200" dirty="0"/>
              <a:t>("y")) {</a:t>
            </a:r>
          </a:p>
          <a:p>
            <a:pPr marL="0" indent="0">
              <a:buNone/>
            </a:pPr>
            <a:r>
              <a:rPr lang="en-US" sz="1200" dirty="0"/>
              <a:t>			return true;</a:t>
            </a:r>
          </a:p>
          <a:p>
            <a:pPr marL="0" indent="0">
              <a:buNone/>
            </a:pPr>
            <a:r>
              <a:rPr lang="en-US" sz="1200" dirty="0"/>
              <a:t>		} else {</a:t>
            </a:r>
          </a:p>
          <a:p>
            <a:pPr marL="0" indent="0">
              <a:buNone/>
            </a:pPr>
            <a:r>
              <a:rPr lang="en-US" sz="1200" dirty="0"/>
              <a:t>			return false;</a:t>
            </a:r>
          </a:p>
          <a:p>
            <a:pPr marL="0" indent="0">
              <a:buNone/>
            </a:pPr>
            <a:r>
              <a:rPr lang="en-US" sz="1200" dirty="0"/>
              <a:t>		}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private String </a:t>
            </a:r>
            <a:r>
              <a:rPr lang="en-US" sz="1200" dirty="0" err="1"/>
              <a:t>getUserInput</a:t>
            </a:r>
            <a:r>
              <a:rPr lang="en-US" sz="1200" dirty="0"/>
              <a:t>() {</a:t>
            </a:r>
          </a:p>
          <a:p>
            <a:pPr marL="0" indent="0">
              <a:buNone/>
            </a:pPr>
            <a:r>
              <a:rPr lang="en-US" sz="1200" dirty="0"/>
              <a:t>		// get user response	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802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 java.io.*;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TeaWithHook</a:t>
            </a:r>
            <a:r>
              <a:rPr lang="en-US" dirty="0"/>
              <a:t> extends </a:t>
            </a:r>
            <a:r>
              <a:rPr lang="en-US" dirty="0" err="1"/>
              <a:t>CaffeineBeverageWithHook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brew()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("Steeping the tea");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addCondiments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("Adding Lemon");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customerWantsCondiments</a:t>
            </a:r>
            <a:r>
              <a:rPr lang="en-US" dirty="0"/>
              <a:t>()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String answer = </a:t>
            </a:r>
            <a:r>
              <a:rPr lang="en-US" dirty="0" err="1"/>
              <a:t>getUserInput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answer.toLowerCase</a:t>
            </a:r>
            <a:r>
              <a:rPr lang="en-US" dirty="0"/>
              <a:t>().</a:t>
            </a:r>
            <a:r>
              <a:rPr lang="en-US" dirty="0" err="1"/>
              <a:t>startsWith</a:t>
            </a:r>
            <a:r>
              <a:rPr lang="en-US" dirty="0"/>
              <a:t>("y")) {</a:t>
            </a:r>
          </a:p>
          <a:p>
            <a:pPr marL="0" indent="0">
              <a:buNone/>
            </a:pPr>
            <a:r>
              <a:rPr lang="en-US" dirty="0"/>
              <a:t>			return true;</a:t>
            </a:r>
          </a:p>
          <a:p>
            <a:pPr marL="0" indent="0">
              <a:buNone/>
            </a:pPr>
            <a:r>
              <a:rPr lang="en-US" dirty="0"/>
              <a:t>		} else {</a:t>
            </a:r>
          </a:p>
          <a:p>
            <a:pPr marL="0" indent="0">
              <a:buNone/>
            </a:pPr>
            <a:r>
              <a:rPr lang="en-US" dirty="0"/>
              <a:t>			return false;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private String </a:t>
            </a:r>
            <a:r>
              <a:rPr lang="en-US" dirty="0" err="1"/>
              <a:t>getUserInput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// get the user's response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2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BeverageTestDrive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TeaWithHook</a:t>
            </a:r>
            <a:r>
              <a:rPr lang="en-US" dirty="0"/>
              <a:t> </a:t>
            </a:r>
            <a:r>
              <a:rPr lang="en-US" dirty="0" err="1"/>
              <a:t>teaHook</a:t>
            </a:r>
            <a:r>
              <a:rPr lang="en-US" dirty="0"/>
              <a:t> = new </a:t>
            </a:r>
            <a:r>
              <a:rPr lang="en-US" dirty="0" err="1"/>
              <a:t>TeaWithHook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CoffeeWithHook</a:t>
            </a:r>
            <a:r>
              <a:rPr lang="en-US" dirty="0"/>
              <a:t> </a:t>
            </a:r>
            <a:r>
              <a:rPr lang="en-US" dirty="0" err="1"/>
              <a:t>coffeeHook</a:t>
            </a:r>
            <a:r>
              <a:rPr lang="en-US" dirty="0"/>
              <a:t> = new </a:t>
            </a:r>
            <a:r>
              <a:rPr lang="en-US" dirty="0" err="1"/>
              <a:t>CoffeeWithHook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("\</a:t>
            </a:r>
            <a:r>
              <a:rPr lang="en-US" dirty="0" err="1"/>
              <a:t>nMaking</a:t>
            </a:r>
            <a:r>
              <a:rPr lang="en-US" dirty="0"/>
              <a:t> tea...");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teaHook.prepareRecipe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("\</a:t>
            </a:r>
            <a:r>
              <a:rPr lang="en-US" dirty="0" err="1"/>
              <a:t>nMaking</a:t>
            </a:r>
            <a:r>
              <a:rPr lang="en-US" dirty="0"/>
              <a:t> coffee...");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coffeeHook.prepareRecipe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421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Hooks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We want to minimize the number of abstract methods used. 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Thus, the steps of the algorithm should not be too granular.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However, less granularity means less flexibility.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Hooks are methods which have default implementation in super class which can be overridden by subclasses, however this is optional.</a:t>
            </a:r>
          </a:p>
          <a:p>
            <a:pPr>
              <a:lnSpc>
                <a:spcPct val="80000"/>
              </a:lnSpc>
            </a:pPr>
            <a:endParaRPr lang="en-US" sz="30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r>
              <a:rPr lang="en-US" dirty="0"/>
              <a:t>Why Hooks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91000"/>
          </a:xfrm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number of abstract methods used must be minimized.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Enables a subclass to implement an optional part of an algorithm.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Enables a subclass to react to a step in the template method.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Enables the subclass to make a decision for the abstract class.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   Examples of </a:t>
            </a:r>
            <a:br>
              <a:rPr lang="en-US" dirty="0"/>
            </a:br>
            <a:r>
              <a:rPr lang="en-US" dirty="0"/>
              <a:t>Using Hooks in the Java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91000"/>
          </a:xfrm>
          <a:noFill/>
        </p:spPr>
        <p:txBody>
          <a:bodyPr>
            <a:normAutofit/>
          </a:bodyPr>
          <a:lstStyle/>
          <a:p>
            <a:r>
              <a:rPr lang="en-US" sz="2800" dirty="0" err="1"/>
              <a:t>JFrame</a:t>
            </a:r>
            <a:r>
              <a:rPr lang="en-US" sz="2800" dirty="0"/>
              <a:t> hooks</a:t>
            </a:r>
          </a:p>
          <a:p>
            <a:pPr lvl="1"/>
            <a:r>
              <a:rPr lang="en-US" sz="2400" dirty="0"/>
              <a:t>paint()</a:t>
            </a:r>
          </a:p>
          <a:p>
            <a:r>
              <a:rPr lang="en-US" sz="2800" dirty="0"/>
              <a:t>Applet hooks</a:t>
            </a:r>
          </a:p>
          <a:p>
            <a:pPr lvl="1"/>
            <a:r>
              <a:rPr lang="en-US" sz="2400" dirty="0"/>
              <a:t>init()</a:t>
            </a:r>
          </a:p>
          <a:p>
            <a:pPr lvl="1"/>
            <a:r>
              <a:rPr lang="en-US" sz="2400" dirty="0"/>
              <a:t>repaint()</a:t>
            </a:r>
          </a:p>
          <a:p>
            <a:pPr lvl="1"/>
            <a:r>
              <a:rPr lang="en-US" sz="2400" dirty="0"/>
              <a:t>start()</a:t>
            </a:r>
          </a:p>
          <a:p>
            <a:pPr lvl="1"/>
            <a:r>
              <a:rPr lang="en-US" sz="2400" dirty="0"/>
              <a:t>stop()</a:t>
            </a:r>
          </a:p>
          <a:p>
            <a:pPr lvl="1"/>
            <a:r>
              <a:rPr lang="en-US" sz="2400" dirty="0"/>
              <a:t>destroy()</a:t>
            </a:r>
          </a:p>
          <a:p>
            <a:pPr lvl="1"/>
            <a:r>
              <a:rPr lang="en-US" sz="2400" dirty="0"/>
              <a:t>paint()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package </a:t>
            </a:r>
            <a:r>
              <a:rPr lang="en-US" sz="1200" dirty="0" err="1"/>
              <a:t>headfirst.templatemethod.frame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import </a:t>
            </a:r>
            <a:r>
              <a:rPr lang="en-US" sz="1200" dirty="0" err="1"/>
              <a:t>java.awt</a:t>
            </a:r>
            <a:r>
              <a:rPr lang="en-US" sz="1200" dirty="0"/>
              <a:t>.*;</a:t>
            </a:r>
          </a:p>
          <a:p>
            <a:pPr marL="0" indent="0">
              <a:buNone/>
            </a:pPr>
            <a:r>
              <a:rPr lang="en-US" sz="1200" dirty="0"/>
              <a:t>import </a:t>
            </a:r>
            <a:r>
              <a:rPr lang="en-US" sz="1200" dirty="0" err="1"/>
              <a:t>javax.swing</a:t>
            </a:r>
            <a:r>
              <a:rPr lang="en-US" sz="1200" dirty="0"/>
              <a:t>.*;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class </a:t>
            </a:r>
            <a:r>
              <a:rPr lang="en-US" sz="1200" dirty="0" err="1"/>
              <a:t>MyFrame</a:t>
            </a:r>
            <a:r>
              <a:rPr lang="en-US" sz="1200" dirty="0"/>
              <a:t> extends </a:t>
            </a:r>
            <a:r>
              <a:rPr lang="en-US" sz="1200" dirty="0" err="1"/>
              <a:t>JFrame</a:t>
            </a:r>
            <a:r>
              <a:rPr lang="en-US" sz="1200" dirty="0"/>
              <a:t> {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public </a:t>
            </a:r>
            <a:r>
              <a:rPr lang="en-US" sz="1200" dirty="0" err="1"/>
              <a:t>MyFrame</a:t>
            </a:r>
            <a:r>
              <a:rPr lang="en-US" sz="1200" dirty="0"/>
              <a:t>(String title) {</a:t>
            </a:r>
          </a:p>
          <a:p>
            <a:pPr marL="0" indent="0">
              <a:buNone/>
            </a:pPr>
            <a:r>
              <a:rPr lang="en-US" sz="1200" dirty="0"/>
              <a:t>		super(title);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this.setDefaultCloseOperation</a:t>
            </a:r>
            <a:r>
              <a:rPr lang="en-US" sz="1200" dirty="0"/>
              <a:t>(</a:t>
            </a:r>
            <a:r>
              <a:rPr lang="en-US" sz="1200" dirty="0" err="1"/>
              <a:t>JFrame.EXIT_ON_CLOSE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this.setSize</a:t>
            </a:r>
            <a:r>
              <a:rPr lang="en-US" sz="1200" dirty="0"/>
              <a:t>(300,300);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this.setVisible</a:t>
            </a:r>
            <a:r>
              <a:rPr lang="en-US" sz="1200" dirty="0"/>
              <a:t>(true);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public void paint(Graphics graphics) {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super.paint</a:t>
            </a:r>
            <a:r>
              <a:rPr lang="en-US" sz="1200" dirty="0"/>
              <a:t>(graphics);</a:t>
            </a:r>
          </a:p>
          <a:p>
            <a:pPr marL="0" indent="0">
              <a:buNone/>
            </a:pPr>
            <a:r>
              <a:rPr lang="en-US" sz="1200" dirty="0"/>
              <a:t>		String </a:t>
            </a:r>
            <a:r>
              <a:rPr lang="en-US" sz="1200" dirty="0" err="1"/>
              <a:t>msg</a:t>
            </a:r>
            <a:r>
              <a:rPr lang="en-US" sz="1200" dirty="0"/>
              <a:t> = "I rule!!";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graphics.drawString</a:t>
            </a:r>
            <a:r>
              <a:rPr lang="en-US" sz="1200" dirty="0"/>
              <a:t>(</a:t>
            </a:r>
            <a:r>
              <a:rPr lang="en-US" sz="1200" dirty="0" err="1"/>
              <a:t>msg</a:t>
            </a:r>
            <a:r>
              <a:rPr lang="en-US" sz="1200" dirty="0"/>
              <a:t>, 100, 100);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public static void main(String[] </a:t>
            </a:r>
            <a:r>
              <a:rPr lang="en-US" sz="1200" dirty="0" err="1"/>
              <a:t>args</a:t>
            </a:r>
            <a:r>
              <a:rPr lang="en-US" sz="1200" dirty="0"/>
              <a:t>) {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MyFrame</a:t>
            </a:r>
            <a:r>
              <a:rPr lang="en-US" sz="1200" dirty="0"/>
              <a:t> </a:t>
            </a:r>
            <a:r>
              <a:rPr lang="en-US" sz="1200" dirty="0" err="1"/>
              <a:t>myFrame</a:t>
            </a:r>
            <a:r>
              <a:rPr lang="en-US" sz="1200" dirty="0"/>
              <a:t> = new </a:t>
            </a:r>
            <a:r>
              <a:rPr lang="en-US" sz="1200" dirty="0" err="1"/>
              <a:t>MyFrame</a:t>
            </a:r>
            <a:r>
              <a:rPr lang="en-US" sz="1200" dirty="0"/>
              <a:t>("Head First Design Patterns");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733800" y="914400"/>
            <a:ext cx="1905000" cy="838200"/>
          </a:xfrm>
          <a:prstGeom prst="wedgeRoundRectCallout">
            <a:avLst>
              <a:gd name="adj1" fmla="val -96262"/>
              <a:gd name="adj2" fmla="val 458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JFrame</a:t>
            </a:r>
            <a:r>
              <a:rPr lang="en-US" dirty="0"/>
              <a:t> has a method called  update()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267200" y="1447800"/>
            <a:ext cx="2438400" cy="838200"/>
          </a:xfrm>
          <a:prstGeom prst="wedgeRoundRectCallout">
            <a:avLst>
              <a:gd name="adj1" fmla="val -106976"/>
              <a:gd name="adj2" fmla="val -143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JFrame’s</a:t>
            </a:r>
            <a:endParaRPr lang="en-US" dirty="0"/>
          </a:p>
          <a:p>
            <a:pPr algn="ctr"/>
            <a:r>
              <a:rPr lang="en-US" dirty="0"/>
              <a:t>update() method calls paint() method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686300" y="1775927"/>
            <a:ext cx="1905000" cy="838200"/>
          </a:xfrm>
          <a:prstGeom prst="wedgeRoundRectCallout">
            <a:avLst>
              <a:gd name="adj1" fmla="val -139364"/>
              <a:gd name="adj2" fmla="val -432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JFrame</a:t>
            </a:r>
            <a:r>
              <a:rPr lang="en-US" dirty="0"/>
              <a:t> ‘s paint() method does nothing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638800" y="3505200"/>
            <a:ext cx="1905000" cy="1295400"/>
          </a:xfrm>
          <a:prstGeom prst="wedgeRoundRectCallout">
            <a:avLst>
              <a:gd name="adj1" fmla="val -136425"/>
              <a:gd name="adj2" fmla="val -79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MyFrame</a:t>
            </a:r>
            <a:r>
              <a:rPr lang="en-US" dirty="0"/>
              <a:t>  override paint() method to do something</a:t>
            </a:r>
          </a:p>
        </p:txBody>
      </p:sp>
      <p:sp>
        <p:nvSpPr>
          <p:cNvPr id="10" name="Explosion 1 9"/>
          <p:cNvSpPr/>
          <p:nvPr/>
        </p:nvSpPr>
        <p:spPr>
          <a:xfrm>
            <a:off x="5334000" y="5181600"/>
            <a:ext cx="2971800" cy="1371600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Paint() is a hook!</a:t>
            </a:r>
          </a:p>
        </p:txBody>
      </p:sp>
    </p:spTree>
    <p:extLst>
      <p:ext uri="{BB962C8B-B14F-4D97-AF65-F5344CB8AC3E}">
        <p14:creationId xmlns:p14="http://schemas.microsoft.com/office/powerpoint/2010/main" val="246434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java.applet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java.awt</a:t>
            </a:r>
            <a:r>
              <a:rPr lang="en-US" dirty="0"/>
              <a:t>.*;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java.awt.image.ColorModel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java.net.URL;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java.net.MalformedURLException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java.util.Hashtable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java.util.Locale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Applet extends Panel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// other methods of the Applet class </a:t>
            </a:r>
          </a:p>
          <a:p>
            <a:pPr marL="0" indent="0">
              <a:buNone/>
            </a:pPr>
            <a:r>
              <a:rPr lang="en-US" dirty="0"/>
              <a:t>     …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public void 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public void start()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public void stop()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public void destroy()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2057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/>
              <a:t>package </a:t>
            </a:r>
            <a:r>
              <a:rPr lang="en-US" sz="1100" dirty="0" err="1"/>
              <a:t>headfirst.templatemethod.applet</a:t>
            </a:r>
            <a:r>
              <a:rPr lang="en-US" sz="1100" dirty="0"/>
              <a:t>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import </a:t>
            </a:r>
            <a:r>
              <a:rPr lang="en-US" sz="1100" dirty="0" err="1"/>
              <a:t>java.applet.Applet</a:t>
            </a:r>
            <a:r>
              <a:rPr lang="en-US" sz="1100" dirty="0"/>
              <a:t>;</a:t>
            </a:r>
          </a:p>
          <a:p>
            <a:pPr marL="0" indent="0">
              <a:buNone/>
            </a:pPr>
            <a:r>
              <a:rPr lang="en-US" sz="1100" dirty="0"/>
              <a:t>import </a:t>
            </a:r>
            <a:r>
              <a:rPr lang="en-US" sz="1100" dirty="0" err="1"/>
              <a:t>java.awt.Graphics</a:t>
            </a:r>
            <a:r>
              <a:rPr lang="en-US" sz="1100" dirty="0"/>
              <a:t>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public class </a:t>
            </a:r>
            <a:r>
              <a:rPr lang="en-US" sz="1100" dirty="0" err="1"/>
              <a:t>MyApplet</a:t>
            </a:r>
            <a:r>
              <a:rPr lang="en-US" sz="1100" dirty="0"/>
              <a:t> extends Applet {</a:t>
            </a:r>
          </a:p>
          <a:p>
            <a:pPr marL="0" indent="0">
              <a:buNone/>
            </a:pPr>
            <a:r>
              <a:rPr lang="en-US" sz="1100" dirty="0"/>
              <a:t>    String message;</a:t>
            </a:r>
          </a:p>
          <a:p>
            <a:pPr marL="0" indent="0">
              <a:buNone/>
            </a:pPr>
            <a:r>
              <a:rPr lang="en-US" sz="1100" dirty="0"/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public void </a:t>
            </a:r>
            <a:r>
              <a:rPr lang="en-US" sz="1100" dirty="0" err="1">
                <a:solidFill>
                  <a:srgbClr val="FF0000"/>
                </a:solidFill>
              </a:rPr>
              <a:t>init</a:t>
            </a:r>
            <a:r>
              <a:rPr lang="en-US" sz="1100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message = "Hello World, I'm alive!";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repaint();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public void start() {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message = "Now I'm starting up...";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repaint();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public void stop() {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message = "Oh, now I'm being stopped...";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repaint();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public void destroy() {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message = "Goodbye, cruel world";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    repaint();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100" dirty="0"/>
              <a:t> </a:t>
            </a:r>
          </a:p>
          <a:p>
            <a:pPr marL="0" indent="0">
              <a:buNone/>
            </a:pPr>
            <a:r>
              <a:rPr lang="en-US" sz="1100" dirty="0"/>
              <a:t>}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08327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Hollywood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Most of the time, subclasses methods call super class methods. 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Principle: </a:t>
            </a:r>
            <a:r>
              <a:rPr lang="en-US" sz="3000" i="1" dirty="0"/>
              <a:t>Don’t call us, we will call you.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Low-level components are activated by high-level components.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A low-level component never calls a high-level component.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In the template pattern the abstract class is the high-level component and the concrete classes the low-level components.</a:t>
            </a:r>
          </a:p>
          <a:p>
            <a:pPr>
              <a:lnSpc>
                <a:spcPct val="80000"/>
              </a:lnSpc>
            </a:pP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4038600" cy="5791200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headfirst.templatemethod.simplebarista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Coffee {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prepareRecipe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boilWater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brewCoffeeGrinds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pourInCup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addSugarAndMilk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boilWater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("Boiling 		water");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brewCoffeeGrinds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("Dripping 		Coffee through filter");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pourInCup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("Pouring 		into cup");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addSugarAndMilk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("Adding 		Sugar and Milk");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838200"/>
            <a:ext cx="4038600" cy="51054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/>
              <a:t>package </a:t>
            </a:r>
            <a:r>
              <a:rPr lang="en-US" sz="1000" dirty="0" err="1"/>
              <a:t>headfirst.templatemethod.simplebarista</a:t>
            </a:r>
            <a:r>
              <a:rPr lang="en-US" sz="1000" dirty="0"/>
              <a:t>;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public class Tea {</a:t>
            </a:r>
          </a:p>
          <a:p>
            <a:pPr marL="0" indent="0">
              <a:buNone/>
            </a:pPr>
            <a:r>
              <a:rPr lang="en-US" sz="1000" dirty="0"/>
              <a:t> </a:t>
            </a:r>
          </a:p>
          <a:p>
            <a:pPr marL="0" indent="0">
              <a:buNone/>
            </a:pPr>
            <a:r>
              <a:rPr lang="en-US" sz="1000" dirty="0"/>
              <a:t>	void </a:t>
            </a:r>
            <a:r>
              <a:rPr lang="en-US" sz="1000" dirty="0" err="1"/>
              <a:t>prepareRecipe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boilWater</a:t>
            </a:r>
            <a:r>
              <a:rPr lang="en-US" sz="1000" dirty="0"/>
              <a:t>();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steepTeaBag</a:t>
            </a:r>
            <a:r>
              <a:rPr lang="en-US" sz="1000" dirty="0"/>
              <a:t>();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pourInCup</a:t>
            </a:r>
            <a:r>
              <a:rPr lang="en-US" sz="1000" dirty="0"/>
              <a:t>();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addLemon</a:t>
            </a:r>
            <a:r>
              <a:rPr lang="en-US" sz="1000" dirty="0"/>
              <a:t>();</a:t>
            </a:r>
          </a:p>
          <a:p>
            <a:pPr marL="0" indent="0">
              <a:buNone/>
            </a:pPr>
            <a:r>
              <a:rPr lang="en-US" sz="1000" dirty="0"/>
              <a:t>	}</a:t>
            </a:r>
          </a:p>
          <a:p>
            <a:pPr marL="0" indent="0">
              <a:buNone/>
            </a:pPr>
            <a:r>
              <a:rPr lang="en-US" sz="1000" dirty="0"/>
              <a:t> </a:t>
            </a:r>
          </a:p>
          <a:p>
            <a:pPr marL="0" indent="0">
              <a:buNone/>
            </a:pPr>
            <a:r>
              <a:rPr lang="en-US" sz="1000" dirty="0"/>
              <a:t>	public void </a:t>
            </a:r>
            <a:r>
              <a:rPr lang="en-US" sz="1000" dirty="0" err="1"/>
              <a:t>boilWater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System.out.println</a:t>
            </a:r>
            <a:r>
              <a:rPr lang="en-US" sz="1000" dirty="0"/>
              <a:t>("Boiling water");</a:t>
            </a:r>
          </a:p>
          <a:p>
            <a:pPr marL="0" indent="0">
              <a:buNone/>
            </a:pPr>
            <a:r>
              <a:rPr lang="en-US" sz="1000" dirty="0"/>
              <a:t>	}</a:t>
            </a:r>
          </a:p>
          <a:p>
            <a:pPr marL="0" indent="0">
              <a:buNone/>
            </a:pPr>
            <a:r>
              <a:rPr lang="en-US" sz="1000" dirty="0"/>
              <a:t> </a:t>
            </a:r>
          </a:p>
          <a:p>
            <a:pPr marL="0" indent="0">
              <a:buNone/>
            </a:pPr>
            <a:r>
              <a:rPr lang="en-US" sz="1000" dirty="0"/>
              <a:t>	public void </a:t>
            </a:r>
            <a:r>
              <a:rPr lang="en-US" sz="1000" dirty="0" err="1"/>
              <a:t>steepTeaBag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System.out.println</a:t>
            </a:r>
            <a:r>
              <a:rPr lang="en-US" sz="1000" dirty="0"/>
              <a:t>("Steeping the 		tea");</a:t>
            </a:r>
          </a:p>
          <a:p>
            <a:pPr marL="0" indent="0">
              <a:buNone/>
            </a:pPr>
            <a:r>
              <a:rPr lang="en-US" sz="1000" dirty="0"/>
              <a:t>	}</a:t>
            </a:r>
          </a:p>
          <a:p>
            <a:pPr marL="0" indent="0">
              <a:buNone/>
            </a:pPr>
            <a:r>
              <a:rPr lang="en-US" sz="1000" dirty="0"/>
              <a:t> </a:t>
            </a:r>
          </a:p>
          <a:p>
            <a:pPr marL="0" indent="0">
              <a:buNone/>
            </a:pPr>
            <a:r>
              <a:rPr lang="en-US" sz="1000" dirty="0"/>
              <a:t>	public void </a:t>
            </a:r>
            <a:r>
              <a:rPr lang="en-US" sz="1000" dirty="0" err="1"/>
              <a:t>addLemon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System.out.println</a:t>
            </a:r>
            <a:r>
              <a:rPr lang="en-US" sz="1000" dirty="0"/>
              <a:t>("Adding 		Lemon");</a:t>
            </a:r>
          </a:p>
          <a:p>
            <a:pPr marL="0" indent="0">
              <a:buNone/>
            </a:pPr>
            <a:r>
              <a:rPr lang="en-US" sz="1000" dirty="0"/>
              <a:t>	}</a:t>
            </a:r>
          </a:p>
          <a:p>
            <a:pPr marL="0" indent="0">
              <a:buNone/>
            </a:pPr>
            <a:r>
              <a:rPr lang="en-US" sz="1000" dirty="0"/>
              <a:t> </a:t>
            </a:r>
          </a:p>
          <a:p>
            <a:pPr marL="0" indent="0">
              <a:buNone/>
            </a:pPr>
            <a:r>
              <a:rPr lang="en-US" sz="1000" dirty="0"/>
              <a:t>	public void </a:t>
            </a:r>
            <a:r>
              <a:rPr lang="en-US" sz="1000" dirty="0" err="1"/>
              <a:t>pourInCup</a:t>
            </a:r>
            <a:r>
              <a:rPr lang="en-US" sz="1000" dirty="0"/>
              <a:t>() {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System.out.println</a:t>
            </a:r>
            <a:r>
              <a:rPr lang="en-US" sz="1000" dirty="0"/>
              <a:t>("Pouring into 		cup");</a:t>
            </a:r>
          </a:p>
          <a:p>
            <a:pPr marL="0" indent="0">
              <a:buNone/>
            </a:pPr>
            <a:r>
              <a:rPr lang="en-US" sz="1000" dirty="0"/>
              <a:t>	}</a:t>
            </a:r>
          </a:p>
          <a:p>
            <a:pPr marL="0" indent="0">
              <a:buNone/>
            </a:pPr>
            <a:r>
              <a:rPr lang="en-US" sz="1000" dirty="0"/>
              <a:t>}</a:t>
            </a: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3977429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Design Principle: Don’t call us we’ll call you.</a:t>
            </a:r>
          </a:p>
          <a:p>
            <a:pPr>
              <a:lnSpc>
                <a:spcPct val="90000"/>
              </a:lnSpc>
            </a:pPr>
            <a:r>
              <a:rPr lang="en-US" dirty="0"/>
              <a:t>Template Method pattern defines steps of an algorithm in a Template method. This method can not be changed by subclasses. So it is final. This guarantees the steps of the algorithm can not be changed. </a:t>
            </a:r>
          </a:p>
          <a:p>
            <a:pPr>
              <a:lnSpc>
                <a:spcPct val="90000"/>
              </a:lnSpc>
            </a:pPr>
            <a:r>
              <a:rPr lang="en-US" dirty="0"/>
              <a:t>Facilitates code reuse.</a:t>
            </a:r>
          </a:p>
          <a:p>
            <a:pPr>
              <a:lnSpc>
                <a:spcPct val="90000"/>
              </a:lnSpc>
            </a:pPr>
            <a:r>
              <a:rPr lang="en-US" dirty="0"/>
              <a:t>Some methods in the super class defined as abstract methods must be implemented in the sub classes.</a:t>
            </a:r>
          </a:p>
          <a:p>
            <a:pPr>
              <a:lnSpc>
                <a:spcPct val="90000"/>
              </a:lnSpc>
            </a:pPr>
            <a:r>
              <a:rPr lang="en-US" dirty="0">
                <a:hlinkClick r:id="rId2"/>
              </a:rPr>
              <a:t>Similar to the strategy pattern.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factory pattern is a specialization of the template pattern.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4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 descr="http://dotnetslackers.com/images/articleimages/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-304800"/>
            <a:ext cx="6629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2" descr="http://lh3.ggpht.com/_FOkvp7M3tJA/TAo5U4jFsyI/AAAAAAAAAPI/VxGuRhmOH-o/StrategyPatter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0"/>
            <a:ext cx="4343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4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so far..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/>
              <a:t>OO Basics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Abstraction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Encapsulation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Inheritance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Polymorphism</a:t>
            </a:r>
          </a:p>
          <a:p>
            <a:pPr marL="393192" lvl="1" indent="0" eaLnBrk="1" hangingPunct="1">
              <a:lnSpc>
                <a:spcPct val="80000"/>
              </a:lnSpc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OO Principles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Encapsulate what varies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Favor composition over inheritance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Program to interfaces not to implementations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Strive for loosely coupled designs between objects that interact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Classes should be open for extension but closed for modification.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Depend on abstracts. Do not depend on concrete classes.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Only talk to your friends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Hollywood principles: don’t call us, we will call you.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8648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so far…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/>
              <a:t>OO Patterns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Strategy Pattern</a:t>
            </a:r>
            <a:r>
              <a:rPr lang="en-US" sz="1600" dirty="0"/>
              <a:t> defines a family of algorithms, Encapsulates each one, and makes them interchangeable. Strategy lets the algorithm vary independently from clients that use it.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Observer Pattern</a:t>
            </a:r>
            <a:r>
              <a:rPr lang="en-US" sz="1600" dirty="0"/>
              <a:t> defines a one-to-many dependency between objects so that when one object changes state, all of its dependents are notified and updated automatically.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Decorator Pattern</a:t>
            </a:r>
            <a:r>
              <a:rPr lang="en-US" sz="1600" dirty="0"/>
              <a:t> – attach additional responsibilities to an object dynamically. Decorators provide a flexible alternative for sub-classing for extending functionality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Singleton Pattern</a:t>
            </a:r>
            <a:r>
              <a:rPr lang="en-US" sz="1600" dirty="0"/>
              <a:t> – ensure a class only has one instance, and provide a global point of access to it </a:t>
            </a: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The Adapter Pattern</a:t>
            </a:r>
            <a:r>
              <a:rPr lang="en-US" sz="1600" dirty="0"/>
              <a:t> converts the interface of a class into another interface the clients expect. Adapter lets classes work together that couldn’t otherwise because of incompatible interfaces.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The Façade Pattern</a:t>
            </a:r>
            <a:r>
              <a:rPr lang="en-US" sz="1600" dirty="0"/>
              <a:t> provides a unified interface to a set of interfaces in a subsystem. Façade defines a higher level interface that makes the subsystem easier to use.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The Template Pattern</a:t>
            </a:r>
            <a:r>
              <a:rPr lang="en-US" sz="1600" dirty="0"/>
              <a:t> defines steps of an algorithm. Subclasses cannot change the algorithm (final). It facilitates code reuse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300" dirty="0"/>
          </a:p>
          <a:p>
            <a:pPr lvl="1" eaLnBrk="1" hangingPunct="1">
              <a:lnSpc>
                <a:spcPct val="8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23242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Code is duplicated across the classes – code changes would have to be made in more than one place.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Adding a new beverage would result in further duplication.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Knowledge of the algorithm (i.e., the sequence of making those beverage) and implementation (how to perform each task in the algorithm) is distributed over classes.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Approach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Both subclasses inherit a general algorithm (the sequence).</a:t>
            </a:r>
          </a:p>
          <a:p>
            <a:pPr>
              <a:lnSpc>
                <a:spcPct val="90000"/>
              </a:lnSpc>
            </a:pPr>
            <a:r>
              <a:rPr lang="en-US" dirty="0"/>
              <a:t>Some methods in the algorithm can be concrete since those methods perform the same actions for all subclasses (boiling water and pour water).</a:t>
            </a:r>
          </a:p>
          <a:p>
            <a:pPr>
              <a:lnSpc>
                <a:spcPct val="90000"/>
              </a:lnSpc>
            </a:pPr>
            <a:r>
              <a:rPr lang="en-US" dirty="0"/>
              <a:t>Other methods in the algorithm should be abstract, since those methods perform subclass-specific actions (brew tea or make coffee).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    UML for the New Approach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40757"/>
              </p:ext>
            </p:extLst>
          </p:nvPr>
        </p:nvGraphicFramePr>
        <p:xfrm>
          <a:off x="685800" y="1600200"/>
          <a:ext cx="72136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Drawing" r:id="rId3" imgW="7496280" imgH="5267160" progId="">
                  <p:embed/>
                </p:oleObj>
              </mc:Choice>
              <mc:Fallback>
                <p:oleObj name="Drawing" r:id="rId3" imgW="7496280" imgH="52671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72136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Callout 2 3"/>
          <p:cNvSpPr/>
          <p:nvPr/>
        </p:nvSpPr>
        <p:spPr>
          <a:xfrm>
            <a:off x="6324600" y="2209800"/>
            <a:ext cx="9906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847"/>
              <a:gd name="adj6" fmla="val -63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abstract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5981700" y="3276600"/>
            <a:ext cx="12573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6"/>
              <a:gd name="adj6" fmla="val -65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concrete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StarBuzz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038600" cy="4191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Coffee Recipe</a:t>
            </a:r>
          </a:p>
          <a:p>
            <a:pPr marL="0" indent="0">
              <a:buNone/>
            </a:pPr>
            <a:r>
              <a:rPr lang="en-US" sz="1800" dirty="0"/>
              <a:t>void </a:t>
            </a:r>
            <a:r>
              <a:rPr lang="en-US" sz="1800" dirty="0" err="1"/>
              <a:t>prepareRecipe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boilWater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brewCoffeeGrinds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pourInCup</a:t>
            </a:r>
            <a:r>
              <a:rPr lang="en-US" sz="1800" dirty="0"/>
              <a:t>(); 		                </a:t>
            </a:r>
            <a:r>
              <a:rPr lang="en-US" sz="1800" dirty="0" err="1"/>
              <a:t>addSugarAndMilk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}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52600"/>
            <a:ext cx="4038600" cy="4191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/>
              <a:t>Tea Recipe</a:t>
            </a:r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prepareRecipe</a:t>
            </a:r>
            <a:r>
              <a:rPr lang="en-US" sz="2000" dirty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dirty="0" err="1"/>
              <a:t>boilWater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dirty="0" err="1"/>
              <a:t>steepTeaBag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dirty="0" err="1"/>
              <a:t>pourInCup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dirty="0" err="1"/>
              <a:t>addLemon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445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/>
              <a:t>Abstracting Prepare Recipe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1524000"/>
          <a:ext cx="726757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Drawing" r:id="rId3" imgW="7496280" imgH="5267160" progId="">
                  <p:embed/>
                </p:oleObj>
              </mc:Choice>
              <mc:Fallback>
                <p:oleObj name="Drawing" r:id="rId3" imgW="7496280" imgH="52671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267575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   </a:t>
            </a:r>
            <a:r>
              <a:rPr lang="en-US" sz="4900" dirty="0"/>
              <a:t>Advantages of the 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3528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A single class (</a:t>
            </a:r>
            <a:r>
              <a:rPr lang="en-US" dirty="0" err="1"/>
              <a:t>CaffeineBeverage</a:t>
            </a:r>
            <a:r>
              <a:rPr lang="en-US" dirty="0"/>
              <a:t>) protects and controls the algorithm</a:t>
            </a:r>
          </a:p>
          <a:p>
            <a:r>
              <a:rPr lang="en-US" dirty="0"/>
              <a:t>The superclass facilitates </a:t>
            </a:r>
            <a:r>
              <a:rPr lang="en-US" dirty="0">
                <a:solidFill>
                  <a:srgbClr val="FF0000"/>
                </a:solidFill>
              </a:rPr>
              <a:t>reuse</a:t>
            </a:r>
            <a:r>
              <a:rPr lang="en-US" dirty="0"/>
              <a:t> of methods.</a:t>
            </a:r>
          </a:p>
          <a:p>
            <a:r>
              <a:rPr lang="en-US" dirty="0"/>
              <a:t>Code changes will occur in only one place.</a:t>
            </a:r>
          </a:p>
          <a:p>
            <a:r>
              <a:rPr lang="en-US" dirty="0"/>
              <a:t>Other beverages can be easily added.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991</TotalTime>
  <Words>2381</Words>
  <Application>Microsoft Office PowerPoint</Application>
  <PresentationFormat>On-screen Show (4:3)</PresentationFormat>
  <Paragraphs>436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Constantia</vt:lpstr>
      <vt:lpstr>Courier New</vt:lpstr>
      <vt:lpstr>Wingdings</vt:lpstr>
      <vt:lpstr>Wingdings 2</vt:lpstr>
      <vt:lpstr>Flow</vt:lpstr>
      <vt:lpstr>Drawing</vt:lpstr>
      <vt:lpstr>Template Method Pattern</vt:lpstr>
      <vt:lpstr>StarBuzz</vt:lpstr>
      <vt:lpstr>PowerPoint Presentation</vt:lpstr>
      <vt:lpstr>Problems with the Solution</vt:lpstr>
      <vt:lpstr>More General Approach</vt:lpstr>
      <vt:lpstr>     UML for the New Approach</vt:lpstr>
      <vt:lpstr>StarBuzz</vt:lpstr>
      <vt:lpstr>Abstracting Prepare Recipe</vt:lpstr>
      <vt:lpstr>    Advantages of the New Approach</vt:lpstr>
      <vt:lpstr>PowerPoint Presentation</vt:lpstr>
      <vt:lpstr>PowerPoint Presentation</vt:lpstr>
      <vt:lpstr>PowerPoint Presentation</vt:lpstr>
      <vt:lpstr>PowerPoint Presentation</vt:lpstr>
      <vt:lpstr>Template Method Pattern</vt:lpstr>
      <vt:lpstr>Template Pattern Structure</vt:lpstr>
      <vt:lpstr>Template Pattern Structure</vt:lpstr>
      <vt:lpstr>Code for the Template</vt:lpstr>
      <vt:lpstr>New issue:</vt:lpstr>
      <vt:lpstr>PowerPoint Presentation</vt:lpstr>
      <vt:lpstr>PowerPoint Presentation</vt:lpstr>
      <vt:lpstr>PowerPoint Presentation</vt:lpstr>
      <vt:lpstr>PowerPoint Presentation</vt:lpstr>
      <vt:lpstr>Using Hooks</vt:lpstr>
      <vt:lpstr>Why Hooks</vt:lpstr>
      <vt:lpstr>   Examples of  Using Hooks in the Java API</vt:lpstr>
      <vt:lpstr>PowerPoint Presentation</vt:lpstr>
      <vt:lpstr>PowerPoint Presentation</vt:lpstr>
      <vt:lpstr>PowerPoint Presentation</vt:lpstr>
      <vt:lpstr>Hollywood Principle</vt:lpstr>
      <vt:lpstr>In Summary…</vt:lpstr>
      <vt:lpstr>PowerPoint Presentation</vt:lpstr>
      <vt:lpstr>Summary so far..</vt:lpstr>
      <vt:lpstr>Summary so far…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Design Pattern</dc:title>
  <dc:creator/>
  <cp:lastModifiedBy>Xiaohong Wang</cp:lastModifiedBy>
  <cp:revision>131</cp:revision>
  <dcterms:created xsi:type="dcterms:W3CDTF">2006-08-16T00:00:00Z</dcterms:created>
  <dcterms:modified xsi:type="dcterms:W3CDTF">2022-10-14T14:07:59Z</dcterms:modified>
</cp:coreProperties>
</file>