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wav" ContentType="audio/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media/audio2.bin" ContentType="audio/unknown"/>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43"/>
  </p:notesMasterIdLst>
  <p:handoutMasterIdLst>
    <p:handoutMasterId r:id="rId44"/>
  </p:handoutMasterIdLst>
  <p:sldIdLst>
    <p:sldId id="334" r:id="rId2"/>
    <p:sldId id="257" r:id="rId3"/>
    <p:sldId id="258" r:id="rId4"/>
    <p:sldId id="273" r:id="rId5"/>
    <p:sldId id="262" r:id="rId6"/>
    <p:sldId id="265" r:id="rId7"/>
    <p:sldId id="264" r:id="rId8"/>
    <p:sldId id="268" r:id="rId9"/>
    <p:sldId id="269" r:id="rId10"/>
    <p:sldId id="317" r:id="rId11"/>
    <p:sldId id="319" r:id="rId12"/>
    <p:sldId id="279" r:id="rId13"/>
    <p:sldId id="281" r:id="rId14"/>
    <p:sldId id="340" r:id="rId15"/>
    <p:sldId id="282" r:id="rId16"/>
    <p:sldId id="283" r:id="rId17"/>
    <p:sldId id="284" r:id="rId18"/>
    <p:sldId id="341" r:id="rId19"/>
    <p:sldId id="325" r:id="rId20"/>
    <p:sldId id="335" r:id="rId21"/>
    <p:sldId id="286" r:id="rId22"/>
    <p:sldId id="287" r:id="rId23"/>
    <p:sldId id="337" r:id="rId24"/>
    <p:sldId id="288" r:id="rId25"/>
    <p:sldId id="331" r:id="rId26"/>
    <p:sldId id="333" r:id="rId27"/>
    <p:sldId id="292" r:id="rId28"/>
    <p:sldId id="293" r:id="rId29"/>
    <p:sldId id="294" r:id="rId30"/>
    <p:sldId id="296" r:id="rId31"/>
    <p:sldId id="322" r:id="rId32"/>
    <p:sldId id="297" r:id="rId33"/>
    <p:sldId id="323" r:id="rId34"/>
    <p:sldId id="299" r:id="rId35"/>
    <p:sldId id="300" r:id="rId36"/>
    <p:sldId id="301" r:id="rId37"/>
    <p:sldId id="302" r:id="rId38"/>
    <p:sldId id="263" r:id="rId39"/>
    <p:sldId id="342" r:id="rId40"/>
    <p:sldId id="339" r:id="rId41"/>
    <p:sldId id="327" r:id="rId42"/>
  </p:sldIdLst>
  <p:sldSz cx="9144000" cy="6858000" type="screen4x3"/>
  <p:notesSz cx="9588500" cy="7302500"/>
  <p:defaultTextStyle>
    <a:defPPr>
      <a:defRPr lang="en-US"/>
    </a:defPPr>
    <a:lvl1pPr algn="l" rtl="0" eaLnBrk="0" fontAlgn="base" hangingPunct="0">
      <a:spcBef>
        <a:spcPct val="20000"/>
      </a:spcBef>
      <a:spcAft>
        <a:spcPct val="0"/>
      </a:spcAft>
      <a:defRPr sz="4000" kern="1200">
        <a:solidFill>
          <a:schemeClr val="tx1"/>
        </a:solidFill>
        <a:effectLst>
          <a:outerShdw blurRad="38100" dist="38100" dir="2700000" algn="tl">
            <a:srgbClr val="000000">
              <a:alpha val="43137"/>
            </a:srgbClr>
          </a:outerShdw>
        </a:effectLst>
        <a:latin typeface="Comic Sans MS" pitchFamily="92" charset="0"/>
        <a:ea typeface="ＭＳ Ｐゴシック" charset="-128"/>
        <a:cs typeface="+mn-cs"/>
      </a:defRPr>
    </a:lvl1pPr>
    <a:lvl2pPr marL="457200" algn="l" rtl="0" eaLnBrk="0" fontAlgn="base" hangingPunct="0">
      <a:spcBef>
        <a:spcPct val="20000"/>
      </a:spcBef>
      <a:spcAft>
        <a:spcPct val="0"/>
      </a:spcAft>
      <a:defRPr sz="4000" kern="1200">
        <a:solidFill>
          <a:schemeClr val="tx1"/>
        </a:solidFill>
        <a:effectLst>
          <a:outerShdw blurRad="38100" dist="38100" dir="2700000" algn="tl">
            <a:srgbClr val="000000">
              <a:alpha val="43137"/>
            </a:srgbClr>
          </a:outerShdw>
        </a:effectLst>
        <a:latin typeface="Comic Sans MS" pitchFamily="92" charset="0"/>
        <a:ea typeface="ＭＳ Ｐゴシック" charset="-128"/>
        <a:cs typeface="+mn-cs"/>
      </a:defRPr>
    </a:lvl2pPr>
    <a:lvl3pPr marL="914400" algn="l" rtl="0" eaLnBrk="0" fontAlgn="base" hangingPunct="0">
      <a:spcBef>
        <a:spcPct val="20000"/>
      </a:spcBef>
      <a:spcAft>
        <a:spcPct val="0"/>
      </a:spcAft>
      <a:defRPr sz="4000" kern="1200">
        <a:solidFill>
          <a:schemeClr val="tx1"/>
        </a:solidFill>
        <a:effectLst>
          <a:outerShdw blurRad="38100" dist="38100" dir="2700000" algn="tl">
            <a:srgbClr val="000000">
              <a:alpha val="43137"/>
            </a:srgbClr>
          </a:outerShdw>
        </a:effectLst>
        <a:latin typeface="Comic Sans MS" pitchFamily="92" charset="0"/>
        <a:ea typeface="ＭＳ Ｐゴシック" charset="-128"/>
        <a:cs typeface="+mn-cs"/>
      </a:defRPr>
    </a:lvl3pPr>
    <a:lvl4pPr marL="1371600" algn="l" rtl="0" eaLnBrk="0" fontAlgn="base" hangingPunct="0">
      <a:spcBef>
        <a:spcPct val="20000"/>
      </a:spcBef>
      <a:spcAft>
        <a:spcPct val="0"/>
      </a:spcAft>
      <a:defRPr sz="4000" kern="1200">
        <a:solidFill>
          <a:schemeClr val="tx1"/>
        </a:solidFill>
        <a:effectLst>
          <a:outerShdw blurRad="38100" dist="38100" dir="2700000" algn="tl">
            <a:srgbClr val="000000">
              <a:alpha val="43137"/>
            </a:srgbClr>
          </a:outerShdw>
        </a:effectLst>
        <a:latin typeface="Comic Sans MS" pitchFamily="92" charset="0"/>
        <a:ea typeface="ＭＳ Ｐゴシック" charset="-128"/>
        <a:cs typeface="+mn-cs"/>
      </a:defRPr>
    </a:lvl4pPr>
    <a:lvl5pPr marL="1828800" algn="l" rtl="0" eaLnBrk="0" fontAlgn="base" hangingPunct="0">
      <a:spcBef>
        <a:spcPct val="20000"/>
      </a:spcBef>
      <a:spcAft>
        <a:spcPct val="0"/>
      </a:spcAft>
      <a:defRPr sz="4000" kern="1200">
        <a:solidFill>
          <a:schemeClr val="tx1"/>
        </a:solidFill>
        <a:effectLst>
          <a:outerShdw blurRad="38100" dist="38100" dir="2700000" algn="tl">
            <a:srgbClr val="000000">
              <a:alpha val="43137"/>
            </a:srgbClr>
          </a:outerShdw>
        </a:effectLst>
        <a:latin typeface="Comic Sans MS" pitchFamily="92" charset="0"/>
        <a:ea typeface="ＭＳ Ｐゴシック" charset="-128"/>
        <a:cs typeface="+mn-cs"/>
      </a:defRPr>
    </a:lvl5pPr>
    <a:lvl6pPr marL="2286000" algn="l" defTabSz="914400" rtl="0" eaLnBrk="1" latinLnBrk="0" hangingPunct="1">
      <a:defRPr sz="4000" kern="1200">
        <a:solidFill>
          <a:schemeClr val="tx1"/>
        </a:solidFill>
        <a:effectLst>
          <a:outerShdw blurRad="38100" dist="38100" dir="2700000" algn="tl">
            <a:srgbClr val="000000">
              <a:alpha val="43137"/>
            </a:srgbClr>
          </a:outerShdw>
        </a:effectLst>
        <a:latin typeface="Comic Sans MS" pitchFamily="92" charset="0"/>
        <a:ea typeface="ＭＳ Ｐゴシック" charset="-128"/>
        <a:cs typeface="+mn-cs"/>
      </a:defRPr>
    </a:lvl6pPr>
    <a:lvl7pPr marL="2743200" algn="l" defTabSz="914400" rtl="0" eaLnBrk="1" latinLnBrk="0" hangingPunct="1">
      <a:defRPr sz="4000" kern="1200">
        <a:solidFill>
          <a:schemeClr val="tx1"/>
        </a:solidFill>
        <a:effectLst>
          <a:outerShdw blurRad="38100" dist="38100" dir="2700000" algn="tl">
            <a:srgbClr val="000000">
              <a:alpha val="43137"/>
            </a:srgbClr>
          </a:outerShdw>
        </a:effectLst>
        <a:latin typeface="Comic Sans MS" pitchFamily="92" charset="0"/>
        <a:ea typeface="ＭＳ Ｐゴシック" charset="-128"/>
        <a:cs typeface="+mn-cs"/>
      </a:defRPr>
    </a:lvl7pPr>
    <a:lvl8pPr marL="3200400" algn="l" defTabSz="914400" rtl="0" eaLnBrk="1" latinLnBrk="0" hangingPunct="1">
      <a:defRPr sz="4000" kern="1200">
        <a:solidFill>
          <a:schemeClr val="tx1"/>
        </a:solidFill>
        <a:effectLst>
          <a:outerShdw blurRad="38100" dist="38100" dir="2700000" algn="tl">
            <a:srgbClr val="000000">
              <a:alpha val="43137"/>
            </a:srgbClr>
          </a:outerShdw>
        </a:effectLst>
        <a:latin typeface="Comic Sans MS" pitchFamily="92" charset="0"/>
        <a:ea typeface="ＭＳ Ｐゴシック" charset="-128"/>
        <a:cs typeface="+mn-cs"/>
      </a:defRPr>
    </a:lvl8pPr>
    <a:lvl9pPr marL="3657600" algn="l" defTabSz="914400" rtl="0" eaLnBrk="1" latinLnBrk="0" hangingPunct="1">
      <a:defRPr sz="4000" kern="1200">
        <a:solidFill>
          <a:schemeClr val="tx1"/>
        </a:solidFill>
        <a:effectLst>
          <a:outerShdw blurRad="38100" dist="38100" dir="2700000" algn="tl">
            <a:srgbClr val="000000">
              <a:alpha val="43137"/>
            </a:srgbClr>
          </a:outerShdw>
        </a:effectLst>
        <a:latin typeface="Comic Sans MS" pitchFamily="92" charset="0"/>
        <a:ea typeface="ＭＳ Ｐゴシック" charset="-128"/>
        <a:cs typeface="+mn-cs"/>
      </a:defRPr>
    </a:lvl9pPr>
  </p:defaultTextStyle>
  <p:extLst>
    <p:ext uri="{EFAFB233-063F-42B5-8137-9DF3F51BA10A}">
      <p15:sldGuideLst xmlns:p15="http://schemas.microsoft.com/office/powerpoint/2012/main">
        <p15:guide id="1" orient="horz" pos="3744">
          <p15:clr>
            <a:srgbClr val="A4A3A4"/>
          </p15:clr>
        </p15:guide>
        <p15:guide id="2" pos="3648">
          <p15:clr>
            <a:srgbClr val="A4A3A4"/>
          </p15:clr>
        </p15:guide>
      </p15:sldGuideLst>
    </p:ext>
    <p:ext uri="{2D200454-40CA-4A62-9FC3-DE9A4176ACB9}">
      <p15:notesGuideLst xmlns:p15="http://schemas.microsoft.com/office/powerpoint/2012/main">
        <p15:guide id="1" orient="horz" pos="2300">
          <p15:clr>
            <a:srgbClr val="A4A3A4"/>
          </p15:clr>
        </p15:guide>
        <p15:guide id="2" pos="302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FF99"/>
    <a:srgbClr val="66FF33"/>
    <a:srgbClr val="00FFCC"/>
    <a:srgbClr val="FF00FF"/>
    <a:srgbClr val="CC0099"/>
    <a:srgbClr val="3333FF"/>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433" autoAdjust="0"/>
  </p:normalViewPr>
  <p:slideViewPr>
    <p:cSldViewPr snapToObjects="1">
      <p:cViewPr varScale="1">
        <p:scale>
          <a:sx n="116" d="100"/>
          <a:sy n="116" d="100"/>
        </p:scale>
        <p:origin x="1464" y="102"/>
      </p:cViewPr>
      <p:guideLst>
        <p:guide orient="horz" pos="3744"/>
        <p:guide pos="3648"/>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50" d="100"/>
        <a:sy n="50" d="100"/>
      </p:scale>
      <p:origin x="0" y="0"/>
    </p:cViewPr>
  </p:sorterViewPr>
  <p:notesViewPr>
    <p:cSldViewPr snapToObjects="1">
      <p:cViewPr varScale="1">
        <p:scale>
          <a:sx n="35" d="100"/>
          <a:sy n="35" d="100"/>
        </p:scale>
        <p:origin x="-792" y="-82"/>
      </p:cViewPr>
      <p:guideLst>
        <p:guide orient="horz" pos="2300"/>
        <p:guide pos="302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3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image" Target="../media/image1.wmf"/><Relationship Id="rId4" Type="http://schemas.openxmlformats.org/officeDocument/2006/relationships/image" Target="../media/image4.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2.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3.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4.e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image" Target="../media/image7.emf"/><Relationship Id="rId7" Type="http://schemas.openxmlformats.org/officeDocument/2006/relationships/image" Target="../media/image11.emf"/><Relationship Id="rId2" Type="http://schemas.openxmlformats.org/officeDocument/2006/relationships/image" Target="../media/image6.emf"/><Relationship Id="rId1" Type="http://schemas.openxmlformats.org/officeDocument/2006/relationships/image" Target="../media/image5.emf"/><Relationship Id="rId6" Type="http://schemas.openxmlformats.org/officeDocument/2006/relationships/image" Target="../media/image10.emf"/><Relationship Id="rId5" Type="http://schemas.openxmlformats.org/officeDocument/2006/relationships/image" Target="../media/image9.emf"/><Relationship Id="rId4"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image" Target="../media/image15.emf"/><Relationship Id="rId7" Type="http://schemas.openxmlformats.org/officeDocument/2006/relationships/image" Target="../media/image19.emf"/><Relationship Id="rId2" Type="http://schemas.openxmlformats.org/officeDocument/2006/relationships/image" Target="../media/image14.emf"/><Relationship Id="rId1" Type="http://schemas.openxmlformats.org/officeDocument/2006/relationships/image" Target="../media/image13.emf"/><Relationship Id="rId6" Type="http://schemas.openxmlformats.org/officeDocument/2006/relationships/image" Target="../media/image18.emf"/><Relationship Id="rId5" Type="http://schemas.openxmlformats.org/officeDocument/2006/relationships/image" Target="../media/image17.emf"/><Relationship Id="rId4" Type="http://schemas.openxmlformats.org/officeDocument/2006/relationships/image" Target="../media/image1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image" Target="../media/image23.emf"/><Relationship Id="rId6" Type="http://schemas.openxmlformats.org/officeDocument/2006/relationships/image" Target="../media/image28.emf"/><Relationship Id="rId5" Type="http://schemas.openxmlformats.org/officeDocument/2006/relationships/image" Target="../media/image27.emf"/><Relationship Id="rId4" Type="http://schemas.openxmlformats.org/officeDocument/2006/relationships/image" Target="../media/image26.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9.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hdr" sz="quarter"/>
          </p:nvPr>
        </p:nvSpPr>
        <p:spPr bwMode="auto">
          <a:xfrm>
            <a:off x="0" y="34925"/>
            <a:ext cx="4154488" cy="293688"/>
          </a:xfrm>
          <a:prstGeom prst="rect">
            <a:avLst/>
          </a:prstGeom>
          <a:noFill/>
          <a:ln w="38100">
            <a:noFill/>
            <a:miter lim="800000"/>
            <a:headEnd/>
            <a:tailEnd/>
          </a:ln>
          <a:effectLst/>
        </p:spPr>
        <p:txBody>
          <a:bodyPr vert="horz" wrap="square" lIns="289523" tIns="48253" rIns="289523" bIns="48253" numCol="1" anchor="ctr" anchorCtr="0" compatLnSpc="1">
            <a:prstTxWarp prst="textNoShape">
              <a:avLst/>
            </a:prstTxWarp>
            <a:spAutoFit/>
          </a:bodyPr>
          <a:lstStyle>
            <a:lvl1pPr defTabSz="965200">
              <a:spcBef>
                <a:spcPct val="0"/>
              </a:spcBef>
              <a:defRPr sz="1300">
                <a:effectLst/>
                <a:latin typeface="Arial Rounded MT Bold" charset="0"/>
              </a:defRPr>
            </a:lvl1pPr>
          </a:lstStyle>
          <a:p>
            <a:endParaRPr lang="en-US"/>
          </a:p>
        </p:txBody>
      </p:sp>
      <p:sp>
        <p:nvSpPr>
          <p:cNvPr id="96259" name="Rectangle 3"/>
          <p:cNvSpPr>
            <a:spLocks noGrp="1" noChangeArrowheads="1"/>
          </p:cNvSpPr>
          <p:nvPr>
            <p:ph type="dt" sz="quarter" idx="1"/>
          </p:nvPr>
        </p:nvSpPr>
        <p:spPr bwMode="auto">
          <a:xfrm>
            <a:off x="5434013" y="34925"/>
            <a:ext cx="4154487" cy="293688"/>
          </a:xfrm>
          <a:prstGeom prst="rect">
            <a:avLst/>
          </a:prstGeom>
          <a:noFill/>
          <a:ln w="38100">
            <a:noFill/>
            <a:miter lim="800000"/>
            <a:headEnd/>
            <a:tailEnd/>
          </a:ln>
          <a:effectLst/>
        </p:spPr>
        <p:txBody>
          <a:bodyPr vert="horz" wrap="square" lIns="289523" tIns="48253" rIns="289523" bIns="48253" numCol="1" anchor="ctr" anchorCtr="0" compatLnSpc="1">
            <a:prstTxWarp prst="textNoShape">
              <a:avLst/>
            </a:prstTxWarp>
            <a:spAutoFit/>
          </a:bodyPr>
          <a:lstStyle>
            <a:lvl1pPr algn="r" defTabSz="965200">
              <a:spcBef>
                <a:spcPct val="0"/>
              </a:spcBef>
              <a:defRPr sz="1300">
                <a:effectLst/>
                <a:latin typeface="Arial Rounded MT Bold" charset="0"/>
              </a:defRPr>
            </a:lvl1pPr>
          </a:lstStyle>
          <a:p>
            <a:endParaRPr lang="en-US"/>
          </a:p>
        </p:txBody>
      </p:sp>
      <p:sp>
        <p:nvSpPr>
          <p:cNvPr id="96260" name="Rectangle 4"/>
          <p:cNvSpPr>
            <a:spLocks noGrp="1" noChangeArrowheads="1"/>
          </p:cNvSpPr>
          <p:nvPr>
            <p:ph type="ftr" sz="quarter" idx="2"/>
          </p:nvPr>
        </p:nvSpPr>
        <p:spPr bwMode="auto">
          <a:xfrm>
            <a:off x="0" y="7008813"/>
            <a:ext cx="4154488" cy="293687"/>
          </a:xfrm>
          <a:prstGeom prst="rect">
            <a:avLst/>
          </a:prstGeom>
          <a:noFill/>
          <a:ln w="38100">
            <a:noFill/>
            <a:miter lim="800000"/>
            <a:headEnd/>
            <a:tailEnd/>
          </a:ln>
          <a:effectLst/>
        </p:spPr>
        <p:txBody>
          <a:bodyPr vert="horz" wrap="square" lIns="289523" tIns="48253" rIns="289523" bIns="48253" numCol="1" anchor="b" anchorCtr="0" compatLnSpc="1">
            <a:prstTxWarp prst="textNoShape">
              <a:avLst/>
            </a:prstTxWarp>
            <a:spAutoFit/>
          </a:bodyPr>
          <a:lstStyle>
            <a:lvl1pPr defTabSz="965200">
              <a:spcBef>
                <a:spcPct val="0"/>
              </a:spcBef>
              <a:defRPr sz="1300">
                <a:effectLst/>
                <a:latin typeface="Arial Rounded MT Bold" charset="0"/>
              </a:defRPr>
            </a:lvl1pPr>
          </a:lstStyle>
          <a:p>
            <a:endParaRPr lang="en-US"/>
          </a:p>
        </p:txBody>
      </p:sp>
      <p:sp>
        <p:nvSpPr>
          <p:cNvPr id="96261" name="Rectangle 5"/>
          <p:cNvSpPr>
            <a:spLocks noGrp="1" noChangeArrowheads="1"/>
          </p:cNvSpPr>
          <p:nvPr>
            <p:ph type="sldNum" sz="quarter" idx="3"/>
          </p:nvPr>
        </p:nvSpPr>
        <p:spPr bwMode="auto">
          <a:xfrm>
            <a:off x="5434013" y="7008813"/>
            <a:ext cx="4154487" cy="293687"/>
          </a:xfrm>
          <a:prstGeom prst="rect">
            <a:avLst/>
          </a:prstGeom>
          <a:noFill/>
          <a:ln w="38100">
            <a:noFill/>
            <a:miter lim="800000"/>
            <a:headEnd/>
            <a:tailEnd/>
          </a:ln>
          <a:effectLst/>
        </p:spPr>
        <p:txBody>
          <a:bodyPr vert="horz" wrap="square" lIns="289523" tIns="48253" rIns="289523" bIns="48253" numCol="1" anchor="b" anchorCtr="0" compatLnSpc="1">
            <a:prstTxWarp prst="textNoShape">
              <a:avLst/>
            </a:prstTxWarp>
            <a:spAutoFit/>
          </a:bodyPr>
          <a:lstStyle>
            <a:lvl1pPr algn="r" defTabSz="965200">
              <a:spcBef>
                <a:spcPct val="0"/>
              </a:spcBef>
              <a:defRPr sz="1300">
                <a:effectLst/>
                <a:latin typeface="Arial Rounded MT Bold" charset="0"/>
              </a:defRPr>
            </a:lvl1pPr>
          </a:lstStyle>
          <a:p>
            <a:fld id="{1C06A341-E1B2-4DFD-9511-294D263FDA9E}" type="slidenum">
              <a:rPr lang="en-US"/>
              <a:pPr/>
              <a:t>‹#›</a:t>
            </a:fld>
            <a:endParaRPr lang="en-US"/>
          </a:p>
        </p:txBody>
      </p:sp>
    </p:spTree>
    <p:extLst>
      <p:ext uri="{BB962C8B-B14F-4D97-AF65-F5344CB8AC3E}">
        <p14:creationId xmlns:p14="http://schemas.microsoft.com/office/powerpoint/2010/main" val="31929505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4154488" cy="365125"/>
          </a:xfrm>
          <a:prstGeom prst="rect">
            <a:avLst/>
          </a:prstGeom>
          <a:noFill/>
          <a:ln w="9525">
            <a:noFill/>
            <a:miter lim="800000"/>
            <a:headEnd/>
            <a:tailEnd/>
          </a:ln>
          <a:effectLst/>
        </p:spPr>
        <p:txBody>
          <a:bodyPr vert="horz" wrap="square" lIns="96508" tIns="48253" rIns="96508" bIns="48253" numCol="1" anchor="t" anchorCtr="0" compatLnSpc="1">
            <a:prstTxWarp prst="textNoShape">
              <a:avLst/>
            </a:prstTxWarp>
          </a:bodyPr>
          <a:lstStyle>
            <a:lvl1pPr defTabSz="965200">
              <a:spcBef>
                <a:spcPct val="0"/>
              </a:spcBef>
              <a:defRPr sz="1300" b="1">
                <a:effectLst/>
                <a:latin typeface="Arial Rounded MT Bold" charset="0"/>
              </a:defRPr>
            </a:lvl1pPr>
          </a:lstStyle>
          <a:p>
            <a:endParaRPr lang="en-US"/>
          </a:p>
        </p:txBody>
      </p:sp>
      <p:sp>
        <p:nvSpPr>
          <p:cNvPr id="6147" name="Rectangle 3"/>
          <p:cNvSpPr>
            <a:spLocks noGrp="1" noChangeArrowheads="1"/>
          </p:cNvSpPr>
          <p:nvPr>
            <p:ph type="dt" idx="1"/>
          </p:nvPr>
        </p:nvSpPr>
        <p:spPr bwMode="auto">
          <a:xfrm>
            <a:off x="5434013" y="0"/>
            <a:ext cx="4154487" cy="365125"/>
          </a:xfrm>
          <a:prstGeom prst="rect">
            <a:avLst/>
          </a:prstGeom>
          <a:noFill/>
          <a:ln w="9525">
            <a:noFill/>
            <a:miter lim="800000"/>
            <a:headEnd/>
            <a:tailEnd/>
          </a:ln>
          <a:effectLst/>
        </p:spPr>
        <p:txBody>
          <a:bodyPr vert="horz" wrap="square" lIns="96508" tIns="48253" rIns="96508" bIns="48253" numCol="1" anchor="t" anchorCtr="0" compatLnSpc="1">
            <a:prstTxWarp prst="textNoShape">
              <a:avLst/>
            </a:prstTxWarp>
          </a:bodyPr>
          <a:lstStyle>
            <a:lvl1pPr algn="r" defTabSz="965200">
              <a:spcBef>
                <a:spcPct val="0"/>
              </a:spcBef>
              <a:defRPr sz="1300" b="1">
                <a:effectLst/>
                <a:latin typeface="Arial Rounded MT Bold" charset="0"/>
              </a:defRPr>
            </a:lvl1pPr>
          </a:lstStyle>
          <a:p>
            <a:endParaRPr lang="en-US"/>
          </a:p>
        </p:txBody>
      </p:sp>
      <p:sp>
        <p:nvSpPr>
          <p:cNvPr id="14340" name="Rectangle 4"/>
          <p:cNvSpPr>
            <a:spLocks noGrp="1" noRot="1" noChangeAspect="1" noChangeArrowheads="1" noTextEdit="1"/>
          </p:cNvSpPr>
          <p:nvPr>
            <p:ph type="sldImg" idx="2"/>
          </p:nvPr>
        </p:nvSpPr>
        <p:spPr bwMode="auto">
          <a:xfrm>
            <a:off x="2968625" y="547688"/>
            <a:ext cx="3651250" cy="2738437"/>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1277938" y="3468688"/>
            <a:ext cx="7032625" cy="3286125"/>
          </a:xfrm>
          <a:prstGeom prst="rect">
            <a:avLst/>
          </a:prstGeom>
          <a:noFill/>
          <a:ln w="9525">
            <a:noFill/>
            <a:miter lim="800000"/>
            <a:headEnd/>
            <a:tailEnd/>
          </a:ln>
          <a:effectLst/>
        </p:spPr>
        <p:txBody>
          <a:bodyPr vert="horz" wrap="square" lIns="96508" tIns="48253" rIns="96508" bIns="4825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p:cNvSpPr>
            <a:spLocks noGrp="1" noChangeArrowheads="1"/>
          </p:cNvSpPr>
          <p:nvPr>
            <p:ph type="ftr" sz="quarter" idx="4"/>
          </p:nvPr>
        </p:nvSpPr>
        <p:spPr bwMode="auto">
          <a:xfrm>
            <a:off x="0" y="6937375"/>
            <a:ext cx="4154488" cy="365125"/>
          </a:xfrm>
          <a:prstGeom prst="rect">
            <a:avLst/>
          </a:prstGeom>
          <a:noFill/>
          <a:ln w="9525">
            <a:noFill/>
            <a:miter lim="800000"/>
            <a:headEnd/>
            <a:tailEnd/>
          </a:ln>
          <a:effectLst/>
        </p:spPr>
        <p:txBody>
          <a:bodyPr vert="horz" wrap="square" lIns="96508" tIns="48253" rIns="96508" bIns="48253" numCol="1" anchor="b" anchorCtr="0" compatLnSpc="1">
            <a:prstTxWarp prst="textNoShape">
              <a:avLst/>
            </a:prstTxWarp>
          </a:bodyPr>
          <a:lstStyle>
            <a:lvl1pPr defTabSz="965200">
              <a:spcBef>
                <a:spcPct val="0"/>
              </a:spcBef>
              <a:defRPr sz="1300" b="1">
                <a:effectLst/>
                <a:latin typeface="Arial Rounded MT Bold" charset="0"/>
              </a:defRPr>
            </a:lvl1pPr>
          </a:lstStyle>
          <a:p>
            <a:endParaRPr lang="en-US"/>
          </a:p>
        </p:txBody>
      </p:sp>
      <p:sp>
        <p:nvSpPr>
          <p:cNvPr id="6151" name="Rectangle 7"/>
          <p:cNvSpPr>
            <a:spLocks noGrp="1" noChangeArrowheads="1"/>
          </p:cNvSpPr>
          <p:nvPr>
            <p:ph type="sldNum" sz="quarter" idx="5"/>
          </p:nvPr>
        </p:nvSpPr>
        <p:spPr bwMode="auto">
          <a:xfrm>
            <a:off x="5434013" y="6937375"/>
            <a:ext cx="4154487" cy="365125"/>
          </a:xfrm>
          <a:prstGeom prst="rect">
            <a:avLst/>
          </a:prstGeom>
          <a:noFill/>
          <a:ln w="9525">
            <a:noFill/>
            <a:miter lim="800000"/>
            <a:headEnd/>
            <a:tailEnd/>
          </a:ln>
          <a:effectLst/>
        </p:spPr>
        <p:txBody>
          <a:bodyPr vert="horz" wrap="square" lIns="96508" tIns="48253" rIns="96508" bIns="48253" numCol="1" anchor="b" anchorCtr="0" compatLnSpc="1">
            <a:prstTxWarp prst="textNoShape">
              <a:avLst/>
            </a:prstTxWarp>
          </a:bodyPr>
          <a:lstStyle>
            <a:lvl1pPr algn="r" defTabSz="965200">
              <a:spcBef>
                <a:spcPct val="0"/>
              </a:spcBef>
              <a:defRPr sz="1300" b="1">
                <a:effectLst/>
                <a:latin typeface="Arial Rounded MT Bold" charset="0"/>
              </a:defRPr>
            </a:lvl1pPr>
          </a:lstStyle>
          <a:p>
            <a:fld id="{524160F6-707E-4E76-BB3A-F271ECF7D202}" type="slidenum">
              <a:rPr lang="en-US"/>
              <a:pPr/>
              <a:t>‹#›</a:t>
            </a:fld>
            <a:endParaRPr lang="en-US"/>
          </a:p>
        </p:txBody>
      </p:sp>
    </p:spTree>
    <p:extLst>
      <p:ext uri="{BB962C8B-B14F-4D97-AF65-F5344CB8AC3E}">
        <p14:creationId xmlns:p14="http://schemas.microsoft.com/office/powerpoint/2010/main" val="208462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AA73E1B2-4F2D-4480-98A1-C0DE6CA82CD6}" type="slidenum">
              <a:rPr lang="en-US"/>
              <a:pPr/>
              <a:t>1</a:t>
            </a:fld>
            <a:endParaRPr lang="en-US"/>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endParaRPr lang="en-US" smtClean="0">
              <a:latin typeface="Times New Roman" pitchFamily="18" charset="0"/>
            </a:endParaRPr>
          </a:p>
        </p:txBody>
      </p:sp>
    </p:spTree>
    <p:extLst>
      <p:ext uri="{BB962C8B-B14F-4D97-AF65-F5344CB8AC3E}">
        <p14:creationId xmlns:p14="http://schemas.microsoft.com/office/powerpoint/2010/main" val="4240242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2DBC7410-A759-419F-ACE6-2D874971D60D}" type="slidenum">
              <a:rPr lang="en-US"/>
              <a:pPr/>
              <a:t>36</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endParaRPr lang="en-US" smtClean="0">
              <a:latin typeface="Times New Roman" pitchFamily="18" charset="0"/>
            </a:endParaRPr>
          </a:p>
        </p:txBody>
      </p:sp>
    </p:spTree>
    <p:extLst>
      <p:ext uri="{BB962C8B-B14F-4D97-AF65-F5344CB8AC3E}">
        <p14:creationId xmlns:p14="http://schemas.microsoft.com/office/powerpoint/2010/main" val="655449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F885A5B9-BE41-4ABF-A7FD-42619A931298}" type="slidenum">
              <a:rPr lang="en-US"/>
              <a:pPr/>
              <a:t>37</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endParaRPr lang="en-US" smtClean="0">
              <a:latin typeface="Times New Roman" pitchFamily="18" charset="0"/>
            </a:endParaRPr>
          </a:p>
        </p:txBody>
      </p:sp>
    </p:spTree>
    <p:extLst>
      <p:ext uri="{BB962C8B-B14F-4D97-AF65-F5344CB8AC3E}">
        <p14:creationId xmlns:p14="http://schemas.microsoft.com/office/powerpoint/2010/main" val="4152948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BC299B3D-11A7-4280-B2C2-BB55ED432DBC}" type="datetime1">
              <a:rPr lang="en-US"/>
              <a:pPr/>
              <a:t>5/4/2018</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Steven Rudich: www.discretemath.com www.rudich.net</a:t>
            </a:r>
          </a:p>
        </p:txBody>
      </p:sp>
      <p:sp>
        <p:nvSpPr>
          <p:cNvPr id="6" name="Slide Number Placeholder 5"/>
          <p:cNvSpPr>
            <a:spLocks noGrp="1"/>
          </p:cNvSpPr>
          <p:nvPr>
            <p:ph type="sldNum" sz="quarter" idx="12"/>
          </p:nvPr>
        </p:nvSpPr>
        <p:spPr/>
        <p:txBody>
          <a:bodyPr/>
          <a:lstStyle>
            <a:lvl1pPr>
              <a:defRPr/>
            </a:lvl1pPr>
          </a:lstStyle>
          <a:p>
            <a:r>
              <a:rPr lang="en-US"/>
              <a:t>Lecture 2, Slide </a:t>
            </a:r>
            <a:fld id="{8755B700-096B-4734-8318-A29D52138162}" type="slidenum">
              <a:rPr lang="en-US"/>
              <a:pPr/>
              <a:t>‹#›</a:t>
            </a:fld>
            <a:endParaRPr lang="en-US" sz="1600">
              <a:latin typeface="Times New Roman" pitchFamily="18"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CF196BED-C82E-4EFF-A4E1-CF9F4826C698}" type="datetime1">
              <a:rPr lang="en-US"/>
              <a:pPr/>
              <a:t>5/4/2018</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Steven Rudich: www.discretemath.com www.rudich.net</a:t>
            </a:r>
          </a:p>
        </p:txBody>
      </p:sp>
      <p:sp>
        <p:nvSpPr>
          <p:cNvPr id="6" name="Slide Number Placeholder 5"/>
          <p:cNvSpPr>
            <a:spLocks noGrp="1"/>
          </p:cNvSpPr>
          <p:nvPr>
            <p:ph type="sldNum" sz="quarter" idx="12"/>
          </p:nvPr>
        </p:nvSpPr>
        <p:spPr/>
        <p:txBody>
          <a:bodyPr/>
          <a:lstStyle>
            <a:lvl1pPr>
              <a:defRPr/>
            </a:lvl1pPr>
          </a:lstStyle>
          <a:p>
            <a:r>
              <a:rPr lang="en-US"/>
              <a:t>Lecture 2, Slide </a:t>
            </a:r>
            <a:fld id="{BE38E82B-4559-40D3-8495-6AEAF93B7FF1}" type="slidenum">
              <a:rPr lang="en-US"/>
              <a:pPr/>
              <a:t>‹#›</a:t>
            </a:fld>
            <a:endParaRPr lang="en-US" sz="1600">
              <a:latin typeface="Times New Roman" pitchFamily="18"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228600"/>
            <a:ext cx="56769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25BE7D09-572F-4D53-9859-F4771A8B7FA7}" type="datetime1">
              <a:rPr lang="en-US"/>
              <a:pPr/>
              <a:t>5/4/2018</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Steven Rudich: www.discretemath.com www.rudich.net</a:t>
            </a:r>
          </a:p>
        </p:txBody>
      </p:sp>
      <p:sp>
        <p:nvSpPr>
          <p:cNvPr id="6" name="Slide Number Placeholder 5"/>
          <p:cNvSpPr>
            <a:spLocks noGrp="1"/>
          </p:cNvSpPr>
          <p:nvPr>
            <p:ph type="sldNum" sz="quarter" idx="12"/>
          </p:nvPr>
        </p:nvSpPr>
        <p:spPr/>
        <p:txBody>
          <a:bodyPr/>
          <a:lstStyle>
            <a:lvl1pPr>
              <a:defRPr/>
            </a:lvl1pPr>
          </a:lstStyle>
          <a:p>
            <a:r>
              <a:rPr lang="en-US"/>
              <a:t>Lecture 2, Slide </a:t>
            </a:r>
            <a:fld id="{58A53D20-99F9-4D28-BF0F-51746A66E1DD}" type="slidenum">
              <a:rPr lang="en-US"/>
              <a:pPr/>
              <a:t>‹#›</a:t>
            </a:fld>
            <a:endParaRPr lang="en-US" sz="1600">
              <a:latin typeface="Times New Roman" pitchFamily="18"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A8AF5C3-83AE-4008-BCAD-E4FF356E3FCF}" type="datetime1">
              <a:rPr lang="en-US"/>
              <a:pPr/>
              <a:t>5/4/2018</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Steven Rudich: www.discretemath.com www.rudich.net</a:t>
            </a:r>
          </a:p>
        </p:txBody>
      </p:sp>
      <p:sp>
        <p:nvSpPr>
          <p:cNvPr id="6" name="Slide Number Placeholder 5"/>
          <p:cNvSpPr>
            <a:spLocks noGrp="1"/>
          </p:cNvSpPr>
          <p:nvPr>
            <p:ph type="sldNum" sz="quarter" idx="12"/>
          </p:nvPr>
        </p:nvSpPr>
        <p:spPr/>
        <p:txBody>
          <a:bodyPr/>
          <a:lstStyle>
            <a:lvl1pPr>
              <a:defRPr/>
            </a:lvl1pPr>
          </a:lstStyle>
          <a:p>
            <a:r>
              <a:rPr lang="en-US"/>
              <a:t>Lecture 2, Slide </a:t>
            </a:r>
            <a:fld id="{6E743D42-6BF7-48B2-A3EB-E2C8CD17FA3D}" type="slidenum">
              <a:rPr lang="en-US"/>
              <a:pPr/>
              <a:t>‹#›</a:t>
            </a:fld>
            <a:endParaRPr lang="en-US" sz="1600">
              <a:latin typeface="Times New Roman"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FE9EB85-4910-466F-B3C4-4E6D8FC7F125}" type="datetime1">
              <a:rPr lang="en-US"/>
              <a:pPr/>
              <a:t>5/4/2018</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Steven Rudich: www.discretemath.com www.rudich.net</a:t>
            </a:r>
          </a:p>
        </p:txBody>
      </p:sp>
      <p:sp>
        <p:nvSpPr>
          <p:cNvPr id="6" name="Slide Number Placeholder 5"/>
          <p:cNvSpPr>
            <a:spLocks noGrp="1"/>
          </p:cNvSpPr>
          <p:nvPr>
            <p:ph type="sldNum" sz="quarter" idx="12"/>
          </p:nvPr>
        </p:nvSpPr>
        <p:spPr/>
        <p:txBody>
          <a:bodyPr/>
          <a:lstStyle>
            <a:lvl1pPr>
              <a:defRPr/>
            </a:lvl1pPr>
          </a:lstStyle>
          <a:p>
            <a:r>
              <a:rPr lang="en-US"/>
              <a:t>Lecture 2, Slide </a:t>
            </a:r>
            <a:fld id="{F8C01924-987C-43C6-98EB-E739EDDC2A91}" type="slidenum">
              <a:rPr lang="en-US"/>
              <a:pPr/>
              <a:t>‹#›</a:t>
            </a:fld>
            <a:endParaRPr lang="en-US" sz="1600">
              <a:latin typeface="Times New Roman" pitchFamily="18"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115BE2FF-F9F7-4CB2-BA1D-AB5EF4953E22}" type="datetime1">
              <a:rPr lang="en-US"/>
              <a:pPr/>
              <a:t>5/4/2018</a:t>
            </a:fld>
            <a:endParaRPr lang="en-US"/>
          </a:p>
        </p:txBody>
      </p:sp>
      <p:sp>
        <p:nvSpPr>
          <p:cNvPr id="6" name="Footer Placeholder 5"/>
          <p:cNvSpPr>
            <a:spLocks noGrp="1"/>
          </p:cNvSpPr>
          <p:nvPr>
            <p:ph type="ftr" sz="quarter" idx="11"/>
          </p:nvPr>
        </p:nvSpPr>
        <p:spPr/>
        <p:txBody>
          <a:bodyPr/>
          <a:lstStyle>
            <a:lvl1pPr>
              <a:defRPr/>
            </a:lvl1pPr>
          </a:lstStyle>
          <a:p>
            <a:pPr>
              <a:defRPr/>
            </a:pPr>
            <a:r>
              <a:rPr lang="en-US"/>
              <a:t>Steven Rudich: www.discretemath.com www.rudich.net</a:t>
            </a:r>
          </a:p>
        </p:txBody>
      </p:sp>
      <p:sp>
        <p:nvSpPr>
          <p:cNvPr id="7" name="Slide Number Placeholder 6"/>
          <p:cNvSpPr>
            <a:spLocks noGrp="1"/>
          </p:cNvSpPr>
          <p:nvPr>
            <p:ph type="sldNum" sz="quarter" idx="12"/>
          </p:nvPr>
        </p:nvSpPr>
        <p:spPr/>
        <p:txBody>
          <a:bodyPr/>
          <a:lstStyle>
            <a:lvl1pPr>
              <a:defRPr/>
            </a:lvl1pPr>
          </a:lstStyle>
          <a:p>
            <a:r>
              <a:rPr lang="en-US"/>
              <a:t>Lecture 2, Slide </a:t>
            </a:r>
            <a:fld id="{2C180B95-3062-4CA6-81F2-81BF949E6BCC}" type="slidenum">
              <a:rPr lang="en-US"/>
              <a:pPr/>
              <a:t>‹#›</a:t>
            </a:fld>
            <a:endParaRPr lang="en-US" sz="1600">
              <a:latin typeface="Times New Roman" pitchFamily="18"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E93CEC92-416D-4A44-B124-B62780D25BF9}" type="datetime1">
              <a:rPr lang="en-US"/>
              <a:pPr/>
              <a:t>5/4/2018</a:t>
            </a:fld>
            <a:endParaRPr lang="en-US"/>
          </a:p>
        </p:txBody>
      </p:sp>
      <p:sp>
        <p:nvSpPr>
          <p:cNvPr id="8" name="Footer Placeholder 7"/>
          <p:cNvSpPr>
            <a:spLocks noGrp="1"/>
          </p:cNvSpPr>
          <p:nvPr>
            <p:ph type="ftr" sz="quarter" idx="11"/>
          </p:nvPr>
        </p:nvSpPr>
        <p:spPr/>
        <p:txBody>
          <a:bodyPr/>
          <a:lstStyle>
            <a:lvl1pPr>
              <a:defRPr/>
            </a:lvl1pPr>
          </a:lstStyle>
          <a:p>
            <a:pPr>
              <a:defRPr/>
            </a:pPr>
            <a:r>
              <a:rPr lang="en-US"/>
              <a:t>Steven Rudich: www.discretemath.com www.rudich.net</a:t>
            </a:r>
          </a:p>
        </p:txBody>
      </p:sp>
      <p:sp>
        <p:nvSpPr>
          <p:cNvPr id="9" name="Slide Number Placeholder 8"/>
          <p:cNvSpPr>
            <a:spLocks noGrp="1"/>
          </p:cNvSpPr>
          <p:nvPr>
            <p:ph type="sldNum" sz="quarter" idx="12"/>
          </p:nvPr>
        </p:nvSpPr>
        <p:spPr/>
        <p:txBody>
          <a:bodyPr/>
          <a:lstStyle>
            <a:lvl1pPr>
              <a:defRPr/>
            </a:lvl1pPr>
          </a:lstStyle>
          <a:p>
            <a:r>
              <a:rPr lang="en-US"/>
              <a:t>Lecture 2, Slide </a:t>
            </a:r>
            <a:fld id="{8DA7DC7A-59C1-4383-97B1-7E50C7D34282}" type="slidenum">
              <a:rPr lang="en-US"/>
              <a:pPr/>
              <a:t>‹#›</a:t>
            </a:fld>
            <a:endParaRPr lang="en-US" sz="1600">
              <a:latin typeface="Times New Roman" pitchFamily="18"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35CD84C8-96DA-4ECD-BC3A-C036A01407E3}" type="datetime1">
              <a:rPr lang="en-US"/>
              <a:pPr/>
              <a:t>5/4/2018</a:t>
            </a:fld>
            <a:endParaRPr lang="en-US"/>
          </a:p>
        </p:txBody>
      </p:sp>
      <p:sp>
        <p:nvSpPr>
          <p:cNvPr id="4" name="Footer Placeholder 3"/>
          <p:cNvSpPr>
            <a:spLocks noGrp="1"/>
          </p:cNvSpPr>
          <p:nvPr>
            <p:ph type="ftr" sz="quarter" idx="11"/>
          </p:nvPr>
        </p:nvSpPr>
        <p:spPr/>
        <p:txBody>
          <a:bodyPr/>
          <a:lstStyle>
            <a:lvl1pPr>
              <a:defRPr/>
            </a:lvl1pPr>
          </a:lstStyle>
          <a:p>
            <a:pPr>
              <a:defRPr/>
            </a:pPr>
            <a:r>
              <a:rPr lang="en-US"/>
              <a:t>Steven Rudich: www.discretemath.com www.rudich.net</a:t>
            </a:r>
          </a:p>
        </p:txBody>
      </p:sp>
      <p:sp>
        <p:nvSpPr>
          <p:cNvPr id="5" name="Slide Number Placeholder 4"/>
          <p:cNvSpPr>
            <a:spLocks noGrp="1"/>
          </p:cNvSpPr>
          <p:nvPr>
            <p:ph type="sldNum" sz="quarter" idx="12"/>
          </p:nvPr>
        </p:nvSpPr>
        <p:spPr/>
        <p:txBody>
          <a:bodyPr/>
          <a:lstStyle>
            <a:lvl1pPr>
              <a:defRPr/>
            </a:lvl1pPr>
          </a:lstStyle>
          <a:p>
            <a:r>
              <a:rPr lang="en-US"/>
              <a:t>Lecture 2, Slide </a:t>
            </a:r>
            <a:fld id="{19400351-0A6B-4162-808F-557506300EBF}" type="slidenum">
              <a:rPr lang="en-US"/>
              <a:pPr/>
              <a:t>‹#›</a:t>
            </a:fld>
            <a:endParaRPr lang="en-US" sz="1600">
              <a:latin typeface="Times New Roman" pitchFamily="18"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CBA1C58-5246-47C9-96DC-33C6C9FA2944}" type="datetime1">
              <a:rPr lang="en-US"/>
              <a:pPr/>
              <a:t>5/4/2018</a:t>
            </a:fld>
            <a:endParaRPr lang="en-US"/>
          </a:p>
        </p:txBody>
      </p:sp>
      <p:sp>
        <p:nvSpPr>
          <p:cNvPr id="3" name="Footer Placeholder 2"/>
          <p:cNvSpPr>
            <a:spLocks noGrp="1"/>
          </p:cNvSpPr>
          <p:nvPr>
            <p:ph type="ftr" sz="quarter" idx="11"/>
          </p:nvPr>
        </p:nvSpPr>
        <p:spPr/>
        <p:txBody>
          <a:bodyPr/>
          <a:lstStyle>
            <a:lvl1pPr>
              <a:defRPr/>
            </a:lvl1pPr>
          </a:lstStyle>
          <a:p>
            <a:pPr>
              <a:defRPr/>
            </a:pPr>
            <a:r>
              <a:rPr lang="en-US"/>
              <a:t>Steven Rudich: www.discretemath.com www.rudich.net</a:t>
            </a:r>
          </a:p>
        </p:txBody>
      </p:sp>
      <p:sp>
        <p:nvSpPr>
          <p:cNvPr id="4" name="Slide Number Placeholder 3"/>
          <p:cNvSpPr>
            <a:spLocks noGrp="1"/>
          </p:cNvSpPr>
          <p:nvPr>
            <p:ph type="sldNum" sz="quarter" idx="12"/>
          </p:nvPr>
        </p:nvSpPr>
        <p:spPr/>
        <p:txBody>
          <a:bodyPr/>
          <a:lstStyle>
            <a:lvl1pPr>
              <a:defRPr/>
            </a:lvl1pPr>
          </a:lstStyle>
          <a:p>
            <a:r>
              <a:rPr lang="en-US"/>
              <a:t>Lecture 2, Slide </a:t>
            </a:r>
            <a:fld id="{13D7178A-393E-4A23-8EB4-B08454A1175E}" type="slidenum">
              <a:rPr lang="en-US"/>
              <a:pPr/>
              <a:t>‹#›</a:t>
            </a:fld>
            <a:endParaRPr lang="en-US" sz="1600">
              <a:latin typeface="Times New Roman" pitchFamily="18"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E4C87C12-2DC0-4A2D-8312-6F46F9B05428}" type="datetime1">
              <a:rPr lang="en-US"/>
              <a:pPr/>
              <a:t>5/4/2018</a:t>
            </a:fld>
            <a:endParaRPr lang="en-US"/>
          </a:p>
        </p:txBody>
      </p:sp>
      <p:sp>
        <p:nvSpPr>
          <p:cNvPr id="6" name="Footer Placeholder 5"/>
          <p:cNvSpPr>
            <a:spLocks noGrp="1"/>
          </p:cNvSpPr>
          <p:nvPr>
            <p:ph type="ftr" sz="quarter" idx="11"/>
          </p:nvPr>
        </p:nvSpPr>
        <p:spPr/>
        <p:txBody>
          <a:bodyPr/>
          <a:lstStyle>
            <a:lvl1pPr>
              <a:defRPr/>
            </a:lvl1pPr>
          </a:lstStyle>
          <a:p>
            <a:pPr>
              <a:defRPr/>
            </a:pPr>
            <a:r>
              <a:rPr lang="en-US"/>
              <a:t>Steven Rudich: www.discretemath.com www.rudich.net</a:t>
            </a:r>
          </a:p>
        </p:txBody>
      </p:sp>
      <p:sp>
        <p:nvSpPr>
          <p:cNvPr id="7" name="Slide Number Placeholder 6"/>
          <p:cNvSpPr>
            <a:spLocks noGrp="1"/>
          </p:cNvSpPr>
          <p:nvPr>
            <p:ph type="sldNum" sz="quarter" idx="12"/>
          </p:nvPr>
        </p:nvSpPr>
        <p:spPr/>
        <p:txBody>
          <a:bodyPr/>
          <a:lstStyle>
            <a:lvl1pPr>
              <a:defRPr/>
            </a:lvl1pPr>
          </a:lstStyle>
          <a:p>
            <a:r>
              <a:rPr lang="en-US"/>
              <a:t>Lecture 2, Slide </a:t>
            </a:r>
            <a:fld id="{56F6392D-EF0B-4810-B281-C2EE2A940227}" type="slidenum">
              <a:rPr lang="en-US"/>
              <a:pPr/>
              <a:t>‹#›</a:t>
            </a:fld>
            <a:endParaRPr lang="en-US" sz="1600">
              <a:latin typeface="Times New Roman" pitchFamily="18"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9895C614-1239-4EF5-AF0F-91C67C9ABB4A}" type="datetime1">
              <a:rPr lang="en-US"/>
              <a:pPr/>
              <a:t>5/4/2018</a:t>
            </a:fld>
            <a:endParaRPr lang="en-US"/>
          </a:p>
        </p:txBody>
      </p:sp>
      <p:sp>
        <p:nvSpPr>
          <p:cNvPr id="6" name="Footer Placeholder 5"/>
          <p:cNvSpPr>
            <a:spLocks noGrp="1"/>
          </p:cNvSpPr>
          <p:nvPr>
            <p:ph type="ftr" sz="quarter" idx="11"/>
          </p:nvPr>
        </p:nvSpPr>
        <p:spPr/>
        <p:txBody>
          <a:bodyPr/>
          <a:lstStyle>
            <a:lvl1pPr>
              <a:defRPr/>
            </a:lvl1pPr>
          </a:lstStyle>
          <a:p>
            <a:pPr>
              <a:defRPr/>
            </a:pPr>
            <a:r>
              <a:rPr lang="en-US"/>
              <a:t>Steven Rudich: www.discretemath.com www.rudich.net</a:t>
            </a:r>
          </a:p>
        </p:txBody>
      </p:sp>
      <p:sp>
        <p:nvSpPr>
          <p:cNvPr id="7" name="Slide Number Placeholder 6"/>
          <p:cNvSpPr>
            <a:spLocks noGrp="1"/>
          </p:cNvSpPr>
          <p:nvPr>
            <p:ph type="sldNum" sz="quarter" idx="12"/>
          </p:nvPr>
        </p:nvSpPr>
        <p:spPr/>
        <p:txBody>
          <a:bodyPr/>
          <a:lstStyle>
            <a:lvl1pPr>
              <a:defRPr/>
            </a:lvl1pPr>
          </a:lstStyle>
          <a:p>
            <a:r>
              <a:rPr lang="en-US"/>
              <a:t>Lecture 2, Slide </a:t>
            </a:r>
            <a:fld id="{2205F320-63BB-415E-B7A8-07CBEAFA0142}" type="slidenum">
              <a:rPr lang="en-US"/>
              <a:pPr/>
              <a:t>‹#›</a:t>
            </a:fld>
            <a:endParaRPr lang="en-US" sz="1600">
              <a:latin typeface="Times New Roman" pitchFamily="18"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7526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7239000" y="6553200"/>
            <a:ext cx="1905000" cy="2841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defRPr sz="1200">
                <a:solidFill>
                  <a:schemeClr val="folHlink"/>
                </a:solidFill>
                <a:effectLst/>
                <a:latin typeface="Times New Roman" pitchFamily="18" charset="0"/>
              </a:defRPr>
            </a:lvl1pPr>
          </a:lstStyle>
          <a:p>
            <a:fld id="{4C5CB2D1-1798-474E-9173-0E7CC254052D}" type="datetime1">
              <a:rPr lang="en-US"/>
              <a:pPr/>
              <a:t>5/4/2018</a:t>
            </a:fld>
            <a:endParaRPr lang="en-US"/>
          </a:p>
        </p:txBody>
      </p:sp>
      <p:sp>
        <p:nvSpPr>
          <p:cNvPr id="1029" name="Rectangle 5"/>
          <p:cNvSpPr>
            <a:spLocks noGrp="1" noChangeArrowheads="1"/>
          </p:cNvSpPr>
          <p:nvPr>
            <p:ph type="ftr" sz="quarter" idx="3"/>
          </p:nvPr>
        </p:nvSpPr>
        <p:spPr bwMode="auto">
          <a:xfrm>
            <a:off x="3200400" y="6553200"/>
            <a:ext cx="2895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spcBef>
                <a:spcPct val="0"/>
              </a:spcBef>
              <a:defRPr sz="1200" smtClean="0">
                <a:solidFill>
                  <a:schemeClr val="bg1"/>
                </a:solidFill>
                <a:effectLst/>
                <a:latin typeface="Arial" charset="0"/>
                <a:ea typeface="+mn-ea"/>
              </a:defRPr>
            </a:lvl1pPr>
          </a:lstStyle>
          <a:p>
            <a:pPr>
              <a:defRPr/>
            </a:pPr>
            <a:r>
              <a:rPr lang="en-US"/>
              <a:t>Steven Rudich: www.discretemath.com www.rudich.net</a:t>
            </a:r>
          </a:p>
        </p:txBody>
      </p:sp>
      <p:sp>
        <p:nvSpPr>
          <p:cNvPr id="1030" name="Rectangle 6"/>
          <p:cNvSpPr>
            <a:spLocks noGrp="1" noChangeArrowheads="1"/>
          </p:cNvSpPr>
          <p:nvPr>
            <p:ph type="sldNum" sz="quarter" idx="4"/>
          </p:nvPr>
        </p:nvSpPr>
        <p:spPr bwMode="auto">
          <a:xfrm>
            <a:off x="0" y="6553200"/>
            <a:ext cx="19050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defRPr sz="1200">
                <a:solidFill>
                  <a:schemeClr val="folHlink"/>
                </a:solidFill>
                <a:effectLst/>
                <a:latin typeface="Arial" charset="0"/>
              </a:defRPr>
            </a:lvl1pPr>
          </a:lstStyle>
          <a:p>
            <a:r>
              <a:rPr lang="en-US"/>
              <a:t>Lecture 2, Slide </a:t>
            </a:r>
            <a:fld id="{C7D5730C-E94D-44C2-8169-7ADEF5F368B2}" type="slidenum">
              <a:rPr lang="en-US"/>
              <a:pPr/>
              <a:t>‹#›</a:t>
            </a:fld>
            <a:endParaRPr lang="en-US" sz="1600">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hf sldNum="0" hdr="0" dt="0"/>
  <p:txStyles>
    <p:titleStyle>
      <a:lvl1pPr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mj-lt"/>
          <a:ea typeface="ＭＳ Ｐゴシック" charset="-128"/>
          <a:cs typeface="ＭＳ Ｐゴシック" charset="-128"/>
        </a:defRPr>
      </a:lvl1pPr>
      <a:lvl2pPr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Rounded MT Bold" charset="0"/>
          <a:ea typeface="ＭＳ Ｐゴシック" charset="-128"/>
          <a:cs typeface="ＭＳ Ｐゴシック" charset="-128"/>
        </a:defRPr>
      </a:lvl2pPr>
      <a:lvl3pPr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Rounded MT Bold" charset="0"/>
          <a:ea typeface="ＭＳ Ｐゴシック" charset="-128"/>
          <a:cs typeface="ＭＳ Ｐゴシック" charset="-128"/>
        </a:defRPr>
      </a:lvl3pPr>
      <a:lvl4pPr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Rounded MT Bold" charset="0"/>
          <a:ea typeface="ＭＳ Ｐゴシック" charset="-128"/>
          <a:cs typeface="ＭＳ Ｐゴシック" charset="-128"/>
        </a:defRPr>
      </a:lvl4pPr>
      <a:lvl5pPr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Rounded MT Bold" charset="0"/>
          <a:ea typeface="ＭＳ Ｐゴシック" charset="-128"/>
          <a:cs typeface="ＭＳ Ｐゴシック" charset="-128"/>
        </a:defRPr>
      </a:lvl5pPr>
      <a:lvl6pPr marL="457200"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Rounded MT Bold" charset="0"/>
        </a:defRPr>
      </a:lvl6pPr>
      <a:lvl7pPr marL="914400"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Rounded MT Bold" charset="0"/>
        </a:defRPr>
      </a:lvl7pPr>
      <a:lvl8pPr marL="1371600"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Rounded MT Bold" charset="0"/>
        </a:defRPr>
      </a:lvl8pPr>
      <a:lvl9pPr marL="1828800" algn="ctr" rtl="0" eaLnBrk="0" fontAlgn="base" hangingPunct="0">
        <a:spcBef>
          <a:spcPct val="0"/>
        </a:spcBef>
        <a:spcAft>
          <a:spcPct val="0"/>
        </a:spcAft>
        <a:defRPr sz="3600">
          <a:solidFill>
            <a:schemeClr val="tx2"/>
          </a:solidFill>
          <a:effectLst>
            <a:outerShdw blurRad="38100" dist="38100" dir="2700000" algn="tl">
              <a:srgbClr val="000000"/>
            </a:outerShdw>
          </a:effectLst>
          <a:latin typeface="Arial Rounded MT Bold" charset="0"/>
        </a:defRPr>
      </a:lvl9pPr>
    </p:titleStyle>
    <p:bodyStyle>
      <a:lvl1pPr marL="342900" indent="-342900" algn="l" rtl="0" eaLnBrk="0" fontAlgn="base" hangingPunct="0">
        <a:spcBef>
          <a:spcPct val="20000"/>
        </a:spcBef>
        <a:spcAft>
          <a:spcPct val="0"/>
        </a:spcAft>
        <a:tabLst>
          <a:tab pos="858838" algn="l"/>
        </a:tabLst>
        <a:defRPr sz="3200">
          <a:solidFill>
            <a:schemeClr val="tx1"/>
          </a:solidFill>
          <a:effectLst>
            <a:outerShdw blurRad="38100" dist="38100" dir="2700000" algn="tl">
              <a:srgbClr val="000000"/>
            </a:outerShdw>
          </a:effectLst>
          <a:latin typeface="+mn-lt"/>
          <a:ea typeface="ＭＳ Ｐゴシック" charset="-128"/>
          <a:cs typeface="ＭＳ Ｐゴシック" charset="-128"/>
        </a:defRPr>
      </a:lvl1pPr>
      <a:lvl2pPr marL="404813" indent="-290513" algn="l" rtl="0" eaLnBrk="0" fontAlgn="base" hangingPunct="0">
        <a:spcBef>
          <a:spcPct val="20000"/>
        </a:spcBef>
        <a:spcAft>
          <a:spcPct val="0"/>
        </a:spcAft>
        <a:buChar char="•"/>
        <a:tabLst>
          <a:tab pos="858838" algn="l"/>
        </a:tabLst>
        <a:defRPr sz="3200">
          <a:solidFill>
            <a:schemeClr val="tx1"/>
          </a:solidFill>
          <a:latin typeface="Arial" charset="0"/>
          <a:ea typeface="ＭＳ Ｐゴシック" charset="-128"/>
        </a:defRPr>
      </a:lvl2pPr>
      <a:lvl3pPr marL="858838" indent="-339725" algn="l" rtl="0" eaLnBrk="0" fontAlgn="base" hangingPunct="0">
        <a:spcBef>
          <a:spcPct val="20000"/>
        </a:spcBef>
        <a:spcAft>
          <a:spcPct val="0"/>
        </a:spcAft>
        <a:buChar char="–"/>
        <a:tabLst>
          <a:tab pos="858838" algn="l"/>
        </a:tabLst>
        <a:defRPr sz="2800">
          <a:solidFill>
            <a:schemeClr val="tx1"/>
          </a:solidFill>
          <a:latin typeface="Arial" charset="0"/>
          <a:ea typeface="ＭＳ Ｐゴシック" charset="-128"/>
        </a:defRPr>
      </a:lvl3pPr>
      <a:lvl4pPr marL="1200150" indent="-227013" algn="l" rtl="0" eaLnBrk="0" fontAlgn="base" hangingPunct="0">
        <a:spcBef>
          <a:spcPct val="20000"/>
        </a:spcBef>
        <a:spcAft>
          <a:spcPct val="0"/>
        </a:spcAft>
        <a:buChar char="•"/>
        <a:tabLst>
          <a:tab pos="858838" algn="l"/>
        </a:tabLst>
        <a:defRPr sz="2400">
          <a:solidFill>
            <a:schemeClr val="tx1"/>
          </a:solidFill>
          <a:latin typeface="Arial" charset="0"/>
          <a:ea typeface="ＭＳ Ｐゴシック" charset="-128"/>
        </a:defRPr>
      </a:lvl4pPr>
      <a:lvl5pPr marL="1655763" indent="-341313" algn="l" rtl="0" eaLnBrk="0" fontAlgn="base" hangingPunct="0">
        <a:spcBef>
          <a:spcPct val="20000"/>
        </a:spcBef>
        <a:spcAft>
          <a:spcPct val="0"/>
        </a:spcAft>
        <a:buChar char="–"/>
        <a:tabLst>
          <a:tab pos="858838" algn="l"/>
        </a:tabLst>
        <a:defRPr sz="2400">
          <a:solidFill>
            <a:schemeClr val="tx1"/>
          </a:solidFill>
          <a:latin typeface="Arial" charset="0"/>
          <a:ea typeface="ＭＳ Ｐゴシック" charset="-128"/>
        </a:defRPr>
      </a:lvl5pPr>
      <a:lvl6pPr marL="2112963" indent="-341313" algn="l" rtl="0" eaLnBrk="0" fontAlgn="base" hangingPunct="0">
        <a:spcBef>
          <a:spcPct val="20000"/>
        </a:spcBef>
        <a:spcAft>
          <a:spcPct val="0"/>
        </a:spcAft>
        <a:buChar char="–"/>
        <a:tabLst>
          <a:tab pos="858838" algn="l"/>
        </a:tabLst>
        <a:defRPr sz="2400">
          <a:solidFill>
            <a:schemeClr val="tx1"/>
          </a:solidFill>
          <a:latin typeface="Arial" charset="0"/>
          <a:ea typeface="ＭＳ Ｐゴシック" charset="-128"/>
        </a:defRPr>
      </a:lvl6pPr>
      <a:lvl7pPr marL="2570163" indent="-341313" algn="l" rtl="0" eaLnBrk="0" fontAlgn="base" hangingPunct="0">
        <a:spcBef>
          <a:spcPct val="20000"/>
        </a:spcBef>
        <a:spcAft>
          <a:spcPct val="0"/>
        </a:spcAft>
        <a:buChar char="–"/>
        <a:tabLst>
          <a:tab pos="858838" algn="l"/>
        </a:tabLst>
        <a:defRPr sz="2400">
          <a:solidFill>
            <a:schemeClr val="tx1"/>
          </a:solidFill>
          <a:latin typeface="Arial" charset="0"/>
          <a:ea typeface="ＭＳ Ｐゴシック" charset="-128"/>
        </a:defRPr>
      </a:lvl7pPr>
      <a:lvl8pPr marL="3027363" indent="-341313" algn="l" rtl="0" eaLnBrk="0" fontAlgn="base" hangingPunct="0">
        <a:spcBef>
          <a:spcPct val="20000"/>
        </a:spcBef>
        <a:spcAft>
          <a:spcPct val="0"/>
        </a:spcAft>
        <a:buChar char="–"/>
        <a:tabLst>
          <a:tab pos="858838" algn="l"/>
        </a:tabLst>
        <a:defRPr sz="2400">
          <a:solidFill>
            <a:schemeClr val="tx1"/>
          </a:solidFill>
          <a:latin typeface="Arial" charset="0"/>
          <a:ea typeface="ＭＳ Ｐゴシック" charset="-128"/>
        </a:defRPr>
      </a:lvl8pPr>
      <a:lvl9pPr marL="3484563" indent="-341313" algn="l" rtl="0" eaLnBrk="0" fontAlgn="base" hangingPunct="0">
        <a:spcBef>
          <a:spcPct val="20000"/>
        </a:spcBef>
        <a:spcAft>
          <a:spcPct val="0"/>
        </a:spcAft>
        <a:buChar char="–"/>
        <a:tabLst>
          <a:tab pos="858838" algn="l"/>
        </a:tabLst>
        <a:defRPr sz="2400">
          <a:solidFill>
            <a:schemeClr val="tx1"/>
          </a:solidFill>
          <a:latin typeface="Arial" charset="0"/>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1.xml"/><Relationship Id="rId7" Type="http://schemas.openxmlformats.org/officeDocument/2006/relationships/image" Target="../media/image2.emf"/><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4.emf"/><Relationship Id="rId5" Type="http://schemas.openxmlformats.org/officeDocument/2006/relationships/image" Target="../media/image1.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3.emf"/></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22.emf"/></Relationships>
</file>

<file path=ppt/slides/_rels/slide12.xml.rels><?xml version="1.0" encoding="UTF-8" standalone="yes"?>
<Relationships xmlns="http://schemas.openxmlformats.org/package/2006/relationships"><Relationship Id="rId8" Type="http://schemas.openxmlformats.org/officeDocument/2006/relationships/image" Target="../media/image24.emf"/><Relationship Id="rId13" Type="http://schemas.openxmlformats.org/officeDocument/2006/relationships/oleObject" Target="../embeddings/oleObject27.bin"/><Relationship Id="rId3" Type="http://schemas.openxmlformats.org/officeDocument/2006/relationships/audio" Target="../media/audio2.bin"/><Relationship Id="rId7" Type="http://schemas.openxmlformats.org/officeDocument/2006/relationships/oleObject" Target="../embeddings/oleObject24.bin"/><Relationship Id="rId12" Type="http://schemas.openxmlformats.org/officeDocument/2006/relationships/image" Target="../media/image26.emf"/><Relationship Id="rId2" Type="http://schemas.openxmlformats.org/officeDocument/2006/relationships/slideLayout" Target="../slideLayouts/slideLayout2.xml"/><Relationship Id="rId16" Type="http://schemas.openxmlformats.org/officeDocument/2006/relationships/image" Target="../media/image28.emf"/><Relationship Id="rId1" Type="http://schemas.openxmlformats.org/officeDocument/2006/relationships/vmlDrawing" Target="../drawings/vmlDrawing6.vml"/><Relationship Id="rId6" Type="http://schemas.openxmlformats.org/officeDocument/2006/relationships/image" Target="../media/image23.emf"/><Relationship Id="rId11" Type="http://schemas.openxmlformats.org/officeDocument/2006/relationships/oleObject" Target="../embeddings/oleObject26.bin"/><Relationship Id="rId5" Type="http://schemas.openxmlformats.org/officeDocument/2006/relationships/oleObject" Target="../embeddings/oleObject23.bin"/><Relationship Id="rId15" Type="http://schemas.openxmlformats.org/officeDocument/2006/relationships/oleObject" Target="../embeddings/oleObject28.bin"/><Relationship Id="rId10" Type="http://schemas.openxmlformats.org/officeDocument/2006/relationships/image" Target="../media/image25.emf"/><Relationship Id="rId4" Type="http://schemas.openxmlformats.org/officeDocument/2006/relationships/audio" Target="../media/audio3.wav"/><Relationship Id="rId9" Type="http://schemas.openxmlformats.org/officeDocument/2006/relationships/oleObject" Target="../embeddings/oleObject25.bin"/><Relationship Id="rId14" Type="http://schemas.openxmlformats.org/officeDocument/2006/relationships/image" Target="../media/image27.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9.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30.wmf"/></Relationships>
</file>

<file path=ppt/slides/_rels/slide21.xml.rels><?xml version="1.0" encoding="UTF-8" standalone="yes"?>
<Relationships xmlns="http://schemas.openxmlformats.org/package/2006/relationships"><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31.e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6.xml"/><Relationship Id="rId1" Type="http://schemas.openxmlformats.org/officeDocument/2006/relationships/vmlDrawing" Target="../drawings/vmlDrawing10.vml"/><Relationship Id="rId4" Type="http://schemas.openxmlformats.org/officeDocument/2006/relationships/image" Target="../media/image32.e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3.emf"/><Relationship Id="rId5" Type="http://schemas.openxmlformats.org/officeDocument/2006/relationships/oleObject" Target="../embeddings/oleObject33.bin"/><Relationship Id="rId4" Type="http://schemas.openxmlformats.org/officeDocument/2006/relationships/audio" Target="../media/audio4.wav"/></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7.emf"/><Relationship Id="rId13" Type="http://schemas.openxmlformats.org/officeDocument/2006/relationships/oleObject" Target="../embeddings/oleObject10.bin"/><Relationship Id="rId18" Type="http://schemas.openxmlformats.org/officeDocument/2006/relationships/image" Target="../media/image12.emf"/><Relationship Id="rId3" Type="http://schemas.openxmlformats.org/officeDocument/2006/relationships/oleObject" Target="../embeddings/oleObject5.bin"/><Relationship Id="rId7" Type="http://schemas.openxmlformats.org/officeDocument/2006/relationships/oleObject" Target="../embeddings/oleObject7.bin"/><Relationship Id="rId12" Type="http://schemas.openxmlformats.org/officeDocument/2006/relationships/image" Target="../media/image9.emf"/><Relationship Id="rId17" Type="http://schemas.openxmlformats.org/officeDocument/2006/relationships/oleObject" Target="../embeddings/oleObject12.bin"/><Relationship Id="rId2" Type="http://schemas.openxmlformats.org/officeDocument/2006/relationships/slideLayout" Target="../slideLayouts/slideLayout7.xml"/><Relationship Id="rId16" Type="http://schemas.openxmlformats.org/officeDocument/2006/relationships/image" Target="../media/image11.emf"/><Relationship Id="rId1" Type="http://schemas.openxmlformats.org/officeDocument/2006/relationships/vmlDrawing" Target="../drawings/vmlDrawing2.vml"/><Relationship Id="rId6" Type="http://schemas.openxmlformats.org/officeDocument/2006/relationships/image" Target="../media/image6.emf"/><Relationship Id="rId11" Type="http://schemas.openxmlformats.org/officeDocument/2006/relationships/oleObject" Target="../embeddings/oleObject9.bin"/><Relationship Id="rId5" Type="http://schemas.openxmlformats.org/officeDocument/2006/relationships/oleObject" Target="../embeddings/oleObject6.bin"/><Relationship Id="rId15" Type="http://schemas.openxmlformats.org/officeDocument/2006/relationships/oleObject" Target="../embeddings/oleObject11.bin"/><Relationship Id="rId10" Type="http://schemas.openxmlformats.org/officeDocument/2006/relationships/image" Target="../media/image8.emf"/><Relationship Id="rId4" Type="http://schemas.openxmlformats.org/officeDocument/2006/relationships/image" Target="../media/image5.emf"/><Relationship Id="rId9" Type="http://schemas.openxmlformats.org/officeDocument/2006/relationships/oleObject" Target="../embeddings/oleObject8.bin"/><Relationship Id="rId14" Type="http://schemas.openxmlformats.org/officeDocument/2006/relationships/image" Target="../media/image10.emf"/></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34.emf"/></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8" Type="http://schemas.openxmlformats.org/officeDocument/2006/relationships/image" Target="../media/image15.emf"/><Relationship Id="rId13" Type="http://schemas.openxmlformats.org/officeDocument/2006/relationships/oleObject" Target="../embeddings/oleObject18.bin"/><Relationship Id="rId18" Type="http://schemas.openxmlformats.org/officeDocument/2006/relationships/image" Target="../media/image20.emf"/><Relationship Id="rId3" Type="http://schemas.openxmlformats.org/officeDocument/2006/relationships/oleObject" Target="../embeddings/oleObject13.bin"/><Relationship Id="rId7" Type="http://schemas.openxmlformats.org/officeDocument/2006/relationships/oleObject" Target="../embeddings/oleObject15.bin"/><Relationship Id="rId12" Type="http://schemas.openxmlformats.org/officeDocument/2006/relationships/image" Target="../media/image17.emf"/><Relationship Id="rId17" Type="http://schemas.openxmlformats.org/officeDocument/2006/relationships/oleObject" Target="../embeddings/oleObject20.bin"/><Relationship Id="rId2" Type="http://schemas.openxmlformats.org/officeDocument/2006/relationships/slideLayout" Target="../slideLayouts/slideLayout2.xml"/><Relationship Id="rId16" Type="http://schemas.openxmlformats.org/officeDocument/2006/relationships/image" Target="../media/image19.emf"/><Relationship Id="rId1" Type="http://schemas.openxmlformats.org/officeDocument/2006/relationships/vmlDrawing" Target="../drawings/vmlDrawing3.vml"/><Relationship Id="rId6" Type="http://schemas.openxmlformats.org/officeDocument/2006/relationships/image" Target="../media/image14.emf"/><Relationship Id="rId11" Type="http://schemas.openxmlformats.org/officeDocument/2006/relationships/oleObject" Target="../embeddings/oleObject17.bin"/><Relationship Id="rId5" Type="http://schemas.openxmlformats.org/officeDocument/2006/relationships/oleObject" Target="../embeddings/oleObject14.bin"/><Relationship Id="rId15" Type="http://schemas.openxmlformats.org/officeDocument/2006/relationships/oleObject" Target="../embeddings/oleObject19.bin"/><Relationship Id="rId10" Type="http://schemas.openxmlformats.org/officeDocument/2006/relationships/image" Target="../media/image16.emf"/><Relationship Id="rId4" Type="http://schemas.openxmlformats.org/officeDocument/2006/relationships/image" Target="../media/image13.emf"/><Relationship Id="rId9" Type="http://schemas.openxmlformats.org/officeDocument/2006/relationships/oleObject" Target="../embeddings/oleObject16.bin"/><Relationship Id="rId14" Type="http://schemas.openxmlformats.org/officeDocument/2006/relationships/image" Target="../media/image18.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2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ctrTitle"/>
          </p:nvPr>
        </p:nvSpPr>
        <p:spPr>
          <a:xfrm>
            <a:off x="457200" y="381000"/>
            <a:ext cx="8229600" cy="2033588"/>
          </a:xfrm>
        </p:spPr>
        <p:txBody>
          <a:bodyPr/>
          <a:lstStyle/>
          <a:p>
            <a:r>
              <a:rPr lang="en-US" smtClean="0"/>
              <a:t>The Mathematics Of 1950’s Dating: Who wins the battle of the sexes?</a:t>
            </a:r>
          </a:p>
        </p:txBody>
      </p:sp>
      <p:graphicFrame>
        <p:nvGraphicFramePr>
          <p:cNvPr id="220190" name="Group 30"/>
          <p:cNvGraphicFramePr>
            <a:graphicFrameLocks noGrp="1"/>
          </p:cNvGraphicFramePr>
          <p:nvPr/>
        </p:nvGraphicFramePr>
        <p:xfrm>
          <a:off x="304800" y="2468563"/>
          <a:ext cx="8864600" cy="396240"/>
        </p:xfrm>
        <a:graphic>
          <a:graphicData uri="http://schemas.openxmlformats.org/drawingml/2006/table">
            <a:tbl>
              <a:tblPr/>
              <a:tblGrid>
                <a:gridCol w="8864600"/>
              </a:tblGrid>
              <a:tr h="0">
                <a:tc>
                  <a:txBody>
                    <a:bodyPr/>
                    <a:lstStyle/>
                    <a:p>
                      <a:pPr marL="0" marR="0" lvl="0" indent="0" algn="ctr" defTabSz="914400" rtl="0" eaLnBrk="0" fontAlgn="base" latinLnBrk="0" hangingPunct="0">
                        <a:lnSpc>
                          <a:spcPct val="100000"/>
                        </a:lnSpc>
                        <a:spcBef>
                          <a:spcPct val="20000"/>
                        </a:spcBef>
                        <a:spcAft>
                          <a:spcPct val="0"/>
                        </a:spcAft>
                        <a:buClrTx/>
                        <a:buSzTx/>
                        <a:buFontTx/>
                        <a:buNone/>
                        <a:tabLst>
                          <a:tab pos="858838" algn="l"/>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Comic Sans MS" charset="0"/>
                        </a:rPr>
                        <a:t>Adapted from a presentation by Stephen </a:t>
                      </a:r>
                      <a:r>
                        <a:rPr kumimoji="0" lang="en-US" sz="2000" b="0" i="0" u="none" strike="noStrike" cap="none" normalizeH="0" baseline="0" dirty="0" err="1">
                          <a:ln>
                            <a:noFill/>
                          </a:ln>
                          <a:solidFill>
                            <a:schemeClr val="tx1"/>
                          </a:solidFill>
                          <a:effectLst>
                            <a:outerShdw blurRad="38100" dist="38100" dir="2700000" algn="tl">
                              <a:srgbClr val="000000"/>
                            </a:outerShdw>
                          </a:effectLst>
                          <a:latin typeface="Comic Sans MS" charset="0"/>
                        </a:rPr>
                        <a:t>Rudich</a:t>
                      </a:r>
                      <a:endParaRPr kumimoji="0" lang="en-US" sz="2000" b="0" i="0" u="none" strike="noStrike" cap="none" normalizeH="0" baseline="0" dirty="0">
                        <a:ln>
                          <a:noFill/>
                        </a:ln>
                        <a:solidFill>
                          <a:schemeClr val="tx1"/>
                        </a:solidFill>
                        <a:effectLst>
                          <a:outerShdw blurRad="38100" dist="38100" dir="2700000" algn="tl">
                            <a:srgbClr val="000000"/>
                          </a:outerShdw>
                        </a:effectLst>
                        <a:latin typeface="Comic Sans MS" charset="0"/>
                      </a:endParaRPr>
                    </a:p>
                  </a:txBody>
                  <a:tcPr horzOverflow="overflow">
                    <a:lnL cap="flat">
                      <a:noFill/>
                    </a:lnL>
                    <a:lnR cap="flat">
                      <a:noFill/>
                    </a:lnR>
                    <a:lnT cap="flat">
                      <a:noFill/>
                    </a:lnT>
                    <a:lnB cap="flat">
                      <a:noFill/>
                    </a:lnB>
                    <a:lnTlToBr>
                      <a:noFill/>
                    </a:lnTlToBr>
                    <a:lnBlToTr>
                      <a:noFill/>
                    </a:lnBlToTr>
                    <a:solidFill>
                      <a:schemeClr val="bg1"/>
                    </a:solidFill>
                  </a:tcPr>
                </a:tc>
              </a:tr>
            </a:tbl>
          </a:graphicData>
        </a:graphic>
      </p:graphicFrame>
      <p:graphicFrame>
        <p:nvGraphicFramePr>
          <p:cNvPr id="15362" name="Object 2"/>
          <p:cNvGraphicFramePr>
            <a:graphicFrameLocks noChangeAspect="1"/>
          </p:cNvGraphicFramePr>
          <p:nvPr/>
        </p:nvGraphicFramePr>
        <p:xfrm>
          <a:off x="4514850" y="3200400"/>
          <a:ext cx="112713" cy="331788"/>
        </p:xfrm>
        <a:graphic>
          <a:graphicData uri="http://schemas.openxmlformats.org/presentationml/2006/ole">
            <mc:AlternateContent xmlns:mc="http://schemas.openxmlformats.org/markup-compatibility/2006">
              <mc:Choice xmlns:v="urn:schemas-microsoft-com:vml" Requires="v">
                <p:oleObj spid="_x0000_s15366" name="Equation" r:id="rId4" imgW="114120" imgH="215640" progId="Equation.3">
                  <p:embed/>
                </p:oleObj>
              </mc:Choice>
              <mc:Fallback>
                <p:oleObj name="Equation" r:id="rId4" imgW="114120" imgH="21564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14850" y="3200400"/>
                        <a:ext cx="112713" cy="331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3" name="Object 3"/>
          <p:cNvGraphicFramePr>
            <a:graphicFrameLocks noChangeAspect="1"/>
          </p:cNvGraphicFramePr>
          <p:nvPr/>
        </p:nvGraphicFramePr>
        <p:xfrm>
          <a:off x="228600" y="3532188"/>
          <a:ext cx="2413000" cy="2868612"/>
        </p:xfrm>
        <a:graphic>
          <a:graphicData uri="http://schemas.openxmlformats.org/presentationml/2006/ole">
            <mc:AlternateContent xmlns:mc="http://schemas.openxmlformats.org/markup-compatibility/2006">
              <mc:Choice xmlns:v="urn:schemas-microsoft-com:vml" Requires="v">
                <p:oleObj spid="_x0000_s15367" name="Clip" r:id="rId6" imgW="2413800" imgH="1854000" progId="MS_ClipArt_Gallery.2">
                  <p:embed/>
                </p:oleObj>
              </mc:Choice>
              <mc:Fallback>
                <p:oleObj name="Clip" r:id="rId6" imgW="2413800" imgH="1854000" progId="MS_ClipArt_Gallery.2">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invGray">
                      <a:xfrm>
                        <a:off x="228600" y="3532188"/>
                        <a:ext cx="2413000" cy="28686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4" name="Object 4"/>
          <p:cNvGraphicFramePr>
            <a:graphicFrameLocks noChangeAspect="1"/>
          </p:cNvGraphicFramePr>
          <p:nvPr/>
        </p:nvGraphicFramePr>
        <p:xfrm>
          <a:off x="3657600" y="3532188"/>
          <a:ext cx="2917825" cy="2868612"/>
        </p:xfrm>
        <a:graphic>
          <a:graphicData uri="http://schemas.openxmlformats.org/presentationml/2006/ole">
            <mc:AlternateContent xmlns:mc="http://schemas.openxmlformats.org/markup-compatibility/2006">
              <mc:Choice xmlns:v="urn:schemas-microsoft-com:vml" Requires="v">
                <p:oleObj spid="_x0000_s15368" name="Clip" r:id="rId8" imgW="2917800" imgH="1854000" progId="MS_ClipArt_Gallery.2">
                  <p:embed/>
                </p:oleObj>
              </mc:Choice>
              <mc:Fallback>
                <p:oleObj name="Clip" r:id="rId8" imgW="2917800" imgH="1854000" progId="MS_ClipArt_Gallery.2">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invGray">
                      <a:xfrm>
                        <a:off x="3657600" y="3532188"/>
                        <a:ext cx="2917825" cy="28686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5" name="Object 5"/>
          <p:cNvGraphicFramePr>
            <a:graphicFrameLocks noChangeAspect="1"/>
          </p:cNvGraphicFramePr>
          <p:nvPr/>
        </p:nvGraphicFramePr>
        <p:xfrm>
          <a:off x="6772275" y="3536950"/>
          <a:ext cx="2371725" cy="2863850"/>
        </p:xfrm>
        <a:graphic>
          <a:graphicData uri="http://schemas.openxmlformats.org/presentationml/2006/ole">
            <mc:AlternateContent xmlns:mc="http://schemas.openxmlformats.org/markup-compatibility/2006">
              <mc:Choice xmlns:v="urn:schemas-microsoft-com:vml" Requires="v">
                <p:oleObj spid="_x0000_s15369" name="Clip" r:id="rId10" imgW="2371680" imgH="1850760" progId="MS_ClipArt_Gallery.2">
                  <p:embed/>
                </p:oleObj>
              </mc:Choice>
              <mc:Fallback>
                <p:oleObj name="Clip" r:id="rId10" imgW="2371680" imgH="1850760" progId="MS_ClipArt_Gallery.2">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invGray">
                      <a:xfrm>
                        <a:off x="6772275" y="3536950"/>
                        <a:ext cx="2371725" cy="2863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3"/>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97634" name="Rectangle 2"/>
          <p:cNvSpPr>
            <a:spLocks noGrp="1" noChangeArrowheads="1"/>
          </p:cNvSpPr>
          <p:nvPr>
            <p:ph type="title"/>
          </p:nvPr>
        </p:nvSpPr>
        <p:spPr/>
        <p:txBody>
          <a:bodyPr/>
          <a:lstStyle/>
          <a:p>
            <a:pPr>
              <a:defRPr/>
            </a:pPr>
            <a:r>
              <a:rPr lang="en-US" sz="2800">
                <a:ea typeface="+mj-ea"/>
                <a:cs typeface="+mj-cs"/>
              </a:rPr>
              <a:t>Idea: Allow the pairs to keep breaking up and reforming until they become stable.  </a:t>
            </a:r>
          </a:p>
        </p:txBody>
      </p:sp>
      <p:grpSp>
        <p:nvGrpSpPr>
          <p:cNvPr id="25604" name="Group 76"/>
          <p:cNvGrpSpPr>
            <a:grpSpLocks/>
          </p:cNvGrpSpPr>
          <p:nvPr/>
        </p:nvGrpSpPr>
        <p:grpSpPr bwMode="auto">
          <a:xfrm>
            <a:off x="152400" y="1524000"/>
            <a:ext cx="8105775" cy="2208213"/>
            <a:chOff x="470" y="2644"/>
            <a:chExt cx="5106" cy="1391"/>
          </a:xfrm>
        </p:grpSpPr>
        <p:grpSp>
          <p:nvGrpSpPr>
            <p:cNvPr id="26251" name="Group 43"/>
            <p:cNvGrpSpPr>
              <a:grpSpLocks/>
            </p:cNvGrpSpPr>
            <p:nvPr/>
          </p:nvGrpSpPr>
          <p:grpSpPr bwMode="auto">
            <a:xfrm>
              <a:off x="470" y="2844"/>
              <a:ext cx="653" cy="1146"/>
              <a:chOff x="1775" y="2894"/>
              <a:chExt cx="653" cy="1146"/>
            </a:xfrm>
          </p:grpSpPr>
          <p:sp>
            <p:nvSpPr>
              <p:cNvPr id="197676" name="Freeform 44"/>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677" name="Freeform 45"/>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678" name="Freeform 46"/>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679" name="Freeform 47"/>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680" name="Freeform 48"/>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6252" name="Group 49"/>
            <p:cNvGrpSpPr>
              <a:grpSpLocks/>
            </p:cNvGrpSpPr>
            <p:nvPr/>
          </p:nvGrpSpPr>
          <p:grpSpPr bwMode="auto">
            <a:xfrm>
              <a:off x="969" y="2644"/>
              <a:ext cx="4052" cy="1346"/>
              <a:chOff x="969" y="2644"/>
              <a:chExt cx="4052" cy="1346"/>
            </a:xfrm>
          </p:grpSpPr>
          <p:grpSp>
            <p:nvGrpSpPr>
              <p:cNvPr id="26259" name="Group 50"/>
              <p:cNvGrpSpPr>
                <a:grpSpLocks/>
              </p:cNvGrpSpPr>
              <p:nvPr/>
            </p:nvGrpSpPr>
            <p:grpSpPr bwMode="auto">
              <a:xfrm>
                <a:off x="4194" y="2865"/>
                <a:ext cx="827" cy="1006"/>
                <a:chOff x="3090" y="2945"/>
                <a:chExt cx="827" cy="1006"/>
              </a:xfrm>
            </p:grpSpPr>
            <p:sp>
              <p:nvSpPr>
                <p:cNvPr id="197683" name="Freeform 51"/>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684" name="Freeform 52"/>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685" name="Freeform 53"/>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686" name="Freeform 54"/>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687" name="Freeform 55"/>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688" name="Freeform 56"/>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197689" name="Freeform 57"/>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7690" name="Freeform 58"/>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7691" name="Freeform 59"/>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26263" name="Group 60"/>
              <p:cNvGrpSpPr>
                <a:grpSpLocks/>
              </p:cNvGrpSpPr>
              <p:nvPr/>
            </p:nvGrpSpPr>
            <p:grpSpPr bwMode="auto">
              <a:xfrm>
                <a:off x="969" y="3073"/>
                <a:ext cx="726" cy="917"/>
                <a:chOff x="1898" y="3207"/>
                <a:chExt cx="726" cy="917"/>
              </a:xfrm>
            </p:grpSpPr>
            <p:sp>
              <p:nvSpPr>
                <p:cNvPr id="197693" name="Freeform 61"/>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694" name="Freeform 62"/>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695" name="Freeform 63"/>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696" name="Freeform 64"/>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697" name="Freeform 65"/>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698" name="Freeform 66"/>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97699" name="Freeform 67"/>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700" name="Freeform 68"/>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701" name="Freeform 69"/>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6253" name="Group 70"/>
            <p:cNvGrpSpPr>
              <a:grpSpLocks/>
            </p:cNvGrpSpPr>
            <p:nvPr/>
          </p:nvGrpSpPr>
          <p:grpSpPr bwMode="auto">
            <a:xfrm flipH="1">
              <a:off x="4923" y="2889"/>
              <a:ext cx="653" cy="1146"/>
              <a:chOff x="1775" y="2894"/>
              <a:chExt cx="653" cy="1146"/>
            </a:xfrm>
          </p:grpSpPr>
          <p:sp>
            <p:nvSpPr>
              <p:cNvPr id="197703" name="Freeform 71"/>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704" name="Freeform 72"/>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705" name="Freeform 73"/>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706" name="Freeform 74"/>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707" name="Freeform 75"/>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grpSp>
        <p:nvGrpSpPr>
          <p:cNvPr id="8" name="Group 197"/>
          <p:cNvGrpSpPr>
            <a:grpSpLocks/>
          </p:cNvGrpSpPr>
          <p:nvPr/>
        </p:nvGrpSpPr>
        <p:grpSpPr bwMode="auto">
          <a:xfrm>
            <a:off x="304800" y="1676400"/>
            <a:ext cx="8105775" cy="2208213"/>
            <a:chOff x="470" y="2644"/>
            <a:chExt cx="5106" cy="1391"/>
          </a:xfrm>
        </p:grpSpPr>
        <p:grpSp>
          <p:nvGrpSpPr>
            <p:cNvPr id="26218" name="Group 198"/>
            <p:cNvGrpSpPr>
              <a:grpSpLocks/>
            </p:cNvGrpSpPr>
            <p:nvPr/>
          </p:nvGrpSpPr>
          <p:grpSpPr bwMode="auto">
            <a:xfrm>
              <a:off x="470" y="2844"/>
              <a:ext cx="653" cy="1146"/>
              <a:chOff x="1775" y="2894"/>
              <a:chExt cx="653" cy="1146"/>
            </a:xfrm>
          </p:grpSpPr>
          <p:sp>
            <p:nvSpPr>
              <p:cNvPr id="197831" name="Freeform 199"/>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32" name="Freeform 200"/>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33" name="Freeform 201"/>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34" name="Freeform 202"/>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35" name="Freeform 203"/>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6219" name="Group 204"/>
            <p:cNvGrpSpPr>
              <a:grpSpLocks/>
            </p:cNvGrpSpPr>
            <p:nvPr/>
          </p:nvGrpSpPr>
          <p:grpSpPr bwMode="auto">
            <a:xfrm>
              <a:off x="969" y="2644"/>
              <a:ext cx="4052" cy="1346"/>
              <a:chOff x="969" y="2644"/>
              <a:chExt cx="4052" cy="1346"/>
            </a:xfrm>
          </p:grpSpPr>
          <p:grpSp>
            <p:nvGrpSpPr>
              <p:cNvPr id="26226" name="Group 205"/>
              <p:cNvGrpSpPr>
                <a:grpSpLocks/>
              </p:cNvGrpSpPr>
              <p:nvPr/>
            </p:nvGrpSpPr>
            <p:grpSpPr bwMode="auto">
              <a:xfrm>
                <a:off x="4194" y="2865"/>
                <a:ext cx="827" cy="1006"/>
                <a:chOff x="3090" y="2945"/>
                <a:chExt cx="827" cy="1006"/>
              </a:xfrm>
            </p:grpSpPr>
            <p:sp>
              <p:nvSpPr>
                <p:cNvPr id="197838" name="Freeform 206"/>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839" name="Freeform 207"/>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840" name="Freeform 208"/>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841" name="Freeform 209"/>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842" name="Freeform 210"/>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843" name="Freeform 211"/>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197844" name="Freeform 212"/>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7845" name="Freeform 213"/>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7846" name="Freeform 214"/>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26230" name="Group 215"/>
              <p:cNvGrpSpPr>
                <a:grpSpLocks/>
              </p:cNvGrpSpPr>
              <p:nvPr/>
            </p:nvGrpSpPr>
            <p:grpSpPr bwMode="auto">
              <a:xfrm>
                <a:off x="969" y="3073"/>
                <a:ext cx="726" cy="917"/>
                <a:chOff x="1898" y="3207"/>
                <a:chExt cx="726" cy="917"/>
              </a:xfrm>
            </p:grpSpPr>
            <p:sp>
              <p:nvSpPr>
                <p:cNvPr id="197848" name="Freeform 216"/>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49" name="Freeform 217"/>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50" name="Freeform 218"/>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51" name="Freeform 219"/>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52" name="Freeform 220"/>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53" name="Freeform 221"/>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97854" name="Freeform 222"/>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55" name="Freeform 223"/>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56" name="Freeform 224"/>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6220" name="Group 225"/>
            <p:cNvGrpSpPr>
              <a:grpSpLocks/>
            </p:cNvGrpSpPr>
            <p:nvPr/>
          </p:nvGrpSpPr>
          <p:grpSpPr bwMode="auto">
            <a:xfrm flipH="1">
              <a:off x="4923" y="2889"/>
              <a:ext cx="653" cy="1146"/>
              <a:chOff x="1775" y="2894"/>
              <a:chExt cx="653" cy="1146"/>
            </a:xfrm>
          </p:grpSpPr>
          <p:sp>
            <p:nvSpPr>
              <p:cNvPr id="197858" name="Freeform 226"/>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59" name="Freeform 227"/>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60" name="Freeform 228"/>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61" name="Freeform 229"/>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62" name="Freeform 230"/>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grpSp>
        <p:nvGrpSpPr>
          <p:cNvPr id="14" name="Group 231"/>
          <p:cNvGrpSpPr>
            <a:grpSpLocks/>
          </p:cNvGrpSpPr>
          <p:nvPr/>
        </p:nvGrpSpPr>
        <p:grpSpPr bwMode="auto">
          <a:xfrm>
            <a:off x="457200" y="1828800"/>
            <a:ext cx="8105775" cy="2208213"/>
            <a:chOff x="470" y="2644"/>
            <a:chExt cx="5106" cy="1391"/>
          </a:xfrm>
        </p:grpSpPr>
        <p:grpSp>
          <p:nvGrpSpPr>
            <p:cNvPr id="26185" name="Group 232"/>
            <p:cNvGrpSpPr>
              <a:grpSpLocks/>
            </p:cNvGrpSpPr>
            <p:nvPr/>
          </p:nvGrpSpPr>
          <p:grpSpPr bwMode="auto">
            <a:xfrm>
              <a:off x="470" y="2844"/>
              <a:ext cx="653" cy="1146"/>
              <a:chOff x="1775" y="2894"/>
              <a:chExt cx="653" cy="1146"/>
            </a:xfrm>
          </p:grpSpPr>
          <p:sp>
            <p:nvSpPr>
              <p:cNvPr id="197865" name="Freeform 233"/>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66" name="Freeform 234"/>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67" name="Freeform 235"/>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68" name="Freeform 236"/>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69" name="Freeform 237"/>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6186" name="Group 238"/>
            <p:cNvGrpSpPr>
              <a:grpSpLocks/>
            </p:cNvGrpSpPr>
            <p:nvPr/>
          </p:nvGrpSpPr>
          <p:grpSpPr bwMode="auto">
            <a:xfrm>
              <a:off x="969" y="2644"/>
              <a:ext cx="4052" cy="1346"/>
              <a:chOff x="969" y="2644"/>
              <a:chExt cx="4052" cy="1346"/>
            </a:xfrm>
          </p:grpSpPr>
          <p:grpSp>
            <p:nvGrpSpPr>
              <p:cNvPr id="26193" name="Group 239"/>
              <p:cNvGrpSpPr>
                <a:grpSpLocks/>
              </p:cNvGrpSpPr>
              <p:nvPr/>
            </p:nvGrpSpPr>
            <p:grpSpPr bwMode="auto">
              <a:xfrm>
                <a:off x="4194" y="2865"/>
                <a:ext cx="827" cy="1006"/>
                <a:chOff x="3090" y="2945"/>
                <a:chExt cx="827" cy="1006"/>
              </a:xfrm>
            </p:grpSpPr>
            <p:sp>
              <p:nvSpPr>
                <p:cNvPr id="197872" name="Freeform 240"/>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873" name="Freeform 241"/>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874" name="Freeform 242"/>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875" name="Freeform 243"/>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876" name="Freeform 244"/>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877" name="Freeform 245"/>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197878" name="Freeform 246"/>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7879" name="Freeform 247"/>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7880" name="Freeform 248"/>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26197" name="Group 249"/>
              <p:cNvGrpSpPr>
                <a:grpSpLocks/>
              </p:cNvGrpSpPr>
              <p:nvPr/>
            </p:nvGrpSpPr>
            <p:grpSpPr bwMode="auto">
              <a:xfrm>
                <a:off x="969" y="3073"/>
                <a:ext cx="726" cy="917"/>
                <a:chOff x="1898" y="3207"/>
                <a:chExt cx="726" cy="917"/>
              </a:xfrm>
            </p:grpSpPr>
            <p:sp>
              <p:nvSpPr>
                <p:cNvPr id="197882" name="Freeform 250"/>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83" name="Freeform 251"/>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84" name="Freeform 252"/>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85" name="Freeform 253"/>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86" name="Freeform 254"/>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87" name="Freeform 255"/>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97888" name="Freeform 256"/>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89" name="Freeform 257"/>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90" name="Freeform 258"/>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6187" name="Group 259"/>
            <p:cNvGrpSpPr>
              <a:grpSpLocks/>
            </p:cNvGrpSpPr>
            <p:nvPr/>
          </p:nvGrpSpPr>
          <p:grpSpPr bwMode="auto">
            <a:xfrm flipH="1">
              <a:off x="4923" y="2889"/>
              <a:ext cx="653" cy="1146"/>
              <a:chOff x="1775" y="2894"/>
              <a:chExt cx="653" cy="1146"/>
            </a:xfrm>
          </p:grpSpPr>
          <p:sp>
            <p:nvSpPr>
              <p:cNvPr id="197892" name="Freeform 260"/>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93" name="Freeform 261"/>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94" name="Freeform 262"/>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95" name="Freeform 263"/>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896" name="Freeform 264"/>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grpSp>
        <p:nvGrpSpPr>
          <p:cNvPr id="20" name="Group 265"/>
          <p:cNvGrpSpPr>
            <a:grpSpLocks/>
          </p:cNvGrpSpPr>
          <p:nvPr/>
        </p:nvGrpSpPr>
        <p:grpSpPr bwMode="auto">
          <a:xfrm>
            <a:off x="609600" y="1981200"/>
            <a:ext cx="8105775" cy="2208213"/>
            <a:chOff x="470" y="2644"/>
            <a:chExt cx="5106" cy="1391"/>
          </a:xfrm>
        </p:grpSpPr>
        <p:grpSp>
          <p:nvGrpSpPr>
            <p:cNvPr id="26152" name="Group 266"/>
            <p:cNvGrpSpPr>
              <a:grpSpLocks/>
            </p:cNvGrpSpPr>
            <p:nvPr/>
          </p:nvGrpSpPr>
          <p:grpSpPr bwMode="auto">
            <a:xfrm>
              <a:off x="470" y="2844"/>
              <a:ext cx="653" cy="1146"/>
              <a:chOff x="1775" y="2894"/>
              <a:chExt cx="653" cy="1146"/>
            </a:xfrm>
          </p:grpSpPr>
          <p:sp>
            <p:nvSpPr>
              <p:cNvPr id="197899" name="Freeform 267"/>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00" name="Freeform 268"/>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01" name="Freeform 269"/>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02" name="Freeform 270"/>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03" name="Freeform 271"/>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6153" name="Group 272"/>
            <p:cNvGrpSpPr>
              <a:grpSpLocks/>
            </p:cNvGrpSpPr>
            <p:nvPr/>
          </p:nvGrpSpPr>
          <p:grpSpPr bwMode="auto">
            <a:xfrm>
              <a:off x="969" y="2644"/>
              <a:ext cx="4052" cy="1346"/>
              <a:chOff x="969" y="2644"/>
              <a:chExt cx="4052" cy="1346"/>
            </a:xfrm>
          </p:grpSpPr>
          <p:grpSp>
            <p:nvGrpSpPr>
              <p:cNvPr id="26160" name="Group 273"/>
              <p:cNvGrpSpPr>
                <a:grpSpLocks/>
              </p:cNvGrpSpPr>
              <p:nvPr/>
            </p:nvGrpSpPr>
            <p:grpSpPr bwMode="auto">
              <a:xfrm>
                <a:off x="4194" y="2865"/>
                <a:ext cx="827" cy="1006"/>
                <a:chOff x="3090" y="2945"/>
                <a:chExt cx="827" cy="1006"/>
              </a:xfrm>
            </p:grpSpPr>
            <p:sp>
              <p:nvSpPr>
                <p:cNvPr id="197906" name="Freeform 274"/>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907" name="Freeform 275"/>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908" name="Freeform 276"/>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909" name="Freeform 277"/>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910" name="Freeform 278"/>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911" name="Freeform 279"/>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197912" name="Freeform 280"/>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7913" name="Freeform 281"/>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7914" name="Freeform 282"/>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26164" name="Group 283"/>
              <p:cNvGrpSpPr>
                <a:grpSpLocks/>
              </p:cNvGrpSpPr>
              <p:nvPr/>
            </p:nvGrpSpPr>
            <p:grpSpPr bwMode="auto">
              <a:xfrm>
                <a:off x="969" y="3073"/>
                <a:ext cx="726" cy="917"/>
                <a:chOff x="1898" y="3207"/>
                <a:chExt cx="726" cy="917"/>
              </a:xfrm>
            </p:grpSpPr>
            <p:sp>
              <p:nvSpPr>
                <p:cNvPr id="197916" name="Freeform 284"/>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17" name="Freeform 285"/>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18" name="Freeform 286"/>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19" name="Freeform 287"/>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20" name="Freeform 288"/>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21" name="Freeform 289"/>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97922" name="Freeform 290"/>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23" name="Freeform 291"/>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24" name="Freeform 292"/>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6154" name="Group 293"/>
            <p:cNvGrpSpPr>
              <a:grpSpLocks/>
            </p:cNvGrpSpPr>
            <p:nvPr/>
          </p:nvGrpSpPr>
          <p:grpSpPr bwMode="auto">
            <a:xfrm flipH="1">
              <a:off x="4923" y="2889"/>
              <a:ext cx="653" cy="1146"/>
              <a:chOff x="1775" y="2894"/>
              <a:chExt cx="653" cy="1146"/>
            </a:xfrm>
          </p:grpSpPr>
          <p:sp>
            <p:nvSpPr>
              <p:cNvPr id="197926" name="Freeform 294"/>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27" name="Freeform 295"/>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28" name="Freeform 296"/>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29" name="Freeform 297"/>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30" name="Freeform 298"/>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grpSp>
        <p:nvGrpSpPr>
          <p:cNvPr id="26" name="Group 299"/>
          <p:cNvGrpSpPr>
            <a:grpSpLocks/>
          </p:cNvGrpSpPr>
          <p:nvPr/>
        </p:nvGrpSpPr>
        <p:grpSpPr bwMode="auto">
          <a:xfrm>
            <a:off x="762000" y="2133600"/>
            <a:ext cx="8105775" cy="2208213"/>
            <a:chOff x="470" y="2644"/>
            <a:chExt cx="5106" cy="1391"/>
          </a:xfrm>
        </p:grpSpPr>
        <p:grpSp>
          <p:nvGrpSpPr>
            <p:cNvPr id="26119" name="Group 300"/>
            <p:cNvGrpSpPr>
              <a:grpSpLocks/>
            </p:cNvGrpSpPr>
            <p:nvPr/>
          </p:nvGrpSpPr>
          <p:grpSpPr bwMode="auto">
            <a:xfrm>
              <a:off x="470" y="2844"/>
              <a:ext cx="653" cy="1146"/>
              <a:chOff x="1775" y="2894"/>
              <a:chExt cx="653" cy="1146"/>
            </a:xfrm>
          </p:grpSpPr>
          <p:sp>
            <p:nvSpPr>
              <p:cNvPr id="197933" name="Freeform 301"/>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34" name="Freeform 302"/>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35" name="Freeform 303"/>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36" name="Freeform 304"/>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37" name="Freeform 305"/>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6120" name="Group 306"/>
            <p:cNvGrpSpPr>
              <a:grpSpLocks/>
            </p:cNvGrpSpPr>
            <p:nvPr/>
          </p:nvGrpSpPr>
          <p:grpSpPr bwMode="auto">
            <a:xfrm>
              <a:off x="969" y="2644"/>
              <a:ext cx="4052" cy="1346"/>
              <a:chOff x="969" y="2644"/>
              <a:chExt cx="4052" cy="1346"/>
            </a:xfrm>
          </p:grpSpPr>
          <p:grpSp>
            <p:nvGrpSpPr>
              <p:cNvPr id="26127" name="Group 307"/>
              <p:cNvGrpSpPr>
                <a:grpSpLocks/>
              </p:cNvGrpSpPr>
              <p:nvPr/>
            </p:nvGrpSpPr>
            <p:grpSpPr bwMode="auto">
              <a:xfrm>
                <a:off x="4194" y="2865"/>
                <a:ext cx="827" cy="1006"/>
                <a:chOff x="3090" y="2945"/>
                <a:chExt cx="827" cy="1006"/>
              </a:xfrm>
            </p:grpSpPr>
            <p:sp>
              <p:nvSpPr>
                <p:cNvPr id="197940" name="Freeform 308"/>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941" name="Freeform 309"/>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942" name="Freeform 310"/>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943" name="Freeform 311"/>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944" name="Freeform 312"/>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945" name="Freeform 313"/>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197946" name="Freeform 314"/>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7947" name="Freeform 315"/>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7948" name="Freeform 316"/>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26131" name="Group 317"/>
              <p:cNvGrpSpPr>
                <a:grpSpLocks/>
              </p:cNvGrpSpPr>
              <p:nvPr/>
            </p:nvGrpSpPr>
            <p:grpSpPr bwMode="auto">
              <a:xfrm>
                <a:off x="969" y="3073"/>
                <a:ext cx="726" cy="917"/>
                <a:chOff x="1898" y="3207"/>
                <a:chExt cx="726" cy="917"/>
              </a:xfrm>
            </p:grpSpPr>
            <p:sp>
              <p:nvSpPr>
                <p:cNvPr id="197950" name="Freeform 318"/>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51" name="Freeform 319"/>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52" name="Freeform 320"/>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53" name="Freeform 321"/>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54" name="Freeform 322"/>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55" name="Freeform 323"/>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97956" name="Freeform 324"/>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57" name="Freeform 325"/>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58" name="Freeform 326"/>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6121" name="Group 327"/>
            <p:cNvGrpSpPr>
              <a:grpSpLocks/>
            </p:cNvGrpSpPr>
            <p:nvPr/>
          </p:nvGrpSpPr>
          <p:grpSpPr bwMode="auto">
            <a:xfrm flipH="1">
              <a:off x="4923" y="2889"/>
              <a:ext cx="653" cy="1146"/>
              <a:chOff x="1775" y="2894"/>
              <a:chExt cx="653" cy="1146"/>
            </a:xfrm>
          </p:grpSpPr>
          <p:sp>
            <p:nvSpPr>
              <p:cNvPr id="197960" name="Freeform 328"/>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61" name="Freeform 329"/>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62" name="Freeform 330"/>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63" name="Freeform 331"/>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64" name="Freeform 332"/>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grpSp>
        <p:nvGrpSpPr>
          <p:cNvPr id="197993" name="Group 333"/>
          <p:cNvGrpSpPr>
            <a:grpSpLocks/>
          </p:cNvGrpSpPr>
          <p:nvPr/>
        </p:nvGrpSpPr>
        <p:grpSpPr bwMode="auto">
          <a:xfrm>
            <a:off x="914400" y="2286000"/>
            <a:ext cx="8105775" cy="2208213"/>
            <a:chOff x="470" y="2644"/>
            <a:chExt cx="5106" cy="1391"/>
          </a:xfrm>
        </p:grpSpPr>
        <p:grpSp>
          <p:nvGrpSpPr>
            <p:cNvPr id="26086" name="Group 334"/>
            <p:cNvGrpSpPr>
              <a:grpSpLocks/>
            </p:cNvGrpSpPr>
            <p:nvPr/>
          </p:nvGrpSpPr>
          <p:grpSpPr bwMode="auto">
            <a:xfrm>
              <a:off x="470" y="2844"/>
              <a:ext cx="653" cy="1146"/>
              <a:chOff x="1775" y="2894"/>
              <a:chExt cx="653" cy="1146"/>
            </a:xfrm>
          </p:grpSpPr>
          <p:sp>
            <p:nvSpPr>
              <p:cNvPr id="197967" name="Freeform 335"/>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68" name="Freeform 336"/>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69" name="Freeform 337"/>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70" name="Freeform 338"/>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71" name="Freeform 339"/>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6087" name="Group 340"/>
            <p:cNvGrpSpPr>
              <a:grpSpLocks/>
            </p:cNvGrpSpPr>
            <p:nvPr/>
          </p:nvGrpSpPr>
          <p:grpSpPr bwMode="auto">
            <a:xfrm>
              <a:off x="969" y="2644"/>
              <a:ext cx="4052" cy="1346"/>
              <a:chOff x="969" y="2644"/>
              <a:chExt cx="4052" cy="1346"/>
            </a:xfrm>
          </p:grpSpPr>
          <p:grpSp>
            <p:nvGrpSpPr>
              <p:cNvPr id="26094" name="Group 341"/>
              <p:cNvGrpSpPr>
                <a:grpSpLocks/>
              </p:cNvGrpSpPr>
              <p:nvPr/>
            </p:nvGrpSpPr>
            <p:grpSpPr bwMode="auto">
              <a:xfrm>
                <a:off x="4194" y="2865"/>
                <a:ext cx="827" cy="1006"/>
                <a:chOff x="3090" y="2945"/>
                <a:chExt cx="827" cy="1006"/>
              </a:xfrm>
            </p:grpSpPr>
            <p:sp>
              <p:nvSpPr>
                <p:cNvPr id="197974" name="Freeform 342"/>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975" name="Freeform 343"/>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976" name="Freeform 344"/>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977" name="Freeform 345"/>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978" name="Freeform 346"/>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7979" name="Freeform 347"/>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197980" name="Freeform 348"/>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7981" name="Freeform 349"/>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7982" name="Freeform 350"/>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26098" name="Group 351"/>
              <p:cNvGrpSpPr>
                <a:grpSpLocks/>
              </p:cNvGrpSpPr>
              <p:nvPr/>
            </p:nvGrpSpPr>
            <p:grpSpPr bwMode="auto">
              <a:xfrm>
                <a:off x="969" y="3073"/>
                <a:ext cx="726" cy="917"/>
                <a:chOff x="1898" y="3207"/>
                <a:chExt cx="726" cy="917"/>
              </a:xfrm>
            </p:grpSpPr>
            <p:sp>
              <p:nvSpPr>
                <p:cNvPr id="197984" name="Freeform 352"/>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85" name="Freeform 353"/>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86" name="Freeform 354"/>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87" name="Freeform 355"/>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88" name="Freeform 356"/>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89" name="Freeform 357"/>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97990" name="Freeform 358"/>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91" name="Freeform 359"/>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92" name="Freeform 360"/>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6088" name="Group 361"/>
            <p:cNvGrpSpPr>
              <a:grpSpLocks/>
            </p:cNvGrpSpPr>
            <p:nvPr/>
          </p:nvGrpSpPr>
          <p:grpSpPr bwMode="auto">
            <a:xfrm flipH="1">
              <a:off x="4923" y="2889"/>
              <a:ext cx="653" cy="1146"/>
              <a:chOff x="1775" y="2894"/>
              <a:chExt cx="653" cy="1146"/>
            </a:xfrm>
          </p:grpSpPr>
          <p:sp>
            <p:nvSpPr>
              <p:cNvPr id="197994" name="Freeform 362"/>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95" name="Freeform 363"/>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96" name="Freeform 364"/>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97" name="Freeform 365"/>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7998" name="Freeform 366"/>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grpSp>
        <p:nvGrpSpPr>
          <p:cNvPr id="198027" name="Group 367"/>
          <p:cNvGrpSpPr>
            <a:grpSpLocks/>
          </p:cNvGrpSpPr>
          <p:nvPr/>
        </p:nvGrpSpPr>
        <p:grpSpPr bwMode="auto">
          <a:xfrm>
            <a:off x="1066800" y="2438400"/>
            <a:ext cx="8105775" cy="2208213"/>
            <a:chOff x="470" y="2644"/>
            <a:chExt cx="5106" cy="1391"/>
          </a:xfrm>
        </p:grpSpPr>
        <p:grpSp>
          <p:nvGrpSpPr>
            <p:cNvPr id="26053" name="Group 368"/>
            <p:cNvGrpSpPr>
              <a:grpSpLocks/>
            </p:cNvGrpSpPr>
            <p:nvPr/>
          </p:nvGrpSpPr>
          <p:grpSpPr bwMode="auto">
            <a:xfrm>
              <a:off x="470" y="2844"/>
              <a:ext cx="653" cy="1146"/>
              <a:chOff x="1775" y="2894"/>
              <a:chExt cx="653" cy="1146"/>
            </a:xfrm>
          </p:grpSpPr>
          <p:sp>
            <p:nvSpPr>
              <p:cNvPr id="198001" name="Freeform 369"/>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02" name="Freeform 370"/>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03" name="Freeform 371"/>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04" name="Freeform 372"/>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05" name="Freeform 373"/>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6054" name="Group 374"/>
            <p:cNvGrpSpPr>
              <a:grpSpLocks/>
            </p:cNvGrpSpPr>
            <p:nvPr/>
          </p:nvGrpSpPr>
          <p:grpSpPr bwMode="auto">
            <a:xfrm>
              <a:off x="969" y="2644"/>
              <a:ext cx="4052" cy="1346"/>
              <a:chOff x="969" y="2644"/>
              <a:chExt cx="4052" cy="1346"/>
            </a:xfrm>
          </p:grpSpPr>
          <p:grpSp>
            <p:nvGrpSpPr>
              <p:cNvPr id="26061" name="Group 375"/>
              <p:cNvGrpSpPr>
                <a:grpSpLocks/>
              </p:cNvGrpSpPr>
              <p:nvPr/>
            </p:nvGrpSpPr>
            <p:grpSpPr bwMode="auto">
              <a:xfrm>
                <a:off x="4194" y="2865"/>
                <a:ext cx="827" cy="1006"/>
                <a:chOff x="3090" y="2945"/>
                <a:chExt cx="827" cy="1006"/>
              </a:xfrm>
            </p:grpSpPr>
            <p:sp>
              <p:nvSpPr>
                <p:cNvPr id="198008" name="Freeform 376"/>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009" name="Freeform 377"/>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010" name="Freeform 378"/>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011" name="Freeform 379"/>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012" name="Freeform 380"/>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013" name="Freeform 381"/>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198014" name="Freeform 382"/>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015" name="Freeform 383"/>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016" name="Freeform 384"/>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26065" name="Group 385"/>
              <p:cNvGrpSpPr>
                <a:grpSpLocks/>
              </p:cNvGrpSpPr>
              <p:nvPr/>
            </p:nvGrpSpPr>
            <p:grpSpPr bwMode="auto">
              <a:xfrm>
                <a:off x="969" y="3073"/>
                <a:ext cx="726" cy="917"/>
                <a:chOff x="1898" y="3207"/>
                <a:chExt cx="726" cy="917"/>
              </a:xfrm>
            </p:grpSpPr>
            <p:sp>
              <p:nvSpPr>
                <p:cNvPr id="198018" name="Freeform 386"/>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19" name="Freeform 387"/>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20" name="Freeform 388"/>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21" name="Freeform 389"/>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22" name="Freeform 390"/>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23" name="Freeform 391"/>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98024" name="Freeform 392"/>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25" name="Freeform 393"/>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26" name="Freeform 394"/>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6055" name="Group 395"/>
            <p:cNvGrpSpPr>
              <a:grpSpLocks/>
            </p:cNvGrpSpPr>
            <p:nvPr/>
          </p:nvGrpSpPr>
          <p:grpSpPr bwMode="auto">
            <a:xfrm flipH="1">
              <a:off x="4923" y="2889"/>
              <a:ext cx="653" cy="1146"/>
              <a:chOff x="1775" y="2894"/>
              <a:chExt cx="653" cy="1146"/>
            </a:xfrm>
          </p:grpSpPr>
          <p:sp>
            <p:nvSpPr>
              <p:cNvPr id="198028" name="Freeform 396"/>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29" name="Freeform 397"/>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30" name="Freeform 398"/>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31" name="Freeform 399"/>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32" name="Freeform 400"/>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grpSp>
        <p:nvGrpSpPr>
          <p:cNvPr id="198061" name="Group 401"/>
          <p:cNvGrpSpPr>
            <a:grpSpLocks/>
          </p:cNvGrpSpPr>
          <p:nvPr/>
        </p:nvGrpSpPr>
        <p:grpSpPr bwMode="auto">
          <a:xfrm>
            <a:off x="1219200" y="2590800"/>
            <a:ext cx="8105775" cy="2208213"/>
            <a:chOff x="470" y="2644"/>
            <a:chExt cx="5106" cy="1391"/>
          </a:xfrm>
        </p:grpSpPr>
        <p:grpSp>
          <p:nvGrpSpPr>
            <p:cNvPr id="26020" name="Group 402"/>
            <p:cNvGrpSpPr>
              <a:grpSpLocks/>
            </p:cNvGrpSpPr>
            <p:nvPr/>
          </p:nvGrpSpPr>
          <p:grpSpPr bwMode="auto">
            <a:xfrm>
              <a:off x="470" y="2844"/>
              <a:ext cx="653" cy="1146"/>
              <a:chOff x="1775" y="2894"/>
              <a:chExt cx="653" cy="1146"/>
            </a:xfrm>
          </p:grpSpPr>
          <p:sp>
            <p:nvSpPr>
              <p:cNvPr id="198035" name="Freeform 403"/>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36" name="Freeform 404"/>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37" name="Freeform 405"/>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38" name="Freeform 406"/>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39" name="Freeform 407"/>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6021" name="Group 408"/>
            <p:cNvGrpSpPr>
              <a:grpSpLocks/>
            </p:cNvGrpSpPr>
            <p:nvPr/>
          </p:nvGrpSpPr>
          <p:grpSpPr bwMode="auto">
            <a:xfrm>
              <a:off x="969" y="2644"/>
              <a:ext cx="4052" cy="1346"/>
              <a:chOff x="969" y="2644"/>
              <a:chExt cx="4052" cy="1346"/>
            </a:xfrm>
          </p:grpSpPr>
          <p:grpSp>
            <p:nvGrpSpPr>
              <p:cNvPr id="26028" name="Group 409"/>
              <p:cNvGrpSpPr>
                <a:grpSpLocks/>
              </p:cNvGrpSpPr>
              <p:nvPr/>
            </p:nvGrpSpPr>
            <p:grpSpPr bwMode="auto">
              <a:xfrm>
                <a:off x="4194" y="2865"/>
                <a:ext cx="827" cy="1006"/>
                <a:chOff x="3090" y="2945"/>
                <a:chExt cx="827" cy="1006"/>
              </a:xfrm>
            </p:grpSpPr>
            <p:sp>
              <p:nvSpPr>
                <p:cNvPr id="198042" name="Freeform 410"/>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043" name="Freeform 411"/>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044" name="Freeform 412"/>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045" name="Freeform 413"/>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046" name="Freeform 414"/>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047" name="Freeform 415"/>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198048" name="Freeform 416"/>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049" name="Freeform 417"/>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050" name="Freeform 418"/>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26032" name="Group 419"/>
              <p:cNvGrpSpPr>
                <a:grpSpLocks/>
              </p:cNvGrpSpPr>
              <p:nvPr/>
            </p:nvGrpSpPr>
            <p:grpSpPr bwMode="auto">
              <a:xfrm>
                <a:off x="969" y="3073"/>
                <a:ext cx="726" cy="917"/>
                <a:chOff x="1898" y="3207"/>
                <a:chExt cx="726" cy="917"/>
              </a:xfrm>
            </p:grpSpPr>
            <p:sp>
              <p:nvSpPr>
                <p:cNvPr id="198052" name="Freeform 420"/>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53" name="Freeform 421"/>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54" name="Freeform 422"/>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55" name="Freeform 423"/>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56" name="Freeform 424"/>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57" name="Freeform 425"/>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98058" name="Freeform 426"/>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59" name="Freeform 427"/>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60" name="Freeform 428"/>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6022" name="Group 429"/>
            <p:cNvGrpSpPr>
              <a:grpSpLocks/>
            </p:cNvGrpSpPr>
            <p:nvPr/>
          </p:nvGrpSpPr>
          <p:grpSpPr bwMode="auto">
            <a:xfrm flipH="1">
              <a:off x="4923" y="2889"/>
              <a:ext cx="653" cy="1146"/>
              <a:chOff x="1775" y="2894"/>
              <a:chExt cx="653" cy="1146"/>
            </a:xfrm>
          </p:grpSpPr>
          <p:sp>
            <p:nvSpPr>
              <p:cNvPr id="198062" name="Freeform 430"/>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63" name="Freeform 431"/>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64" name="Freeform 432"/>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65" name="Freeform 433"/>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66" name="Freeform 434"/>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grpSp>
        <p:nvGrpSpPr>
          <p:cNvPr id="198095" name="Group 435"/>
          <p:cNvGrpSpPr>
            <a:grpSpLocks/>
          </p:cNvGrpSpPr>
          <p:nvPr/>
        </p:nvGrpSpPr>
        <p:grpSpPr bwMode="auto">
          <a:xfrm>
            <a:off x="1371600" y="2743200"/>
            <a:ext cx="8105775" cy="2208213"/>
            <a:chOff x="470" y="2644"/>
            <a:chExt cx="5106" cy="1391"/>
          </a:xfrm>
        </p:grpSpPr>
        <p:grpSp>
          <p:nvGrpSpPr>
            <p:cNvPr id="25987" name="Group 436"/>
            <p:cNvGrpSpPr>
              <a:grpSpLocks/>
            </p:cNvGrpSpPr>
            <p:nvPr/>
          </p:nvGrpSpPr>
          <p:grpSpPr bwMode="auto">
            <a:xfrm>
              <a:off x="470" y="2844"/>
              <a:ext cx="653" cy="1146"/>
              <a:chOff x="1775" y="2894"/>
              <a:chExt cx="653" cy="1146"/>
            </a:xfrm>
          </p:grpSpPr>
          <p:sp>
            <p:nvSpPr>
              <p:cNvPr id="198069" name="Freeform 437"/>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70" name="Freeform 438"/>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71" name="Freeform 439"/>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72" name="Freeform 440"/>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73" name="Freeform 441"/>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988" name="Group 442"/>
            <p:cNvGrpSpPr>
              <a:grpSpLocks/>
            </p:cNvGrpSpPr>
            <p:nvPr/>
          </p:nvGrpSpPr>
          <p:grpSpPr bwMode="auto">
            <a:xfrm>
              <a:off x="969" y="2644"/>
              <a:ext cx="4052" cy="1346"/>
              <a:chOff x="969" y="2644"/>
              <a:chExt cx="4052" cy="1346"/>
            </a:xfrm>
          </p:grpSpPr>
          <p:grpSp>
            <p:nvGrpSpPr>
              <p:cNvPr id="25995" name="Group 443"/>
              <p:cNvGrpSpPr>
                <a:grpSpLocks/>
              </p:cNvGrpSpPr>
              <p:nvPr/>
            </p:nvGrpSpPr>
            <p:grpSpPr bwMode="auto">
              <a:xfrm>
                <a:off x="4194" y="2865"/>
                <a:ext cx="827" cy="1006"/>
                <a:chOff x="3090" y="2945"/>
                <a:chExt cx="827" cy="1006"/>
              </a:xfrm>
            </p:grpSpPr>
            <p:sp>
              <p:nvSpPr>
                <p:cNvPr id="198076" name="Freeform 444"/>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077" name="Freeform 445"/>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078" name="Freeform 446"/>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079" name="Freeform 447"/>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080" name="Freeform 448"/>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081" name="Freeform 449"/>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198082" name="Freeform 450"/>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083" name="Freeform 451"/>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084" name="Freeform 452"/>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25999" name="Group 453"/>
              <p:cNvGrpSpPr>
                <a:grpSpLocks/>
              </p:cNvGrpSpPr>
              <p:nvPr/>
            </p:nvGrpSpPr>
            <p:grpSpPr bwMode="auto">
              <a:xfrm>
                <a:off x="969" y="3073"/>
                <a:ext cx="726" cy="917"/>
                <a:chOff x="1898" y="3207"/>
                <a:chExt cx="726" cy="917"/>
              </a:xfrm>
            </p:grpSpPr>
            <p:sp>
              <p:nvSpPr>
                <p:cNvPr id="198086" name="Freeform 454"/>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87" name="Freeform 455"/>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88" name="Freeform 456"/>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89" name="Freeform 457"/>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90" name="Freeform 458"/>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91" name="Freeform 459"/>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98092" name="Freeform 460"/>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93" name="Freeform 461"/>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94" name="Freeform 462"/>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989" name="Group 463"/>
            <p:cNvGrpSpPr>
              <a:grpSpLocks/>
            </p:cNvGrpSpPr>
            <p:nvPr/>
          </p:nvGrpSpPr>
          <p:grpSpPr bwMode="auto">
            <a:xfrm flipH="1">
              <a:off x="4923" y="2889"/>
              <a:ext cx="653" cy="1146"/>
              <a:chOff x="1775" y="2894"/>
              <a:chExt cx="653" cy="1146"/>
            </a:xfrm>
          </p:grpSpPr>
          <p:sp>
            <p:nvSpPr>
              <p:cNvPr id="198096" name="Freeform 464"/>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97" name="Freeform 465"/>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98" name="Freeform 466"/>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099" name="Freeform 467"/>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00" name="Freeform 468"/>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grpSp>
        <p:nvGrpSpPr>
          <p:cNvPr id="198129" name="Group 469"/>
          <p:cNvGrpSpPr>
            <a:grpSpLocks/>
          </p:cNvGrpSpPr>
          <p:nvPr/>
        </p:nvGrpSpPr>
        <p:grpSpPr bwMode="auto">
          <a:xfrm>
            <a:off x="1524000" y="2895600"/>
            <a:ext cx="8105775" cy="2208213"/>
            <a:chOff x="470" y="2644"/>
            <a:chExt cx="5106" cy="1391"/>
          </a:xfrm>
        </p:grpSpPr>
        <p:grpSp>
          <p:nvGrpSpPr>
            <p:cNvPr id="25954" name="Group 470"/>
            <p:cNvGrpSpPr>
              <a:grpSpLocks/>
            </p:cNvGrpSpPr>
            <p:nvPr/>
          </p:nvGrpSpPr>
          <p:grpSpPr bwMode="auto">
            <a:xfrm>
              <a:off x="470" y="2844"/>
              <a:ext cx="653" cy="1146"/>
              <a:chOff x="1775" y="2894"/>
              <a:chExt cx="653" cy="1146"/>
            </a:xfrm>
          </p:grpSpPr>
          <p:sp>
            <p:nvSpPr>
              <p:cNvPr id="198103" name="Freeform 471"/>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04" name="Freeform 472"/>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05" name="Freeform 473"/>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06" name="Freeform 474"/>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07" name="Freeform 475"/>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955" name="Group 476"/>
            <p:cNvGrpSpPr>
              <a:grpSpLocks/>
            </p:cNvGrpSpPr>
            <p:nvPr/>
          </p:nvGrpSpPr>
          <p:grpSpPr bwMode="auto">
            <a:xfrm>
              <a:off x="969" y="2644"/>
              <a:ext cx="4052" cy="1346"/>
              <a:chOff x="969" y="2644"/>
              <a:chExt cx="4052" cy="1346"/>
            </a:xfrm>
          </p:grpSpPr>
          <p:grpSp>
            <p:nvGrpSpPr>
              <p:cNvPr id="25962" name="Group 477"/>
              <p:cNvGrpSpPr>
                <a:grpSpLocks/>
              </p:cNvGrpSpPr>
              <p:nvPr/>
            </p:nvGrpSpPr>
            <p:grpSpPr bwMode="auto">
              <a:xfrm>
                <a:off x="4194" y="2865"/>
                <a:ext cx="827" cy="1006"/>
                <a:chOff x="3090" y="2945"/>
                <a:chExt cx="827" cy="1006"/>
              </a:xfrm>
            </p:grpSpPr>
            <p:sp>
              <p:nvSpPr>
                <p:cNvPr id="198110" name="Freeform 478"/>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111" name="Freeform 479"/>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112" name="Freeform 480"/>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113" name="Freeform 481"/>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114" name="Freeform 482"/>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115" name="Freeform 483"/>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198116" name="Freeform 484"/>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117" name="Freeform 485"/>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118" name="Freeform 486"/>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25966" name="Group 487"/>
              <p:cNvGrpSpPr>
                <a:grpSpLocks/>
              </p:cNvGrpSpPr>
              <p:nvPr/>
            </p:nvGrpSpPr>
            <p:grpSpPr bwMode="auto">
              <a:xfrm>
                <a:off x="969" y="3073"/>
                <a:ext cx="726" cy="917"/>
                <a:chOff x="1898" y="3207"/>
                <a:chExt cx="726" cy="917"/>
              </a:xfrm>
            </p:grpSpPr>
            <p:sp>
              <p:nvSpPr>
                <p:cNvPr id="198120" name="Freeform 488"/>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21" name="Freeform 489"/>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22" name="Freeform 490"/>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23" name="Freeform 491"/>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24" name="Freeform 492"/>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25" name="Freeform 493"/>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98126" name="Freeform 494"/>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27" name="Freeform 495"/>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28" name="Freeform 496"/>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956" name="Group 497"/>
            <p:cNvGrpSpPr>
              <a:grpSpLocks/>
            </p:cNvGrpSpPr>
            <p:nvPr/>
          </p:nvGrpSpPr>
          <p:grpSpPr bwMode="auto">
            <a:xfrm flipH="1">
              <a:off x="4923" y="2889"/>
              <a:ext cx="653" cy="1146"/>
              <a:chOff x="1775" y="2894"/>
              <a:chExt cx="653" cy="1146"/>
            </a:xfrm>
          </p:grpSpPr>
          <p:sp>
            <p:nvSpPr>
              <p:cNvPr id="198130" name="Freeform 498"/>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31" name="Freeform 499"/>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32" name="Freeform 500"/>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33" name="Freeform 501"/>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34" name="Freeform 502"/>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grpSp>
        <p:nvGrpSpPr>
          <p:cNvPr id="198163" name="Group 503"/>
          <p:cNvGrpSpPr>
            <a:grpSpLocks/>
          </p:cNvGrpSpPr>
          <p:nvPr/>
        </p:nvGrpSpPr>
        <p:grpSpPr bwMode="auto">
          <a:xfrm>
            <a:off x="1676400" y="3048000"/>
            <a:ext cx="8105775" cy="2208213"/>
            <a:chOff x="470" y="2644"/>
            <a:chExt cx="5106" cy="1391"/>
          </a:xfrm>
        </p:grpSpPr>
        <p:grpSp>
          <p:nvGrpSpPr>
            <p:cNvPr id="25921" name="Group 504"/>
            <p:cNvGrpSpPr>
              <a:grpSpLocks/>
            </p:cNvGrpSpPr>
            <p:nvPr/>
          </p:nvGrpSpPr>
          <p:grpSpPr bwMode="auto">
            <a:xfrm>
              <a:off x="470" y="2844"/>
              <a:ext cx="653" cy="1146"/>
              <a:chOff x="1775" y="2894"/>
              <a:chExt cx="653" cy="1146"/>
            </a:xfrm>
          </p:grpSpPr>
          <p:sp>
            <p:nvSpPr>
              <p:cNvPr id="198137" name="Freeform 505"/>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38" name="Freeform 506"/>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39" name="Freeform 507"/>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40" name="Freeform 508"/>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41" name="Freeform 509"/>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922" name="Group 510"/>
            <p:cNvGrpSpPr>
              <a:grpSpLocks/>
            </p:cNvGrpSpPr>
            <p:nvPr/>
          </p:nvGrpSpPr>
          <p:grpSpPr bwMode="auto">
            <a:xfrm>
              <a:off x="969" y="2644"/>
              <a:ext cx="4052" cy="1346"/>
              <a:chOff x="969" y="2644"/>
              <a:chExt cx="4052" cy="1346"/>
            </a:xfrm>
          </p:grpSpPr>
          <p:grpSp>
            <p:nvGrpSpPr>
              <p:cNvPr id="25929" name="Group 511"/>
              <p:cNvGrpSpPr>
                <a:grpSpLocks/>
              </p:cNvGrpSpPr>
              <p:nvPr/>
            </p:nvGrpSpPr>
            <p:grpSpPr bwMode="auto">
              <a:xfrm>
                <a:off x="4194" y="2865"/>
                <a:ext cx="827" cy="1006"/>
                <a:chOff x="3090" y="2945"/>
                <a:chExt cx="827" cy="1006"/>
              </a:xfrm>
            </p:grpSpPr>
            <p:sp>
              <p:nvSpPr>
                <p:cNvPr id="198144" name="Freeform 512"/>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145" name="Freeform 513"/>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146" name="Freeform 514"/>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147" name="Freeform 515"/>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148" name="Freeform 516"/>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149" name="Freeform 517"/>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198150" name="Freeform 518"/>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151" name="Freeform 519"/>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152" name="Freeform 520"/>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25933" name="Group 521"/>
              <p:cNvGrpSpPr>
                <a:grpSpLocks/>
              </p:cNvGrpSpPr>
              <p:nvPr/>
            </p:nvGrpSpPr>
            <p:grpSpPr bwMode="auto">
              <a:xfrm>
                <a:off x="969" y="3073"/>
                <a:ext cx="726" cy="917"/>
                <a:chOff x="1898" y="3207"/>
                <a:chExt cx="726" cy="917"/>
              </a:xfrm>
            </p:grpSpPr>
            <p:sp>
              <p:nvSpPr>
                <p:cNvPr id="198154" name="Freeform 522"/>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55" name="Freeform 523"/>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56" name="Freeform 524"/>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57" name="Freeform 525"/>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58" name="Freeform 526"/>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59" name="Freeform 527"/>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98160" name="Freeform 528"/>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61" name="Freeform 529"/>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62" name="Freeform 530"/>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923" name="Group 531"/>
            <p:cNvGrpSpPr>
              <a:grpSpLocks/>
            </p:cNvGrpSpPr>
            <p:nvPr/>
          </p:nvGrpSpPr>
          <p:grpSpPr bwMode="auto">
            <a:xfrm flipH="1">
              <a:off x="4923" y="2889"/>
              <a:ext cx="653" cy="1146"/>
              <a:chOff x="1775" y="2894"/>
              <a:chExt cx="653" cy="1146"/>
            </a:xfrm>
          </p:grpSpPr>
          <p:sp>
            <p:nvSpPr>
              <p:cNvPr id="198164" name="Freeform 532"/>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65" name="Freeform 533"/>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66" name="Freeform 534"/>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67" name="Freeform 535"/>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68" name="Freeform 536"/>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grpSp>
        <p:nvGrpSpPr>
          <p:cNvPr id="198197" name="Group 537"/>
          <p:cNvGrpSpPr>
            <a:grpSpLocks/>
          </p:cNvGrpSpPr>
          <p:nvPr/>
        </p:nvGrpSpPr>
        <p:grpSpPr bwMode="auto">
          <a:xfrm>
            <a:off x="1828800" y="3200400"/>
            <a:ext cx="8105775" cy="2208213"/>
            <a:chOff x="470" y="2644"/>
            <a:chExt cx="5106" cy="1391"/>
          </a:xfrm>
        </p:grpSpPr>
        <p:grpSp>
          <p:nvGrpSpPr>
            <p:cNvPr id="25888" name="Group 538"/>
            <p:cNvGrpSpPr>
              <a:grpSpLocks/>
            </p:cNvGrpSpPr>
            <p:nvPr/>
          </p:nvGrpSpPr>
          <p:grpSpPr bwMode="auto">
            <a:xfrm>
              <a:off x="470" y="2844"/>
              <a:ext cx="653" cy="1146"/>
              <a:chOff x="1775" y="2894"/>
              <a:chExt cx="653" cy="1146"/>
            </a:xfrm>
          </p:grpSpPr>
          <p:sp>
            <p:nvSpPr>
              <p:cNvPr id="198171" name="Freeform 539"/>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72" name="Freeform 540"/>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73" name="Freeform 541"/>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74" name="Freeform 542"/>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75" name="Freeform 543"/>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889" name="Group 544"/>
            <p:cNvGrpSpPr>
              <a:grpSpLocks/>
            </p:cNvGrpSpPr>
            <p:nvPr/>
          </p:nvGrpSpPr>
          <p:grpSpPr bwMode="auto">
            <a:xfrm>
              <a:off x="969" y="2644"/>
              <a:ext cx="4052" cy="1346"/>
              <a:chOff x="969" y="2644"/>
              <a:chExt cx="4052" cy="1346"/>
            </a:xfrm>
          </p:grpSpPr>
          <p:grpSp>
            <p:nvGrpSpPr>
              <p:cNvPr id="25896" name="Group 545"/>
              <p:cNvGrpSpPr>
                <a:grpSpLocks/>
              </p:cNvGrpSpPr>
              <p:nvPr/>
            </p:nvGrpSpPr>
            <p:grpSpPr bwMode="auto">
              <a:xfrm>
                <a:off x="4194" y="2865"/>
                <a:ext cx="827" cy="1006"/>
                <a:chOff x="3090" y="2945"/>
                <a:chExt cx="827" cy="1006"/>
              </a:xfrm>
            </p:grpSpPr>
            <p:sp>
              <p:nvSpPr>
                <p:cNvPr id="198178" name="Freeform 546"/>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179" name="Freeform 547"/>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180" name="Freeform 548"/>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181" name="Freeform 549"/>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182" name="Freeform 550"/>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183" name="Freeform 551"/>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198184" name="Freeform 552"/>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185" name="Freeform 553"/>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186" name="Freeform 554"/>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25900" name="Group 555"/>
              <p:cNvGrpSpPr>
                <a:grpSpLocks/>
              </p:cNvGrpSpPr>
              <p:nvPr/>
            </p:nvGrpSpPr>
            <p:grpSpPr bwMode="auto">
              <a:xfrm>
                <a:off x="969" y="3073"/>
                <a:ext cx="726" cy="917"/>
                <a:chOff x="1898" y="3207"/>
                <a:chExt cx="726" cy="917"/>
              </a:xfrm>
            </p:grpSpPr>
            <p:sp>
              <p:nvSpPr>
                <p:cNvPr id="198188" name="Freeform 556"/>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89" name="Freeform 557"/>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90" name="Freeform 558"/>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91" name="Freeform 559"/>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92" name="Freeform 560"/>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93" name="Freeform 561"/>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98194" name="Freeform 562"/>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95" name="Freeform 563"/>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96" name="Freeform 564"/>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890" name="Group 565"/>
            <p:cNvGrpSpPr>
              <a:grpSpLocks/>
            </p:cNvGrpSpPr>
            <p:nvPr/>
          </p:nvGrpSpPr>
          <p:grpSpPr bwMode="auto">
            <a:xfrm flipH="1">
              <a:off x="4923" y="2889"/>
              <a:ext cx="653" cy="1146"/>
              <a:chOff x="1775" y="2894"/>
              <a:chExt cx="653" cy="1146"/>
            </a:xfrm>
          </p:grpSpPr>
          <p:sp>
            <p:nvSpPr>
              <p:cNvPr id="198198" name="Freeform 566"/>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199" name="Freeform 567"/>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00" name="Freeform 568"/>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01" name="Freeform 569"/>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02" name="Freeform 570"/>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grpSp>
        <p:nvGrpSpPr>
          <p:cNvPr id="198231" name="Group 571"/>
          <p:cNvGrpSpPr>
            <a:grpSpLocks/>
          </p:cNvGrpSpPr>
          <p:nvPr/>
        </p:nvGrpSpPr>
        <p:grpSpPr bwMode="auto">
          <a:xfrm>
            <a:off x="1981200" y="3352800"/>
            <a:ext cx="8105775" cy="2208213"/>
            <a:chOff x="470" y="2644"/>
            <a:chExt cx="5106" cy="1391"/>
          </a:xfrm>
        </p:grpSpPr>
        <p:grpSp>
          <p:nvGrpSpPr>
            <p:cNvPr id="25855" name="Group 572"/>
            <p:cNvGrpSpPr>
              <a:grpSpLocks/>
            </p:cNvGrpSpPr>
            <p:nvPr/>
          </p:nvGrpSpPr>
          <p:grpSpPr bwMode="auto">
            <a:xfrm>
              <a:off x="470" y="2844"/>
              <a:ext cx="653" cy="1146"/>
              <a:chOff x="1775" y="2894"/>
              <a:chExt cx="653" cy="1146"/>
            </a:xfrm>
          </p:grpSpPr>
          <p:sp>
            <p:nvSpPr>
              <p:cNvPr id="198205" name="Freeform 573"/>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06" name="Freeform 574"/>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07" name="Freeform 575"/>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08" name="Freeform 576"/>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09" name="Freeform 577"/>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856" name="Group 578"/>
            <p:cNvGrpSpPr>
              <a:grpSpLocks/>
            </p:cNvGrpSpPr>
            <p:nvPr/>
          </p:nvGrpSpPr>
          <p:grpSpPr bwMode="auto">
            <a:xfrm>
              <a:off x="969" y="2644"/>
              <a:ext cx="4052" cy="1346"/>
              <a:chOff x="969" y="2644"/>
              <a:chExt cx="4052" cy="1346"/>
            </a:xfrm>
          </p:grpSpPr>
          <p:grpSp>
            <p:nvGrpSpPr>
              <p:cNvPr id="25863" name="Group 579"/>
              <p:cNvGrpSpPr>
                <a:grpSpLocks/>
              </p:cNvGrpSpPr>
              <p:nvPr/>
            </p:nvGrpSpPr>
            <p:grpSpPr bwMode="auto">
              <a:xfrm>
                <a:off x="4194" y="2865"/>
                <a:ext cx="827" cy="1006"/>
                <a:chOff x="3090" y="2945"/>
                <a:chExt cx="827" cy="1006"/>
              </a:xfrm>
            </p:grpSpPr>
            <p:sp>
              <p:nvSpPr>
                <p:cNvPr id="198212" name="Freeform 580"/>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213" name="Freeform 581"/>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214" name="Freeform 582"/>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215" name="Freeform 583"/>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216" name="Freeform 584"/>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217" name="Freeform 585"/>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198218" name="Freeform 586"/>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219" name="Freeform 587"/>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220" name="Freeform 588"/>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25867" name="Group 589"/>
              <p:cNvGrpSpPr>
                <a:grpSpLocks/>
              </p:cNvGrpSpPr>
              <p:nvPr/>
            </p:nvGrpSpPr>
            <p:grpSpPr bwMode="auto">
              <a:xfrm>
                <a:off x="969" y="3073"/>
                <a:ext cx="726" cy="917"/>
                <a:chOff x="1898" y="3207"/>
                <a:chExt cx="726" cy="917"/>
              </a:xfrm>
            </p:grpSpPr>
            <p:sp>
              <p:nvSpPr>
                <p:cNvPr id="198222" name="Freeform 590"/>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23" name="Freeform 591"/>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24" name="Freeform 592"/>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25" name="Freeform 593"/>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26" name="Freeform 594"/>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27" name="Freeform 595"/>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98228" name="Freeform 596"/>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29" name="Freeform 597"/>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30" name="Freeform 598"/>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857" name="Group 599"/>
            <p:cNvGrpSpPr>
              <a:grpSpLocks/>
            </p:cNvGrpSpPr>
            <p:nvPr/>
          </p:nvGrpSpPr>
          <p:grpSpPr bwMode="auto">
            <a:xfrm flipH="1">
              <a:off x="4923" y="2889"/>
              <a:ext cx="653" cy="1146"/>
              <a:chOff x="1775" y="2894"/>
              <a:chExt cx="653" cy="1146"/>
            </a:xfrm>
          </p:grpSpPr>
          <p:sp>
            <p:nvSpPr>
              <p:cNvPr id="198232" name="Freeform 600"/>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33" name="Freeform 601"/>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34" name="Freeform 602"/>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35" name="Freeform 603"/>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36" name="Freeform 604"/>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grpSp>
        <p:nvGrpSpPr>
          <p:cNvPr id="198265" name="Group 605"/>
          <p:cNvGrpSpPr>
            <a:grpSpLocks/>
          </p:cNvGrpSpPr>
          <p:nvPr/>
        </p:nvGrpSpPr>
        <p:grpSpPr bwMode="auto">
          <a:xfrm>
            <a:off x="2133600" y="3505200"/>
            <a:ext cx="8105775" cy="2208213"/>
            <a:chOff x="470" y="2644"/>
            <a:chExt cx="5106" cy="1391"/>
          </a:xfrm>
        </p:grpSpPr>
        <p:grpSp>
          <p:nvGrpSpPr>
            <p:cNvPr id="25822" name="Group 606"/>
            <p:cNvGrpSpPr>
              <a:grpSpLocks/>
            </p:cNvGrpSpPr>
            <p:nvPr/>
          </p:nvGrpSpPr>
          <p:grpSpPr bwMode="auto">
            <a:xfrm>
              <a:off x="470" y="2844"/>
              <a:ext cx="653" cy="1146"/>
              <a:chOff x="1775" y="2894"/>
              <a:chExt cx="653" cy="1146"/>
            </a:xfrm>
          </p:grpSpPr>
          <p:sp>
            <p:nvSpPr>
              <p:cNvPr id="198239" name="Freeform 607"/>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40" name="Freeform 608"/>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41" name="Freeform 609"/>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42" name="Freeform 610"/>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43" name="Freeform 611"/>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823" name="Group 612"/>
            <p:cNvGrpSpPr>
              <a:grpSpLocks/>
            </p:cNvGrpSpPr>
            <p:nvPr/>
          </p:nvGrpSpPr>
          <p:grpSpPr bwMode="auto">
            <a:xfrm>
              <a:off x="969" y="2644"/>
              <a:ext cx="4052" cy="1346"/>
              <a:chOff x="969" y="2644"/>
              <a:chExt cx="4052" cy="1346"/>
            </a:xfrm>
          </p:grpSpPr>
          <p:grpSp>
            <p:nvGrpSpPr>
              <p:cNvPr id="25830" name="Group 613"/>
              <p:cNvGrpSpPr>
                <a:grpSpLocks/>
              </p:cNvGrpSpPr>
              <p:nvPr/>
            </p:nvGrpSpPr>
            <p:grpSpPr bwMode="auto">
              <a:xfrm>
                <a:off x="4194" y="2865"/>
                <a:ext cx="827" cy="1006"/>
                <a:chOff x="3090" y="2945"/>
                <a:chExt cx="827" cy="1006"/>
              </a:xfrm>
            </p:grpSpPr>
            <p:sp>
              <p:nvSpPr>
                <p:cNvPr id="198246" name="Freeform 614"/>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247" name="Freeform 615"/>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248" name="Freeform 616"/>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249" name="Freeform 617"/>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250" name="Freeform 618"/>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251" name="Freeform 619"/>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198252" name="Freeform 620"/>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253" name="Freeform 621"/>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254" name="Freeform 622"/>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25834" name="Group 623"/>
              <p:cNvGrpSpPr>
                <a:grpSpLocks/>
              </p:cNvGrpSpPr>
              <p:nvPr/>
            </p:nvGrpSpPr>
            <p:grpSpPr bwMode="auto">
              <a:xfrm>
                <a:off x="969" y="3073"/>
                <a:ext cx="726" cy="917"/>
                <a:chOff x="1898" y="3207"/>
                <a:chExt cx="726" cy="917"/>
              </a:xfrm>
            </p:grpSpPr>
            <p:sp>
              <p:nvSpPr>
                <p:cNvPr id="198256" name="Freeform 624"/>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57" name="Freeform 625"/>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58" name="Freeform 626"/>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59" name="Freeform 627"/>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60" name="Freeform 628"/>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61" name="Freeform 629"/>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98262" name="Freeform 630"/>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63" name="Freeform 631"/>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64" name="Freeform 632"/>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824" name="Group 633"/>
            <p:cNvGrpSpPr>
              <a:grpSpLocks/>
            </p:cNvGrpSpPr>
            <p:nvPr/>
          </p:nvGrpSpPr>
          <p:grpSpPr bwMode="auto">
            <a:xfrm flipH="1">
              <a:off x="4923" y="2889"/>
              <a:ext cx="653" cy="1146"/>
              <a:chOff x="1775" y="2894"/>
              <a:chExt cx="653" cy="1146"/>
            </a:xfrm>
          </p:grpSpPr>
          <p:sp>
            <p:nvSpPr>
              <p:cNvPr id="198266" name="Freeform 634"/>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67" name="Freeform 635"/>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68" name="Freeform 636"/>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69" name="Freeform 637"/>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70" name="Freeform 638"/>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grpSp>
        <p:nvGrpSpPr>
          <p:cNvPr id="198299" name="Group 639"/>
          <p:cNvGrpSpPr>
            <a:grpSpLocks/>
          </p:cNvGrpSpPr>
          <p:nvPr/>
        </p:nvGrpSpPr>
        <p:grpSpPr bwMode="auto">
          <a:xfrm>
            <a:off x="2286000" y="3657600"/>
            <a:ext cx="8105775" cy="2208213"/>
            <a:chOff x="470" y="2644"/>
            <a:chExt cx="5106" cy="1391"/>
          </a:xfrm>
        </p:grpSpPr>
        <p:grpSp>
          <p:nvGrpSpPr>
            <p:cNvPr id="25789" name="Group 640"/>
            <p:cNvGrpSpPr>
              <a:grpSpLocks/>
            </p:cNvGrpSpPr>
            <p:nvPr/>
          </p:nvGrpSpPr>
          <p:grpSpPr bwMode="auto">
            <a:xfrm>
              <a:off x="470" y="2844"/>
              <a:ext cx="653" cy="1146"/>
              <a:chOff x="1775" y="2894"/>
              <a:chExt cx="653" cy="1146"/>
            </a:xfrm>
          </p:grpSpPr>
          <p:sp>
            <p:nvSpPr>
              <p:cNvPr id="198273" name="Freeform 641"/>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74" name="Freeform 642"/>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75" name="Freeform 643"/>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76" name="Freeform 644"/>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77" name="Freeform 645"/>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790" name="Group 646"/>
            <p:cNvGrpSpPr>
              <a:grpSpLocks/>
            </p:cNvGrpSpPr>
            <p:nvPr/>
          </p:nvGrpSpPr>
          <p:grpSpPr bwMode="auto">
            <a:xfrm>
              <a:off x="969" y="2644"/>
              <a:ext cx="4052" cy="1346"/>
              <a:chOff x="969" y="2644"/>
              <a:chExt cx="4052" cy="1346"/>
            </a:xfrm>
          </p:grpSpPr>
          <p:grpSp>
            <p:nvGrpSpPr>
              <p:cNvPr id="25797" name="Group 647"/>
              <p:cNvGrpSpPr>
                <a:grpSpLocks/>
              </p:cNvGrpSpPr>
              <p:nvPr/>
            </p:nvGrpSpPr>
            <p:grpSpPr bwMode="auto">
              <a:xfrm>
                <a:off x="4194" y="2865"/>
                <a:ext cx="827" cy="1006"/>
                <a:chOff x="3090" y="2945"/>
                <a:chExt cx="827" cy="1006"/>
              </a:xfrm>
            </p:grpSpPr>
            <p:sp>
              <p:nvSpPr>
                <p:cNvPr id="198280" name="Freeform 648"/>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281" name="Freeform 649"/>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282" name="Freeform 650"/>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283" name="Freeform 651"/>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284" name="Freeform 652"/>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285" name="Freeform 653"/>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198286" name="Freeform 654"/>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287" name="Freeform 655"/>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288" name="Freeform 656"/>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25801" name="Group 657"/>
              <p:cNvGrpSpPr>
                <a:grpSpLocks/>
              </p:cNvGrpSpPr>
              <p:nvPr/>
            </p:nvGrpSpPr>
            <p:grpSpPr bwMode="auto">
              <a:xfrm>
                <a:off x="969" y="3073"/>
                <a:ext cx="726" cy="917"/>
                <a:chOff x="1898" y="3207"/>
                <a:chExt cx="726" cy="917"/>
              </a:xfrm>
            </p:grpSpPr>
            <p:sp>
              <p:nvSpPr>
                <p:cNvPr id="198290" name="Freeform 658"/>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91" name="Freeform 659"/>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92" name="Freeform 660"/>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93" name="Freeform 661"/>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94" name="Freeform 662"/>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95" name="Freeform 663"/>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98296" name="Freeform 664"/>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97" name="Freeform 665"/>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298" name="Freeform 666"/>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791" name="Group 667"/>
            <p:cNvGrpSpPr>
              <a:grpSpLocks/>
            </p:cNvGrpSpPr>
            <p:nvPr/>
          </p:nvGrpSpPr>
          <p:grpSpPr bwMode="auto">
            <a:xfrm flipH="1">
              <a:off x="4923" y="2889"/>
              <a:ext cx="653" cy="1146"/>
              <a:chOff x="1775" y="2894"/>
              <a:chExt cx="653" cy="1146"/>
            </a:xfrm>
          </p:grpSpPr>
          <p:sp>
            <p:nvSpPr>
              <p:cNvPr id="198300" name="Freeform 668"/>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01" name="Freeform 669"/>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02" name="Freeform 670"/>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03" name="Freeform 671"/>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04" name="Freeform 672"/>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grpSp>
        <p:nvGrpSpPr>
          <p:cNvPr id="198333" name="Group 673"/>
          <p:cNvGrpSpPr>
            <a:grpSpLocks/>
          </p:cNvGrpSpPr>
          <p:nvPr/>
        </p:nvGrpSpPr>
        <p:grpSpPr bwMode="auto">
          <a:xfrm>
            <a:off x="2438400" y="3810000"/>
            <a:ext cx="8105775" cy="2208213"/>
            <a:chOff x="470" y="2644"/>
            <a:chExt cx="5106" cy="1391"/>
          </a:xfrm>
        </p:grpSpPr>
        <p:grpSp>
          <p:nvGrpSpPr>
            <p:cNvPr id="25756" name="Group 674"/>
            <p:cNvGrpSpPr>
              <a:grpSpLocks/>
            </p:cNvGrpSpPr>
            <p:nvPr/>
          </p:nvGrpSpPr>
          <p:grpSpPr bwMode="auto">
            <a:xfrm>
              <a:off x="470" y="2844"/>
              <a:ext cx="653" cy="1146"/>
              <a:chOff x="1775" y="2894"/>
              <a:chExt cx="653" cy="1146"/>
            </a:xfrm>
          </p:grpSpPr>
          <p:sp>
            <p:nvSpPr>
              <p:cNvPr id="198307" name="Freeform 675"/>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08" name="Freeform 676"/>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09" name="Freeform 677"/>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10" name="Freeform 678"/>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11" name="Freeform 679"/>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757" name="Group 680"/>
            <p:cNvGrpSpPr>
              <a:grpSpLocks/>
            </p:cNvGrpSpPr>
            <p:nvPr/>
          </p:nvGrpSpPr>
          <p:grpSpPr bwMode="auto">
            <a:xfrm>
              <a:off x="969" y="2644"/>
              <a:ext cx="4052" cy="1346"/>
              <a:chOff x="969" y="2644"/>
              <a:chExt cx="4052" cy="1346"/>
            </a:xfrm>
          </p:grpSpPr>
          <p:grpSp>
            <p:nvGrpSpPr>
              <p:cNvPr id="25764" name="Group 681"/>
              <p:cNvGrpSpPr>
                <a:grpSpLocks/>
              </p:cNvGrpSpPr>
              <p:nvPr/>
            </p:nvGrpSpPr>
            <p:grpSpPr bwMode="auto">
              <a:xfrm>
                <a:off x="4194" y="2865"/>
                <a:ext cx="827" cy="1006"/>
                <a:chOff x="3090" y="2945"/>
                <a:chExt cx="827" cy="1006"/>
              </a:xfrm>
            </p:grpSpPr>
            <p:sp>
              <p:nvSpPr>
                <p:cNvPr id="198314" name="Freeform 682"/>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315" name="Freeform 683"/>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316" name="Freeform 684"/>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317" name="Freeform 685"/>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318" name="Freeform 686"/>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319" name="Freeform 687"/>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198320" name="Freeform 688"/>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321" name="Freeform 689"/>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322" name="Freeform 690"/>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25768" name="Group 691"/>
              <p:cNvGrpSpPr>
                <a:grpSpLocks/>
              </p:cNvGrpSpPr>
              <p:nvPr/>
            </p:nvGrpSpPr>
            <p:grpSpPr bwMode="auto">
              <a:xfrm>
                <a:off x="969" y="3073"/>
                <a:ext cx="726" cy="917"/>
                <a:chOff x="1898" y="3207"/>
                <a:chExt cx="726" cy="917"/>
              </a:xfrm>
            </p:grpSpPr>
            <p:sp>
              <p:nvSpPr>
                <p:cNvPr id="198324" name="Freeform 692"/>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25" name="Freeform 693"/>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26" name="Freeform 694"/>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27" name="Freeform 695"/>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28" name="Freeform 696"/>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29" name="Freeform 697"/>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98330" name="Freeform 698"/>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31" name="Freeform 699"/>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32" name="Freeform 700"/>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758" name="Group 701"/>
            <p:cNvGrpSpPr>
              <a:grpSpLocks/>
            </p:cNvGrpSpPr>
            <p:nvPr/>
          </p:nvGrpSpPr>
          <p:grpSpPr bwMode="auto">
            <a:xfrm flipH="1">
              <a:off x="4923" y="2889"/>
              <a:ext cx="653" cy="1146"/>
              <a:chOff x="1775" y="2894"/>
              <a:chExt cx="653" cy="1146"/>
            </a:xfrm>
          </p:grpSpPr>
          <p:sp>
            <p:nvSpPr>
              <p:cNvPr id="198334" name="Freeform 702"/>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35" name="Freeform 703"/>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36" name="Freeform 704"/>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37" name="Freeform 705"/>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38" name="Freeform 706"/>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grpSp>
        <p:nvGrpSpPr>
          <p:cNvPr id="198367" name="Group 707"/>
          <p:cNvGrpSpPr>
            <a:grpSpLocks/>
          </p:cNvGrpSpPr>
          <p:nvPr/>
        </p:nvGrpSpPr>
        <p:grpSpPr bwMode="auto">
          <a:xfrm>
            <a:off x="2590800" y="3962400"/>
            <a:ext cx="8105775" cy="2208213"/>
            <a:chOff x="470" y="2644"/>
            <a:chExt cx="5106" cy="1391"/>
          </a:xfrm>
        </p:grpSpPr>
        <p:grpSp>
          <p:nvGrpSpPr>
            <p:cNvPr id="25723" name="Group 708"/>
            <p:cNvGrpSpPr>
              <a:grpSpLocks/>
            </p:cNvGrpSpPr>
            <p:nvPr/>
          </p:nvGrpSpPr>
          <p:grpSpPr bwMode="auto">
            <a:xfrm>
              <a:off x="470" y="2844"/>
              <a:ext cx="653" cy="1146"/>
              <a:chOff x="1775" y="2894"/>
              <a:chExt cx="653" cy="1146"/>
            </a:xfrm>
          </p:grpSpPr>
          <p:sp>
            <p:nvSpPr>
              <p:cNvPr id="198341" name="Freeform 709"/>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42" name="Freeform 710"/>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43" name="Freeform 711"/>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44" name="Freeform 712"/>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45" name="Freeform 713"/>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724" name="Group 714"/>
            <p:cNvGrpSpPr>
              <a:grpSpLocks/>
            </p:cNvGrpSpPr>
            <p:nvPr/>
          </p:nvGrpSpPr>
          <p:grpSpPr bwMode="auto">
            <a:xfrm>
              <a:off x="969" y="2644"/>
              <a:ext cx="4052" cy="1346"/>
              <a:chOff x="969" y="2644"/>
              <a:chExt cx="4052" cy="1346"/>
            </a:xfrm>
          </p:grpSpPr>
          <p:grpSp>
            <p:nvGrpSpPr>
              <p:cNvPr id="25731" name="Group 715"/>
              <p:cNvGrpSpPr>
                <a:grpSpLocks/>
              </p:cNvGrpSpPr>
              <p:nvPr/>
            </p:nvGrpSpPr>
            <p:grpSpPr bwMode="auto">
              <a:xfrm>
                <a:off x="4194" y="2865"/>
                <a:ext cx="827" cy="1006"/>
                <a:chOff x="3090" y="2945"/>
                <a:chExt cx="827" cy="1006"/>
              </a:xfrm>
            </p:grpSpPr>
            <p:sp>
              <p:nvSpPr>
                <p:cNvPr id="198348" name="Freeform 716"/>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349" name="Freeform 717"/>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350" name="Freeform 718"/>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351" name="Freeform 719"/>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352" name="Freeform 720"/>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353" name="Freeform 721"/>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198354" name="Freeform 722"/>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355" name="Freeform 723"/>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356" name="Freeform 724"/>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25735" name="Group 725"/>
              <p:cNvGrpSpPr>
                <a:grpSpLocks/>
              </p:cNvGrpSpPr>
              <p:nvPr/>
            </p:nvGrpSpPr>
            <p:grpSpPr bwMode="auto">
              <a:xfrm>
                <a:off x="969" y="3073"/>
                <a:ext cx="726" cy="917"/>
                <a:chOff x="1898" y="3207"/>
                <a:chExt cx="726" cy="917"/>
              </a:xfrm>
            </p:grpSpPr>
            <p:sp>
              <p:nvSpPr>
                <p:cNvPr id="198358" name="Freeform 726"/>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59" name="Freeform 727"/>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60" name="Freeform 728"/>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61" name="Freeform 729"/>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62" name="Freeform 730"/>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63" name="Freeform 731"/>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98364" name="Freeform 732"/>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65" name="Freeform 733"/>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66" name="Freeform 734"/>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725" name="Group 735"/>
            <p:cNvGrpSpPr>
              <a:grpSpLocks/>
            </p:cNvGrpSpPr>
            <p:nvPr/>
          </p:nvGrpSpPr>
          <p:grpSpPr bwMode="auto">
            <a:xfrm flipH="1">
              <a:off x="4923" y="2889"/>
              <a:ext cx="653" cy="1146"/>
              <a:chOff x="1775" y="2894"/>
              <a:chExt cx="653" cy="1146"/>
            </a:xfrm>
          </p:grpSpPr>
          <p:sp>
            <p:nvSpPr>
              <p:cNvPr id="198368" name="Freeform 736"/>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69" name="Freeform 737"/>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70" name="Freeform 738"/>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71" name="Freeform 739"/>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72" name="Freeform 740"/>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grpSp>
        <p:nvGrpSpPr>
          <p:cNvPr id="197638" name="Group 741"/>
          <p:cNvGrpSpPr>
            <a:grpSpLocks/>
          </p:cNvGrpSpPr>
          <p:nvPr/>
        </p:nvGrpSpPr>
        <p:grpSpPr bwMode="auto">
          <a:xfrm>
            <a:off x="2743200" y="4114800"/>
            <a:ext cx="8105775" cy="2208213"/>
            <a:chOff x="470" y="2644"/>
            <a:chExt cx="5106" cy="1391"/>
          </a:xfrm>
        </p:grpSpPr>
        <p:grpSp>
          <p:nvGrpSpPr>
            <p:cNvPr id="25690" name="Group 742"/>
            <p:cNvGrpSpPr>
              <a:grpSpLocks/>
            </p:cNvGrpSpPr>
            <p:nvPr/>
          </p:nvGrpSpPr>
          <p:grpSpPr bwMode="auto">
            <a:xfrm>
              <a:off x="470" y="2844"/>
              <a:ext cx="653" cy="1146"/>
              <a:chOff x="1775" y="2894"/>
              <a:chExt cx="653" cy="1146"/>
            </a:xfrm>
          </p:grpSpPr>
          <p:sp>
            <p:nvSpPr>
              <p:cNvPr id="198375" name="Freeform 743"/>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76" name="Freeform 744"/>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77" name="Freeform 745"/>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78" name="Freeform 746"/>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79" name="Freeform 747"/>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691" name="Group 748"/>
            <p:cNvGrpSpPr>
              <a:grpSpLocks/>
            </p:cNvGrpSpPr>
            <p:nvPr/>
          </p:nvGrpSpPr>
          <p:grpSpPr bwMode="auto">
            <a:xfrm>
              <a:off x="969" y="2644"/>
              <a:ext cx="4052" cy="1346"/>
              <a:chOff x="969" y="2644"/>
              <a:chExt cx="4052" cy="1346"/>
            </a:xfrm>
          </p:grpSpPr>
          <p:grpSp>
            <p:nvGrpSpPr>
              <p:cNvPr id="25698" name="Group 749"/>
              <p:cNvGrpSpPr>
                <a:grpSpLocks/>
              </p:cNvGrpSpPr>
              <p:nvPr/>
            </p:nvGrpSpPr>
            <p:grpSpPr bwMode="auto">
              <a:xfrm>
                <a:off x="4194" y="2865"/>
                <a:ext cx="827" cy="1006"/>
                <a:chOff x="3090" y="2945"/>
                <a:chExt cx="827" cy="1006"/>
              </a:xfrm>
            </p:grpSpPr>
            <p:sp>
              <p:nvSpPr>
                <p:cNvPr id="198382" name="Freeform 750"/>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383" name="Freeform 751"/>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384" name="Freeform 752"/>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385" name="Freeform 753"/>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386" name="Freeform 754"/>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387" name="Freeform 755"/>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198388" name="Freeform 756"/>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389" name="Freeform 757"/>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390" name="Freeform 758"/>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25702" name="Group 759"/>
              <p:cNvGrpSpPr>
                <a:grpSpLocks/>
              </p:cNvGrpSpPr>
              <p:nvPr/>
            </p:nvGrpSpPr>
            <p:grpSpPr bwMode="auto">
              <a:xfrm>
                <a:off x="969" y="3073"/>
                <a:ext cx="726" cy="917"/>
                <a:chOff x="1898" y="3207"/>
                <a:chExt cx="726" cy="917"/>
              </a:xfrm>
            </p:grpSpPr>
            <p:sp>
              <p:nvSpPr>
                <p:cNvPr id="198392" name="Freeform 760"/>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93" name="Freeform 761"/>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94" name="Freeform 762"/>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95" name="Freeform 763"/>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96" name="Freeform 764"/>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97" name="Freeform 765"/>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98398" name="Freeform 766"/>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399" name="Freeform 767"/>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00" name="Freeform 768"/>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692" name="Group 769"/>
            <p:cNvGrpSpPr>
              <a:grpSpLocks/>
            </p:cNvGrpSpPr>
            <p:nvPr/>
          </p:nvGrpSpPr>
          <p:grpSpPr bwMode="auto">
            <a:xfrm flipH="1">
              <a:off x="4923" y="2889"/>
              <a:ext cx="653" cy="1146"/>
              <a:chOff x="1775" y="2894"/>
              <a:chExt cx="653" cy="1146"/>
            </a:xfrm>
          </p:grpSpPr>
          <p:sp>
            <p:nvSpPr>
              <p:cNvPr id="198402" name="Freeform 770"/>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03" name="Freeform 771"/>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04" name="Freeform 772"/>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05" name="Freeform 773"/>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06" name="Freeform 774"/>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grpSp>
        <p:nvGrpSpPr>
          <p:cNvPr id="197644" name="Group 775"/>
          <p:cNvGrpSpPr>
            <a:grpSpLocks/>
          </p:cNvGrpSpPr>
          <p:nvPr/>
        </p:nvGrpSpPr>
        <p:grpSpPr bwMode="auto">
          <a:xfrm>
            <a:off x="2895600" y="4267200"/>
            <a:ext cx="8105775" cy="2208213"/>
            <a:chOff x="470" y="2644"/>
            <a:chExt cx="5106" cy="1391"/>
          </a:xfrm>
        </p:grpSpPr>
        <p:grpSp>
          <p:nvGrpSpPr>
            <p:cNvPr id="25657" name="Group 776"/>
            <p:cNvGrpSpPr>
              <a:grpSpLocks/>
            </p:cNvGrpSpPr>
            <p:nvPr/>
          </p:nvGrpSpPr>
          <p:grpSpPr bwMode="auto">
            <a:xfrm>
              <a:off x="470" y="2844"/>
              <a:ext cx="653" cy="1146"/>
              <a:chOff x="1775" y="2894"/>
              <a:chExt cx="653" cy="1146"/>
            </a:xfrm>
          </p:grpSpPr>
          <p:sp>
            <p:nvSpPr>
              <p:cNvPr id="198409" name="Freeform 777"/>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10" name="Freeform 778"/>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11" name="Freeform 779"/>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12" name="Freeform 780"/>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13" name="Freeform 781"/>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658" name="Group 782"/>
            <p:cNvGrpSpPr>
              <a:grpSpLocks/>
            </p:cNvGrpSpPr>
            <p:nvPr/>
          </p:nvGrpSpPr>
          <p:grpSpPr bwMode="auto">
            <a:xfrm>
              <a:off x="969" y="2644"/>
              <a:ext cx="4052" cy="1346"/>
              <a:chOff x="969" y="2644"/>
              <a:chExt cx="4052" cy="1346"/>
            </a:xfrm>
          </p:grpSpPr>
          <p:grpSp>
            <p:nvGrpSpPr>
              <p:cNvPr id="25665" name="Group 783"/>
              <p:cNvGrpSpPr>
                <a:grpSpLocks/>
              </p:cNvGrpSpPr>
              <p:nvPr/>
            </p:nvGrpSpPr>
            <p:grpSpPr bwMode="auto">
              <a:xfrm>
                <a:off x="4194" y="2865"/>
                <a:ext cx="827" cy="1006"/>
                <a:chOff x="3090" y="2945"/>
                <a:chExt cx="827" cy="1006"/>
              </a:xfrm>
            </p:grpSpPr>
            <p:sp>
              <p:nvSpPr>
                <p:cNvPr id="198416" name="Freeform 784"/>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417" name="Freeform 785"/>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418" name="Freeform 786"/>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419" name="Freeform 787"/>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420" name="Freeform 788"/>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421" name="Freeform 789"/>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198422" name="Freeform 790"/>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423" name="Freeform 791"/>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424" name="Freeform 792"/>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25669" name="Group 793"/>
              <p:cNvGrpSpPr>
                <a:grpSpLocks/>
              </p:cNvGrpSpPr>
              <p:nvPr/>
            </p:nvGrpSpPr>
            <p:grpSpPr bwMode="auto">
              <a:xfrm>
                <a:off x="969" y="3073"/>
                <a:ext cx="726" cy="917"/>
                <a:chOff x="1898" y="3207"/>
                <a:chExt cx="726" cy="917"/>
              </a:xfrm>
            </p:grpSpPr>
            <p:sp>
              <p:nvSpPr>
                <p:cNvPr id="198426" name="Freeform 794"/>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27" name="Freeform 795"/>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28" name="Freeform 796"/>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29" name="Freeform 797"/>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30" name="Freeform 798"/>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31" name="Freeform 799"/>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98432" name="Freeform 800"/>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33" name="Freeform 801"/>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34" name="Freeform 802"/>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659" name="Group 803"/>
            <p:cNvGrpSpPr>
              <a:grpSpLocks/>
            </p:cNvGrpSpPr>
            <p:nvPr/>
          </p:nvGrpSpPr>
          <p:grpSpPr bwMode="auto">
            <a:xfrm flipH="1">
              <a:off x="4923" y="2889"/>
              <a:ext cx="653" cy="1146"/>
              <a:chOff x="1775" y="2894"/>
              <a:chExt cx="653" cy="1146"/>
            </a:xfrm>
          </p:grpSpPr>
          <p:sp>
            <p:nvSpPr>
              <p:cNvPr id="198436" name="Freeform 804"/>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37" name="Freeform 805"/>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38" name="Freeform 806"/>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39" name="Freeform 807"/>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40" name="Freeform 808"/>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grpSp>
        <p:nvGrpSpPr>
          <p:cNvPr id="197650" name="Group 809"/>
          <p:cNvGrpSpPr>
            <a:grpSpLocks/>
          </p:cNvGrpSpPr>
          <p:nvPr/>
        </p:nvGrpSpPr>
        <p:grpSpPr bwMode="auto">
          <a:xfrm>
            <a:off x="3048000" y="4419600"/>
            <a:ext cx="8105775" cy="2208213"/>
            <a:chOff x="470" y="2644"/>
            <a:chExt cx="5106" cy="1391"/>
          </a:xfrm>
        </p:grpSpPr>
        <p:grpSp>
          <p:nvGrpSpPr>
            <p:cNvPr id="25624" name="Group 810"/>
            <p:cNvGrpSpPr>
              <a:grpSpLocks/>
            </p:cNvGrpSpPr>
            <p:nvPr/>
          </p:nvGrpSpPr>
          <p:grpSpPr bwMode="auto">
            <a:xfrm>
              <a:off x="470" y="2844"/>
              <a:ext cx="653" cy="1146"/>
              <a:chOff x="1775" y="2894"/>
              <a:chExt cx="653" cy="1146"/>
            </a:xfrm>
          </p:grpSpPr>
          <p:sp>
            <p:nvSpPr>
              <p:cNvPr id="198443" name="Freeform 811"/>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44" name="Freeform 812"/>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45" name="Freeform 813"/>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46" name="Freeform 814"/>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47" name="Freeform 815"/>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625" name="Group 816"/>
            <p:cNvGrpSpPr>
              <a:grpSpLocks/>
            </p:cNvGrpSpPr>
            <p:nvPr/>
          </p:nvGrpSpPr>
          <p:grpSpPr bwMode="auto">
            <a:xfrm>
              <a:off x="969" y="2644"/>
              <a:ext cx="4052" cy="1346"/>
              <a:chOff x="969" y="2644"/>
              <a:chExt cx="4052" cy="1346"/>
            </a:xfrm>
          </p:grpSpPr>
          <p:grpSp>
            <p:nvGrpSpPr>
              <p:cNvPr id="25632" name="Group 817"/>
              <p:cNvGrpSpPr>
                <a:grpSpLocks/>
              </p:cNvGrpSpPr>
              <p:nvPr/>
            </p:nvGrpSpPr>
            <p:grpSpPr bwMode="auto">
              <a:xfrm>
                <a:off x="4194" y="2865"/>
                <a:ext cx="827" cy="1006"/>
                <a:chOff x="3090" y="2945"/>
                <a:chExt cx="827" cy="1006"/>
              </a:xfrm>
            </p:grpSpPr>
            <p:sp>
              <p:nvSpPr>
                <p:cNvPr id="198450" name="Freeform 818"/>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451" name="Freeform 819"/>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452" name="Freeform 820"/>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453" name="Freeform 821"/>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454" name="Freeform 822"/>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98455" name="Freeform 823"/>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198456" name="Freeform 824"/>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457" name="Freeform 825"/>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98458" name="Freeform 826"/>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25636" name="Group 827"/>
              <p:cNvGrpSpPr>
                <a:grpSpLocks/>
              </p:cNvGrpSpPr>
              <p:nvPr/>
            </p:nvGrpSpPr>
            <p:grpSpPr bwMode="auto">
              <a:xfrm>
                <a:off x="969" y="3073"/>
                <a:ext cx="726" cy="917"/>
                <a:chOff x="1898" y="3207"/>
                <a:chExt cx="726" cy="917"/>
              </a:xfrm>
            </p:grpSpPr>
            <p:sp>
              <p:nvSpPr>
                <p:cNvPr id="198460" name="Freeform 828"/>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61" name="Freeform 829"/>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62" name="Freeform 830"/>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63" name="Freeform 831"/>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64" name="Freeform 832"/>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65" name="Freeform 833"/>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98466" name="Freeform 834"/>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67" name="Freeform 835"/>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68" name="Freeform 836"/>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5626" name="Group 837"/>
            <p:cNvGrpSpPr>
              <a:grpSpLocks/>
            </p:cNvGrpSpPr>
            <p:nvPr/>
          </p:nvGrpSpPr>
          <p:grpSpPr bwMode="auto">
            <a:xfrm flipH="1">
              <a:off x="4923" y="2889"/>
              <a:ext cx="653" cy="1146"/>
              <a:chOff x="1775" y="2894"/>
              <a:chExt cx="653" cy="1146"/>
            </a:xfrm>
          </p:grpSpPr>
          <p:sp>
            <p:nvSpPr>
              <p:cNvPr id="198470" name="Freeform 838"/>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71" name="Freeform 839"/>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72" name="Freeform 840"/>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73" name="Freeform 841"/>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98474" name="Freeform 842"/>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spTree>
  </p:cSld>
  <p:clrMapOvr>
    <a:masterClrMapping/>
  </p:clrMapOvr>
  <p:transition advTm="19792"/>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9"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0-#ppt_w/2"/>
                                          </p:val>
                                        </p:tav>
                                        <p:tav tm="100000">
                                          <p:val>
                                            <p:strVal val="#ppt_x"/>
                                          </p:val>
                                        </p:tav>
                                      </p:tavLst>
                                    </p:anim>
                                    <p:anim calcmode="lin" valueType="num">
                                      <p:cBhvr additive="base">
                                        <p:cTn id="14" dur="500" fill="hold"/>
                                        <p:tgtEl>
                                          <p:spTgt spid="14"/>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wav"/>
                                        </p:tgtEl>
                                      </p:cMediaNode>
                                    </p:audio>
                                  </p:subTnLst>
                                </p:cTn>
                              </p:par>
                            </p:childTnLst>
                          </p:cTn>
                        </p:par>
                        <p:par>
                          <p:cTn id="15" fill="hold">
                            <p:stCondLst>
                              <p:cond delay="500"/>
                            </p:stCondLst>
                            <p:childTnLst>
                              <p:par>
                                <p:cTn id="16" presetID="2" presetClass="entr" presetSubtype="9" fill="hold" nodeType="afterEffect">
                                  <p:stCondLst>
                                    <p:cond delay="1000"/>
                                  </p:stCondLst>
                                  <p:childTnLst>
                                    <p:set>
                                      <p:cBhvr>
                                        <p:cTn id="17" dur="1" fill="hold">
                                          <p:stCondLst>
                                            <p:cond delay="0"/>
                                          </p:stCondLst>
                                        </p:cTn>
                                        <p:tgtEl>
                                          <p:spTgt spid="20"/>
                                        </p:tgtEl>
                                        <p:attrNameLst>
                                          <p:attrName>style.visibility</p:attrName>
                                        </p:attrNameLst>
                                      </p:cBhvr>
                                      <p:to>
                                        <p:strVal val="visible"/>
                                      </p:to>
                                    </p:set>
                                    <p:anim calcmode="lin" valueType="num">
                                      <p:cBhvr additive="base">
                                        <p:cTn id="18" dur="500" fill="hold"/>
                                        <p:tgtEl>
                                          <p:spTgt spid="20"/>
                                        </p:tgtEl>
                                        <p:attrNameLst>
                                          <p:attrName>ppt_x</p:attrName>
                                        </p:attrNameLst>
                                      </p:cBhvr>
                                      <p:tavLst>
                                        <p:tav tm="0">
                                          <p:val>
                                            <p:strVal val="0-#ppt_w/2"/>
                                          </p:val>
                                        </p:tav>
                                        <p:tav tm="100000">
                                          <p:val>
                                            <p:strVal val="#ppt_x"/>
                                          </p:val>
                                        </p:tav>
                                      </p:tavLst>
                                    </p:anim>
                                    <p:anim calcmode="lin" valueType="num">
                                      <p:cBhvr additive="base">
                                        <p:cTn id="19" dur="500" fill="hold"/>
                                        <p:tgtEl>
                                          <p:spTgt spid="20"/>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2" name="whoosh.wav"/>
                                        </p:tgtEl>
                                      </p:cMediaNode>
                                    </p:audio>
                                  </p:subTnLst>
                                </p:cTn>
                              </p:par>
                            </p:childTnLst>
                          </p:cTn>
                        </p:par>
                        <p:par>
                          <p:cTn id="20" fill="hold">
                            <p:stCondLst>
                              <p:cond delay="2000"/>
                            </p:stCondLst>
                            <p:childTnLst>
                              <p:par>
                                <p:cTn id="21" presetID="2" presetClass="entr" presetSubtype="9" fill="hold" nodeType="afterEffect">
                                  <p:stCondLst>
                                    <p:cond delay="1000"/>
                                  </p:stCondLst>
                                  <p:childTnLst>
                                    <p:set>
                                      <p:cBhvr>
                                        <p:cTn id="22" dur="1" fill="hold">
                                          <p:stCondLst>
                                            <p:cond delay="0"/>
                                          </p:stCondLst>
                                        </p:cTn>
                                        <p:tgtEl>
                                          <p:spTgt spid="26"/>
                                        </p:tgtEl>
                                        <p:attrNameLst>
                                          <p:attrName>style.visibility</p:attrName>
                                        </p:attrNameLst>
                                      </p:cBhvr>
                                      <p:to>
                                        <p:strVal val="visible"/>
                                      </p:to>
                                    </p:set>
                                    <p:anim calcmode="lin" valueType="num">
                                      <p:cBhvr additive="base">
                                        <p:cTn id="23" dur="500" fill="hold"/>
                                        <p:tgtEl>
                                          <p:spTgt spid="26"/>
                                        </p:tgtEl>
                                        <p:attrNameLst>
                                          <p:attrName>ppt_x</p:attrName>
                                        </p:attrNameLst>
                                      </p:cBhvr>
                                      <p:tavLst>
                                        <p:tav tm="0">
                                          <p:val>
                                            <p:strVal val="0-#ppt_w/2"/>
                                          </p:val>
                                        </p:tav>
                                        <p:tav tm="100000">
                                          <p:val>
                                            <p:strVal val="#ppt_x"/>
                                          </p:val>
                                        </p:tav>
                                      </p:tavLst>
                                    </p:anim>
                                    <p:anim calcmode="lin" valueType="num">
                                      <p:cBhvr additive="base">
                                        <p:cTn id="24" dur="500" fill="hold"/>
                                        <p:tgtEl>
                                          <p:spTgt spid="26"/>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2" name="whoosh.wav"/>
                                        </p:tgtEl>
                                      </p:cMediaNode>
                                    </p:audio>
                                  </p:subTnLst>
                                </p:cTn>
                              </p:par>
                            </p:childTnLst>
                          </p:cTn>
                        </p:par>
                        <p:par>
                          <p:cTn id="25" fill="hold">
                            <p:stCondLst>
                              <p:cond delay="3500"/>
                            </p:stCondLst>
                            <p:childTnLst>
                              <p:par>
                                <p:cTn id="26" presetID="2" presetClass="entr" presetSubtype="9" fill="hold" nodeType="afterEffect">
                                  <p:stCondLst>
                                    <p:cond delay="1000"/>
                                  </p:stCondLst>
                                  <p:childTnLst>
                                    <p:set>
                                      <p:cBhvr>
                                        <p:cTn id="27" dur="1" fill="hold">
                                          <p:stCondLst>
                                            <p:cond delay="0"/>
                                          </p:stCondLst>
                                        </p:cTn>
                                        <p:tgtEl>
                                          <p:spTgt spid="197993"/>
                                        </p:tgtEl>
                                        <p:attrNameLst>
                                          <p:attrName>style.visibility</p:attrName>
                                        </p:attrNameLst>
                                      </p:cBhvr>
                                      <p:to>
                                        <p:strVal val="visible"/>
                                      </p:to>
                                    </p:set>
                                    <p:anim calcmode="lin" valueType="num">
                                      <p:cBhvr additive="base">
                                        <p:cTn id="28" dur="500" fill="hold"/>
                                        <p:tgtEl>
                                          <p:spTgt spid="197993"/>
                                        </p:tgtEl>
                                        <p:attrNameLst>
                                          <p:attrName>ppt_x</p:attrName>
                                        </p:attrNameLst>
                                      </p:cBhvr>
                                      <p:tavLst>
                                        <p:tav tm="0">
                                          <p:val>
                                            <p:strVal val="0-#ppt_w/2"/>
                                          </p:val>
                                        </p:tav>
                                        <p:tav tm="100000">
                                          <p:val>
                                            <p:strVal val="#ppt_x"/>
                                          </p:val>
                                        </p:tav>
                                      </p:tavLst>
                                    </p:anim>
                                    <p:anim calcmode="lin" valueType="num">
                                      <p:cBhvr additive="base">
                                        <p:cTn id="29" dur="500" fill="hold"/>
                                        <p:tgtEl>
                                          <p:spTgt spid="197993"/>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26"/>
                                            </p:cond>
                                          </p:stCondLst>
                                          <p:endCondLst>
                                            <p:cond evt="onStopAudio" delay="0">
                                              <p:tgtEl>
                                                <p:sldTgt/>
                                              </p:tgtEl>
                                            </p:cond>
                                          </p:endCondLst>
                                        </p:cTn>
                                        <p:tgtEl>
                                          <p:sndTgt r:embed="rId2" name="whoosh.wav"/>
                                        </p:tgtEl>
                                      </p:cMediaNode>
                                    </p:audio>
                                  </p:subTnLst>
                                </p:cTn>
                              </p:par>
                            </p:childTnLst>
                          </p:cTn>
                        </p:par>
                        <p:par>
                          <p:cTn id="30" fill="hold">
                            <p:stCondLst>
                              <p:cond delay="5000"/>
                            </p:stCondLst>
                            <p:childTnLst>
                              <p:par>
                                <p:cTn id="31" presetID="2" presetClass="entr" presetSubtype="9" fill="hold" nodeType="afterEffect">
                                  <p:stCondLst>
                                    <p:cond delay="1000"/>
                                  </p:stCondLst>
                                  <p:childTnLst>
                                    <p:set>
                                      <p:cBhvr>
                                        <p:cTn id="32" dur="1" fill="hold">
                                          <p:stCondLst>
                                            <p:cond delay="0"/>
                                          </p:stCondLst>
                                        </p:cTn>
                                        <p:tgtEl>
                                          <p:spTgt spid="198027"/>
                                        </p:tgtEl>
                                        <p:attrNameLst>
                                          <p:attrName>style.visibility</p:attrName>
                                        </p:attrNameLst>
                                      </p:cBhvr>
                                      <p:to>
                                        <p:strVal val="visible"/>
                                      </p:to>
                                    </p:set>
                                    <p:anim calcmode="lin" valueType="num">
                                      <p:cBhvr additive="base">
                                        <p:cTn id="33" dur="500" fill="hold"/>
                                        <p:tgtEl>
                                          <p:spTgt spid="198027"/>
                                        </p:tgtEl>
                                        <p:attrNameLst>
                                          <p:attrName>ppt_x</p:attrName>
                                        </p:attrNameLst>
                                      </p:cBhvr>
                                      <p:tavLst>
                                        <p:tav tm="0">
                                          <p:val>
                                            <p:strVal val="0-#ppt_w/2"/>
                                          </p:val>
                                        </p:tav>
                                        <p:tav tm="100000">
                                          <p:val>
                                            <p:strVal val="#ppt_x"/>
                                          </p:val>
                                        </p:tav>
                                      </p:tavLst>
                                    </p:anim>
                                    <p:anim calcmode="lin" valueType="num">
                                      <p:cBhvr additive="base">
                                        <p:cTn id="34" dur="500" fill="hold"/>
                                        <p:tgtEl>
                                          <p:spTgt spid="198027"/>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31"/>
                                            </p:cond>
                                          </p:stCondLst>
                                          <p:endCondLst>
                                            <p:cond evt="onStopAudio" delay="0">
                                              <p:tgtEl>
                                                <p:sldTgt/>
                                              </p:tgtEl>
                                            </p:cond>
                                          </p:endCondLst>
                                        </p:cTn>
                                        <p:tgtEl>
                                          <p:sndTgt r:embed="rId2" name="whoosh.wav"/>
                                        </p:tgtEl>
                                      </p:cMediaNode>
                                    </p:audio>
                                  </p:subTnLst>
                                </p:cTn>
                              </p:par>
                            </p:childTnLst>
                          </p:cTn>
                        </p:par>
                        <p:par>
                          <p:cTn id="35" fill="hold">
                            <p:stCondLst>
                              <p:cond delay="6500"/>
                            </p:stCondLst>
                            <p:childTnLst>
                              <p:par>
                                <p:cTn id="36" presetID="2" presetClass="entr" presetSubtype="9" fill="hold" nodeType="afterEffect">
                                  <p:stCondLst>
                                    <p:cond delay="1000"/>
                                  </p:stCondLst>
                                  <p:childTnLst>
                                    <p:set>
                                      <p:cBhvr>
                                        <p:cTn id="37" dur="1" fill="hold">
                                          <p:stCondLst>
                                            <p:cond delay="0"/>
                                          </p:stCondLst>
                                        </p:cTn>
                                        <p:tgtEl>
                                          <p:spTgt spid="198061"/>
                                        </p:tgtEl>
                                        <p:attrNameLst>
                                          <p:attrName>style.visibility</p:attrName>
                                        </p:attrNameLst>
                                      </p:cBhvr>
                                      <p:to>
                                        <p:strVal val="visible"/>
                                      </p:to>
                                    </p:set>
                                    <p:anim calcmode="lin" valueType="num">
                                      <p:cBhvr additive="base">
                                        <p:cTn id="38" dur="500" fill="hold"/>
                                        <p:tgtEl>
                                          <p:spTgt spid="198061"/>
                                        </p:tgtEl>
                                        <p:attrNameLst>
                                          <p:attrName>ppt_x</p:attrName>
                                        </p:attrNameLst>
                                      </p:cBhvr>
                                      <p:tavLst>
                                        <p:tav tm="0">
                                          <p:val>
                                            <p:strVal val="0-#ppt_w/2"/>
                                          </p:val>
                                        </p:tav>
                                        <p:tav tm="100000">
                                          <p:val>
                                            <p:strVal val="#ppt_x"/>
                                          </p:val>
                                        </p:tav>
                                      </p:tavLst>
                                    </p:anim>
                                    <p:anim calcmode="lin" valueType="num">
                                      <p:cBhvr additive="base">
                                        <p:cTn id="39" dur="500" fill="hold"/>
                                        <p:tgtEl>
                                          <p:spTgt spid="198061"/>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36"/>
                                            </p:cond>
                                          </p:stCondLst>
                                          <p:endCondLst>
                                            <p:cond evt="onStopAudio" delay="0">
                                              <p:tgtEl>
                                                <p:sldTgt/>
                                              </p:tgtEl>
                                            </p:cond>
                                          </p:endCondLst>
                                        </p:cTn>
                                        <p:tgtEl>
                                          <p:sndTgt r:embed="rId2" name="whoosh.wav"/>
                                        </p:tgtEl>
                                      </p:cMediaNode>
                                    </p:audio>
                                  </p:subTnLst>
                                </p:cTn>
                              </p:par>
                            </p:childTnLst>
                          </p:cTn>
                        </p:par>
                        <p:par>
                          <p:cTn id="40" fill="hold">
                            <p:stCondLst>
                              <p:cond delay="8000"/>
                            </p:stCondLst>
                            <p:childTnLst>
                              <p:par>
                                <p:cTn id="41" presetID="2" presetClass="entr" presetSubtype="9" fill="hold" nodeType="afterEffect">
                                  <p:stCondLst>
                                    <p:cond delay="1000"/>
                                  </p:stCondLst>
                                  <p:childTnLst>
                                    <p:set>
                                      <p:cBhvr>
                                        <p:cTn id="42" dur="1" fill="hold">
                                          <p:stCondLst>
                                            <p:cond delay="0"/>
                                          </p:stCondLst>
                                        </p:cTn>
                                        <p:tgtEl>
                                          <p:spTgt spid="198095"/>
                                        </p:tgtEl>
                                        <p:attrNameLst>
                                          <p:attrName>style.visibility</p:attrName>
                                        </p:attrNameLst>
                                      </p:cBhvr>
                                      <p:to>
                                        <p:strVal val="visible"/>
                                      </p:to>
                                    </p:set>
                                    <p:anim calcmode="lin" valueType="num">
                                      <p:cBhvr additive="base">
                                        <p:cTn id="43" dur="500" fill="hold"/>
                                        <p:tgtEl>
                                          <p:spTgt spid="198095"/>
                                        </p:tgtEl>
                                        <p:attrNameLst>
                                          <p:attrName>ppt_x</p:attrName>
                                        </p:attrNameLst>
                                      </p:cBhvr>
                                      <p:tavLst>
                                        <p:tav tm="0">
                                          <p:val>
                                            <p:strVal val="0-#ppt_w/2"/>
                                          </p:val>
                                        </p:tav>
                                        <p:tav tm="100000">
                                          <p:val>
                                            <p:strVal val="#ppt_x"/>
                                          </p:val>
                                        </p:tav>
                                      </p:tavLst>
                                    </p:anim>
                                    <p:anim calcmode="lin" valueType="num">
                                      <p:cBhvr additive="base">
                                        <p:cTn id="44" dur="500" fill="hold"/>
                                        <p:tgtEl>
                                          <p:spTgt spid="198095"/>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2" name="whoosh.wav"/>
                                        </p:tgtEl>
                                      </p:cMediaNode>
                                    </p:audio>
                                  </p:subTnLst>
                                </p:cTn>
                              </p:par>
                            </p:childTnLst>
                          </p:cTn>
                        </p:par>
                        <p:par>
                          <p:cTn id="45" fill="hold">
                            <p:stCondLst>
                              <p:cond delay="9500"/>
                            </p:stCondLst>
                            <p:childTnLst>
                              <p:par>
                                <p:cTn id="46" presetID="2" presetClass="entr" presetSubtype="9" fill="hold" nodeType="afterEffect">
                                  <p:stCondLst>
                                    <p:cond delay="1000"/>
                                  </p:stCondLst>
                                  <p:childTnLst>
                                    <p:set>
                                      <p:cBhvr>
                                        <p:cTn id="47" dur="1" fill="hold">
                                          <p:stCondLst>
                                            <p:cond delay="0"/>
                                          </p:stCondLst>
                                        </p:cTn>
                                        <p:tgtEl>
                                          <p:spTgt spid="198129"/>
                                        </p:tgtEl>
                                        <p:attrNameLst>
                                          <p:attrName>style.visibility</p:attrName>
                                        </p:attrNameLst>
                                      </p:cBhvr>
                                      <p:to>
                                        <p:strVal val="visible"/>
                                      </p:to>
                                    </p:set>
                                    <p:anim calcmode="lin" valueType="num">
                                      <p:cBhvr additive="base">
                                        <p:cTn id="48" dur="500" fill="hold"/>
                                        <p:tgtEl>
                                          <p:spTgt spid="198129"/>
                                        </p:tgtEl>
                                        <p:attrNameLst>
                                          <p:attrName>ppt_x</p:attrName>
                                        </p:attrNameLst>
                                      </p:cBhvr>
                                      <p:tavLst>
                                        <p:tav tm="0">
                                          <p:val>
                                            <p:strVal val="0-#ppt_w/2"/>
                                          </p:val>
                                        </p:tav>
                                        <p:tav tm="100000">
                                          <p:val>
                                            <p:strVal val="#ppt_x"/>
                                          </p:val>
                                        </p:tav>
                                      </p:tavLst>
                                    </p:anim>
                                    <p:anim calcmode="lin" valueType="num">
                                      <p:cBhvr additive="base">
                                        <p:cTn id="49" dur="500" fill="hold"/>
                                        <p:tgtEl>
                                          <p:spTgt spid="198129"/>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46"/>
                                            </p:cond>
                                          </p:stCondLst>
                                          <p:endCondLst>
                                            <p:cond evt="onStopAudio" delay="0">
                                              <p:tgtEl>
                                                <p:sldTgt/>
                                              </p:tgtEl>
                                            </p:cond>
                                          </p:endCondLst>
                                        </p:cTn>
                                        <p:tgtEl>
                                          <p:sndTgt r:embed="rId2" name="whoosh.wav"/>
                                        </p:tgtEl>
                                      </p:cMediaNode>
                                    </p:audio>
                                  </p:subTnLst>
                                </p:cTn>
                              </p:par>
                            </p:childTnLst>
                          </p:cTn>
                        </p:par>
                        <p:par>
                          <p:cTn id="50" fill="hold">
                            <p:stCondLst>
                              <p:cond delay="11000"/>
                            </p:stCondLst>
                            <p:childTnLst>
                              <p:par>
                                <p:cTn id="51" presetID="2" presetClass="entr" presetSubtype="9" fill="hold" nodeType="afterEffect">
                                  <p:stCondLst>
                                    <p:cond delay="1000"/>
                                  </p:stCondLst>
                                  <p:childTnLst>
                                    <p:set>
                                      <p:cBhvr>
                                        <p:cTn id="52" dur="1" fill="hold">
                                          <p:stCondLst>
                                            <p:cond delay="0"/>
                                          </p:stCondLst>
                                        </p:cTn>
                                        <p:tgtEl>
                                          <p:spTgt spid="198163"/>
                                        </p:tgtEl>
                                        <p:attrNameLst>
                                          <p:attrName>style.visibility</p:attrName>
                                        </p:attrNameLst>
                                      </p:cBhvr>
                                      <p:to>
                                        <p:strVal val="visible"/>
                                      </p:to>
                                    </p:set>
                                    <p:anim calcmode="lin" valueType="num">
                                      <p:cBhvr additive="base">
                                        <p:cTn id="53" dur="500" fill="hold"/>
                                        <p:tgtEl>
                                          <p:spTgt spid="198163"/>
                                        </p:tgtEl>
                                        <p:attrNameLst>
                                          <p:attrName>ppt_x</p:attrName>
                                        </p:attrNameLst>
                                      </p:cBhvr>
                                      <p:tavLst>
                                        <p:tav tm="0">
                                          <p:val>
                                            <p:strVal val="0-#ppt_w/2"/>
                                          </p:val>
                                        </p:tav>
                                        <p:tav tm="100000">
                                          <p:val>
                                            <p:strVal val="#ppt_x"/>
                                          </p:val>
                                        </p:tav>
                                      </p:tavLst>
                                    </p:anim>
                                    <p:anim calcmode="lin" valueType="num">
                                      <p:cBhvr additive="base">
                                        <p:cTn id="54" dur="500" fill="hold"/>
                                        <p:tgtEl>
                                          <p:spTgt spid="198163"/>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1"/>
                                            </p:cond>
                                          </p:stCondLst>
                                          <p:endCondLst>
                                            <p:cond evt="onStopAudio" delay="0">
                                              <p:tgtEl>
                                                <p:sldTgt/>
                                              </p:tgtEl>
                                            </p:cond>
                                          </p:endCondLst>
                                        </p:cTn>
                                        <p:tgtEl>
                                          <p:sndTgt r:embed="rId2" name="whoosh.wav"/>
                                        </p:tgtEl>
                                      </p:cMediaNode>
                                    </p:audio>
                                  </p:subTnLst>
                                </p:cTn>
                              </p:par>
                            </p:childTnLst>
                          </p:cTn>
                        </p:par>
                        <p:par>
                          <p:cTn id="55" fill="hold">
                            <p:stCondLst>
                              <p:cond delay="12500"/>
                            </p:stCondLst>
                            <p:childTnLst>
                              <p:par>
                                <p:cTn id="56" presetID="2" presetClass="entr" presetSubtype="9" fill="hold" nodeType="afterEffect">
                                  <p:stCondLst>
                                    <p:cond delay="1000"/>
                                  </p:stCondLst>
                                  <p:childTnLst>
                                    <p:set>
                                      <p:cBhvr>
                                        <p:cTn id="57" dur="1" fill="hold">
                                          <p:stCondLst>
                                            <p:cond delay="0"/>
                                          </p:stCondLst>
                                        </p:cTn>
                                        <p:tgtEl>
                                          <p:spTgt spid="198197"/>
                                        </p:tgtEl>
                                        <p:attrNameLst>
                                          <p:attrName>style.visibility</p:attrName>
                                        </p:attrNameLst>
                                      </p:cBhvr>
                                      <p:to>
                                        <p:strVal val="visible"/>
                                      </p:to>
                                    </p:set>
                                    <p:anim calcmode="lin" valueType="num">
                                      <p:cBhvr additive="base">
                                        <p:cTn id="58" dur="500" fill="hold"/>
                                        <p:tgtEl>
                                          <p:spTgt spid="198197"/>
                                        </p:tgtEl>
                                        <p:attrNameLst>
                                          <p:attrName>ppt_x</p:attrName>
                                        </p:attrNameLst>
                                      </p:cBhvr>
                                      <p:tavLst>
                                        <p:tav tm="0">
                                          <p:val>
                                            <p:strVal val="0-#ppt_w/2"/>
                                          </p:val>
                                        </p:tav>
                                        <p:tav tm="100000">
                                          <p:val>
                                            <p:strVal val="#ppt_x"/>
                                          </p:val>
                                        </p:tav>
                                      </p:tavLst>
                                    </p:anim>
                                    <p:anim calcmode="lin" valueType="num">
                                      <p:cBhvr additive="base">
                                        <p:cTn id="59" dur="500" fill="hold"/>
                                        <p:tgtEl>
                                          <p:spTgt spid="198197"/>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6"/>
                                            </p:cond>
                                          </p:stCondLst>
                                          <p:endCondLst>
                                            <p:cond evt="onStopAudio" delay="0">
                                              <p:tgtEl>
                                                <p:sldTgt/>
                                              </p:tgtEl>
                                            </p:cond>
                                          </p:endCondLst>
                                        </p:cTn>
                                        <p:tgtEl>
                                          <p:sndTgt r:embed="rId2" name="whoosh.wav"/>
                                        </p:tgtEl>
                                      </p:cMediaNode>
                                    </p:audio>
                                  </p:subTnLst>
                                </p:cTn>
                              </p:par>
                            </p:childTnLst>
                          </p:cTn>
                        </p:par>
                        <p:par>
                          <p:cTn id="60" fill="hold">
                            <p:stCondLst>
                              <p:cond delay="14000"/>
                            </p:stCondLst>
                            <p:childTnLst>
                              <p:par>
                                <p:cTn id="61" presetID="2" presetClass="entr" presetSubtype="9" fill="hold" nodeType="afterEffect">
                                  <p:stCondLst>
                                    <p:cond delay="1000"/>
                                  </p:stCondLst>
                                  <p:childTnLst>
                                    <p:set>
                                      <p:cBhvr>
                                        <p:cTn id="62" dur="1" fill="hold">
                                          <p:stCondLst>
                                            <p:cond delay="0"/>
                                          </p:stCondLst>
                                        </p:cTn>
                                        <p:tgtEl>
                                          <p:spTgt spid="198231"/>
                                        </p:tgtEl>
                                        <p:attrNameLst>
                                          <p:attrName>style.visibility</p:attrName>
                                        </p:attrNameLst>
                                      </p:cBhvr>
                                      <p:to>
                                        <p:strVal val="visible"/>
                                      </p:to>
                                    </p:set>
                                    <p:anim calcmode="lin" valueType="num">
                                      <p:cBhvr additive="base">
                                        <p:cTn id="63" dur="500" fill="hold"/>
                                        <p:tgtEl>
                                          <p:spTgt spid="198231"/>
                                        </p:tgtEl>
                                        <p:attrNameLst>
                                          <p:attrName>ppt_x</p:attrName>
                                        </p:attrNameLst>
                                      </p:cBhvr>
                                      <p:tavLst>
                                        <p:tav tm="0">
                                          <p:val>
                                            <p:strVal val="0-#ppt_w/2"/>
                                          </p:val>
                                        </p:tav>
                                        <p:tav tm="100000">
                                          <p:val>
                                            <p:strVal val="#ppt_x"/>
                                          </p:val>
                                        </p:tav>
                                      </p:tavLst>
                                    </p:anim>
                                    <p:anim calcmode="lin" valueType="num">
                                      <p:cBhvr additive="base">
                                        <p:cTn id="64" dur="500" fill="hold"/>
                                        <p:tgtEl>
                                          <p:spTgt spid="198231"/>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61"/>
                                            </p:cond>
                                          </p:stCondLst>
                                          <p:endCondLst>
                                            <p:cond evt="onStopAudio" delay="0">
                                              <p:tgtEl>
                                                <p:sldTgt/>
                                              </p:tgtEl>
                                            </p:cond>
                                          </p:endCondLst>
                                        </p:cTn>
                                        <p:tgtEl>
                                          <p:sndTgt r:embed="rId2" name="whoosh.wav"/>
                                        </p:tgtEl>
                                      </p:cMediaNode>
                                    </p:audio>
                                  </p:subTnLst>
                                </p:cTn>
                              </p:par>
                            </p:childTnLst>
                          </p:cTn>
                        </p:par>
                        <p:par>
                          <p:cTn id="65" fill="hold">
                            <p:stCondLst>
                              <p:cond delay="15500"/>
                            </p:stCondLst>
                            <p:childTnLst>
                              <p:par>
                                <p:cTn id="66" presetID="2" presetClass="entr" presetSubtype="9" fill="hold" nodeType="afterEffect">
                                  <p:stCondLst>
                                    <p:cond delay="1000"/>
                                  </p:stCondLst>
                                  <p:childTnLst>
                                    <p:set>
                                      <p:cBhvr>
                                        <p:cTn id="67" dur="1" fill="hold">
                                          <p:stCondLst>
                                            <p:cond delay="0"/>
                                          </p:stCondLst>
                                        </p:cTn>
                                        <p:tgtEl>
                                          <p:spTgt spid="198265"/>
                                        </p:tgtEl>
                                        <p:attrNameLst>
                                          <p:attrName>style.visibility</p:attrName>
                                        </p:attrNameLst>
                                      </p:cBhvr>
                                      <p:to>
                                        <p:strVal val="visible"/>
                                      </p:to>
                                    </p:set>
                                    <p:anim calcmode="lin" valueType="num">
                                      <p:cBhvr additive="base">
                                        <p:cTn id="68" dur="500" fill="hold"/>
                                        <p:tgtEl>
                                          <p:spTgt spid="198265"/>
                                        </p:tgtEl>
                                        <p:attrNameLst>
                                          <p:attrName>ppt_x</p:attrName>
                                        </p:attrNameLst>
                                      </p:cBhvr>
                                      <p:tavLst>
                                        <p:tav tm="0">
                                          <p:val>
                                            <p:strVal val="0-#ppt_w/2"/>
                                          </p:val>
                                        </p:tav>
                                        <p:tav tm="100000">
                                          <p:val>
                                            <p:strVal val="#ppt_x"/>
                                          </p:val>
                                        </p:tav>
                                      </p:tavLst>
                                    </p:anim>
                                    <p:anim calcmode="lin" valueType="num">
                                      <p:cBhvr additive="base">
                                        <p:cTn id="69" dur="500" fill="hold"/>
                                        <p:tgtEl>
                                          <p:spTgt spid="198265"/>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66"/>
                                            </p:cond>
                                          </p:stCondLst>
                                          <p:endCondLst>
                                            <p:cond evt="onStopAudio" delay="0">
                                              <p:tgtEl>
                                                <p:sldTgt/>
                                              </p:tgtEl>
                                            </p:cond>
                                          </p:endCondLst>
                                        </p:cTn>
                                        <p:tgtEl>
                                          <p:sndTgt r:embed="rId2" name="whoosh.wav"/>
                                        </p:tgtEl>
                                      </p:cMediaNode>
                                    </p:audio>
                                  </p:subTnLst>
                                </p:cTn>
                              </p:par>
                            </p:childTnLst>
                          </p:cTn>
                        </p:par>
                        <p:par>
                          <p:cTn id="70" fill="hold">
                            <p:stCondLst>
                              <p:cond delay="17000"/>
                            </p:stCondLst>
                            <p:childTnLst>
                              <p:par>
                                <p:cTn id="71" presetID="2" presetClass="entr" presetSubtype="9" fill="hold" nodeType="afterEffect">
                                  <p:stCondLst>
                                    <p:cond delay="1000"/>
                                  </p:stCondLst>
                                  <p:childTnLst>
                                    <p:set>
                                      <p:cBhvr>
                                        <p:cTn id="72" dur="1" fill="hold">
                                          <p:stCondLst>
                                            <p:cond delay="0"/>
                                          </p:stCondLst>
                                        </p:cTn>
                                        <p:tgtEl>
                                          <p:spTgt spid="198299"/>
                                        </p:tgtEl>
                                        <p:attrNameLst>
                                          <p:attrName>style.visibility</p:attrName>
                                        </p:attrNameLst>
                                      </p:cBhvr>
                                      <p:to>
                                        <p:strVal val="visible"/>
                                      </p:to>
                                    </p:set>
                                    <p:anim calcmode="lin" valueType="num">
                                      <p:cBhvr additive="base">
                                        <p:cTn id="73" dur="500" fill="hold"/>
                                        <p:tgtEl>
                                          <p:spTgt spid="198299"/>
                                        </p:tgtEl>
                                        <p:attrNameLst>
                                          <p:attrName>ppt_x</p:attrName>
                                        </p:attrNameLst>
                                      </p:cBhvr>
                                      <p:tavLst>
                                        <p:tav tm="0">
                                          <p:val>
                                            <p:strVal val="0-#ppt_w/2"/>
                                          </p:val>
                                        </p:tav>
                                        <p:tav tm="100000">
                                          <p:val>
                                            <p:strVal val="#ppt_x"/>
                                          </p:val>
                                        </p:tav>
                                      </p:tavLst>
                                    </p:anim>
                                    <p:anim calcmode="lin" valueType="num">
                                      <p:cBhvr additive="base">
                                        <p:cTn id="74" dur="500" fill="hold"/>
                                        <p:tgtEl>
                                          <p:spTgt spid="198299"/>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2" name="whoosh.wav"/>
                                        </p:tgtEl>
                                      </p:cMediaNode>
                                    </p:audio>
                                  </p:subTnLst>
                                </p:cTn>
                              </p:par>
                            </p:childTnLst>
                          </p:cTn>
                        </p:par>
                        <p:par>
                          <p:cTn id="75" fill="hold">
                            <p:stCondLst>
                              <p:cond delay="18500"/>
                            </p:stCondLst>
                            <p:childTnLst>
                              <p:par>
                                <p:cTn id="76" presetID="2" presetClass="entr" presetSubtype="9" fill="hold" nodeType="afterEffect">
                                  <p:stCondLst>
                                    <p:cond delay="1000"/>
                                  </p:stCondLst>
                                  <p:childTnLst>
                                    <p:set>
                                      <p:cBhvr>
                                        <p:cTn id="77" dur="1" fill="hold">
                                          <p:stCondLst>
                                            <p:cond delay="0"/>
                                          </p:stCondLst>
                                        </p:cTn>
                                        <p:tgtEl>
                                          <p:spTgt spid="198333"/>
                                        </p:tgtEl>
                                        <p:attrNameLst>
                                          <p:attrName>style.visibility</p:attrName>
                                        </p:attrNameLst>
                                      </p:cBhvr>
                                      <p:to>
                                        <p:strVal val="visible"/>
                                      </p:to>
                                    </p:set>
                                    <p:anim calcmode="lin" valueType="num">
                                      <p:cBhvr additive="base">
                                        <p:cTn id="78" dur="500" fill="hold"/>
                                        <p:tgtEl>
                                          <p:spTgt spid="198333"/>
                                        </p:tgtEl>
                                        <p:attrNameLst>
                                          <p:attrName>ppt_x</p:attrName>
                                        </p:attrNameLst>
                                      </p:cBhvr>
                                      <p:tavLst>
                                        <p:tav tm="0">
                                          <p:val>
                                            <p:strVal val="0-#ppt_w/2"/>
                                          </p:val>
                                        </p:tav>
                                        <p:tav tm="100000">
                                          <p:val>
                                            <p:strVal val="#ppt_x"/>
                                          </p:val>
                                        </p:tav>
                                      </p:tavLst>
                                    </p:anim>
                                    <p:anim calcmode="lin" valueType="num">
                                      <p:cBhvr additive="base">
                                        <p:cTn id="79" dur="500" fill="hold"/>
                                        <p:tgtEl>
                                          <p:spTgt spid="198333"/>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76"/>
                                            </p:cond>
                                          </p:stCondLst>
                                          <p:endCondLst>
                                            <p:cond evt="onStopAudio" delay="0">
                                              <p:tgtEl>
                                                <p:sldTgt/>
                                              </p:tgtEl>
                                            </p:cond>
                                          </p:endCondLst>
                                        </p:cTn>
                                        <p:tgtEl>
                                          <p:sndTgt r:embed="rId2" name="whoosh.wav"/>
                                        </p:tgtEl>
                                      </p:cMediaNode>
                                    </p:audio>
                                  </p:subTnLst>
                                </p:cTn>
                              </p:par>
                            </p:childTnLst>
                          </p:cTn>
                        </p:par>
                        <p:par>
                          <p:cTn id="80" fill="hold">
                            <p:stCondLst>
                              <p:cond delay="20000"/>
                            </p:stCondLst>
                            <p:childTnLst>
                              <p:par>
                                <p:cTn id="81" presetID="2" presetClass="entr" presetSubtype="9" fill="hold" nodeType="afterEffect">
                                  <p:stCondLst>
                                    <p:cond delay="1000"/>
                                  </p:stCondLst>
                                  <p:childTnLst>
                                    <p:set>
                                      <p:cBhvr>
                                        <p:cTn id="82" dur="1" fill="hold">
                                          <p:stCondLst>
                                            <p:cond delay="0"/>
                                          </p:stCondLst>
                                        </p:cTn>
                                        <p:tgtEl>
                                          <p:spTgt spid="198367"/>
                                        </p:tgtEl>
                                        <p:attrNameLst>
                                          <p:attrName>style.visibility</p:attrName>
                                        </p:attrNameLst>
                                      </p:cBhvr>
                                      <p:to>
                                        <p:strVal val="visible"/>
                                      </p:to>
                                    </p:set>
                                    <p:anim calcmode="lin" valueType="num">
                                      <p:cBhvr additive="base">
                                        <p:cTn id="83" dur="500" fill="hold"/>
                                        <p:tgtEl>
                                          <p:spTgt spid="198367"/>
                                        </p:tgtEl>
                                        <p:attrNameLst>
                                          <p:attrName>ppt_x</p:attrName>
                                        </p:attrNameLst>
                                      </p:cBhvr>
                                      <p:tavLst>
                                        <p:tav tm="0">
                                          <p:val>
                                            <p:strVal val="0-#ppt_w/2"/>
                                          </p:val>
                                        </p:tav>
                                        <p:tav tm="100000">
                                          <p:val>
                                            <p:strVal val="#ppt_x"/>
                                          </p:val>
                                        </p:tav>
                                      </p:tavLst>
                                    </p:anim>
                                    <p:anim calcmode="lin" valueType="num">
                                      <p:cBhvr additive="base">
                                        <p:cTn id="84" dur="500" fill="hold"/>
                                        <p:tgtEl>
                                          <p:spTgt spid="198367"/>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81"/>
                                            </p:cond>
                                          </p:stCondLst>
                                          <p:endCondLst>
                                            <p:cond evt="onStopAudio" delay="0">
                                              <p:tgtEl>
                                                <p:sldTgt/>
                                              </p:tgtEl>
                                            </p:cond>
                                          </p:endCondLst>
                                        </p:cTn>
                                        <p:tgtEl>
                                          <p:sndTgt r:embed="rId2" name="whoosh.wav"/>
                                        </p:tgtEl>
                                      </p:cMediaNode>
                                    </p:audio>
                                  </p:subTnLst>
                                </p:cTn>
                              </p:par>
                            </p:childTnLst>
                          </p:cTn>
                        </p:par>
                        <p:par>
                          <p:cTn id="85" fill="hold">
                            <p:stCondLst>
                              <p:cond delay="21500"/>
                            </p:stCondLst>
                            <p:childTnLst>
                              <p:par>
                                <p:cTn id="86" presetID="2" presetClass="entr" presetSubtype="9" fill="hold" nodeType="afterEffect">
                                  <p:stCondLst>
                                    <p:cond delay="1000"/>
                                  </p:stCondLst>
                                  <p:childTnLst>
                                    <p:set>
                                      <p:cBhvr>
                                        <p:cTn id="87" dur="1" fill="hold">
                                          <p:stCondLst>
                                            <p:cond delay="0"/>
                                          </p:stCondLst>
                                        </p:cTn>
                                        <p:tgtEl>
                                          <p:spTgt spid="197638"/>
                                        </p:tgtEl>
                                        <p:attrNameLst>
                                          <p:attrName>style.visibility</p:attrName>
                                        </p:attrNameLst>
                                      </p:cBhvr>
                                      <p:to>
                                        <p:strVal val="visible"/>
                                      </p:to>
                                    </p:set>
                                    <p:anim calcmode="lin" valueType="num">
                                      <p:cBhvr additive="base">
                                        <p:cTn id="88" dur="500" fill="hold"/>
                                        <p:tgtEl>
                                          <p:spTgt spid="197638"/>
                                        </p:tgtEl>
                                        <p:attrNameLst>
                                          <p:attrName>ppt_x</p:attrName>
                                        </p:attrNameLst>
                                      </p:cBhvr>
                                      <p:tavLst>
                                        <p:tav tm="0">
                                          <p:val>
                                            <p:strVal val="0-#ppt_w/2"/>
                                          </p:val>
                                        </p:tav>
                                        <p:tav tm="100000">
                                          <p:val>
                                            <p:strVal val="#ppt_x"/>
                                          </p:val>
                                        </p:tav>
                                      </p:tavLst>
                                    </p:anim>
                                    <p:anim calcmode="lin" valueType="num">
                                      <p:cBhvr additive="base">
                                        <p:cTn id="89" dur="500" fill="hold"/>
                                        <p:tgtEl>
                                          <p:spTgt spid="197638"/>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86"/>
                                            </p:cond>
                                          </p:stCondLst>
                                          <p:endCondLst>
                                            <p:cond evt="onStopAudio" delay="0">
                                              <p:tgtEl>
                                                <p:sldTgt/>
                                              </p:tgtEl>
                                            </p:cond>
                                          </p:endCondLst>
                                        </p:cTn>
                                        <p:tgtEl>
                                          <p:sndTgt r:embed="rId2" name="whoosh.wav"/>
                                        </p:tgtEl>
                                      </p:cMediaNode>
                                    </p:audio>
                                  </p:subTnLst>
                                </p:cTn>
                              </p:par>
                            </p:childTnLst>
                          </p:cTn>
                        </p:par>
                        <p:par>
                          <p:cTn id="90" fill="hold">
                            <p:stCondLst>
                              <p:cond delay="23000"/>
                            </p:stCondLst>
                            <p:childTnLst>
                              <p:par>
                                <p:cTn id="91" presetID="2" presetClass="entr" presetSubtype="9" fill="hold" nodeType="afterEffect">
                                  <p:stCondLst>
                                    <p:cond delay="1000"/>
                                  </p:stCondLst>
                                  <p:childTnLst>
                                    <p:set>
                                      <p:cBhvr>
                                        <p:cTn id="92" dur="1" fill="hold">
                                          <p:stCondLst>
                                            <p:cond delay="0"/>
                                          </p:stCondLst>
                                        </p:cTn>
                                        <p:tgtEl>
                                          <p:spTgt spid="197644"/>
                                        </p:tgtEl>
                                        <p:attrNameLst>
                                          <p:attrName>style.visibility</p:attrName>
                                        </p:attrNameLst>
                                      </p:cBhvr>
                                      <p:to>
                                        <p:strVal val="visible"/>
                                      </p:to>
                                    </p:set>
                                    <p:anim calcmode="lin" valueType="num">
                                      <p:cBhvr additive="base">
                                        <p:cTn id="93" dur="500" fill="hold"/>
                                        <p:tgtEl>
                                          <p:spTgt spid="197644"/>
                                        </p:tgtEl>
                                        <p:attrNameLst>
                                          <p:attrName>ppt_x</p:attrName>
                                        </p:attrNameLst>
                                      </p:cBhvr>
                                      <p:tavLst>
                                        <p:tav tm="0">
                                          <p:val>
                                            <p:strVal val="0-#ppt_w/2"/>
                                          </p:val>
                                        </p:tav>
                                        <p:tav tm="100000">
                                          <p:val>
                                            <p:strVal val="#ppt_x"/>
                                          </p:val>
                                        </p:tav>
                                      </p:tavLst>
                                    </p:anim>
                                    <p:anim calcmode="lin" valueType="num">
                                      <p:cBhvr additive="base">
                                        <p:cTn id="94" dur="500" fill="hold"/>
                                        <p:tgtEl>
                                          <p:spTgt spid="197644"/>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91"/>
                                            </p:cond>
                                          </p:stCondLst>
                                          <p:endCondLst>
                                            <p:cond evt="onStopAudio" delay="0">
                                              <p:tgtEl>
                                                <p:sldTgt/>
                                              </p:tgtEl>
                                            </p:cond>
                                          </p:endCondLst>
                                        </p:cTn>
                                        <p:tgtEl>
                                          <p:sndTgt r:embed="rId2" name="whoosh.wav"/>
                                        </p:tgtEl>
                                      </p:cMediaNode>
                                    </p:audio>
                                  </p:subTnLst>
                                </p:cTn>
                              </p:par>
                            </p:childTnLst>
                          </p:cTn>
                        </p:par>
                        <p:par>
                          <p:cTn id="95" fill="hold">
                            <p:stCondLst>
                              <p:cond delay="24500"/>
                            </p:stCondLst>
                            <p:childTnLst>
                              <p:par>
                                <p:cTn id="96" presetID="2" presetClass="entr" presetSubtype="9" fill="hold" nodeType="afterEffect">
                                  <p:stCondLst>
                                    <p:cond delay="1000"/>
                                  </p:stCondLst>
                                  <p:childTnLst>
                                    <p:set>
                                      <p:cBhvr>
                                        <p:cTn id="97" dur="1" fill="hold">
                                          <p:stCondLst>
                                            <p:cond delay="0"/>
                                          </p:stCondLst>
                                        </p:cTn>
                                        <p:tgtEl>
                                          <p:spTgt spid="197650"/>
                                        </p:tgtEl>
                                        <p:attrNameLst>
                                          <p:attrName>style.visibility</p:attrName>
                                        </p:attrNameLst>
                                      </p:cBhvr>
                                      <p:to>
                                        <p:strVal val="visible"/>
                                      </p:to>
                                    </p:set>
                                    <p:anim calcmode="lin" valueType="num">
                                      <p:cBhvr additive="base">
                                        <p:cTn id="98" dur="500" fill="hold"/>
                                        <p:tgtEl>
                                          <p:spTgt spid="197650"/>
                                        </p:tgtEl>
                                        <p:attrNameLst>
                                          <p:attrName>ppt_x</p:attrName>
                                        </p:attrNameLst>
                                      </p:cBhvr>
                                      <p:tavLst>
                                        <p:tav tm="0">
                                          <p:val>
                                            <p:strVal val="0-#ppt_w/2"/>
                                          </p:val>
                                        </p:tav>
                                        <p:tav tm="100000">
                                          <p:val>
                                            <p:strVal val="#ppt_x"/>
                                          </p:val>
                                        </p:tav>
                                      </p:tavLst>
                                    </p:anim>
                                    <p:anim calcmode="lin" valueType="num">
                                      <p:cBhvr additive="base">
                                        <p:cTn id="99" dur="500" fill="hold"/>
                                        <p:tgtEl>
                                          <p:spTgt spid="197650"/>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96"/>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Footer Placeholder 2"/>
          <p:cNvSpPr>
            <a:spLocks noGrp="1"/>
          </p:cNvSpPr>
          <p:nvPr>
            <p:ph type="ftr" sz="quarter" idx="11"/>
          </p:nvPr>
        </p:nvSpPr>
        <p:spPr>
          <a:noFill/>
        </p:spPr>
        <p:txBody>
          <a:bodyPr/>
          <a:lstStyle/>
          <a:p>
            <a:r>
              <a:rPr lang="en-US" smtClean="0">
                <a:ea typeface="ＭＳ Ｐゴシック" charset="-128"/>
              </a:rPr>
              <a:t>Steven Rudich: www.discretemath.com www.rudich.net</a:t>
            </a:r>
          </a:p>
        </p:txBody>
      </p:sp>
      <p:graphicFrame>
        <p:nvGraphicFramePr>
          <p:cNvPr id="26626" name="Object 2"/>
          <p:cNvGraphicFramePr>
            <a:graphicFrameLocks noChangeAspect="1"/>
          </p:cNvGraphicFramePr>
          <p:nvPr/>
        </p:nvGraphicFramePr>
        <p:xfrm>
          <a:off x="990600" y="2024063"/>
          <a:ext cx="2268538" cy="3386137"/>
        </p:xfrm>
        <a:graphic>
          <a:graphicData uri="http://schemas.openxmlformats.org/presentationml/2006/ole">
            <mc:AlternateContent xmlns:mc="http://schemas.openxmlformats.org/markup-compatibility/2006">
              <mc:Choice xmlns:v="urn:schemas-microsoft-com:vml" Requires="v">
                <p:oleObj spid="_x0000_s26627" name="Clip" r:id="rId3" imgW="1240920" imgH="1850760" progId="MS_ClipArt_Gallery.2">
                  <p:embed/>
                </p:oleObj>
              </mc:Choice>
              <mc:Fallback>
                <p:oleObj name="Clip" r:id="rId3" imgW="1240920" imgH="1850760" progId="MS_ClipArt_Gallery.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invGray">
                      <a:xfrm>
                        <a:off x="990600" y="2024063"/>
                        <a:ext cx="2268538" cy="3386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628" name="Text Box 3"/>
          <p:cNvSpPr txBox="1">
            <a:spLocks noChangeArrowheads="1"/>
          </p:cNvSpPr>
          <p:nvPr/>
        </p:nvSpPr>
        <p:spPr bwMode="auto">
          <a:xfrm>
            <a:off x="2895600" y="1262063"/>
            <a:ext cx="4953000" cy="1565275"/>
          </a:xfrm>
          <a:prstGeom prst="rect">
            <a:avLst/>
          </a:prstGeom>
          <a:noFill/>
          <a:ln w="38100">
            <a:noFill/>
            <a:miter lim="800000"/>
            <a:headEnd/>
            <a:tailEnd/>
          </a:ln>
        </p:spPr>
        <p:txBody>
          <a:bodyPr lIns="274320" rIns="274320" anchor="ctr"/>
          <a:lstStyle/>
          <a:p>
            <a:pPr algn="ctr">
              <a:spcBef>
                <a:spcPct val="0"/>
              </a:spcBef>
            </a:pPr>
            <a:r>
              <a:rPr lang="en-US" sz="2800">
                <a:effectLst/>
              </a:rPr>
              <a:t>Can you argue that the couples will not  continue breaking up and reforming forever?</a:t>
            </a:r>
          </a:p>
        </p:txBody>
      </p:sp>
      <p:sp>
        <p:nvSpPr>
          <p:cNvPr id="26629" name="AutoShape 4"/>
          <p:cNvSpPr>
            <a:spLocks noChangeArrowheads="1"/>
          </p:cNvSpPr>
          <p:nvPr/>
        </p:nvSpPr>
        <p:spPr bwMode="auto">
          <a:xfrm>
            <a:off x="2971800" y="1033463"/>
            <a:ext cx="4953000" cy="1981200"/>
          </a:xfrm>
          <a:prstGeom prst="wedgeRoundRectCallout">
            <a:avLst>
              <a:gd name="adj1" fmla="val -61699"/>
              <a:gd name="adj2" fmla="val 15463"/>
              <a:gd name="adj3" fmla="val 16667"/>
            </a:avLst>
          </a:prstGeom>
          <a:noFill/>
          <a:ln w="38100">
            <a:solidFill>
              <a:schemeClr val="accent2"/>
            </a:solidFill>
            <a:miter lim="800000"/>
            <a:headEnd/>
            <a:tailEnd/>
          </a:ln>
        </p:spPr>
        <p:txBody>
          <a:bodyPr lIns="274320" rIns="274320" anchor="ctr"/>
          <a:lstStyle/>
          <a:p>
            <a:pPr algn="ctr">
              <a:spcBef>
                <a:spcPct val="0"/>
              </a:spcBef>
            </a:pPr>
            <a:endParaRPr lang="en-US" sz="2400">
              <a:effectLst/>
              <a:latin typeface="Arial Rounded MT Bold" charset="0"/>
            </a:endParaRPr>
          </a:p>
        </p:txBody>
      </p:sp>
    </p:spTree>
  </p:cSld>
  <p:clrMapOvr>
    <a:masterClrMapping/>
  </p:clrMapOvr>
  <p:transition advTm="16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AutoShape 42"/>
          <p:cNvSpPr>
            <a:spLocks/>
          </p:cNvSpPr>
          <p:nvPr/>
        </p:nvSpPr>
        <p:spPr bwMode="auto">
          <a:xfrm>
            <a:off x="5851525" y="1190625"/>
            <a:ext cx="2693988" cy="495300"/>
          </a:xfrm>
          <a:prstGeom prst="borderCallout3">
            <a:avLst>
              <a:gd name="adj1" fmla="val 23079"/>
              <a:gd name="adj2" fmla="val 102829"/>
              <a:gd name="adj3" fmla="val 23079"/>
              <a:gd name="adj4" fmla="val 118796"/>
              <a:gd name="adj5" fmla="val 122116"/>
              <a:gd name="adj6" fmla="val 118796"/>
              <a:gd name="adj7" fmla="val 221153"/>
              <a:gd name="adj8" fmla="val 86741"/>
            </a:avLst>
          </a:prstGeom>
          <a:noFill/>
          <a:ln w="38100">
            <a:solidFill>
              <a:schemeClr val="folHlink"/>
            </a:solidFill>
            <a:miter lim="800000"/>
            <a:headEnd/>
            <a:tailEnd/>
          </a:ln>
        </p:spPr>
        <p:txBody>
          <a:bodyPr lIns="274320" rIns="274320" anchor="ctr">
            <a:spAutoFit/>
          </a:bodyPr>
          <a:lstStyle/>
          <a:p>
            <a:pPr algn="ctr">
              <a:spcBef>
                <a:spcPct val="0"/>
              </a:spcBef>
            </a:pPr>
            <a:r>
              <a:rPr lang="en-US" sz="2400">
                <a:solidFill>
                  <a:schemeClr val="folHlink"/>
                </a:solidFill>
                <a:effectLst/>
                <a:latin typeface="Arial Rounded MT Bold" charset="0"/>
              </a:rPr>
              <a:t>Female</a:t>
            </a:r>
            <a:endParaRPr lang="en-US" sz="2400">
              <a:effectLst/>
              <a:latin typeface="Arial Rounded MT Bold" charset="0"/>
            </a:endParaRPr>
          </a:p>
        </p:txBody>
      </p:sp>
      <p:sp>
        <p:nvSpPr>
          <p:cNvPr id="27657"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24930" name="Rectangle 2"/>
          <p:cNvSpPr>
            <a:spLocks noGrp="1" noChangeArrowheads="1"/>
          </p:cNvSpPr>
          <p:nvPr>
            <p:ph type="title"/>
          </p:nvPr>
        </p:nvSpPr>
        <p:spPr/>
        <p:txBody>
          <a:bodyPr/>
          <a:lstStyle/>
          <a:p>
            <a:pPr>
              <a:defRPr/>
            </a:pPr>
            <a:r>
              <a:rPr lang="en-US">
                <a:ea typeface="+mj-ea"/>
                <a:cs typeface="+mj-cs"/>
              </a:rPr>
              <a:t>The Traditional Marriage Algorithm</a:t>
            </a:r>
          </a:p>
        </p:txBody>
      </p:sp>
      <p:grpSp>
        <p:nvGrpSpPr>
          <p:cNvPr id="2" name="Group 10"/>
          <p:cNvGrpSpPr>
            <a:grpSpLocks/>
          </p:cNvGrpSpPr>
          <p:nvPr/>
        </p:nvGrpSpPr>
        <p:grpSpPr bwMode="auto">
          <a:xfrm>
            <a:off x="7319963" y="1616075"/>
            <a:ext cx="550862" cy="334963"/>
            <a:chOff x="4853" y="1296"/>
            <a:chExt cx="125" cy="134"/>
          </a:xfrm>
        </p:grpSpPr>
        <p:sp>
          <p:nvSpPr>
            <p:cNvPr id="124934" name="Freeform 6"/>
            <p:cNvSpPr>
              <a:spLocks/>
            </p:cNvSpPr>
            <p:nvPr/>
          </p:nvSpPr>
          <p:spPr bwMode="auto">
            <a:xfrm>
              <a:off x="4863" y="1306"/>
              <a:ext cx="107" cy="112"/>
            </a:xfrm>
            <a:custGeom>
              <a:avLst/>
              <a:gdLst/>
              <a:ahLst/>
              <a:cxnLst>
                <a:cxn ang="0">
                  <a:pos x="49" y="112"/>
                </a:cxn>
                <a:cxn ang="0">
                  <a:pos x="10" y="71"/>
                </a:cxn>
                <a:cxn ang="0">
                  <a:pos x="0" y="41"/>
                </a:cxn>
                <a:cxn ang="0">
                  <a:pos x="1" y="20"/>
                </a:cxn>
                <a:cxn ang="0">
                  <a:pos x="14" y="6"/>
                </a:cxn>
                <a:cxn ang="0">
                  <a:pos x="36" y="3"/>
                </a:cxn>
                <a:cxn ang="0">
                  <a:pos x="52" y="18"/>
                </a:cxn>
                <a:cxn ang="0">
                  <a:pos x="56" y="21"/>
                </a:cxn>
                <a:cxn ang="0">
                  <a:pos x="68" y="6"/>
                </a:cxn>
                <a:cxn ang="0">
                  <a:pos x="84" y="0"/>
                </a:cxn>
                <a:cxn ang="0">
                  <a:pos x="100" y="9"/>
                </a:cxn>
                <a:cxn ang="0">
                  <a:pos x="102" y="29"/>
                </a:cxn>
                <a:cxn ang="0">
                  <a:pos x="107" y="50"/>
                </a:cxn>
                <a:cxn ang="0">
                  <a:pos x="89" y="77"/>
                </a:cxn>
                <a:cxn ang="0">
                  <a:pos x="62" y="100"/>
                </a:cxn>
                <a:cxn ang="0">
                  <a:pos x="49" y="112"/>
                </a:cxn>
              </a:cxnLst>
              <a:rect l="0" t="0" r="r" b="b"/>
              <a:pathLst>
                <a:path w="107" h="112">
                  <a:moveTo>
                    <a:pt x="49" y="112"/>
                  </a:moveTo>
                  <a:lnTo>
                    <a:pt x="10" y="71"/>
                  </a:lnTo>
                  <a:lnTo>
                    <a:pt x="0" y="41"/>
                  </a:lnTo>
                  <a:lnTo>
                    <a:pt x="1" y="20"/>
                  </a:lnTo>
                  <a:lnTo>
                    <a:pt x="14" y="6"/>
                  </a:lnTo>
                  <a:lnTo>
                    <a:pt x="36" y="3"/>
                  </a:lnTo>
                  <a:lnTo>
                    <a:pt x="52" y="18"/>
                  </a:lnTo>
                  <a:lnTo>
                    <a:pt x="56" y="21"/>
                  </a:lnTo>
                  <a:lnTo>
                    <a:pt x="68" y="6"/>
                  </a:lnTo>
                  <a:lnTo>
                    <a:pt x="84" y="0"/>
                  </a:lnTo>
                  <a:lnTo>
                    <a:pt x="100" y="9"/>
                  </a:lnTo>
                  <a:lnTo>
                    <a:pt x="102" y="29"/>
                  </a:lnTo>
                  <a:lnTo>
                    <a:pt x="107" y="50"/>
                  </a:lnTo>
                  <a:lnTo>
                    <a:pt x="89" y="77"/>
                  </a:lnTo>
                  <a:lnTo>
                    <a:pt x="62" y="100"/>
                  </a:lnTo>
                  <a:lnTo>
                    <a:pt x="49" y="112"/>
                  </a:lnTo>
                  <a:close/>
                </a:path>
              </a:pathLst>
            </a:custGeom>
            <a:solidFill>
              <a:schemeClr val="hlink"/>
            </a:solidFill>
            <a:ln w="9525">
              <a:noFill/>
              <a:round/>
              <a:headEnd/>
              <a:tailEnd/>
            </a:ln>
          </p:spPr>
          <p:txBody>
            <a:bodyPr/>
            <a:lstStyle/>
            <a:p>
              <a:endParaRPr lang="en-US">
                <a:effectLst>
                  <a:outerShdw blurRad="38100" dist="38100" dir="2700000" algn="tl">
                    <a:srgbClr val="000000"/>
                  </a:outerShdw>
                </a:effectLst>
              </a:endParaRPr>
            </a:p>
          </p:txBody>
        </p:sp>
        <p:grpSp>
          <p:nvGrpSpPr>
            <p:cNvPr id="27679" name="Group 9"/>
            <p:cNvGrpSpPr>
              <a:grpSpLocks/>
            </p:cNvGrpSpPr>
            <p:nvPr/>
          </p:nvGrpSpPr>
          <p:grpSpPr bwMode="auto">
            <a:xfrm>
              <a:off x="4853" y="1296"/>
              <a:ext cx="125" cy="134"/>
              <a:chOff x="4853" y="1296"/>
              <a:chExt cx="125" cy="134"/>
            </a:xfrm>
          </p:grpSpPr>
          <p:sp>
            <p:nvSpPr>
              <p:cNvPr id="124935" name="Freeform 7"/>
              <p:cNvSpPr>
                <a:spLocks/>
              </p:cNvSpPr>
              <p:nvPr/>
            </p:nvSpPr>
            <p:spPr bwMode="auto">
              <a:xfrm>
                <a:off x="4853" y="1296"/>
                <a:ext cx="72" cy="134"/>
              </a:xfrm>
              <a:custGeom>
                <a:avLst/>
                <a:gdLst/>
                <a:ahLst/>
                <a:cxnLst>
                  <a:cxn ang="0">
                    <a:pos x="61" y="134"/>
                  </a:cxn>
                  <a:cxn ang="0">
                    <a:pos x="34" y="110"/>
                  </a:cxn>
                  <a:cxn ang="0">
                    <a:pos x="15" y="89"/>
                  </a:cxn>
                  <a:cxn ang="0">
                    <a:pos x="4" y="65"/>
                  </a:cxn>
                  <a:cxn ang="0">
                    <a:pos x="0" y="45"/>
                  </a:cxn>
                  <a:cxn ang="0">
                    <a:pos x="4" y="27"/>
                  </a:cxn>
                  <a:cxn ang="0">
                    <a:pos x="10" y="15"/>
                  </a:cxn>
                  <a:cxn ang="0">
                    <a:pos x="22" y="2"/>
                  </a:cxn>
                  <a:cxn ang="0">
                    <a:pos x="42" y="0"/>
                  </a:cxn>
                  <a:cxn ang="0">
                    <a:pos x="63" y="8"/>
                  </a:cxn>
                  <a:cxn ang="0">
                    <a:pos x="70" y="20"/>
                  </a:cxn>
                  <a:cxn ang="0">
                    <a:pos x="72" y="39"/>
                  </a:cxn>
                  <a:cxn ang="0">
                    <a:pos x="65" y="50"/>
                  </a:cxn>
                  <a:cxn ang="0">
                    <a:pos x="57" y="44"/>
                  </a:cxn>
                  <a:cxn ang="0">
                    <a:pos x="53" y="30"/>
                  </a:cxn>
                  <a:cxn ang="0">
                    <a:pos x="42" y="21"/>
                  </a:cxn>
                  <a:cxn ang="0">
                    <a:pos x="27" y="21"/>
                  </a:cxn>
                  <a:cxn ang="0">
                    <a:pos x="22" y="32"/>
                  </a:cxn>
                  <a:cxn ang="0">
                    <a:pos x="18" y="45"/>
                  </a:cxn>
                  <a:cxn ang="0">
                    <a:pos x="21" y="62"/>
                  </a:cxn>
                  <a:cxn ang="0">
                    <a:pos x="27" y="77"/>
                  </a:cxn>
                  <a:cxn ang="0">
                    <a:pos x="41" y="92"/>
                  </a:cxn>
                  <a:cxn ang="0">
                    <a:pos x="59" y="106"/>
                  </a:cxn>
                  <a:cxn ang="0">
                    <a:pos x="68" y="112"/>
                  </a:cxn>
                  <a:cxn ang="0">
                    <a:pos x="72" y="122"/>
                  </a:cxn>
                  <a:cxn ang="0">
                    <a:pos x="61" y="134"/>
                  </a:cxn>
                </a:cxnLst>
                <a:rect l="0" t="0" r="r" b="b"/>
                <a:pathLst>
                  <a:path w="72" h="134">
                    <a:moveTo>
                      <a:pt x="61" y="134"/>
                    </a:moveTo>
                    <a:lnTo>
                      <a:pt x="34" y="110"/>
                    </a:lnTo>
                    <a:lnTo>
                      <a:pt x="15" y="89"/>
                    </a:lnTo>
                    <a:lnTo>
                      <a:pt x="4" y="65"/>
                    </a:lnTo>
                    <a:lnTo>
                      <a:pt x="0" y="45"/>
                    </a:lnTo>
                    <a:lnTo>
                      <a:pt x="4" y="27"/>
                    </a:lnTo>
                    <a:lnTo>
                      <a:pt x="10" y="15"/>
                    </a:lnTo>
                    <a:lnTo>
                      <a:pt x="22" y="2"/>
                    </a:lnTo>
                    <a:lnTo>
                      <a:pt x="42" y="0"/>
                    </a:lnTo>
                    <a:lnTo>
                      <a:pt x="63" y="8"/>
                    </a:lnTo>
                    <a:lnTo>
                      <a:pt x="70" y="20"/>
                    </a:lnTo>
                    <a:lnTo>
                      <a:pt x="72" y="39"/>
                    </a:lnTo>
                    <a:lnTo>
                      <a:pt x="65" y="50"/>
                    </a:lnTo>
                    <a:lnTo>
                      <a:pt x="57" y="44"/>
                    </a:lnTo>
                    <a:lnTo>
                      <a:pt x="53" y="30"/>
                    </a:lnTo>
                    <a:lnTo>
                      <a:pt x="42" y="21"/>
                    </a:lnTo>
                    <a:lnTo>
                      <a:pt x="27" y="21"/>
                    </a:lnTo>
                    <a:lnTo>
                      <a:pt x="22" y="32"/>
                    </a:lnTo>
                    <a:lnTo>
                      <a:pt x="18" y="45"/>
                    </a:lnTo>
                    <a:lnTo>
                      <a:pt x="21" y="62"/>
                    </a:lnTo>
                    <a:lnTo>
                      <a:pt x="27" y="77"/>
                    </a:lnTo>
                    <a:lnTo>
                      <a:pt x="41" y="92"/>
                    </a:lnTo>
                    <a:lnTo>
                      <a:pt x="59" y="106"/>
                    </a:lnTo>
                    <a:lnTo>
                      <a:pt x="68" y="112"/>
                    </a:lnTo>
                    <a:lnTo>
                      <a:pt x="72" y="122"/>
                    </a:lnTo>
                    <a:lnTo>
                      <a:pt x="61" y="134"/>
                    </a:lnTo>
                    <a:close/>
                  </a:path>
                </a:pathLst>
              </a:custGeom>
              <a:solidFill>
                <a:schemeClr val="hlink"/>
              </a:solidFill>
              <a:ln w="9525">
                <a:noFill/>
                <a:round/>
                <a:headEnd/>
                <a:tailEnd/>
              </a:ln>
            </p:spPr>
            <p:txBody>
              <a:bodyPr/>
              <a:lstStyle/>
              <a:p>
                <a:endParaRPr lang="en-US">
                  <a:effectLst>
                    <a:outerShdw blurRad="38100" dist="38100" dir="2700000" algn="tl">
                      <a:srgbClr val="000000"/>
                    </a:outerShdw>
                  </a:effectLst>
                </a:endParaRPr>
              </a:p>
            </p:txBody>
          </p:sp>
          <p:sp>
            <p:nvSpPr>
              <p:cNvPr id="124936" name="Freeform 8"/>
              <p:cNvSpPr>
                <a:spLocks/>
              </p:cNvSpPr>
              <p:nvPr/>
            </p:nvSpPr>
            <p:spPr bwMode="auto">
              <a:xfrm>
                <a:off x="4906" y="1297"/>
                <a:ext cx="72" cy="129"/>
              </a:xfrm>
              <a:custGeom>
                <a:avLst/>
                <a:gdLst/>
                <a:ahLst/>
                <a:cxnLst>
                  <a:cxn ang="0">
                    <a:pos x="0" y="120"/>
                  </a:cxn>
                  <a:cxn ang="0">
                    <a:pos x="18" y="102"/>
                  </a:cxn>
                  <a:cxn ang="0">
                    <a:pos x="33" y="87"/>
                  </a:cxn>
                  <a:cxn ang="0">
                    <a:pos x="48" y="74"/>
                  </a:cxn>
                  <a:cxn ang="0">
                    <a:pos x="59" y="53"/>
                  </a:cxn>
                  <a:cxn ang="0">
                    <a:pos x="55" y="33"/>
                  </a:cxn>
                  <a:cxn ang="0">
                    <a:pos x="48" y="18"/>
                  </a:cxn>
                  <a:cxn ang="0">
                    <a:pos x="36" y="18"/>
                  </a:cxn>
                  <a:cxn ang="0">
                    <a:pos x="22" y="26"/>
                  </a:cxn>
                  <a:cxn ang="0">
                    <a:pos x="15" y="38"/>
                  </a:cxn>
                  <a:cxn ang="0">
                    <a:pos x="10" y="42"/>
                  </a:cxn>
                  <a:cxn ang="0">
                    <a:pos x="4" y="29"/>
                  </a:cxn>
                  <a:cxn ang="0">
                    <a:pos x="12" y="20"/>
                  </a:cxn>
                  <a:cxn ang="0">
                    <a:pos x="22" y="8"/>
                  </a:cxn>
                  <a:cxn ang="0">
                    <a:pos x="34" y="0"/>
                  </a:cxn>
                  <a:cxn ang="0">
                    <a:pos x="50" y="0"/>
                  </a:cxn>
                  <a:cxn ang="0">
                    <a:pos x="61" y="5"/>
                  </a:cxn>
                  <a:cxn ang="0">
                    <a:pos x="70" y="24"/>
                  </a:cxn>
                  <a:cxn ang="0">
                    <a:pos x="72" y="42"/>
                  </a:cxn>
                  <a:cxn ang="0">
                    <a:pos x="71" y="60"/>
                  </a:cxn>
                  <a:cxn ang="0">
                    <a:pos x="63" y="77"/>
                  </a:cxn>
                  <a:cxn ang="0">
                    <a:pos x="50" y="93"/>
                  </a:cxn>
                  <a:cxn ang="0">
                    <a:pos x="37" y="108"/>
                  </a:cxn>
                  <a:cxn ang="0">
                    <a:pos x="23" y="119"/>
                  </a:cxn>
                  <a:cxn ang="0">
                    <a:pos x="8" y="128"/>
                  </a:cxn>
                  <a:cxn ang="0">
                    <a:pos x="4" y="129"/>
                  </a:cxn>
                  <a:cxn ang="0">
                    <a:pos x="0" y="120"/>
                  </a:cxn>
                </a:cxnLst>
                <a:rect l="0" t="0" r="r" b="b"/>
                <a:pathLst>
                  <a:path w="72" h="129">
                    <a:moveTo>
                      <a:pt x="0" y="120"/>
                    </a:moveTo>
                    <a:lnTo>
                      <a:pt x="18" y="102"/>
                    </a:lnTo>
                    <a:lnTo>
                      <a:pt x="33" y="87"/>
                    </a:lnTo>
                    <a:lnTo>
                      <a:pt x="48" y="74"/>
                    </a:lnTo>
                    <a:lnTo>
                      <a:pt x="59" y="53"/>
                    </a:lnTo>
                    <a:lnTo>
                      <a:pt x="55" y="33"/>
                    </a:lnTo>
                    <a:lnTo>
                      <a:pt x="48" y="18"/>
                    </a:lnTo>
                    <a:lnTo>
                      <a:pt x="36" y="18"/>
                    </a:lnTo>
                    <a:lnTo>
                      <a:pt x="22" y="26"/>
                    </a:lnTo>
                    <a:lnTo>
                      <a:pt x="15" y="38"/>
                    </a:lnTo>
                    <a:lnTo>
                      <a:pt x="10" y="42"/>
                    </a:lnTo>
                    <a:lnTo>
                      <a:pt x="4" y="29"/>
                    </a:lnTo>
                    <a:lnTo>
                      <a:pt x="12" y="20"/>
                    </a:lnTo>
                    <a:lnTo>
                      <a:pt x="22" y="8"/>
                    </a:lnTo>
                    <a:lnTo>
                      <a:pt x="34" y="0"/>
                    </a:lnTo>
                    <a:lnTo>
                      <a:pt x="50" y="0"/>
                    </a:lnTo>
                    <a:lnTo>
                      <a:pt x="61" y="5"/>
                    </a:lnTo>
                    <a:lnTo>
                      <a:pt x="70" y="24"/>
                    </a:lnTo>
                    <a:lnTo>
                      <a:pt x="72" y="42"/>
                    </a:lnTo>
                    <a:lnTo>
                      <a:pt x="71" y="60"/>
                    </a:lnTo>
                    <a:lnTo>
                      <a:pt x="63" y="77"/>
                    </a:lnTo>
                    <a:lnTo>
                      <a:pt x="50" y="93"/>
                    </a:lnTo>
                    <a:lnTo>
                      <a:pt x="37" y="108"/>
                    </a:lnTo>
                    <a:lnTo>
                      <a:pt x="23" y="119"/>
                    </a:lnTo>
                    <a:lnTo>
                      <a:pt x="8" y="128"/>
                    </a:lnTo>
                    <a:lnTo>
                      <a:pt x="4" y="129"/>
                    </a:lnTo>
                    <a:lnTo>
                      <a:pt x="0" y="120"/>
                    </a:lnTo>
                    <a:close/>
                  </a:path>
                </a:pathLst>
              </a:custGeom>
              <a:solidFill>
                <a:schemeClr val="hlink"/>
              </a:solidFill>
              <a:ln w="9525">
                <a:noFill/>
                <a:round/>
                <a:headEnd/>
                <a:tailEnd/>
              </a:ln>
            </p:spPr>
            <p:txBody>
              <a:bodyPr/>
              <a:lstStyle/>
              <a:p>
                <a:endParaRPr lang="en-US">
                  <a:effectLst>
                    <a:outerShdw blurRad="38100" dist="38100" dir="2700000" algn="tl">
                      <a:srgbClr val="000000"/>
                    </a:outerShdw>
                  </a:effectLst>
                </a:endParaRPr>
              </a:p>
            </p:txBody>
          </p:sp>
        </p:grpSp>
      </p:grpSp>
      <p:grpSp>
        <p:nvGrpSpPr>
          <p:cNvPr id="4" name="Group 15"/>
          <p:cNvGrpSpPr>
            <a:grpSpLocks/>
          </p:cNvGrpSpPr>
          <p:nvPr/>
        </p:nvGrpSpPr>
        <p:grpSpPr bwMode="auto">
          <a:xfrm>
            <a:off x="8196263" y="1754188"/>
            <a:ext cx="476250" cy="339725"/>
            <a:chOff x="5052" y="1351"/>
            <a:chExt cx="108" cy="136"/>
          </a:xfrm>
        </p:grpSpPr>
        <p:sp>
          <p:nvSpPr>
            <p:cNvPr id="124939" name="Freeform 11"/>
            <p:cNvSpPr>
              <a:spLocks/>
            </p:cNvSpPr>
            <p:nvPr/>
          </p:nvSpPr>
          <p:spPr bwMode="auto">
            <a:xfrm>
              <a:off x="5059" y="1365"/>
              <a:ext cx="93" cy="110"/>
            </a:xfrm>
            <a:custGeom>
              <a:avLst/>
              <a:gdLst/>
              <a:ahLst/>
              <a:cxnLst>
                <a:cxn ang="0">
                  <a:pos x="11" y="110"/>
                </a:cxn>
                <a:cxn ang="0">
                  <a:pos x="0" y="52"/>
                </a:cxn>
                <a:cxn ang="0">
                  <a:pos x="5" y="20"/>
                </a:cxn>
                <a:cxn ang="0">
                  <a:pos x="14" y="4"/>
                </a:cxn>
                <a:cxn ang="0">
                  <a:pos x="30" y="0"/>
                </a:cxn>
                <a:cxn ang="0">
                  <a:pos x="48" y="11"/>
                </a:cxn>
                <a:cxn ang="0">
                  <a:pos x="53" y="33"/>
                </a:cxn>
                <a:cxn ang="0">
                  <a:pos x="55" y="38"/>
                </a:cxn>
                <a:cxn ang="0">
                  <a:pos x="70" y="33"/>
                </a:cxn>
                <a:cxn ang="0">
                  <a:pos x="84" y="38"/>
                </a:cxn>
                <a:cxn ang="0">
                  <a:pos x="93" y="56"/>
                </a:cxn>
                <a:cxn ang="0">
                  <a:pos x="86" y="74"/>
                </a:cxn>
                <a:cxn ang="0">
                  <a:pos x="80" y="94"/>
                </a:cxn>
                <a:cxn ang="0">
                  <a:pos x="55" y="106"/>
                </a:cxn>
                <a:cxn ang="0">
                  <a:pos x="26" y="108"/>
                </a:cxn>
                <a:cxn ang="0">
                  <a:pos x="11" y="110"/>
                </a:cxn>
              </a:cxnLst>
              <a:rect l="0" t="0" r="r" b="b"/>
              <a:pathLst>
                <a:path w="93" h="110">
                  <a:moveTo>
                    <a:pt x="11" y="110"/>
                  </a:moveTo>
                  <a:lnTo>
                    <a:pt x="0" y="52"/>
                  </a:lnTo>
                  <a:lnTo>
                    <a:pt x="5" y="20"/>
                  </a:lnTo>
                  <a:lnTo>
                    <a:pt x="14" y="4"/>
                  </a:lnTo>
                  <a:lnTo>
                    <a:pt x="30" y="0"/>
                  </a:lnTo>
                  <a:lnTo>
                    <a:pt x="48" y="11"/>
                  </a:lnTo>
                  <a:lnTo>
                    <a:pt x="53" y="33"/>
                  </a:lnTo>
                  <a:lnTo>
                    <a:pt x="55" y="38"/>
                  </a:lnTo>
                  <a:lnTo>
                    <a:pt x="70" y="33"/>
                  </a:lnTo>
                  <a:lnTo>
                    <a:pt x="84" y="38"/>
                  </a:lnTo>
                  <a:lnTo>
                    <a:pt x="93" y="56"/>
                  </a:lnTo>
                  <a:lnTo>
                    <a:pt x="86" y="74"/>
                  </a:lnTo>
                  <a:lnTo>
                    <a:pt x="80" y="94"/>
                  </a:lnTo>
                  <a:lnTo>
                    <a:pt x="55" y="106"/>
                  </a:lnTo>
                  <a:lnTo>
                    <a:pt x="26" y="108"/>
                  </a:lnTo>
                  <a:lnTo>
                    <a:pt x="11" y="110"/>
                  </a:lnTo>
                  <a:close/>
                </a:path>
              </a:pathLst>
            </a:custGeom>
            <a:solidFill>
              <a:schemeClr val="hlink"/>
            </a:solidFill>
            <a:ln w="9525">
              <a:noFill/>
              <a:round/>
              <a:headEnd/>
              <a:tailEnd/>
            </a:ln>
          </p:spPr>
          <p:txBody>
            <a:bodyPr/>
            <a:lstStyle/>
            <a:p>
              <a:endParaRPr lang="en-US">
                <a:effectLst>
                  <a:outerShdw blurRad="38100" dist="38100" dir="2700000" algn="tl">
                    <a:srgbClr val="000000"/>
                  </a:outerShdw>
                </a:effectLst>
              </a:endParaRPr>
            </a:p>
          </p:txBody>
        </p:sp>
        <p:grpSp>
          <p:nvGrpSpPr>
            <p:cNvPr id="27675" name="Group 14"/>
            <p:cNvGrpSpPr>
              <a:grpSpLocks/>
            </p:cNvGrpSpPr>
            <p:nvPr/>
          </p:nvGrpSpPr>
          <p:grpSpPr bwMode="auto">
            <a:xfrm>
              <a:off x="5052" y="1351"/>
              <a:ext cx="108" cy="136"/>
              <a:chOff x="5052" y="1351"/>
              <a:chExt cx="108" cy="136"/>
            </a:xfrm>
          </p:grpSpPr>
          <p:sp>
            <p:nvSpPr>
              <p:cNvPr id="124940" name="Freeform 12"/>
              <p:cNvSpPr>
                <a:spLocks/>
              </p:cNvSpPr>
              <p:nvPr/>
            </p:nvSpPr>
            <p:spPr bwMode="auto">
              <a:xfrm>
                <a:off x="5052" y="1351"/>
                <a:ext cx="69" cy="136"/>
              </a:xfrm>
              <a:custGeom>
                <a:avLst/>
                <a:gdLst/>
                <a:ahLst/>
                <a:cxnLst>
                  <a:cxn ang="0">
                    <a:pos x="14" y="136"/>
                  </a:cxn>
                  <a:cxn ang="0">
                    <a:pos x="4" y="99"/>
                  </a:cxn>
                  <a:cxn ang="0">
                    <a:pos x="0" y="70"/>
                  </a:cxn>
                  <a:cxn ang="0">
                    <a:pos x="2" y="43"/>
                  </a:cxn>
                  <a:cxn ang="0">
                    <a:pos x="7" y="24"/>
                  </a:cxn>
                  <a:cxn ang="0">
                    <a:pos x="18" y="11"/>
                  </a:cxn>
                  <a:cxn ang="0">
                    <a:pos x="27" y="4"/>
                  </a:cxn>
                  <a:cxn ang="0">
                    <a:pos x="41" y="0"/>
                  </a:cxn>
                  <a:cxn ang="0">
                    <a:pos x="57" y="11"/>
                  </a:cxn>
                  <a:cxn ang="0">
                    <a:pos x="69" y="30"/>
                  </a:cxn>
                  <a:cxn ang="0">
                    <a:pos x="69" y="44"/>
                  </a:cxn>
                  <a:cxn ang="0">
                    <a:pos x="62" y="62"/>
                  </a:cxn>
                  <a:cxn ang="0">
                    <a:pos x="53" y="67"/>
                  </a:cxn>
                  <a:cxn ang="0">
                    <a:pos x="49" y="57"/>
                  </a:cxn>
                  <a:cxn ang="0">
                    <a:pos x="52" y="43"/>
                  </a:cxn>
                  <a:cxn ang="0">
                    <a:pos x="48" y="29"/>
                  </a:cxn>
                  <a:cxn ang="0">
                    <a:pos x="37" y="20"/>
                  </a:cxn>
                  <a:cxn ang="0">
                    <a:pos x="29" y="26"/>
                  </a:cxn>
                  <a:cxn ang="0">
                    <a:pos x="20" y="35"/>
                  </a:cxn>
                  <a:cxn ang="0">
                    <a:pos x="15" y="50"/>
                  </a:cxn>
                  <a:cxn ang="0">
                    <a:pos x="14" y="67"/>
                  </a:cxn>
                  <a:cxn ang="0">
                    <a:pos x="17" y="88"/>
                  </a:cxn>
                  <a:cxn ang="0">
                    <a:pos x="24" y="110"/>
                  </a:cxn>
                  <a:cxn ang="0">
                    <a:pos x="29" y="121"/>
                  </a:cxn>
                  <a:cxn ang="0">
                    <a:pos x="27" y="133"/>
                  </a:cxn>
                  <a:cxn ang="0">
                    <a:pos x="14" y="136"/>
                  </a:cxn>
                </a:cxnLst>
                <a:rect l="0" t="0" r="r" b="b"/>
                <a:pathLst>
                  <a:path w="69" h="136">
                    <a:moveTo>
                      <a:pt x="14" y="136"/>
                    </a:moveTo>
                    <a:lnTo>
                      <a:pt x="4" y="99"/>
                    </a:lnTo>
                    <a:lnTo>
                      <a:pt x="0" y="70"/>
                    </a:lnTo>
                    <a:lnTo>
                      <a:pt x="2" y="43"/>
                    </a:lnTo>
                    <a:lnTo>
                      <a:pt x="7" y="24"/>
                    </a:lnTo>
                    <a:lnTo>
                      <a:pt x="18" y="11"/>
                    </a:lnTo>
                    <a:lnTo>
                      <a:pt x="27" y="4"/>
                    </a:lnTo>
                    <a:lnTo>
                      <a:pt x="41" y="0"/>
                    </a:lnTo>
                    <a:lnTo>
                      <a:pt x="57" y="11"/>
                    </a:lnTo>
                    <a:lnTo>
                      <a:pt x="69" y="30"/>
                    </a:lnTo>
                    <a:lnTo>
                      <a:pt x="69" y="44"/>
                    </a:lnTo>
                    <a:lnTo>
                      <a:pt x="62" y="62"/>
                    </a:lnTo>
                    <a:lnTo>
                      <a:pt x="53" y="67"/>
                    </a:lnTo>
                    <a:lnTo>
                      <a:pt x="49" y="57"/>
                    </a:lnTo>
                    <a:lnTo>
                      <a:pt x="52" y="43"/>
                    </a:lnTo>
                    <a:lnTo>
                      <a:pt x="48" y="29"/>
                    </a:lnTo>
                    <a:lnTo>
                      <a:pt x="37" y="20"/>
                    </a:lnTo>
                    <a:lnTo>
                      <a:pt x="29" y="26"/>
                    </a:lnTo>
                    <a:lnTo>
                      <a:pt x="20" y="35"/>
                    </a:lnTo>
                    <a:lnTo>
                      <a:pt x="15" y="50"/>
                    </a:lnTo>
                    <a:lnTo>
                      <a:pt x="14" y="67"/>
                    </a:lnTo>
                    <a:lnTo>
                      <a:pt x="17" y="88"/>
                    </a:lnTo>
                    <a:lnTo>
                      <a:pt x="24" y="110"/>
                    </a:lnTo>
                    <a:lnTo>
                      <a:pt x="29" y="121"/>
                    </a:lnTo>
                    <a:lnTo>
                      <a:pt x="27" y="133"/>
                    </a:lnTo>
                    <a:lnTo>
                      <a:pt x="14" y="136"/>
                    </a:lnTo>
                    <a:close/>
                  </a:path>
                </a:pathLst>
              </a:custGeom>
              <a:solidFill>
                <a:schemeClr val="hlink"/>
              </a:solidFill>
              <a:ln w="9525">
                <a:noFill/>
                <a:round/>
                <a:headEnd/>
                <a:tailEnd/>
              </a:ln>
            </p:spPr>
            <p:txBody>
              <a:bodyPr/>
              <a:lstStyle/>
              <a:p>
                <a:endParaRPr lang="en-US">
                  <a:effectLst>
                    <a:outerShdw blurRad="38100" dist="38100" dir="2700000" algn="tl">
                      <a:srgbClr val="000000"/>
                    </a:outerShdw>
                  </a:effectLst>
                </a:endParaRPr>
              </a:p>
            </p:txBody>
          </p:sp>
          <p:sp>
            <p:nvSpPr>
              <p:cNvPr id="124941" name="Freeform 13"/>
              <p:cNvSpPr>
                <a:spLocks/>
              </p:cNvSpPr>
              <p:nvPr/>
            </p:nvSpPr>
            <p:spPr bwMode="auto">
              <a:xfrm>
                <a:off x="5065" y="1388"/>
                <a:ext cx="95" cy="95"/>
              </a:xfrm>
              <a:custGeom>
                <a:avLst/>
                <a:gdLst/>
                <a:ahLst/>
                <a:cxnLst>
                  <a:cxn ang="0">
                    <a:pos x="0" y="83"/>
                  </a:cxn>
                  <a:cxn ang="0">
                    <a:pos x="21" y="78"/>
                  </a:cxn>
                  <a:cxn ang="0">
                    <a:pos x="38" y="75"/>
                  </a:cxn>
                  <a:cxn ang="0">
                    <a:pos x="55" y="72"/>
                  </a:cxn>
                  <a:cxn ang="0">
                    <a:pos x="72" y="61"/>
                  </a:cxn>
                  <a:cxn ang="0">
                    <a:pos x="77" y="42"/>
                  </a:cxn>
                  <a:cxn ang="0">
                    <a:pos x="79" y="25"/>
                  </a:cxn>
                  <a:cxn ang="0">
                    <a:pos x="70" y="18"/>
                  </a:cxn>
                  <a:cxn ang="0">
                    <a:pos x="57" y="16"/>
                  </a:cxn>
                  <a:cxn ang="0">
                    <a:pos x="47" y="22"/>
                  </a:cxn>
                  <a:cxn ang="0">
                    <a:pos x="41" y="22"/>
                  </a:cxn>
                  <a:cxn ang="0">
                    <a:pos x="43" y="8"/>
                  </a:cxn>
                  <a:cxn ang="0">
                    <a:pos x="52" y="5"/>
                  </a:cxn>
                  <a:cxn ang="0">
                    <a:pos x="64" y="0"/>
                  </a:cxn>
                  <a:cxn ang="0">
                    <a:pos x="76" y="2"/>
                  </a:cxn>
                  <a:cxn ang="0">
                    <a:pos x="88" y="12"/>
                  </a:cxn>
                  <a:cxn ang="0">
                    <a:pos x="95" y="22"/>
                  </a:cxn>
                  <a:cxn ang="0">
                    <a:pos x="92" y="43"/>
                  </a:cxn>
                  <a:cxn ang="0">
                    <a:pos x="86" y="61"/>
                  </a:cxn>
                  <a:cxn ang="0">
                    <a:pos x="78" y="75"/>
                  </a:cxn>
                  <a:cxn ang="0">
                    <a:pos x="65" y="84"/>
                  </a:cxn>
                  <a:cxn ang="0">
                    <a:pos x="49" y="90"/>
                  </a:cxn>
                  <a:cxn ang="0">
                    <a:pos x="32" y="95"/>
                  </a:cxn>
                  <a:cxn ang="0">
                    <a:pos x="18" y="95"/>
                  </a:cxn>
                  <a:cxn ang="0">
                    <a:pos x="3" y="94"/>
                  </a:cxn>
                  <a:cxn ang="0">
                    <a:pos x="0" y="93"/>
                  </a:cxn>
                  <a:cxn ang="0">
                    <a:pos x="0" y="83"/>
                  </a:cxn>
                </a:cxnLst>
                <a:rect l="0" t="0" r="r" b="b"/>
                <a:pathLst>
                  <a:path w="95" h="95">
                    <a:moveTo>
                      <a:pt x="0" y="83"/>
                    </a:moveTo>
                    <a:lnTo>
                      <a:pt x="21" y="78"/>
                    </a:lnTo>
                    <a:lnTo>
                      <a:pt x="38" y="75"/>
                    </a:lnTo>
                    <a:lnTo>
                      <a:pt x="55" y="72"/>
                    </a:lnTo>
                    <a:lnTo>
                      <a:pt x="72" y="61"/>
                    </a:lnTo>
                    <a:lnTo>
                      <a:pt x="77" y="42"/>
                    </a:lnTo>
                    <a:lnTo>
                      <a:pt x="79" y="25"/>
                    </a:lnTo>
                    <a:lnTo>
                      <a:pt x="70" y="18"/>
                    </a:lnTo>
                    <a:lnTo>
                      <a:pt x="57" y="16"/>
                    </a:lnTo>
                    <a:lnTo>
                      <a:pt x="47" y="22"/>
                    </a:lnTo>
                    <a:lnTo>
                      <a:pt x="41" y="22"/>
                    </a:lnTo>
                    <a:lnTo>
                      <a:pt x="43" y="8"/>
                    </a:lnTo>
                    <a:lnTo>
                      <a:pt x="52" y="5"/>
                    </a:lnTo>
                    <a:lnTo>
                      <a:pt x="64" y="0"/>
                    </a:lnTo>
                    <a:lnTo>
                      <a:pt x="76" y="2"/>
                    </a:lnTo>
                    <a:lnTo>
                      <a:pt x="88" y="12"/>
                    </a:lnTo>
                    <a:lnTo>
                      <a:pt x="95" y="22"/>
                    </a:lnTo>
                    <a:lnTo>
                      <a:pt x="92" y="43"/>
                    </a:lnTo>
                    <a:lnTo>
                      <a:pt x="86" y="61"/>
                    </a:lnTo>
                    <a:lnTo>
                      <a:pt x="78" y="75"/>
                    </a:lnTo>
                    <a:lnTo>
                      <a:pt x="65" y="84"/>
                    </a:lnTo>
                    <a:lnTo>
                      <a:pt x="49" y="90"/>
                    </a:lnTo>
                    <a:lnTo>
                      <a:pt x="32" y="95"/>
                    </a:lnTo>
                    <a:lnTo>
                      <a:pt x="18" y="95"/>
                    </a:lnTo>
                    <a:lnTo>
                      <a:pt x="3" y="94"/>
                    </a:lnTo>
                    <a:lnTo>
                      <a:pt x="0" y="93"/>
                    </a:lnTo>
                    <a:lnTo>
                      <a:pt x="0" y="83"/>
                    </a:lnTo>
                    <a:close/>
                  </a:path>
                </a:pathLst>
              </a:custGeom>
              <a:solidFill>
                <a:schemeClr val="hlink"/>
              </a:solidFill>
              <a:ln w="9525">
                <a:noFill/>
                <a:round/>
                <a:headEnd/>
                <a:tailEnd/>
              </a:ln>
            </p:spPr>
            <p:txBody>
              <a:bodyPr/>
              <a:lstStyle/>
              <a:p>
                <a:endParaRPr lang="en-US">
                  <a:effectLst>
                    <a:outerShdw blurRad="38100" dist="38100" dir="2700000" algn="tl">
                      <a:srgbClr val="000000"/>
                    </a:outerShdw>
                  </a:effectLst>
                </a:endParaRPr>
              </a:p>
            </p:txBody>
          </p:sp>
        </p:grpSp>
      </p:grpSp>
      <p:graphicFrame>
        <p:nvGraphicFramePr>
          <p:cNvPr id="124933" name="Object 2"/>
          <p:cNvGraphicFramePr>
            <a:graphicFrameLocks noChangeAspect="1"/>
          </p:cNvGraphicFramePr>
          <p:nvPr/>
        </p:nvGraphicFramePr>
        <p:xfrm>
          <a:off x="0" y="5287963"/>
          <a:ext cx="1154113" cy="1524000"/>
        </p:xfrm>
        <a:graphic>
          <a:graphicData uri="http://schemas.openxmlformats.org/presentationml/2006/ole">
            <mc:AlternateContent xmlns:mc="http://schemas.openxmlformats.org/markup-compatibility/2006">
              <mc:Choice xmlns:v="urn:schemas-microsoft-com:vml" Requires="v">
                <p:oleObj spid="_x0000_s27656" name="Clip" r:id="rId5" imgW="2979720" imgH="3934080" progId="MS_ClipArt_Gallery.2">
                  <p:embed/>
                </p:oleObj>
              </mc:Choice>
              <mc:Fallback>
                <p:oleObj name="Clip" r:id="rId5" imgW="2979720" imgH="3934080" progId="MS_ClipArt_Gallery.2">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5287963"/>
                        <a:ext cx="1154113" cy="152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4966" name="AutoShape 38"/>
          <p:cNvSpPr>
            <a:spLocks noChangeArrowheads="1"/>
          </p:cNvSpPr>
          <p:nvPr/>
        </p:nvSpPr>
        <p:spPr bwMode="auto">
          <a:xfrm>
            <a:off x="6781800" y="3967163"/>
            <a:ext cx="2062163" cy="2024062"/>
          </a:xfrm>
          <a:prstGeom prst="flowChartMagneticDisk">
            <a:avLst/>
          </a:prstGeom>
          <a:noFill/>
          <a:ln w="38100">
            <a:solidFill>
              <a:schemeClr val="accent2"/>
            </a:solidFill>
            <a:round/>
            <a:headEnd/>
            <a:tailEnd/>
          </a:ln>
          <a:effectLst/>
        </p:spPr>
        <p:txBody>
          <a:bodyPr wrap="none" lIns="274320" rIns="274320" anchor="ctr">
            <a:spAutoFit/>
          </a:bodyPr>
          <a:lstStyle/>
          <a:p>
            <a:endParaRPr lang="en-US">
              <a:effectLst>
                <a:outerShdw blurRad="38100" dist="38100" dir="2700000" algn="tl">
                  <a:srgbClr val="000000"/>
                </a:outerShdw>
              </a:effectLst>
            </a:endParaRPr>
          </a:p>
        </p:txBody>
      </p:sp>
      <p:grpSp>
        <p:nvGrpSpPr>
          <p:cNvPr id="6" name="Group 22"/>
          <p:cNvGrpSpPr>
            <a:grpSpLocks/>
          </p:cNvGrpSpPr>
          <p:nvPr/>
        </p:nvGrpSpPr>
        <p:grpSpPr bwMode="auto">
          <a:xfrm>
            <a:off x="7034213" y="2243138"/>
            <a:ext cx="1511300" cy="2192337"/>
            <a:chOff x="4788" y="1547"/>
            <a:chExt cx="343" cy="877"/>
          </a:xfrm>
        </p:grpSpPr>
        <p:sp>
          <p:nvSpPr>
            <p:cNvPr id="124944" name="Freeform 16"/>
            <p:cNvSpPr>
              <a:spLocks/>
            </p:cNvSpPr>
            <p:nvPr/>
          </p:nvSpPr>
          <p:spPr bwMode="auto">
            <a:xfrm>
              <a:off x="4788" y="1547"/>
              <a:ext cx="226" cy="183"/>
            </a:xfrm>
            <a:custGeom>
              <a:avLst/>
              <a:gdLst/>
              <a:ahLst/>
              <a:cxnLst>
                <a:cxn ang="0">
                  <a:pos x="88" y="86"/>
                </a:cxn>
                <a:cxn ang="0">
                  <a:pos x="97" y="60"/>
                </a:cxn>
                <a:cxn ang="0">
                  <a:pos x="111" y="39"/>
                </a:cxn>
                <a:cxn ang="0">
                  <a:pos x="122" y="25"/>
                </a:cxn>
                <a:cxn ang="0">
                  <a:pos x="137" y="12"/>
                </a:cxn>
                <a:cxn ang="0">
                  <a:pos x="158" y="3"/>
                </a:cxn>
                <a:cxn ang="0">
                  <a:pos x="178" y="0"/>
                </a:cxn>
                <a:cxn ang="0">
                  <a:pos x="197" y="4"/>
                </a:cxn>
                <a:cxn ang="0">
                  <a:pos x="202" y="6"/>
                </a:cxn>
                <a:cxn ang="0">
                  <a:pos x="213" y="16"/>
                </a:cxn>
                <a:cxn ang="0">
                  <a:pos x="222" y="32"/>
                </a:cxn>
                <a:cxn ang="0">
                  <a:pos x="225" y="51"/>
                </a:cxn>
                <a:cxn ang="0">
                  <a:pos x="226" y="72"/>
                </a:cxn>
                <a:cxn ang="0">
                  <a:pos x="225" y="94"/>
                </a:cxn>
                <a:cxn ang="0">
                  <a:pos x="219" y="116"/>
                </a:cxn>
                <a:cxn ang="0">
                  <a:pos x="208" y="134"/>
                </a:cxn>
                <a:cxn ang="0">
                  <a:pos x="196" y="151"/>
                </a:cxn>
                <a:cxn ang="0">
                  <a:pos x="182" y="166"/>
                </a:cxn>
                <a:cxn ang="0">
                  <a:pos x="167" y="175"/>
                </a:cxn>
                <a:cxn ang="0">
                  <a:pos x="152" y="180"/>
                </a:cxn>
                <a:cxn ang="0">
                  <a:pos x="134" y="183"/>
                </a:cxn>
                <a:cxn ang="0">
                  <a:pos x="119" y="180"/>
                </a:cxn>
                <a:cxn ang="0">
                  <a:pos x="106" y="172"/>
                </a:cxn>
                <a:cxn ang="0">
                  <a:pos x="97" y="160"/>
                </a:cxn>
                <a:cxn ang="0">
                  <a:pos x="87" y="148"/>
                </a:cxn>
                <a:cxn ang="0">
                  <a:pos x="82" y="133"/>
                </a:cxn>
                <a:cxn ang="0">
                  <a:pos x="79" y="119"/>
                </a:cxn>
                <a:cxn ang="0">
                  <a:pos x="81" y="113"/>
                </a:cxn>
                <a:cxn ang="0">
                  <a:pos x="52" y="116"/>
                </a:cxn>
                <a:cxn ang="0">
                  <a:pos x="31" y="121"/>
                </a:cxn>
                <a:cxn ang="0">
                  <a:pos x="28" y="125"/>
                </a:cxn>
                <a:cxn ang="0">
                  <a:pos x="12" y="124"/>
                </a:cxn>
                <a:cxn ang="0">
                  <a:pos x="0" y="116"/>
                </a:cxn>
                <a:cxn ang="0">
                  <a:pos x="0" y="104"/>
                </a:cxn>
                <a:cxn ang="0">
                  <a:pos x="5" y="92"/>
                </a:cxn>
                <a:cxn ang="0">
                  <a:pos x="15" y="86"/>
                </a:cxn>
                <a:cxn ang="0">
                  <a:pos x="38" y="86"/>
                </a:cxn>
                <a:cxn ang="0">
                  <a:pos x="65" y="86"/>
                </a:cxn>
                <a:cxn ang="0">
                  <a:pos x="88" y="86"/>
                </a:cxn>
              </a:cxnLst>
              <a:rect l="0" t="0" r="r" b="b"/>
              <a:pathLst>
                <a:path w="226" h="183">
                  <a:moveTo>
                    <a:pt x="88" y="86"/>
                  </a:moveTo>
                  <a:lnTo>
                    <a:pt x="97" y="60"/>
                  </a:lnTo>
                  <a:lnTo>
                    <a:pt x="111" y="39"/>
                  </a:lnTo>
                  <a:lnTo>
                    <a:pt x="122" y="25"/>
                  </a:lnTo>
                  <a:lnTo>
                    <a:pt x="137" y="12"/>
                  </a:lnTo>
                  <a:lnTo>
                    <a:pt x="158" y="3"/>
                  </a:lnTo>
                  <a:lnTo>
                    <a:pt x="178" y="0"/>
                  </a:lnTo>
                  <a:lnTo>
                    <a:pt x="197" y="4"/>
                  </a:lnTo>
                  <a:lnTo>
                    <a:pt x="202" y="6"/>
                  </a:lnTo>
                  <a:lnTo>
                    <a:pt x="213" y="16"/>
                  </a:lnTo>
                  <a:lnTo>
                    <a:pt x="222" y="32"/>
                  </a:lnTo>
                  <a:lnTo>
                    <a:pt x="225" y="51"/>
                  </a:lnTo>
                  <a:lnTo>
                    <a:pt x="226" y="72"/>
                  </a:lnTo>
                  <a:lnTo>
                    <a:pt x="225" y="94"/>
                  </a:lnTo>
                  <a:lnTo>
                    <a:pt x="219" y="116"/>
                  </a:lnTo>
                  <a:lnTo>
                    <a:pt x="208" y="134"/>
                  </a:lnTo>
                  <a:lnTo>
                    <a:pt x="196" y="151"/>
                  </a:lnTo>
                  <a:lnTo>
                    <a:pt x="182" y="166"/>
                  </a:lnTo>
                  <a:lnTo>
                    <a:pt x="167" y="175"/>
                  </a:lnTo>
                  <a:lnTo>
                    <a:pt x="152" y="180"/>
                  </a:lnTo>
                  <a:lnTo>
                    <a:pt x="134" y="183"/>
                  </a:lnTo>
                  <a:lnTo>
                    <a:pt x="119" y="180"/>
                  </a:lnTo>
                  <a:lnTo>
                    <a:pt x="106" y="172"/>
                  </a:lnTo>
                  <a:lnTo>
                    <a:pt x="97" y="160"/>
                  </a:lnTo>
                  <a:lnTo>
                    <a:pt x="87" y="148"/>
                  </a:lnTo>
                  <a:lnTo>
                    <a:pt x="82" y="133"/>
                  </a:lnTo>
                  <a:lnTo>
                    <a:pt x="79" y="119"/>
                  </a:lnTo>
                  <a:lnTo>
                    <a:pt x="81" y="113"/>
                  </a:lnTo>
                  <a:lnTo>
                    <a:pt x="52" y="116"/>
                  </a:lnTo>
                  <a:lnTo>
                    <a:pt x="31" y="121"/>
                  </a:lnTo>
                  <a:lnTo>
                    <a:pt x="28" y="125"/>
                  </a:lnTo>
                  <a:lnTo>
                    <a:pt x="12" y="124"/>
                  </a:lnTo>
                  <a:lnTo>
                    <a:pt x="0" y="116"/>
                  </a:lnTo>
                  <a:lnTo>
                    <a:pt x="0" y="104"/>
                  </a:lnTo>
                  <a:lnTo>
                    <a:pt x="5" y="92"/>
                  </a:lnTo>
                  <a:lnTo>
                    <a:pt x="15" y="86"/>
                  </a:lnTo>
                  <a:lnTo>
                    <a:pt x="38" y="86"/>
                  </a:lnTo>
                  <a:lnTo>
                    <a:pt x="65" y="86"/>
                  </a:lnTo>
                  <a:lnTo>
                    <a:pt x="88" y="8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24945" name="Freeform 17"/>
            <p:cNvSpPr>
              <a:spLocks/>
            </p:cNvSpPr>
            <p:nvPr/>
          </p:nvSpPr>
          <p:spPr bwMode="auto">
            <a:xfrm>
              <a:off x="4817" y="1748"/>
              <a:ext cx="183" cy="312"/>
            </a:xfrm>
            <a:custGeom>
              <a:avLst/>
              <a:gdLst/>
              <a:ahLst/>
              <a:cxnLst>
                <a:cxn ang="0">
                  <a:pos x="56" y="23"/>
                </a:cxn>
                <a:cxn ang="0">
                  <a:pos x="72" y="8"/>
                </a:cxn>
                <a:cxn ang="0">
                  <a:pos x="97" y="2"/>
                </a:cxn>
                <a:cxn ang="0">
                  <a:pos x="119" y="0"/>
                </a:cxn>
                <a:cxn ang="0">
                  <a:pos x="136" y="10"/>
                </a:cxn>
                <a:cxn ang="0">
                  <a:pos x="149" y="25"/>
                </a:cxn>
                <a:cxn ang="0">
                  <a:pos x="154" y="43"/>
                </a:cxn>
                <a:cxn ang="0">
                  <a:pos x="156" y="62"/>
                </a:cxn>
                <a:cxn ang="0">
                  <a:pos x="151" y="77"/>
                </a:cxn>
                <a:cxn ang="0">
                  <a:pos x="143" y="96"/>
                </a:cxn>
                <a:cxn ang="0">
                  <a:pos x="130" y="114"/>
                </a:cxn>
                <a:cxn ang="0">
                  <a:pos x="119" y="133"/>
                </a:cxn>
                <a:cxn ang="0">
                  <a:pos x="115" y="147"/>
                </a:cxn>
                <a:cxn ang="0">
                  <a:pos x="116" y="165"/>
                </a:cxn>
                <a:cxn ang="0">
                  <a:pos x="122" y="179"/>
                </a:cxn>
                <a:cxn ang="0">
                  <a:pos x="136" y="198"/>
                </a:cxn>
                <a:cxn ang="0">
                  <a:pos x="156" y="213"/>
                </a:cxn>
                <a:cxn ang="0">
                  <a:pos x="166" y="228"/>
                </a:cxn>
                <a:cxn ang="0">
                  <a:pos x="178" y="244"/>
                </a:cxn>
                <a:cxn ang="0">
                  <a:pos x="183" y="259"/>
                </a:cxn>
                <a:cxn ang="0">
                  <a:pos x="181" y="263"/>
                </a:cxn>
                <a:cxn ang="0">
                  <a:pos x="181" y="277"/>
                </a:cxn>
                <a:cxn ang="0">
                  <a:pos x="171" y="292"/>
                </a:cxn>
                <a:cxn ang="0">
                  <a:pos x="159" y="302"/>
                </a:cxn>
                <a:cxn ang="0">
                  <a:pos x="145" y="308"/>
                </a:cxn>
                <a:cxn ang="0">
                  <a:pos x="140" y="310"/>
                </a:cxn>
                <a:cxn ang="0">
                  <a:pos x="122" y="312"/>
                </a:cxn>
                <a:cxn ang="0">
                  <a:pos x="100" y="310"/>
                </a:cxn>
                <a:cxn ang="0">
                  <a:pos x="81" y="305"/>
                </a:cxn>
                <a:cxn ang="0">
                  <a:pos x="62" y="296"/>
                </a:cxn>
                <a:cxn ang="0">
                  <a:pos x="47" y="280"/>
                </a:cxn>
                <a:cxn ang="0">
                  <a:pos x="32" y="262"/>
                </a:cxn>
                <a:cxn ang="0">
                  <a:pos x="19" y="241"/>
                </a:cxn>
                <a:cxn ang="0">
                  <a:pos x="10" y="219"/>
                </a:cxn>
                <a:cxn ang="0">
                  <a:pos x="1" y="195"/>
                </a:cxn>
                <a:cxn ang="0">
                  <a:pos x="0" y="168"/>
                </a:cxn>
                <a:cxn ang="0">
                  <a:pos x="0" y="138"/>
                </a:cxn>
                <a:cxn ang="0">
                  <a:pos x="3" y="111"/>
                </a:cxn>
                <a:cxn ang="0">
                  <a:pos x="12" y="85"/>
                </a:cxn>
                <a:cxn ang="0">
                  <a:pos x="24" y="65"/>
                </a:cxn>
                <a:cxn ang="0">
                  <a:pos x="32" y="47"/>
                </a:cxn>
                <a:cxn ang="0">
                  <a:pos x="44" y="35"/>
                </a:cxn>
                <a:cxn ang="0">
                  <a:pos x="56" y="23"/>
                </a:cxn>
              </a:cxnLst>
              <a:rect l="0" t="0" r="r" b="b"/>
              <a:pathLst>
                <a:path w="183" h="312">
                  <a:moveTo>
                    <a:pt x="56" y="23"/>
                  </a:moveTo>
                  <a:lnTo>
                    <a:pt x="72" y="8"/>
                  </a:lnTo>
                  <a:lnTo>
                    <a:pt x="97" y="2"/>
                  </a:lnTo>
                  <a:lnTo>
                    <a:pt x="119" y="0"/>
                  </a:lnTo>
                  <a:lnTo>
                    <a:pt x="136" y="10"/>
                  </a:lnTo>
                  <a:lnTo>
                    <a:pt x="149" y="25"/>
                  </a:lnTo>
                  <a:lnTo>
                    <a:pt x="154" y="43"/>
                  </a:lnTo>
                  <a:lnTo>
                    <a:pt x="156" y="62"/>
                  </a:lnTo>
                  <a:lnTo>
                    <a:pt x="151" y="77"/>
                  </a:lnTo>
                  <a:lnTo>
                    <a:pt x="143" y="96"/>
                  </a:lnTo>
                  <a:lnTo>
                    <a:pt x="130" y="114"/>
                  </a:lnTo>
                  <a:lnTo>
                    <a:pt x="119" y="133"/>
                  </a:lnTo>
                  <a:lnTo>
                    <a:pt x="115" y="147"/>
                  </a:lnTo>
                  <a:lnTo>
                    <a:pt x="116" y="165"/>
                  </a:lnTo>
                  <a:lnTo>
                    <a:pt x="122" y="179"/>
                  </a:lnTo>
                  <a:lnTo>
                    <a:pt x="136" y="198"/>
                  </a:lnTo>
                  <a:lnTo>
                    <a:pt x="156" y="213"/>
                  </a:lnTo>
                  <a:lnTo>
                    <a:pt x="166" y="228"/>
                  </a:lnTo>
                  <a:lnTo>
                    <a:pt x="178" y="244"/>
                  </a:lnTo>
                  <a:lnTo>
                    <a:pt x="183" y="259"/>
                  </a:lnTo>
                  <a:lnTo>
                    <a:pt x="181" y="263"/>
                  </a:lnTo>
                  <a:lnTo>
                    <a:pt x="181" y="277"/>
                  </a:lnTo>
                  <a:lnTo>
                    <a:pt x="171" y="292"/>
                  </a:lnTo>
                  <a:lnTo>
                    <a:pt x="159" y="302"/>
                  </a:lnTo>
                  <a:lnTo>
                    <a:pt x="145" y="308"/>
                  </a:lnTo>
                  <a:lnTo>
                    <a:pt x="140" y="310"/>
                  </a:lnTo>
                  <a:lnTo>
                    <a:pt x="122" y="312"/>
                  </a:lnTo>
                  <a:lnTo>
                    <a:pt x="100" y="310"/>
                  </a:lnTo>
                  <a:lnTo>
                    <a:pt x="81" y="305"/>
                  </a:lnTo>
                  <a:lnTo>
                    <a:pt x="62" y="296"/>
                  </a:lnTo>
                  <a:lnTo>
                    <a:pt x="47" y="280"/>
                  </a:lnTo>
                  <a:lnTo>
                    <a:pt x="32" y="262"/>
                  </a:lnTo>
                  <a:lnTo>
                    <a:pt x="19" y="241"/>
                  </a:lnTo>
                  <a:lnTo>
                    <a:pt x="10" y="219"/>
                  </a:lnTo>
                  <a:lnTo>
                    <a:pt x="1" y="195"/>
                  </a:lnTo>
                  <a:lnTo>
                    <a:pt x="0" y="168"/>
                  </a:lnTo>
                  <a:lnTo>
                    <a:pt x="0" y="138"/>
                  </a:lnTo>
                  <a:lnTo>
                    <a:pt x="3" y="111"/>
                  </a:lnTo>
                  <a:lnTo>
                    <a:pt x="12" y="85"/>
                  </a:lnTo>
                  <a:lnTo>
                    <a:pt x="24" y="65"/>
                  </a:lnTo>
                  <a:lnTo>
                    <a:pt x="32" y="47"/>
                  </a:lnTo>
                  <a:lnTo>
                    <a:pt x="44" y="35"/>
                  </a:lnTo>
                  <a:lnTo>
                    <a:pt x="56" y="2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24946" name="Freeform 18"/>
            <p:cNvSpPr>
              <a:spLocks/>
            </p:cNvSpPr>
            <p:nvPr/>
          </p:nvSpPr>
          <p:spPr bwMode="auto">
            <a:xfrm>
              <a:off x="4909" y="1623"/>
              <a:ext cx="216" cy="276"/>
            </a:xfrm>
            <a:custGeom>
              <a:avLst/>
              <a:gdLst/>
              <a:ahLst/>
              <a:cxnLst>
                <a:cxn ang="0">
                  <a:pos x="52" y="161"/>
                </a:cxn>
                <a:cxn ang="0">
                  <a:pos x="35" y="144"/>
                </a:cxn>
                <a:cxn ang="0">
                  <a:pos x="13" y="147"/>
                </a:cxn>
                <a:cxn ang="0">
                  <a:pos x="0" y="164"/>
                </a:cxn>
                <a:cxn ang="0">
                  <a:pos x="2" y="188"/>
                </a:cxn>
                <a:cxn ang="0">
                  <a:pos x="28" y="212"/>
                </a:cxn>
                <a:cxn ang="0">
                  <a:pos x="58" y="235"/>
                </a:cxn>
                <a:cxn ang="0">
                  <a:pos x="91" y="256"/>
                </a:cxn>
                <a:cxn ang="0">
                  <a:pos x="122" y="268"/>
                </a:cxn>
                <a:cxn ang="0">
                  <a:pos x="153" y="274"/>
                </a:cxn>
                <a:cxn ang="0">
                  <a:pos x="173" y="276"/>
                </a:cxn>
                <a:cxn ang="0">
                  <a:pos x="185" y="271"/>
                </a:cxn>
                <a:cxn ang="0">
                  <a:pos x="197" y="264"/>
                </a:cxn>
                <a:cxn ang="0">
                  <a:pos x="199" y="259"/>
                </a:cxn>
                <a:cxn ang="0">
                  <a:pos x="206" y="231"/>
                </a:cxn>
                <a:cxn ang="0">
                  <a:pos x="203" y="212"/>
                </a:cxn>
                <a:cxn ang="0">
                  <a:pos x="196" y="188"/>
                </a:cxn>
                <a:cxn ang="0">
                  <a:pos x="188" y="165"/>
                </a:cxn>
                <a:cxn ang="0">
                  <a:pos x="181" y="140"/>
                </a:cxn>
                <a:cxn ang="0">
                  <a:pos x="176" y="112"/>
                </a:cxn>
                <a:cxn ang="0">
                  <a:pos x="187" y="108"/>
                </a:cxn>
                <a:cxn ang="0">
                  <a:pos x="196" y="93"/>
                </a:cxn>
                <a:cxn ang="0">
                  <a:pos x="196" y="71"/>
                </a:cxn>
                <a:cxn ang="0">
                  <a:pos x="193" y="52"/>
                </a:cxn>
                <a:cxn ang="0">
                  <a:pos x="197" y="38"/>
                </a:cxn>
                <a:cxn ang="0">
                  <a:pos x="208" y="27"/>
                </a:cxn>
                <a:cxn ang="0">
                  <a:pos x="216" y="14"/>
                </a:cxn>
                <a:cxn ang="0">
                  <a:pos x="211" y="2"/>
                </a:cxn>
                <a:cxn ang="0">
                  <a:pos x="197" y="0"/>
                </a:cxn>
                <a:cxn ang="0">
                  <a:pos x="178" y="11"/>
                </a:cxn>
                <a:cxn ang="0">
                  <a:pos x="170" y="36"/>
                </a:cxn>
                <a:cxn ang="0">
                  <a:pos x="166" y="62"/>
                </a:cxn>
                <a:cxn ang="0">
                  <a:pos x="167" y="83"/>
                </a:cxn>
                <a:cxn ang="0">
                  <a:pos x="155" y="105"/>
                </a:cxn>
                <a:cxn ang="0">
                  <a:pos x="155" y="135"/>
                </a:cxn>
                <a:cxn ang="0">
                  <a:pos x="167" y="165"/>
                </a:cxn>
                <a:cxn ang="0">
                  <a:pos x="173" y="197"/>
                </a:cxn>
                <a:cxn ang="0">
                  <a:pos x="172" y="223"/>
                </a:cxn>
                <a:cxn ang="0">
                  <a:pos x="166" y="241"/>
                </a:cxn>
                <a:cxn ang="0">
                  <a:pos x="147" y="244"/>
                </a:cxn>
                <a:cxn ang="0">
                  <a:pos x="122" y="234"/>
                </a:cxn>
                <a:cxn ang="0">
                  <a:pos x="90" y="211"/>
                </a:cxn>
                <a:cxn ang="0">
                  <a:pos x="70" y="188"/>
                </a:cxn>
                <a:cxn ang="0">
                  <a:pos x="52" y="161"/>
                </a:cxn>
              </a:cxnLst>
              <a:rect l="0" t="0" r="r" b="b"/>
              <a:pathLst>
                <a:path w="216" h="276">
                  <a:moveTo>
                    <a:pt x="52" y="161"/>
                  </a:moveTo>
                  <a:lnTo>
                    <a:pt x="35" y="144"/>
                  </a:lnTo>
                  <a:lnTo>
                    <a:pt x="13" y="147"/>
                  </a:lnTo>
                  <a:lnTo>
                    <a:pt x="0" y="164"/>
                  </a:lnTo>
                  <a:lnTo>
                    <a:pt x="2" y="188"/>
                  </a:lnTo>
                  <a:lnTo>
                    <a:pt x="28" y="212"/>
                  </a:lnTo>
                  <a:lnTo>
                    <a:pt x="58" y="235"/>
                  </a:lnTo>
                  <a:lnTo>
                    <a:pt x="91" y="256"/>
                  </a:lnTo>
                  <a:lnTo>
                    <a:pt x="122" y="268"/>
                  </a:lnTo>
                  <a:lnTo>
                    <a:pt x="153" y="274"/>
                  </a:lnTo>
                  <a:lnTo>
                    <a:pt x="173" y="276"/>
                  </a:lnTo>
                  <a:lnTo>
                    <a:pt x="185" y="271"/>
                  </a:lnTo>
                  <a:lnTo>
                    <a:pt x="197" y="264"/>
                  </a:lnTo>
                  <a:lnTo>
                    <a:pt x="199" y="259"/>
                  </a:lnTo>
                  <a:lnTo>
                    <a:pt x="206" y="231"/>
                  </a:lnTo>
                  <a:lnTo>
                    <a:pt x="203" y="212"/>
                  </a:lnTo>
                  <a:lnTo>
                    <a:pt x="196" y="188"/>
                  </a:lnTo>
                  <a:lnTo>
                    <a:pt x="188" y="165"/>
                  </a:lnTo>
                  <a:lnTo>
                    <a:pt x="181" y="140"/>
                  </a:lnTo>
                  <a:lnTo>
                    <a:pt x="176" y="112"/>
                  </a:lnTo>
                  <a:lnTo>
                    <a:pt x="187" y="108"/>
                  </a:lnTo>
                  <a:lnTo>
                    <a:pt x="196" y="93"/>
                  </a:lnTo>
                  <a:lnTo>
                    <a:pt x="196" y="71"/>
                  </a:lnTo>
                  <a:lnTo>
                    <a:pt x="193" y="52"/>
                  </a:lnTo>
                  <a:lnTo>
                    <a:pt x="197" y="38"/>
                  </a:lnTo>
                  <a:lnTo>
                    <a:pt x="208" y="27"/>
                  </a:lnTo>
                  <a:lnTo>
                    <a:pt x="216" y="14"/>
                  </a:lnTo>
                  <a:lnTo>
                    <a:pt x="211" y="2"/>
                  </a:lnTo>
                  <a:lnTo>
                    <a:pt x="197" y="0"/>
                  </a:lnTo>
                  <a:lnTo>
                    <a:pt x="178" y="11"/>
                  </a:lnTo>
                  <a:lnTo>
                    <a:pt x="170" y="36"/>
                  </a:lnTo>
                  <a:lnTo>
                    <a:pt x="166" y="62"/>
                  </a:lnTo>
                  <a:lnTo>
                    <a:pt x="167" y="83"/>
                  </a:lnTo>
                  <a:lnTo>
                    <a:pt x="155" y="105"/>
                  </a:lnTo>
                  <a:lnTo>
                    <a:pt x="155" y="135"/>
                  </a:lnTo>
                  <a:lnTo>
                    <a:pt x="167" y="165"/>
                  </a:lnTo>
                  <a:lnTo>
                    <a:pt x="173" y="197"/>
                  </a:lnTo>
                  <a:lnTo>
                    <a:pt x="172" y="223"/>
                  </a:lnTo>
                  <a:lnTo>
                    <a:pt x="166" y="241"/>
                  </a:lnTo>
                  <a:lnTo>
                    <a:pt x="147" y="244"/>
                  </a:lnTo>
                  <a:lnTo>
                    <a:pt x="122" y="234"/>
                  </a:lnTo>
                  <a:lnTo>
                    <a:pt x="90" y="211"/>
                  </a:lnTo>
                  <a:lnTo>
                    <a:pt x="70" y="188"/>
                  </a:lnTo>
                  <a:lnTo>
                    <a:pt x="52" y="16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24947" name="Freeform 19"/>
            <p:cNvSpPr>
              <a:spLocks/>
            </p:cNvSpPr>
            <p:nvPr/>
          </p:nvSpPr>
          <p:spPr bwMode="auto">
            <a:xfrm>
              <a:off x="4873" y="1619"/>
              <a:ext cx="220" cy="304"/>
            </a:xfrm>
            <a:custGeom>
              <a:avLst/>
              <a:gdLst/>
              <a:ahLst/>
              <a:cxnLst>
                <a:cxn ang="0">
                  <a:pos x="60" y="215"/>
                </a:cxn>
                <a:cxn ang="0">
                  <a:pos x="47" y="183"/>
                </a:cxn>
                <a:cxn ang="0">
                  <a:pos x="36" y="170"/>
                </a:cxn>
                <a:cxn ang="0">
                  <a:pos x="17" y="165"/>
                </a:cxn>
                <a:cxn ang="0">
                  <a:pos x="3" y="173"/>
                </a:cxn>
                <a:cxn ang="0">
                  <a:pos x="2" y="177"/>
                </a:cxn>
                <a:cxn ang="0">
                  <a:pos x="0" y="195"/>
                </a:cxn>
                <a:cxn ang="0">
                  <a:pos x="0" y="200"/>
                </a:cxn>
                <a:cxn ang="0">
                  <a:pos x="11" y="223"/>
                </a:cxn>
                <a:cxn ang="0">
                  <a:pos x="11" y="227"/>
                </a:cxn>
                <a:cxn ang="0">
                  <a:pos x="30" y="250"/>
                </a:cxn>
                <a:cxn ang="0">
                  <a:pos x="60" y="277"/>
                </a:cxn>
                <a:cxn ang="0">
                  <a:pos x="95" y="300"/>
                </a:cxn>
                <a:cxn ang="0">
                  <a:pos x="131" y="304"/>
                </a:cxn>
                <a:cxn ang="0">
                  <a:pos x="148" y="304"/>
                </a:cxn>
                <a:cxn ang="0">
                  <a:pos x="160" y="298"/>
                </a:cxn>
                <a:cxn ang="0">
                  <a:pos x="170" y="286"/>
                </a:cxn>
                <a:cxn ang="0">
                  <a:pos x="176" y="262"/>
                </a:cxn>
                <a:cxn ang="0">
                  <a:pos x="181" y="235"/>
                </a:cxn>
                <a:cxn ang="0">
                  <a:pos x="182" y="204"/>
                </a:cxn>
                <a:cxn ang="0">
                  <a:pos x="182" y="173"/>
                </a:cxn>
                <a:cxn ang="0">
                  <a:pos x="181" y="153"/>
                </a:cxn>
                <a:cxn ang="0">
                  <a:pos x="185" y="132"/>
                </a:cxn>
                <a:cxn ang="0">
                  <a:pos x="194" y="118"/>
                </a:cxn>
                <a:cxn ang="0">
                  <a:pos x="203" y="102"/>
                </a:cxn>
                <a:cxn ang="0">
                  <a:pos x="209" y="77"/>
                </a:cxn>
                <a:cxn ang="0">
                  <a:pos x="206" y="56"/>
                </a:cxn>
                <a:cxn ang="0">
                  <a:pos x="215" y="37"/>
                </a:cxn>
                <a:cxn ang="0">
                  <a:pos x="220" y="18"/>
                </a:cxn>
                <a:cxn ang="0">
                  <a:pos x="220" y="8"/>
                </a:cxn>
                <a:cxn ang="0">
                  <a:pos x="209" y="0"/>
                </a:cxn>
                <a:cxn ang="0">
                  <a:pos x="196" y="9"/>
                </a:cxn>
                <a:cxn ang="0">
                  <a:pos x="179" y="37"/>
                </a:cxn>
                <a:cxn ang="0">
                  <a:pos x="175" y="58"/>
                </a:cxn>
                <a:cxn ang="0">
                  <a:pos x="170" y="86"/>
                </a:cxn>
                <a:cxn ang="0">
                  <a:pos x="164" y="108"/>
                </a:cxn>
                <a:cxn ang="0">
                  <a:pos x="157" y="136"/>
                </a:cxn>
                <a:cxn ang="0">
                  <a:pos x="158" y="170"/>
                </a:cxn>
                <a:cxn ang="0">
                  <a:pos x="160" y="197"/>
                </a:cxn>
                <a:cxn ang="0">
                  <a:pos x="157" y="223"/>
                </a:cxn>
                <a:cxn ang="0">
                  <a:pos x="151" y="248"/>
                </a:cxn>
                <a:cxn ang="0">
                  <a:pos x="140" y="266"/>
                </a:cxn>
                <a:cxn ang="0">
                  <a:pos x="127" y="276"/>
                </a:cxn>
                <a:cxn ang="0">
                  <a:pos x="107" y="274"/>
                </a:cxn>
                <a:cxn ang="0">
                  <a:pos x="87" y="262"/>
                </a:cxn>
                <a:cxn ang="0">
                  <a:pos x="75" y="248"/>
                </a:cxn>
                <a:cxn ang="0">
                  <a:pos x="65" y="232"/>
                </a:cxn>
                <a:cxn ang="0">
                  <a:pos x="60" y="215"/>
                </a:cxn>
              </a:cxnLst>
              <a:rect l="0" t="0" r="r" b="b"/>
              <a:pathLst>
                <a:path w="220" h="304">
                  <a:moveTo>
                    <a:pt x="60" y="215"/>
                  </a:moveTo>
                  <a:lnTo>
                    <a:pt x="47" y="183"/>
                  </a:lnTo>
                  <a:lnTo>
                    <a:pt x="36" y="170"/>
                  </a:lnTo>
                  <a:lnTo>
                    <a:pt x="17" y="165"/>
                  </a:lnTo>
                  <a:lnTo>
                    <a:pt x="3" y="173"/>
                  </a:lnTo>
                  <a:lnTo>
                    <a:pt x="2" y="177"/>
                  </a:lnTo>
                  <a:lnTo>
                    <a:pt x="0" y="195"/>
                  </a:lnTo>
                  <a:lnTo>
                    <a:pt x="0" y="200"/>
                  </a:lnTo>
                  <a:lnTo>
                    <a:pt x="11" y="223"/>
                  </a:lnTo>
                  <a:lnTo>
                    <a:pt x="11" y="227"/>
                  </a:lnTo>
                  <a:lnTo>
                    <a:pt x="30" y="250"/>
                  </a:lnTo>
                  <a:lnTo>
                    <a:pt x="60" y="277"/>
                  </a:lnTo>
                  <a:lnTo>
                    <a:pt x="95" y="300"/>
                  </a:lnTo>
                  <a:lnTo>
                    <a:pt x="131" y="304"/>
                  </a:lnTo>
                  <a:lnTo>
                    <a:pt x="148" y="304"/>
                  </a:lnTo>
                  <a:lnTo>
                    <a:pt x="160" y="298"/>
                  </a:lnTo>
                  <a:lnTo>
                    <a:pt x="170" y="286"/>
                  </a:lnTo>
                  <a:lnTo>
                    <a:pt x="176" y="262"/>
                  </a:lnTo>
                  <a:lnTo>
                    <a:pt x="181" y="235"/>
                  </a:lnTo>
                  <a:lnTo>
                    <a:pt x="182" y="204"/>
                  </a:lnTo>
                  <a:lnTo>
                    <a:pt x="182" y="173"/>
                  </a:lnTo>
                  <a:lnTo>
                    <a:pt x="181" y="153"/>
                  </a:lnTo>
                  <a:lnTo>
                    <a:pt x="185" y="132"/>
                  </a:lnTo>
                  <a:lnTo>
                    <a:pt x="194" y="118"/>
                  </a:lnTo>
                  <a:lnTo>
                    <a:pt x="203" y="102"/>
                  </a:lnTo>
                  <a:lnTo>
                    <a:pt x="209" y="77"/>
                  </a:lnTo>
                  <a:lnTo>
                    <a:pt x="206" y="56"/>
                  </a:lnTo>
                  <a:lnTo>
                    <a:pt x="215" y="37"/>
                  </a:lnTo>
                  <a:lnTo>
                    <a:pt x="220" y="18"/>
                  </a:lnTo>
                  <a:lnTo>
                    <a:pt x="220" y="8"/>
                  </a:lnTo>
                  <a:lnTo>
                    <a:pt x="209" y="0"/>
                  </a:lnTo>
                  <a:lnTo>
                    <a:pt x="196" y="9"/>
                  </a:lnTo>
                  <a:lnTo>
                    <a:pt x="179" y="37"/>
                  </a:lnTo>
                  <a:lnTo>
                    <a:pt x="175" y="58"/>
                  </a:lnTo>
                  <a:lnTo>
                    <a:pt x="170" y="86"/>
                  </a:lnTo>
                  <a:lnTo>
                    <a:pt x="164" y="108"/>
                  </a:lnTo>
                  <a:lnTo>
                    <a:pt x="157" y="136"/>
                  </a:lnTo>
                  <a:lnTo>
                    <a:pt x="158" y="170"/>
                  </a:lnTo>
                  <a:lnTo>
                    <a:pt x="160" y="197"/>
                  </a:lnTo>
                  <a:lnTo>
                    <a:pt x="157" y="223"/>
                  </a:lnTo>
                  <a:lnTo>
                    <a:pt x="151" y="248"/>
                  </a:lnTo>
                  <a:lnTo>
                    <a:pt x="140" y="266"/>
                  </a:lnTo>
                  <a:lnTo>
                    <a:pt x="127" y="276"/>
                  </a:lnTo>
                  <a:lnTo>
                    <a:pt x="107" y="274"/>
                  </a:lnTo>
                  <a:lnTo>
                    <a:pt x="87" y="262"/>
                  </a:lnTo>
                  <a:lnTo>
                    <a:pt x="75" y="248"/>
                  </a:lnTo>
                  <a:lnTo>
                    <a:pt x="65" y="232"/>
                  </a:lnTo>
                  <a:lnTo>
                    <a:pt x="60" y="21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24948" name="Freeform 20"/>
            <p:cNvSpPr>
              <a:spLocks/>
            </p:cNvSpPr>
            <p:nvPr/>
          </p:nvSpPr>
          <p:spPr bwMode="auto">
            <a:xfrm>
              <a:off x="4921" y="1995"/>
              <a:ext cx="210" cy="421"/>
            </a:xfrm>
            <a:custGeom>
              <a:avLst/>
              <a:gdLst/>
              <a:ahLst/>
              <a:cxnLst>
                <a:cxn ang="0">
                  <a:pos x="0" y="35"/>
                </a:cxn>
                <a:cxn ang="0">
                  <a:pos x="11" y="8"/>
                </a:cxn>
                <a:cxn ang="0">
                  <a:pos x="38" y="0"/>
                </a:cxn>
                <a:cxn ang="0">
                  <a:pos x="55" y="9"/>
                </a:cxn>
                <a:cxn ang="0">
                  <a:pos x="64" y="31"/>
                </a:cxn>
                <a:cxn ang="0">
                  <a:pos x="58" y="50"/>
                </a:cxn>
                <a:cxn ang="0">
                  <a:pos x="58" y="93"/>
                </a:cxn>
                <a:cxn ang="0">
                  <a:pos x="57" y="131"/>
                </a:cxn>
                <a:cxn ang="0">
                  <a:pos x="61" y="162"/>
                </a:cxn>
                <a:cxn ang="0">
                  <a:pos x="65" y="174"/>
                </a:cxn>
                <a:cxn ang="0">
                  <a:pos x="70" y="191"/>
                </a:cxn>
                <a:cxn ang="0">
                  <a:pos x="84" y="201"/>
                </a:cxn>
                <a:cxn ang="0">
                  <a:pos x="108" y="205"/>
                </a:cxn>
                <a:cxn ang="0">
                  <a:pos x="133" y="219"/>
                </a:cxn>
                <a:cxn ang="0">
                  <a:pos x="136" y="223"/>
                </a:cxn>
                <a:cxn ang="0">
                  <a:pos x="152" y="237"/>
                </a:cxn>
                <a:cxn ang="0">
                  <a:pos x="173" y="260"/>
                </a:cxn>
                <a:cxn ang="0">
                  <a:pos x="187" y="274"/>
                </a:cxn>
                <a:cxn ang="0">
                  <a:pos x="203" y="282"/>
                </a:cxn>
                <a:cxn ang="0">
                  <a:pos x="210" y="296"/>
                </a:cxn>
                <a:cxn ang="0">
                  <a:pos x="210" y="314"/>
                </a:cxn>
                <a:cxn ang="0">
                  <a:pos x="197" y="336"/>
                </a:cxn>
                <a:cxn ang="0">
                  <a:pos x="188" y="358"/>
                </a:cxn>
                <a:cxn ang="0">
                  <a:pos x="182" y="383"/>
                </a:cxn>
                <a:cxn ang="0">
                  <a:pos x="179" y="403"/>
                </a:cxn>
                <a:cxn ang="0">
                  <a:pos x="172" y="419"/>
                </a:cxn>
                <a:cxn ang="0">
                  <a:pos x="163" y="421"/>
                </a:cxn>
                <a:cxn ang="0">
                  <a:pos x="150" y="414"/>
                </a:cxn>
                <a:cxn ang="0">
                  <a:pos x="136" y="394"/>
                </a:cxn>
                <a:cxn ang="0">
                  <a:pos x="134" y="382"/>
                </a:cxn>
                <a:cxn ang="0">
                  <a:pos x="137" y="379"/>
                </a:cxn>
                <a:cxn ang="0">
                  <a:pos x="144" y="364"/>
                </a:cxn>
                <a:cxn ang="0">
                  <a:pos x="158" y="340"/>
                </a:cxn>
                <a:cxn ang="0">
                  <a:pos x="172" y="315"/>
                </a:cxn>
                <a:cxn ang="0">
                  <a:pos x="176" y="299"/>
                </a:cxn>
                <a:cxn ang="0">
                  <a:pos x="167" y="286"/>
                </a:cxn>
                <a:cxn ang="0">
                  <a:pos x="137" y="267"/>
                </a:cxn>
                <a:cxn ang="0">
                  <a:pos x="104" y="251"/>
                </a:cxn>
                <a:cxn ang="0">
                  <a:pos x="76" y="234"/>
                </a:cxn>
                <a:cxn ang="0">
                  <a:pos x="52" y="219"/>
                </a:cxn>
                <a:cxn ang="0">
                  <a:pos x="40" y="204"/>
                </a:cxn>
                <a:cxn ang="0">
                  <a:pos x="29" y="186"/>
                </a:cxn>
                <a:cxn ang="0">
                  <a:pos x="17" y="156"/>
                </a:cxn>
                <a:cxn ang="0">
                  <a:pos x="10" y="124"/>
                </a:cxn>
                <a:cxn ang="0">
                  <a:pos x="5" y="90"/>
                </a:cxn>
                <a:cxn ang="0">
                  <a:pos x="2" y="60"/>
                </a:cxn>
                <a:cxn ang="0">
                  <a:pos x="0" y="35"/>
                </a:cxn>
              </a:cxnLst>
              <a:rect l="0" t="0" r="r" b="b"/>
              <a:pathLst>
                <a:path w="210" h="421">
                  <a:moveTo>
                    <a:pt x="0" y="35"/>
                  </a:moveTo>
                  <a:lnTo>
                    <a:pt x="11" y="8"/>
                  </a:lnTo>
                  <a:lnTo>
                    <a:pt x="38" y="0"/>
                  </a:lnTo>
                  <a:lnTo>
                    <a:pt x="55" y="9"/>
                  </a:lnTo>
                  <a:lnTo>
                    <a:pt x="64" y="31"/>
                  </a:lnTo>
                  <a:lnTo>
                    <a:pt x="58" y="50"/>
                  </a:lnTo>
                  <a:lnTo>
                    <a:pt x="58" y="93"/>
                  </a:lnTo>
                  <a:lnTo>
                    <a:pt x="57" y="131"/>
                  </a:lnTo>
                  <a:lnTo>
                    <a:pt x="61" y="162"/>
                  </a:lnTo>
                  <a:lnTo>
                    <a:pt x="65" y="174"/>
                  </a:lnTo>
                  <a:lnTo>
                    <a:pt x="70" y="191"/>
                  </a:lnTo>
                  <a:lnTo>
                    <a:pt x="84" y="201"/>
                  </a:lnTo>
                  <a:lnTo>
                    <a:pt x="108" y="205"/>
                  </a:lnTo>
                  <a:lnTo>
                    <a:pt x="133" y="219"/>
                  </a:lnTo>
                  <a:lnTo>
                    <a:pt x="136" y="223"/>
                  </a:lnTo>
                  <a:lnTo>
                    <a:pt x="152" y="237"/>
                  </a:lnTo>
                  <a:lnTo>
                    <a:pt x="173" y="260"/>
                  </a:lnTo>
                  <a:lnTo>
                    <a:pt x="187" y="274"/>
                  </a:lnTo>
                  <a:lnTo>
                    <a:pt x="203" y="282"/>
                  </a:lnTo>
                  <a:lnTo>
                    <a:pt x="210" y="296"/>
                  </a:lnTo>
                  <a:lnTo>
                    <a:pt x="210" y="314"/>
                  </a:lnTo>
                  <a:lnTo>
                    <a:pt x="197" y="336"/>
                  </a:lnTo>
                  <a:lnTo>
                    <a:pt x="188" y="358"/>
                  </a:lnTo>
                  <a:lnTo>
                    <a:pt x="182" y="383"/>
                  </a:lnTo>
                  <a:lnTo>
                    <a:pt x="179" y="403"/>
                  </a:lnTo>
                  <a:lnTo>
                    <a:pt x="172" y="419"/>
                  </a:lnTo>
                  <a:lnTo>
                    <a:pt x="163" y="421"/>
                  </a:lnTo>
                  <a:lnTo>
                    <a:pt x="150" y="414"/>
                  </a:lnTo>
                  <a:lnTo>
                    <a:pt x="136" y="394"/>
                  </a:lnTo>
                  <a:lnTo>
                    <a:pt x="134" y="382"/>
                  </a:lnTo>
                  <a:lnTo>
                    <a:pt x="137" y="379"/>
                  </a:lnTo>
                  <a:lnTo>
                    <a:pt x="144" y="364"/>
                  </a:lnTo>
                  <a:lnTo>
                    <a:pt x="158" y="340"/>
                  </a:lnTo>
                  <a:lnTo>
                    <a:pt x="172" y="315"/>
                  </a:lnTo>
                  <a:lnTo>
                    <a:pt x="176" y="299"/>
                  </a:lnTo>
                  <a:lnTo>
                    <a:pt x="167" y="286"/>
                  </a:lnTo>
                  <a:lnTo>
                    <a:pt x="137" y="267"/>
                  </a:lnTo>
                  <a:lnTo>
                    <a:pt x="104" y="251"/>
                  </a:lnTo>
                  <a:lnTo>
                    <a:pt x="76" y="234"/>
                  </a:lnTo>
                  <a:lnTo>
                    <a:pt x="52" y="219"/>
                  </a:lnTo>
                  <a:lnTo>
                    <a:pt x="40" y="204"/>
                  </a:lnTo>
                  <a:lnTo>
                    <a:pt x="29" y="186"/>
                  </a:lnTo>
                  <a:lnTo>
                    <a:pt x="17" y="156"/>
                  </a:lnTo>
                  <a:lnTo>
                    <a:pt x="10" y="124"/>
                  </a:lnTo>
                  <a:lnTo>
                    <a:pt x="5" y="90"/>
                  </a:lnTo>
                  <a:lnTo>
                    <a:pt x="2" y="60"/>
                  </a:lnTo>
                  <a:lnTo>
                    <a:pt x="0" y="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24949" name="Freeform 21"/>
            <p:cNvSpPr>
              <a:spLocks/>
            </p:cNvSpPr>
            <p:nvPr/>
          </p:nvSpPr>
          <p:spPr bwMode="auto">
            <a:xfrm>
              <a:off x="4802" y="2007"/>
              <a:ext cx="134" cy="417"/>
            </a:xfrm>
            <a:custGeom>
              <a:avLst/>
              <a:gdLst/>
              <a:ahLst/>
              <a:cxnLst>
                <a:cxn ang="0">
                  <a:pos x="48" y="123"/>
                </a:cxn>
                <a:cxn ang="0">
                  <a:pos x="60" y="51"/>
                </a:cxn>
                <a:cxn ang="0">
                  <a:pos x="73" y="7"/>
                </a:cxn>
                <a:cxn ang="0">
                  <a:pos x="98" y="0"/>
                </a:cxn>
                <a:cxn ang="0">
                  <a:pos x="103" y="3"/>
                </a:cxn>
                <a:cxn ang="0">
                  <a:pos x="124" y="16"/>
                </a:cxn>
                <a:cxn ang="0">
                  <a:pos x="134" y="39"/>
                </a:cxn>
                <a:cxn ang="0">
                  <a:pos x="127" y="71"/>
                </a:cxn>
                <a:cxn ang="0">
                  <a:pos x="109" y="116"/>
                </a:cxn>
                <a:cxn ang="0">
                  <a:pos x="91" y="148"/>
                </a:cxn>
                <a:cxn ang="0">
                  <a:pos x="82" y="175"/>
                </a:cxn>
                <a:cxn ang="0">
                  <a:pos x="86" y="190"/>
                </a:cxn>
                <a:cxn ang="0">
                  <a:pos x="100" y="210"/>
                </a:cxn>
                <a:cxn ang="0">
                  <a:pos x="106" y="235"/>
                </a:cxn>
                <a:cxn ang="0">
                  <a:pos x="104" y="240"/>
                </a:cxn>
                <a:cxn ang="0">
                  <a:pos x="106" y="270"/>
                </a:cxn>
                <a:cxn ang="0">
                  <a:pos x="106" y="300"/>
                </a:cxn>
                <a:cxn ang="0">
                  <a:pos x="113" y="321"/>
                </a:cxn>
                <a:cxn ang="0">
                  <a:pos x="115" y="338"/>
                </a:cxn>
                <a:cxn ang="0">
                  <a:pos x="107" y="353"/>
                </a:cxn>
                <a:cxn ang="0">
                  <a:pos x="89" y="361"/>
                </a:cxn>
                <a:cxn ang="0">
                  <a:pos x="68" y="374"/>
                </a:cxn>
                <a:cxn ang="0">
                  <a:pos x="51" y="395"/>
                </a:cxn>
                <a:cxn ang="0">
                  <a:pos x="39" y="412"/>
                </a:cxn>
                <a:cxn ang="0">
                  <a:pos x="30" y="417"/>
                </a:cxn>
                <a:cxn ang="0">
                  <a:pos x="14" y="407"/>
                </a:cxn>
                <a:cxn ang="0">
                  <a:pos x="0" y="383"/>
                </a:cxn>
                <a:cxn ang="0">
                  <a:pos x="3" y="370"/>
                </a:cxn>
                <a:cxn ang="0">
                  <a:pos x="17" y="358"/>
                </a:cxn>
                <a:cxn ang="0">
                  <a:pos x="41" y="349"/>
                </a:cxn>
                <a:cxn ang="0">
                  <a:pos x="65" y="336"/>
                </a:cxn>
                <a:cxn ang="0">
                  <a:pos x="76" y="324"/>
                </a:cxn>
                <a:cxn ang="0">
                  <a:pos x="80" y="306"/>
                </a:cxn>
                <a:cxn ang="0">
                  <a:pos x="77" y="285"/>
                </a:cxn>
                <a:cxn ang="0">
                  <a:pos x="68" y="250"/>
                </a:cxn>
                <a:cxn ang="0">
                  <a:pos x="59" y="217"/>
                </a:cxn>
                <a:cxn ang="0">
                  <a:pos x="48" y="199"/>
                </a:cxn>
                <a:cxn ang="0">
                  <a:pos x="44" y="184"/>
                </a:cxn>
                <a:cxn ang="0">
                  <a:pos x="44" y="167"/>
                </a:cxn>
                <a:cxn ang="0">
                  <a:pos x="44" y="149"/>
                </a:cxn>
                <a:cxn ang="0">
                  <a:pos x="48" y="123"/>
                </a:cxn>
              </a:cxnLst>
              <a:rect l="0" t="0" r="r" b="b"/>
              <a:pathLst>
                <a:path w="134" h="417">
                  <a:moveTo>
                    <a:pt x="48" y="123"/>
                  </a:moveTo>
                  <a:lnTo>
                    <a:pt x="60" y="51"/>
                  </a:lnTo>
                  <a:lnTo>
                    <a:pt x="73" y="7"/>
                  </a:lnTo>
                  <a:lnTo>
                    <a:pt x="98" y="0"/>
                  </a:lnTo>
                  <a:lnTo>
                    <a:pt x="103" y="3"/>
                  </a:lnTo>
                  <a:lnTo>
                    <a:pt x="124" y="16"/>
                  </a:lnTo>
                  <a:lnTo>
                    <a:pt x="134" y="39"/>
                  </a:lnTo>
                  <a:lnTo>
                    <a:pt x="127" y="71"/>
                  </a:lnTo>
                  <a:lnTo>
                    <a:pt x="109" y="116"/>
                  </a:lnTo>
                  <a:lnTo>
                    <a:pt x="91" y="148"/>
                  </a:lnTo>
                  <a:lnTo>
                    <a:pt x="82" y="175"/>
                  </a:lnTo>
                  <a:lnTo>
                    <a:pt x="86" y="190"/>
                  </a:lnTo>
                  <a:lnTo>
                    <a:pt x="100" y="210"/>
                  </a:lnTo>
                  <a:lnTo>
                    <a:pt x="106" y="235"/>
                  </a:lnTo>
                  <a:lnTo>
                    <a:pt x="104" y="240"/>
                  </a:lnTo>
                  <a:lnTo>
                    <a:pt x="106" y="270"/>
                  </a:lnTo>
                  <a:lnTo>
                    <a:pt x="106" y="300"/>
                  </a:lnTo>
                  <a:lnTo>
                    <a:pt x="113" y="321"/>
                  </a:lnTo>
                  <a:lnTo>
                    <a:pt x="115" y="338"/>
                  </a:lnTo>
                  <a:lnTo>
                    <a:pt x="107" y="353"/>
                  </a:lnTo>
                  <a:lnTo>
                    <a:pt x="89" y="361"/>
                  </a:lnTo>
                  <a:lnTo>
                    <a:pt x="68" y="374"/>
                  </a:lnTo>
                  <a:lnTo>
                    <a:pt x="51" y="395"/>
                  </a:lnTo>
                  <a:lnTo>
                    <a:pt x="39" y="412"/>
                  </a:lnTo>
                  <a:lnTo>
                    <a:pt x="30" y="417"/>
                  </a:lnTo>
                  <a:lnTo>
                    <a:pt x="14" y="407"/>
                  </a:lnTo>
                  <a:lnTo>
                    <a:pt x="0" y="383"/>
                  </a:lnTo>
                  <a:lnTo>
                    <a:pt x="3" y="370"/>
                  </a:lnTo>
                  <a:lnTo>
                    <a:pt x="17" y="358"/>
                  </a:lnTo>
                  <a:lnTo>
                    <a:pt x="41" y="349"/>
                  </a:lnTo>
                  <a:lnTo>
                    <a:pt x="65" y="336"/>
                  </a:lnTo>
                  <a:lnTo>
                    <a:pt x="76" y="324"/>
                  </a:lnTo>
                  <a:lnTo>
                    <a:pt x="80" y="306"/>
                  </a:lnTo>
                  <a:lnTo>
                    <a:pt x="77" y="285"/>
                  </a:lnTo>
                  <a:lnTo>
                    <a:pt x="68" y="250"/>
                  </a:lnTo>
                  <a:lnTo>
                    <a:pt x="59" y="217"/>
                  </a:lnTo>
                  <a:lnTo>
                    <a:pt x="48" y="199"/>
                  </a:lnTo>
                  <a:lnTo>
                    <a:pt x="44" y="184"/>
                  </a:lnTo>
                  <a:lnTo>
                    <a:pt x="44" y="167"/>
                  </a:lnTo>
                  <a:lnTo>
                    <a:pt x="44" y="149"/>
                  </a:lnTo>
                  <a:lnTo>
                    <a:pt x="48" y="12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aphicFrame>
        <p:nvGraphicFramePr>
          <p:cNvPr id="124968" name="Object 3"/>
          <p:cNvGraphicFramePr>
            <a:graphicFrameLocks noChangeAspect="1"/>
          </p:cNvGraphicFramePr>
          <p:nvPr/>
        </p:nvGraphicFramePr>
        <p:xfrm>
          <a:off x="457200" y="2890838"/>
          <a:ext cx="1154113" cy="1524000"/>
        </p:xfrm>
        <a:graphic>
          <a:graphicData uri="http://schemas.openxmlformats.org/presentationml/2006/ole">
            <mc:AlternateContent xmlns:mc="http://schemas.openxmlformats.org/markup-compatibility/2006">
              <mc:Choice xmlns:v="urn:schemas-microsoft-com:vml" Requires="v">
                <p:oleObj spid="_x0000_s27657" name="Clip" r:id="rId7" imgW="2979720" imgH="3934080" progId="MS_ClipArt_Gallery.2">
                  <p:embed/>
                </p:oleObj>
              </mc:Choice>
              <mc:Fallback>
                <p:oleObj name="Clip" r:id="rId7" imgW="2979720" imgH="3934080" progId="MS_ClipArt_Gallery.2">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invGray">
                      <a:xfrm>
                        <a:off x="457200" y="2890838"/>
                        <a:ext cx="1154113" cy="152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4969" name="Object 4"/>
          <p:cNvGraphicFramePr>
            <a:graphicFrameLocks noChangeAspect="1"/>
          </p:cNvGraphicFramePr>
          <p:nvPr/>
        </p:nvGraphicFramePr>
        <p:xfrm>
          <a:off x="1382713" y="4699000"/>
          <a:ext cx="1154112" cy="1524000"/>
        </p:xfrm>
        <a:graphic>
          <a:graphicData uri="http://schemas.openxmlformats.org/presentationml/2006/ole">
            <mc:AlternateContent xmlns:mc="http://schemas.openxmlformats.org/markup-compatibility/2006">
              <mc:Choice xmlns:v="urn:schemas-microsoft-com:vml" Requires="v">
                <p:oleObj spid="_x0000_s27658" name="Clip" r:id="rId9" imgW="2979720" imgH="3934080" progId="MS_ClipArt_Gallery.2">
                  <p:embed/>
                </p:oleObj>
              </mc:Choice>
              <mc:Fallback>
                <p:oleObj name="Clip" r:id="rId9" imgW="2979720" imgH="3934080" progId="MS_ClipArt_Gallery.2">
                  <p:embed/>
                  <p:pic>
                    <p:nvPicPr>
                      <p:cNvPr id="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invGray">
                      <a:xfrm>
                        <a:off x="1382713" y="4699000"/>
                        <a:ext cx="1154112" cy="152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4970" name="Object 5"/>
          <p:cNvGraphicFramePr>
            <a:graphicFrameLocks noChangeAspect="1"/>
          </p:cNvGraphicFramePr>
          <p:nvPr/>
        </p:nvGraphicFramePr>
        <p:xfrm>
          <a:off x="3182938" y="5334000"/>
          <a:ext cx="1154112" cy="1524000"/>
        </p:xfrm>
        <a:graphic>
          <a:graphicData uri="http://schemas.openxmlformats.org/presentationml/2006/ole">
            <mc:AlternateContent xmlns:mc="http://schemas.openxmlformats.org/markup-compatibility/2006">
              <mc:Choice xmlns:v="urn:schemas-microsoft-com:vml" Requires="v">
                <p:oleObj spid="_x0000_s27659" name="Clip" r:id="rId11" imgW="2979720" imgH="3934080" progId="MS_ClipArt_Gallery.2">
                  <p:embed/>
                </p:oleObj>
              </mc:Choice>
              <mc:Fallback>
                <p:oleObj name="Clip" r:id="rId11" imgW="2979720" imgH="3934080" progId="MS_ClipArt_Gallery.2">
                  <p:embed/>
                  <p:pic>
                    <p:nvPicPr>
                      <p:cNvPr id="0" name="Picture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invGray">
                      <a:xfrm>
                        <a:off x="3182938" y="5334000"/>
                        <a:ext cx="1154112" cy="152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4971" name="Object 6"/>
          <p:cNvGraphicFramePr>
            <a:graphicFrameLocks noChangeAspect="1"/>
          </p:cNvGraphicFramePr>
          <p:nvPr/>
        </p:nvGraphicFramePr>
        <p:xfrm>
          <a:off x="2895600" y="2911475"/>
          <a:ext cx="1154113" cy="1524000"/>
        </p:xfrm>
        <a:graphic>
          <a:graphicData uri="http://schemas.openxmlformats.org/presentationml/2006/ole">
            <mc:AlternateContent xmlns:mc="http://schemas.openxmlformats.org/markup-compatibility/2006">
              <mc:Choice xmlns:v="urn:schemas-microsoft-com:vml" Requires="v">
                <p:oleObj spid="_x0000_s27660" name="Clip" r:id="rId13" imgW="2979720" imgH="3934080" progId="MS_ClipArt_Gallery.2">
                  <p:embed/>
                </p:oleObj>
              </mc:Choice>
              <mc:Fallback>
                <p:oleObj name="Clip" r:id="rId13" imgW="2979720" imgH="3934080" progId="MS_ClipArt_Gallery.2">
                  <p:embed/>
                  <p:pic>
                    <p:nvPicPr>
                      <p:cNvPr id="0" name="Picture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invGray">
                      <a:xfrm>
                        <a:off x="2895600" y="2911475"/>
                        <a:ext cx="1154113" cy="152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4967" name="Object 7"/>
          <p:cNvGraphicFramePr>
            <a:graphicFrameLocks noChangeAspect="1"/>
          </p:cNvGraphicFramePr>
          <p:nvPr/>
        </p:nvGraphicFramePr>
        <p:xfrm>
          <a:off x="5106988" y="3810000"/>
          <a:ext cx="1154112" cy="1524000"/>
        </p:xfrm>
        <a:graphic>
          <a:graphicData uri="http://schemas.openxmlformats.org/presentationml/2006/ole">
            <mc:AlternateContent xmlns:mc="http://schemas.openxmlformats.org/markup-compatibility/2006">
              <mc:Choice xmlns:v="urn:schemas-microsoft-com:vml" Requires="v">
                <p:oleObj spid="_x0000_s27661" name="Clip" r:id="rId15" imgW="2979720" imgH="3934080" progId="MS_ClipArt_Gallery.2">
                  <p:embed/>
                </p:oleObj>
              </mc:Choice>
              <mc:Fallback>
                <p:oleObj name="Clip" r:id="rId15" imgW="2979720" imgH="3934080" progId="MS_ClipArt_Gallery.2">
                  <p:embed/>
                  <p:pic>
                    <p:nvPicPr>
                      <p:cNvPr id="0" name="Picture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invGray">
                      <a:xfrm>
                        <a:off x="5106988" y="3810000"/>
                        <a:ext cx="1154112" cy="152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4992" name="Freeform 64"/>
          <p:cNvSpPr>
            <a:spLocks/>
          </p:cNvSpPr>
          <p:nvPr/>
        </p:nvSpPr>
        <p:spPr bwMode="auto">
          <a:xfrm>
            <a:off x="6035675" y="2620963"/>
            <a:ext cx="2286000" cy="1844675"/>
          </a:xfrm>
          <a:custGeom>
            <a:avLst/>
            <a:gdLst/>
            <a:ahLst/>
            <a:cxnLst>
              <a:cxn ang="0">
                <a:pos x="1440" y="0"/>
              </a:cxn>
              <a:cxn ang="0">
                <a:pos x="1113" y="288"/>
              </a:cxn>
              <a:cxn ang="0">
                <a:pos x="1008" y="375"/>
              </a:cxn>
              <a:cxn ang="0">
                <a:pos x="768" y="547"/>
              </a:cxn>
              <a:cxn ang="0">
                <a:pos x="624" y="634"/>
              </a:cxn>
              <a:cxn ang="0">
                <a:pos x="528" y="691"/>
              </a:cxn>
              <a:cxn ang="0">
                <a:pos x="480" y="720"/>
              </a:cxn>
              <a:cxn ang="0">
                <a:pos x="432" y="749"/>
              </a:cxn>
              <a:cxn ang="0">
                <a:pos x="384" y="778"/>
              </a:cxn>
              <a:cxn ang="0">
                <a:pos x="172" y="893"/>
              </a:cxn>
              <a:cxn ang="0">
                <a:pos x="96" y="941"/>
              </a:cxn>
              <a:cxn ang="0">
                <a:pos x="76" y="960"/>
              </a:cxn>
              <a:cxn ang="0">
                <a:pos x="48" y="970"/>
              </a:cxn>
              <a:cxn ang="0">
                <a:pos x="38" y="999"/>
              </a:cxn>
              <a:cxn ang="0">
                <a:pos x="0" y="1047"/>
              </a:cxn>
              <a:cxn ang="0">
                <a:pos x="57" y="1162"/>
              </a:cxn>
            </a:cxnLst>
            <a:rect l="0" t="0" r="r" b="b"/>
            <a:pathLst>
              <a:path w="1440" h="1162">
                <a:moveTo>
                  <a:pt x="1440" y="0"/>
                </a:moveTo>
                <a:cubicBezTo>
                  <a:pt x="1334" y="101"/>
                  <a:pt x="1236" y="207"/>
                  <a:pt x="1113" y="288"/>
                </a:cubicBezTo>
                <a:cubicBezTo>
                  <a:pt x="1061" y="322"/>
                  <a:pt x="1060" y="356"/>
                  <a:pt x="1008" y="375"/>
                </a:cubicBezTo>
                <a:cubicBezTo>
                  <a:pt x="936" y="444"/>
                  <a:pt x="850" y="492"/>
                  <a:pt x="768" y="547"/>
                </a:cubicBezTo>
                <a:cubicBezTo>
                  <a:pt x="722" y="578"/>
                  <a:pt x="678" y="615"/>
                  <a:pt x="624" y="634"/>
                </a:cubicBezTo>
                <a:cubicBezTo>
                  <a:pt x="602" y="655"/>
                  <a:pt x="557" y="682"/>
                  <a:pt x="528" y="691"/>
                </a:cubicBezTo>
                <a:cubicBezTo>
                  <a:pt x="479" y="740"/>
                  <a:pt x="540" y="685"/>
                  <a:pt x="480" y="720"/>
                </a:cubicBezTo>
                <a:cubicBezTo>
                  <a:pt x="409" y="762"/>
                  <a:pt x="516" y="719"/>
                  <a:pt x="432" y="749"/>
                </a:cubicBezTo>
                <a:cubicBezTo>
                  <a:pt x="387" y="791"/>
                  <a:pt x="439" y="747"/>
                  <a:pt x="384" y="778"/>
                </a:cubicBezTo>
                <a:cubicBezTo>
                  <a:pt x="313" y="817"/>
                  <a:pt x="244" y="856"/>
                  <a:pt x="172" y="893"/>
                </a:cubicBezTo>
                <a:cubicBezTo>
                  <a:pt x="142" y="908"/>
                  <a:pt x="129" y="929"/>
                  <a:pt x="96" y="941"/>
                </a:cubicBezTo>
                <a:cubicBezTo>
                  <a:pt x="89" y="947"/>
                  <a:pt x="84" y="955"/>
                  <a:pt x="76" y="960"/>
                </a:cubicBezTo>
                <a:cubicBezTo>
                  <a:pt x="68" y="965"/>
                  <a:pt x="55" y="963"/>
                  <a:pt x="48" y="970"/>
                </a:cubicBezTo>
                <a:cubicBezTo>
                  <a:pt x="41" y="977"/>
                  <a:pt x="43" y="990"/>
                  <a:pt x="38" y="999"/>
                </a:cubicBezTo>
                <a:cubicBezTo>
                  <a:pt x="27" y="1021"/>
                  <a:pt x="16" y="1030"/>
                  <a:pt x="0" y="1047"/>
                </a:cubicBezTo>
                <a:cubicBezTo>
                  <a:pt x="7" y="1076"/>
                  <a:pt x="16" y="1162"/>
                  <a:pt x="57" y="1162"/>
                </a:cubicBezTo>
              </a:path>
            </a:pathLst>
          </a:custGeom>
          <a:noFill/>
          <a:ln w="88900" cap="flat" cmpd="sng">
            <a:solidFill>
              <a:schemeClr val="hlink"/>
            </a:solidFill>
            <a:prstDash val="solid"/>
            <a:round/>
            <a:headEnd type="none" w="med" len="med"/>
            <a:tailEnd type="none" w="med" len="med"/>
          </a:ln>
          <a:effectLst/>
        </p:spPr>
        <p:txBody>
          <a:bodyPr/>
          <a:lstStyle/>
          <a:p>
            <a:endParaRPr lang="en-US">
              <a:effectLst>
                <a:outerShdw blurRad="38100" dist="38100" dir="2700000" algn="tl">
                  <a:srgbClr val="000000"/>
                </a:outerShdw>
              </a:effectLst>
            </a:endParaRPr>
          </a:p>
        </p:txBody>
      </p:sp>
      <p:sp>
        <p:nvSpPr>
          <p:cNvPr id="29" name="AutoShape 39"/>
          <p:cNvSpPr>
            <a:spLocks/>
          </p:cNvSpPr>
          <p:nvPr/>
        </p:nvSpPr>
        <p:spPr bwMode="auto">
          <a:xfrm>
            <a:off x="6781800" y="6248400"/>
            <a:ext cx="1517650" cy="495300"/>
          </a:xfrm>
          <a:prstGeom prst="borderCallout2">
            <a:avLst>
              <a:gd name="adj1" fmla="val 23079"/>
              <a:gd name="adj2" fmla="val -5023"/>
              <a:gd name="adj3" fmla="val 23079"/>
              <a:gd name="adj4" fmla="val -17782"/>
              <a:gd name="adj5" fmla="val -443269"/>
              <a:gd name="adj6" fmla="val -31065"/>
            </a:avLst>
          </a:prstGeom>
          <a:noFill/>
          <a:ln w="38100">
            <a:solidFill>
              <a:schemeClr val="folHlink"/>
            </a:solidFill>
            <a:miter lim="800000"/>
            <a:headEnd/>
            <a:tailEnd/>
          </a:ln>
        </p:spPr>
        <p:txBody>
          <a:bodyPr lIns="274320" rIns="274320" anchor="ctr">
            <a:spAutoFit/>
          </a:bodyPr>
          <a:lstStyle/>
          <a:p>
            <a:pPr algn="ctr">
              <a:spcBef>
                <a:spcPct val="0"/>
              </a:spcBef>
            </a:pPr>
            <a:r>
              <a:rPr lang="en-US" sz="2400">
                <a:solidFill>
                  <a:schemeClr val="folHlink"/>
                </a:solidFill>
                <a:effectLst/>
                <a:latin typeface="Arial Rounded MT Bold" charset="0"/>
              </a:rPr>
              <a:t>String</a:t>
            </a:r>
            <a:endParaRPr lang="en-US" sz="2400">
              <a:effectLst/>
              <a:latin typeface="Arial Rounded MT Bold" charset="0"/>
            </a:endParaRPr>
          </a:p>
        </p:txBody>
      </p:sp>
      <p:grpSp>
        <p:nvGrpSpPr>
          <p:cNvPr id="7" name="Group 43"/>
          <p:cNvGrpSpPr>
            <a:grpSpLocks/>
          </p:cNvGrpSpPr>
          <p:nvPr/>
        </p:nvGrpSpPr>
        <p:grpSpPr bwMode="auto">
          <a:xfrm>
            <a:off x="228600" y="1747838"/>
            <a:ext cx="6032500" cy="1420812"/>
            <a:chOff x="144" y="1101"/>
            <a:chExt cx="3800" cy="895"/>
          </a:xfrm>
        </p:grpSpPr>
        <p:sp>
          <p:nvSpPr>
            <p:cNvPr id="31" name="AutoShape 40"/>
            <p:cNvSpPr>
              <a:spLocks/>
            </p:cNvSpPr>
            <p:nvPr/>
          </p:nvSpPr>
          <p:spPr bwMode="auto">
            <a:xfrm rot="5400000">
              <a:off x="1754" y="-195"/>
              <a:ext cx="583" cy="3800"/>
            </a:xfrm>
            <a:prstGeom prst="leftBrace">
              <a:avLst>
                <a:gd name="adj1" fmla="val 54317"/>
                <a:gd name="adj2" fmla="val 50000"/>
              </a:avLst>
            </a:prstGeom>
            <a:noFill/>
            <a:ln w="38100">
              <a:solidFill>
                <a:schemeClr val="folHlink"/>
              </a:solidFill>
              <a:round/>
              <a:headEnd/>
              <a:tailEnd/>
            </a:ln>
            <a:effectLst/>
          </p:spPr>
          <p:txBody>
            <a:bodyPr lIns="274320" rIns="274320" anchor="ctr">
              <a:spAutoFit/>
            </a:bodyPr>
            <a:lstStyle/>
            <a:p>
              <a:endParaRPr lang="en-US">
                <a:effectLst>
                  <a:outerShdw blurRad="38100" dist="38100" dir="2700000" algn="tl">
                    <a:srgbClr val="000000"/>
                  </a:outerShdw>
                </a:effectLst>
              </a:endParaRPr>
            </a:p>
          </p:txBody>
        </p:sp>
        <p:sp>
          <p:nvSpPr>
            <p:cNvPr id="27667" name="Text Box 41"/>
            <p:cNvSpPr txBox="1">
              <a:spLocks noChangeArrowheads="1"/>
            </p:cNvSpPr>
            <p:nvPr/>
          </p:nvSpPr>
          <p:spPr bwMode="auto">
            <a:xfrm>
              <a:off x="929" y="1101"/>
              <a:ext cx="2152" cy="312"/>
            </a:xfrm>
            <a:prstGeom prst="rect">
              <a:avLst/>
            </a:prstGeom>
            <a:noFill/>
            <a:ln w="38100">
              <a:solidFill>
                <a:schemeClr val="folHlink"/>
              </a:solidFill>
              <a:miter lim="800000"/>
              <a:headEnd/>
              <a:tailEnd/>
            </a:ln>
          </p:spPr>
          <p:txBody>
            <a:bodyPr wrap="none" lIns="274320" rIns="274320" anchor="ctr">
              <a:spAutoFit/>
            </a:bodyPr>
            <a:lstStyle/>
            <a:p>
              <a:pPr algn="ctr">
                <a:spcBef>
                  <a:spcPct val="0"/>
                </a:spcBef>
              </a:pPr>
              <a:r>
                <a:rPr lang="en-US" sz="2400">
                  <a:solidFill>
                    <a:schemeClr val="folHlink"/>
                  </a:solidFill>
                  <a:effectLst/>
                  <a:latin typeface="Arial Rounded MT Bold" charset="0"/>
                </a:rPr>
                <a:t>Worshipping males</a:t>
              </a:r>
              <a:endParaRPr lang="en-US" sz="2400">
                <a:effectLst/>
                <a:latin typeface="Arial Rounded MT Bold" charset="0"/>
              </a:endParaRPr>
            </a:p>
          </p:txBody>
        </p:sp>
      </p:grpSp>
    </p:spTree>
  </p:cSld>
  <p:clrMapOvr>
    <a:masterClrMapping/>
  </p:clrMapOvr>
  <p:transition advTm="15632"/>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24966"/>
                                        </p:tgtEl>
                                        <p:attrNameLst>
                                          <p:attrName>style.visibility</p:attrName>
                                        </p:attrNameLst>
                                      </p:cBhvr>
                                      <p:to>
                                        <p:strVal val="visible"/>
                                      </p:to>
                                    </p:set>
                                  </p:childTnLst>
                                </p:cTn>
                              </p:par>
                              <p:par>
                                <p:cTn id="7" presetID="2" presetClass="entr" presetSubtype="1" fill="hold" nodeType="withEffect">
                                  <p:stCondLst>
                                    <p:cond delay="1000"/>
                                  </p:stCondLst>
                                  <p:childTnLst>
                                    <p:set>
                                      <p:cBhvr>
                                        <p:cTn id="8" dur="1" fill="hold">
                                          <p:stCondLst>
                                            <p:cond delay="0"/>
                                          </p:stCondLst>
                                        </p:cTn>
                                        <p:tgtEl>
                                          <p:spTgt spid="6"/>
                                        </p:tgtEl>
                                        <p:attrNameLst>
                                          <p:attrName>style.visibility</p:attrName>
                                        </p:attrNameLst>
                                      </p:cBhvr>
                                      <p:to>
                                        <p:strVal val="visible"/>
                                      </p:to>
                                    </p:set>
                                    <p:anim calcmode="lin" valueType="num">
                                      <p:cBhvr additive="base">
                                        <p:cTn id="9" dur="500" fill="hold"/>
                                        <p:tgtEl>
                                          <p:spTgt spid="6"/>
                                        </p:tgtEl>
                                        <p:attrNameLst>
                                          <p:attrName>ppt_x</p:attrName>
                                        </p:attrNameLst>
                                      </p:cBhvr>
                                      <p:tavLst>
                                        <p:tav tm="0">
                                          <p:val>
                                            <p:strVal val="#ppt_x"/>
                                          </p:val>
                                        </p:tav>
                                        <p:tav tm="100000">
                                          <p:val>
                                            <p:strVal val="#ppt_x"/>
                                          </p:val>
                                        </p:tav>
                                      </p:tavLst>
                                    </p:anim>
                                    <p:anim calcmode="lin" valueType="num">
                                      <p:cBhvr additive="base">
                                        <p:cTn id="10" dur="500" fill="hold"/>
                                        <p:tgtEl>
                                          <p:spTgt spid="6"/>
                                        </p:tgtEl>
                                        <p:attrNameLst>
                                          <p:attrName>ppt_y</p:attrName>
                                        </p:attrNameLst>
                                      </p:cBhvr>
                                      <p:tavLst>
                                        <p:tav tm="0">
                                          <p:val>
                                            <p:strVal val="0-#ppt_h/2"/>
                                          </p:val>
                                        </p:tav>
                                        <p:tav tm="100000">
                                          <p:val>
                                            <p:strVal val="#ppt_y"/>
                                          </p:val>
                                        </p:tav>
                                      </p:tavLst>
                                    </p:anim>
                                  </p:childTnLst>
                                </p:cTn>
                              </p:par>
                            </p:childTnLst>
                          </p:cTn>
                        </p:par>
                        <p:par>
                          <p:cTn id="11" fill="hold">
                            <p:stCondLst>
                              <p:cond delay="1500"/>
                            </p:stCondLst>
                            <p:childTnLst>
                              <p:par>
                                <p:cTn id="12" presetID="2" presetClass="entr" presetSubtype="8" fill="hold" nodeType="afterEffect">
                                  <p:stCondLst>
                                    <p:cond delay="0"/>
                                  </p:stCondLst>
                                  <p:childTnLst>
                                    <p:set>
                                      <p:cBhvr>
                                        <p:cTn id="13" dur="1" fill="hold">
                                          <p:stCondLst>
                                            <p:cond delay="0"/>
                                          </p:stCondLst>
                                        </p:cTn>
                                        <p:tgtEl>
                                          <p:spTgt spid="124967"/>
                                        </p:tgtEl>
                                        <p:attrNameLst>
                                          <p:attrName>style.visibility</p:attrName>
                                        </p:attrNameLst>
                                      </p:cBhvr>
                                      <p:to>
                                        <p:strVal val="visible"/>
                                      </p:to>
                                    </p:set>
                                    <p:anim calcmode="lin" valueType="num">
                                      <p:cBhvr additive="base">
                                        <p:cTn id="14" dur="500" fill="hold"/>
                                        <p:tgtEl>
                                          <p:spTgt spid="124967"/>
                                        </p:tgtEl>
                                        <p:attrNameLst>
                                          <p:attrName>ppt_x</p:attrName>
                                        </p:attrNameLst>
                                      </p:cBhvr>
                                      <p:tavLst>
                                        <p:tav tm="0">
                                          <p:val>
                                            <p:strVal val="0-#ppt_w/2"/>
                                          </p:val>
                                        </p:tav>
                                        <p:tav tm="100000">
                                          <p:val>
                                            <p:strVal val="#ppt_x"/>
                                          </p:val>
                                        </p:tav>
                                      </p:tavLst>
                                    </p:anim>
                                    <p:anim calcmode="lin" valueType="num">
                                      <p:cBhvr additive="base">
                                        <p:cTn id="15" dur="500" fill="hold"/>
                                        <p:tgtEl>
                                          <p:spTgt spid="124967"/>
                                        </p:tgtEl>
                                        <p:attrNameLst>
                                          <p:attrName>ppt_y</p:attrName>
                                        </p:attrNameLst>
                                      </p:cBhvr>
                                      <p:tavLst>
                                        <p:tav tm="0">
                                          <p:val>
                                            <p:strVal val="#ppt_y"/>
                                          </p:val>
                                        </p:tav>
                                        <p:tav tm="100000">
                                          <p:val>
                                            <p:strVal val="#ppt_y"/>
                                          </p:val>
                                        </p:tav>
                                      </p:tavLst>
                                    </p:anim>
                                  </p:childTnLst>
                                </p:cTn>
                              </p:par>
                            </p:childTnLst>
                          </p:cTn>
                        </p:par>
                        <p:par>
                          <p:cTn id="16" fill="hold">
                            <p:stCondLst>
                              <p:cond delay="2000"/>
                            </p:stCondLst>
                            <p:childTnLst>
                              <p:par>
                                <p:cTn id="17" presetID="2" presetClass="entr" presetSubtype="8" fill="hold" nodeType="afterEffect">
                                  <p:stCondLst>
                                    <p:cond delay="1000"/>
                                  </p:stCondLst>
                                  <p:childTnLst>
                                    <p:set>
                                      <p:cBhvr>
                                        <p:cTn id="18" dur="1" fill="hold">
                                          <p:stCondLst>
                                            <p:cond delay="0"/>
                                          </p:stCondLst>
                                        </p:cTn>
                                        <p:tgtEl>
                                          <p:spTgt spid="124971"/>
                                        </p:tgtEl>
                                        <p:attrNameLst>
                                          <p:attrName>style.visibility</p:attrName>
                                        </p:attrNameLst>
                                      </p:cBhvr>
                                      <p:to>
                                        <p:strVal val="visible"/>
                                      </p:to>
                                    </p:set>
                                    <p:anim calcmode="lin" valueType="num">
                                      <p:cBhvr additive="base">
                                        <p:cTn id="19" dur="500" fill="hold"/>
                                        <p:tgtEl>
                                          <p:spTgt spid="124971"/>
                                        </p:tgtEl>
                                        <p:attrNameLst>
                                          <p:attrName>ppt_x</p:attrName>
                                        </p:attrNameLst>
                                      </p:cBhvr>
                                      <p:tavLst>
                                        <p:tav tm="0">
                                          <p:val>
                                            <p:strVal val="0-#ppt_w/2"/>
                                          </p:val>
                                        </p:tav>
                                        <p:tav tm="100000">
                                          <p:val>
                                            <p:strVal val="#ppt_x"/>
                                          </p:val>
                                        </p:tav>
                                      </p:tavLst>
                                    </p:anim>
                                    <p:anim calcmode="lin" valueType="num">
                                      <p:cBhvr additive="base">
                                        <p:cTn id="20" dur="500" fill="hold"/>
                                        <p:tgtEl>
                                          <p:spTgt spid="124971"/>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Ooooh"/>
                                        </p:tgtEl>
                                      </p:cMediaNode>
                                    </p:audio>
                                  </p:subTnLst>
                                </p:cTn>
                              </p:par>
                            </p:childTnLst>
                          </p:cTn>
                        </p:par>
                        <p:par>
                          <p:cTn id="21" fill="hold">
                            <p:stCondLst>
                              <p:cond delay="3500"/>
                            </p:stCondLst>
                            <p:childTnLst>
                              <p:par>
                                <p:cTn id="22" presetID="2" presetClass="entr" presetSubtype="8" fill="hold" nodeType="afterEffect">
                                  <p:stCondLst>
                                    <p:cond delay="1000"/>
                                  </p:stCondLst>
                                  <p:childTnLst>
                                    <p:set>
                                      <p:cBhvr>
                                        <p:cTn id="23" dur="1" fill="hold">
                                          <p:stCondLst>
                                            <p:cond delay="0"/>
                                          </p:stCondLst>
                                        </p:cTn>
                                        <p:tgtEl>
                                          <p:spTgt spid="124970"/>
                                        </p:tgtEl>
                                        <p:attrNameLst>
                                          <p:attrName>style.visibility</p:attrName>
                                        </p:attrNameLst>
                                      </p:cBhvr>
                                      <p:to>
                                        <p:strVal val="visible"/>
                                      </p:to>
                                    </p:set>
                                    <p:anim calcmode="lin" valueType="num">
                                      <p:cBhvr additive="base">
                                        <p:cTn id="24" dur="500" fill="hold"/>
                                        <p:tgtEl>
                                          <p:spTgt spid="124970"/>
                                        </p:tgtEl>
                                        <p:attrNameLst>
                                          <p:attrName>ppt_x</p:attrName>
                                        </p:attrNameLst>
                                      </p:cBhvr>
                                      <p:tavLst>
                                        <p:tav tm="0">
                                          <p:val>
                                            <p:strVal val="0-#ppt_w/2"/>
                                          </p:val>
                                        </p:tav>
                                        <p:tav tm="100000">
                                          <p:val>
                                            <p:strVal val="#ppt_x"/>
                                          </p:val>
                                        </p:tav>
                                      </p:tavLst>
                                    </p:anim>
                                    <p:anim calcmode="lin" valueType="num">
                                      <p:cBhvr additive="base">
                                        <p:cTn id="25" dur="500" fill="hold"/>
                                        <p:tgtEl>
                                          <p:spTgt spid="12497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3" name="Ooooh"/>
                                        </p:tgtEl>
                                      </p:cMediaNode>
                                    </p:audio>
                                  </p:subTnLst>
                                </p:cTn>
                              </p:par>
                            </p:childTnLst>
                          </p:cTn>
                        </p:par>
                        <p:par>
                          <p:cTn id="26" fill="hold">
                            <p:stCondLst>
                              <p:cond delay="5000"/>
                            </p:stCondLst>
                            <p:childTnLst>
                              <p:par>
                                <p:cTn id="27" presetID="2" presetClass="entr" presetSubtype="8" fill="hold" nodeType="afterEffect">
                                  <p:stCondLst>
                                    <p:cond delay="1000"/>
                                  </p:stCondLst>
                                  <p:childTnLst>
                                    <p:set>
                                      <p:cBhvr>
                                        <p:cTn id="28" dur="1" fill="hold">
                                          <p:stCondLst>
                                            <p:cond delay="0"/>
                                          </p:stCondLst>
                                        </p:cTn>
                                        <p:tgtEl>
                                          <p:spTgt spid="124969"/>
                                        </p:tgtEl>
                                        <p:attrNameLst>
                                          <p:attrName>style.visibility</p:attrName>
                                        </p:attrNameLst>
                                      </p:cBhvr>
                                      <p:to>
                                        <p:strVal val="visible"/>
                                      </p:to>
                                    </p:set>
                                    <p:anim calcmode="lin" valueType="num">
                                      <p:cBhvr additive="base">
                                        <p:cTn id="29" dur="500" fill="hold"/>
                                        <p:tgtEl>
                                          <p:spTgt spid="124969"/>
                                        </p:tgtEl>
                                        <p:attrNameLst>
                                          <p:attrName>ppt_x</p:attrName>
                                        </p:attrNameLst>
                                      </p:cBhvr>
                                      <p:tavLst>
                                        <p:tav tm="0">
                                          <p:val>
                                            <p:strVal val="0-#ppt_w/2"/>
                                          </p:val>
                                        </p:tav>
                                        <p:tav tm="100000">
                                          <p:val>
                                            <p:strVal val="#ppt_x"/>
                                          </p:val>
                                        </p:tav>
                                      </p:tavLst>
                                    </p:anim>
                                    <p:anim calcmode="lin" valueType="num">
                                      <p:cBhvr additive="base">
                                        <p:cTn id="30" dur="500" fill="hold"/>
                                        <p:tgtEl>
                                          <p:spTgt spid="12496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3" name="Ooooh"/>
                                        </p:tgtEl>
                                      </p:cMediaNode>
                                    </p:audio>
                                  </p:subTnLst>
                                </p:cTn>
                              </p:par>
                            </p:childTnLst>
                          </p:cTn>
                        </p:par>
                        <p:par>
                          <p:cTn id="31" fill="hold">
                            <p:stCondLst>
                              <p:cond delay="6500"/>
                            </p:stCondLst>
                            <p:childTnLst>
                              <p:par>
                                <p:cTn id="32" presetID="2" presetClass="entr" presetSubtype="8" fill="hold" nodeType="afterEffect">
                                  <p:stCondLst>
                                    <p:cond delay="1000"/>
                                  </p:stCondLst>
                                  <p:childTnLst>
                                    <p:set>
                                      <p:cBhvr>
                                        <p:cTn id="33" dur="1" fill="hold">
                                          <p:stCondLst>
                                            <p:cond delay="0"/>
                                          </p:stCondLst>
                                        </p:cTn>
                                        <p:tgtEl>
                                          <p:spTgt spid="124968"/>
                                        </p:tgtEl>
                                        <p:attrNameLst>
                                          <p:attrName>style.visibility</p:attrName>
                                        </p:attrNameLst>
                                      </p:cBhvr>
                                      <p:to>
                                        <p:strVal val="visible"/>
                                      </p:to>
                                    </p:set>
                                    <p:anim calcmode="lin" valueType="num">
                                      <p:cBhvr additive="base">
                                        <p:cTn id="34" dur="500" fill="hold"/>
                                        <p:tgtEl>
                                          <p:spTgt spid="124968"/>
                                        </p:tgtEl>
                                        <p:attrNameLst>
                                          <p:attrName>ppt_x</p:attrName>
                                        </p:attrNameLst>
                                      </p:cBhvr>
                                      <p:tavLst>
                                        <p:tav tm="0">
                                          <p:val>
                                            <p:strVal val="0-#ppt_w/2"/>
                                          </p:val>
                                        </p:tav>
                                        <p:tav tm="100000">
                                          <p:val>
                                            <p:strVal val="#ppt_x"/>
                                          </p:val>
                                        </p:tav>
                                      </p:tavLst>
                                    </p:anim>
                                    <p:anim calcmode="lin" valueType="num">
                                      <p:cBhvr additive="base">
                                        <p:cTn id="35" dur="500" fill="hold"/>
                                        <p:tgtEl>
                                          <p:spTgt spid="12496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2"/>
                                            </p:cond>
                                          </p:stCondLst>
                                          <p:endCondLst>
                                            <p:cond evt="onStopAudio" delay="0">
                                              <p:tgtEl>
                                                <p:sldTgt/>
                                              </p:tgtEl>
                                            </p:cond>
                                          </p:endCondLst>
                                        </p:cTn>
                                        <p:tgtEl>
                                          <p:sndTgt r:embed="rId3" name="Ooooh"/>
                                        </p:tgtEl>
                                      </p:cMediaNode>
                                    </p:audio>
                                  </p:subTnLst>
                                </p:cTn>
                              </p:par>
                            </p:childTnLst>
                          </p:cTn>
                        </p:par>
                        <p:par>
                          <p:cTn id="36" fill="hold">
                            <p:stCondLst>
                              <p:cond delay="8000"/>
                            </p:stCondLst>
                            <p:childTnLst>
                              <p:par>
                                <p:cTn id="37" presetID="2" presetClass="entr" presetSubtype="8" fill="hold" nodeType="afterEffect">
                                  <p:stCondLst>
                                    <p:cond delay="1000"/>
                                  </p:stCondLst>
                                  <p:childTnLst>
                                    <p:set>
                                      <p:cBhvr>
                                        <p:cTn id="38" dur="1" fill="hold">
                                          <p:stCondLst>
                                            <p:cond delay="0"/>
                                          </p:stCondLst>
                                        </p:cTn>
                                        <p:tgtEl>
                                          <p:spTgt spid="124933"/>
                                        </p:tgtEl>
                                        <p:attrNameLst>
                                          <p:attrName>style.visibility</p:attrName>
                                        </p:attrNameLst>
                                      </p:cBhvr>
                                      <p:to>
                                        <p:strVal val="visible"/>
                                      </p:to>
                                    </p:set>
                                    <p:anim calcmode="lin" valueType="num">
                                      <p:cBhvr additive="base">
                                        <p:cTn id="39" dur="500" fill="hold"/>
                                        <p:tgtEl>
                                          <p:spTgt spid="124933"/>
                                        </p:tgtEl>
                                        <p:attrNameLst>
                                          <p:attrName>ppt_x</p:attrName>
                                        </p:attrNameLst>
                                      </p:cBhvr>
                                      <p:tavLst>
                                        <p:tav tm="0">
                                          <p:val>
                                            <p:strVal val="0-#ppt_w/2"/>
                                          </p:val>
                                        </p:tav>
                                        <p:tav tm="100000">
                                          <p:val>
                                            <p:strVal val="#ppt_x"/>
                                          </p:val>
                                        </p:tav>
                                      </p:tavLst>
                                    </p:anim>
                                    <p:anim calcmode="lin" valueType="num">
                                      <p:cBhvr additive="base">
                                        <p:cTn id="40" dur="500" fill="hold"/>
                                        <p:tgtEl>
                                          <p:spTgt spid="12493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7"/>
                                            </p:cond>
                                          </p:stCondLst>
                                          <p:endCondLst>
                                            <p:cond evt="onStopAudio" delay="0">
                                              <p:tgtEl>
                                                <p:sldTgt/>
                                              </p:tgtEl>
                                            </p:cond>
                                          </p:endCondLst>
                                        </p:cTn>
                                        <p:tgtEl>
                                          <p:sndTgt r:embed="rId3" name="Ooooh"/>
                                        </p:tgtEl>
                                      </p:cMediaNode>
                                    </p:audio>
                                  </p:subTnLst>
                                </p:cTn>
                              </p:par>
                            </p:childTnLst>
                          </p:cTn>
                        </p:par>
                        <p:par>
                          <p:cTn id="41" fill="hold">
                            <p:stCondLst>
                              <p:cond delay="9500"/>
                            </p:stCondLst>
                            <p:childTnLst>
                              <p:par>
                                <p:cTn id="42" presetID="15" presetClass="entr" presetSubtype="0" fill="hold" nodeType="afterEffect">
                                  <p:stCondLst>
                                    <p:cond delay="1000"/>
                                  </p:stCondLst>
                                  <p:childTnLst>
                                    <p:set>
                                      <p:cBhvr>
                                        <p:cTn id="43" dur="1" fill="hold">
                                          <p:stCondLst>
                                            <p:cond delay="0"/>
                                          </p:stCondLst>
                                        </p:cTn>
                                        <p:tgtEl>
                                          <p:spTgt spid="4"/>
                                        </p:tgtEl>
                                        <p:attrNameLst>
                                          <p:attrName>style.visibility</p:attrName>
                                        </p:attrNameLst>
                                      </p:cBhvr>
                                      <p:to>
                                        <p:strVal val="visible"/>
                                      </p:to>
                                    </p:set>
                                    <p:anim calcmode="lin" valueType="num">
                                      <p:cBhvr>
                                        <p:cTn id="44" dur="1000" fill="hold"/>
                                        <p:tgtEl>
                                          <p:spTgt spid="4"/>
                                        </p:tgtEl>
                                        <p:attrNameLst>
                                          <p:attrName>ppt_w</p:attrName>
                                        </p:attrNameLst>
                                      </p:cBhvr>
                                      <p:tavLst>
                                        <p:tav tm="0">
                                          <p:val>
                                            <p:fltVal val="0"/>
                                          </p:val>
                                        </p:tav>
                                        <p:tav tm="100000">
                                          <p:val>
                                            <p:strVal val="#ppt_w"/>
                                          </p:val>
                                        </p:tav>
                                      </p:tavLst>
                                    </p:anim>
                                    <p:anim calcmode="lin" valueType="num">
                                      <p:cBhvr>
                                        <p:cTn id="45" dur="1000" fill="hold"/>
                                        <p:tgtEl>
                                          <p:spTgt spid="4"/>
                                        </p:tgtEl>
                                        <p:attrNameLst>
                                          <p:attrName>ppt_h</p:attrName>
                                        </p:attrNameLst>
                                      </p:cBhvr>
                                      <p:tavLst>
                                        <p:tav tm="0">
                                          <p:val>
                                            <p:fltVal val="0"/>
                                          </p:val>
                                        </p:tav>
                                        <p:tav tm="100000">
                                          <p:val>
                                            <p:strVal val="#ppt_h"/>
                                          </p:val>
                                        </p:tav>
                                      </p:tavLst>
                                    </p:anim>
                                    <p:anim calcmode="lin" valueType="num">
                                      <p:cBhvr>
                                        <p:cTn id="46"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47" dur="1000" fill="hold"/>
                                        <p:tgtEl>
                                          <p:spTgt spid="4"/>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42"/>
                                            </p:cond>
                                          </p:stCondLst>
                                          <p:endCondLst>
                                            <p:cond evt="onStopAudio" delay="0">
                                              <p:tgtEl>
                                                <p:sldTgt/>
                                              </p:tgtEl>
                                            </p:cond>
                                          </p:endCondLst>
                                        </p:cTn>
                                        <p:tgtEl>
                                          <p:sndTgt r:embed="rId4" name="CHIMES.WAV"/>
                                        </p:tgtEl>
                                      </p:cMediaNode>
                                    </p:audio>
                                  </p:subTnLst>
                                </p:cTn>
                              </p:par>
                              <p:par>
                                <p:cTn id="48" presetID="15" presetClass="entr" presetSubtype="0" fill="hold" nodeType="withEffect">
                                  <p:stCondLst>
                                    <p:cond delay="0"/>
                                  </p:stCondLst>
                                  <p:childTnLst>
                                    <p:set>
                                      <p:cBhvr>
                                        <p:cTn id="49" dur="1" fill="hold">
                                          <p:stCondLst>
                                            <p:cond delay="0"/>
                                          </p:stCondLst>
                                        </p:cTn>
                                        <p:tgtEl>
                                          <p:spTgt spid="2"/>
                                        </p:tgtEl>
                                        <p:attrNameLst>
                                          <p:attrName>style.visibility</p:attrName>
                                        </p:attrNameLst>
                                      </p:cBhvr>
                                      <p:to>
                                        <p:strVal val="visible"/>
                                      </p:to>
                                    </p:set>
                                    <p:anim calcmode="lin" valueType="num">
                                      <p:cBhvr>
                                        <p:cTn id="50" dur="1000" fill="hold"/>
                                        <p:tgtEl>
                                          <p:spTgt spid="2"/>
                                        </p:tgtEl>
                                        <p:attrNameLst>
                                          <p:attrName>ppt_w</p:attrName>
                                        </p:attrNameLst>
                                      </p:cBhvr>
                                      <p:tavLst>
                                        <p:tav tm="0">
                                          <p:val>
                                            <p:fltVal val="0"/>
                                          </p:val>
                                        </p:tav>
                                        <p:tav tm="100000">
                                          <p:val>
                                            <p:strVal val="#ppt_w"/>
                                          </p:val>
                                        </p:tav>
                                      </p:tavLst>
                                    </p:anim>
                                    <p:anim calcmode="lin" valueType="num">
                                      <p:cBhvr>
                                        <p:cTn id="51" dur="1000" fill="hold"/>
                                        <p:tgtEl>
                                          <p:spTgt spid="2"/>
                                        </p:tgtEl>
                                        <p:attrNameLst>
                                          <p:attrName>ppt_h</p:attrName>
                                        </p:attrNameLst>
                                      </p:cBhvr>
                                      <p:tavLst>
                                        <p:tav tm="0">
                                          <p:val>
                                            <p:fltVal val="0"/>
                                          </p:val>
                                        </p:tav>
                                        <p:tav tm="100000">
                                          <p:val>
                                            <p:strVal val="#ppt_h"/>
                                          </p:val>
                                        </p:tav>
                                      </p:tavLst>
                                    </p:anim>
                                    <p:anim calcmode="lin" valueType="num">
                                      <p:cBhvr>
                                        <p:cTn id="52" dur="1000" fill="hold"/>
                                        <p:tgtEl>
                                          <p:spTgt spid="2"/>
                                        </p:tgtEl>
                                        <p:attrNameLst>
                                          <p:attrName>ppt_x</p:attrName>
                                        </p:attrNameLst>
                                      </p:cBhvr>
                                      <p:tavLst>
                                        <p:tav tm="0" fmla="#ppt_x+(cos(-2*pi*(1-$))*-#ppt_x-sin(-2*pi*(1-$))*(1-#ppt_y))*(1-$)">
                                          <p:val>
                                            <p:fltVal val="0"/>
                                          </p:val>
                                        </p:tav>
                                        <p:tav tm="100000">
                                          <p:val>
                                            <p:fltVal val="1"/>
                                          </p:val>
                                        </p:tav>
                                      </p:tavLst>
                                    </p:anim>
                                    <p:anim calcmode="lin" valueType="num">
                                      <p:cBhvr>
                                        <p:cTn id="53" dur="1000" fill="hold"/>
                                        <p:tgtEl>
                                          <p:spTgt spid="2"/>
                                        </p:tgtEl>
                                        <p:attrNameLst>
                                          <p:attrName>ppt_y</p:attrName>
                                        </p:attrNameLst>
                                      </p:cBhvr>
                                      <p:tavLst>
                                        <p:tav tm="0" fmla="#ppt_y+(sin(-2*pi*(1-$))*-#ppt_x+cos(-2*pi*(1-$))*(1-#ppt_y))*(1-$)">
                                          <p:val>
                                            <p:fltVal val="0"/>
                                          </p:val>
                                        </p:tav>
                                        <p:tav tm="100000">
                                          <p:val>
                                            <p:fltVal val="1"/>
                                          </p:val>
                                        </p:tav>
                                      </p:tavLst>
                                    </p:anim>
                                  </p:childTnLst>
                                </p:cTn>
                              </p:par>
                              <p:par>
                                <p:cTn id="54" presetID="15" presetClass="entr" presetSubtype="0" fill="hold" grpId="0" nodeType="withEffect">
                                  <p:stCondLst>
                                    <p:cond delay="0"/>
                                  </p:stCondLst>
                                  <p:childTnLst>
                                    <p:set>
                                      <p:cBhvr>
                                        <p:cTn id="55" dur="1" fill="hold">
                                          <p:stCondLst>
                                            <p:cond delay="0"/>
                                          </p:stCondLst>
                                        </p:cTn>
                                        <p:tgtEl>
                                          <p:spTgt spid="124992"/>
                                        </p:tgtEl>
                                        <p:attrNameLst>
                                          <p:attrName>style.visibility</p:attrName>
                                        </p:attrNameLst>
                                      </p:cBhvr>
                                      <p:to>
                                        <p:strVal val="visible"/>
                                      </p:to>
                                    </p:set>
                                    <p:anim calcmode="lin" valueType="num">
                                      <p:cBhvr>
                                        <p:cTn id="56" dur="1000" fill="hold"/>
                                        <p:tgtEl>
                                          <p:spTgt spid="124992"/>
                                        </p:tgtEl>
                                        <p:attrNameLst>
                                          <p:attrName>ppt_w</p:attrName>
                                        </p:attrNameLst>
                                      </p:cBhvr>
                                      <p:tavLst>
                                        <p:tav tm="0">
                                          <p:val>
                                            <p:fltVal val="0"/>
                                          </p:val>
                                        </p:tav>
                                        <p:tav tm="100000">
                                          <p:val>
                                            <p:strVal val="#ppt_w"/>
                                          </p:val>
                                        </p:tav>
                                      </p:tavLst>
                                    </p:anim>
                                    <p:anim calcmode="lin" valueType="num">
                                      <p:cBhvr>
                                        <p:cTn id="57" dur="1000" fill="hold"/>
                                        <p:tgtEl>
                                          <p:spTgt spid="124992"/>
                                        </p:tgtEl>
                                        <p:attrNameLst>
                                          <p:attrName>ppt_h</p:attrName>
                                        </p:attrNameLst>
                                      </p:cBhvr>
                                      <p:tavLst>
                                        <p:tav tm="0">
                                          <p:val>
                                            <p:fltVal val="0"/>
                                          </p:val>
                                        </p:tav>
                                        <p:tav tm="100000">
                                          <p:val>
                                            <p:strVal val="#ppt_h"/>
                                          </p:val>
                                        </p:tav>
                                      </p:tavLst>
                                    </p:anim>
                                    <p:anim calcmode="lin" valueType="num">
                                      <p:cBhvr>
                                        <p:cTn id="58" dur="1000" fill="hold"/>
                                        <p:tgtEl>
                                          <p:spTgt spid="124992"/>
                                        </p:tgtEl>
                                        <p:attrNameLst>
                                          <p:attrName>ppt_x</p:attrName>
                                        </p:attrNameLst>
                                      </p:cBhvr>
                                      <p:tavLst>
                                        <p:tav tm="0" fmla="#ppt_x+(cos(-2*pi*(1-$))*-#ppt_x-sin(-2*pi*(1-$))*(1-#ppt_y))*(1-$)">
                                          <p:val>
                                            <p:fltVal val="0"/>
                                          </p:val>
                                        </p:tav>
                                        <p:tav tm="100000">
                                          <p:val>
                                            <p:fltVal val="1"/>
                                          </p:val>
                                        </p:tav>
                                      </p:tavLst>
                                    </p:anim>
                                    <p:anim calcmode="lin" valueType="num">
                                      <p:cBhvr>
                                        <p:cTn id="59" dur="1000" fill="hold"/>
                                        <p:tgtEl>
                                          <p:spTgt spid="124992"/>
                                        </p:tgtEl>
                                        <p:attrNameLst>
                                          <p:attrName>ppt_y</p:attrName>
                                        </p:attrNameLst>
                                      </p:cBhvr>
                                      <p:tavLst>
                                        <p:tav tm="0" fmla="#ppt_y+(sin(-2*pi*(1-$))*-#ppt_x+cos(-2*pi*(1-$))*(1-#ppt_y))*(1-$)">
                                          <p:val>
                                            <p:fltVal val="0"/>
                                          </p:val>
                                        </p:tav>
                                        <p:tav tm="100000">
                                          <p:val>
                                            <p:fltVal val="1"/>
                                          </p:val>
                                        </p:tav>
                                      </p:tavLst>
                                    </p:anim>
                                  </p:childTnLst>
                                </p:cTn>
                              </p:par>
                            </p:childTnLst>
                          </p:cTn>
                        </p:par>
                        <p:par>
                          <p:cTn id="60" fill="hold">
                            <p:stCondLst>
                              <p:cond delay="11500"/>
                            </p:stCondLst>
                            <p:childTnLst>
                              <p:par>
                                <p:cTn id="61" presetID="1" presetClass="entr" presetSubtype="0" fill="hold" grpId="0" nodeType="afterEffect">
                                  <p:stCondLst>
                                    <p:cond delay="0"/>
                                  </p:stCondLst>
                                  <p:childTnLst>
                                    <p:set>
                                      <p:cBhvr>
                                        <p:cTn id="62" dur="1" fill="hold">
                                          <p:stCondLst>
                                            <p:cond delay="0"/>
                                          </p:stCondLst>
                                        </p:cTn>
                                        <p:tgtEl>
                                          <p:spTgt spid="29"/>
                                        </p:tgtEl>
                                        <p:attrNameLst>
                                          <p:attrName>style.visibility</p:attrName>
                                        </p:attrNameLst>
                                      </p:cBhvr>
                                      <p:to>
                                        <p:strVal val="visible"/>
                                      </p:to>
                                    </p:set>
                                  </p:childTnLst>
                                </p:cTn>
                              </p:par>
                            </p:childTnLst>
                          </p:cTn>
                        </p:par>
                        <p:par>
                          <p:cTn id="63" fill="hold">
                            <p:stCondLst>
                              <p:cond delay="11500"/>
                            </p:stCondLst>
                            <p:childTnLst>
                              <p:par>
                                <p:cTn id="64" presetID="1" presetClass="entr" presetSubtype="0" fill="hold" grpId="0" nodeType="afterEffect">
                                  <p:stCondLst>
                                    <p:cond delay="0"/>
                                  </p:stCondLst>
                                  <p:childTnLst>
                                    <p:set>
                                      <p:cBhvr>
                                        <p:cTn id="65" dur="1" fill="hold">
                                          <p:stCondLst>
                                            <p:cond delay="0"/>
                                          </p:stCondLst>
                                        </p:cTn>
                                        <p:tgtEl>
                                          <p:spTgt spid="33"/>
                                        </p:tgtEl>
                                        <p:attrNameLst>
                                          <p:attrName>style.visibility</p:attrName>
                                        </p:attrNameLst>
                                      </p:cBhvr>
                                      <p:to>
                                        <p:strVal val="visible"/>
                                      </p:to>
                                    </p:set>
                                  </p:childTnLst>
                                </p:cTn>
                              </p:par>
                            </p:childTnLst>
                          </p:cTn>
                        </p:par>
                        <p:par>
                          <p:cTn id="66" fill="hold">
                            <p:stCondLst>
                              <p:cond delay="11500"/>
                            </p:stCondLst>
                            <p:childTnLst>
                              <p:par>
                                <p:cTn id="67" presetID="1" presetClass="entr" presetSubtype="0" fill="hold" nodeType="afterEffect">
                                  <p:stCondLst>
                                    <p:cond delay="0"/>
                                  </p:stCondLst>
                                  <p:childTnLst>
                                    <p:set>
                                      <p:cBhvr>
                                        <p:cTn id="6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124966" grpId="0" animBg="1"/>
      <p:bldP spid="124992" grpId="0" animBg="1"/>
      <p:bldP spid="2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26978" name="Rectangle 2"/>
          <p:cNvSpPr>
            <a:spLocks noGrp="1" noChangeArrowheads="1"/>
          </p:cNvSpPr>
          <p:nvPr>
            <p:ph type="title"/>
          </p:nvPr>
        </p:nvSpPr>
        <p:spPr>
          <a:xfrm>
            <a:off x="685800" y="0"/>
            <a:ext cx="7772400" cy="533400"/>
          </a:xfrm>
        </p:spPr>
        <p:txBody>
          <a:bodyPr/>
          <a:lstStyle/>
          <a:p>
            <a:r>
              <a:rPr lang="en-US" sz="3200" smtClean="0"/>
              <a:t>Traditional Marriage Algorithm</a:t>
            </a:r>
            <a:endParaRPr lang="en-US" smtClean="0">
              <a:solidFill>
                <a:schemeClr val="accent2"/>
              </a:solidFill>
            </a:endParaRPr>
          </a:p>
        </p:txBody>
      </p:sp>
      <p:sp>
        <p:nvSpPr>
          <p:cNvPr id="126979" name="Rectangle 3"/>
          <p:cNvSpPr>
            <a:spLocks noGrp="1" noChangeArrowheads="1"/>
          </p:cNvSpPr>
          <p:nvPr>
            <p:ph type="body" idx="1"/>
          </p:nvPr>
        </p:nvSpPr>
        <p:spPr>
          <a:xfrm>
            <a:off x="228600" y="762000"/>
            <a:ext cx="8686800" cy="5867400"/>
          </a:xfrm>
        </p:spPr>
        <p:txBody>
          <a:bodyPr/>
          <a:lstStyle/>
          <a:p>
            <a:pPr marL="0" indent="0"/>
            <a:r>
              <a:rPr lang="en-US" sz="2800" smtClean="0">
                <a:solidFill>
                  <a:schemeClr val="accent2"/>
                </a:solidFill>
              </a:rPr>
              <a:t>For each day that some boy gets a “No” do:</a:t>
            </a:r>
          </a:p>
          <a:p>
            <a:pPr lvl="1"/>
            <a:r>
              <a:rPr lang="en-US" sz="2400" b="1" smtClean="0">
                <a:solidFill>
                  <a:schemeClr val="folHlink"/>
                </a:solidFill>
                <a:effectLst>
                  <a:outerShdw blurRad="38100" dist="38100" dir="2700000" algn="tl">
                    <a:srgbClr val="000000"/>
                  </a:outerShdw>
                </a:effectLst>
              </a:rPr>
              <a:t>Morning</a:t>
            </a:r>
            <a:endParaRPr lang="en-US" sz="2800" smtClean="0"/>
          </a:p>
          <a:p>
            <a:pPr lvl="2"/>
            <a:r>
              <a:rPr lang="en-US" sz="2400" smtClean="0"/>
              <a:t>Each girl stands on her balcony</a:t>
            </a:r>
          </a:p>
          <a:p>
            <a:pPr lvl="2"/>
            <a:r>
              <a:rPr lang="en-US" sz="2400" smtClean="0"/>
              <a:t>Each boy proposes under the balcony of the best girl whom he has not yet crossed off</a:t>
            </a:r>
          </a:p>
          <a:p>
            <a:pPr lvl="1"/>
            <a:r>
              <a:rPr lang="en-US" sz="2400" b="1" smtClean="0">
                <a:solidFill>
                  <a:schemeClr val="folHlink"/>
                </a:solidFill>
                <a:effectLst>
                  <a:outerShdw blurRad="38100" dist="38100" dir="2700000" algn="tl">
                    <a:srgbClr val="000000"/>
                  </a:outerShdw>
                </a:effectLst>
              </a:rPr>
              <a:t>Afternoon (for those girls with at least one suitor)</a:t>
            </a:r>
            <a:endParaRPr lang="en-US" sz="2800" smtClean="0">
              <a:solidFill>
                <a:schemeClr val="accent2"/>
              </a:solidFill>
            </a:endParaRPr>
          </a:p>
          <a:p>
            <a:pPr lvl="2"/>
            <a:r>
              <a:rPr lang="en-US" sz="2400" smtClean="0"/>
              <a:t>To today’s best suitor: </a:t>
            </a:r>
            <a:r>
              <a:rPr lang="en-US" sz="2400" b="1" smtClean="0">
                <a:effectLst>
                  <a:outerShdw blurRad="38100" dist="38100" dir="2700000" algn="tl">
                    <a:srgbClr val="000000"/>
                  </a:outerShdw>
                </a:effectLst>
              </a:rPr>
              <a:t>“Maybe, come back tomorrow”</a:t>
            </a:r>
          </a:p>
          <a:p>
            <a:pPr lvl="2"/>
            <a:r>
              <a:rPr lang="en-US" sz="2400" smtClean="0"/>
              <a:t>To any others:</a:t>
            </a:r>
            <a:r>
              <a:rPr lang="en-US" sz="2400" b="1" smtClean="0">
                <a:effectLst>
                  <a:outerShdw blurRad="38100" dist="38100" dir="2700000" algn="tl">
                    <a:srgbClr val="000000"/>
                  </a:outerShdw>
                </a:effectLst>
              </a:rPr>
              <a:t> “No, I will never marry you”</a:t>
            </a:r>
          </a:p>
          <a:p>
            <a:pPr lvl="1"/>
            <a:r>
              <a:rPr lang="en-US" sz="2400" b="1" smtClean="0">
                <a:solidFill>
                  <a:schemeClr val="folHlink"/>
                </a:solidFill>
                <a:effectLst>
                  <a:outerShdw blurRad="38100" dist="38100" dir="2700000" algn="tl">
                    <a:srgbClr val="000000"/>
                  </a:outerShdw>
                </a:effectLst>
              </a:rPr>
              <a:t>Evening</a:t>
            </a:r>
            <a:endParaRPr lang="en-US" sz="2800" smtClean="0">
              <a:solidFill>
                <a:schemeClr val="accent2"/>
              </a:solidFill>
            </a:endParaRPr>
          </a:p>
          <a:p>
            <a:pPr lvl="2"/>
            <a:r>
              <a:rPr lang="en-US" sz="2400" smtClean="0"/>
              <a:t>Any rejected boy crosses the girl off his list</a:t>
            </a:r>
          </a:p>
          <a:p>
            <a:pPr marL="0" indent="0" algn="ctr"/>
            <a:r>
              <a:rPr lang="en-US" sz="2800" smtClean="0">
                <a:solidFill>
                  <a:schemeClr val="accent2"/>
                </a:solidFill>
              </a:rPr>
              <a:t/>
            </a:r>
            <a:br>
              <a:rPr lang="en-US" sz="2800" smtClean="0">
                <a:solidFill>
                  <a:schemeClr val="accent2"/>
                </a:solidFill>
              </a:rPr>
            </a:br>
            <a:r>
              <a:rPr lang="en-US" sz="2400" smtClean="0">
                <a:solidFill>
                  <a:schemeClr val="accent2"/>
                </a:solidFill>
              </a:rPr>
              <a:t>Each girl marries the boy to whom she last said “maybe”</a:t>
            </a:r>
            <a:endParaRPr lang="en-US" sz="2800" smtClean="0">
              <a:solidFill>
                <a:schemeClr val="accent2"/>
              </a:solidFill>
            </a:endParaRPr>
          </a:p>
        </p:txBody>
      </p:sp>
      <p:grpSp>
        <p:nvGrpSpPr>
          <p:cNvPr id="28677" name="Group 8"/>
          <p:cNvGrpSpPr>
            <a:grpSpLocks/>
          </p:cNvGrpSpPr>
          <p:nvPr/>
        </p:nvGrpSpPr>
        <p:grpSpPr bwMode="auto">
          <a:xfrm>
            <a:off x="228600" y="762000"/>
            <a:ext cx="8686800" cy="4648200"/>
            <a:chOff x="0" y="336"/>
            <a:chExt cx="5760" cy="3024"/>
          </a:xfrm>
        </p:grpSpPr>
        <p:sp>
          <p:nvSpPr>
            <p:cNvPr id="126982" name="Rectangle 6"/>
            <p:cNvSpPr>
              <a:spLocks noChangeArrowheads="1"/>
            </p:cNvSpPr>
            <p:nvPr/>
          </p:nvSpPr>
          <p:spPr bwMode="auto">
            <a:xfrm>
              <a:off x="3648" y="336"/>
              <a:ext cx="2112" cy="1920"/>
            </a:xfrm>
            <a:prstGeom prst="rect">
              <a:avLst/>
            </a:prstGeom>
            <a:noFill/>
            <a:ln w="38100">
              <a:noFill/>
              <a:miter lim="800000"/>
              <a:headEnd/>
              <a:tailEnd/>
            </a:ln>
            <a:effectLst/>
          </p:spPr>
          <p:txBody>
            <a:bodyPr wrap="none" lIns="274320" rIns="274320" anchor="ctr">
              <a:spAutoFit/>
            </a:bodyPr>
            <a:lstStyle/>
            <a:p>
              <a:endParaRPr lang="en-US">
                <a:effectLst>
                  <a:outerShdw blurRad="38100" dist="38100" dir="2700000" algn="tl">
                    <a:srgbClr val="000000"/>
                  </a:outerShdw>
                </a:effectLst>
              </a:endParaRPr>
            </a:p>
          </p:txBody>
        </p:sp>
        <p:sp>
          <p:nvSpPr>
            <p:cNvPr id="126983" name="Rectangle 7"/>
            <p:cNvSpPr>
              <a:spLocks noChangeArrowheads="1"/>
            </p:cNvSpPr>
            <p:nvPr/>
          </p:nvSpPr>
          <p:spPr bwMode="auto">
            <a:xfrm>
              <a:off x="0" y="336"/>
              <a:ext cx="5760" cy="3024"/>
            </a:xfrm>
            <a:prstGeom prst="rect">
              <a:avLst/>
            </a:prstGeom>
            <a:noFill/>
            <a:ln w="38100">
              <a:solidFill>
                <a:schemeClr val="accent2"/>
              </a:solidFill>
              <a:miter lim="800000"/>
              <a:headEnd/>
              <a:tailEnd/>
            </a:ln>
            <a:effectLst/>
          </p:spPr>
          <p:txBody>
            <a:bodyPr wrap="none" lIns="274320" rIns="274320" anchor="ctr">
              <a:spAutoFit/>
            </a:bodyPr>
            <a:lstStyle/>
            <a:p>
              <a:endParaRPr lang="en-US">
                <a:effectLst>
                  <a:outerShdw blurRad="38100" dist="38100" dir="2700000" algn="tl">
                    <a:srgbClr val="000000"/>
                  </a:outerShdw>
                </a:effectLst>
              </a:endParaRPr>
            </a:p>
          </p:txBody>
        </p:sp>
      </p:grpSp>
    </p:spTree>
  </p:cSld>
  <p:clrMapOvr>
    <a:masterClrMapping/>
  </p:clrMapOvr>
  <p:transition advTm="64"/>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26978" name="Rectangle 2"/>
          <p:cNvSpPr>
            <a:spLocks noGrp="1" noChangeArrowheads="1"/>
          </p:cNvSpPr>
          <p:nvPr>
            <p:ph type="title"/>
          </p:nvPr>
        </p:nvSpPr>
        <p:spPr>
          <a:xfrm>
            <a:off x="685800" y="0"/>
            <a:ext cx="7772400" cy="533400"/>
          </a:xfrm>
        </p:spPr>
        <p:txBody>
          <a:bodyPr/>
          <a:lstStyle/>
          <a:p>
            <a:r>
              <a:rPr lang="en-US" sz="3200" smtClean="0"/>
              <a:t>Traditional Marriage Algorithm</a:t>
            </a:r>
            <a:endParaRPr lang="en-US" smtClean="0">
              <a:solidFill>
                <a:schemeClr val="accent2"/>
              </a:solidFill>
            </a:endParaRPr>
          </a:p>
        </p:txBody>
      </p:sp>
      <p:sp>
        <p:nvSpPr>
          <p:cNvPr id="126979" name="Rectangle 3"/>
          <p:cNvSpPr>
            <a:spLocks noGrp="1" noChangeArrowheads="1"/>
          </p:cNvSpPr>
          <p:nvPr>
            <p:ph type="body" idx="1"/>
          </p:nvPr>
        </p:nvSpPr>
        <p:spPr>
          <a:xfrm>
            <a:off x="228600" y="762000"/>
            <a:ext cx="8686800" cy="5867400"/>
          </a:xfrm>
        </p:spPr>
        <p:txBody>
          <a:bodyPr/>
          <a:lstStyle/>
          <a:p>
            <a:pPr marL="0" indent="0"/>
            <a:r>
              <a:rPr lang="en-US" sz="2800" smtClean="0">
                <a:solidFill>
                  <a:schemeClr val="accent2"/>
                </a:solidFill>
              </a:rPr>
              <a:t>While there is an unmatched boy, do:</a:t>
            </a:r>
          </a:p>
          <a:p>
            <a:pPr lvl="1"/>
            <a:r>
              <a:rPr lang="en-US" sz="2400" b="1" smtClean="0">
                <a:solidFill>
                  <a:schemeClr val="folHlink"/>
                </a:solidFill>
                <a:effectLst>
                  <a:outerShdw blurRad="38100" dist="38100" dir="2700000" algn="tl">
                    <a:srgbClr val="000000"/>
                  </a:outerShdw>
                </a:effectLst>
              </a:rPr>
              <a:t>Some unmatched boy proposes to next girl on his list</a:t>
            </a:r>
            <a:endParaRPr lang="en-US" sz="2800" smtClean="0"/>
          </a:p>
          <a:p>
            <a:pPr lvl="1"/>
            <a:r>
              <a:rPr lang="en-US" sz="2400" b="1" smtClean="0">
                <a:solidFill>
                  <a:schemeClr val="folHlink"/>
                </a:solidFill>
                <a:effectLst>
                  <a:outerShdw blurRad="38100" dist="38100" dir="2700000" algn="tl">
                    <a:srgbClr val="000000"/>
                  </a:outerShdw>
                </a:effectLst>
              </a:rPr>
              <a:t>If girl is unmatched:</a:t>
            </a:r>
            <a:endParaRPr lang="en-US" sz="2800" smtClean="0">
              <a:solidFill>
                <a:schemeClr val="accent2"/>
              </a:solidFill>
            </a:endParaRPr>
          </a:p>
          <a:p>
            <a:pPr lvl="2"/>
            <a:r>
              <a:rPr lang="en-US" sz="2400" smtClean="0"/>
              <a:t>boy &amp; girl get engaged</a:t>
            </a:r>
            <a:endParaRPr lang="en-US" sz="2400" b="1" smtClean="0">
              <a:effectLst>
                <a:outerShdw blurRad="38100" dist="38100" dir="2700000" algn="tl">
                  <a:srgbClr val="000000"/>
                </a:outerShdw>
              </a:effectLst>
            </a:endParaRPr>
          </a:p>
          <a:p>
            <a:pPr lvl="1"/>
            <a:r>
              <a:rPr lang="en-US" sz="2400" b="1" smtClean="0">
                <a:solidFill>
                  <a:schemeClr val="folHlink"/>
                </a:solidFill>
                <a:effectLst>
                  <a:outerShdw blurRad="38100" dist="38100" dir="2700000" algn="tl">
                    <a:srgbClr val="000000"/>
                  </a:outerShdw>
                </a:effectLst>
              </a:rPr>
              <a:t>If girl is matched but prefers boy to her current fiancé:</a:t>
            </a:r>
            <a:endParaRPr lang="en-US" sz="2800" smtClean="0">
              <a:solidFill>
                <a:schemeClr val="accent2"/>
              </a:solidFill>
            </a:endParaRPr>
          </a:p>
          <a:p>
            <a:pPr lvl="2"/>
            <a:r>
              <a:rPr lang="en-US" sz="2400" smtClean="0"/>
              <a:t>boy &amp; girl get engaged</a:t>
            </a:r>
            <a:endParaRPr lang="en-US" sz="2400" b="1" smtClean="0">
              <a:effectLst>
                <a:outerShdw blurRad="38100" dist="38100" dir="2700000" algn="tl">
                  <a:srgbClr val="000000"/>
                </a:outerShdw>
              </a:effectLst>
            </a:endParaRPr>
          </a:p>
          <a:p>
            <a:pPr lvl="2"/>
            <a:r>
              <a:rPr lang="en-US" sz="2400" smtClean="0"/>
              <a:t>previous fiancé becomes unmatched</a:t>
            </a:r>
            <a:endParaRPr lang="en-US" sz="2400" b="1" smtClean="0">
              <a:effectLst>
                <a:outerShdw blurRad="38100" dist="38100" dir="2700000" algn="tl">
                  <a:srgbClr val="000000"/>
                </a:outerShdw>
              </a:effectLst>
            </a:endParaRPr>
          </a:p>
          <a:p>
            <a:pPr lvl="1"/>
            <a:r>
              <a:rPr lang="en-US" sz="2400" b="1" smtClean="0">
                <a:solidFill>
                  <a:schemeClr val="folHlink"/>
                </a:solidFill>
                <a:effectLst>
                  <a:outerShdw blurRad="38100" dist="38100" dir="2700000" algn="tl">
                    <a:srgbClr val="000000"/>
                  </a:outerShdw>
                </a:effectLst>
              </a:rPr>
              <a:t>If girl is matched and prefers fiancé to proposer</a:t>
            </a:r>
            <a:endParaRPr lang="en-US" sz="2800" smtClean="0">
              <a:solidFill>
                <a:schemeClr val="accent2"/>
              </a:solidFill>
            </a:endParaRPr>
          </a:p>
          <a:p>
            <a:pPr lvl="2"/>
            <a:r>
              <a:rPr lang="en-US" sz="2400" smtClean="0"/>
              <a:t>proposer is rejected</a:t>
            </a:r>
          </a:p>
          <a:p>
            <a:pPr marL="0" indent="0" algn="ctr"/>
            <a:r>
              <a:rPr lang="en-US" sz="2800" smtClean="0">
                <a:solidFill>
                  <a:schemeClr val="accent2"/>
                </a:solidFill>
              </a:rPr>
              <a:t/>
            </a:r>
            <a:br>
              <a:rPr lang="en-US" sz="2800" smtClean="0">
                <a:solidFill>
                  <a:schemeClr val="accent2"/>
                </a:solidFill>
              </a:rPr>
            </a:br>
            <a:r>
              <a:rPr lang="en-US" sz="2400" smtClean="0">
                <a:solidFill>
                  <a:schemeClr val="accent2"/>
                </a:solidFill>
              </a:rPr>
              <a:t>Each girl marries the boy to whom she is last engaged</a:t>
            </a:r>
            <a:endParaRPr lang="en-US" sz="2800" smtClean="0">
              <a:solidFill>
                <a:schemeClr val="accent2"/>
              </a:solidFill>
            </a:endParaRPr>
          </a:p>
        </p:txBody>
      </p:sp>
      <p:grpSp>
        <p:nvGrpSpPr>
          <p:cNvPr id="29701" name="Group 8"/>
          <p:cNvGrpSpPr>
            <a:grpSpLocks/>
          </p:cNvGrpSpPr>
          <p:nvPr/>
        </p:nvGrpSpPr>
        <p:grpSpPr bwMode="auto">
          <a:xfrm>
            <a:off x="228600" y="762000"/>
            <a:ext cx="8686800" cy="4343400"/>
            <a:chOff x="0" y="336"/>
            <a:chExt cx="5760" cy="3024"/>
          </a:xfrm>
        </p:grpSpPr>
        <p:sp>
          <p:nvSpPr>
            <p:cNvPr id="126982" name="Rectangle 6"/>
            <p:cNvSpPr>
              <a:spLocks noChangeArrowheads="1"/>
            </p:cNvSpPr>
            <p:nvPr/>
          </p:nvSpPr>
          <p:spPr bwMode="auto">
            <a:xfrm>
              <a:off x="3648" y="336"/>
              <a:ext cx="2112" cy="1920"/>
            </a:xfrm>
            <a:prstGeom prst="rect">
              <a:avLst/>
            </a:prstGeom>
            <a:noFill/>
            <a:ln w="38100">
              <a:noFill/>
              <a:miter lim="800000"/>
              <a:headEnd/>
              <a:tailEnd/>
            </a:ln>
            <a:effectLst/>
          </p:spPr>
          <p:txBody>
            <a:bodyPr lIns="274320" rIns="274320" anchor="ctr">
              <a:spAutoFit/>
            </a:bodyPr>
            <a:lstStyle/>
            <a:p>
              <a:endParaRPr lang="en-US">
                <a:effectLst>
                  <a:outerShdw blurRad="38100" dist="38100" dir="2700000" algn="tl">
                    <a:srgbClr val="000000"/>
                  </a:outerShdw>
                </a:effectLst>
              </a:endParaRPr>
            </a:p>
          </p:txBody>
        </p:sp>
        <p:sp>
          <p:nvSpPr>
            <p:cNvPr id="126983" name="Rectangle 7"/>
            <p:cNvSpPr>
              <a:spLocks noChangeArrowheads="1"/>
            </p:cNvSpPr>
            <p:nvPr/>
          </p:nvSpPr>
          <p:spPr bwMode="auto">
            <a:xfrm>
              <a:off x="0" y="336"/>
              <a:ext cx="5760" cy="3024"/>
            </a:xfrm>
            <a:prstGeom prst="rect">
              <a:avLst/>
            </a:prstGeom>
            <a:noFill/>
            <a:ln w="38100">
              <a:solidFill>
                <a:schemeClr val="accent2"/>
              </a:solidFill>
              <a:miter lim="800000"/>
              <a:headEnd/>
              <a:tailEnd/>
            </a:ln>
            <a:effectLst/>
          </p:spPr>
          <p:txBody>
            <a:bodyPr lIns="274320" rIns="274320" anchor="ctr">
              <a:spAutoFit/>
            </a:bodyPr>
            <a:lstStyle/>
            <a:p>
              <a:endParaRPr lang="en-US">
                <a:effectLst>
                  <a:outerShdw blurRad="38100" dist="38100" dir="2700000" algn="tl">
                    <a:srgbClr val="000000"/>
                  </a:outerShdw>
                </a:effectLst>
              </a:endParaRPr>
            </a:p>
          </p:txBody>
        </p:sp>
      </p:grpSp>
    </p:spTree>
  </p:cSld>
  <p:clrMapOvr>
    <a:masterClrMapping/>
  </p:clrMapOvr>
  <p:transition advTm="64"/>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28002" name="Rectangle 2"/>
          <p:cNvSpPr>
            <a:spLocks noGrp="1" noChangeArrowheads="1"/>
          </p:cNvSpPr>
          <p:nvPr>
            <p:ph type="title"/>
          </p:nvPr>
        </p:nvSpPr>
        <p:spPr>
          <a:xfrm>
            <a:off x="685800" y="533400"/>
            <a:ext cx="7772400" cy="1143000"/>
          </a:xfrm>
        </p:spPr>
        <p:txBody>
          <a:bodyPr/>
          <a:lstStyle/>
          <a:p>
            <a:pPr>
              <a:defRPr/>
            </a:pPr>
            <a:r>
              <a:rPr lang="en-US">
                <a:ea typeface="+mj-ea"/>
                <a:cs typeface="+mj-cs"/>
              </a:rPr>
              <a:t>Does the Traditional Marriage Algorithm always produce a </a:t>
            </a:r>
            <a:r>
              <a:rPr lang="en-US" u="sng">
                <a:ea typeface="+mj-ea"/>
                <a:cs typeface="+mj-cs"/>
              </a:rPr>
              <a:t>stable</a:t>
            </a:r>
            <a:r>
              <a:rPr lang="en-US">
                <a:ea typeface="+mj-ea"/>
                <a:cs typeface="+mj-cs"/>
              </a:rPr>
              <a:t> pairing?</a:t>
            </a:r>
          </a:p>
        </p:txBody>
      </p:sp>
    </p:spTree>
  </p:cSld>
  <p:clrMapOvr>
    <a:masterClrMapping/>
  </p:clrMapOvr>
  <p:transition advTm="144"/>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29026" name="Rectangle 2"/>
          <p:cNvSpPr>
            <a:spLocks noGrp="1" noChangeArrowheads="1"/>
          </p:cNvSpPr>
          <p:nvPr>
            <p:ph type="title"/>
          </p:nvPr>
        </p:nvSpPr>
        <p:spPr>
          <a:xfrm>
            <a:off x="685800" y="533400"/>
            <a:ext cx="7772400" cy="1143000"/>
          </a:xfrm>
        </p:spPr>
        <p:txBody>
          <a:bodyPr/>
          <a:lstStyle/>
          <a:p>
            <a:pPr>
              <a:defRPr/>
            </a:pPr>
            <a:r>
              <a:rPr lang="en-US">
                <a:ea typeface="+mj-ea"/>
                <a:cs typeface="+mj-cs"/>
              </a:rPr>
              <a:t>Does the Traditional Marriage Algorithm always produce a </a:t>
            </a:r>
            <a:r>
              <a:rPr lang="en-US" u="sng">
                <a:ea typeface="+mj-ea"/>
                <a:cs typeface="+mj-cs"/>
              </a:rPr>
              <a:t>stable</a:t>
            </a:r>
            <a:r>
              <a:rPr lang="en-US">
                <a:ea typeface="+mj-ea"/>
                <a:cs typeface="+mj-cs"/>
              </a:rPr>
              <a:t> pairing?</a:t>
            </a:r>
          </a:p>
        </p:txBody>
      </p:sp>
      <p:grpSp>
        <p:nvGrpSpPr>
          <p:cNvPr id="31749" name="Group 3"/>
          <p:cNvGrpSpPr>
            <a:grpSpLocks/>
          </p:cNvGrpSpPr>
          <p:nvPr/>
        </p:nvGrpSpPr>
        <p:grpSpPr bwMode="auto">
          <a:xfrm>
            <a:off x="457200" y="2590800"/>
            <a:ext cx="6629400" cy="4189413"/>
            <a:chOff x="288" y="1632"/>
            <a:chExt cx="4176" cy="2639"/>
          </a:xfrm>
        </p:grpSpPr>
        <p:graphicFrame>
          <p:nvGraphicFramePr>
            <p:cNvPr id="31746" name="Object 2"/>
            <p:cNvGraphicFramePr>
              <a:graphicFrameLocks noChangeAspect="1"/>
            </p:cNvGraphicFramePr>
            <p:nvPr/>
          </p:nvGraphicFramePr>
          <p:xfrm>
            <a:off x="288" y="2138"/>
            <a:ext cx="1429" cy="2133"/>
          </p:xfrm>
          <a:graphic>
            <a:graphicData uri="http://schemas.openxmlformats.org/presentationml/2006/ole">
              <mc:AlternateContent xmlns:mc="http://schemas.openxmlformats.org/markup-compatibility/2006">
                <mc:Choice xmlns:v="urn:schemas-microsoft-com:vml" Requires="v">
                  <p:oleObj spid="_x0000_s31747" name="Clip" r:id="rId3" imgW="1240920" imgH="1850760" progId="MS_ClipArt_Gallery.2">
                    <p:embed/>
                  </p:oleObj>
                </mc:Choice>
                <mc:Fallback>
                  <p:oleObj name="Clip" r:id="rId3" imgW="1240920" imgH="1850760" progId="MS_ClipArt_Gallery.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invGray">
                        <a:xfrm>
                          <a:off x="288" y="2138"/>
                          <a:ext cx="1429" cy="213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50" name="Text Box 5"/>
            <p:cNvSpPr txBox="1">
              <a:spLocks noChangeArrowheads="1"/>
            </p:cNvSpPr>
            <p:nvPr/>
          </p:nvSpPr>
          <p:spPr bwMode="invGray">
            <a:xfrm>
              <a:off x="1872" y="1632"/>
              <a:ext cx="2215" cy="986"/>
            </a:xfrm>
            <a:prstGeom prst="rect">
              <a:avLst/>
            </a:prstGeom>
            <a:noFill/>
            <a:ln w="38100">
              <a:noFill/>
              <a:miter lim="800000"/>
              <a:headEnd/>
              <a:tailEnd/>
            </a:ln>
          </p:spPr>
          <p:txBody>
            <a:bodyPr lIns="274320" rIns="274320" anchor="ctr"/>
            <a:lstStyle/>
            <a:p>
              <a:pPr algn="ctr">
                <a:spcBef>
                  <a:spcPct val="0"/>
                </a:spcBef>
              </a:pPr>
              <a:r>
                <a:rPr lang="en-US" sz="2400" b="1">
                  <a:effectLst/>
                </a:rPr>
                <a:t>Wait! There is a more primary question!</a:t>
              </a:r>
            </a:p>
          </p:txBody>
        </p:sp>
        <p:sp>
          <p:nvSpPr>
            <p:cNvPr id="31751" name="AutoShape 6"/>
            <p:cNvSpPr>
              <a:spLocks noChangeArrowheads="1"/>
            </p:cNvSpPr>
            <p:nvPr/>
          </p:nvSpPr>
          <p:spPr bwMode="invGray">
            <a:xfrm>
              <a:off x="1536" y="1632"/>
              <a:ext cx="2928" cy="986"/>
            </a:xfrm>
            <a:prstGeom prst="wedgeRoundRectCallout">
              <a:avLst>
                <a:gd name="adj1" fmla="val -62468"/>
                <a:gd name="adj2" fmla="val 32861"/>
                <a:gd name="adj3" fmla="val 16667"/>
              </a:avLst>
            </a:prstGeom>
            <a:noFill/>
            <a:ln w="38100">
              <a:solidFill>
                <a:schemeClr val="accent2"/>
              </a:solidFill>
              <a:miter lim="800000"/>
              <a:headEnd/>
              <a:tailEnd/>
            </a:ln>
          </p:spPr>
          <p:txBody>
            <a:bodyPr lIns="274320" rIns="274320" anchor="ctr"/>
            <a:lstStyle/>
            <a:p>
              <a:pPr algn="ctr">
                <a:spcBef>
                  <a:spcPct val="0"/>
                </a:spcBef>
              </a:pPr>
              <a:endParaRPr lang="en-US" sz="2400">
                <a:effectLst/>
                <a:latin typeface="Arial Rounded MT Bold" charset="0"/>
              </a:endParaRPr>
            </a:p>
          </p:txBody>
        </p:sp>
      </p:grpSp>
    </p:spTree>
  </p:cSld>
  <p:clrMapOvr>
    <a:masterClrMapping/>
  </p:clrMapOvr>
  <p:transition advTm="112"/>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30050" name="Rectangle 2"/>
          <p:cNvSpPr>
            <a:spLocks noGrp="1" noChangeArrowheads="1"/>
          </p:cNvSpPr>
          <p:nvPr>
            <p:ph type="title"/>
          </p:nvPr>
        </p:nvSpPr>
        <p:spPr/>
        <p:txBody>
          <a:bodyPr/>
          <a:lstStyle/>
          <a:p>
            <a:pPr>
              <a:defRPr/>
            </a:pPr>
            <a:r>
              <a:rPr lang="en-US">
                <a:ea typeface="+mj-ea"/>
                <a:cs typeface="+mj-cs"/>
              </a:rPr>
              <a:t>Does TMA always terminate?</a:t>
            </a:r>
          </a:p>
        </p:txBody>
      </p:sp>
      <p:sp>
        <p:nvSpPr>
          <p:cNvPr id="130051" name="Rectangle 3"/>
          <p:cNvSpPr>
            <a:spLocks noGrp="1" noChangeArrowheads="1"/>
          </p:cNvSpPr>
          <p:nvPr>
            <p:ph type="body" idx="1"/>
          </p:nvPr>
        </p:nvSpPr>
        <p:spPr/>
        <p:txBody>
          <a:bodyPr/>
          <a:lstStyle/>
          <a:p>
            <a:pPr lvl="1"/>
            <a:r>
              <a:rPr lang="en-US" smtClean="0"/>
              <a:t>It might encounter a situation where algorithm does not specify what to do next (core dump error)</a:t>
            </a:r>
            <a:br>
              <a:rPr lang="en-US" smtClean="0"/>
            </a:br>
            <a:endParaRPr lang="en-US" smtClean="0"/>
          </a:p>
          <a:p>
            <a:pPr lvl="1"/>
            <a:r>
              <a:rPr lang="en-US" smtClean="0"/>
              <a:t>It might keep on going for an infinite number of days</a:t>
            </a:r>
          </a:p>
        </p:txBody>
      </p:sp>
    </p:spTree>
  </p:cSld>
  <p:clrMapOvr>
    <a:masterClrMapping/>
  </p:clrMapOvr>
  <p:transition advTm="144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0051">
                                            <p:txEl>
                                              <p:pRg st="0" end="0"/>
                                            </p:txEl>
                                          </p:spTgt>
                                        </p:tgtEl>
                                        <p:attrNameLst>
                                          <p:attrName>style.visibility</p:attrName>
                                        </p:attrNameLst>
                                      </p:cBhvr>
                                      <p:to>
                                        <p:strVal val="visible"/>
                                      </p:to>
                                    </p:set>
                                    <p:anim calcmode="lin" valueType="num">
                                      <p:cBhvr additive="base">
                                        <p:cTn id="7" dur="500" fill="hold"/>
                                        <p:tgtEl>
                                          <p:spTgt spid="1300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00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0051">
                                            <p:txEl>
                                              <p:pRg st="1" end="1"/>
                                            </p:txEl>
                                          </p:spTgt>
                                        </p:tgtEl>
                                        <p:attrNameLst>
                                          <p:attrName>style.visibility</p:attrName>
                                        </p:attrNameLst>
                                      </p:cBhvr>
                                      <p:to>
                                        <p:strVal val="visible"/>
                                      </p:to>
                                    </p:set>
                                    <p:anim calcmode="lin" valueType="num">
                                      <p:cBhvr additive="base">
                                        <p:cTn id="13" dur="500" fill="hold"/>
                                        <p:tgtEl>
                                          <p:spTgt spid="13005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005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1" grpId="0" build="p" bldLvl="2"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26978" name="Rectangle 2"/>
          <p:cNvSpPr>
            <a:spLocks noGrp="1" noChangeArrowheads="1"/>
          </p:cNvSpPr>
          <p:nvPr>
            <p:ph type="title"/>
          </p:nvPr>
        </p:nvSpPr>
        <p:spPr>
          <a:xfrm>
            <a:off x="685800" y="0"/>
            <a:ext cx="7772400" cy="533400"/>
          </a:xfrm>
        </p:spPr>
        <p:txBody>
          <a:bodyPr/>
          <a:lstStyle/>
          <a:p>
            <a:r>
              <a:rPr lang="en-US" sz="3200" smtClean="0"/>
              <a:t>Traditional Marriage Algorithm</a:t>
            </a:r>
            <a:endParaRPr lang="en-US" smtClean="0">
              <a:solidFill>
                <a:schemeClr val="accent2"/>
              </a:solidFill>
            </a:endParaRPr>
          </a:p>
        </p:txBody>
      </p:sp>
      <p:sp>
        <p:nvSpPr>
          <p:cNvPr id="126979" name="Rectangle 3"/>
          <p:cNvSpPr>
            <a:spLocks noGrp="1" noChangeArrowheads="1"/>
          </p:cNvSpPr>
          <p:nvPr>
            <p:ph type="body" idx="1"/>
          </p:nvPr>
        </p:nvSpPr>
        <p:spPr>
          <a:xfrm>
            <a:off x="228600" y="762000"/>
            <a:ext cx="8686800" cy="5867400"/>
          </a:xfrm>
        </p:spPr>
        <p:txBody>
          <a:bodyPr/>
          <a:lstStyle/>
          <a:p>
            <a:pPr marL="0" indent="0"/>
            <a:r>
              <a:rPr lang="en-US" sz="2800" smtClean="0">
                <a:solidFill>
                  <a:schemeClr val="accent2"/>
                </a:solidFill>
              </a:rPr>
              <a:t>While there is an unmatched boy, do:</a:t>
            </a:r>
          </a:p>
          <a:p>
            <a:pPr lvl="1"/>
            <a:r>
              <a:rPr lang="en-US" sz="2400" b="1" smtClean="0">
                <a:solidFill>
                  <a:schemeClr val="folHlink"/>
                </a:solidFill>
                <a:effectLst>
                  <a:outerShdw blurRad="38100" dist="38100" dir="2700000" algn="tl">
                    <a:srgbClr val="000000"/>
                  </a:outerShdw>
                </a:effectLst>
              </a:rPr>
              <a:t>Some unmatched boy proposes to next girl on his list</a:t>
            </a:r>
            <a:endParaRPr lang="en-US" sz="2800" smtClean="0"/>
          </a:p>
          <a:p>
            <a:pPr lvl="1"/>
            <a:r>
              <a:rPr lang="en-US" sz="2400" b="1" smtClean="0">
                <a:solidFill>
                  <a:schemeClr val="folHlink"/>
                </a:solidFill>
                <a:effectLst>
                  <a:outerShdw blurRad="38100" dist="38100" dir="2700000" algn="tl">
                    <a:srgbClr val="000000"/>
                  </a:outerShdw>
                </a:effectLst>
              </a:rPr>
              <a:t>If girl is unmatched:</a:t>
            </a:r>
            <a:endParaRPr lang="en-US" sz="2800" smtClean="0">
              <a:solidFill>
                <a:schemeClr val="accent2"/>
              </a:solidFill>
            </a:endParaRPr>
          </a:p>
          <a:p>
            <a:pPr lvl="2"/>
            <a:r>
              <a:rPr lang="en-US" sz="2400" smtClean="0"/>
              <a:t>boy &amp; girl get engaged</a:t>
            </a:r>
            <a:endParaRPr lang="en-US" sz="2400" b="1" smtClean="0">
              <a:effectLst>
                <a:outerShdw blurRad="38100" dist="38100" dir="2700000" algn="tl">
                  <a:srgbClr val="000000"/>
                </a:outerShdw>
              </a:effectLst>
            </a:endParaRPr>
          </a:p>
          <a:p>
            <a:pPr lvl="1"/>
            <a:r>
              <a:rPr lang="en-US" sz="2400" b="1" smtClean="0">
                <a:solidFill>
                  <a:schemeClr val="folHlink"/>
                </a:solidFill>
                <a:effectLst>
                  <a:outerShdw blurRad="38100" dist="38100" dir="2700000" algn="tl">
                    <a:srgbClr val="000000"/>
                  </a:outerShdw>
                </a:effectLst>
              </a:rPr>
              <a:t>If girl is matched but prefers boy to her current fiancé:</a:t>
            </a:r>
            <a:endParaRPr lang="en-US" sz="2800" smtClean="0">
              <a:solidFill>
                <a:schemeClr val="accent2"/>
              </a:solidFill>
            </a:endParaRPr>
          </a:p>
          <a:p>
            <a:pPr lvl="2"/>
            <a:r>
              <a:rPr lang="en-US" sz="2400" smtClean="0"/>
              <a:t>boy &amp; girl get engaged</a:t>
            </a:r>
            <a:endParaRPr lang="en-US" sz="2400" b="1" smtClean="0">
              <a:effectLst>
                <a:outerShdw blurRad="38100" dist="38100" dir="2700000" algn="tl">
                  <a:srgbClr val="000000"/>
                </a:outerShdw>
              </a:effectLst>
            </a:endParaRPr>
          </a:p>
          <a:p>
            <a:pPr lvl="2"/>
            <a:r>
              <a:rPr lang="en-US" sz="2400" smtClean="0"/>
              <a:t>previous fiancé becomes unmatched</a:t>
            </a:r>
            <a:endParaRPr lang="en-US" sz="2400" b="1" smtClean="0">
              <a:effectLst>
                <a:outerShdw blurRad="38100" dist="38100" dir="2700000" algn="tl">
                  <a:srgbClr val="000000"/>
                </a:outerShdw>
              </a:effectLst>
            </a:endParaRPr>
          </a:p>
          <a:p>
            <a:pPr lvl="1"/>
            <a:r>
              <a:rPr lang="en-US" sz="2400" b="1" smtClean="0">
                <a:solidFill>
                  <a:schemeClr val="folHlink"/>
                </a:solidFill>
                <a:effectLst>
                  <a:outerShdw blurRad="38100" dist="38100" dir="2700000" algn="tl">
                    <a:srgbClr val="000000"/>
                  </a:outerShdw>
                </a:effectLst>
              </a:rPr>
              <a:t>If girl is matched and prefers fiancé to proposer</a:t>
            </a:r>
            <a:endParaRPr lang="en-US" sz="2800" smtClean="0">
              <a:solidFill>
                <a:schemeClr val="accent2"/>
              </a:solidFill>
            </a:endParaRPr>
          </a:p>
          <a:p>
            <a:pPr lvl="2"/>
            <a:r>
              <a:rPr lang="en-US" sz="2400" smtClean="0"/>
              <a:t>proposer is rejected</a:t>
            </a:r>
          </a:p>
          <a:p>
            <a:pPr marL="0" indent="0" algn="ctr"/>
            <a:r>
              <a:rPr lang="en-US" sz="2800" smtClean="0">
                <a:solidFill>
                  <a:schemeClr val="accent2"/>
                </a:solidFill>
              </a:rPr>
              <a:t/>
            </a:r>
            <a:br>
              <a:rPr lang="en-US" sz="2800" smtClean="0">
                <a:solidFill>
                  <a:schemeClr val="accent2"/>
                </a:solidFill>
              </a:rPr>
            </a:br>
            <a:r>
              <a:rPr lang="en-US" sz="2400" smtClean="0">
                <a:solidFill>
                  <a:schemeClr val="accent2"/>
                </a:solidFill>
              </a:rPr>
              <a:t>Each girl marries the boy to whom she is last engaged</a:t>
            </a:r>
            <a:endParaRPr lang="en-US" sz="2800" smtClean="0">
              <a:solidFill>
                <a:schemeClr val="accent2"/>
              </a:solidFill>
            </a:endParaRPr>
          </a:p>
        </p:txBody>
      </p:sp>
      <p:grpSp>
        <p:nvGrpSpPr>
          <p:cNvPr id="33797" name="Group 8"/>
          <p:cNvGrpSpPr>
            <a:grpSpLocks/>
          </p:cNvGrpSpPr>
          <p:nvPr/>
        </p:nvGrpSpPr>
        <p:grpSpPr bwMode="auto">
          <a:xfrm>
            <a:off x="228600" y="762000"/>
            <a:ext cx="8686800" cy="4343400"/>
            <a:chOff x="0" y="336"/>
            <a:chExt cx="5760" cy="3024"/>
          </a:xfrm>
        </p:grpSpPr>
        <p:sp>
          <p:nvSpPr>
            <p:cNvPr id="126982" name="Rectangle 6"/>
            <p:cNvSpPr>
              <a:spLocks noChangeArrowheads="1"/>
            </p:cNvSpPr>
            <p:nvPr/>
          </p:nvSpPr>
          <p:spPr bwMode="auto">
            <a:xfrm>
              <a:off x="3648" y="336"/>
              <a:ext cx="2112" cy="1920"/>
            </a:xfrm>
            <a:prstGeom prst="rect">
              <a:avLst/>
            </a:prstGeom>
            <a:noFill/>
            <a:ln w="38100">
              <a:noFill/>
              <a:miter lim="800000"/>
              <a:headEnd/>
              <a:tailEnd/>
            </a:ln>
            <a:effectLst/>
          </p:spPr>
          <p:txBody>
            <a:bodyPr lIns="274320" rIns="274320" anchor="ctr">
              <a:spAutoFit/>
            </a:bodyPr>
            <a:lstStyle/>
            <a:p>
              <a:endParaRPr lang="en-US">
                <a:effectLst>
                  <a:outerShdw blurRad="38100" dist="38100" dir="2700000" algn="tl">
                    <a:srgbClr val="000000"/>
                  </a:outerShdw>
                </a:effectLst>
              </a:endParaRPr>
            </a:p>
          </p:txBody>
        </p:sp>
        <p:sp>
          <p:nvSpPr>
            <p:cNvPr id="126983" name="Rectangle 7"/>
            <p:cNvSpPr>
              <a:spLocks noChangeArrowheads="1"/>
            </p:cNvSpPr>
            <p:nvPr/>
          </p:nvSpPr>
          <p:spPr bwMode="auto">
            <a:xfrm>
              <a:off x="0" y="336"/>
              <a:ext cx="5760" cy="3024"/>
            </a:xfrm>
            <a:prstGeom prst="rect">
              <a:avLst/>
            </a:prstGeom>
            <a:noFill/>
            <a:ln w="38100">
              <a:solidFill>
                <a:schemeClr val="accent2"/>
              </a:solidFill>
              <a:miter lim="800000"/>
              <a:headEnd/>
              <a:tailEnd/>
            </a:ln>
            <a:effectLst/>
          </p:spPr>
          <p:txBody>
            <a:bodyPr lIns="274320" rIns="274320" anchor="ctr">
              <a:spAutoFit/>
            </a:bodyPr>
            <a:lstStyle/>
            <a:p>
              <a:endParaRPr lang="en-US">
                <a:effectLst>
                  <a:outerShdw blurRad="38100" dist="38100" dir="2700000" algn="tl">
                    <a:srgbClr val="000000"/>
                  </a:outerShdw>
                </a:effectLst>
              </a:endParaRPr>
            </a:p>
          </p:txBody>
        </p:sp>
      </p:grpSp>
    </p:spTree>
  </p:cSld>
  <p:clrMapOvr>
    <a:masterClrMapping/>
  </p:clrMapOvr>
  <p:transition advTm="64"/>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208898" name="Rectangle 2"/>
          <p:cNvSpPr>
            <a:spLocks noGrp="1" noChangeArrowheads="1"/>
          </p:cNvSpPr>
          <p:nvPr>
            <p:ph type="title"/>
          </p:nvPr>
        </p:nvSpPr>
        <p:spPr>
          <a:xfrm>
            <a:off x="381000" y="0"/>
            <a:ext cx="8458200" cy="2133600"/>
          </a:xfrm>
        </p:spPr>
        <p:txBody>
          <a:bodyPr/>
          <a:lstStyle/>
          <a:p>
            <a:pPr algn="l">
              <a:lnSpc>
                <a:spcPct val="80000"/>
              </a:lnSpc>
            </a:pPr>
            <a:r>
              <a:rPr lang="en-US" u="sng" smtClean="0"/>
              <a:t>Improvement Lemma</a:t>
            </a:r>
            <a:r>
              <a:rPr lang="en-US" smtClean="0"/>
              <a:t>: If a girl is engaged to a boy, then she will always be engaged (or married) to someone at least as good.</a:t>
            </a:r>
          </a:p>
        </p:txBody>
      </p:sp>
      <p:sp>
        <p:nvSpPr>
          <p:cNvPr id="208899" name="Rectangle 3"/>
          <p:cNvSpPr>
            <a:spLocks noGrp="1" noChangeArrowheads="1"/>
          </p:cNvSpPr>
          <p:nvPr>
            <p:ph type="body" idx="1"/>
          </p:nvPr>
        </p:nvSpPr>
        <p:spPr>
          <a:xfrm>
            <a:off x="685800" y="2133600"/>
            <a:ext cx="7772400" cy="4114800"/>
          </a:xfrm>
        </p:spPr>
        <p:txBody>
          <a:bodyPr/>
          <a:lstStyle/>
          <a:p>
            <a:pPr lvl="1"/>
            <a:r>
              <a:rPr lang="en-US" smtClean="0">
                <a:latin typeface="Comic Sans MS" pitchFamily="92" charset="0"/>
              </a:rPr>
              <a:t>She would only let go of him in order to get engaged to someone better</a:t>
            </a:r>
          </a:p>
          <a:p>
            <a:pPr lvl="1"/>
            <a:r>
              <a:rPr lang="en-US" smtClean="0">
                <a:latin typeface="Comic Sans MS" pitchFamily="92" charset="0"/>
              </a:rPr>
              <a:t>She would only let go of that guy for someone even better</a:t>
            </a:r>
          </a:p>
          <a:p>
            <a:pPr lvl="1"/>
            <a:r>
              <a:rPr lang="en-US" smtClean="0">
                <a:latin typeface="Comic Sans MS" pitchFamily="92" charset="0"/>
              </a:rPr>
              <a:t>She would only let go of that guy for someone even better</a:t>
            </a:r>
          </a:p>
          <a:p>
            <a:pPr lvl="1"/>
            <a:r>
              <a:rPr lang="en-US" smtClean="0">
                <a:latin typeface="Comic Sans MS" pitchFamily="92" charset="0"/>
              </a:rPr>
              <a:t>AND SO ON . . . . . . . . . . . . . </a:t>
            </a:r>
          </a:p>
          <a:p>
            <a:pPr marL="0" indent="0">
              <a:buFontTx/>
              <a:buChar char="•"/>
            </a:pPr>
            <a:endParaRPr lang="en-US" smtClean="0"/>
          </a:p>
        </p:txBody>
      </p:sp>
    </p:spTree>
  </p:cSld>
  <p:clrMapOvr>
    <a:masterClrMapping/>
  </p:clrMapOvr>
  <p:transition advTm="134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8899">
                                            <p:txEl>
                                              <p:pRg st="0" end="0"/>
                                            </p:txEl>
                                          </p:spTgt>
                                        </p:tgtEl>
                                        <p:attrNameLst>
                                          <p:attrName>style.visibility</p:attrName>
                                        </p:attrNameLst>
                                      </p:cBhvr>
                                      <p:to>
                                        <p:strVal val="visible"/>
                                      </p:to>
                                    </p:set>
                                    <p:anim calcmode="lin" valueType="num">
                                      <p:cBhvr additive="base">
                                        <p:cTn id="7" dur="500" fill="hold"/>
                                        <p:tgtEl>
                                          <p:spTgt spid="2088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889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par>
                                <p:cTn id="9" presetID="2" presetClass="entr" presetSubtype="8" fill="hold" grpId="0" nodeType="withEffect">
                                  <p:stCondLst>
                                    <p:cond delay="0"/>
                                  </p:stCondLst>
                                  <p:childTnLst>
                                    <p:set>
                                      <p:cBhvr>
                                        <p:cTn id="10" dur="1" fill="hold">
                                          <p:stCondLst>
                                            <p:cond delay="0"/>
                                          </p:stCondLst>
                                        </p:cTn>
                                        <p:tgtEl>
                                          <p:spTgt spid="208899">
                                            <p:txEl>
                                              <p:pRg st="1" end="1"/>
                                            </p:txEl>
                                          </p:spTgt>
                                        </p:tgtEl>
                                        <p:attrNameLst>
                                          <p:attrName>style.visibility</p:attrName>
                                        </p:attrNameLst>
                                      </p:cBhvr>
                                      <p:to>
                                        <p:strVal val="visible"/>
                                      </p:to>
                                    </p:set>
                                    <p:anim calcmode="lin" valueType="num">
                                      <p:cBhvr additive="base">
                                        <p:cTn id="11" dur="500" fill="hold"/>
                                        <p:tgtEl>
                                          <p:spTgt spid="208899">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0889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2" name="whoosh.wav"/>
                                        </p:tgtEl>
                                      </p:cMediaNode>
                                    </p:audio>
                                  </p:subTnLst>
                                </p:cTn>
                              </p:par>
                              <p:par>
                                <p:cTn id="13" presetID="2" presetClass="entr" presetSubtype="8" fill="hold" grpId="0" nodeType="withEffect">
                                  <p:stCondLst>
                                    <p:cond delay="0"/>
                                  </p:stCondLst>
                                  <p:childTnLst>
                                    <p:set>
                                      <p:cBhvr>
                                        <p:cTn id="14" dur="1" fill="hold">
                                          <p:stCondLst>
                                            <p:cond delay="0"/>
                                          </p:stCondLst>
                                        </p:cTn>
                                        <p:tgtEl>
                                          <p:spTgt spid="208899">
                                            <p:txEl>
                                              <p:pRg st="2" end="2"/>
                                            </p:txEl>
                                          </p:spTgt>
                                        </p:tgtEl>
                                        <p:attrNameLst>
                                          <p:attrName>style.visibility</p:attrName>
                                        </p:attrNameLst>
                                      </p:cBhvr>
                                      <p:to>
                                        <p:strVal val="visible"/>
                                      </p:to>
                                    </p:set>
                                    <p:anim calcmode="lin" valueType="num">
                                      <p:cBhvr additive="base">
                                        <p:cTn id="15" dur="500" fill="hold"/>
                                        <p:tgtEl>
                                          <p:spTgt spid="208899">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0889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3"/>
                                            </p:cond>
                                          </p:stCondLst>
                                          <p:endCondLst>
                                            <p:cond evt="onStopAudio" delay="0">
                                              <p:tgtEl>
                                                <p:sldTgt/>
                                              </p:tgtEl>
                                            </p:cond>
                                          </p:endCondLst>
                                        </p:cTn>
                                        <p:tgtEl>
                                          <p:sndTgt r:embed="rId2" name="whoosh.wav"/>
                                        </p:tgtEl>
                                      </p:cMediaNode>
                                    </p:audio>
                                  </p:subTnLst>
                                </p:cTn>
                              </p:par>
                              <p:par>
                                <p:cTn id="17" presetID="2" presetClass="entr" presetSubtype="8" fill="hold" grpId="0" nodeType="withEffect">
                                  <p:stCondLst>
                                    <p:cond delay="0"/>
                                  </p:stCondLst>
                                  <p:childTnLst>
                                    <p:set>
                                      <p:cBhvr>
                                        <p:cTn id="18" dur="1" fill="hold">
                                          <p:stCondLst>
                                            <p:cond delay="0"/>
                                          </p:stCondLst>
                                        </p:cTn>
                                        <p:tgtEl>
                                          <p:spTgt spid="208899">
                                            <p:txEl>
                                              <p:pRg st="3" end="3"/>
                                            </p:txEl>
                                          </p:spTgt>
                                        </p:tgtEl>
                                        <p:attrNameLst>
                                          <p:attrName>style.visibility</p:attrName>
                                        </p:attrNameLst>
                                      </p:cBhvr>
                                      <p:to>
                                        <p:strVal val="visible"/>
                                      </p:to>
                                    </p:set>
                                    <p:anim calcmode="lin" valueType="num">
                                      <p:cBhvr additive="base">
                                        <p:cTn id="19" dur="500" fill="hold"/>
                                        <p:tgtEl>
                                          <p:spTgt spid="208899">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8899">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899"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3"/>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99335" name="AutoShape 7"/>
          <p:cNvSpPr>
            <a:spLocks noChangeArrowheads="1"/>
          </p:cNvSpPr>
          <p:nvPr/>
        </p:nvSpPr>
        <p:spPr bwMode="auto">
          <a:xfrm>
            <a:off x="381000" y="228600"/>
            <a:ext cx="8077200" cy="6629400"/>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noFill/>
          <a:ln w="38100">
            <a:noFill/>
            <a:miter lim="800000"/>
            <a:headEnd/>
            <a:tailEnd/>
          </a:ln>
          <a:effectLst/>
        </p:spPr>
        <p:txBody>
          <a:bodyPr lIns="274320" rIns="274320" anchor="ctr">
            <a:spAutoFit/>
          </a:bodyPr>
          <a:lstStyle/>
          <a:p>
            <a:endParaRPr lang="en-US">
              <a:effectLst>
                <a:outerShdw blurRad="38100" dist="38100" dir="2700000" algn="tl">
                  <a:srgbClr val="000000"/>
                </a:outerShdw>
              </a:effectLst>
            </a:endParaRPr>
          </a:p>
        </p:txBody>
      </p:sp>
      <p:grpSp>
        <p:nvGrpSpPr>
          <p:cNvPr id="17412" name="Group 47"/>
          <p:cNvGrpSpPr>
            <a:grpSpLocks/>
          </p:cNvGrpSpPr>
          <p:nvPr/>
        </p:nvGrpSpPr>
        <p:grpSpPr bwMode="auto">
          <a:xfrm rot="-922646">
            <a:off x="641350" y="-336550"/>
            <a:ext cx="8289925" cy="6711950"/>
            <a:chOff x="2665" y="1812"/>
            <a:chExt cx="604" cy="647"/>
          </a:xfrm>
        </p:grpSpPr>
        <p:sp>
          <p:nvSpPr>
            <p:cNvPr id="99345" name="Freeform 17"/>
            <p:cNvSpPr>
              <a:spLocks/>
            </p:cNvSpPr>
            <p:nvPr/>
          </p:nvSpPr>
          <p:spPr bwMode="auto">
            <a:xfrm>
              <a:off x="2718" y="1871"/>
              <a:ext cx="499" cy="529"/>
            </a:xfrm>
            <a:custGeom>
              <a:avLst/>
              <a:gdLst/>
              <a:ahLst/>
              <a:cxnLst>
                <a:cxn ang="0">
                  <a:pos x="542" y="126"/>
                </a:cxn>
                <a:cxn ang="0">
                  <a:pos x="636" y="99"/>
                </a:cxn>
                <a:cxn ang="0">
                  <a:pos x="706" y="83"/>
                </a:cxn>
                <a:cxn ang="0">
                  <a:pos x="785" y="78"/>
                </a:cxn>
                <a:cxn ang="0">
                  <a:pos x="829" y="79"/>
                </a:cxn>
                <a:cxn ang="0">
                  <a:pos x="881" y="94"/>
                </a:cxn>
                <a:cxn ang="0">
                  <a:pos x="941" y="120"/>
                </a:cxn>
                <a:cxn ang="0">
                  <a:pos x="981" y="154"/>
                </a:cxn>
                <a:cxn ang="0">
                  <a:pos x="999" y="200"/>
                </a:cxn>
                <a:cxn ang="0">
                  <a:pos x="983" y="245"/>
                </a:cxn>
                <a:cxn ang="0">
                  <a:pos x="939" y="291"/>
                </a:cxn>
                <a:cxn ang="0">
                  <a:pos x="879" y="336"/>
                </a:cxn>
                <a:cxn ang="0">
                  <a:pos x="817" y="368"/>
                </a:cxn>
                <a:cxn ang="0">
                  <a:pos x="735" y="393"/>
                </a:cxn>
                <a:cxn ang="0">
                  <a:pos x="682" y="402"/>
                </a:cxn>
                <a:cxn ang="0">
                  <a:pos x="580" y="429"/>
                </a:cxn>
                <a:cxn ang="0">
                  <a:pos x="482" y="454"/>
                </a:cxn>
                <a:cxn ang="0">
                  <a:pos x="378" y="486"/>
                </a:cxn>
                <a:cxn ang="0">
                  <a:pos x="296" y="509"/>
                </a:cxn>
                <a:cxn ang="0">
                  <a:pos x="220" y="529"/>
                </a:cxn>
                <a:cxn ang="0">
                  <a:pos x="170" y="453"/>
                </a:cxn>
                <a:cxn ang="0">
                  <a:pos x="122" y="378"/>
                </a:cxn>
                <a:cxn ang="0">
                  <a:pos x="74" y="305"/>
                </a:cxn>
                <a:cxn ang="0">
                  <a:pos x="40" y="243"/>
                </a:cxn>
                <a:cxn ang="0">
                  <a:pos x="2" y="181"/>
                </a:cxn>
                <a:cxn ang="0">
                  <a:pos x="0" y="140"/>
                </a:cxn>
                <a:cxn ang="0">
                  <a:pos x="10" y="111"/>
                </a:cxn>
                <a:cxn ang="0">
                  <a:pos x="34" y="83"/>
                </a:cxn>
                <a:cxn ang="0">
                  <a:pos x="76" y="56"/>
                </a:cxn>
                <a:cxn ang="0">
                  <a:pos x="118" y="37"/>
                </a:cxn>
                <a:cxn ang="0">
                  <a:pos x="156" y="20"/>
                </a:cxn>
                <a:cxn ang="0">
                  <a:pos x="218" y="7"/>
                </a:cxn>
                <a:cxn ang="0">
                  <a:pos x="276" y="1"/>
                </a:cxn>
                <a:cxn ang="0">
                  <a:pos x="326" y="0"/>
                </a:cxn>
                <a:cxn ang="0">
                  <a:pos x="370" y="6"/>
                </a:cxn>
                <a:cxn ang="0">
                  <a:pos x="414" y="16"/>
                </a:cxn>
                <a:cxn ang="0">
                  <a:pos x="458" y="31"/>
                </a:cxn>
                <a:cxn ang="0">
                  <a:pos x="484" y="51"/>
                </a:cxn>
                <a:cxn ang="0">
                  <a:pos x="514" y="78"/>
                </a:cxn>
                <a:cxn ang="0">
                  <a:pos x="528" y="105"/>
                </a:cxn>
                <a:cxn ang="0">
                  <a:pos x="542" y="126"/>
                </a:cxn>
              </a:cxnLst>
              <a:rect l="0" t="0" r="r" b="b"/>
              <a:pathLst>
                <a:path w="999" h="529">
                  <a:moveTo>
                    <a:pt x="542" y="126"/>
                  </a:moveTo>
                  <a:lnTo>
                    <a:pt x="636" y="99"/>
                  </a:lnTo>
                  <a:lnTo>
                    <a:pt x="706" y="83"/>
                  </a:lnTo>
                  <a:lnTo>
                    <a:pt x="785" y="78"/>
                  </a:lnTo>
                  <a:lnTo>
                    <a:pt x="829" y="79"/>
                  </a:lnTo>
                  <a:lnTo>
                    <a:pt x="881" y="94"/>
                  </a:lnTo>
                  <a:lnTo>
                    <a:pt x="941" y="120"/>
                  </a:lnTo>
                  <a:lnTo>
                    <a:pt x="981" y="154"/>
                  </a:lnTo>
                  <a:lnTo>
                    <a:pt x="999" y="200"/>
                  </a:lnTo>
                  <a:lnTo>
                    <a:pt x="983" y="245"/>
                  </a:lnTo>
                  <a:lnTo>
                    <a:pt x="939" y="291"/>
                  </a:lnTo>
                  <a:lnTo>
                    <a:pt x="879" y="336"/>
                  </a:lnTo>
                  <a:lnTo>
                    <a:pt x="817" y="368"/>
                  </a:lnTo>
                  <a:lnTo>
                    <a:pt x="735" y="393"/>
                  </a:lnTo>
                  <a:lnTo>
                    <a:pt x="682" y="402"/>
                  </a:lnTo>
                  <a:lnTo>
                    <a:pt x="580" y="429"/>
                  </a:lnTo>
                  <a:lnTo>
                    <a:pt x="482" y="454"/>
                  </a:lnTo>
                  <a:lnTo>
                    <a:pt x="378" y="486"/>
                  </a:lnTo>
                  <a:lnTo>
                    <a:pt x="296" y="509"/>
                  </a:lnTo>
                  <a:lnTo>
                    <a:pt x="220" y="529"/>
                  </a:lnTo>
                  <a:lnTo>
                    <a:pt x="170" y="453"/>
                  </a:lnTo>
                  <a:lnTo>
                    <a:pt x="122" y="378"/>
                  </a:lnTo>
                  <a:lnTo>
                    <a:pt x="74" y="305"/>
                  </a:lnTo>
                  <a:lnTo>
                    <a:pt x="40" y="243"/>
                  </a:lnTo>
                  <a:lnTo>
                    <a:pt x="2" y="181"/>
                  </a:lnTo>
                  <a:lnTo>
                    <a:pt x="0" y="140"/>
                  </a:lnTo>
                  <a:lnTo>
                    <a:pt x="10" y="111"/>
                  </a:lnTo>
                  <a:lnTo>
                    <a:pt x="34" y="83"/>
                  </a:lnTo>
                  <a:lnTo>
                    <a:pt x="76" y="56"/>
                  </a:lnTo>
                  <a:lnTo>
                    <a:pt x="118" y="37"/>
                  </a:lnTo>
                  <a:lnTo>
                    <a:pt x="156" y="20"/>
                  </a:lnTo>
                  <a:lnTo>
                    <a:pt x="218" y="7"/>
                  </a:lnTo>
                  <a:lnTo>
                    <a:pt x="276" y="1"/>
                  </a:lnTo>
                  <a:lnTo>
                    <a:pt x="326" y="0"/>
                  </a:lnTo>
                  <a:lnTo>
                    <a:pt x="370" y="6"/>
                  </a:lnTo>
                  <a:lnTo>
                    <a:pt x="414" y="16"/>
                  </a:lnTo>
                  <a:lnTo>
                    <a:pt x="458" y="31"/>
                  </a:lnTo>
                  <a:lnTo>
                    <a:pt x="484" y="51"/>
                  </a:lnTo>
                  <a:lnTo>
                    <a:pt x="514" y="78"/>
                  </a:lnTo>
                  <a:lnTo>
                    <a:pt x="528" y="105"/>
                  </a:lnTo>
                  <a:lnTo>
                    <a:pt x="542" y="126"/>
                  </a:lnTo>
                  <a:close/>
                </a:path>
              </a:pathLst>
            </a:custGeom>
            <a:solidFill>
              <a:srgbClr val="A50021"/>
            </a:solidFill>
            <a:ln w="9525">
              <a:noFill/>
              <a:round/>
              <a:headEnd/>
              <a:tailEnd/>
            </a:ln>
          </p:spPr>
          <p:txBody>
            <a:bodyPr/>
            <a:lstStyle/>
            <a:p>
              <a:endParaRPr lang="en-US">
                <a:effectLst>
                  <a:outerShdw blurRad="38100" dist="38100" dir="2700000" algn="tl">
                    <a:srgbClr val="000000"/>
                  </a:outerShdw>
                </a:effectLst>
              </a:endParaRPr>
            </a:p>
          </p:txBody>
        </p:sp>
        <p:sp>
          <p:nvSpPr>
            <p:cNvPr id="99346" name="Freeform 18"/>
            <p:cNvSpPr>
              <a:spLocks/>
            </p:cNvSpPr>
            <p:nvPr/>
          </p:nvSpPr>
          <p:spPr bwMode="auto">
            <a:xfrm>
              <a:off x="3054" y="1893"/>
              <a:ext cx="67" cy="67"/>
            </a:xfrm>
            <a:custGeom>
              <a:avLst/>
              <a:gdLst/>
              <a:ahLst/>
              <a:cxnLst>
                <a:cxn ang="0">
                  <a:pos x="30" y="59"/>
                </a:cxn>
                <a:cxn ang="0">
                  <a:pos x="24" y="38"/>
                </a:cxn>
                <a:cxn ang="0">
                  <a:pos x="40" y="18"/>
                </a:cxn>
                <a:cxn ang="0">
                  <a:pos x="67" y="10"/>
                </a:cxn>
                <a:cxn ang="0">
                  <a:pos x="89" y="15"/>
                </a:cxn>
                <a:cxn ang="0">
                  <a:pos x="107" y="32"/>
                </a:cxn>
                <a:cxn ang="0">
                  <a:pos x="109" y="48"/>
                </a:cxn>
                <a:cxn ang="0">
                  <a:pos x="133" y="49"/>
                </a:cxn>
                <a:cxn ang="0">
                  <a:pos x="127" y="29"/>
                </a:cxn>
                <a:cxn ang="0">
                  <a:pos x="113" y="13"/>
                </a:cxn>
                <a:cxn ang="0">
                  <a:pos x="83" y="2"/>
                </a:cxn>
                <a:cxn ang="0">
                  <a:pos x="45" y="0"/>
                </a:cxn>
                <a:cxn ang="0">
                  <a:pos x="22" y="10"/>
                </a:cxn>
                <a:cxn ang="0">
                  <a:pos x="2" y="28"/>
                </a:cxn>
                <a:cxn ang="0">
                  <a:pos x="0" y="48"/>
                </a:cxn>
                <a:cxn ang="0">
                  <a:pos x="6" y="67"/>
                </a:cxn>
                <a:cxn ang="0">
                  <a:pos x="30" y="59"/>
                </a:cxn>
              </a:cxnLst>
              <a:rect l="0" t="0" r="r" b="b"/>
              <a:pathLst>
                <a:path w="133" h="67">
                  <a:moveTo>
                    <a:pt x="30" y="59"/>
                  </a:moveTo>
                  <a:lnTo>
                    <a:pt x="24" y="38"/>
                  </a:lnTo>
                  <a:lnTo>
                    <a:pt x="40" y="18"/>
                  </a:lnTo>
                  <a:lnTo>
                    <a:pt x="67" y="10"/>
                  </a:lnTo>
                  <a:lnTo>
                    <a:pt x="89" y="15"/>
                  </a:lnTo>
                  <a:lnTo>
                    <a:pt x="107" y="32"/>
                  </a:lnTo>
                  <a:lnTo>
                    <a:pt x="109" y="48"/>
                  </a:lnTo>
                  <a:lnTo>
                    <a:pt x="133" y="49"/>
                  </a:lnTo>
                  <a:lnTo>
                    <a:pt x="127" y="29"/>
                  </a:lnTo>
                  <a:lnTo>
                    <a:pt x="113" y="13"/>
                  </a:lnTo>
                  <a:lnTo>
                    <a:pt x="83" y="2"/>
                  </a:lnTo>
                  <a:lnTo>
                    <a:pt x="45" y="0"/>
                  </a:lnTo>
                  <a:lnTo>
                    <a:pt x="22" y="10"/>
                  </a:lnTo>
                  <a:lnTo>
                    <a:pt x="2" y="28"/>
                  </a:lnTo>
                  <a:lnTo>
                    <a:pt x="0" y="48"/>
                  </a:lnTo>
                  <a:lnTo>
                    <a:pt x="6" y="67"/>
                  </a:lnTo>
                  <a:lnTo>
                    <a:pt x="30" y="59"/>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47" name="Freeform 19"/>
            <p:cNvSpPr>
              <a:spLocks/>
            </p:cNvSpPr>
            <p:nvPr/>
          </p:nvSpPr>
          <p:spPr bwMode="auto">
            <a:xfrm>
              <a:off x="2997" y="1913"/>
              <a:ext cx="70" cy="70"/>
            </a:xfrm>
            <a:custGeom>
              <a:avLst/>
              <a:gdLst/>
              <a:ahLst/>
              <a:cxnLst>
                <a:cxn ang="0">
                  <a:pos x="38" y="60"/>
                </a:cxn>
                <a:cxn ang="0">
                  <a:pos x="24" y="40"/>
                </a:cxn>
                <a:cxn ang="0">
                  <a:pos x="36" y="20"/>
                </a:cxn>
                <a:cxn ang="0">
                  <a:pos x="62" y="9"/>
                </a:cxn>
                <a:cxn ang="0">
                  <a:pos x="88" y="13"/>
                </a:cxn>
                <a:cxn ang="0">
                  <a:pos x="110" y="27"/>
                </a:cxn>
                <a:cxn ang="0">
                  <a:pos x="116" y="43"/>
                </a:cxn>
                <a:cxn ang="0">
                  <a:pos x="140" y="42"/>
                </a:cxn>
                <a:cxn ang="0">
                  <a:pos x="130" y="22"/>
                </a:cxn>
                <a:cxn ang="0">
                  <a:pos x="108" y="8"/>
                </a:cxn>
                <a:cxn ang="0">
                  <a:pos x="74" y="0"/>
                </a:cxn>
                <a:cxn ang="0">
                  <a:pos x="36" y="2"/>
                </a:cxn>
                <a:cxn ang="0">
                  <a:pos x="12" y="15"/>
                </a:cxn>
                <a:cxn ang="0">
                  <a:pos x="0" y="33"/>
                </a:cxn>
                <a:cxn ang="0">
                  <a:pos x="2" y="52"/>
                </a:cxn>
                <a:cxn ang="0">
                  <a:pos x="14" y="70"/>
                </a:cxn>
                <a:cxn ang="0">
                  <a:pos x="38" y="60"/>
                </a:cxn>
              </a:cxnLst>
              <a:rect l="0" t="0" r="r" b="b"/>
              <a:pathLst>
                <a:path w="140" h="70">
                  <a:moveTo>
                    <a:pt x="38" y="60"/>
                  </a:moveTo>
                  <a:lnTo>
                    <a:pt x="24" y="40"/>
                  </a:lnTo>
                  <a:lnTo>
                    <a:pt x="36" y="20"/>
                  </a:lnTo>
                  <a:lnTo>
                    <a:pt x="62" y="9"/>
                  </a:lnTo>
                  <a:lnTo>
                    <a:pt x="88" y="13"/>
                  </a:lnTo>
                  <a:lnTo>
                    <a:pt x="110" y="27"/>
                  </a:lnTo>
                  <a:lnTo>
                    <a:pt x="116" y="43"/>
                  </a:lnTo>
                  <a:lnTo>
                    <a:pt x="140" y="42"/>
                  </a:lnTo>
                  <a:lnTo>
                    <a:pt x="130" y="22"/>
                  </a:lnTo>
                  <a:lnTo>
                    <a:pt x="108" y="8"/>
                  </a:lnTo>
                  <a:lnTo>
                    <a:pt x="74" y="0"/>
                  </a:lnTo>
                  <a:lnTo>
                    <a:pt x="36" y="2"/>
                  </a:lnTo>
                  <a:lnTo>
                    <a:pt x="12" y="15"/>
                  </a:lnTo>
                  <a:lnTo>
                    <a:pt x="0" y="33"/>
                  </a:lnTo>
                  <a:lnTo>
                    <a:pt x="2" y="52"/>
                  </a:lnTo>
                  <a:lnTo>
                    <a:pt x="14" y="70"/>
                  </a:lnTo>
                  <a:lnTo>
                    <a:pt x="38" y="60"/>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48" name="Freeform 20"/>
            <p:cNvSpPr>
              <a:spLocks/>
            </p:cNvSpPr>
            <p:nvPr/>
          </p:nvSpPr>
          <p:spPr bwMode="auto">
            <a:xfrm>
              <a:off x="3112" y="1900"/>
              <a:ext cx="71" cy="69"/>
            </a:xfrm>
            <a:custGeom>
              <a:avLst/>
              <a:gdLst/>
              <a:ahLst/>
              <a:cxnLst>
                <a:cxn ang="0">
                  <a:pos x="28" y="47"/>
                </a:cxn>
                <a:cxn ang="0">
                  <a:pos x="50" y="27"/>
                </a:cxn>
                <a:cxn ang="0">
                  <a:pos x="84" y="14"/>
                </a:cxn>
                <a:cxn ang="0">
                  <a:pos x="112" y="17"/>
                </a:cxn>
                <a:cxn ang="0">
                  <a:pos x="124" y="28"/>
                </a:cxn>
                <a:cxn ang="0">
                  <a:pos x="116" y="48"/>
                </a:cxn>
                <a:cxn ang="0">
                  <a:pos x="100" y="61"/>
                </a:cxn>
                <a:cxn ang="0">
                  <a:pos x="116" y="69"/>
                </a:cxn>
                <a:cxn ang="0">
                  <a:pos x="138" y="51"/>
                </a:cxn>
                <a:cxn ang="0">
                  <a:pos x="142" y="32"/>
                </a:cxn>
                <a:cxn ang="0">
                  <a:pos x="132" y="14"/>
                </a:cxn>
                <a:cxn ang="0">
                  <a:pos x="106" y="0"/>
                </a:cxn>
                <a:cxn ang="0">
                  <a:pos x="78" y="3"/>
                </a:cxn>
                <a:cxn ang="0">
                  <a:pos x="42" y="11"/>
                </a:cxn>
                <a:cxn ang="0">
                  <a:pos x="18" y="29"/>
                </a:cxn>
                <a:cxn ang="0">
                  <a:pos x="0" y="46"/>
                </a:cxn>
                <a:cxn ang="0">
                  <a:pos x="28" y="47"/>
                </a:cxn>
              </a:cxnLst>
              <a:rect l="0" t="0" r="r" b="b"/>
              <a:pathLst>
                <a:path w="142" h="69">
                  <a:moveTo>
                    <a:pt x="28" y="47"/>
                  </a:moveTo>
                  <a:lnTo>
                    <a:pt x="50" y="27"/>
                  </a:lnTo>
                  <a:lnTo>
                    <a:pt x="84" y="14"/>
                  </a:lnTo>
                  <a:lnTo>
                    <a:pt x="112" y="17"/>
                  </a:lnTo>
                  <a:lnTo>
                    <a:pt x="124" y="28"/>
                  </a:lnTo>
                  <a:lnTo>
                    <a:pt x="116" y="48"/>
                  </a:lnTo>
                  <a:lnTo>
                    <a:pt x="100" y="61"/>
                  </a:lnTo>
                  <a:lnTo>
                    <a:pt x="116" y="69"/>
                  </a:lnTo>
                  <a:lnTo>
                    <a:pt x="138" y="51"/>
                  </a:lnTo>
                  <a:lnTo>
                    <a:pt x="142" y="32"/>
                  </a:lnTo>
                  <a:lnTo>
                    <a:pt x="132" y="14"/>
                  </a:lnTo>
                  <a:lnTo>
                    <a:pt x="106" y="0"/>
                  </a:lnTo>
                  <a:lnTo>
                    <a:pt x="78" y="3"/>
                  </a:lnTo>
                  <a:lnTo>
                    <a:pt x="42" y="11"/>
                  </a:lnTo>
                  <a:lnTo>
                    <a:pt x="18" y="29"/>
                  </a:lnTo>
                  <a:lnTo>
                    <a:pt x="0" y="46"/>
                  </a:lnTo>
                  <a:lnTo>
                    <a:pt x="28" y="47"/>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49" name="Freeform 21"/>
            <p:cNvSpPr>
              <a:spLocks/>
            </p:cNvSpPr>
            <p:nvPr/>
          </p:nvSpPr>
          <p:spPr bwMode="auto">
            <a:xfrm>
              <a:off x="3161" y="1939"/>
              <a:ext cx="70" cy="72"/>
            </a:xfrm>
            <a:custGeom>
              <a:avLst/>
              <a:gdLst/>
              <a:ahLst/>
              <a:cxnLst>
                <a:cxn ang="0">
                  <a:pos x="26" y="32"/>
                </a:cxn>
                <a:cxn ang="0">
                  <a:pos x="58" y="17"/>
                </a:cxn>
                <a:cxn ang="0">
                  <a:pos x="100" y="12"/>
                </a:cxn>
                <a:cxn ang="0">
                  <a:pos x="122" y="21"/>
                </a:cxn>
                <a:cxn ang="0">
                  <a:pos x="122" y="35"/>
                </a:cxn>
                <a:cxn ang="0">
                  <a:pos x="100" y="52"/>
                </a:cxn>
                <a:cxn ang="0">
                  <a:pos x="74" y="61"/>
                </a:cxn>
                <a:cxn ang="0">
                  <a:pos x="80" y="72"/>
                </a:cxn>
                <a:cxn ang="0">
                  <a:pos x="116" y="60"/>
                </a:cxn>
                <a:cxn ang="0">
                  <a:pos x="136" y="44"/>
                </a:cxn>
                <a:cxn ang="0">
                  <a:pos x="140" y="23"/>
                </a:cxn>
                <a:cxn ang="0">
                  <a:pos x="132" y="5"/>
                </a:cxn>
                <a:cxn ang="0">
                  <a:pos x="106" y="0"/>
                </a:cxn>
                <a:cxn ang="0">
                  <a:pos x="68" y="0"/>
                </a:cxn>
                <a:cxn ang="0">
                  <a:pos x="34" y="11"/>
                </a:cxn>
                <a:cxn ang="0">
                  <a:pos x="0" y="24"/>
                </a:cxn>
                <a:cxn ang="0">
                  <a:pos x="26" y="32"/>
                </a:cxn>
              </a:cxnLst>
              <a:rect l="0" t="0" r="r" b="b"/>
              <a:pathLst>
                <a:path w="140" h="72">
                  <a:moveTo>
                    <a:pt x="26" y="32"/>
                  </a:moveTo>
                  <a:lnTo>
                    <a:pt x="58" y="17"/>
                  </a:lnTo>
                  <a:lnTo>
                    <a:pt x="100" y="12"/>
                  </a:lnTo>
                  <a:lnTo>
                    <a:pt x="122" y="21"/>
                  </a:lnTo>
                  <a:lnTo>
                    <a:pt x="122" y="35"/>
                  </a:lnTo>
                  <a:lnTo>
                    <a:pt x="100" y="52"/>
                  </a:lnTo>
                  <a:lnTo>
                    <a:pt x="74" y="61"/>
                  </a:lnTo>
                  <a:lnTo>
                    <a:pt x="80" y="72"/>
                  </a:lnTo>
                  <a:lnTo>
                    <a:pt x="116" y="60"/>
                  </a:lnTo>
                  <a:lnTo>
                    <a:pt x="136" y="44"/>
                  </a:lnTo>
                  <a:lnTo>
                    <a:pt x="140" y="23"/>
                  </a:lnTo>
                  <a:lnTo>
                    <a:pt x="132" y="5"/>
                  </a:lnTo>
                  <a:lnTo>
                    <a:pt x="106" y="0"/>
                  </a:lnTo>
                  <a:lnTo>
                    <a:pt x="68" y="0"/>
                  </a:lnTo>
                  <a:lnTo>
                    <a:pt x="34" y="11"/>
                  </a:lnTo>
                  <a:lnTo>
                    <a:pt x="0" y="24"/>
                  </a:lnTo>
                  <a:lnTo>
                    <a:pt x="26" y="32"/>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50" name="Freeform 22"/>
            <p:cNvSpPr>
              <a:spLocks/>
            </p:cNvSpPr>
            <p:nvPr/>
          </p:nvSpPr>
          <p:spPr bwMode="auto">
            <a:xfrm>
              <a:off x="3197" y="1990"/>
              <a:ext cx="65" cy="73"/>
            </a:xfrm>
            <a:custGeom>
              <a:avLst/>
              <a:gdLst/>
              <a:ahLst/>
              <a:cxnLst>
                <a:cxn ang="0">
                  <a:pos x="16" y="22"/>
                </a:cxn>
                <a:cxn ang="0">
                  <a:pos x="56" y="14"/>
                </a:cxn>
                <a:cxn ang="0">
                  <a:pos x="96" y="17"/>
                </a:cxn>
                <a:cxn ang="0">
                  <a:pos x="110" y="30"/>
                </a:cxn>
                <a:cxn ang="0">
                  <a:pos x="102" y="43"/>
                </a:cxn>
                <a:cxn ang="0">
                  <a:pos x="72" y="56"/>
                </a:cxn>
                <a:cxn ang="0">
                  <a:pos x="42" y="60"/>
                </a:cxn>
                <a:cxn ang="0">
                  <a:pos x="38" y="73"/>
                </a:cxn>
                <a:cxn ang="0">
                  <a:pos x="80" y="67"/>
                </a:cxn>
                <a:cxn ang="0">
                  <a:pos x="108" y="53"/>
                </a:cxn>
                <a:cxn ang="0">
                  <a:pos x="128" y="35"/>
                </a:cxn>
                <a:cxn ang="0">
                  <a:pos x="130" y="15"/>
                </a:cxn>
                <a:cxn ang="0">
                  <a:pos x="108" y="5"/>
                </a:cxn>
                <a:cxn ang="0">
                  <a:pos x="76" y="0"/>
                </a:cxn>
                <a:cxn ang="0">
                  <a:pos x="36" y="4"/>
                </a:cxn>
                <a:cxn ang="0">
                  <a:pos x="0" y="11"/>
                </a:cxn>
                <a:cxn ang="0">
                  <a:pos x="16" y="22"/>
                </a:cxn>
              </a:cxnLst>
              <a:rect l="0" t="0" r="r" b="b"/>
              <a:pathLst>
                <a:path w="130" h="73">
                  <a:moveTo>
                    <a:pt x="16" y="22"/>
                  </a:moveTo>
                  <a:lnTo>
                    <a:pt x="56" y="14"/>
                  </a:lnTo>
                  <a:lnTo>
                    <a:pt x="96" y="17"/>
                  </a:lnTo>
                  <a:lnTo>
                    <a:pt x="110" y="30"/>
                  </a:lnTo>
                  <a:lnTo>
                    <a:pt x="102" y="43"/>
                  </a:lnTo>
                  <a:lnTo>
                    <a:pt x="72" y="56"/>
                  </a:lnTo>
                  <a:lnTo>
                    <a:pt x="42" y="60"/>
                  </a:lnTo>
                  <a:lnTo>
                    <a:pt x="38" y="73"/>
                  </a:lnTo>
                  <a:lnTo>
                    <a:pt x="80" y="67"/>
                  </a:lnTo>
                  <a:lnTo>
                    <a:pt x="108" y="53"/>
                  </a:lnTo>
                  <a:lnTo>
                    <a:pt x="128" y="35"/>
                  </a:lnTo>
                  <a:lnTo>
                    <a:pt x="130" y="15"/>
                  </a:lnTo>
                  <a:lnTo>
                    <a:pt x="108" y="5"/>
                  </a:lnTo>
                  <a:lnTo>
                    <a:pt x="76" y="0"/>
                  </a:lnTo>
                  <a:lnTo>
                    <a:pt x="36" y="4"/>
                  </a:lnTo>
                  <a:lnTo>
                    <a:pt x="0" y="11"/>
                  </a:lnTo>
                  <a:lnTo>
                    <a:pt x="16" y="22"/>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51" name="Freeform 23"/>
            <p:cNvSpPr>
              <a:spLocks/>
            </p:cNvSpPr>
            <p:nvPr/>
          </p:nvSpPr>
          <p:spPr bwMode="auto">
            <a:xfrm>
              <a:off x="3209" y="2048"/>
              <a:ext cx="60" cy="70"/>
            </a:xfrm>
            <a:custGeom>
              <a:avLst/>
              <a:gdLst/>
              <a:ahLst/>
              <a:cxnLst>
                <a:cxn ang="0">
                  <a:pos x="14" y="16"/>
                </a:cxn>
                <a:cxn ang="0">
                  <a:pos x="56" y="15"/>
                </a:cxn>
                <a:cxn ang="0">
                  <a:pos x="90" y="25"/>
                </a:cxn>
                <a:cxn ang="0">
                  <a:pos x="94" y="40"/>
                </a:cxn>
                <a:cxn ang="0">
                  <a:pos x="76" y="50"/>
                </a:cxn>
                <a:cxn ang="0">
                  <a:pos x="40" y="59"/>
                </a:cxn>
                <a:cxn ang="0">
                  <a:pos x="12" y="58"/>
                </a:cxn>
                <a:cxn ang="0">
                  <a:pos x="0" y="70"/>
                </a:cxn>
                <a:cxn ang="0">
                  <a:pos x="40" y="70"/>
                </a:cxn>
                <a:cxn ang="0">
                  <a:pos x="76" y="64"/>
                </a:cxn>
                <a:cxn ang="0">
                  <a:pos x="106" y="48"/>
                </a:cxn>
                <a:cxn ang="0">
                  <a:pos x="120" y="29"/>
                </a:cxn>
                <a:cxn ang="0">
                  <a:pos x="108" y="16"/>
                </a:cxn>
                <a:cxn ang="0">
                  <a:pos x="82" y="4"/>
                </a:cxn>
                <a:cxn ang="0">
                  <a:pos x="42" y="0"/>
                </a:cxn>
                <a:cxn ang="0">
                  <a:pos x="8" y="1"/>
                </a:cxn>
                <a:cxn ang="0">
                  <a:pos x="14" y="16"/>
                </a:cxn>
              </a:cxnLst>
              <a:rect l="0" t="0" r="r" b="b"/>
              <a:pathLst>
                <a:path w="120" h="70">
                  <a:moveTo>
                    <a:pt x="14" y="16"/>
                  </a:moveTo>
                  <a:lnTo>
                    <a:pt x="56" y="15"/>
                  </a:lnTo>
                  <a:lnTo>
                    <a:pt x="90" y="25"/>
                  </a:lnTo>
                  <a:lnTo>
                    <a:pt x="94" y="40"/>
                  </a:lnTo>
                  <a:lnTo>
                    <a:pt x="76" y="50"/>
                  </a:lnTo>
                  <a:lnTo>
                    <a:pt x="40" y="59"/>
                  </a:lnTo>
                  <a:lnTo>
                    <a:pt x="12" y="58"/>
                  </a:lnTo>
                  <a:lnTo>
                    <a:pt x="0" y="70"/>
                  </a:lnTo>
                  <a:lnTo>
                    <a:pt x="40" y="70"/>
                  </a:lnTo>
                  <a:lnTo>
                    <a:pt x="76" y="64"/>
                  </a:lnTo>
                  <a:lnTo>
                    <a:pt x="106" y="48"/>
                  </a:lnTo>
                  <a:lnTo>
                    <a:pt x="120" y="29"/>
                  </a:lnTo>
                  <a:lnTo>
                    <a:pt x="108" y="16"/>
                  </a:lnTo>
                  <a:lnTo>
                    <a:pt x="82" y="4"/>
                  </a:lnTo>
                  <a:lnTo>
                    <a:pt x="42" y="0"/>
                  </a:lnTo>
                  <a:lnTo>
                    <a:pt x="8" y="1"/>
                  </a:lnTo>
                  <a:lnTo>
                    <a:pt x="14" y="16"/>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52" name="Freeform 24"/>
            <p:cNvSpPr>
              <a:spLocks/>
            </p:cNvSpPr>
            <p:nvPr/>
          </p:nvSpPr>
          <p:spPr bwMode="auto">
            <a:xfrm>
              <a:off x="3180" y="2109"/>
              <a:ext cx="68" cy="74"/>
            </a:xfrm>
            <a:custGeom>
              <a:avLst/>
              <a:gdLst/>
              <a:ahLst/>
              <a:cxnLst>
                <a:cxn ang="0">
                  <a:pos x="52" y="16"/>
                </a:cxn>
                <a:cxn ang="0">
                  <a:pos x="90" y="23"/>
                </a:cxn>
                <a:cxn ang="0">
                  <a:pos x="112" y="40"/>
                </a:cxn>
                <a:cxn ang="0">
                  <a:pos x="106" y="55"/>
                </a:cxn>
                <a:cxn ang="0">
                  <a:pos x="82" y="62"/>
                </a:cxn>
                <a:cxn ang="0">
                  <a:pos x="42" y="63"/>
                </a:cxn>
                <a:cxn ang="0">
                  <a:pos x="18" y="56"/>
                </a:cxn>
                <a:cxn ang="0">
                  <a:pos x="0" y="66"/>
                </a:cxn>
                <a:cxn ang="0">
                  <a:pos x="36" y="74"/>
                </a:cxn>
                <a:cxn ang="0">
                  <a:pos x="74" y="74"/>
                </a:cxn>
                <a:cxn ang="0">
                  <a:pos x="108" y="65"/>
                </a:cxn>
                <a:cxn ang="0">
                  <a:pos x="136" y="49"/>
                </a:cxn>
                <a:cxn ang="0">
                  <a:pos x="134" y="35"/>
                </a:cxn>
                <a:cxn ang="0">
                  <a:pos x="122" y="17"/>
                </a:cxn>
                <a:cxn ang="0">
                  <a:pos x="90" y="7"/>
                </a:cxn>
                <a:cxn ang="0">
                  <a:pos x="56" y="0"/>
                </a:cxn>
                <a:cxn ang="0">
                  <a:pos x="52" y="16"/>
                </a:cxn>
              </a:cxnLst>
              <a:rect l="0" t="0" r="r" b="b"/>
              <a:pathLst>
                <a:path w="136" h="74">
                  <a:moveTo>
                    <a:pt x="52" y="16"/>
                  </a:moveTo>
                  <a:lnTo>
                    <a:pt x="90" y="23"/>
                  </a:lnTo>
                  <a:lnTo>
                    <a:pt x="112" y="40"/>
                  </a:lnTo>
                  <a:lnTo>
                    <a:pt x="106" y="55"/>
                  </a:lnTo>
                  <a:lnTo>
                    <a:pt x="82" y="62"/>
                  </a:lnTo>
                  <a:lnTo>
                    <a:pt x="42" y="63"/>
                  </a:lnTo>
                  <a:lnTo>
                    <a:pt x="18" y="56"/>
                  </a:lnTo>
                  <a:lnTo>
                    <a:pt x="0" y="66"/>
                  </a:lnTo>
                  <a:lnTo>
                    <a:pt x="36" y="74"/>
                  </a:lnTo>
                  <a:lnTo>
                    <a:pt x="74" y="74"/>
                  </a:lnTo>
                  <a:lnTo>
                    <a:pt x="108" y="65"/>
                  </a:lnTo>
                  <a:lnTo>
                    <a:pt x="136" y="49"/>
                  </a:lnTo>
                  <a:lnTo>
                    <a:pt x="134" y="35"/>
                  </a:lnTo>
                  <a:lnTo>
                    <a:pt x="122" y="17"/>
                  </a:lnTo>
                  <a:lnTo>
                    <a:pt x="90" y="7"/>
                  </a:lnTo>
                  <a:lnTo>
                    <a:pt x="56" y="0"/>
                  </a:lnTo>
                  <a:lnTo>
                    <a:pt x="52" y="16"/>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53" name="Freeform 25"/>
            <p:cNvSpPr>
              <a:spLocks/>
            </p:cNvSpPr>
            <p:nvPr/>
          </p:nvSpPr>
          <p:spPr bwMode="auto">
            <a:xfrm>
              <a:off x="3136" y="2168"/>
              <a:ext cx="72" cy="74"/>
            </a:xfrm>
            <a:custGeom>
              <a:avLst/>
              <a:gdLst/>
              <a:ahLst/>
              <a:cxnLst>
                <a:cxn ang="0">
                  <a:pos x="88" y="15"/>
                </a:cxn>
                <a:cxn ang="0">
                  <a:pos x="112" y="30"/>
                </a:cxn>
                <a:cxn ang="0">
                  <a:pos x="120" y="51"/>
                </a:cxn>
                <a:cxn ang="0">
                  <a:pos x="102" y="63"/>
                </a:cxn>
                <a:cxn ang="0">
                  <a:pos x="74" y="66"/>
                </a:cxn>
                <a:cxn ang="0">
                  <a:pos x="40" y="58"/>
                </a:cxn>
                <a:cxn ang="0">
                  <a:pos x="24" y="47"/>
                </a:cxn>
                <a:cxn ang="0">
                  <a:pos x="0" y="51"/>
                </a:cxn>
                <a:cxn ang="0">
                  <a:pos x="26" y="67"/>
                </a:cxn>
                <a:cxn ang="0">
                  <a:pos x="58" y="74"/>
                </a:cxn>
                <a:cxn ang="0">
                  <a:pos x="96" y="74"/>
                </a:cxn>
                <a:cxn ang="0">
                  <a:pos x="132" y="65"/>
                </a:cxn>
                <a:cxn ang="0">
                  <a:pos x="142" y="51"/>
                </a:cxn>
                <a:cxn ang="0">
                  <a:pos x="144" y="31"/>
                </a:cxn>
                <a:cxn ang="0">
                  <a:pos x="124" y="15"/>
                </a:cxn>
                <a:cxn ang="0">
                  <a:pos x="100" y="0"/>
                </a:cxn>
                <a:cxn ang="0">
                  <a:pos x="88" y="15"/>
                </a:cxn>
              </a:cxnLst>
              <a:rect l="0" t="0" r="r" b="b"/>
              <a:pathLst>
                <a:path w="144" h="74">
                  <a:moveTo>
                    <a:pt x="88" y="15"/>
                  </a:moveTo>
                  <a:lnTo>
                    <a:pt x="112" y="30"/>
                  </a:lnTo>
                  <a:lnTo>
                    <a:pt x="120" y="51"/>
                  </a:lnTo>
                  <a:lnTo>
                    <a:pt x="102" y="63"/>
                  </a:lnTo>
                  <a:lnTo>
                    <a:pt x="74" y="66"/>
                  </a:lnTo>
                  <a:lnTo>
                    <a:pt x="40" y="58"/>
                  </a:lnTo>
                  <a:lnTo>
                    <a:pt x="24" y="47"/>
                  </a:lnTo>
                  <a:lnTo>
                    <a:pt x="0" y="51"/>
                  </a:lnTo>
                  <a:lnTo>
                    <a:pt x="26" y="67"/>
                  </a:lnTo>
                  <a:lnTo>
                    <a:pt x="58" y="74"/>
                  </a:lnTo>
                  <a:lnTo>
                    <a:pt x="96" y="74"/>
                  </a:lnTo>
                  <a:lnTo>
                    <a:pt x="132" y="65"/>
                  </a:lnTo>
                  <a:lnTo>
                    <a:pt x="142" y="51"/>
                  </a:lnTo>
                  <a:lnTo>
                    <a:pt x="144" y="31"/>
                  </a:lnTo>
                  <a:lnTo>
                    <a:pt x="124" y="15"/>
                  </a:lnTo>
                  <a:lnTo>
                    <a:pt x="100" y="0"/>
                  </a:lnTo>
                  <a:lnTo>
                    <a:pt x="88" y="15"/>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54" name="Freeform 26"/>
            <p:cNvSpPr>
              <a:spLocks/>
            </p:cNvSpPr>
            <p:nvPr/>
          </p:nvSpPr>
          <p:spPr bwMode="auto">
            <a:xfrm>
              <a:off x="2945" y="1884"/>
              <a:ext cx="69" cy="74"/>
            </a:xfrm>
            <a:custGeom>
              <a:avLst/>
              <a:gdLst/>
              <a:ahLst/>
              <a:cxnLst>
                <a:cxn ang="0">
                  <a:pos x="20" y="28"/>
                </a:cxn>
                <a:cxn ang="0">
                  <a:pos x="60" y="16"/>
                </a:cxn>
                <a:cxn ang="0">
                  <a:pos x="100" y="15"/>
                </a:cxn>
                <a:cxn ang="0">
                  <a:pos x="118" y="25"/>
                </a:cxn>
                <a:cxn ang="0">
                  <a:pos x="114" y="39"/>
                </a:cxn>
                <a:cxn ang="0">
                  <a:pos x="86" y="56"/>
                </a:cxn>
                <a:cxn ang="0">
                  <a:pos x="58" y="61"/>
                </a:cxn>
                <a:cxn ang="0">
                  <a:pos x="58" y="74"/>
                </a:cxn>
                <a:cxn ang="0">
                  <a:pos x="98" y="63"/>
                </a:cxn>
                <a:cxn ang="0">
                  <a:pos x="124" y="49"/>
                </a:cxn>
                <a:cxn ang="0">
                  <a:pos x="138" y="29"/>
                </a:cxn>
                <a:cxn ang="0">
                  <a:pos x="132" y="9"/>
                </a:cxn>
                <a:cxn ang="0">
                  <a:pos x="108" y="3"/>
                </a:cxn>
                <a:cxn ang="0">
                  <a:pos x="72" y="0"/>
                </a:cxn>
                <a:cxn ang="0">
                  <a:pos x="34" y="7"/>
                </a:cxn>
                <a:cxn ang="0">
                  <a:pos x="0" y="18"/>
                </a:cxn>
                <a:cxn ang="0">
                  <a:pos x="20" y="28"/>
                </a:cxn>
              </a:cxnLst>
              <a:rect l="0" t="0" r="r" b="b"/>
              <a:pathLst>
                <a:path w="138" h="74">
                  <a:moveTo>
                    <a:pt x="20" y="28"/>
                  </a:moveTo>
                  <a:lnTo>
                    <a:pt x="60" y="16"/>
                  </a:lnTo>
                  <a:lnTo>
                    <a:pt x="100" y="15"/>
                  </a:lnTo>
                  <a:lnTo>
                    <a:pt x="118" y="25"/>
                  </a:lnTo>
                  <a:lnTo>
                    <a:pt x="114" y="39"/>
                  </a:lnTo>
                  <a:lnTo>
                    <a:pt x="86" y="56"/>
                  </a:lnTo>
                  <a:lnTo>
                    <a:pt x="58" y="61"/>
                  </a:lnTo>
                  <a:lnTo>
                    <a:pt x="58" y="74"/>
                  </a:lnTo>
                  <a:lnTo>
                    <a:pt x="98" y="63"/>
                  </a:lnTo>
                  <a:lnTo>
                    <a:pt x="124" y="49"/>
                  </a:lnTo>
                  <a:lnTo>
                    <a:pt x="138" y="29"/>
                  </a:lnTo>
                  <a:lnTo>
                    <a:pt x="132" y="9"/>
                  </a:lnTo>
                  <a:lnTo>
                    <a:pt x="108" y="3"/>
                  </a:lnTo>
                  <a:lnTo>
                    <a:pt x="72" y="0"/>
                  </a:lnTo>
                  <a:lnTo>
                    <a:pt x="34" y="7"/>
                  </a:lnTo>
                  <a:lnTo>
                    <a:pt x="0" y="18"/>
                  </a:lnTo>
                  <a:lnTo>
                    <a:pt x="20" y="28"/>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55" name="Freeform 27"/>
            <p:cNvSpPr>
              <a:spLocks/>
            </p:cNvSpPr>
            <p:nvPr/>
          </p:nvSpPr>
          <p:spPr bwMode="auto">
            <a:xfrm>
              <a:off x="2902" y="1835"/>
              <a:ext cx="72" cy="73"/>
            </a:xfrm>
            <a:custGeom>
              <a:avLst/>
              <a:gdLst/>
              <a:ahLst/>
              <a:cxnLst>
                <a:cxn ang="0">
                  <a:pos x="26" y="40"/>
                </a:cxn>
                <a:cxn ang="0">
                  <a:pos x="54" y="22"/>
                </a:cxn>
                <a:cxn ang="0">
                  <a:pos x="94" y="14"/>
                </a:cxn>
                <a:cxn ang="0">
                  <a:pos x="120" y="19"/>
                </a:cxn>
                <a:cxn ang="0">
                  <a:pos x="126" y="32"/>
                </a:cxn>
                <a:cxn ang="0">
                  <a:pos x="114" y="52"/>
                </a:cxn>
                <a:cxn ang="0">
                  <a:pos x="88" y="64"/>
                </a:cxn>
                <a:cxn ang="0">
                  <a:pos x="100" y="73"/>
                </a:cxn>
                <a:cxn ang="0">
                  <a:pos x="128" y="57"/>
                </a:cxn>
                <a:cxn ang="0">
                  <a:pos x="144" y="40"/>
                </a:cxn>
                <a:cxn ang="0">
                  <a:pos x="142" y="19"/>
                </a:cxn>
                <a:cxn ang="0">
                  <a:pos x="122" y="3"/>
                </a:cxn>
                <a:cxn ang="0">
                  <a:pos x="92" y="0"/>
                </a:cxn>
                <a:cxn ang="0">
                  <a:pos x="58" y="7"/>
                </a:cxn>
                <a:cxn ang="0">
                  <a:pos x="26" y="20"/>
                </a:cxn>
                <a:cxn ang="0">
                  <a:pos x="0" y="38"/>
                </a:cxn>
                <a:cxn ang="0">
                  <a:pos x="26" y="40"/>
                </a:cxn>
              </a:cxnLst>
              <a:rect l="0" t="0" r="r" b="b"/>
              <a:pathLst>
                <a:path w="144" h="73">
                  <a:moveTo>
                    <a:pt x="26" y="40"/>
                  </a:moveTo>
                  <a:lnTo>
                    <a:pt x="54" y="22"/>
                  </a:lnTo>
                  <a:lnTo>
                    <a:pt x="94" y="14"/>
                  </a:lnTo>
                  <a:lnTo>
                    <a:pt x="120" y="19"/>
                  </a:lnTo>
                  <a:lnTo>
                    <a:pt x="126" y="32"/>
                  </a:lnTo>
                  <a:lnTo>
                    <a:pt x="114" y="52"/>
                  </a:lnTo>
                  <a:lnTo>
                    <a:pt x="88" y="64"/>
                  </a:lnTo>
                  <a:lnTo>
                    <a:pt x="100" y="73"/>
                  </a:lnTo>
                  <a:lnTo>
                    <a:pt x="128" y="57"/>
                  </a:lnTo>
                  <a:lnTo>
                    <a:pt x="144" y="40"/>
                  </a:lnTo>
                  <a:lnTo>
                    <a:pt x="142" y="19"/>
                  </a:lnTo>
                  <a:lnTo>
                    <a:pt x="122" y="3"/>
                  </a:lnTo>
                  <a:lnTo>
                    <a:pt x="92" y="0"/>
                  </a:lnTo>
                  <a:lnTo>
                    <a:pt x="58" y="7"/>
                  </a:lnTo>
                  <a:lnTo>
                    <a:pt x="26" y="20"/>
                  </a:lnTo>
                  <a:lnTo>
                    <a:pt x="0" y="38"/>
                  </a:lnTo>
                  <a:lnTo>
                    <a:pt x="26" y="40"/>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56" name="Freeform 28"/>
            <p:cNvSpPr>
              <a:spLocks/>
            </p:cNvSpPr>
            <p:nvPr/>
          </p:nvSpPr>
          <p:spPr bwMode="auto">
            <a:xfrm>
              <a:off x="2846" y="1812"/>
              <a:ext cx="69" cy="64"/>
            </a:xfrm>
            <a:custGeom>
              <a:avLst/>
              <a:gdLst/>
              <a:ahLst/>
              <a:cxnLst>
                <a:cxn ang="0">
                  <a:pos x="30" y="54"/>
                </a:cxn>
                <a:cxn ang="0">
                  <a:pos x="40" y="32"/>
                </a:cxn>
                <a:cxn ang="0">
                  <a:pos x="70" y="16"/>
                </a:cxn>
                <a:cxn ang="0">
                  <a:pos x="98" y="14"/>
                </a:cxn>
                <a:cxn ang="0">
                  <a:pos x="118" y="24"/>
                </a:cxn>
                <a:cxn ang="0">
                  <a:pos x="122" y="44"/>
                </a:cxn>
                <a:cxn ang="0">
                  <a:pos x="110" y="59"/>
                </a:cxn>
                <a:cxn ang="0">
                  <a:pos x="132" y="64"/>
                </a:cxn>
                <a:cxn ang="0">
                  <a:pos x="140" y="43"/>
                </a:cxn>
                <a:cxn ang="0">
                  <a:pos x="138" y="25"/>
                </a:cxn>
                <a:cxn ang="0">
                  <a:pos x="120" y="9"/>
                </a:cxn>
                <a:cxn ang="0">
                  <a:pos x="86" y="0"/>
                </a:cxn>
                <a:cxn ang="0">
                  <a:pos x="56" y="6"/>
                </a:cxn>
                <a:cxn ang="0">
                  <a:pos x="30" y="19"/>
                </a:cxn>
                <a:cxn ang="0">
                  <a:pos x="10" y="37"/>
                </a:cxn>
                <a:cxn ang="0">
                  <a:pos x="0" y="58"/>
                </a:cxn>
                <a:cxn ang="0">
                  <a:pos x="30" y="54"/>
                </a:cxn>
              </a:cxnLst>
              <a:rect l="0" t="0" r="r" b="b"/>
              <a:pathLst>
                <a:path w="140" h="64">
                  <a:moveTo>
                    <a:pt x="30" y="54"/>
                  </a:moveTo>
                  <a:lnTo>
                    <a:pt x="40" y="32"/>
                  </a:lnTo>
                  <a:lnTo>
                    <a:pt x="70" y="16"/>
                  </a:lnTo>
                  <a:lnTo>
                    <a:pt x="98" y="14"/>
                  </a:lnTo>
                  <a:lnTo>
                    <a:pt x="118" y="24"/>
                  </a:lnTo>
                  <a:lnTo>
                    <a:pt x="122" y="44"/>
                  </a:lnTo>
                  <a:lnTo>
                    <a:pt x="110" y="59"/>
                  </a:lnTo>
                  <a:lnTo>
                    <a:pt x="132" y="64"/>
                  </a:lnTo>
                  <a:lnTo>
                    <a:pt x="140" y="43"/>
                  </a:lnTo>
                  <a:lnTo>
                    <a:pt x="138" y="25"/>
                  </a:lnTo>
                  <a:lnTo>
                    <a:pt x="120" y="9"/>
                  </a:lnTo>
                  <a:lnTo>
                    <a:pt x="86" y="0"/>
                  </a:lnTo>
                  <a:lnTo>
                    <a:pt x="56" y="6"/>
                  </a:lnTo>
                  <a:lnTo>
                    <a:pt x="30" y="19"/>
                  </a:lnTo>
                  <a:lnTo>
                    <a:pt x="10" y="37"/>
                  </a:lnTo>
                  <a:lnTo>
                    <a:pt x="0" y="58"/>
                  </a:lnTo>
                  <a:lnTo>
                    <a:pt x="30" y="54"/>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57" name="Freeform 29"/>
            <p:cNvSpPr>
              <a:spLocks/>
            </p:cNvSpPr>
            <p:nvPr/>
          </p:nvSpPr>
          <p:spPr bwMode="auto">
            <a:xfrm>
              <a:off x="2786" y="1827"/>
              <a:ext cx="68" cy="71"/>
            </a:xfrm>
            <a:custGeom>
              <a:avLst/>
              <a:gdLst/>
              <a:ahLst/>
              <a:cxnLst>
                <a:cxn ang="0">
                  <a:pos x="36" y="61"/>
                </a:cxn>
                <a:cxn ang="0">
                  <a:pos x="24" y="40"/>
                </a:cxn>
                <a:cxn ang="0">
                  <a:pos x="36" y="20"/>
                </a:cxn>
                <a:cxn ang="0">
                  <a:pos x="62" y="10"/>
                </a:cxn>
                <a:cxn ang="0">
                  <a:pos x="86" y="14"/>
                </a:cxn>
                <a:cxn ang="0">
                  <a:pos x="112" y="29"/>
                </a:cxn>
                <a:cxn ang="0">
                  <a:pos x="114" y="44"/>
                </a:cxn>
                <a:cxn ang="0">
                  <a:pos x="136" y="44"/>
                </a:cxn>
                <a:cxn ang="0">
                  <a:pos x="128" y="23"/>
                </a:cxn>
                <a:cxn ang="0">
                  <a:pos x="108" y="9"/>
                </a:cxn>
                <a:cxn ang="0">
                  <a:pos x="74" y="0"/>
                </a:cxn>
                <a:cxn ang="0">
                  <a:pos x="36" y="2"/>
                </a:cxn>
                <a:cxn ang="0">
                  <a:pos x="14" y="15"/>
                </a:cxn>
                <a:cxn ang="0">
                  <a:pos x="0" y="32"/>
                </a:cxn>
                <a:cxn ang="0">
                  <a:pos x="2" y="51"/>
                </a:cxn>
                <a:cxn ang="0">
                  <a:pos x="12" y="71"/>
                </a:cxn>
                <a:cxn ang="0">
                  <a:pos x="36" y="61"/>
                </a:cxn>
              </a:cxnLst>
              <a:rect l="0" t="0" r="r" b="b"/>
              <a:pathLst>
                <a:path w="136" h="71">
                  <a:moveTo>
                    <a:pt x="36" y="61"/>
                  </a:moveTo>
                  <a:lnTo>
                    <a:pt x="24" y="40"/>
                  </a:lnTo>
                  <a:lnTo>
                    <a:pt x="36" y="20"/>
                  </a:lnTo>
                  <a:lnTo>
                    <a:pt x="62" y="10"/>
                  </a:lnTo>
                  <a:lnTo>
                    <a:pt x="86" y="14"/>
                  </a:lnTo>
                  <a:lnTo>
                    <a:pt x="112" y="29"/>
                  </a:lnTo>
                  <a:lnTo>
                    <a:pt x="114" y="44"/>
                  </a:lnTo>
                  <a:lnTo>
                    <a:pt x="136" y="44"/>
                  </a:lnTo>
                  <a:lnTo>
                    <a:pt x="128" y="23"/>
                  </a:lnTo>
                  <a:lnTo>
                    <a:pt x="108" y="9"/>
                  </a:lnTo>
                  <a:lnTo>
                    <a:pt x="74" y="0"/>
                  </a:lnTo>
                  <a:lnTo>
                    <a:pt x="36" y="2"/>
                  </a:lnTo>
                  <a:lnTo>
                    <a:pt x="14" y="15"/>
                  </a:lnTo>
                  <a:lnTo>
                    <a:pt x="0" y="32"/>
                  </a:lnTo>
                  <a:lnTo>
                    <a:pt x="2" y="51"/>
                  </a:lnTo>
                  <a:lnTo>
                    <a:pt x="12" y="71"/>
                  </a:lnTo>
                  <a:lnTo>
                    <a:pt x="36" y="61"/>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58" name="Freeform 30"/>
            <p:cNvSpPr>
              <a:spLocks/>
            </p:cNvSpPr>
            <p:nvPr/>
          </p:nvSpPr>
          <p:spPr bwMode="auto">
            <a:xfrm>
              <a:off x="2724" y="1865"/>
              <a:ext cx="70" cy="75"/>
            </a:xfrm>
            <a:custGeom>
              <a:avLst/>
              <a:gdLst/>
              <a:ahLst/>
              <a:cxnLst>
                <a:cxn ang="0">
                  <a:pos x="54" y="62"/>
                </a:cxn>
                <a:cxn ang="0">
                  <a:pos x="28" y="45"/>
                </a:cxn>
                <a:cxn ang="0">
                  <a:pos x="26" y="24"/>
                </a:cxn>
                <a:cxn ang="0">
                  <a:pos x="44" y="11"/>
                </a:cxn>
                <a:cxn ang="0">
                  <a:pos x="72" y="10"/>
                </a:cxn>
                <a:cxn ang="0">
                  <a:pos x="104" y="18"/>
                </a:cxn>
                <a:cxn ang="0">
                  <a:pos x="118" y="33"/>
                </a:cxn>
                <a:cxn ang="0">
                  <a:pos x="140" y="27"/>
                </a:cxn>
                <a:cxn ang="0">
                  <a:pos x="118" y="11"/>
                </a:cxn>
                <a:cxn ang="0">
                  <a:pos x="90" y="1"/>
                </a:cxn>
                <a:cxn ang="0">
                  <a:pos x="52" y="0"/>
                </a:cxn>
                <a:cxn ang="0">
                  <a:pos x="14" y="9"/>
                </a:cxn>
                <a:cxn ang="0">
                  <a:pos x="2" y="24"/>
                </a:cxn>
                <a:cxn ang="0">
                  <a:pos x="0" y="43"/>
                </a:cxn>
                <a:cxn ang="0">
                  <a:pos x="16" y="58"/>
                </a:cxn>
                <a:cxn ang="0">
                  <a:pos x="38" y="75"/>
                </a:cxn>
                <a:cxn ang="0">
                  <a:pos x="54" y="62"/>
                </a:cxn>
              </a:cxnLst>
              <a:rect l="0" t="0" r="r" b="b"/>
              <a:pathLst>
                <a:path w="140" h="75">
                  <a:moveTo>
                    <a:pt x="54" y="62"/>
                  </a:moveTo>
                  <a:lnTo>
                    <a:pt x="28" y="45"/>
                  </a:lnTo>
                  <a:lnTo>
                    <a:pt x="26" y="24"/>
                  </a:lnTo>
                  <a:lnTo>
                    <a:pt x="44" y="11"/>
                  </a:lnTo>
                  <a:lnTo>
                    <a:pt x="72" y="10"/>
                  </a:lnTo>
                  <a:lnTo>
                    <a:pt x="104" y="18"/>
                  </a:lnTo>
                  <a:lnTo>
                    <a:pt x="118" y="33"/>
                  </a:lnTo>
                  <a:lnTo>
                    <a:pt x="140" y="27"/>
                  </a:lnTo>
                  <a:lnTo>
                    <a:pt x="118" y="11"/>
                  </a:lnTo>
                  <a:lnTo>
                    <a:pt x="90" y="1"/>
                  </a:lnTo>
                  <a:lnTo>
                    <a:pt x="52" y="0"/>
                  </a:lnTo>
                  <a:lnTo>
                    <a:pt x="14" y="9"/>
                  </a:lnTo>
                  <a:lnTo>
                    <a:pt x="2" y="24"/>
                  </a:lnTo>
                  <a:lnTo>
                    <a:pt x="0" y="43"/>
                  </a:lnTo>
                  <a:lnTo>
                    <a:pt x="16" y="58"/>
                  </a:lnTo>
                  <a:lnTo>
                    <a:pt x="38" y="75"/>
                  </a:lnTo>
                  <a:lnTo>
                    <a:pt x="54" y="62"/>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59" name="Freeform 31"/>
            <p:cNvSpPr>
              <a:spLocks/>
            </p:cNvSpPr>
            <p:nvPr/>
          </p:nvSpPr>
          <p:spPr bwMode="auto">
            <a:xfrm>
              <a:off x="2682" y="1924"/>
              <a:ext cx="69" cy="73"/>
            </a:xfrm>
            <a:custGeom>
              <a:avLst/>
              <a:gdLst/>
              <a:ahLst/>
              <a:cxnLst>
                <a:cxn ang="0">
                  <a:pos x="83" y="58"/>
                </a:cxn>
                <a:cxn ang="0">
                  <a:pos x="45" y="50"/>
                </a:cxn>
                <a:cxn ang="0">
                  <a:pos x="25" y="33"/>
                </a:cxn>
                <a:cxn ang="0">
                  <a:pos x="31" y="17"/>
                </a:cxn>
                <a:cxn ang="0">
                  <a:pos x="55" y="10"/>
                </a:cxn>
                <a:cxn ang="0">
                  <a:pos x="97" y="10"/>
                </a:cxn>
                <a:cxn ang="0">
                  <a:pos x="121" y="19"/>
                </a:cxn>
                <a:cxn ang="0">
                  <a:pos x="137" y="9"/>
                </a:cxn>
                <a:cxn ang="0">
                  <a:pos x="101" y="1"/>
                </a:cxn>
                <a:cxn ang="0">
                  <a:pos x="67" y="0"/>
                </a:cxn>
                <a:cxn ang="0">
                  <a:pos x="29" y="7"/>
                </a:cxn>
                <a:cxn ang="0">
                  <a:pos x="2" y="23"/>
                </a:cxn>
                <a:cxn ang="0">
                  <a:pos x="0" y="39"/>
                </a:cxn>
                <a:cxn ang="0">
                  <a:pos x="15" y="55"/>
                </a:cxn>
                <a:cxn ang="0">
                  <a:pos x="43" y="66"/>
                </a:cxn>
                <a:cxn ang="0">
                  <a:pos x="77" y="73"/>
                </a:cxn>
                <a:cxn ang="0">
                  <a:pos x="83" y="58"/>
                </a:cxn>
              </a:cxnLst>
              <a:rect l="0" t="0" r="r" b="b"/>
              <a:pathLst>
                <a:path w="137" h="73">
                  <a:moveTo>
                    <a:pt x="83" y="58"/>
                  </a:moveTo>
                  <a:lnTo>
                    <a:pt x="45" y="50"/>
                  </a:lnTo>
                  <a:lnTo>
                    <a:pt x="25" y="33"/>
                  </a:lnTo>
                  <a:lnTo>
                    <a:pt x="31" y="17"/>
                  </a:lnTo>
                  <a:lnTo>
                    <a:pt x="55" y="10"/>
                  </a:lnTo>
                  <a:lnTo>
                    <a:pt x="97" y="10"/>
                  </a:lnTo>
                  <a:lnTo>
                    <a:pt x="121" y="19"/>
                  </a:lnTo>
                  <a:lnTo>
                    <a:pt x="137" y="9"/>
                  </a:lnTo>
                  <a:lnTo>
                    <a:pt x="101" y="1"/>
                  </a:lnTo>
                  <a:lnTo>
                    <a:pt x="67" y="0"/>
                  </a:lnTo>
                  <a:lnTo>
                    <a:pt x="29" y="7"/>
                  </a:lnTo>
                  <a:lnTo>
                    <a:pt x="2" y="23"/>
                  </a:lnTo>
                  <a:lnTo>
                    <a:pt x="0" y="39"/>
                  </a:lnTo>
                  <a:lnTo>
                    <a:pt x="15" y="55"/>
                  </a:lnTo>
                  <a:lnTo>
                    <a:pt x="43" y="66"/>
                  </a:lnTo>
                  <a:lnTo>
                    <a:pt x="77" y="73"/>
                  </a:lnTo>
                  <a:lnTo>
                    <a:pt x="83" y="58"/>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60" name="Freeform 32"/>
            <p:cNvSpPr>
              <a:spLocks/>
            </p:cNvSpPr>
            <p:nvPr/>
          </p:nvSpPr>
          <p:spPr bwMode="auto">
            <a:xfrm>
              <a:off x="2665" y="1985"/>
              <a:ext cx="59" cy="69"/>
            </a:xfrm>
            <a:custGeom>
              <a:avLst/>
              <a:gdLst/>
              <a:ahLst/>
              <a:cxnLst>
                <a:cxn ang="0">
                  <a:pos x="105" y="54"/>
                </a:cxn>
                <a:cxn ang="0">
                  <a:pos x="63" y="56"/>
                </a:cxn>
                <a:cxn ang="0">
                  <a:pos x="30" y="46"/>
                </a:cxn>
                <a:cxn ang="0">
                  <a:pos x="26" y="31"/>
                </a:cxn>
                <a:cxn ang="0">
                  <a:pos x="43" y="19"/>
                </a:cxn>
                <a:cxn ang="0">
                  <a:pos x="79" y="11"/>
                </a:cxn>
                <a:cxn ang="0">
                  <a:pos x="109" y="12"/>
                </a:cxn>
                <a:cxn ang="0">
                  <a:pos x="117" y="0"/>
                </a:cxn>
                <a:cxn ang="0">
                  <a:pos x="79" y="0"/>
                </a:cxn>
                <a:cxn ang="0">
                  <a:pos x="43" y="8"/>
                </a:cxn>
                <a:cxn ang="0">
                  <a:pos x="14" y="22"/>
                </a:cxn>
                <a:cxn ang="0">
                  <a:pos x="0" y="43"/>
                </a:cxn>
                <a:cxn ang="0">
                  <a:pos x="14" y="56"/>
                </a:cxn>
                <a:cxn ang="0">
                  <a:pos x="39" y="65"/>
                </a:cxn>
                <a:cxn ang="0">
                  <a:pos x="75" y="69"/>
                </a:cxn>
                <a:cxn ang="0">
                  <a:pos x="115" y="68"/>
                </a:cxn>
                <a:cxn ang="0">
                  <a:pos x="105" y="54"/>
                </a:cxn>
              </a:cxnLst>
              <a:rect l="0" t="0" r="r" b="b"/>
              <a:pathLst>
                <a:path w="117" h="69">
                  <a:moveTo>
                    <a:pt x="105" y="54"/>
                  </a:moveTo>
                  <a:lnTo>
                    <a:pt x="63" y="56"/>
                  </a:lnTo>
                  <a:lnTo>
                    <a:pt x="30" y="46"/>
                  </a:lnTo>
                  <a:lnTo>
                    <a:pt x="26" y="31"/>
                  </a:lnTo>
                  <a:lnTo>
                    <a:pt x="43" y="19"/>
                  </a:lnTo>
                  <a:lnTo>
                    <a:pt x="79" y="11"/>
                  </a:lnTo>
                  <a:lnTo>
                    <a:pt x="109" y="12"/>
                  </a:lnTo>
                  <a:lnTo>
                    <a:pt x="117" y="0"/>
                  </a:lnTo>
                  <a:lnTo>
                    <a:pt x="79" y="0"/>
                  </a:lnTo>
                  <a:lnTo>
                    <a:pt x="43" y="8"/>
                  </a:lnTo>
                  <a:lnTo>
                    <a:pt x="14" y="22"/>
                  </a:lnTo>
                  <a:lnTo>
                    <a:pt x="0" y="43"/>
                  </a:lnTo>
                  <a:lnTo>
                    <a:pt x="14" y="56"/>
                  </a:lnTo>
                  <a:lnTo>
                    <a:pt x="39" y="65"/>
                  </a:lnTo>
                  <a:lnTo>
                    <a:pt x="75" y="69"/>
                  </a:lnTo>
                  <a:lnTo>
                    <a:pt x="115" y="68"/>
                  </a:lnTo>
                  <a:lnTo>
                    <a:pt x="105" y="54"/>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61" name="Freeform 33"/>
            <p:cNvSpPr>
              <a:spLocks/>
            </p:cNvSpPr>
            <p:nvPr/>
          </p:nvSpPr>
          <p:spPr bwMode="auto">
            <a:xfrm>
              <a:off x="2673" y="2050"/>
              <a:ext cx="64" cy="72"/>
            </a:xfrm>
            <a:custGeom>
              <a:avLst/>
              <a:gdLst/>
              <a:ahLst/>
              <a:cxnLst>
                <a:cxn ang="0">
                  <a:pos x="111" y="53"/>
                </a:cxn>
                <a:cxn ang="0">
                  <a:pos x="69" y="59"/>
                </a:cxn>
                <a:cxn ang="0">
                  <a:pos x="31" y="53"/>
                </a:cxn>
                <a:cxn ang="0">
                  <a:pos x="20" y="40"/>
                </a:cxn>
                <a:cxn ang="0">
                  <a:pos x="33" y="27"/>
                </a:cxn>
                <a:cxn ang="0">
                  <a:pos x="67" y="14"/>
                </a:cxn>
                <a:cxn ang="0">
                  <a:pos x="99" y="12"/>
                </a:cxn>
                <a:cxn ang="0">
                  <a:pos x="101" y="0"/>
                </a:cxn>
                <a:cxn ang="0">
                  <a:pos x="59" y="5"/>
                </a:cxn>
                <a:cxn ang="0">
                  <a:pos x="27" y="16"/>
                </a:cxn>
                <a:cxn ang="0">
                  <a:pos x="6" y="33"/>
                </a:cxn>
                <a:cxn ang="0">
                  <a:pos x="0" y="53"/>
                </a:cxn>
                <a:cxn ang="0">
                  <a:pos x="18" y="65"/>
                </a:cxn>
                <a:cxn ang="0">
                  <a:pos x="49" y="72"/>
                </a:cxn>
                <a:cxn ang="0">
                  <a:pos x="85" y="70"/>
                </a:cxn>
                <a:cxn ang="0">
                  <a:pos x="127" y="64"/>
                </a:cxn>
                <a:cxn ang="0">
                  <a:pos x="111" y="53"/>
                </a:cxn>
              </a:cxnLst>
              <a:rect l="0" t="0" r="r" b="b"/>
              <a:pathLst>
                <a:path w="127" h="72">
                  <a:moveTo>
                    <a:pt x="111" y="53"/>
                  </a:moveTo>
                  <a:lnTo>
                    <a:pt x="69" y="59"/>
                  </a:lnTo>
                  <a:lnTo>
                    <a:pt x="31" y="53"/>
                  </a:lnTo>
                  <a:lnTo>
                    <a:pt x="20" y="40"/>
                  </a:lnTo>
                  <a:lnTo>
                    <a:pt x="33" y="27"/>
                  </a:lnTo>
                  <a:lnTo>
                    <a:pt x="67" y="14"/>
                  </a:lnTo>
                  <a:lnTo>
                    <a:pt x="99" y="12"/>
                  </a:lnTo>
                  <a:lnTo>
                    <a:pt x="101" y="0"/>
                  </a:lnTo>
                  <a:lnTo>
                    <a:pt x="59" y="5"/>
                  </a:lnTo>
                  <a:lnTo>
                    <a:pt x="27" y="16"/>
                  </a:lnTo>
                  <a:lnTo>
                    <a:pt x="6" y="33"/>
                  </a:lnTo>
                  <a:lnTo>
                    <a:pt x="0" y="53"/>
                  </a:lnTo>
                  <a:lnTo>
                    <a:pt x="18" y="65"/>
                  </a:lnTo>
                  <a:lnTo>
                    <a:pt x="49" y="72"/>
                  </a:lnTo>
                  <a:lnTo>
                    <a:pt x="85" y="70"/>
                  </a:lnTo>
                  <a:lnTo>
                    <a:pt x="127" y="64"/>
                  </a:lnTo>
                  <a:lnTo>
                    <a:pt x="111" y="53"/>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62" name="Freeform 34"/>
            <p:cNvSpPr>
              <a:spLocks/>
            </p:cNvSpPr>
            <p:nvPr/>
          </p:nvSpPr>
          <p:spPr bwMode="auto">
            <a:xfrm>
              <a:off x="2688" y="2109"/>
              <a:ext cx="65" cy="74"/>
            </a:xfrm>
            <a:custGeom>
              <a:avLst/>
              <a:gdLst/>
              <a:ahLst/>
              <a:cxnLst>
                <a:cxn ang="0">
                  <a:pos x="112" y="52"/>
                </a:cxn>
                <a:cxn ang="0">
                  <a:pos x="70" y="61"/>
                </a:cxn>
                <a:cxn ang="0">
                  <a:pos x="32" y="56"/>
                </a:cxn>
                <a:cxn ang="0">
                  <a:pos x="18" y="43"/>
                </a:cxn>
                <a:cxn ang="0">
                  <a:pos x="28" y="30"/>
                </a:cxn>
                <a:cxn ang="0">
                  <a:pos x="60" y="16"/>
                </a:cxn>
                <a:cxn ang="0">
                  <a:pos x="94" y="13"/>
                </a:cxn>
                <a:cxn ang="0">
                  <a:pos x="94" y="0"/>
                </a:cxn>
                <a:cxn ang="0">
                  <a:pos x="54" y="7"/>
                </a:cxn>
                <a:cxn ang="0">
                  <a:pos x="22" y="19"/>
                </a:cxn>
                <a:cxn ang="0">
                  <a:pos x="2" y="38"/>
                </a:cxn>
                <a:cxn ang="0">
                  <a:pos x="0" y="58"/>
                </a:cxn>
                <a:cxn ang="0">
                  <a:pos x="20" y="68"/>
                </a:cxn>
                <a:cxn ang="0">
                  <a:pos x="52" y="74"/>
                </a:cxn>
                <a:cxn ang="0">
                  <a:pos x="90" y="71"/>
                </a:cxn>
                <a:cxn ang="0">
                  <a:pos x="130" y="64"/>
                </a:cxn>
                <a:cxn ang="0">
                  <a:pos x="112" y="52"/>
                </a:cxn>
              </a:cxnLst>
              <a:rect l="0" t="0" r="r" b="b"/>
              <a:pathLst>
                <a:path w="130" h="74">
                  <a:moveTo>
                    <a:pt x="112" y="52"/>
                  </a:moveTo>
                  <a:lnTo>
                    <a:pt x="70" y="61"/>
                  </a:lnTo>
                  <a:lnTo>
                    <a:pt x="32" y="56"/>
                  </a:lnTo>
                  <a:lnTo>
                    <a:pt x="18" y="43"/>
                  </a:lnTo>
                  <a:lnTo>
                    <a:pt x="28" y="30"/>
                  </a:lnTo>
                  <a:lnTo>
                    <a:pt x="60" y="16"/>
                  </a:lnTo>
                  <a:lnTo>
                    <a:pt x="94" y="13"/>
                  </a:lnTo>
                  <a:lnTo>
                    <a:pt x="94" y="0"/>
                  </a:lnTo>
                  <a:lnTo>
                    <a:pt x="54" y="7"/>
                  </a:lnTo>
                  <a:lnTo>
                    <a:pt x="22" y="19"/>
                  </a:lnTo>
                  <a:lnTo>
                    <a:pt x="2" y="38"/>
                  </a:lnTo>
                  <a:lnTo>
                    <a:pt x="0" y="58"/>
                  </a:lnTo>
                  <a:lnTo>
                    <a:pt x="20" y="68"/>
                  </a:lnTo>
                  <a:lnTo>
                    <a:pt x="52" y="74"/>
                  </a:lnTo>
                  <a:lnTo>
                    <a:pt x="90" y="71"/>
                  </a:lnTo>
                  <a:lnTo>
                    <a:pt x="130" y="64"/>
                  </a:lnTo>
                  <a:lnTo>
                    <a:pt x="112" y="52"/>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63" name="Freeform 35"/>
            <p:cNvSpPr>
              <a:spLocks/>
            </p:cNvSpPr>
            <p:nvPr/>
          </p:nvSpPr>
          <p:spPr bwMode="auto">
            <a:xfrm>
              <a:off x="3082" y="2224"/>
              <a:ext cx="73" cy="72"/>
            </a:xfrm>
            <a:custGeom>
              <a:avLst/>
              <a:gdLst/>
              <a:ahLst/>
              <a:cxnLst>
                <a:cxn ang="0">
                  <a:pos x="98" y="11"/>
                </a:cxn>
                <a:cxn ang="0">
                  <a:pos x="116" y="30"/>
                </a:cxn>
                <a:cxn ang="0">
                  <a:pos x="114" y="52"/>
                </a:cxn>
                <a:cxn ang="0">
                  <a:pos x="92" y="61"/>
                </a:cxn>
                <a:cxn ang="0">
                  <a:pos x="64" y="61"/>
                </a:cxn>
                <a:cxn ang="0">
                  <a:pos x="36" y="49"/>
                </a:cxn>
                <a:cxn ang="0">
                  <a:pos x="26" y="36"/>
                </a:cxn>
                <a:cxn ang="0">
                  <a:pos x="0" y="39"/>
                </a:cxn>
                <a:cxn ang="0">
                  <a:pos x="18" y="56"/>
                </a:cxn>
                <a:cxn ang="0">
                  <a:pos x="42" y="67"/>
                </a:cxn>
                <a:cxn ang="0">
                  <a:pos x="80" y="72"/>
                </a:cxn>
                <a:cxn ang="0">
                  <a:pos x="120" y="68"/>
                </a:cxn>
                <a:cxn ang="0">
                  <a:pos x="134" y="54"/>
                </a:cxn>
                <a:cxn ang="0">
                  <a:pos x="146" y="35"/>
                </a:cxn>
                <a:cxn ang="0">
                  <a:pos x="134" y="16"/>
                </a:cxn>
                <a:cxn ang="0">
                  <a:pos x="118" y="0"/>
                </a:cxn>
                <a:cxn ang="0">
                  <a:pos x="98" y="11"/>
                </a:cxn>
              </a:cxnLst>
              <a:rect l="0" t="0" r="r" b="b"/>
              <a:pathLst>
                <a:path w="146" h="72">
                  <a:moveTo>
                    <a:pt x="98" y="11"/>
                  </a:moveTo>
                  <a:lnTo>
                    <a:pt x="116" y="30"/>
                  </a:lnTo>
                  <a:lnTo>
                    <a:pt x="114" y="52"/>
                  </a:lnTo>
                  <a:lnTo>
                    <a:pt x="92" y="61"/>
                  </a:lnTo>
                  <a:lnTo>
                    <a:pt x="64" y="61"/>
                  </a:lnTo>
                  <a:lnTo>
                    <a:pt x="36" y="49"/>
                  </a:lnTo>
                  <a:lnTo>
                    <a:pt x="26" y="36"/>
                  </a:lnTo>
                  <a:lnTo>
                    <a:pt x="0" y="39"/>
                  </a:lnTo>
                  <a:lnTo>
                    <a:pt x="18" y="56"/>
                  </a:lnTo>
                  <a:lnTo>
                    <a:pt x="42" y="67"/>
                  </a:lnTo>
                  <a:lnTo>
                    <a:pt x="80" y="72"/>
                  </a:lnTo>
                  <a:lnTo>
                    <a:pt x="120" y="68"/>
                  </a:lnTo>
                  <a:lnTo>
                    <a:pt x="134" y="54"/>
                  </a:lnTo>
                  <a:lnTo>
                    <a:pt x="146" y="35"/>
                  </a:lnTo>
                  <a:lnTo>
                    <a:pt x="134" y="16"/>
                  </a:lnTo>
                  <a:lnTo>
                    <a:pt x="118" y="0"/>
                  </a:lnTo>
                  <a:lnTo>
                    <a:pt x="98" y="11"/>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64" name="Freeform 36"/>
            <p:cNvSpPr>
              <a:spLocks/>
            </p:cNvSpPr>
            <p:nvPr/>
          </p:nvSpPr>
          <p:spPr bwMode="auto">
            <a:xfrm>
              <a:off x="3025" y="2263"/>
              <a:ext cx="68" cy="69"/>
            </a:xfrm>
            <a:custGeom>
              <a:avLst/>
              <a:gdLst/>
              <a:ahLst/>
              <a:cxnLst>
                <a:cxn ang="0">
                  <a:pos x="101" y="9"/>
                </a:cxn>
                <a:cxn ang="0">
                  <a:pos x="111" y="30"/>
                </a:cxn>
                <a:cxn ang="0">
                  <a:pos x="98" y="52"/>
                </a:cxn>
                <a:cxn ang="0">
                  <a:pos x="74" y="59"/>
                </a:cxn>
                <a:cxn ang="0">
                  <a:pos x="48" y="54"/>
                </a:cxn>
                <a:cxn ang="0">
                  <a:pos x="26" y="38"/>
                </a:cxn>
                <a:cxn ang="0">
                  <a:pos x="24" y="25"/>
                </a:cxn>
                <a:cxn ang="0">
                  <a:pos x="0" y="24"/>
                </a:cxn>
                <a:cxn ang="0">
                  <a:pos x="6" y="44"/>
                </a:cxn>
                <a:cxn ang="0">
                  <a:pos x="26" y="60"/>
                </a:cxn>
                <a:cxn ang="0">
                  <a:pos x="58" y="68"/>
                </a:cxn>
                <a:cxn ang="0">
                  <a:pos x="96" y="69"/>
                </a:cxn>
                <a:cxn ang="0">
                  <a:pos x="117" y="57"/>
                </a:cxn>
                <a:cxn ang="0">
                  <a:pos x="135" y="38"/>
                </a:cxn>
                <a:cxn ang="0">
                  <a:pos x="133" y="19"/>
                </a:cxn>
                <a:cxn ang="0">
                  <a:pos x="127" y="0"/>
                </a:cxn>
                <a:cxn ang="0">
                  <a:pos x="101" y="9"/>
                </a:cxn>
              </a:cxnLst>
              <a:rect l="0" t="0" r="r" b="b"/>
              <a:pathLst>
                <a:path w="135" h="69">
                  <a:moveTo>
                    <a:pt x="101" y="9"/>
                  </a:moveTo>
                  <a:lnTo>
                    <a:pt x="111" y="30"/>
                  </a:lnTo>
                  <a:lnTo>
                    <a:pt x="98" y="52"/>
                  </a:lnTo>
                  <a:lnTo>
                    <a:pt x="74" y="59"/>
                  </a:lnTo>
                  <a:lnTo>
                    <a:pt x="48" y="54"/>
                  </a:lnTo>
                  <a:lnTo>
                    <a:pt x="26" y="38"/>
                  </a:lnTo>
                  <a:lnTo>
                    <a:pt x="24" y="25"/>
                  </a:lnTo>
                  <a:lnTo>
                    <a:pt x="0" y="24"/>
                  </a:lnTo>
                  <a:lnTo>
                    <a:pt x="6" y="44"/>
                  </a:lnTo>
                  <a:lnTo>
                    <a:pt x="26" y="60"/>
                  </a:lnTo>
                  <a:lnTo>
                    <a:pt x="58" y="68"/>
                  </a:lnTo>
                  <a:lnTo>
                    <a:pt x="96" y="69"/>
                  </a:lnTo>
                  <a:lnTo>
                    <a:pt x="117" y="57"/>
                  </a:lnTo>
                  <a:lnTo>
                    <a:pt x="135" y="38"/>
                  </a:lnTo>
                  <a:lnTo>
                    <a:pt x="133" y="19"/>
                  </a:lnTo>
                  <a:lnTo>
                    <a:pt x="127" y="0"/>
                  </a:lnTo>
                  <a:lnTo>
                    <a:pt x="101" y="9"/>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65" name="Freeform 37"/>
            <p:cNvSpPr>
              <a:spLocks/>
            </p:cNvSpPr>
            <p:nvPr/>
          </p:nvSpPr>
          <p:spPr bwMode="auto">
            <a:xfrm>
              <a:off x="2964" y="2293"/>
              <a:ext cx="69" cy="68"/>
            </a:xfrm>
            <a:custGeom>
              <a:avLst/>
              <a:gdLst/>
              <a:ahLst/>
              <a:cxnLst>
                <a:cxn ang="0">
                  <a:pos x="100" y="9"/>
                </a:cxn>
                <a:cxn ang="0">
                  <a:pos x="110" y="30"/>
                </a:cxn>
                <a:cxn ang="0">
                  <a:pos x="98" y="51"/>
                </a:cxn>
                <a:cxn ang="0">
                  <a:pos x="72" y="59"/>
                </a:cxn>
                <a:cxn ang="0">
                  <a:pos x="50" y="54"/>
                </a:cxn>
                <a:cxn ang="0">
                  <a:pos x="26" y="39"/>
                </a:cxn>
                <a:cxn ang="0">
                  <a:pos x="24" y="25"/>
                </a:cxn>
                <a:cxn ang="0">
                  <a:pos x="0" y="25"/>
                </a:cxn>
                <a:cxn ang="0">
                  <a:pos x="4" y="44"/>
                </a:cxn>
                <a:cxn ang="0">
                  <a:pos x="24" y="59"/>
                </a:cxn>
                <a:cxn ang="0">
                  <a:pos x="58" y="68"/>
                </a:cxn>
                <a:cxn ang="0">
                  <a:pos x="98" y="68"/>
                </a:cxn>
                <a:cxn ang="0">
                  <a:pos x="118" y="57"/>
                </a:cxn>
                <a:cxn ang="0">
                  <a:pos x="138" y="39"/>
                </a:cxn>
                <a:cxn ang="0">
                  <a:pos x="134" y="18"/>
                </a:cxn>
                <a:cxn ang="0">
                  <a:pos x="126" y="0"/>
                </a:cxn>
                <a:cxn ang="0">
                  <a:pos x="100" y="9"/>
                </a:cxn>
              </a:cxnLst>
              <a:rect l="0" t="0" r="r" b="b"/>
              <a:pathLst>
                <a:path w="138" h="68">
                  <a:moveTo>
                    <a:pt x="100" y="9"/>
                  </a:moveTo>
                  <a:lnTo>
                    <a:pt x="110" y="30"/>
                  </a:lnTo>
                  <a:lnTo>
                    <a:pt x="98" y="51"/>
                  </a:lnTo>
                  <a:lnTo>
                    <a:pt x="72" y="59"/>
                  </a:lnTo>
                  <a:lnTo>
                    <a:pt x="50" y="54"/>
                  </a:lnTo>
                  <a:lnTo>
                    <a:pt x="26" y="39"/>
                  </a:lnTo>
                  <a:lnTo>
                    <a:pt x="24" y="25"/>
                  </a:lnTo>
                  <a:lnTo>
                    <a:pt x="0" y="25"/>
                  </a:lnTo>
                  <a:lnTo>
                    <a:pt x="4" y="44"/>
                  </a:lnTo>
                  <a:lnTo>
                    <a:pt x="24" y="59"/>
                  </a:lnTo>
                  <a:lnTo>
                    <a:pt x="58" y="68"/>
                  </a:lnTo>
                  <a:lnTo>
                    <a:pt x="98" y="68"/>
                  </a:lnTo>
                  <a:lnTo>
                    <a:pt x="118" y="57"/>
                  </a:lnTo>
                  <a:lnTo>
                    <a:pt x="138" y="39"/>
                  </a:lnTo>
                  <a:lnTo>
                    <a:pt x="134" y="18"/>
                  </a:lnTo>
                  <a:lnTo>
                    <a:pt x="126" y="0"/>
                  </a:lnTo>
                  <a:lnTo>
                    <a:pt x="100" y="9"/>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66" name="Freeform 38"/>
            <p:cNvSpPr>
              <a:spLocks/>
            </p:cNvSpPr>
            <p:nvPr/>
          </p:nvSpPr>
          <p:spPr bwMode="auto">
            <a:xfrm>
              <a:off x="2907" y="2324"/>
              <a:ext cx="71" cy="70"/>
            </a:xfrm>
            <a:custGeom>
              <a:avLst/>
              <a:gdLst/>
              <a:ahLst/>
              <a:cxnLst>
                <a:cxn ang="0">
                  <a:pos x="100" y="10"/>
                </a:cxn>
                <a:cxn ang="0">
                  <a:pos x="114" y="30"/>
                </a:cxn>
                <a:cxn ang="0">
                  <a:pos x="106" y="51"/>
                </a:cxn>
                <a:cxn ang="0">
                  <a:pos x="82" y="61"/>
                </a:cxn>
                <a:cxn ang="0">
                  <a:pos x="56" y="58"/>
                </a:cxn>
                <a:cxn ang="0">
                  <a:pos x="30" y="43"/>
                </a:cxn>
                <a:cxn ang="0">
                  <a:pos x="24" y="30"/>
                </a:cxn>
                <a:cxn ang="0">
                  <a:pos x="0" y="31"/>
                </a:cxn>
                <a:cxn ang="0">
                  <a:pos x="10" y="50"/>
                </a:cxn>
                <a:cxn ang="0">
                  <a:pos x="32" y="63"/>
                </a:cxn>
                <a:cxn ang="0">
                  <a:pos x="68" y="70"/>
                </a:cxn>
                <a:cxn ang="0">
                  <a:pos x="108" y="69"/>
                </a:cxn>
                <a:cxn ang="0">
                  <a:pos x="126" y="56"/>
                </a:cxn>
                <a:cxn ang="0">
                  <a:pos x="142" y="38"/>
                </a:cxn>
                <a:cxn ang="0">
                  <a:pos x="134" y="18"/>
                </a:cxn>
                <a:cxn ang="0">
                  <a:pos x="124" y="0"/>
                </a:cxn>
                <a:cxn ang="0">
                  <a:pos x="100" y="10"/>
                </a:cxn>
              </a:cxnLst>
              <a:rect l="0" t="0" r="r" b="b"/>
              <a:pathLst>
                <a:path w="142" h="70">
                  <a:moveTo>
                    <a:pt x="100" y="10"/>
                  </a:moveTo>
                  <a:lnTo>
                    <a:pt x="114" y="30"/>
                  </a:lnTo>
                  <a:lnTo>
                    <a:pt x="106" y="51"/>
                  </a:lnTo>
                  <a:lnTo>
                    <a:pt x="82" y="61"/>
                  </a:lnTo>
                  <a:lnTo>
                    <a:pt x="56" y="58"/>
                  </a:lnTo>
                  <a:lnTo>
                    <a:pt x="30" y="43"/>
                  </a:lnTo>
                  <a:lnTo>
                    <a:pt x="24" y="30"/>
                  </a:lnTo>
                  <a:lnTo>
                    <a:pt x="0" y="31"/>
                  </a:lnTo>
                  <a:lnTo>
                    <a:pt x="10" y="50"/>
                  </a:lnTo>
                  <a:lnTo>
                    <a:pt x="32" y="63"/>
                  </a:lnTo>
                  <a:lnTo>
                    <a:pt x="68" y="70"/>
                  </a:lnTo>
                  <a:lnTo>
                    <a:pt x="108" y="69"/>
                  </a:lnTo>
                  <a:lnTo>
                    <a:pt x="126" y="56"/>
                  </a:lnTo>
                  <a:lnTo>
                    <a:pt x="142" y="38"/>
                  </a:lnTo>
                  <a:lnTo>
                    <a:pt x="134" y="18"/>
                  </a:lnTo>
                  <a:lnTo>
                    <a:pt x="124" y="0"/>
                  </a:lnTo>
                  <a:lnTo>
                    <a:pt x="100" y="10"/>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67" name="Freeform 39"/>
            <p:cNvSpPr>
              <a:spLocks/>
            </p:cNvSpPr>
            <p:nvPr/>
          </p:nvSpPr>
          <p:spPr bwMode="auto">
            <a:xfrm>
              <a:off x="2707" y="2168"/>
              <a:ext cx="64" cy="72"/>
            </a:xfrm>
            <a:custGeom>
              <a:avLst/>
              <a:gdLst/>
              <a:ahLst/>
              <a:cxnLst>
                <a:cxn ang="0">
                  <a:pos x="112" y="51"/>
                </a:cxn>
                <a:cxn ang="0">
                  <a:pos x="72" y="60"/>
                </a:cxn>
                <a:cxn ang="0">
                  <a:pos x="32" y="55"/>
                </a:cxn>
                <a:cxn ang="0">
                  <a:pos x="20" y="42"/>
                </a:cxn>
                <a:cxn ang="0">
                  <a:pos x="30" y="30"/>
                </a:cxn>
                <a:cxn ang="0">
                  <a:pos x="64" y="15"/>
                </a:cxn>
                <a:cxn ang="0">
                  <a:pos x="96" y="13"/>
                </a:cxn>
                <a:cxn ang="0">
                  <a:pos x="94" y="0"/>
                </a:cxn>
                <a:cxn ang="0">
                  <a:pos x="56" y="6"/>
                </a:cxn>
                <a:cxn ang="0">
                  <a:pos x="24" y="19"/>
                </a:cxn>
                <a:cxn ang="0">
                  <a:pos x="4" y="37"/>
                </a:cxn>
                <a:cxn ang="0">
                  <a:pos x="0" y="56"/>
                </a:cxn>
                <a:cxn ang="0">
                  <a:pos x="20" y="67"/>
                </a:cxn>
                <a:cxn ang="0">
                  <a:pos x="54" y="72"/>
                </a:cxn>
                <a:cxn ang="0">
                  <a:pos x="90" y="70"/>
                </a:cxn>
                <a:cxn ang="0">
                  <a:pos x="128" y="62"/>
                </a:cxn>
                <a:cxn ang="0">
                  <a:pos x="112" y="51"/>
                </a:cxn>
              </a:cxnLst>
              <a:rect l="0" t="0" r="r" b="b"/>
              <a:pathLst>
                <a:path w="128" h="72">
                  <a:moveTo>
                    <a:pt x="112" y="51"/>
                  </a:moveTo>
                  <a:lnTo>
                    <a:pt x="72" y="60"/>
                  </a:lnTo>
                  <a:lnTo>
                    <a:pt x="32" y="55"/>
                  </a:lnTo>
                  <a:lnTo>
                    <a:pt x="20" y="42"/>
                  </a:lnTo>
                  <a:lnTo>
                    <a:pt x="30" y="30"/>
                  </a:lnTo>
                  <a:lnTo>
                    <a:pt x="64" y="15"/>
                  </a:lnTo>
                  <a:lnTo>
                    <a:pt x="96" y="13"/>
                  </a:lnTo>
                  <a:lnTo>
                    <a:pt x="94" y="0"/>
                  </a:lnTo>
                  <a:lnTo>
                    <a:pt x="56" y="6"/>
                  </a:lnTo>
                  <a:lnTo>
                    <a:pt x="24" y="19"/>
                  </a:lnTo>
                  <a:lnTo>
                    <a:pt x="4" y="37"/>
                  </a:lnTo>
                  <a:lnTo>
                    <a:pt x="0" y="56"/>
                  </a:lnTo>
                  <a:lnTo>
                    <a:pt x="20" y="67"/>
                  </a:lnTo>
                  <a:lnTo>
                    <a:pt x="54" y="72"/>
                  </a:lnTo>
                  <a:lnTo>
                    <a:pt x="90" y="70"/>
                  </a:lnTo>
                  <a:lnTo>
                    <a:pt x="128" y="62"/>
                  </a:lnTo>
                  <a:lnTo>
                    <a:pt x="112" y="51"/>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68" name="Freeform 40"/>
            <p:cNvSpPr>
              <a:spLocks/>
            </p:cNvSpPr>
            <p:nvPr/>
          </p:nvSpPr>
          <p:spPr bwMode="auto">
            <a:xfrm>
              <a:off x="2725" y="2225"/>
              <a:ext cx="65" cy="74"/>
            </a:xfrm>
            <a:custGeom>
              <a:avLst/>
              <a:gdLst/>
              <a:ahLst/>
              <a:cxnLst>
                <a:cxn ang="0">
                  <a:pos x="114" y="53"/>
                </a:cxn>
                <a:cxn ang="0">
                  <a:pos x="70" y="61"/>
                </a:cxn>
                <a:cxn ang="0">
                  <a:pos x="32" y="57"/>
                </a:cxn>
                <a:cxn ang="0">
                  <a:pos x="18" y="44"/>
                </a:cxn>
                <a:cxn ang="0">
                  <a:pos x="30" y="31"/>
                </a:cxn>
                <a:cxn ang="0">
                  <a:pos x="64" y="16"/>
                </a:cxn>
                <a:cxn ang="0">
                  <a:pos x="94" y="13"/>
                </a:cxn>
                <a:cxn ang="0">
                  <a:pos x="94" y="0"/>
                </a:cxn>
                <a:cxn ang="0">
                  <a:pos x="54" y="7"/>
                </a:cxn>
                <a:cxn ang="0">
                  <a:pos x="22" y="19"/>
                </a:cxn>
                <a:cxn ang="0">
                  <a:pos x="2" y="38"/>
                </a:cxn>
                <a:cxn ang="0">
                  <a:pos x="0" y="58"/>
                </a:cxn>
                <a:cxn ang="0">
                  <a:pos x="20" y="69"/>
                </a:cxn>
                <a:cxn ang="0">
                  <a:pos x="54" y="74"/>
                </a:cxn>
                <a:cxn ang="0">
                  <a:pos x="90" y="71"/>
                </a:cxn>
                <a:cxn ang="0">
                  <a:pos x="130" y="64"/>
                </a:cxn>
                <a:cxn ang="0">
                  <a:pos x="114" y="53"/>
                </a:cxn>
              </a:cxnLst>
              <a:rect l="0" t="0" r="r" b="b"/>
              <a:pathLst>
                <a:path w="130" h="74">
                  <a:moveTo>
                    <a:pt x="114" y="53"/>
                  </a:moveTo>
                  <a:lnTo>
                    <a:pt x="70" y="61"/>
                  </a:lnTo>
                  <a:lnTo>
                    <a:pt x="32" y="57"/>
                  </a:lnTo>
                  <a:lnTo>
                    <a:pt x="18" y="44"/>
                  </a:lnTo>
                  <a:lnTo>
                    <a:pt x="30" y="31"/>
                  </a:lnTo>
                  <a:lnTo>
                    <a:pt x="64" y="16"/>
                  </a:lnTo>
                  <a:lnTo>
                    <a:pt x="94" y="13"/>
                  </a:lnTo>
                  <a:lnTo>
                    <a:pt x="94" y="0"/>
                  </a:lnTo>
                  <a:lnTo>
                    <a:pt x="54" y="7"/>
                  </a:lnTo>
                  <a:lnTo>
                    <a:pt x="22" y="19"/>
                  </a:lnTo>
                  <a:lnTo>
                    <a:pt x="2" y="38"/>
                  </a:lnTo>
                  <a:lnTo>
                    <a:pt x="0" y="58"/>
                  </a:lnTo>
                  <a:lnTo>
                    <a:pt x="20" y="69"/>
                  </a:lnTo>
                  <a:lnTo>
                    <a:pt x="54" y="74"/>
                  </a:lnTo>
                  <a:lnTo>
                    <a:pt x="90" y="71"/>
                  </a:lnTo>
                  <a:lnTo>
                    <a:pt x="130" y="64"/>
                  </a:lnTo>
                  <a:lnTo>
                    <a:pt x="114" y="53"/>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69" name="Freeform 41"/>
            <p:cNvSpPr>
              <a:spLocks/>
            </p:cNvSpPr>
            <p:nvPr/>
          </p:nvSpPr>
          <p:spPr bwMode="auto">
            <a:xfrm>
              <a:off x="2744" y="2278"/>
              <a:ext cx="64" cy="73"/>
            </a:xfrm>
            <a:custGeom>
              <a:avLst/>
              <a:gdLst/>
              <a:ahLst/>
              <a:cxnLst>
                <a:cxn ang="0">
                  <a:pos x="112" y="52"/>
                </a:cxn>
                <a:cxn ang="0">
                  <a:pos x="70" y="60"/>
                </a:cxn>
                <a:cxn ang="0">
                  <a:pos x="32" y="56"/>
                </a:cxn>
                <a:cxn ang="0">
                  <a:pos x="20" y="43"/>
                </a:cxn>
                <a:cxn ang="0">
                  <a:pos x="32" y="30"/>
                </a:cxn>
                <a:cxn ang="0">
                  <a:pos x="62" y="16"/>
                </a:cxn>
                <a:cxn ang="0">
                  <a:pos x="96" y="12"/>
                </a:cxn>
                <a:cxn ang="0">
                  <a:pos x="96" y="0"/>
                </a:cxn>
                <a:cxn ang="0">
                  <a:pos x="54" y="6"/>
                </a:cxn>
                <a:cxn ang="0">
                  <a:pos x="24" y="18"/>
                </a:cxn>
                <a:cxn ang="0">
                  <a:pos x="2" y="37"/>
                </a:cxn>
                <a:cxn ang="0">
                  <a:pos x="0" y="57"/>
                </a:cxn>
                <a:cxn ang="0">
                  <a:pos x="20" y="68"/>
                </a:cxn>
                <a:cxn ang="0">
                  <a:pos x="54" y="73"/>
                </a:cxn>
                <a:cxn ang="0">
                  <a:pos x="90" y="71"/>
                </a:cxn>
                <a:cxn ang="0">
                  <a:pos x="128" y="63"/>
                </a:cxn>
                <a:cxn ang="0">
                  <a:pos x="112" y="52"/>
                </a:cxn>
              </a:cxnLst>
              <a:rect l="0" t="0" r="r" b="b"/>
              <a:pathLst>
                <a:path w="128" h="73">
                  <a:moveTo>
                    <a:pt x="112" y="52"/>
                  </a:moveTo>
                  <a:lnTo>
                    <a:pt x="70" y="60"/>
                  </a:lnTo>
                  <a:lnTo>
                    <a:pt x="32" y="56"/>
                  </a:lnTo>
                  <a:lnTo>
                    <a:pt x="20" y="43"/>
                  </a:lnTo>
                  <a:lnTo>
                    <a:pt x="32" y="30"/>
                  </a:lnTo>
                  <a:lnTo>
                    <a:pt x="62" y="16"/>
                  </a:lnTo>
                  <a:lnTo>
                    <a:pt x="96" y="12"/>
                  </a:lnTo>
                  <a:lnTo>
                    <a:pt x="96" y="0"/>
                  </a:lnTo>
                  <a:lnTo>
                    <a:pt x="54" y="6"/>
                  </a:lnTo>
                  <a:lnTo>
                    <a:pt x="24" y="18"/>
                  </a:lnTo>
                  <a:lnTo>
                    <a:pt x="2" y="37"/>
                  </a:lnTo>
                  <a:lnTo>
                    <a:pt x="0" y="57"/>
                  </a:lnTo>
                  <a:lnTo>
                    <a:pt x="20" y="68"/>
                  </a:lnTo>
                  <a:lnTo>
                    <a:pt x="54" y="73"/>
                  </a:lnTo>
                  <a:lnTo>
                    <a:pt x="90" y="71"/>
                  </a:lnTo>
                  <a:lnTo>
                    <a:pt x="128" y="63"/>
                  </a:lnTo>
                  <a:lnTo>
                    <a:pt x="112" y="52"/>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70" name="Freeform 42"/>
            <p:cNvSpPr>
              <a:spLocks/>
            </p:cNvSpPr>
            <p:nvPr/>
          </p:nvSpPr>
          <p:spPr bwMode="auto">
            <a:xfrm>
              <a:off x="2765" y="2336"/>
              <a:ext cx="64" cy="72"/>
            </a:xfrm>
            <a:custGeom>
              <a:avLst/>
              <a:gdLst/>
              <a:ahLst/>
              <a:cxnLst>
                <a:cxn ang="0">
                  <a:pos x="112" y="52"/>
                </a:cxn>
                <a:cxn ang="0">
                  <a:pos x="70" y="60"/>
                </a:cxn>
                <a:cxn ang="0">
                  <a:pos x="30" y="55"/>
                </a:cxn>
                <a:cxn ang="0">
                  <a:pos x="20" y="43"/>
                </a:cxn>
                <a:cxn ang="0">
                  <a:pos x="30" y="31"/>
                </a:cxn>
                <a:cxn ang="0">
                  <a:pos x="60" y="15"/>
                </a:cxn>
                <a:cxn ang="0">
                  <a:pos x="94" y="13"/>
                </a:cxn>
                <a:cxn ang="0">
                  <a:pos x="94" y="0"/>
                </a:cxn>
                <a:cxn ang="0">
                  <a:pos x="54" y="6"/>
                </a:cxn>
                <a:cxn ang="0">
                  <a:pos x="24" y="19"/>
                </a:cxn>
                <a:cxn ang="0">
                  <a:pos x="2" y="37"/>
                </a:cxn>
                <a:cxn ang="0">
                  <a:pos x="0" y="57"/>
                </a:cxn>
                <a:cxn ang="0">
                  <a:pos x="20" y="68"/>
                </a:cxn>
                <a:cxn ang="0">
                  <a:pos x="52" y="72"/>
                </a:cxn>
                <a:cxn ang="0">
                  <a:pos x="88" y="70"/>
                </a:cxn>
                <a:cxn ang="0">
                  <a:pos x="128" y="63"/>
                </a:cxn>
                <a:cxn ang="0">
                  <a:pos x="112" y="52"/>
                </a:cxn>
              </a:cxnLst>
              <a:rect l="0" t="0" r="r" b="b"/>
              <a:pathLst>
                <a:path w="128" h="72">
                  <a:moveTo>
                    <a:pt x="112" y="52"/>
                  </a:moveTo>
                  <a:lnTo>
                    <a:pt x="70" y="60"/>
                  </a:lnTo>
                  <a:lnTo>
                    <a:pt x="30" y="55"/>
                  </a:lnTo>
                  <a:lnTo>
                    <a:pt x="20" y="43"/>
                  </a:lnTo>
                  <a:lnTo>
                    <a:pt x="30" y="31"/>
                  </a:lnTo>
                  <a:lnTo>
                    <a:pt x="60" y="15"/>
                  </a:lnTo>
                  <a:lnTo>
                    <a:pt x="94" y="13"/>
                  </a:lnTo>
                  <a:lnTo>
                    <a:pt x="94" y="0"/>
                  </a:lnTo>
                  <a:lnTo>
                    <a:pt x="54" y="6"/>
                  </a:lnTo>
                  <a:lnTo>
                    <a:pt x="24" y="19"/>
                  </a:lnTo>
                  <a:lnTo>
                    <a:pt x="2" y="37"/>
                  </a:lnTo>
                  <a:lnTo>
                    <a:pt x="0" y="57"/>
                  </a:lnTo>
                  <a:lnTo>
                    <a:pt x="20" y="68"/>
                  </a:lnTo>
                  <a:lnTo>
                    <a:pt x="52" y="72"/>
                  </a:lnTo>
                  <a:lnTo>
                    <a:pt x="88" y="70"/>
                  </a:lnTo>
                  <a:lnTo>
                    <a:pt x="128" y="63"/>
                  </a:lnTo>
                  <a:lnTo>
                    <a:pt x="112" y="52"/>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71" name="Freeform 43"/>
            <p:cNvSpPr>
              <a:spLocks/>
            </p:cNvSpPr>
            <p:nvPr/>
          </p:nvSpPr>
          <p:spPr bwMode="auto">
            <a:xfrm>
              <a:off x="2798" y="2395"/>
              <a:ext cx="69" cy="64"/>
            </a:xfrm>
            <a:custGeom>
              <a:avLst/>
              <a:gdLst/>
              <a:ahLst/>
              <a:cxnLst>
                <a:cxn ang="0">
                  <a:pos x="108" y="8"/>
                </a:cxn>
                <a:cxn ang="0">
                  <a:pos x="98" y="30"/>
                </a:cxn>
                <a:cxn ang="0">
                  <a:pos x="72" y="48"/>
                </a:cxn>
                <a:cxn ang="0">
                  <a:pos x="44" y="50"/>
                </a:cxn>
                <a:cxn ang="0">
                  <a:pos x="26" y="40"/>
                </a:cxn>
                <a:cxn ang="0">
                  <a:pos x="22" y="21"/>
                </a:cxn>
                <a:cxn ang="0">
                  <a:pos x="30" y="6"/>
                </a:cxn>
                <a:cxn ang="0">
                  <a:pos x="8" y="0"/>
                </a:cxn>
                <a:cxn ang="0">
                  <a:pos x="0" y="21"/>
                </a:cxn>
                <a:cxn ang="0">
                  <a:pos x="2" y="40"/>
                </a:cxn>
                <a:cxn ang="0">
                  <a:pos x="24" y="56"/>
                </a:cxn>
                <a:cxn ang="0">
                  <a:pos x="58" y="64"/>
                </a:cxn>
                <a:cxn ang="0">
                  <a:pos x="84" y="58"/>
                </a:cxn>
                <a:cxn ang="0">
                  <a:pos x="116" y="45"/>
                </a:cxn>
                <a:cxn ang="0">
                  <a:pos x="130" y="25"/>
                </a:cxn>
                <a:cxn ang="0">
                  <a:pos x="138" y="5"/>
                </a:cxn>
                <a:cxn ang="0">
                  <a:pos x="108" y="8"/>
                </a:cxn>
              </a:cxnLst>
              <a:rect l="0" t="0" r="r" b="b"/>
              <a:pathLst>
                <a:path w="138" h="64">
                  <a:moveTo>
                    <a:pt x="108" y="8"/>
                  </a:moveTo>
                  <a:lnTo>
                    <a:pt x="98" y="30"/>
                  </a:lnTo>
                  <a:lnTo>
                    <a:pt x="72" y="48"/>
                  </a:lnTo>
                  <a:lnTo>
                    <a:pt x="44" y="50"/>
                  </a:lnTo>
                  <a:lnTo>
                    <a:pt x="26" y="40"/>
                  </a:lnTo>
                  <a:lnTo>
                    <a:pt x="22" y="21"/>
                  </a:lnTo>
                  <a:lnTo>
                    <a:pt x="30" y="6"/>
                  </a:lnTo>
                  <a:lnTo>
                    <a:pt x="8" y="0"/>
                  </a:lnTo>
                  <a:lnTo>
                    <a:pt x="0" y="21"/>
                  </a:lnTo>
                  <a:lnTo>
                    <a:pt x="2" y="40"/>
                  </a:lnTo>
                  <a:lnTo>
                    <a:pt x="24" y="56"/>
                  </a:lnTo>
                  <a:lnTo>
                    <a:pt x="58" y="64"/>
                  </a:lnTo>
                  <a:lnTo>
                    <a:pt x="84" y="58"/>
                  </a:lnTo>
                  <a:lnTo>
                    <a:pt x="116" y="45"/>
                  </a:lnTo>
                  <a:lnTo>
                    <a:pt x="130" y="25"/>
                  </a:lnTo>
                  <a:lnTo>
                    <a:pt x="138" y="5"/>
                  </a:lnTo>
                  <a:lnTo>
                    <a:pt x="108" y="8"/>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72" name="Freeform 44"/>
            <p:cNvSpPr>
              <a:spLocks/>
            </p:cNvSpPr>
            <p:nvPr/>
          </p:nvSpPr>
          <p:spPr bwMode="auto">
            <a:xfrm>
              <a:off x="2850" y="2357"/>
              <a:ext cx="69" cy="71"/>
            </a:xfrm>
            <a:custGeom>
              <a:avLst/>
              <a:gdLst/>
              <a:ahLst/>
              <a:cxnLst>
                <a:cxn ang="0">
                  <a:pos x="100" y="12"/>
                </a:cxn>
                <a:cxn ang="0">
                  <a:pos x="114" y="30"/>
                </a:cxn>
                <a:cxn ang="0">
                  <a:pos x="106" y="52"/>
                </a:cxn>
                <a:cxn ang="0">
                  <a:pos x="84" y="61"/>
                </a:cxn>
                <a:cxn ang="0">
                  <a:pos x="56" y="57"/>
                </a:cxn>
                <a:cxn ang="0">
                  <a:pos x="30" y="44"/>
                </a:cxn>
                <a:cxn ang="0">
                  <a:pos x="26" y="30"/>
                </a:cxn>
                <a:cxn ang="0">
                  <a:pos x="0" y="31"/>
                </a:cxn>
                <a:cxn ang="0">
                  <a:pos x="12" y="51"/>
                </a:cxn>
                <a:cxn ang="0">
                  <a:pos x="34" y="64"/>
                </a:cxn>
                <a:cxn ang="0">
                  <a:pos x="68" y="71"/>
                </a:cxn>
                <a:cxn ang="0">
                  <a:pos x="106" y="68"/>
                </a:cxn>
                <a:cxn ang="0">
                  <a:pos x="126" y="57"/>
                </a:cxn>
                <a:cxn ang="0">
                  <a:pos x="140" y="38"/>
                </a:cxn>
                <a:cxn ang="0">
                  <a:pos x="134" y="19"/>
                </a:cxn>
                <a:cxn ang="0">
                  <a:pos x="124" y="0"/>
                </a:cxn>
                <a:cxn ang="0">
                  <a:pos x="100" y="12"/>
                </a:cxn>
              </a:cxnLst>
              <a:rect l="0" t="0" r="r" b="b"/>
              <a:pathLst>
                <a:path w="140" h="71">
                  <a:moveTo>
                    <a:pt x="100" y="12"/>
                  </a:moveTo>
                  <a:lnTo>
                    <a:pt x="114" y="30"/>
                  </a:lnTo>
                  <a:lnTo>
                    <a:pt x="106" y="52"/>
                  </a:lnTo>
                  <a:lnTo>
                    <a:pt x="84" y="61"/>
                  </a:lnTo>
                  <a:lnTo>
                    <a:pt x="56" y="57"/>
                  </a:lnTo>
                  <a:lnTo>
                    <a:pt x="30" y="44"/>
                  </a:lnTo>
                  <a:lnTo>
                    <a:pt x="26" y="30"/>
                  </a:lnTo>
                  <a:lnTo>
                    <a:pt x="0" y="31"/>
                  </a:lnTo>
                  <a:lnTo>
                    <a:pt x="12" y="51"/>
                  </a:lnTo>
                  <a:lnTo>
                    <a:pt x="34" y="64"/>
                  </a:lnTo>
                  <a:lnTo>
                    <a:pt x="68" y="71"/>
                  </a:lnTo>
                  <a:lnTo>
                    <a:pt x="106" y="68"/>
                  </a:lnTo>
                  <a:lnTo>
                    <a:pt x="126" y="57"/>
                  </a:lnTo>
                  <a:lnTo>
                    <a:pt x="140" y="38"/>
                  </a:lnTo>
                  <a:lnTo>
                    <a:pt x="134" y="19"/>
                  </a:lnTo>
                  <a:lnTo>
                    <a:pt x="124" y="0"/>
                  </a:lnTo>
                  <a:lnTo>
                    <a:pt x="100" y="12"/>
                  </a:lnTo>
                  <a:close/>
                </a:path>
              </a:pathLst>
            </a:custGeom>
            <a:solidFill>
              <a:srgbClr val="800000"/>
            </a:solidFill>
            <a:ln w="9525">
              <a:noFill/>
              <a:round/>
              <a:headEnd/>
              <a:tailEnd/>
            </a:ln>
          </p:spPr>
          <p:txBody>
            <a:bodyPr/>
            <a:lstStyle/>
            <a:p>
              <a:endParaRPr lang="en-US">
                <a:effectLst>
                  <a:outerShdw blurRad="38100" dist="38100" dir="2700000" algn="tl">
                    <a:srgbClr val="000000"/>
                  </a:outerShdw>
                </a:effectLst>
              </a:endParaRPr>
            </a:p>
          </p:txBody>
        </p:sp>
        <p:sp>
          <p:nvSpPr>
            <p:cNvPr id="99373" name="Freeform 45"/>
            <p:cNvSpPr>
              <a:spLocks/>
            </p:cNvSpPr>
            <p:nvPr/>
          </p:nvSpPr>
          <p:spPr bwMode="auto">
            <a:xfrm>
              <a:off x="2821" y="1939"/>
              <a:ext cx="404" cy="472"/>
            </a:xfrm>
            <a:custGeom>
              <a:avLst/>
              <a:gdLst/>
              <a:ahLst/>
              <a:cxnLst>
                <a:cxn ang="0">
                  <a:pos x="332" y="47"/>
                </a:cxn>
                <a:cxn ang="0">
                  <a:pos x="316" y="58"/>
                </a:cxn>
                <a:cxn ang="0">
                  <a:pos x="324" y="70"/>
                </a:cxn>
                <a:cxn ang="0">
                  <a:pos x="334" y="73"/>
                </a:cxn>
                <a:cxn ang="0">
                  <a:pos x="400" y="51"/>
                </a:cxn>
                <a:cxn ang="0">
                  <a:pos x="458" y="31"/>
                </a:cxn>
                <a:cxn ang="0">
                  <a:pos x="513" y="23"/>
                </a:cxn>
                <a:cxn ang="0">
                  <a:pos x="571" y="17"/>
                </a:cxn>
                <a:cxn ang="0">
                  <a:pos x="615" y="16"/>
                </a:cxn>
                <a:cxn ang="0">
                  <a:pos x="651" y="25"/>
                </a:cxn>
                <a:cxn ang="0">
                  <a:pos x="693" y="43"/>
                </a:cxn>
                <a:cxn ang="0">
                  <a:pos x="727" y="60"/>
                </a:cxn>
                <a:cxn ang="0">
                  <a:pos x="757" y="85"/>
                </a:cxn>
                <a:cxn ang="0">
                  <a:pos x="771" y="110"/>
                </a:cxn>
                <a:cxn ang="0">
                  <a:pos x="775" y="134"/>
                </a:cxn>
                <a:cxn ang="0">
                  <a:pos x="769" y="162"/>
                </a:cxn>
                <a:cxn ang="0">
                  <a:pos x="751" y="190"/>
                </a:cxn>
                <a:cxn ang="0">
                  <a:pos x="727" y="215"/>
                </a:cxn>
                <a:cxn ang="0">
                  <a:pos x="689" y="241"/>
                </a:cxn>
                <a:cxn ang="0">
                  <a:pos x="659" y="261"/>
                </a:cxn>
                <a:cxn ang="0">
                  <a:pos x="619" y="283"/>
                </a:cxn>
                <a:cxn ang="0">
                  <a:pos x="585" y="299"/>
                </a:cxn>
                <a:cxn ang="0">
                  <a:pos x="541" y="314"/>
                </a:cxn>
                <a:cxn ang="0">
                  <a:pos x="466" y="330"/>
                </a:cxn>
                <a:cxn ang="0">
                  <a:pos x="390" y="349"/>
                </a:cxn>
                <a:cxn ang="0">
                  <a:pos x="302" y="370"/>
                </a:cxn>
                <a:cxn ang="0">
                  <a:pos x="226" y="392"/>
                </a:cxn>
                <a:cxn ang="0">
                  <a:pos x="128" y="421"/>
                </a:cxn>
                <a:cxn ang="0">
                  <a:pos x="56" y="444"/>
                </a:cxn>
                <a:cxn ang="0">
                  <a:pos x="6" y="457"/>
                </a:cxn>
                <a:cxn ang="0">
                  <a:pos x="0" y="463"/>
                </a:cxn>
                <a:cxn ang="0">
                  <a:pos x="2" y="471"/>
                </a:cxn>
                <a:cxn ang="0">
                  <a:pos x="14" y="472"/>
                </a:cxn>
                <a:cxn ang="0">
                  <a:pos x="54" y="463"/>
                </a:cxn>
                <a:cxn ang="0">
                  <a:pos x="142" y="433"/>
                </a:cxn>
                <a:cxn ang="0">
                  <a:pos x="236" y="408"/>
                </a:cxn>
                <a:cxn ang="0">
                  <a:pos x="316" y="383"/>
                </a:cxn>
                <a:cxn ang="0">
                  <a:pos x="402" y="362"/>
                </a:cxn>
                <a:cxn ang="0">
                  <a:pos x="490" y="342"/>
                </a:cxn>
                <a:cxn ang="0">
                  <a:pos x="557" y="327"/>
                </a:cxn>
                <a:cxn ang="0">
                  <a:pos x="589" y="316"/>
                </a:cxn>
                <a:cxn ang="0">
                  <a:pos x="635" y="299"/>
                </a:cxn>
                <a:cxn ang="0">
                  <a:pos x="693" y="268"/>
                </a:cxn>
                <a:cxn ang="0">
                  <a:pos x="741" y="233"/>
                </a:cxn>
                <a:cxn ang="0">
                  <a:pos x="767" y="204"/>
                </a:cxn>
                <a:cxn ang="0">
                  <a:pos x="793" y="177"/>
                </a:cxn>
                <a:cxn ang="0">
                  <a:pos x="803" y="154"/>
                </a:cxn>
                <a:cxn ang="0">
                  <a:pos x="809" y="130"/>
                </a:cxn>
                <a:cxn ang="0">
                  <a:pos x="803" y="112"/>
                </a:cxn>
                <a:cxn ang="0">
                  <a:pos x="793" y="96"/>
                </a:cxn>
                <a:cxn ang="0">
                  <a:pos x="783" y="77"/>
                </a:cxn>
                <a:cxn ang="0">
                  <a:pos x="761" y="59"/>
                </a:cxn>
                <a:cxn ang="0">
                  <a:pos x="739" y="42"/>
                </a:cxn>
                <a:cxn ang="0">
                  <a:pos x="703" y="26"/>
                </a:cxn>
                <a:cxn ang="0">
                  <a:pos x="673" y="15"/>
                </a:cxn>
                <a:cxn ang="0">
                  <a:pos x="631" y="3"/>
                </a:cxn>
                <a:cxn ang="0">
                  <a:pos x="589" y="0"/>
                </a:cxn>
                <a:cxn ang="0">
                  <a:pos x="547" y="4"/>
                </a:cxn>
                <a:cxn ang="0">
                  <a:pos x="506" y="9"/>
                </a:cxn>
                <a:cxn ang="0">
                  <a:pos x="460" y="15"/>
                </a:cxn>
                <a:cxn ang="0">
                  <a:pos x="412" y="27"/>
                </a:cxn>
                <a:cxn ang="0">
                  <a:pos x="368" y="39"/>
                </a:cxn>
                <a:cxn ang="0">
                  <a:pos x="332" y="47"/>
                </a:cxn>
              </a:cxnLst>
              <a:rect l="0" t="0" r="r" b="b"/>
              <a:pathLst>
                <a:path w="809" h="472">
                  <a:moveTo>
                    <a:pt x="332" y="47"/>
                  </a:moveTo>
                  <a:lnTo>
                    <a:pt x="316" y="58"/>
                  </a:lnTo>
                  <a:lnTo>
                    <a:pt x="324" y="70"/>
                  </a:lnTo>
                  <a:lnTo>
                    <a:pt x="334" y="73"/>
                  </a:lnTo>
                  <a:lnTo>
                    <a:pt x="400" y="51"/>
                  </a:lnTo>
                  <a:lnTo>
                    <a:pt x="458" y="31"/>
                  </a:lnTo>
                  <a:lnTo>
                    <a:pt x="513" y="23"/>
                  </a:lnTo>
                  <a:lnTo>
                    <a:pt x="571" y="17"/>
                  </a:lnTo>
                  <a:lnTo>
                    <a:pt x="615" y="16"/>
                  </a:lnTo>
                  <a:lnTo>
                    <a:pt x="651" y="25"/>
                  </a:lnTo>
                  <a:lnTo>
                    <a:pt x="693" y="43"/>
                  </a:lnTo>
                  <a:lnTo>
                    <a:pt x="727" y="60"/>
                  </a:lnTo>
                  <a:lnTo>
                    <a:pt x="757" y="85"/>
                  </a:lnTo>
                  <a:lnTo>
                    <a:pt x="771" y="110"/>
                  </a:lnTo>
                  <a:lnTo>
                    <a:pt x="775" y="134"/>
                  </a:lnTo>
                  <a:lnTo>
                    <a:pt x="769" y="162"/>
                  </a:lnTo>
                  <a:lnTo>
                    <a:pt x="751" y="190"/>
                  </a:lnTo>
                  <a:lnTo>
                    <a:pt x="727" y="215"/>
                  </a:lnTo>
                  <a:lnTo>
                    <a:pt x="689" y="241"/>
                  </a:lnTo>
                  <a:lnTo>
                    <a:pt x="659" y="261"/>
                  </a:lnTo>
                  <a:lnTo>
                    <a:pt x="619" y="283"/>
                  </a:lnTo>
                  <a:lnTo>
                    <a:pt x="585" y="299"/>
                  </a:lnTo>
                  <a:lnTo>
                    <a:pt x="541" y="314"/>
                  </a:lnTo>
                  <a:lnTo>
                    <a:pt x="466" y="330"/>
                  </a:lnTo>
                  <a:lnTo>
                    <a:pt x="390" y="349"/>
                  </a:lnTo>
                  <a:lnTo>
                    <a:pt x="302" y="370"/>
                  </a:lnTo>
                  <a:lnTo>
                    <a:pt x="226" y="392"/>
                  </a:lnTo>
                  <a:lnTo>
                    <a:pt x="128" y="421"/>
                  </a:lnTo>
                  <a:lnTo>
                    <a:pt x="56" y="444"/>
                  </a:lnTo>
                  <a:lnTo>
                    <a:pt x="6" y="457"/>
                  </a:lnTo>
                  <a:lnTo>
                    <a:pt x="0" y="463"/>
                  </a:lnTo>
                  <a:lnTo>
                    <a:pt x="2" y="471"/>
                  </a:lnTo>
                  <a:lnTo>
                    <a:pt x="14" y="472"/>
                  </a:lnTo>
                  <a:lnTo>
                    <a:pt x="54" y="463"/>
                  </a:lnTo>
                  <a:lnTo>
                    <a:pt x="142" y="433"/>
                  </a:lnTo>
                  <a:lnTo>
                    <a:pt x="236" y="408"/>
                  </a:lnTo>
                  <a:lnTo>
                    <a:pt x="316" y="383"/>
                  </a:lnTo>
                  <a:lnTo>
                    <a:pt x="402" y="362"/>
                  </a:lnTo>
                  <a:lnTo>
                    <a:pt x="490" y="342"/>
                  </a:lnTo>
                  <a:lnTo>
                    <a:pt x="557" y="327"/>
                  </a:lnTo>
                  <a:lnTo>
                    <a:pt x="589" y="316"/>
                  </a:lnTo>
                  <a:lnTo>
                    <a:pt x="635" y="299"/>
                  </a:lnTo>
                  <a:lnTo>
                    <a:pt x="693" y="268"/>
                  </a:lnTo>
                  <a:lnTo>
                    <a:pt x="741" y="233"/>
                  </a:lnTo>
                  <a:lnTo>
                    <a:pt x="767" y="204"/>
                  </a:lnTo>
                  <a:lnTo>
                    <a:pt x="793" y="177"/>
                  </a:lnTo>
                  <a:lnTo>
                    <a:pt x="803" y="154"/>
                  </a:lnTo>
                  <a:lnTo>
                    <a:pt x="809" y="130"/>
                  </a:lnTo>
                  <a:lnTo>
                    <a:pt x="803" y="112"/>
                  </a:lnTo>
                  <a:lnTo>
                    <a:pt x="793" y="96"/>
                  </a:lnTo>
                  <a:lnTo>
                    <a:pt x="783" y="77"/>
                  </a:lnTo>
                  <a:lnTo>
                    <a:pt x="761" y="59"/>
                  </a:lnTo>
                  <a:lnTo>
                    <a:pt x="739" y="42"/>
                  </a:lnTo>
                  <a:lnTo>
                    <a:pt x="703" y="26"/>
                  </a:lnTo>
                  <a:lnTo>
                    <a:pt x="673" y="15"/>
                  </a:lnTo>
                  <a:lnTo>
                    <a:pt x="631" y="3"/>
                  </a:lnTo>
                  <a:lnTo>
                    <a:pt x="589" y="0"/>
                  </a:lnTo>
                  <a:lnTo>
                    <a:pt x="547" y="4"/>
                  </a:lnTo>
                  <a:lnTo>
                    <a:pt x="506" y="9"/>
                  </a:lnTo>
                  <a:lnTo>
                    <a:pt x="460" y="15"/>
                  </a:lnTo>
                  <a:lnTo>
                    <a:pt x="412" y="27"/>
                  </a:lnTo>
                  <a:lnTo>
                    <a:pt x="368" y="39"/>
                  </a:lnTo>
                  <a:lnTo>
                    <a:pt x="332" y="47"/>
                  </a:lnTo>
                  <a:close/>
                </a:path>
              </a:pathLst>
            </a:custGeom>
            <a:blipFill dpi="0" rotWithShape="0">
              <a:blip r:embed="rId2"/>
              <a:srcRect/>
              <a:tile tx="0" ty="0" sx="100000" sy="100000" flip="none" algn="tl"/>
            </a:blipFill>
            <a:ln w="9525">
              <a:noFill/>
              <a:round/>
              <a:headEnd/>
              <a:tailEnd/>
            </a:ln>
          </p:spPr>
          <p:txBody>
            <a:bodyPr/>
            <a:lstStyle/>
            <a:p>
              <a:endParaRPr lang="en-US">
                <a:effectLst>
                  <a:outerShdw blurRad="38100" dist="38100" dir="2700000" algn="tl">
                    <a:srgbClr val="C0C0C0"/>
                  </a:outerShdw>
                </a:effectLst>
              </a:endParaRPr>
            </a:p>
          </p:txBody>
        </p:sp>
        <p:sp>
          <p:nvSpPr>
            <p:cNvPr id="99374" name="Freeform 46"/>
            <p:cNvSpPr>
              <a:spLocks/>
            </p:cNvSpPr>
            <p:nvPr/>
          </p:nvSpPr>
          <p:spPr bwMode="auto">
            <a:xfrm>
              <a:off x="2711" y="1864"/>
              <a:ext cx="285" cy="545"/>
            </a:xfrm>
            <a:custGeom>
              <a:avLst/>
              <a:gdLst/>
              <a:ahLst/>
              <a:cxnLst>
                <a:cxn ang="0">
                  <a:pos x="544" y="90"/>
                </a:cxn>
                <a:cxn ang="0">
                  <a:pos x="572" y="129"/>
                </a:cxn>
                <a:cxn ang="0">
                  <a:pos x="568" y="142"/>
                </a:cxn>
                <a:cxn ang="0">
                  <a:pos x="552" y="148"/>
                </a:cxn>
                <a:cxn ang="0">
                  <a:pos x="536" y="139"/>
                </a:cxn>
                <a:cxn ang="0">
                  <a:pos x="520" y="110"/>
                </a:cxn>
                <a:cxn ang="0">
                  <a:pos x="490" y="67"/>
                </a:cxn>
                <a:cxn ang="0">
                  <a:pos x="444" y="40"/>
                </a:cxn>
                <a:cxn ang="0">
                  <a:pos x="396" y="23"/>
                </a:cxn>
                <a:cxn ang="0">
                  <a:pos x="346" y="16"/>
                </a:cxn>
                <a:cxn ang="0">
                  <a:pos x="290" y="18"/>
                </a:cxn>
                <a:cxn ang="0">
                  <a:pos x="230" y="26"/>
                </a:cxn>
                <a:cxn ang="0">
                  <a:pos x="164" y="43"/>
                </a:cxn>
                <a:cxn ang="0">
                  <a:pos x="118" y="62"/>
                </a:cxn>
                <a:cxn ang="0">
                  <a:pos x="84" y="84"/>
                </a:cxn>
                <a:cxn ang="0">
                  <a:pos x="50" y="110"/>
                </a:cxn>
                <a:cxn ang="0">
                  <a:pos x="34" y="133"/>
                </a:cxn>
                <a:cxn ang="0">
                  <a:pos x="28" y="160"/>
                </a:cxn>
                <a:cxn ang="0">
                  <a:pos x="38" y="195"/>
                </a:cxn>
                <a:cxn ang="0">
                  <a:pos x="58" y="234"/>
                </a:cxn>
                <a:cxn ang="0">
                  <a:pos x="82" y="269"/>
                </a:cxn>
                <a:cxn ang="0">
                  <a:pos x="104" y="313"/>
                </a:cxn>
                <a:cxn ang="0">
                  <a:pos x="142" y="375"/>
                </a:cxn>
                <a:cxn ang="0">
                  <a:pos x="174" y="421"/>
                </a:cxn>
                <a:cxn ang="0">
                  <a:pos x="210" y="469"/>
                </a:cxn>
                <a:cxn ang="0">
                  <a:pos x="238" y="516"/>
                </a:cxn>
                <a:cxn ang="0">
                  <a:pos x="256" y="536"/>
                </a:cxn>
                <a:cxn ang="0">
                  <a:pos x="238" y="545"/>
                </a:cxn>
                <a:cxn ang="0">
                  <a:pos x="218" y="537"/>
                </a:cxn>
                <a:cxn ang="0">
                  <a:pos x="194" y="501"/>
                </a:cxn>
                <a:cxn ang="0">
                  <a:pos x="148" y="426"/>
                </a:cxn>
                <a:cxn ang="0">
                  <a:pos x="114" y="378"/>
                </a:cxn>
                <a:cxn ang="0">
                  <a:pos x="78" y="322"/>
                </a:cxn>
                <a:cxn ang="0">
                  <a:pos x="50" y="268"/>
                </a:cxn>
                <a:cxn ang="0">
                  <a:pos x="10" y="208"/>
                </a:cxn>
                <a:cxn ang="0">
                  <a:pos x="0" y="157"/>
                </a:cxn>
                <a:cxn ang="0">
                  <a:pos x="4" y="135"/>
                </a:cxn>
                <a:cxn ang="0">
                  <a:pos x="16" y="114"/>
                </a:cxn>
                <a:cxn ang="0">
                  <a:pos x="40" y="89"/>
                </a:cxn>
                <a:cxn ang="0">
                  <a:pos x="86" y="58"/>
                </a:cxn>
                <a:cxn ang="0">
                  <a:pos x="132" y="31"/>
                </a:cxn>
                <a:cxn ang="0">
                  <a:pos x="190" y="18"/>
                </a:cxn>
                <a:cxn ang="0">
                  <a:pos x="244" y="8"/>
                </a:cxn>
                <a:cxn ang="0">
                  <a:pos x="294" y="0"/>
                </a:cxn>
                <a:cxn ang="0">
                  <a:pos x="340" y="1"/>
                </a:cxn>
                <a:cxn ang="0">
                  <a:pos x="388" y="5"/>
                </a:cxn>
                <a:cxn ang="0">
                  <a:pos x="432" y="16"/>
                </a:cxn>
                <a:cxn ang="0">
                  <a:pos x="464" y="27"/>
                </a:cxn>
                <a:cxn ang="0">
                  <a:pos x="502" y="47"/>
                </a:cxn>
                <a:cxn ang="0">
                  <a:pos x="534" y="73"/>
                </a:cxn>
                <a:cxn ang="0">
                  <a:pos x="546" y="96"/>
                </a:cxn>
                <a:cxn ang="0">
                  <a:pos x="544" y="90"/>
                </a:cxn>
              </a:cxnLst>
              <a:rect l="0" t="0" r="r" b="b"/>
              <a:pathLst>
                <a:path w="572" h="545">
                  <a:moveTo>
                    <a:pt x="544" y="90"/>
                  </a:moveTo>
                  <a:lnTo>
                    <a:pt x="572" y="129"/>
                  </a:lnTo>
                  <a:lnTo>
                    <a:pt x="568" y="142"/>
                  </a:lnTo>
                  <a:lnTo>
                    <a:pt x="552" y="148"/>
                  </a:lnTo>
                  <a:lnTo>
                    <a:pt x="536" y="139"/>
                  </a:lnTo>
                  <a:lnTo>
                    <a:pt x="520" y="110"/>
                  </a:lnTo>
                  <a:lnTo>
                    <a:pt x="490" y="67"/>
                  </a:lnTo>
                  <a:lnTo>
                    <a:pt x="444" y="40"/>
                  </a:lnTo>
                  <a:lnTo>
                    <a:pt x="396" y="23"/>
                  </a:lnTo>
                  <a:lnTo>
                    <a:pt x="346" y="16"/>
                  </a:lnTo>
                  <a:lnTo>
                    <a:pt x="290" y="18"/>
                  </a:lnTo>
                  <a:lnTo>
                    <a:pt x="230" y="26"/>
                  </a:lnTo>
                  <a:lnTo>
                    <a:pt x="164" y="43"/>
                  </a:lnTo>
                  <a:lnTo>
                    <a:pt x="118" y="62"/>
                  </a:lnTo>
                  <a:lnTo>
                    <a:pt x="84" y="84"/>
                  </a:lnTo>
                  <a:lnTo>
                    <a:pt x="50" y="110"/>
                  </a:lnTo>
                  <a:lnTo>
                    <a:pt x="34" y="133"/>
                  </a:lnTo>
                  <a:lnTo>
                    <a:pt x="28" y="160"/>
                  </a:lnTo>
                  <a:lnTo>
                    <a:pt x="38" y="195"/>
                  </a:lnTo>
                  <a:lnTo>
                    <a:pt x="58" y="234"/>
                  </a:lnTo>
                  <a:lnTo>
                    <a:pt x="82" y="269"/>
                  </a:lnTo>
                  <a:lnTo>
                    <a:pt x="104" y="313"/>
                  </a:lnTo>
                  <a:lnTo>
                    <a:pt x="142" y="375"/>
                  </a:lnTo>
                  <a:lnTo>
                    <a:pt x="174" y="421"/>
                  </a:lnTo>
                  <a:lnTo>
                    <a:pt x="210" y="469"/>
                  </a:lnTo>
                  <a:lnTo>
                    <a:pt x="238" y="516"/>
                  </a:lnTo>
                  <a:lnTo>
                    <a:pt x="256" y="536"/>
                  </a:lnTo>
                  <a:lnTo>
                    <a:pt x="238" y="545"/>
                  </a:lnTo>
                  <a:lnTo>
                    <a:pt x="218" y="537"/>
                  </a:lnTo>
                  <a:lnTo>
                    <a:pt x="194" y="501"/>
                  </a:lnTo>
                  <a:lnTo>
                    <a:pt x="148" y="426"/>
                  </a:lnTo>
                  <a:lnTo>
                    <a:pt x="114" y="378"/>
                  </a:lnTo>
                  <a:lnTo>
                    <a:pt x="78" y="322"/>
                  </a:lnTo>
                  <a:lnTo>
                    <a:pt x="50" y="268"/>
                  </a:lnTo>
                  <a:lnTo>
                    <a:pt x="10" y="208"/>
                  </a:lnTo>
                  <a:lnTo>
                    <a:pt x="0" y="157"/>
                  </a:lnTo>
                  <a:lnTo>
                    <a:pt x="4" y="135"/>
                  </a:lnTo>
                  <a:lnTo>
                    <a:pt x="16" y="114"/>
                  </a:lnTo>
                  <a:lnTo>
                    <a:pt x="40" y="89"/>
                  </a:lnTo>
                  <a:lnTo>
                    <a:pt x="86" y="58"/>
                  </a:lnTo>
                  <a:lnTo>
                    <a:pt x="132" y="31"/>
                  </a:lnTo>
                  <a:lnTo>
                    <a:pt x="190" y="18"/>
                  </a:lnTo>
                  <a:lnTo>
                    <a:pt x="244" y="8"/>
                  </a:lnTo>
                  <a:lnTo>
                    <a:pt x="294" y="0"/>
                  </a:lnTo>
                  <a:lnTo>
                    <a:pt x="340" y="1"/>
                  </a:lnTo>
                  <a:lnTo>
                    <a:pt x="388" y="5"/>
                  </a:lnTo>
                  <a:lnTo>
                    <a:pt x="432" y="16"/>
                  </a:lnTo>
                  <a:lnTo>
                    <a:pt x="464" y="27"/>
                  </a:lnTo>
                  <a:lnTo>
                    <a:pt x="502" y="47"/>
                  </a:lnTo>
                  <a:lnTo>
                    <a:pt x="534" y="73"/>
                  </a:lnTo>
                  <a:lnTo>
                    <a:pt x="546" y="96"/>
                  </a:lnTo>
                  <a:lnTo>
                    <a:pt x="544" y="90"/>
                  </a:lnTo>
                  <a:close/>
                </a:path>
              </a:pathLst>
            </a:custGeom>
            <a:blipFill dpi="0" rotWithShape="0">
              <a:blip r:embed="rId2"/>
              <a:srcRect/>
              <a:tile tx="0" ty="0" sx="100000" sy="100000" flip="none" algn="tl"/>
            </a:blipFill>
            <a:ln w="9525">
              <a:noFill/>
              <a:round/>
              <a:headEnd/>
              <a:tailEnd/>
            </a:ln>
          </p:spPr>
          <p:txBody>
            <a:bodyPr/>
            <a:lstStyle/>
            <a:p>
              <a:endParaRPr lang="en-US">
                <a:effectLst>
                  <a:outerShdw blurRad="38100" dist="38100" dir="2700000" algn="tl">
                    <a:srgbClr val="C0C0C0"/>
                  </a:outerShdw>
                </a:effectLst>
              </a:endParaRPr>
            </a:p>
          </p:txBody>
        </p:sp>
      </p:grpSp>
      <p:sp>
        <p:nvSpPr>
          <p:cNvPr id="17413" name="Text Box 51"/>
          <p:cNvSpPr txBox="1">
            <a:spLocks noChangeArrowheads="1"/>
          </p:cNvSpPr>
          <p:nvPr/>
        </p:nvSpPr>
        <p:spPr bwMode="auto">
          <a:xfrm>
            <a:off x="1620838" y="1268413"/>
            <a:ext cx="5730875" cy="2908300"/>
          </a:xfrm>
          <a:prstGeom prst="rect">
            <a:avLst/>
          </a:prstGeom>
          <a:noFill/>
          <a:ln w="38100">
            <a:noFill/>
            <a:miter lim="800000"/>
            <a:headEnd/>
            <a:tailEnd/>
          </a:ln>
        </p:spPr>
        <p:txBody>
          <a:bodyPr lIns="274320" rIns="274320" anchor="ctr"/>
          <a:lstStyle/>
          <a:p>
            <a:pPr algn="just">
              <a:spcBef>
                <a:spcPct val="0"/>
              </a:spcBef>
            </a:pPr>
            <a:r>
              <a:rPr lang="en-US" sz="2400">
                <a:effectLst/>
                <a:latin typeface="Arial Rounded MT Bold" charset="0"/>
              </a:rPr>
              <a:t>WARNING: This lecture contains mathematical content that may be shocking to some students.</a:t>
            </a:r>
          </a:p>
        </p:txBody>
      </p:sp>
    </p:spTree>
  </p:cSld>
  <p:clrMapOvr>
    <a:masterClrMapping/>
  </p:clrMapOvr>
  <p:transition advTm="64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3"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222210" name="Rectangle 2"/>
          <p:cNvSpPr>
            <a:spLocks noGrp="1" noChangeArrowheads="1"/>
          </p:cNvSpPr>
          <p:nvPr>
            <p:ph type="title"/>
          </p:nvPr>
        </p:nvSpPr>
        <p:spPr>
          <a:xfrm>
            <a:off x="381000" y="0"/>
            <a:ext cx="8458200" cy="2133600"/>
          </a:xfrm>
        </p:spPr>
        <p:txBody>
          <a:bodyPr/>
          <a:lstStyle/>
          <a:p>
            <a:pPr algn="l">
              <a:lnSpc>
                <a:spcPct val="80000"/>
              </a:lnSpc>
            </a:pPr>
            <a:r>
              <a:rPr lang="en-US" u="sng" smtClean="0"/>
              <a:t>Improvement Lemma</a:t>
            </a:r>
            <a:r>
              <a:rPr lang="en-US" smtClean="0"/>
              <a:t>: If a girl is engaged to a boy, then she will always be engaged (or married) to someone at least as good.</a:t>
            </a:r>
          </a:p>
        </p:txBody>
      </p:sp>
      <p:sp>
        <p:nvSpPr>
          <p:cNvPr id="222211" name="Rectangle 3"/>
          <p:cNvSpPr>
            <a:spLocks noGrp="1" noChangeArrowheads="1"/>
          </p:cNvSpPr>
          <p:nvPr>
            <p:ph type="body" idx="1"/>
          </p:nvPr>
        </p:nvSpPr>
        <p:spPr>
          <a:xfrm>
            <a:off x="685800" y="2133600"/>
            <a:ext cx="7772400" cy="4114800"/>
          </a:xfrm>
        </p:spPr>
        <p:txBody>
          <a:bodyPr/>
          <a:lstStyle/>
          <a:p>
            <a:pPr lvl="1"/>
            <a:r>
              <a:rPr lang="en-US" smtClean="0">
                <a:latin typeface="Comic Sans MS" pitchFamily="92" charset="0"/>
              </a:rPr>
              <a:t>She would only let go of him in order to get engaged to someone better</a:t>
            </a:r>
          </a:p>
          <a:p>
            <a:pPr lvl="1"/>
            <a:r>
              <a:rPr lang="en-US" smtClean="0">
                <a:latin typeface="Comic Sans MS" pitchFamily="92" charset="0"/>
              </a:rPr>
              <a:t>She would only let go of that guy for someone even better</a:t>
            </a:r>
          </a:p>
          <a:p>
            <a:pPr lvl="1"/>
            <a:r>
              <a:rPr lang="en-US" smtClean="0">
                <a:latin typeface="Comic Sans MS" pitchFamily="92" charset="0"/>
              </a:rPr>
              <a:t>She would only let go of that guy for someone even better</a:t>
            </a:r>
          </a:p>
          <a:p>
            <a:pPr lvl="1"/>
            <a:r>
              <a:rPr lang="en-US" smtClean="0">
                <a:latin typeface="Comic Sans MS" pitchFamily="92" charset="0"/>
              </a:rPr>
              <a:t>AND SO ON . . . . . . . . . . . . . </a:t>
            </a:r>
          </a:p>
          <a:p>
            <a:pPr marL="0" indent="0">
              <a:buFontTx/>
              <a:buChar char="•"/>
            </a:pPr>
            <a:endParaRPr lang="en-US" smtClean="0"/>
          </a:p>
        </p:txBody>
      </p:sp>
      <p:graphicFrame>
        <p:nvGraphicFramePr>
          <p:cNvPr id="222212" name="Object 2"/>
          <p:cNvGraphicFramePr>
            <a:graphicFrameLocks noChangeAspect="1"/>
          </p:cNvGraphicFramePr>
          <p:nvPr/>
        </p:nvGraphicFramePr>
        <p:xfrm>
          <a:off x="6096000" y="5410200"/>
          <a:ext cx="2743200" cy="1279525"/>
        </p:xfrm>
        <a:graphic>
          <a:graphicData uri="http://schemas.openxmlformats.org/presentationml/2006/ole">
            <mc:AlternateContent xmlns:mc="http://schemas.openxmlformats.org/markup-compatibility/2006">
              <mc:Choice xmlns:v="urn:schemas-microsoft-com:vml" Requires="v">
                <p:oleObj spid="_x0000_s35843" name="Clip" r:id="rId3" imgW="4831920" imgH="2253960" progId="MS_ClipArt_Gallery.2">
                  <p:embed/>
                </p:oleObj>
              </mc:Choice>
              <mc:Fallback>
                <p:oleObj name="Clip" r:id="rId3" imgW="4831920" imgH="2253960" progId="MS_ClipArt_Gallery.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5410200"/>
                        <a:ext cx="2743200" cy="1279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2213" name="Text Box 5"/>
          <p:cNvSpPr txBox="1">
            <a:spLocks noChangeArrowheads="1"/>
          </p:cNvSpPr>
          <p:nvPr/>
        </p:nvSpPr>
        <p:spPr bwMode="auto">
          <a:xfrm>
            <a:off x="2635250" y="6248400"/>
            <a:ext cx="3044825" cy="495300"/>
          </a:xfrm>
          <a:prstGeom prst="rect">
            <a:avLst/>
          </a:prstGeom>
          <a:noFill/>
          <a:ln w="38100">
            <a:solidFill>
              <a:schemeClr val="accent2"/>
            </a:solidFill>
            <a:miter lim="800000"/>
            <a:headEnd/>
            <a:tailEnd/>
          </a:ln>
        </p:spPr>
        <p:txBody>
          <a:bodyPr wrap="none" lIns="274320" rIns="274320" anchor="ctr">
            <a:spAutoFit/>
          </a:bodyPr>
          <a:lstStyle/>
          <a:p>
            <a:pPr algn="ctr">
              <a:spcBef>
                <a:spcPct val="0"/>
              </a:spcBef>
            </a:pPr>
            <a:r>
              <a:rPr lang="en-US" sz="2400">
                <a:solidFill>
                  <a:schemeClr val="accent2"/>
                </a:solidFill>
                <a:effectLst/>
                <a:latin typeface="Arial Rounded MT Bold" charset="0"/>
              </a:rPr>
              <a:t>Proof by Induction</a:t>
            </a:r>
            <a:endParaRPr lang="en-US" sz="2400">
              <a:effectLst/>
              <a:latin typeface="Arial Rounded MT Bold" charset="0"/>
            </a:endParaRPr>
          </a:p>
        </p:txBody>
      </p:sp>
    </p:spTree>
  </p:cSld>
  <p:clrMapOvr>
    <a:masterClrMapping/>
  </p:clrMapOvr>
  <p:transition advTm="134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1000"/>
                                  </p:stCondLst>
                                  <p:childTnLst>
                                    <p:set>
                                      <p:cBhvr>
                                        <p:cTn id="6" dur="1" fill="hold">
                                          <p:stCondLst>
                                            <p:cond delay="0"/>
                                          </p:stCondLst>
                                        </p:cTn>
                                        <p:tgtEl>
                                          <p:spTgt spid="222212"/>
                                        </p:tgtEl>
                                        <p:attrNameLst>
                                          <p:attrName>style.visibility</p:attrName>
                                        </p:attrNameLst>
                                      </p:cBhvr>
                                      <p:to>
                                        <p:strVal val="visible"/>
                                      </p:to>
                                    </p:set>
                                    <p:anim calcmode="lin" valueType="num">
                                      <p:cBhvr additive="base">
                                        <p:cTn id="7" dur="500" fill="hold"/>
                                        <p:tgtEl>
                                          <p:spTgt spid="222212"/>
                                        </p:tgtEl>
                                        <p:attrNameLst>
                                          <p:attrName>ppt_x</p:attrName>
                                        </p:attrNameLst>
                                      </p:cBhvr>
                                      <p:tavLst>
                                        <p:tav tm="0">
                                          <p:val>
                                            <p:strVal val="0-#ppt_w/2"/>
                                          </p:val>
                                        </p:tav>
                                        <p:tav tm="100000">
                                          <p:val>
                                            <p:strVal val="#ppt_x"/>
                                          </p:val>
                                        </p:tav>
                                      </p:tavLst>
                                    </p:anim>
                                    <p:anim calcmode="lin" valueType="num">
                                      <p:cBhvr additive="base">
                                        <p:cTn id="8" dur="500" fill="hold"/>
                                        <p:tgtEl>
                                          <p:spTgt spid="2222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22213"/>
                                        </p:tgtEl>
                                        <p:attrNameLst>
                                          <p:attrName>style.visibility</p:attrName>
                                        </p:attrNameLst>
                                      </p:cBhvr>
                                      <p:to>
                                        <p:strVal val="visible"/>
                                      </p:to>
                                    </p:set>
                                    <p:anim calcmode="lin" valueType="num">
                                      <p:cBhvr additive="base">
                                        <p:cTn id="13" dur="500" fill="hold"/>
                                        <p:tgtEl>
                                          <p:spTgt spid="222213"/>
                                        </p:tgtEl>
                                        <p:attrNameLst>
                                          <p:attrName>ppt_x</p:attrName>
                                        </p:attrNameLst>
                                      </p:cBhvr>
                                      <p:tavLst>
                                        <p:tav tm="0">
                                          <p:val>
                                            <p:strVal val="0-#ppt_w/2"/>
                                          </p:val>
                                        </p:tav>
                                        <p:tav tm="100000">
                                          <p:val>
                                            <p:strVal val="#ppt_x"/>
                                          </p:val>
                                        </p:tav>
                                      </p:tavLst>
                                    </p:anim>
                                    <p:anim calcmode="lin" valueType="num">
                                      <p:cBhvr additive="base">
                                        <p:cTn id="14" dur="500" fill="hold"/>
                                        <p:tgtEl>
                                          <p:spTgt spid="2222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2213" grpId="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32098" name="Rectangle 2"/>
          <p:cNvSpPr>
            <a:spLocks noGrp="1" noChangeArrowheads="1"/>
          </p:cNvSpPr>
          <p:nvPr>
            <p:ph type="title"/>
          </p:nvPr>
        </p:nvSpPr>
        <p:spPr/>
        <p:txBody>
          <a:bodyPr/>
          <a:lstStyle/>
          <a:p>
            <a:pPr>
              <a:defRPr/>
            </a:pPr>
            <a:r>
              <a:rPr lang="en-US" u="sng">
                <a:ea typeface="+mj-ea"/>
                <a:cs typeface="+mj-cs"/>
              </a:rPr>
              <a:t>Lemma</a:t>
            </a:r>
            <a:r>
              <a:rPr lang="en-US">
                <a:ea typeface="+mj-ea"/>
                <a:cs typeface="+mj-cs"/>
              </a:rPr>
              <a:t>: No boy can be rejected by all the girls</a:t>
            </a:r>
          </a:p>
        </p:txBody>
      </p:sp>
      <p:sp>
        <p:nvSpPr>
          <p:cNvPr id="132099" name="Rectangle 3"/>
          <p:cNvSpPr>
            <a:spLocks noGrp="1" noChangeArrowheads="1"/>
          </p:cNvSpPr>
          <p:nvPr>
            <p:ph type="body" idx="1"/>
          </p:nvPr>
        </p:nvSpPr>
        <p:spPr>
          <a:xfrm>
            <a:off x="457200" y="1447800"/>
            <a:ext cx="8229600" cy="4572000"/>
          </a:xfrm>
        </p:spPr>
        <p:txBody>
          <a:bodyPr/>
          <a:lstStyle/>
          <a:p>
            <a:pPr marL="0" indent="0">
              <a:defRPr/>
            </a:pPr>
            <a:r>
              <a:rPr lang="en-US">
                <a:solidFill>
                  <a:schemeClr val="accent2"/>
                </a:solidFill>
                <a:ea typeface="+mn-ea"/>
                <a:cs typeface="+mn-cs"/>
              </a:rPr>
              <a:t>Proof by contradiction.</a:t>
            </a:r>
          </a:p>
          <a:p>
            <a:pPr marL="0" indent="0">
              <a:defRPr/>
            </a:pPr>
            <a:r>
              <a:rPr lang="en-US">
                <a:solidFill>
                  <a:schemeClr val="accent2"/>
                </a:solidFill>
                <a:ea typeface="+mn-ea"/>
                <a:cs typeface="+mn-cs"/>
              </a:rPr>
              <a:t>Suppose boy b is rejected by all the girls.</a:t>
            </a:r>
            <a:r>
              <a:rPr lang="en-US">
                <a:ea typeface="+mn-ea"/>
                <a:cs typeface="+mn-cs"/>
              </a:rPr>
              <a:t> At that point:</a:t>
            </a:r>
          </a:p>
          <a:p>
            <a:pPr lvl="1">
              <a:defRPr/>
            </a:pPr>
            <a:r>
              <a:rPr lang="en-US"/>
              <a:t>Each girl must have a suitor other than b</a:t>
            </a:r>
            <a:br>
              <a:rPr lang="en-US"/>
            </a:br>
            <a:r>
              <a:rPr lang="en-US"/>
              <a:t>(By Improvement Lemma, once a girl has a suitor she will always have at least one) </a:t>
            </a:r>
          </a:p>
          <a:p>
            <a:pPr lvl="1">
              <a:defRPr/>
            </a:pPr>
            <a:r>
              <a:rPr lang="en-US"/>
              <a:t>The n girls have n suitors, b not among them. Thus, there are at least n+1 boys</a:t>
            </a:r>
          </a:p>
        </p:txBody>
      </p:sp>
      <p:sp>
        <p:nvSpPr>
          <p:cNvPr id="132100" name="AutoShape 4"/>
          <p:cNvSpPr>
            <a:spLocks noChangeArrowheads="1"/>
          </p:cNvSpPr>
          <p:nvPr/>
        </p:nvSpPr>
        <p:spPr bwMode="auto">
          <a:xfrm>
            <a:off x="2819400" y="5715000"/>
            <a:ext cx="6324600" cy="1038225"/>
          </a:xfrm>
          <a:prstGeom prst="irregularSeal2">
            <a:avLst/>
          </a:prstGeom>
          <a:solidFill>
            <a:schemeClr val="bg2"/>
          </a:solidFill>
          <a:ln w="38100">
            <a:solidFill>
              <a:schemeClr val="accent2"/>
            </a:solidFill>
            <a:miter lim="800000"/>
            <a:headEnd/>
            <a:tailEnd/>
          </a:ln>
        </p:spPr>
        <p:txBody>
          <a:bodyPr lIns="274320" rIns="274320" anchor="ctr">
            <a:spAutoFit/>
          </a:bodyPr>
          <a:lstStyle/>
          <a:p>
            <a:pPr algn="ctr">
              <a:spcBef>
                <a:spcPct val="0"/>
              </a:spcBef>
            </a:pPr>
            <a:r>
              <a:rPr lang="en-US" sz="2400">
                <a:solidFill>
                  <a:schemeClr val="accent2"/>
                </a:solidFill>
                <a:effectLst/>
                <a:latin typeface="Arial Rounded MT Bold" charset="0"/>
              </a:rPr>
              <a:t>Contradiction</a:t>
            </a:r>
            <a:endParaRPr lang="en-US" sz="2400">
              <a:effectLst/>
              <a:latin typeface="Arial Rounded MT Bold" charset="0"/>
            </a:endParaRPr>
          </a:p>
        </p:txBody>
      </p:sp>
    </p:spTree>
  </p:cSld>
  <p:clrMapOvr>
    <a:masterClrMapping/>
  </p:clrMapOvr>
  <p:transition advTm="3648"/>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2099">
                                            <p:txEl>
                                              <p:pRg st="0" end="0"/>
                                            </p:txEl>
                                          </p:spTgt>
                                        </p:tgtEl>
                                        <p:attrNameLst>
                                          <p:attrName>style.visibility</p:attrName>
                                        </p:attrNameLst>
                                      </p:cBhvr>
                                      <p:to>
                                        <p:strVal val="visible"/>
                                      </p:to>
                                    </p:set>
                                    <p:anim calcmode="lin" valueType="num">
                                      <p:cBhvr additive="base">
                                        <p:cTn id="7" dur="500" fill="hold"/>
                                        <p:tgtEl>
                                          <p:spTgt spid="1320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20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2099">
                                            <p:txEl>
                                              <p:pRg st="1" end="1"/>
                                            </p:txEl>
                                          </p:spTgt>
                                        </p:tgtEl>
                                        <p:attrNameLst>
                                          <p:attrName>style.visibility</p:attrName>
                                        </p:attrNameLst>
                                      </p:cBhvr>
                                      <p:to>
                                        <p:strVal val="visible"/>
                                      </p:to>
                                    </p:set>
                                    <p:anim calcmode="lin" valueType="num">
                                      <p:cBhvr additive="base">
                                        <p:cTn id="13" dur="500" fill="hold"/>
                                        <p:tgtEl>
                                          <p:spTgt spid="13209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209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2099">
                                            <p:txEl>
                                              <p:pRg st="2" end="2"/>
                                            </p:txEl>
                                          </p:spTgt>
                                        </p:tgtEl>
                                        <p:attrNameLst>
                                          <p:attrName>style.visibility</p:attrName>
                                        </p:attrNameLst>
                                      </p:cBhvr>
                                      <p:to>
                                        <p:strVal val="visible"/>
                                      </p:to>
                                    </p:set>
                                    <p:anim calcmode="lin" valueType="num">
                                      <p:cBhvr additive="base">
                                        <p:cTn id="19" dur="500" fill="hold"/>
                                        <p:tgtEl>
                                          <p:spTgt spid="13209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209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32099">
                                            <p:txEl>
                                              <p:pRg st="3" end="3"/>
                                            </p:txEl>
                                          </p:spTgt>
                                        </p:tgtEl>
                                        <p:attrNameLst>
                                          <p:attrName>style.visibility</p:attrName>
                                        </p:attrNameLst>
                                      </p:cBhvr>
                                      <p:to>
                                        <p:strVal val="visible"/>
                                      </p:to>
                                    </p:set>
                                    <p:anim calcmode="lin" valueType="num">
                                      <p:cBhvr additive="base">
                                        <p:cTn id="25" dur="500" fill="hold"/>
                                        <p:tgtEl>
                                          <p:spTgt spid="13209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3209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5" presetClass="entr" presetSubtype="0" fill="hold" grpId="0" nodeType="clickEffect">
                                  <p:stCondLst>
                                    <p:cond delay="0"/>
                                  </p:stCondLst>
                                  <p:childTnLst>
                                    <p:set>
                                      <p:cBhvr>
                                        <p:cTn id="30" dur="1" fill="hold">
                                          <p:stCondLst>
                                            <p:cond delay="0"/>
                                          </p:stCondLst>
                                        </p:cTn>
                                        <p:tgtEl>
                                          <p:spTgt spid="132100"/>
                                        </p:tgtEl>
                                        <p:attrNameLst>
                                          <p:attrName>style.visibility</p:attrName>
                                        </p:attrNameLst>
                                      </p:cBhvr>
                                      <p:to>
                                        <p:strVal val="visible"/>
                                      </p:to>
                                    </p:set>
                                    <p:anim calcmode="lin" valueType="num">
                                      <p:cBhvr>
                                        <p:cTn id="31" dur="1000" fill="hold"/>
                                        <p:tgtEl>
                                          <p:spTgt spid="132100"/>
                                        </p:tgtEl>
                                        <p:attrNameLst>
                                          <p:attrName>ppt_w</p:attrName>
                                        </p:attrNameLst>
                                      </p:cBhvr>
                                      <p:tavLst>
                                        <p:tav tm="0">
                                          <p:val>
                                            <p:fltVal val="0"/>
                                          </p:val>
                                        </p:tav>
                                        <p:tav tm="100000">
                                          <p:val>
                                            <p:strVal val="#ppt_w"/>
                                          </p:val>
                                        </p:tav>
                                      </p:tavLst>
                                    </p:anim>
                                    <p:anim calcmode="lin" valueType="num">
                                      <p:cBhvr>
                                        <p:cTn id="32" dur="1000" fill="hold"/>
                                        <p:tgtEl>
                                          <p:spTgt spid="132100"/>
                                        </p:tgtEl>
                                        <p:attrNameLst>
                                          <p:attrName>ppt_h</p:attrName>
                                        </p:attrNameLst>
                                      </p:cBhvr>
                                      <p:tavLst>
                                        <p:tav tm="0">
                                          <p:val>
                                            <p:fltVal val="0"/>
                                          </p:val>
                                        </p:tav>
                                        <p:tav tm="100000">
                                          <p:val>
                                            <p:strVal val="#ppt_h"/>
                                          </p:val>
                                        </p:tav>
                                      </p:tavLst>
                                    </p:anim>
                                    <p:anim calcmode="lin" valueType="num">
                                      <p:cBhvr>
                                        <p:cTn id="33" dur="1000" fill="hold"/>
                                        <p:tgtEl>
                                          <p:spTgt spid="132100"/>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132100"/>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29"/>
                                            </p:cond>
                                          </p:stCondLst>
                                          <p:endCondLst>
                                            <p:cond evt="onStopAudio" delay="0">
                                              <p:tgtEl>
                                                <p:sldTgt/>
                                              </p:tgtEl>
                                            </p:cond>
                                          </p:endCondLst>
                                        </p:cTn>
                                        <p:tgtEl>
                                          <p:sndTgt r:embed="rId2" name="GLAS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9" grpId="0" build="p" bldLvl="2" autoUpdateAnimBg="0"/>
      <p:bldP spid="132100" grpId="0" animBg="1"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33122" name="Rectangle 2"/>
          <p:cNvSpPr>
            <a:spLocks noGrp="1" noChangeArrowheads="1"/>
          </p:cNvSpPr>
          <p:nvPr>
            <p:ph type="title"/>
          </p:nvPr>
        </p:nvSpPr>
        <p:spPr/>
        <p:txBody>
          <a:bodyPr/>
          <a:lstStyle/>
          <a:p>
            <a:pPr>
              <a:defRPr/>
            </a:pPr>
            <a:r>
              <a:rPr lang="en-US" u="sng">
                <a:ea typeface="+mj-ea"/>
                <a:cs typeface="+mj-cs"/>
              </a:rPr>
              <a:t>Theorem</a:t>
            </a:r>
            <a:r>
              <a:rPr lang="en-US">
                <a:ea typeface="+mj-ea"/>
                <a:cs typeface="+mj-cs"/>
              </a:rPr>
              <a:t>: The TMA always terminates in at most n</a:t>
            </a:r>
            <a:r>
              <a:rPr lang="en-US" baseline="30000">
                <a:ea typeface="+mj-ea"/>
                <a:cs typeface="+mj-cs"/>
              </a:rPr>
              <a:t>2</a:t>
            </a:r>
            <a:r>
              <a:rPr lang="en-US">
                <a:ea typeface="+mj-ea"/>
                <a:cs typeface="+mj-cs"/>
              </a:rPr>
              <a:t> days</a:t>
            </a:r>
          </a:p>
        </p:txBody>
      </p:sp>
      <p:sp>
        <p:nvSpPr>
          <p:cNvPr id="133123" name="Rectangle 3"/>
          <p:cNvSpPr>
            <a:spLocks noGrp="1" noChangeArrowheads="1"/>
          </p:cNvSpPr>
          <p:nvPr>
            <p:ph type="body" idx="1"/>
          </p:nvPr>
        </p:nvSpPr>
        <p:spPr>
          <a:xfrm>
            <a:off x="304800" y="1752600"/>
            <a:ext cx="8458200" cy="4114800"/>
          </a:xfrm>
        </p:spPr>
        <p:txBody>
          <a:bodyPr/>
          <a:lstStyle/>
          <a:p>
            <a:pPr lvl="1">
              <a:lnSpc>
                <a:spcPct val="80000"/>
              </a:lnSpc>
            </a:pPr>
            <a:r>
              <a:rPr lang="en-US" sz="2800" smtClean="0">
                <a:latin typeface="Arial Rounded MT Bold" charset="0"/>
              </a:rPr>
              <a:t>A “master list” of all n of the boys lists starts with  a total of n </a:t>
            </a:r>
            <a:r>
              <a:rPr lang="en-US" sz="1600" smtClean="0">
                <a:latin typeface="Arial Rounded MT Bold" charset="0"/>
              </a:rPr>
              <a:t>X</a:t>
            </a:r>
            <a:r>
              <a:rPr lang="en-US" sz="2800" smtClean="0">
                <a:latin typeface="Arial Rounded MT Bold" charset="0"/>
              </a:rPr>
              <a:t> n = n</a:t>
            </a:r>
            <a:r>
              <a:rPr lang="en-US" sz="2800" baseline="30000" smtClean="0">
                <a:latin typeface="Arial Rounded MT Bold" charset="0"/>
              </a:rPr>
              <a:t>2</a:t>
            </a:r>
            <a:r>
              <a:rPr lang="en-US" sz="2800" smtClean="0">
                <a:latin typeface="Arial Rounded MT Bold" charset="0"/>
              </a:rPr>
              <a:t> girls on it.</a:t>
            </a:r>
          </a:p>
          <a:p>
            <a:pPr lvl="1">
              <a:lnSpc>
                <a:spcPct val="80000"/>
              </a:lnSpc>
            </a:pPr>
            <a:endParaRPr lang="en-US" sz="2800" smtClean="0">
              <a:latin typeface="Arial Rounded MT Bold" charset="0"/>
            </a:endParaRPr>
          </a:p>
          <a:p>
            <a:pPr lvl="1">
              <a:lnSpc>
                <a:spcPct val="80000"/>
              </a:lnSpc>
            </a:pPr>
            <a:r>
              <a:rPr lang="en-US" sz="2800" smtClean="0">
                <a:latin typeface="Arial Rounded MT Bold" charset="0"/>
              </a:rPr>
              <a:t>Each day that at least one boy gets a “No”, at least one girl gets crossed off the master list</a:t>
            </a:r>
          </a:p>
          <a:p>
            <a:pPr lvl="1">
              <a:lnSpc>
                <a:spcPct val="80000"/>
              </a:lnSpc>
            </a:pPr>
            <a:endParaRPr lang="en-US" sz="2800" smtClean="0">
              <a:latin typeface="Arial Rounded MT Bold" charset="0"/>
            </a:endParaRPr>
          </a:p>
          <a:p>
            <a:pPr lvl="1">
              <a:lnSpc>
                <a:spcPct val="80000"/>
              </a:lnSpc>
            </a:pPr>
            <a:r>
              <a:rPr lang="en-US" sz="2800" smtClean="0">
                <a:latin typeface="Arial Rounded MT Bold" charset="0"/>
              </a:rPr>
              <a:t>Therefore, the number of days is bounded by the original size of the master list In fact, since each list never drops below 1, the number of days is bounded by n(n-1) &lt;= n</a:t>
            </a:r>
            <a:r>
              <a:rPr lang="en-US" sz="2800" baseline="30000" smtClean="0">
                <a:latin typeface="Arial Rounded MT Bold" charset="0"/>
              </a:rPr>
              <a:t>2</a:t>
            </a:r>
            <a:r>
              <a:rPr lang="en-US" sz="2800" smtClean="0">
                <a:latin typeface="Arial Rounded MT Bold" charset="0"/>
              </a:rPr>
              <a:t>.</a:t>
            </a:r>
          </a:p>
        </p:txBody>
      </p:sp>
    </p:spTree>
  </p:cSld>
  <p:clrMapOvr>
    <a:masterClrMapping/>
  </p:clrMapOvr>
  <p:transition advTm="192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3123">
                                            <p:txEl>
                                              <p:pRg st="0" end="0"/>
                                            </p:txEl>
                                          </p:spTgt>
                                        </p:tgtEl>
                                        <p:attrNameLst>
                                          <p:attrName>style.visibility</p:attrName>
                                        </p:attrNameLst>
                                      </p:cBhvr>
                                      <p:to>
                                        <p:strVal val="visible"/>
                                      </p:to>
                                    </p:set>
                                    <p:anim calcmode="lin" valueType="num">
                                      <p:cBhvr additive="base">
                                        <p:cTn id="7" dur="500" fill="hold"/>
                                        <p:tgtEl>
                                          <p:spTgt spid="1331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31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3123">
                                            <p:txEl>
                                              <p:pRg st="2" end="2"/>
                                            </p:txEl>
                                          </p:spTgt>
                                        </p:tgtEl>
                                        <p:attrNameLst>
                                          <p:attrName>style.visibility</p:attrName>
                                        </p:attrNameLst>
                                      </p:cBhvr>
                                      <p:to>
                                        <p:strVal val="visible"/>
                                      </p:to>
                                    </p:set>
                                    <p:anim calcmode="lin" valueType="num">
                                      <p:cBhvr additive="base">
                                        <p:cTn id="13" dur="500" fill="hold"/>
                                        <p:tgtEl>
                                          <p:spTgt spid="13312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31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3123">
                                            <p:txEl>
                                              <p:pRg st="4" end="4"/>
                                            </p:txEl>
                                          </p:spTgt>
                                        </p:tgtEl>
                                        <p:attrNameLst>
                                          <p:attrName>style.visibility</p:attrName>
                                        </p:attrNameLst>
                                      </p:cBhvr>
                                      <p:to>
                                        <p:strVal val="visible"/>
                                      </p:to>
                                    </p:set>
                                    <p:anim calcmode="lin" valueType="num">
                                      <p:cBhvr additive="base">
                                        <p:cTn id="19" dur="500" fill="hold"/>
                                        <p:tgtEl>
                                          <p:spTgt spid="133123">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312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build="p" bldLvl="2"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224258" name="Rectangle 2"/>
          <p:cNvSpPr>
            <a:spLocks noGrp="1" noChangeArrowheads="1"/>
          </p:cNvSpPr>
          <p:nvPr>
            <p:ph type="title"/>
          </p:nvPr>
        </p:nvSpPr>
        <p:spPr>
          <a:xfrm>
            <a:off x="685800" y="533400"/>
            <a:ext cx="7772400" cy="1143000"/>
          </a:xfrm>
        </p:spPr>
        <p:txBody>
          <a:bodyPr/>
          <a:lstStyle/>
          <a:p>
            <a:pPr>
              <a:defRPr/>
            </a:pPr>
            <a:r>
              <a:rPr lang="en-US" u="sng">
                <a:ea typeface="+mj-ea"/>
                <a:cs typeface="+mj-cs"/>
              </a:rPr>
              <a:t>Corollary</a:t>
            </a:r>
            <a:r>
              <a:rPr lang="en-US">
                <a:ea typeface="+mj-ea"/>
                <a:cs typeface="+mj-cs"/>
              </a:rPr>
              <a:t>: Each girl will marry her absolute favorite of the boys who visit her during the TMA</a:t>
            </a:r>
          </a:p>
        </p:txBody>
      </p:sp>
      <p:graphicFrame>
        <p:nvGraphicFramePr>
          <p:cNvPr id="38914" name="Object 2"/>
          <p:cNvGraphicFramePr>
            <a:graphicFrameLocks noChangeAspect="1"/>
          </p:cNvGraphicFramePr>
          <p:nvPr/>
        </p:nvGraphicFramePr>
        <p:xfrm>
          <a:off x="1524000" y="2120900"/>
          <a:ext cx="5791200" cy="4519613"/>
        </p:xfrm>
        <a:graphic>
          <a:graphicData uri="http://schemas.openxmlformats.org/presentationml/2006/ole">
            <mc:AlternateContent xmlns:mc="http://schemas.openxmlformats.org/markup-compatibility/2006">
              <mc:Choice xmlns:v="urn:schemas-microsoft-com:vml" Requires="v">
                <p:oleObj spid="_x0000_s38915" name="Clip" r:id="rId3" imgW="2371680" imgH="1850760" progId="MS_ClipArt_Gallery.2">
                  <p:embed/>
                </p:oleObj>
              </mc:Choice>
              <mc:Fallback>
                <p:oleObj name="Clip" r:id="rId3" imgW="2371680" imgH="1850760" progId="MS_ClipArt_Gallery.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invGray">
                      <a:xfrm>
                        <a:off x="1524000" y="2120900"/>
                        <a:ext cx="5791200" cy="4519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advTm="112"/>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oter Placeholder 3"/>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34146" name="Rectangle 2"/>
          <p:cNvSpPr>
            <a:spLocks noGrp="1" noChangeArrowheads="1"/>
          </p:cNvSpPr>
          <p:nvPr>
            <p:ph type="title"/>
          </p:nvPr>
        </p:nvSpPr>
        <p:spPr>
          <a:xfrm>
            <a:off x="685800" y="228600"/>
            <a:ext cx="7772400" cy="5029200"/>
          </a:xfrm>
        </p:spPr>
        <p:txBody>
          <a:bodyPr/>
          <a:lstStyle/>
          <a:p>
            <a:r>
              <a:rPr lang="en-US" smtClean="0"/>
              <a:t>Great! We know that TMA will terminate and produce a pairing.</a:t>
            </a:r>
            <a:br>
              <a:rPr lang="en-US" smtClean="0"/>
            </a:br>
            <a:r>
              <a:rPr lang="en-US" smtClean="0"/>
              <a:t/>
            </a:r>
            <a:br>
              <a:rPr lang="en-US" smtClean="0"/>
            </a:br>
            <a:r>
              <a:rPr lang="en-US" smtClean="0"/>
              <a:t/>
            </a:r>
            <a:br>
              <a:rPr lang="en-US" smtClean="0"/>
            </a:br>
            <a:r>
              <a:rPr lang="en-US" smtClean="0"/>
              <a:t>But is it stable?</a:t>
            </a:r>
          </a:p>
        </p:txBody>
      </p:sp>
    </p:spTree>
  </p:cSld>
  <p:clrMapOvr>
    <a:masterClrMapping/>
  </p:clrMapOvr>
  <p:transition advTm="176"/>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217090" name="Rectangle 2"/>
          <p:cNvSpPr>
            <a:spLocks noGrp="1" noChangeArrowheads="1"/>
          </p:cNvSpPr>
          <p:nvPr>
            <p:ph type="title"/>
          </p:nvPr>
        </p:nvSpPr>
        <p:spPr>
          <a:xfrm>
            <a:off x="685800" y="0"/>
            <a:ext cx="7772400" cy="1143000"/>
          </a:xfrm>
        </p:spPr>
        <p:txBody>
          <a:bodyPr/>
          <a:lstStyle/>
          <a:p>
            <a:pPr>
              <a:defRPr/>
            </a:pPr>
            <a:r>
              <a:rPr lang="en-US" u="sng">
                <a:ea typeface="+mj-ea"/>
                <a:cs typeface="+mj-cs"/>
              </a:rPr>
              <a:t>Theorem</a:t>
            </a:r>
            <a:r>
              <a:rPr lang="en-US">
                <a:ea typeface="+mj-ea"/>
                <a:cs typeface="+mj-cs"/>
              </a:rPr>
              <a:t>: Let T be the pairing produced by TMA. T is stable.</a:t>
            </a:r>
          </a:p>
        </p:txBody>
      </p:sp>
      <p:grpSp>
        <p:nvGrpSpPr>
          <p:cNvPr id="40964" name="Group 5"/>
          <p:cNvGrpSpPr>
            <a:grpSpLocks/>
          </p:cNvGrpSpPr>
          <p:nvPr/>
        </p:nvGrpSpPr>
        <p:grpSpPr bwMode="auto">
          <a:xfrm>
            <a:off x="746125" y="4514850"/>
            <a:ext cx="1036638" cy="1819275"/>
            <a:chOff x="1775" y="2894"/>
            <a:chExt cx="653" cy="1146"/>
          </a:xfrm>
        </p:grpSpPr>
        <p:sp>
          <p:nvSpPr>
            <p:cNvPr id="217094" name="Freeform 6"/>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7095" name="Freeform 7"/>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7096" name="Freeform 8"/>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7097" name="Freeform 9"/>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7098" name="Freeform 10"/>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40965" name="Group 11"/>
          <p:cNvGrpSpPr>
            <a:grpSpLocks/>
          </p:cNvGrpSpPr>
          <p:nvPr/>
        </p:nvGrpSpPr>
        <p:grpSpPr bwMode="auto">
          <a:xfrm>
            <a:off x="1538288" y="4197350"/>
            <a:ext cx="6432550" cy="2136775"/>
            <a:chOff x="969" y="2644"/>
            <a:chExt cx="4052" cy="1346"/>
          </a:xfrm>
        </p:grpSpPr>
        <p:grpSp>
          <p:nvGrpSpPr>
            <p:cNvPr id="40977" name="Group 12"/>
            <p:cNvGrpSpPr>
              <a:grpSpLocks/>
            </p:cNvGrpSpPr>
            <p:nvPr/>
          </p:nvGrpSpPr>
          <p:grpSpPr bwMode="auto">
            <a:xfrm>
              <a:off x="4194" y="2865"/>
              <a:ext cx="827" cy="1006"/>
              <a:chOff x="3090" y="2945"/>
              <a:chExt cx="827" cy="1006"/>
            </a:xfrm>
          </p:grpSpPr>
          <p:sp>
            <p:nvSpPr>
              <p:cNvPr id="217101" name="Freeform 13"/>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217102" name="Freeform 14"/>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217103" name="Freeform 15"/>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217104" name="Freeform 16"/>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217105" name="Freeform 17"/>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217106" name="Freeform 18"/>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217107" name="Freeform 19"/>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217108" name="Freeform 20"/>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217109" name="Freeform 21"/>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40981" name="Group 22"/>
            <p:cNvGrpSpPr>
              <a:grpSpLocks/>
            </p:cNvGrpSpPr>
            <p:nvPr/>
          </p:nvGrpSpPr>
          <p:grpSpPr bwMode="auto">
            <a:xfrm>
              <a:off x="969" y="3073"/>
              <a:ext cx="726" cy="917"/>
              <a:chOff x="1898" y="3207"/>
              <a:chExt cx="726" cy="917"/>
            </a:xfrm>
          </p:grpSpPr>
          <p:sp>
            <p:nvSpPr>
              <p:cNvPr id="217111" name="Freeform 23"/>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7112" name="Freeform 24"/>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7113" name="Freeform 25"/>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7114" name="Freeform 26"/>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7115" name="Freeform 27"/>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7116" name="Freeform 28"/>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217117" name="Freeform 29"/>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7118" name="Freeform 30"/>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7119" name="Freeform 31"/>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40966" name="Group 32"/>
          <p:cNvGrpSpPr>
            <a:grpSpLocks/>
          </p:cNvGrpSpPr>
          <p:nvPr/>
        </p:nvGrpSpPr>
        <p:grpSpPr bwMode="auto">
          <a:xfrm flipH="1">
            <a:off x="7815263" y="4586288"/>
            <a:ext cx="1036637" cy="1819275"/>
            <a:chOff x="1775" y="2894"/>
            <a:chExt cx="653" cy="1146"/>
          </a:xfrm>
        </p:grpSpPr>
        <p:sp>
          <p:nvSpPr>
            <p:cNvPr id="217121" name="Freeform 33"/>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7122" name="Freeform 34"/>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7123" name="Freeform 35"/>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7124" name="Freeform 36"/>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7125" name="Freeform 37"/>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217126" name="Text Box 38"/>
          <p:cNvSpPr txBox="1">
            <a:spLocks noChangeArrowheads="1"/>
          </p:cNvSpPr>
          <p:nvPr/>
        </p:nvSpPr>
        <p:spPr bwMode="auto">
          <a:xfrm>
            <a:off x="685800" y="3794125"/>
            <a:ext cx="585788" cy="701675"/>
          </a:xfrm>
          <a:prstGeom prst="rect">
            <a:avLst/>
          </a:prstGeom>
          <a:noFill/>
          <a:ln w="9525">
            <a:noFill/>
            <a:miter lim="800000"/>
            <a:headEnd/>
            <a:tailEnd/>
          </a:ln>
          <a:effectLst/>
        </p:spPr>
        <p:txBody>
          <a:bodyPr>
            <a:spAutoFit/>
          </a:bodyPr>
          <a:lstStyle/>
          <a:p>
            <a:pPr>
              <a:spcBef>
                <a:spcPct val="50000"/>
              </a:spcBef>
              <a:tabLst>
                <a:tab pos="858838" algn="l"/>
              </a:tabLst>
            </a:pPr>
            <a:r>
              <a:rPr lang="en-US">
                <a:solidFill>
                  <a:schemeClr val="accent2"/>
                </a:solidFill>
                <a:effectLst>
                  <a:outerShdw blurRad="38100" dist="38100" dir="2700000" algn="tl">
                    <a:srgbClr val="000000"/>
                  </a:outerShdw>
                </a:effectLst>
              </a:rPr>
              <a:t>g</a:t>
            </a:r>
          </a:p>
        </p:txBody>
      </p:sp>
      <p:sp>
        <p:nvSpPr>
          <p:cNvPr id="217127" name="Text Box 39"/>
          <p:cNvSpPr txBox="1">
            <a:spLocks noChangeArrowheads="1"/>
          </p:cNvSpPr>
          <p:nvPr/>
        </p:nvSpPr>
        <p:spPr bwMode="auto">
          <a:xfrm>
            <a:off x="1652588" y="4144963"/>
            <a:ext cx="585787" cy="701675"/>
          </a:xfrm>
          <a:prstGeom prst="rect">
            <a:avLst/>
          </a:prstGeom>
          <a:noFill/>
          <a:ln w="9525">
            <a:noFill/>
            <a:miter lim="800000"/>
            <a:headEnd/>
            <a:tailEnd/>
          </a:ln>
          <a:effectLst/>
        </p:spPr>
        <p:txBody>
          <a:bodyPr>
            <a:spAutoFit/>
          </a:bodyPr>
          <a:lstStyle/>
          <a:p>
            <a:pPr>
              <a:spcBef>
                <a:spcPct val="50000"/>
              </a:spcBef>
              <a:tabLst>
                <a:tab pos="858838" algn="l"/>
              </a:tabLst>
            </a:pPr>
            <a:r>
              <a:rPr lang="en-US">
                <a:solidFill>
                  <a:schemeClr val="accent2"/>
                </a:solidFill>
                <a:effectLst>
                  <a:outerShdw blurRad="38100" dist="38100" dir="2700000" algn="tl">
                    <a:srgbClr val="000000"/>
                  </a:outerShdw>
                </a:effectLst>
              </a:rPr>
              <a:t>b</a:t>
            </a:r>
          </a:p>
        </p:txBody>
      </p:sp>
      <p:sp>
        <p:nvSpPr>
          <p:cNvPr id="217128" name="Text Box 40"/>
          <p:cNvSpPr txBox="1">
            <a:spLocks noChangeArrowheads="1"/>
          </p:cNvSpPr>
          <p:nvPr/>
        </p:nvSpPr>
        <p:spPr bwMode="auto">
          <a:xfrm>
            <a:off x="7346950" y="3705225"/>
            <a:ext cx="830263" cy="701675"/>
          </a:xfrm>
          <a:prstGeom prst="rect">
            <a:avLst/>
          </a:prstGeom>
          <a:noFill/>
          <a:ln w="9525">
            <a:noFill/>
            <a:miter lim="800000"/>
            <a:headEnd/>
            <a:tailEnd/>
          </a:ln>
          <a:effectLst/>
        </p:spPr>
        <p:txBody>
          <a:bodyPr>
            <a:spAutoFit/>
          </a:bodyPr>
          <a:lstStyle/>
          <a:p>
            <a:pPr>
              <a:spcBef>
                <a:spcPct val="50000"/>
              </a:spcBef>
              <a:tabLst>
                <a:tab pos="858838" algn="l"/>
              </a:tabLst>
            </a:pPr>
            <a:r>
              <a:rPr lang="en-US">
                <a:solidFill>
                  <a:schemeClr val="accent2"/>
                </a:solidFill>
                <a:effectLst>
                  <a:outerShdw blurRad="38100" dist="38100" dir="2700000" algn="tl">
                    <a:srgbClr val="000000"/>
                  </a:outerShdw>
                </a:effectLst>
              </a:rPr>
              <a:t>g</a:t>
            </a:r>
            <a:r>
              <a:rPr lang="en-US" baseline="30000">
                <a:solidFill>
                  <a:schemeClr val="accent2"/>
                </a:solidFill>
                <a:effectLst>
                  <a:outerShdw blurRad="38100" dist="38100" dir="2700000" algn="tl">
                    <a:srgbClr val="000000"/>
                  </a:outerShdw>
                </a:effectLst>
              </a:rPr>
              <a:t>*</a:t>
            </a:r>
            <a:endParaRPr lang="en-US">
              <a:solidFill>
                <a:schemeClr val="accent2"/>
              </a:solidFill>
              <a:effectLst>
                <a:outerShdw blurRad="38100" dist="38100" dir="2700000" algn="tl">
                  <a:srgbClr val="000000"/>
                </a:outerShdw>
              </a:effectLst>
            </a:endParaRPr>
          </a:p>
        </p:txBody>
      </p:sp>
      <p:sp>
        <p:nvSpPr>
          <p:cNvPr id="217129" name="Line 41"/>
          <p:cNvSpPr>
            <a:spLocks noChangeShapeType="1"/>
          </p:cNvSpPr>
          <p:nvPr/>
        </p:nvSpPr>
        <p:spPr bwMode="auto">
          <a:xfrm flipH="1">
            <a:off x="5257800" y="3352800"/>
            <a:ext cx="1779588" cy="2397125"/>
          </a:xfrm>
          <a:prstGeom prst="line">
            <a:avLst/>
          </a:prstGeom>
          <a:noFill/>
          <a:ln w="76200">
            <a:solidFill>
              <a:schemeClr val="folHlink"/>
            </a:solidFill>
            <a:round/>
            <a:headEnd/>
            <a:tailEnd/>
          </a:ln>
          <a:effectLst/>
        </p:spPr>
        <p:txBody>
          <a:bodyPr/>
          <a:lstStyle/>
          <a:p>
            <a:pPr>
              <a:defRPr/>
            </a:pPr>
            <a:endParaRPr lang="en-US">
              <a:latin typeface="Comic Sans MS" charset="0"/>
              <a:ea typeface="+mn-ea"/>
            </a:endParaRPr>
          </a:p>
        </p:txBody>
      </p:sp>
      <p:sp>
        <p:nvSpPr>
          <p:cNvPr id="217130" name="Line 42"/>
          <p:cNvSpPr>
            <a:spLocks noChangeShapeType="1"/>
          </p:cNvSpPr>
          <p:nvPr/>
        </p:nvSpPr>
        <p:spPr bwMode="auto">
          <a:xfrm flipH="1" flipV="1">
            <a:off x="4876800" y="3276600"/>
            <a:ext cx="1781175" cy="2284413"/>
          </a:xfrm>
          <a:prstGeom prst="line">
            <a:avLst/>
          </a:prstGeom>
          <a:noFill/>
          <a:ln w="76200">
            <a:solidFill>
              <a:schemeClr val="folHlink"/>
            </a:solidFill>
            <a:round/>
            <a:headEnd/>
            <a:tailEnd/>
          </a:ln>
          <a:effectLst/>
        </p:spPr>
        <p:txBody>
          <a:bodyPr/>
          <a:lstStyle/>
          <a:p>
            <a:pPr>
              <a:defRPr/>
            </a:pPr>
            <a:endParaRPr lang="en-US">
              <a:latin typeface="Comic Sans MS" charset="0"/>
              <a:ea typeface="+mn-ea"/>
            </a:endParaRPr>
          </a:p>
        </p:txBody>
      </p:sp>
    </p:spTree>
  </p:cSld>
  <p:clrMapOvr>
    <a:masterClrMapping/>
  </p:clrMapOvr>
  <p:transition advTm="2720"/>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219138" name="Rectangle 2"/>
          <p:cNvSpPr>
            <a:spLocks noGrp="1" noChangeArrowheads="1"/>
          </p:cNvSpPr>
          <p:nvPr>
            <p:ph type="title"/>
          </p:nvPr>
        </p:nvSpPr>
        <p:spPr>
          <a:xfrm>
            <a:off x="685800" y="0"/>
            <a:ext cx="7772400" cy="1143000"/>
          </a:xfrm>
        </p:spPr>
        <p:txBody>
          <a:bodyPr/>
          <a:lstStyle/>
          <a:p>
            <a:pPr>
              <a:defRPr/>
            </a:pPr>
            <a:r>
              <a:rPr lang="en-US" u="sng">
                <a:ea typeface="+mj-ea"/>
                <a:cs typeface="+mj-cs"/>
              </a:rPr>
              <a:t>Theorem</a:t>
            </a:r>
            <a:r>
              <a:rPr lang="en-US">
                <a:ea typeface="+mj-ea"/>
                <a:cs typeface="+mj-cs"/>
              </a:rPr>
              <a:t>: Let T be the pairing produced by TMA. T is stable.</a:t>
            </a:r>
          </a:p>
        </p:txBody>
      </p:sp>
      <p:grpSp>
        <p:nvGrpSpPr>
          <p:cNvPr id="41988" name="Group 3"/>
          <p:cNvGrpSpPr>
            <a:grpSpLocks/>
          </p:cNvGrpSpPr>
          <p:nvPr/>
        </p:nvGrpSpPr>
        <p:grpSpPr bwMode="auto">
          <a:xfrm>
            <a:off x="746125" y="4514850"/>
            <a:ext cx="1036638" cy="1819275"/>
            <a:chOff x="1775" y="2894"/>
            <a:chExt cx="653" cy="1146"/>
          </a:xfrm>
        </p:grpSpPr>
        <p:sp>
          <p:nvSpPr>
            <p:cNvPr id="219140" name="Freeform 4"/>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9141" name="Freeform 5"/>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9142" name="Freeform 6"/>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9143" name="Freeform 7"/>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9144" name="Freeform 8"/>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41989" name="Group 9"/>
          <p:cNvGrpSpPr>
            <a:grpSpLocks/>
          </p:cNvGrpSpPr>
          <p:nvPr/>
        </p:nvGrpSpPr>
        <p:grpSpPr bwMode="auto">
          <a:xfrm>
            <a:off x="1538288" y="4197350"/>
            <a:ext cx="6432550" cy="2136775"/>
            <a:chOff x="969" y="2644"/>
            <a:chExt cx="4052" cy="1346"/>
          </a:xfrm>
        </p:grpSpPr>
        <p:grpSp>
          <p:nvGrpSpPr>
            <p:cNvPr id="42002" name="Group 10"/>
            <p:cNvGrpSpPr>
              <a:grpSpLocks/>
            </p:cNvGrpSpPr>
            <p:nvPr/>
          </p:nvGrpSpPr>
          <p:grpSpPr bwMode="auto">
            <a:xfrm>
              <a:off x="4194" y="2865"/>
              <a:ext cx="827" cy="1006"/>
              <a:chOff x="3090" y="2945"/>
              <a:chExt cx="827" cy="1006"/>
            </a:xfrm>
          </p:grpSpPr>
          <p:sp>
            <p:nvSpPr>
              <p:cNvPr id="219147" name="Freeform 11"/>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219148" name="Freeform 12"/>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219149" name="Freeform 13"/>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219150" name="Freeform 14"/>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219151" name="Freeform 15"/>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219152" name="Freeform 16"/>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219153" name="Freeform 17"/>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219154" name="Freeform 18"/>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219155" name="Freeform 19"/>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42006" name="Group 20"/>
            <p:cNvGrpSpPr>
              <a:grpSpLocks/>
            </p:cNvGrpSpPr>
            <p:nvPr/>
          </p:nvGrpSpPr>
          <p:grpSpPr bwMode="auto">
            <a:xfrm>
              <a:off x="969" y="3073"/>
              <a:ext cx="726" cy="917"/>
              <a:chOff x="1898" y="3207"/>
              <a:chExt cx="726" cy="917"/>
            </a:xfrm>
          </p:grpSpPr>
          <p:sp>
            <p:nvSpPr>
              <p:cNvPr id="219157" name="Freeform 21"/>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9158" name="Freeform 22"/>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9159" name="Freeform 23"/>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9160" name="Freeform 24"/>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9161" name="Freeform 25"/>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9162" name="Freeform 26"/>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219163" name="Freeform 27"/>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9164" name="Freeform 28"/>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9165" name="Freeform 29"/>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41990" name="Group 30"/>
          <p:cNvGrpSpPr>
            <a:grpSpLocks/>
          </p:cNvGrpSpPr>
          <p:nvPr/>
        </p:nvGrpSpPr>
        <p:grpSpPr bwMode="auto">
          <a:xfrm flipH="1">
            <a:off x="7815263" y="4586288"/>
            <a:ext cx="1036637" cy="1819275"/>
            <a:chOff x="1775" y="2894"/>
            <a:chExt cx="653" cy="1146"/>
          </a:xfrm>
        </p:grpSpPr>
        <p:sp>
          <p:nvSpPr>
            <p:cNvPr id="219167" name="Freeform 31"/>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9168" name="Freeform 32"/>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9169" name="Freeform 33"/>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9170" name="Freeform 34"/>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219171" name="Freeform 35"/>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219172" name="Text Box 36"/>
          <p:cNvSpPr txBox="1">
            <a:spLocks noChangeArrowheads="1"/>
          </p:cNvSpPr>
          <p:nvPr/>
        </p:nvSpPr>
        <p:spPr bwMode="auto">
          <a:xfrm>
            <a:off x="685800" y="3794125"/>
            <a:ext cx="585788" cy="701675"/>
          </a:xfrm>
          <a:prstGeom prst="rect">
            <a:avLst/>
          </a:prstGeom>
          <a:noFill/>
          <a:ln w="9525">
            <a:noFill/>
            <a:miter lim="800000"/>
            <a:headEnd/>
            <a:tailEnd/>
          </a:ln>
          <a:effectLst/>
        </p:spPr>
        <p:txBody>
          <a:bodyPr>
            <a:spAutoFit/>
          </a:bodyPr>
          <a:lstStyle/>
          <a:p>
            <a:pPr>
              <a:spcBef>
                <a:spcPct val="50000"/>
              </a:spcBef>
              <a:tabLst>
                <a:tab pos="858838" algn="l"/>
              </a:tabLst>
            </a:pPr>
            <a:r>
              <a:rPr lang="en-US">
                <a:solidFill>
                  <a:schemeClr val="accent2"/>
                </a:solidFill>
                <a:effectLst>
                  <a:outerShdw blurRad="38100" dist="38100" dir="2700000" algn="tl">
                    <a:srgbClr val="000000"/>
                  </a:outerShdw>
                </a:effectLst>
              </a:rPr>
              <a:t>g</a:t>
            </a:r>
          </a:p>
        </p:txBody>
      </p:sp>
      <p:sp>
        <p:nvSpPr>
          <p:cNvPr id="219173" name="Text Box 37"/>
          <p:cNvSpPr txBox="1">
            <a:spLocks noChangeArrowheads="1"/>
          </p:cNvSpPr>
          <p:nvPr/>
        </p:nvSpPr>
        <p:spPr bwMode="auto">
          <a:xfrm>
            <a:off x="1652588" y="4144963"/>
            <a:ext cx="585787" cy="701675"/>
          </a:xfrm>
          <a:prstGeom prst="rect">
            <a:avLst/>
          </a:prstGeom>
          <a:noFill/>
          <a:ln w="9525">
            <a:noFill/>
            <a:miter lim="800000"/>
            <a:headEnd/>
            <a:tailEnd/>
          </a:ln>
          <a:effectLst/>
        </p:spPr>
        <p:txBody>
          <a:bodyPr>
            <a:spAutoFit/>
          </a:bodyPr>
          <a:lstStyle/>
          <a:p>
            <a:pPr>
              <a:spcBef>
                <a:spcPct val="50000"/>
              </a:spcBef>
              <a:tabLst>
                <a:tab pos="858838" algn="l"/>
              </a:tabLst>
            </a:pPr>
            <a:r>
              <a:rPr lang="en-US">
                <a:solidFill>
                  <a:schemeClr val="accent2"/>
                </a:solidFill>
                <a:effectLst>
                  <a:outerShdw blurRad="38100" dist="38100" dir="2700000" algn="tl">
                    <a:srgbClr val="000000"/>
                  </a:outerShdw>
                </a:effectLst>
              </a:rPr>
              <a:t>b</a:t>
            </a:r>
          </a:p>
        </p:txBody>
      </p:sp>
      <p:sp>
        <p:nvSpPr>
          <p:cNvPr id="219175" name="Line 39"/>
          <p:cNvSpPr>
            <a:spLocks noChangeShapeType="1"/>
          </p:cNvSpPr>
          <p:nvPr/>
        </p:nvSpPr>
        <p:spPr bwMode="auto">
          <a:xfrm flipH="1">
            <a:off x="5257800" y="3352800"/>
            <a:ext cx="1779588" cy="2397125"/>
          </a:xfrm>
          <a:prstGeom prst="line">
            <a:avLst/>
          </a:prstGeom>
          <a:noFill/>
          <a:ln w="76200">
            <a:solidFill>
              <a:schemeClr val="folHlink"/>
            </a:solidFill>
            <a:round/>
            <a:headEnd/>
            <a:tailEnd/>
          </a:ln>
          <a:effectLst/>
        </p:spPr>
        <p:txBody>
          <a:bodyPr/>
          <a:lstStyle/>
          <a:p>
            <a:pPr>
              <a:defRPr/>
            </a:pPr>
            <a:endParaRPr lang="en-US">
              <a:latin typeface="Comic Sans MS" charset="0"/>
              <a:ea typeface="+mn-ea"/>
            </a:endParaRPr>
          </a:p>
        </p:txBody>
      </p:sp>
      <p:sp>
        <p:nvSpPr>
          <p:cNvPr id="219176" name="Line 40"/>
          <p:cNvSpPr>
            <a:spLocks noChangeShapeType="1"/>
          </p:cNvSpPr>
          <p:nvPr/>
        </p:nvSpPr>
        <p:spPr bwMode="auto">
          <a:xfrm flipH="1" flipV="1">
            <a:off x="4876800" y="3276600"/>
            <a:ext cx="1781175" cy="2284413"/>
          </a:xfrm>
          <a:prstGeom prst="line">
            <a:avLst/>
          </a:prstGeom>
          <a:noFill/>
          <a:ln w="76200">
            <a:solidFill>
              <a:schemeClr val="folHlink"/>
            </a:solidFill>
            <a:round/>
            <a:headEnd/>
            <a:tailEnd/>
          </a:ln>
          <a:effectLst/>
        </p:spPr>
        <p:txBody>
          <a:bodyPr/>
          <a:lstStyle/>
          <a:p>
            <a:pPr>
              <a:defRPr/>
            </a:pPr>
            <a:endParaRPr lang="en-US">
              <a:latin typeface="Comic Sans MS" charset="0"/>
              <a:ea typeface="+mn-ea"/>
            </a:endParaRPr>
          </a:p>
        </p:txBody>
      </p:sp>
      <p:sp>
        <p:nvSpPr>
          <p:cNvPr id="219177" name="AutoShape 41"/>
          <p:cNvSpPr>
            <a:spLocks noChangeArrowheads="1"/>
          </p:cNvSpPr>
          <p:nvPr/>
        </p:nvSpPr>
        <p:spPr bwMode="auto">
          <a:xfrm>
            <a:off x="2089150" y="1447800"/>
            <a:ext cx="6461125" cy="1905000"/>
          </a:xfrm>
          <a:prstGeom prst="wedgeEllipseCallout">
            <a:avLst>
              <a:gd name="adj1" fmla="val 28500"/>
              <a:gd name="adj2" fmla="val 103500"/>
            </a:avLst>
          </a:prstGeom>
          <a:noFill/>
          <a:ln w="9525">
            <a:solidFill>
              <a:schemeClr val="tx2"/>
            </a:solidFill>
            <a:miter lim="800000"/>
            <a:headEnd/>
            <a:tailEnd/>
          </a:ln>
          <a:effectLst/>
        </p:spPr>
        <p:txBody>
          <a:bodyPr/>
          <a:lstStyle/>
          <a:p>
            <a:pPr algn="ctr">
              <a:tabLst>
                <a:tab pos="858838" algn="l"/>
              </a:tabLst>
              <a:defRPr/>
            </a:pPr>
            <a:r>
              <a:rPr lang="en-US" sz="2800">
                <a:solidFill>
                  <a:srgbClr val="00FFCC"/>
                </a:solidFill>
                <a:effectLst>
                  <a:outerShdw blurRad="38100" dist="38100" dir="2700000" algn="tl">
                    <a:srgbClr val="000000"/>
                  </a:outerShdw>
                </a:effectLst>
                <a:latin typeface="Comic Sans MS" charset="0"/>
                <a:ea typeface="+mn-ea"/>
              </a:rPr>
              <a:t>I rejected you when you came to my balcony, now I got someone better.</a:t>
            </a:r>
          </a:p>
        </p:txBody>
      </p:sp>
      <p:sp>
        <p:nvSpPr>
          <p:cNvPr id="219178" name="Text Box 42"/>
          <p:cNvSpPr txBox="1">
            <a:spLocks noChangeArrowheads="1"/>
          </p:cNvSpPr>
          <p:nvPr/>
        </p:nvSpPr>
        <p:spPr bwMode="auto">
          <a:xfrm>
            <a:off x="7346950" y="3705225"/>
            <a:ext cx="830263" cy="701675"/>
          </a:xfrm>
          <a:prstGeom prst="rect">
            <a:avLst/>
          </a:prstGeom>
          <a:noFill/>
          <a:ln w="9525">
            <a:noFill/>
            <a:miter lim="800000"/>
            <a:headEnd/>
            <a:tailEnd/>
          </a:ln>
          <a:effectLst/>
        </p:spPr>
        <p:txBody>
          <a:bodyPr>
            <a:spAutoFit/>
          </a:bodyPr>
          <a:lstStyle/>
          <a:p>
            <a:pPr>
              <a:spcBef>
                <a:spcPct val="50000"/>
              </a:spcBef>
              <a:tabLst>
                <a:tab pos="858838" algn="l"/>
              </a:tabLst>
            </a:pPr>
            <a:r>
              <a:rPr lang="en-US">
                <a:solidFill>
                  <a:schemeClr val="accent2"/>
                </a:solidFill>
                <a:effectLst>
                  <a:outerShdw blurRad="38100" dist="38100" dir="2700000" algn="tl">
                    <a:srgbClr val="000000"/>
                  </a:outerShdw>
                </a:effectLst>
              </a:rPr>
              <a:t>g</a:t>
            </a:r>
            <a:r>
              <a:rPr lang="en-US" baseline="30000">
                <a:solidFill>
                  <a:schemeClr val="accent2"/>
                </a:solidFill>
                <a:effectLst>
                  <a:outerShdw blurRad="38100" dist="38100" dir="2700000" algn="tl">
                    <a:srgbClr val="000000"/>
                  </a:outerShdw>
                </a:effectLst>
              </a:rPr>
              <a:t>*</a:t>
            </a:r>
            <a:endParaRPr lang="en-US">
              <a:solidFill>
                <a:schemeClr val="accent2"/>
              </a:solidFill>
              <a:effectLst>
                <a:outerShdw blurRad="38100" dist="38100" dir="2700000" algn="tl">
                  <a:srgbClr val="000000"/>
                </a:outerShdw>
              </a:effectLst>
            </a:endParaRPr>
          </a:p>
        </p:txBody>
      </p:sp>
    </p:spTree>
  </p:cSld>
  <p:clrMapOvr>
    <a:masterClrMapping/>
  </p:clrMapOvr>
  <p:transition advTm="2720"/>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38242" name="Rectangle 2"/>
          <p:cNvSpPr>
            <a:spLocks noGrp="1" noChangeArrowheads="1"/>
          </p:cNvSpPr>
          <p:nvPr>
            <p:ph type="title"/>
          </p:nvPr>
        </p:nvSpPr>
        <p:spPr>
          <a:xfrm>
            <a:off x="685800" y="0"/>
            <a:ext cx="7772400" cy="1143000"/>
          </a:xfrm>
        </p:spPr>
        <p:txBody>
          <a:bodyPr/>
          <a:lstStyle/>
          <a:p>
            <a:pPr>
              <a:defRPr/>
            </a:pPr>
            <a:r>
              <a:rPr lang="en-US" u="sng">
                <a:ea typeface="+mj-ea"/>
                <a:cs typeface="+mj-cs"/>
              </a:rPr>
              <a:t>Theorem</a:t>
            </a:r>
            <a:r>
              <a:rPr lang="en-US">
                <a:ea typeface="+mj-ea"/>
                <a:cs typeface="+mj-cs"/>
              </a:rPr>
              <a:t>: Let T be the pairing produced by TMA. T is stable.</a:t>
            </a:r>
          </a:p>
        </p:txBody>
      </p:sp>
      <p:sp>
        <p:nvSpPr>
          <p:cNvPr id="138243" name="Rectangle 3"/>
          <p:cNvSpPr>
            <a:spLocks noGrp="1" noChangeArrowheads="1"/>
          </p:cNvSpPr>
          <p:nvPr>
            <p:ph type="body" idx="1"/>
          </p:nvPr>
        </p:nvSpPr>
        <p:spPr>
          <a:xfrm>
            <a:off x="304800" y="1371600"/>
            <a:ext cx="8610600" cy="5181600"/>
          </a:xfrm>
        </p:spPr>
        <p:txBody>
          <a:bodyPr/>
          <a:lstStyle/>
          <a:p>
            <a:pPr lvl="1">
              <a:lnSpc>
                <a:spcPct val="90000"/>
              </a:lnSpc>
            </a:pPr>
            <a:r>
              <a:rPr lang="en-US" smtClean="0"/>
              <a:t>Let </a:t>
            </a:r>
            <a:r>
              <a:rPr lang="en-US" smtClean="0">
                <a:solidFill>
                  <a:schemeClr val="accent2"/>
                </a:solidFill>
              </a:rPr>
              <a:t>b</a:t>
            </a:r>
            <a:r>
              <a:rPr lang="en-US" smtClean="0"/>
              <a:t> and </a:t>
            </a:r>
            <a:r>
              <a:rPr lang="en-US" smtClean="0">
                <a:solidFill>
                  <a:schemeClr val="accent2"/>
                </a:solidFill>
              </a:rPr>
              <a:t>g</a:t>
            </a:r>
            <a:r>
              <a:rPr lang="en-US" smtClean="0"/>
              <a:t> be any couple in T.</a:t>
            </a:r>
          </a:p>
          <a:p>
            <a:pPr lvl="1">
              <a:lnSpc>
                <a:spcPct val="90000"/>
              </a:lnSpc>
            </a:pPr>
            <a:r>
              <a:rPr lang="en-US" smtClean="0"/>
              <a:t>Suppose </a:t>
            </a:r>
            <a:r>
              <a:rPr lang="en-US" smtClean="0">
                <a:solidFill>
                  <a:schemeClr val="accent2"/>
                </a:solidFill>
              </a:rPr>
              <a:t>b</a:t>
            </a:r>
            <a:r>
              <a:rPr lang="en-US" smtClean="0"/>
              <a:t> prefers </a:t>
            </a:r>
            <a:r>
              <a:rPr lang="en-US" smtClean="0">
                <a:solidFill>
                  <a:srgbClr val="00FFCC"/>
                </a:solidFill>
              </a:rPr>
              <a:t>g*</a:t>
            </a:r>
            <a:r>
              <a:rPr lang="en-US" smtClean="0"/>
              <a:t> to </a:t>
            </a:r>
            <a:r>
              <a:rPr lang="en-US" smtClean="0">
                <a:solidFill>
                  <a:schemeClr val="accent2"/>
                </a:solidFill>
              </a:rPr>
              <a:t>g</a:t>
            </a:r>
            <a:r>
              <a:rPr lang="en-US" smtClean="0"/>
              <a:t>. We will argue that </a:t>
            </a:r>
            <a:r>
              <a:rPr lang="en-US" smtClean="0">
                <a:solidFill>
                  <a:srgbClr val="00FFCC"/>
                </a:solidFill>
              </a:rPr>
              <a:t>g*</a:t>
            </a:r>
            <a:r>
              <a:rPr lang="en-US" smtClean="0"/>
              <a:t> prefers her husband to </a:t>
            </a:r>
            <a:r>
              <a:rPr lang="en-US" smtClean="0">
                <a:solidFill>
                  <a:schemeClr val="accent2"/>
                </a:solidFill>
              </a:rPr>
              <a:t>b</a:t>
            </a:r>
            <a:r>
              <a:rPr lang="en-US" smtClean="0"/>
              <a:t>.</a:t>
            </a:r>
          </a:p>
          <a:p>
            <a:pPr lvl="1">
              <a:lnSpc>
                <a:spcPct val="90000"/>
              </a:lnSpc>
            </a:pPr>
            <a:r>
              <a:rPr lang="en-US" smtClean="0"/>
              <a:t>During TMA, </a:t>
            </a:r>
            <a:r>
              <a:rPr lang="en-US" smtClean="0">
                <a:solidFill>
                  <a:schemeClr val="accent2"/>
                </a:solidFill>
              </a:rPr>
              <a:t>b</a:t>
            </a:r>
            <a:r>
              <a:rPr lang="en-US" smtClean="0"/>
              <a:t> proposed to </a:t>
            </a:r>
            <a:r>
              <a:rPr lang="en-US" smtClean="0">
                <a:solidFill>
                  <a:srgbClr val="00FFCC"/>
                </a:solidFill>
              </a:rPr>
              <a:t>g*</a:t>
            </a:r>
            <a:r>
              <a:rPr lang="en-US" smtClean="0"/>
              <a:t> before he proposed to </a:t>
            </a:r>
            <a:r>
              <a:rPr lang="en-US" smtClean="0">
                <a:solidFill>
                  <a:schemeClr val="accent2"/>
                </a:solidFill>
              </a:rPr>
              <a:t>g</a:t>
            </a:r>
            <a:r>
              <a:rPr lang="en-US" smtClean="0"/>
              <a:t>. Hence, at some point </a:t>
            </a:r>
            <a:r>
              <a:rPr lang="en-US" smtClean="0">
                <a:solidFill>
                  <a:srgbClr val="00FFCC"/>
                </a:solidFill>
              </a:rPr>
              <a:t>g*</a:t>
            </a:r>
            <a:r>
              <a:rPr lang="en-US" smtClean="0"/>
              <a:t> rejected </a:t>
            </a:r>
            <a:r>
              <a:rPr lang="en-US" smtClean="0">
                <a:solidFill>
                  <a:schemeClr val="accent2"/>
                </a:solidFill>
              </a:rPr>
              <a:t>b</a:t>
            </a:r>
            <a:r>
              <a:rPr lang="en-US" smtClean="0"/>
              <a:t> for someone she preferred. By the Improvement lemma, the person she married was also preferable to </a:t>
            </a:r>
            <a:r>
              <a:rPr lang="en-US" smtClean="0">
                <a:solidFill>
                  <a:schemeClr val="accent2"/>
                </a:solidFill>
              </a:rPr>
              <a:t>b</a:t>
            </a:r>
            <a:r>
              <a:rPr lang="en-US" smtClean="0"/>
              <a:t>.</a:t>
            </a:r>
          </a:p>
          <a:p>
            <a:pPr lvl="1">
              <a:lnSpc>
                <a:spcPct val="90000"/>
              </a:lnSpc>
            </a:pPr>
            <a:r>
              <a:rPr lang="en-US" smtClean="0"/>
              <a:t>Thus, every boy will be rejected by any girl he prefers to his wife. T is stable.</a:t>
            </a:r>
          </a:p>
        </p:txBody>
      </p:sp>
    </p:spTree>
  </p:cSld>
  <p:clrMapOvr>
    <a:masterClrMapping/>
  </p:clrMapOvr>
  <p:transition advTm="272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8243">
                                            <p:txEl>
                                              <p:pRg st="0" end="0"/>
                                            </p:txEl>
                                          </p:spTgt>
                                        </p:tgtEl>
                                        <p:attrNameLst>
                                          <p:attrName>style.visibility</p:attrName>
                                        </p:attrNameLst>
                                      </p:cBhvr>
                                      <p:to>
                                        <p:strVal val="visible"/>
                                      </p:to>
                                    </p:set>
                                    <p:anim calcmode="lin" valueType="num">
                                      <p:cBhvr additive="base">
                                        <p:cTn id="7" dur="500" fill="hold"/>
                                        <p:tgtEl>
                                          <p:spTgt spid="1382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82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8243">
                                            <p:txEl>
                                              <p:pRg st="1" end="1"/>
                                            </p:txEl>
                                          </p:spTgt>
                                        </p:tgtEl>
                                        <p:attrNameLst>
                                          <p:attrName>style.visibility</p:attrName>
                                        </p:attrNameLst>
                                      </p:cBhvr>
                                      <p:to>
                                        <p:strVal val="visible"/>
                                      </p:to>
                                    </p:set>
                                    <p:anim calcmode="lin" valueType="num">
                                      <p:cBhvr additive="base">
                                        <p:cTn id="13" dur="500" fill="hold"/>
                                        <p:tgtEl>
                                          <p:spTgt spid="13824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824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8243">
                                            <p:txEl>
                                              <p:pRg st="2" end="2"/>
                                            </p:txEl>
                                          </p:spTgt>
                                        </p:tgtEl>
                                        <p:attrNameLst>
                                          <p:attrName>style.visibility</p:attrName>
                                        </p:attrNameLst>
                                      </p:cBhvr>
                                      <p:to>
                                        <p:strVal val="visible"/>
                                      </p:to>
                                    </p:set>
                                    <p:anim calcmode="lin" valueType="num">
                                      <p:cBhvr additive="base">
                                        <p:cTn id="19" dur="500" fill="hold"/>
                                        <p:tgtEl>
                                          <p:spTgt spid="13824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824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38243">
                                            <p:txEl>
                                              <p:pRg st="3" end="3"/>
                                            </p:txEl>
                                          </p:spTgt>
                                        </p:tgtEl>
                                        <p:attrNameLst>
                                          <p:attrName>style.visibility</p:attrName>
                                        </p:attrNameLst>
                                      </p:cBhvr>
                                      <p:to>
                                        <p:strVal val="visible"/>
                                      </p:to>
                                    </p:set>
                                    <p:anim calcmode="lin" valueType="num">
                                      <p:cBhvr additive="base">
                                        <p:cTn id="25" dur="500" fill="hold"/>
                                        <p:tgtEl>
                                          <p:spTgt spid="13824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3824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43" grpId="0" build="p" bldLvl="2"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Footer Placeholder 3"/>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39266" name="Rectangle 2"/>
          <p:cNvSpPr>
            <a:spLocks noGrp="1" noChangeArrowheads="1"/>
          </p:cNvSpPr>
          <p:nvPr>
            <p:ph type="title"/>
          </p:nvPr>
        </p:nvSpPr>
        <p:spPr/>
        <p:txBody>
          <a:bodyPr/>
          <a:lstStyle/>
          <a:p>
            <a:r>
              <a:rPr lang="en-US" u="sng" smtClean="0"/>
              <a:t>Opinion Poll</a:t>
            </a:r>
            <a:endParaRPr lang="en-US" smtClean="0"/>
          </a:p>
        </p:txBody>
      </p:sp>
      <p:graphicFrame>
        <p:nvGraphicFramePr>
          <p:cNvPr id="44034" name="Object 2"/>
          <p:cNvGraphicFramePr>
            <a:graphicFrameLocks noChangeAspect="1"/>
          </p:cNvGraphicFramePr>
          <p:nvPr/>
        </p:nvGraphicFramePr>
        <p:xfrm>
          <a:off x="685800" y="1409700"/>
          <a:ext cx="6172200" cy="5449888"/>
        </p:xfrm>
        <a:graphic>
          <a:graphicData uri="http://schemas.openxmlformats.org/presentationml/2006/ole">
            <mc:AlternateContent xmlns:mc="http://schemas.openxmlformats.org/markup-compatibility/2006">
              <mc:Choice xmlns:v="urn:schemas-microsoft-com:vml" Requires="v">
                <p:oleObj spid="_x0000_s44035" name="Clip" r:id="rId3" imgW="3495240" imgH="3085560" progId="MS_ClipArt_Gallery.2">
                  <p:embed/>
                </p:oleObj>
              </mc:Choice>
              <mc:Fallback>
                <p:oleObj name="Clip" r:id="rId3" imgW="3495240" imgH="3085560" progId="MS_ClipArt_Gallery.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invGray">
                      <a:xfrm>
                        <a:off x="685800" y="1409700"/>
                        <a:ext cx="6172200" cy="5449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4037" name="Text Box 4"/>
          <p:cNvSpPr txBox="1">
            <a:spLocks noChangeArrowheads="1"/>
          </p:cNvSpPr>
          <p:nvPr/>
        </p:nvSpPr>
        <p:spPr bwMode="auto">
          <a:xfrm rot="-1410998">
            <a:off x="2438400" y="2743200"/>
            <a:ext cx="3986213" cy="1828800"/>
          </a:xfrm>
          <a:prstGeom prst="rect">
            <a:avLst/>
          </a:prstGeom>
          <a:noFill/>
          <a:ln w="38100">
            <a:noFill/>
            <a:miter lim="800000"/>
            <a:headEnd/>
            <a:tailEnd/>
          </a:ln>
        </p:spPr>
        <p:txBody>
          <a:bodyPr lIns="274320" rIns="274320" anchor="ctr"/>
          <a:lstStyle/>
          <a:p>
            <a:pPr algn="ctr">
              <a:spcBef>
                <a:spcPct val="0"/>
              </a:spcBef>
            </a:pPr>
            <a:r>
              <a:rPr lang="en-US" sz="3200">
                <a:solidFill>
                  <a:schemeClr val="accent2"/>
                </a:solidFill>
                <a:effectLst/>
                <a:latin typeface="Arial Rounded MT Bold" charset="0"/>
              </a:rPr>
              <a:t>Who is better off in traditional dating, the boys or the girls?</a:t>
            </a:r>
          </a:p>
        </p:txBody>
      </p:sp>
    </p:spTree>
  </p:cSld>
  <p:clrMapOvr>
    <a:masterClrMapping/>
  </p:clrMapOvr>
  <p:transition advTm="128"/>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40290" name="Rectangle 2"/>
          <p:cNvSpPr>
            <a:spLocks noGrp="1" noChangeArrowheads="1"/>
          </p:cNvSpPr>
          <p:nvPr>
            <p:ph type="title"/>
          </p:nvPr>
        </p:nvSpPr>
        <p:spPr/>
        <p:txBody>
          <a:bodyPr/>
          <a:lstStyle/>
          <a:p>
            <a:pPr>
              <a:defRPr/>
            </a:pPr>
            <a:r>
              <a:rPr lang="en-US">
                <a:ea typeface="+mj-ea"/>
                <a:cs typeface="+mj-cs"/>
              </a:rPr>
              <a:t>Forget TMA for a moment</a:t>
            </a:r>
          </a:p>
        </p:txBody>
      </p:sp>
      <p:sp>
        <p:nvSpPr>
          <p:cNvPr id="140291" name="Rectangle 3"/>
          <p:cNvSpPr>
            <a:spLocks noGrp="1" noChangeArrowheads="1"/>
          </p:cNvSpPr>
          <p:nvPr>
            <p:ph type="body" idx="1"/>
          </p:nvPr>
        </p:nvSpPr>
        <p:spPr>
          <a:xfrm>
            <a:off x="685800" y="1752600"/>
            <a:ext cx="7772400" cy="2209800"/>
          </a:xfrm>
        </p:spPr>
        <p:txBody>
          <a:bodyPr/>
          <a:lstStyle/>
          <a:p>
            <a:pPr marL="0" indent="0"/>
            <a:r>
              <a:rPr lang="en-US" sz="4000" smtClean="0"/>
              <a:t>How should we define what we mean when we say “the optimal girl for boy b”?</a:t>
            </a:r>
          </a:p>
          <a:p>
            <a:pPr marL="0" indent="0"/>
            <a:endParaRPr lang="en-US" sz="4000" smtClean="0"/>
          </a:p>
        </p:txBody>
      </p:sp>
      <p:sp>
        <p:nvSpPr>
          <p:cNvPr id="140292" name="Text Box 4"/>
          <p:cNvSpPr txBox="1">
            <a:spLocks noChangeArrowheads="1"/>
          </p:cNvSpPr>
          <p:nvPr/>
        </p:nvSpPr>
        <p:spPr bwMode="auto">
          <a:xfrm>
            <a:off x="1143000" y="4267200"/>
            <a:ext cx="7620000" cy="1905000"/>
          </a:xfrm>
          <a:prstGeom prst="rect">
            <a:avLst/>
          </a:prstGeom>
          <a:noFill/>
          <a:ln w="9525">
            <a:noFill/>
            <a:miter lim="800000"/>
            <a:headEnd/>
            <a:tailEnd/>
          </a:ln>
          <a:effectLst/>
        </p:spPr>
        <p:txBody>
          <a:bodyPr/>
          <a:lstStyle/>
          <a:p>
            <a:pPr algn="ctr"/>
            <a:r>
              <a:rPr lang="en-US">
                <a:solidFill>
                  <a:schemeClr val="accent2"/>
                </a:solidFill>
                <a:effectLst>
                  <a:outerShdw blurRad="38100" dist="38100" dir="2700000" algn="tl">
                    <a:srgbClr val="000000"/>
                  </a:outerShdw>
                </a:effectLst>
              </a:rPr>
              <a:t>Flawed Attempt:</a:t>
            </a:r>
            <a:br>
              <a:rPr lang="en-US">
                <a:solidFill>
                  <a:schemeClr val="accent2"/>
                </a:solidFill>
                <a:effectLst>
                  <a:outerShdw blurRad="38100" dist="38100" dir="2700000" algn="tl">
                    <a:srgbClr val="000000"/>
                  </a:outerShdw>
                </a:effectLst>
              </a:rPr>
            </a:br>
            <a:r>
              <a:rPr lang="en-US">
                <a:solidFill>
                  <a:schemeClr val="accent2"/>
                </a:solidFill>
                <a:effectLst>
                  <a:outerShdw blurRad="38100" dist="38100" dir="2700000" algn="tl">
                    <a:srgbClr val="000000"/>
                  </a:outerShdw>
                </a:effectLst>
              </a:rPr>
              <a:t> “The girl at the top of b’s list”</a:t>
            </a:r>
          </a:p>
          <a:p>
            <a:pPr algn="ctr">
              <a:spcBef>
                <a:spcPct val="0"/>
              </a:spcBef>
            </a:pPr>
            <a:endParaRPr lang="en-US" sz="2400">
              <a:effectLst/>
              <a:latin typeface="Arial Rounded MT Bold" charset="0"/>
            </a:endParaRPr>
          </a:p>
        </p:txBody>
      </p:sp>
    </p:spTree>
  </p:cSld>
  <p:clrMapOvr>
    <a:masterClrMapping/>
  </p:clrMapOvr>
  <p:transition advTm="14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40292"/>
                                        </p:tgtEl>
                                        <p:attrNameLst>
                                          <p:attrName>style.visibility</p:attrName>
                                        </p:attrNameLst>
                                      </p:cBhvr>
                                      <p:to>
                                        <p:strVal val="visible"/>
                                      </p:to>
                                    </p:set>
                                    <p:anim calcmode="lin" valueType="num">
                                      <p:cBhvr additive="base">
                                        <p:cTn id="7" dur="500" fill="hold"/>
                                        <p:tgtEl>
                                          <p:spTgt spid="140292"/>
                                        </p:tgtEl>
                                        <p:attrNameLst>
                                          <p:attrName>ppt_x</p:attrName>
                                        </p:attrNameLst>
                                      </p:cBhvr>
                                      <p:tavLst>
                                        <p:tav tm="0">
                                          <p:val>
                                            <p:strVal val="1+#ppt_w/2"/>
                                          </p:val>
                                        </p:tav>
                                        <p:tav tm="100000">
                                          <p:val>
                                            <p:strVal val="#ppt_x"/>
                                          </p:val>
                                        </p:tav>
                                      </p:tavLst>
                                    </p:anim>
                                    <p:anim calcmode="lin" valueType="num">
                                      <p:cBhvr additive="base">
                                        <p:cTn id="8" dur="500" fill="hold"/>
                                        <p:tgtEl>
                                          <p:spTgt spid="14029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29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02402" name="Rectangle 2"/>
          <p:cNvSpPr>
            <a:spLocks noGrp="1" noChangeArrowheads="1"/>
          </p:cNvSpPr>
          <p:nvPr>
            <p:ph type="title"/>
          </p:nvPr>
        </p:nvSpPr>
        <p:spPr/>
        <p:txBody>
          <a:bodyPr/>
          <a:lstStyle/>
          <a:p>
            <a:pPr>
              <a:defRPr/>
            </a:pPr>
            <a:r>
              <a:rPr lang="en-US">
                <a:ea typeface="+mj-ea"/>
                <a:cs typeface="+mj-cs"/>
              </a:rPr>
              <a:t>Dating Scenario</a:t>
            </a:r>
          </a:p>
        </p:txBody>
      </p:sp>
      <p:sp>
        <p:nvSpPr>
          <p:cNvPr id="18436" name="Rectangle 3"/>
          <p:cNvSpPr>
            <a:spLocks noGrp="1" noChangeArrowheads="1"/>
          </p:cNvSpPr>
          <p:nvPr>
            <p:ph type="body" idx="1"/>
          </p:nvPr>
        </p:nvSpPr>
        <p:spPr>
          <a:xfrm>
            <a:off x="1447800" y="1371600"/>
            <a:ext cx="6096000" cy="2971800"/>
          </a:xfrm>
        </p:spPr>
        <p:txBody>
          <a:bodyPr/>
          <a:lstStyle/>
          <a:p>
            <a:pPr lvl="1">
              <a:lnSpc>
                <a:spcPct val="90000"/>
              </a:lnSpc>
            </a:pPr>
            <a:r>
              <a:rPr lang="en-US" smtClean="0"/>
              <a:t>There are n boys and n girls</a:t>
            </a:r>
          </a:p>
          <a:p>
            <a:pPr lvl="1">
              <a:lnSpc>
                <a:spcPct val="90000"/>
              </a:lnSpc>
            </a:pPr>
            <a:r>
              <a:rPr lang="en-US" smtClean="0"/>
              <a:t>Each girl has her own ranked preference list of all the boys</a:t>
            </a:r>
          </a:p>
          <a:p>
            <a:pPr lvl="1">
              <a:lnSpc>
                <a:spcPct val="90000"/>
              </a:lnSpc>
            </a:pPr>
            <a:r>
              <a:rPr lang="en-US" smtClean="0"/>
              <a:t>Each boy has his own ranked preference list of the girls</a:t>
            </a:r>
          </a:p>
          <a:p>
            <a:pPr lvl="1">
              <a:lnSpc>
                <a:spcPct val="90000"/>
              </a:lnSpc>
            </a:pPr>
            <a:r>
              <a:rPr lang="en-US" smtClean="0"/>
              <a:t>The lists have no ties</a:t>
            </a:r>
          </a:p>
        </p:txBody>
      </p:sp>
      <p:sp>
        <p:nvSpPr>
          <p:cNvPr id="18437" name="Text Box 4"/>
          <p:cNvSpPr txBox="1">
            <a:spLocks noChangeArrowheads="1"/>
          </p:cNvSpPr>
          <p:nvPr/>
        </p:nvSpPr>
        <p:spPr bwMode="auto">
          <a:xfrm>
            <a:off x="685800" y="4724400"/>
            <a:ext cx="7848600" cy="1219200"/>
          </a:xfrm>
          <a:prstGeom prst="rect">
            <a:avLst/>
          </a:prstGeom>
          <a:solidFill>
            <a:schemeClr val="bg2"/>
          </a:solidFill>
          <a:ln w="38100">
            <a:solidFill>
              <a:schemeClr val="tx2"/>
            </a:solidFill>
            <a:miter lim="800000"/>
            <a:headEnd/>
            <a:tailEnd/>
          </a:ln>
        </p:spPr>
        <p:txBody>
          <a:bodyPr lIns="274320" rIns="274320" anchor="ctr"/>
          <a:lstStyle/>
          <a:p>
            <a:pPr algn="ctr">
              <a:spcBef>
                <a:spcPct val="0"/>
              </a:spcBef>
            </a:pPr>
            <a:r>
              <a:rPr lang="en-US" sz="3200" u="sng">
                <a:solidFill>
                  <a:schemeClr val="accent2"/>
                </a:solidFill>
                <a:effectLst/>
                <a:latin typeface="Arial Rounded MT Bold" charset="0"/>
              </a:rPr>
              <a:t>Question:</a:t>
            </a:r>
            <a:r>
              <a:rPr lang="en-US" sz="3200">
                <a:solidFill>
                  <a:schemeClr val="accent2"/>
                </a:solidFill>
                <a:effectLst/>
                <a:latin typeface="Arial Rounded MT Bold" charset="0"/>
              </a:rPr>
              <a:t> How do we pair them off? </a:t>
            </a:r>
            <a:endParaRPr lang="en-US" sz="2400">
              <a:solidFill>
                <a:schemeClr val="accent2"/>
              </a:solidFill>
              <a:effectLst/>
              <a:latin typeface="Arial Rounded MT Bold" charset="0"/>
            </a:endParaRPr>
          </a:p>
        </p:txBody>
      </p:sp>
    </p:spTree>
  </p:cSld>
  <p:clrMapOvr>
    <a:masterClrMapping/>
  </p:clrMapOvr>
  <p:transition advTm="608"/>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42338" name="Rectangle 2"/>
          <p:cNvSpPr>
            <a:spLocks noGrp="1" noChangeArrowheads="1"/>
          </p:cNvSpPr>
          <p:nvPr>
            <p:ph type="title"/>
          </p:nvPr>
        </p:nvSpPr>
        <p:spPr/>
        <p:txBody>
          <a:bodyPr/>
          <a:lstStyle/>
          <a:p>
            <a:pPr>
              <a:defRPr/>
            </a:pPr>
            <a:r>
              <a:rPr lang="en-US">
                <a:ea typeface="+mj-ea"/>
                <a:cs typeface="+mj-cs"/>
              </a:rPr>
              <a:t>The Optimal Girl</a:t>
            </a:r>
          </a:p>
        </p:txBody>
      </p:sp>
      <p:sp>
        <p:nvSpPr>
          <p:cNvPr id="142339" name="Rectangle 3"/>
          <p:cNvSpPr>
            <a:spLocks noGrp="1" noChangeArrowheads="1"/>
          </p:cNvSpPr>
          <p:nvPr>
            <p:ph type="body" idx="1"/>
          </p:nvPr>
        </p:nvSpPr>
        <p:spPr>
          <a:xfrm>
            <a:off x="685800" y="1752600"/>
            <a:ext cx="7772400" cy="4419600"/>
          </a:xfrm>
        </p:spPr>
        <p:txBody>
          <a:bodyPr/>
          <a:lstStyle/>
          <a:p>
            <a:pPr marL="0" indent="0" algn="ctr">
              <a:lnSpc>
                <a:spcPct val="90000"/>
              </a:lnSpc>
            </a:pPr>
            <a:r>
              <a:rPr lang="en-US" smtClean="0"/>
              <a:t>A boy’s </a:t>
            </a:r>
            <a:r>
              <a:rPr lang="en-US" smtClean="0">
                <a:solidFill>
                  <a:schemeClr val="accent2"/>
                </a:solidFill>
              </a:rPr>
              <a:t>optimal girl</a:t>
            </a:r>
            <a:r>
              <a:rPr lang="en-US" smtClean="0"/>
              <a:t> is the highest ranked girl for whom there is </a:t>
            </a:r>
            <a:r>
              <a:rPr lang="en-US" u="sng" smtClean="0"/>
              <a:t>some</a:t>
            </a:r>
            <a:r>
              <a:rPr lang="en-US" smtClean="0"/>
              <a:t> stable pairing in which the boy gets her.</a:t>
            </a:r>
          </a:p>
          <a:p>
            <a:pPr marL="0" indent="0">
              <a:lnSpc>
                <a:spcPct val="90000"/>
              </a:lnSpc>
            </a:pPr>
            <a:endParaRPr lang="en-US" smtClean="0"/>
          </a:p>
          <a:p>
            <a:pPr marL="0" indent="0">
              <a:lnSpc>
                <a:spcPct val="90000"/>
              </a:lnSpc>
            </a:pPr>
            <a:r>
              <a:rPr lang="en-US" smtClean="0"/>
              <a:t>She is the </a:t>
            </a:r>
            <a:r>
              <a:rPr lang="en-US" smtClean="0">
                <a:solidFill>
                  <a:schemeClr val="folHlink"/>
                </a:solidFill>
              </a:rPr>
              <a:t>best</a:t>
            </a:r>
            <a:r>
              <a:rPr lang="en-US" smtClean="0"/>
              <a:t> girl he can conceivably get in a stable world. Presumably, she might be better than the girl he gets in the stable pairing output by TMA.</a:t>
            </a:r>
          </a:p>
        </p:txBody>
      </p:sp>
    </p:spTree>
  </p:cSld>
  <p:clrMapOvr>
    <a:masterClrMapping/>
  </p:clrMapOvr>
  <p:transition advTm="144"/>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205826" name="Rectangle 2"/>
          <p:cNvSpPr>
            <a:spLocks noGrp="1" noChangeArrowheads="1"/>
          </p:cNvSpPr>
          <p:nvPr>
            <p:ph type="title"/>
          </p:nvPr>
        </p:nvSpPr>
        <p:spPr/>
        <p:txBody>
          <a:bodyPr/>
          <a:lstStyle/>
          <a:p>
            <a:pPr>
              <a:defRPr/>
            </a:pPr>
            <a:r>
              <a:rPr lang="en-US">
                <a:ea typeface="+mj-ea"/>
                <a:cs typeface="+mj-cs"/>
              </a:rPr>
              <a:t>The Pessimal Girl</a:t>
            </a:r>
          </a:p>
        </p:txBody>
      </p:sp>
      <p:sp>
        <p:nvSpPr>
          <p:cNvPr id="205827" name="Rectangle 3"/>
          <p:cNvSpPr>
            <a:spLocks noGrp="1" noChangeArrowheads="1"/>
          </p:cNvSpPr>
          <p:nvPr>
            <p:ph type="body" idx="1"/>
          </p:nvPr>
        </p:nvSpPr>
        <p:spPr>
          <a:xfrm>
            <a:off x="685800" y="1752600"/>
            <a:ext cx="7772400" cy="4953000"/>
          </a:xfrm>
        </p:spPr>
        <p:txBody>
          <a:bodyPr/>
          <a:lstStyle/>
          <a:p>
            <a:pPr marL="0" indent="0" algn="ctr"/>
            <a:r>
              <a:rPr lang="en-US" smtClean="0"/>
              <a:t>A boy’s </a:t>
            </a:r>
            <a:r>
              <a:rPr lang="en-US" smtClean="0">
                <a:solidFill>
                  <a:schemeClr val="accent2"/>
                </a:solidFill>
              </a:rPr>
              <a:t>pessimal girl</a:t>
            </a:r>
            <a:r>
              <a:rPr lang="en-US" smtClean="0"/>
              <a:t> is the lowest ranked girl for whom there is </a:t>
            </a:r>
            <a:r>
              <a:rPr lang="en-US" u="sng" smtClean="0"/>
              <a:t>some</a:t>
            </a:r>
            <a:r>
              <a:rPr lang="en-US" smtClean="0"/>
              <a:t> stable pairing in which the boy gets her.</a:t>
            </a:r>
          </a:p>
          <a:p>
            <a:pPr marL="0" indent="0"/>
            <a:endParaRPr lang="en-US" smtClean="0"/>
          </a:p>
          <a:p>
            <a:pPr marL="0" indent="0"/>
            <a:r>
              <a:rPr lang="en-US" smtClean="0"/>
              <a:t>She is the </a:t>
            </a:r>
            <a:r>
              <a:rPr lang="en-US" smtClean="0">
                <a:solidFill>
                  <a:schemeClr val="folHlink"/>
                </a:solidFill>
              </a:rPr>
              <a:t>worst</a:t>
            </a:r>
            <a:r>
              <a:rPr lang="en-US" smtClean="0"/>
              <a:t> girl he can conceivably get in a stable world. </a:t>
            </a:r>
          </a:p>
        </p:txBody>
      </p:sp>
    </p:spTree>
  </p:cSld>
  <p:clrMapOvr>
    <a:masterClrMapping/>
  </p:clrMapOvr>
  <p:transition advTm="144"/>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43362" name="Rectangle 2"/>
          <p:cNvSpPr>
            <a:spLocks noGrp="1" noChangeArrowheads="1"/>
          </p:cNvSpPr>
          <p:nvPr>
            <p:ph type="title"/>
          </p:nvPr>
        </p:nvSpPr>
        <p:spPr/>
        <p:txBody>
          <a:bodyPr/>
          <a:lstStyle/>
          <a:p>
            <a:pPr>
              <a:defRPr/>
            </a:pPr>
            <a:r>
              <a:rPr lang="en-US">
                <a:ea typeface="+mj-ea"/>
                <a:cs typeface="+mj-cs"/>
              </a:rPr>
              <a:t>Dating Heaven and Hell</a:t>
            </a:r>
          </a:p>
        </p:txBody>
      </p:sp>
      <p:sp>
        <p:nvSpPr>
          <p:cNvPr id="143363" name="Rectangle 3"/>
          <p:cNvSpPr>
            <a:spLocks noGrp="1" noChangeArrowheads="1"/>
          </p:cNvSpPr>
          <p:nvPr>
            <p:ph type="body" idx="1"/>
          </p:nvPr>
        </p:nvSpPr>
        <p:spPr/>
        <p:txBody>
          <a:bodyPr/>
          <a:lstStyle/>
          <a:p>
            <a:pPr marL="0" indent="0"/>
            <a:r>
              <a:rPr lang="en-US" sz="2800" dirty="0" smtClean="0"/>
              <a:t>A pairing is </a:t>
            </a:r>
            <a:r>
              <a:rPr lang="en-US" sz="2800" dirty="0" smtClean="0">
                <a:solidFill>
                  <a:schemeClr val="accent2"/>
                </a:solidFill>
              </a:rPr>
              <a:t>male-optimal</a:t>
            </a:r>
            <a:r>
              <a:rPr lang="en-US" sz="2800" dirty="0" smtClean="0"/>
              <a:t> if </a:t>
            </a:r>
            <a:r>
              <a:rPr lang="en-US" sz="2800" dirty="0" smtClean="0">
                <a:solidFill>
                  <a:schemeClr val="folHlink"/>
                </a:solidFill>
              </a:rPr>
              <a:t>every </a:t>
            </a:r>
            <a:r>
              <a:rPr lang="en-US" sz="2800" dirty="0" smtClean="0"/>
              <a:t>boy gets his </a:t>
            </a:r>
            <a:r>
              <a:rPr lang="en-US" sz="2800" dirty="0" smtClean="0">
                <a:solidFill>
                  <a:schemeClr val="folHlink"/>
                </a:solidFill>
              </a:rPr>
              <a:t>optimal</a:t>
            </a:r>
            <a:r>
              <a:rPr lang="en-US" sz="2800" dirty="0" smtClean="0">
                <a:solidFill>
                  <a:schemeClr val="tx2"/>
                </a:solidFill>
              </a:rPr>
              <a:t> </a:t>
            </a:r>
            <a:r>
              <a:rPr lang="en-US" sz="2800" dirty="0" smtClean="0"/>
              <a:t>mate. This is the best of all possible stable worlds for every boy simultaneously.</a:t>
            </a:r>
          </a:p>
          <a:p>
            <a:pPr marL="0" indent="0"/>
            <a:endParaRPr lang="en-US" sz="2800" dirty="0" smtClean="0"/>
          </a:p>
          <a:p>
            <a:pPr marL="0" indent="0"/>
            <a:r>
              <a:rPr lang="en-US" sz="2800" dirty="0" smtClean="0"/>
              <a:t>A pairing is </a:t>
            </a:r>
            <a:r>
              <a:rPr lang="en-US" sz="2800" dirty="0" smtClean="0">
                <a:solidFill>
                  <a:schemeClr val="accent2"/>
                </a:solidFill>
              </a:rPr>
              <a:t>male-</a:t>
            </a:r>
            <a:r>
              <a:rPr lang="en-US" sz="2800" dirty="0" err="1" smtClean="0">
                <a:solidFill>
                  <a:schemeClr val="accent2"/>
                </a:solidFill>
              </a:rPr>
              <a:t>pessimal</a:t>
            </a:r>
            <a:r>
              <a:rPr lang="en-US" sz="2800" dirty="0" smtClean="0"/>
              <a:t> if </a:t>
            </a:r>
            <a:r>
              <a:rPr lang="en-US" sz="2800" dirty="0" smtClean="0">
                <a:solidFill>
                  <a:schemeClr val="folHlink"/>
                </a:solidFill>
              </a:rPr>
              <a:t>every </a:t>
            </a:r>
            <a:r>
              <a:rPr lang="en-US" sz="2800" dirty="0" smtClean="0"/>
              <a:t>boy gets his </a:t>
            </a:r>
            <a:r>
              <a:rPr lang="en-US" sz="2800" dirty="0" err="1" smtClean="0">
                <a:solidFill>
                  <a:schemeClr val="folHlink"/>
                </a:solidFill>
              </a:rPr>
              <a:t>pessimal</a:t>
            </a:r>
            <a:r>
              <a:rPr lang="en-US" sz="2800" dirty="0" smtClean="0">
                <a:solidFill>
                  <a:schemeClr val="tx2"/>
                </a:solidFill>
              </a:rPr>
              <a:t> </a:t>
            </a:r>
            <a:r>
              <a:rPr lang="en-US" sz="2800" dirty="0" smtClean="0"/>
              <a:t>mate. This is the worst of all possible stable worlds for every boy simultaneously.</a:t>
            </a:r>
          </a:p>
          <a:p>
            <a:pPr marL="0" indent="0" algn="ctr"/>
            <a:endParaRPr lang="en-US" sz="2800" dirty="0" smtClean="0"/>
          </a:p>
          <a:p>
            <a:pPr marL="0" indent="0"/>
            <a:endParaRPr lang="en-US" sz="2800" dirty="0" smtClean="0"/>
          </a:p>
        </p:txBody>
      </p:sp>
    </p:spTree>
  </p:cSld>
  <p:clrMapOvr>
    <a:masterClrMapping/>
  </p:clrMapOvr>
  <p:transition advTm="144"/>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206850" name="Rectangle 2"/>
          <p:cNvSpPr>
            <a:spLocks noGrp="1" noChangeArrowheads="1"/>
          </p:cNvSpPr>
          <p:nvPr>
            <p:ph type="title"/>
          </p:nvPr>
        </p:nvSpPr>
        <p:spPr/>
        <p:txBody>
          <a:bodyPr/>
          <a:lstStyle/>
          <a:p>
            <a:pPr>
              <a:defRPr/>
            </a:pPr>
            <a:r>
              <a:rPr lang="en-US">
                <a:ea typeface="+mj-ea"/>
                <a:cs typeface="+mj-cs"/>
              </a:rPr>
              <a:t>Dating Heaven and Hell</a:t>
            </a:r>
          </a:p>
        </p:txBody>
      </p:sp>
      <p:sp>
        <p:nvSpPr>
          <p:cNvPr id="206851" name="Rectangle 3"/>
          <p:cNvSpPr>
            <a:spLocks noGrp="1" noChangeArrowheads="1"/>
          </p:cNvSpPr>
          <p:nvPr>
            <p:ph type="body" idx="1"/>
          </p:nvPr>
        </p:nvSpPr>
        <p:spPr/>
        <p:txBody>
          <a:bodyPr/>
          <a:lstStyle/>
          <a:p>
            <a:pPr marL="0" indent="0"/>
            <a:endParaRPr lang="en-US" smtClean="0"/>
          </a:p>
          <a:p>
            <a:pPr marL="0" indent="0"/>
            <a:r>
              <a:rPr lang="en-US" smtClean="0"/>
              <a:t>Does a male-optimal pairing always exist? </a:t>
            </a:r>
          </a:p>
          <a:p>
            <a:pPr marL="0" indent="0"/>
            <a:endParaRPr lang="en-US" smtClean="0"/>
          </a:p>
          <a:p>
            <a:pPr marL="0" indent="0"/>
            <a:r>
              <a:rPr lang="en-US" smtClean="0"/>
              <a:t>If so, is it stable?</a:t>
            </a:r>
          </a:p>
          <a:p>
            <a:pPr marL="0" indent="0" algn="ctr"/>
            <a:endParaRPr lang="en-US" smtClean="0"/>
          </a:p>
          <a:p>
            <a:pPr marL="0" indent="0"/>
            <a:endParaRPr lang="en-US" smtClean="0"/>
          </a:p>
        </p:txBody>
      </p:sp>
    </p:spTree>
  </p:cSld>
  <p:clrMapOvr>
    <a:masterClrMapping/>
  </p:clrMapOvr>
  <p:transition advTm="144"/>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9"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45413" name="Rectangle 5"/>
          <p:cNvSpPr>
            <a:spLocks noChangeArrowheads="1"/>
          </p:cNvSpPr>
          <p:nvPr/>
        </p:nvSpPr>
        <p:spPr bwMode="auto">
          <a:xfrm>
            <a:off x="685800" y="2057400"/>
            <a:ext cx="7772400" cy="3200400"/>
          </a:xfrm>
          <a:prstGeom prst="rect">
            <a:avLst/>
          </a:prstGeom>
          <a:solidFill>
            <a:schemeClr val="bg2"/>
          </a:solidFill>
          <a:ln w="12700" cap="sq">
            <a:solidFill>
              <a:schemeClr val="accent1"/>
            </a:solidFill>
            <a:miter lim="800000"/>
            <a:headEnd type="none" w="sm" len="sm"/>
            <a:tailEnd type="none" w="sm" len="sm"/>
          </a:ln>
          <a:effectLst/>
        </p:spPr>
        <p:txBody>
          <a:bodyPr wrap="none" lIns="274320" rIns="274320" anchor="ctr">
            <a:spAutoFit/>
          </a:bodyPr>
          <a:lstStyle/>
          <a:p>
            <a:endParaRPr lang="en-US">
              <a:effectLst>
                <a:outerShdw blurRad="38100" dist="38100" dir="2700000" algn="tl">
                  <a:srgbClr val="000000"/>
                </a:outerShdw>
              </a:effectLst>
            </a:endParaRPr>
          </a:p>
        </p:txBody>
      </p:sp>
      <p:sp>
        <p:nvSpPr>
          <p:cNvPr id="145410" name="Rectangle 2"/>
          <p:cNvSpPr>
            <a:spLocks noGrp="1" noChangeArrowheads="1"/>
          </p:cNvSpPr>
          <p:nvPr>
            <p:ph type="title"/>
          </p:nvPr>
        </p:nvSpPr>
        <p:spPr/>
        <p:txBody>
          <a:bodyPr/>
          <a:lstStyle/>
          <a:p>
            <a:r>
              <a:rPr lang="en-US" sz="6000" smtClean="0">
                <a:solidFill>
                  <a:srgbClr val="FFCC66"/>
                </a:solidFill>
              </a:rPr>
              <a:t>The Naked Mathematical Truth!</a:t>
            </a:r>
            <a:endParaRPr lang="en-US" smtClean="0"/>
          </a:p>
        </p:txBody>
      </p:sp>
      <p:sp>
        <p:nvSpPr>
          <p:cNvPr id="145411" name="Rectangle 3"/>
          <p:cNvSpPr>
            <a:spLocks noGrp="1" noChangeArrowheads="1"/>
          </p:cNvSpPr>
          <p:nvPr>
            <p:ph type="body" idx="1"/>
          </p:nvPr>
        </p:nvSpPr>
        <p:spPr>
          <a:xfrm>
            <a:off x="685800" y="2057400"/>
            <a:ext cx="7772400" cy="3200400"/>
          </a:xfrm>
        </p:spPr>
        <p:txBody>
          <a:bodyPr/>
          <a:lstStyle/>
          <a:p>
            <a:pPr marL="0" indent="0" algn="ctr">
              <a:defRPr/>
            </a:pPr>
            <a:r>
              <a:rPr lang="en-US" sz="4800">
                <a:ea typeface="+mn-ea"/>
                <a:cs typeface="+mn-cs"/>
              </a:rPr>
              <a:t>The Traditional Marriage Algorithm always produces a </a:t>
            </a:r>
            <a:r>
              <a:rPr lang="en-US" sz="4800">
                <a:solidFill>
                  <a:schemeClr val="accent2"/>
                </a:solidFill>
                <a:ea typeface="+mn-ea"/>
                <a:cs typeface="+mn-cs"/>
              </a:rPr>
              <a:t>male-optimal</a:t>
            </a:r>
            <a:r>
              <a:rPr lang="en-US" sz="4800">
                <a:ea typeface="+mn-ea"/>
                <a:cs typeface="+mn-cs"/>
              </a:rPr>
              <a:t>, </a:t>
            </a:r>
            <a:r>
              <a:rPr lang="en-US" sz="4800">
                <a:solidFill>
                  <a:schemeClr val="folHlink"/>
                </a:solidFill>
                <a:ea typeface="+mn-ea"/>
                <a:cs typeface="+mn-cs"/>
              </a:rPr>
              <a:t>female-pessimal</a:t>
            </a:r>
            <a:r>
              <a:rPr lang="en-US" sz="4800">
                <a:ea typeface="+mn-ea"/>
                <a:cs typeface="+mn-cs"/>
              </a:rPr>
              <a:t> pairing.</a:t>
            </a:r>
          </a:p>
        </p:txBody>
      </p:sp>
      <p:graphicFrame>
        <p:nvGraphicFramePr>
          <p:cNvPr id="145412" name="Object 2"/>
          <p:cNvGraphicFramePr>
            <a:graphicFrameLocks noChangeAspect="1"/>
          </p:cNvGraphicFramePr>
          <p:nvPr/>
        </p:nvGraphicFramePr>
        <p:xfrm>
          <a:off x="7591425" y="5268913"/>
          <a:ext cx="866775" cy="1589087"/>
        </p:xfrm>
        <a:graphic>
          <a:graphicData uri="http://schemas.openxmlformats.org/presentationml/2006/ole">
            <mc:AlternateContent xmlns:mc="http://schemas.openxmlformats.org/markup-compatibility/2006">
              <mc:Choice xmlns:v="urn:schemas-microsoft-com:vml" Requires="v">
                <p:oleObj spid="_x0000_s50179" name="Clip" r:id="rId5" imgW="2149560" imgH="3934080" progId="MS_ClipArt_Gallery.2">
                  <p:embed/>
                </p:oleObj>
              </mc:Choice>
              <mc:Fallback>
                <p:oleObj name="Clip" r:id="rId5" imgW="2149560" imgH="3934080" progId="MS_ClipArt_Gallery.2">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91425" y="5268913"/>
                        <a:ext cx="866775" cy="1589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advTm="2992"/>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145410"/>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3" name="SUSPENSE.WAV"/>
                                        </p:tgtEl>
                                      </p:cMediaNode>
                                    </p:audio>
                                  </p:subTnLst>
                                </p:cTn>
                              </p:par>
                            </p:childTnLst>
                          </p:cTn>
                        </p:par>
                      </p:childTnLst>
                    </p:cTn>
                  </p:par>
                  <p:par>
                    <p:cTn id="7" fill="hold">
                      <p:stCondLst>
                        <p:cond delay="indefinite"/>
                      </p:stCondLst>
                      <p:childTnLst>
                        <p:par>
                          <p:cTn id="8" fill="hold">
                            <p:stCondLst>
                              <p:cond delay="0"/>
                            </p:stCondLst>
                            <p:childTnLst>
                              <p:par>
                                <p:cTn id="9" presetID="2" presetClass="entr" presetSubtype="1" fill="hold" nodeType="clickEffect">
                                  <p:stCondLst>
                                    <p:cond delay="0"/>
                                  </p:stCondLst>
                                  <p:childTnLst>
                                    <p:set>
                                      <p:cBhvr>
                                        <p:cTn id="10" dur="1" fill="hold">
                                          <p:stCondLst>
                                            <p:cond delay="0"/>
                                          </p:stCondLst>
                                        </p:cTn>
                                        <p:tgtEl>
                                          <p:spTgt spid="145412"/>
                                        </p:tgtEl>
                                        <p:attrNameLst>
                                          <p:attrName>style.visibility</p:attrName>
                                        </p:attrNameLst>
                                      </p:cBhvr>
                                      <p:to>
                                        <p:strVal val="visible"/>
                                      </p:to>
                                    </p:set>
                                    <p:anim calcmode="lin" valueType="num">
                                      <p:cBhvr additive="base">
                                        <p:cTn id="11" dur="500" fill="hold"/>
                                        <p:tgtEl>
                                          <p:spTgt spid="145412"/>
                                        </p:tgtEl>
                                        <p:attrNameLst>
                                          <p:attrName>ppt_x</p:attrName>
                                        </p:attrNameLst>
                                      </p:cBhvr>
                                      <p:tavLst>
                                        <p:tav tm="0">
                                          <p:val>
                                            <p:strVal val="#ppt_x"/>
                                          </p:val>
                                        </p:tav>
                                        <p:tav tm="100000">
                                          <p:val>
                                            <p:strVal val="#ppt_x"/>
                                          </p:val>
                                        </p:tav>
                                      </p:tavLst>
                                    </p:anim>
                                    <p:anim calcmode="lin" valueType="num">
                                      <p:cBhvr additive="base">
                                        <p:cTn id="12" dur="500" fill="hold"/>
                                        <p:tgtEl>
                                          <p:spTgt spid="145412"/>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3" presetClass="entr" presetSubtype="528" fill="hold" grpId="0" nodeType="clickEffect">
                                  <p:stCondLst>
                                    <p:cond delay="0"/>
                                  </p:stCondLst>
                                  <p:childTnLst>
                                    <p:set>
                                      <p:cBhvr>
                                        <p:cTn id="16" dur="1" fill="hold">
                                          <p:stCondLst>
                                            <p:cond delay="0"/>
                                          </p:stCondLst>
                                        </p:cTn>
                                        <p:tgtEl>
                                          <p:spTgt spid="145411">
                                            <p:txEl>
                                              <p:pRg st="0" end="0"/>
                                            </p:txEl>
                                          </p:spTgt>
                                        </p:tgtEl>
                                        <p:attrNameLst>
                                          <p:attrName>style.visibility</p:attrName>
                                        </p:attrNameLst>
                                      </p:cBhvr>
                                      <p:to>
                                        <p:strVal val="visible"/>
                                      </p:to>
                                    </p:set>
                                    <p:anim calcmode="lin" valueType="num">
                                      <p:cBhvr>
                                        <p:cTn id="17" dur="500" fill="hold"/>
                                        <p:tgtEl>
                                          <p:spTgt spid="145411">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145411">
                                            <p:txEl>
                                              <p:pRg st="0" end="0"/>
                                            </p:txEl>
                                          </p:spTgt>
                                        </p:tgtEl>
                                        <p:attrNameLst>
                                          <p:attrName>ppt_h</p:attrName>
                                        </p:attrNameLst>
                                      </p:cBhvr>
                                      <p:tavLst>
                                        <p:tav tm="0">
                                          <p:val>
                                            <p:fltVal val="0"/>
                                          </p:val>
                                        </p:tav>
                                        <p:tav tm="100000">
                                          <p:val>
                                            <p:strVal val="#ppt_h"/>
                                          </p:val>
                                        </p:tav>
                                      </p:tavLst>
                                    </p:anim>
                                    <p:anim calcmode="lin" valueType="num">
                                      <p:cBhvr>
                                        <p:cTn id="19" dur="500" fill="hold"/>
                                        <p:tgtEl>
                                          <p:spTgt spid="145411">
                                            <p:txEl>
                                              <p:pRg st="0" end="0"/>
                                            </p:txEl>
                                          </p:spTgt>
                                        </p:tgtEl>
                                        <p:attrNameLst>
                                          <p:attrName>ppt_x</p:attrName>
                                        </p:attrNameLst>
                                      </p:cBhvr>
                                      <p:tavLst>
                                        <p:tav tm="0">
                                          <p:val>
                                            <p:fltVal val="0.5"/>
                                          </p:val>
                                        </p:tav>
                                        <p:tav tm="100000">
                                          <p:val>
                                            <p:strVal val="#ppt_x"/>
                                          </p:val>
                                        </p:tav>
                                      </p:tavLst>
                                    </p:anim>
                                    <p:anim calcmode="lin" valueType="num">
                                      <p:cBhvr>
                                        <p:cTn id="20" dur="500" fill="hold"/>
                                        <p:tgtEl>
                                          <p:spTgt spid="145411">
                                            <p:txEl>
                                              <p:pRg st="0" end="0"/>
                                            </p:txEl>
                                          </p:spTgt>
                                        </p:tgtEl>
                                        <p:attrNameLst>
                                          <p:attrName>ppt_y</p:attrName>
                                        </p:attrNameLst>
                                      </p:cBhvr>
                                      <p:tavLst>
                                        <p:tav tm="0">
                                          <p:val>
                                            <p:fltVal val="0.5"/>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4" name="GLASS.WAV"/>
                                        </p:tgtEl>
                                      </p:cMediaNode>
                                    </p:audio>
                                  </p:subTnLst>
                                </p:cTn>
                              </p:par>
                            </p:childTnLst>
                          </p:cTn>
                        </p:par>
                        <p:par>
                          <p:cTn id="21" fill="hold">
                            <p:stCondLst>
                              <p:cond delay="500"/>
                            </p:stCondLst>
                            <p:childTnLst>
                              <p:par>
                                <p:cTn id="22" presetID="1" presetClass="entr" presetSubtype="0" fill="hold" grpId="0" nodeType="afterEffect">
                                  <p:stCondLst>
                                    <p:cond delay="0"/>
                                  </p:stCondLst>
                                  <p:childTnLst>
                                    <p:set>
                                      <p:cBhvr>
                                        <p:cTn id="23" dur="1" fill="hold">
                                          <p:stCondLst>
                                            <p:cond delay="499"/>
                                          </p:stCondLst>
                                        </p:cTn>
                                        <p:tgtEl>
                                          <p:spTgt spid="1454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3" grpId="0" animBg="1"/>
      <p:bldP spid="145410" grpId="0" autoUpdateAnimBg="0"/>
      <p:bldP spid="145411"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1202"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46434" name="Rectangle 2"/>
          <p:cNvSpPr>
            <a:spLocks noGrp="1" noChangeArrowheads="1"/>
          </p:cNvSpPr>
          <p:nvPr>
            <p:ph type="title"/>
          </p:nvPr>
        </p:nvSpPr>
        <p:spPr/>
        <p:txBody>
          <a:bodyPr/>
          <a:lstStyle/>
          <a:p>
            <a:pPr>
              <a:defRPr/>
            </a:pPr>
            <a:r>
              <a:rPr lang="en-US" u="sng">
                <a:ea typeface="+mj-ea"/>
                <a:cs typeface="+mj-cs"/>
              </a:rPr>
              <a:t>Theorem</a:t>
            </a:r>
            <a:r>
              <a:rPr lang="en-US">
                <a:ea typeface="+mj-ea"/>
                <a:cs typeface="+mj-cs"/>
              </a:rPr>
              <a:t>: TMA produces a </a:t>
            </a:r>
            <a:br>
              <a:rPr lang="en-US">
                <a:ea typeface="+mj-ea"/>
                <a:cs typeface="+mj-cs"/>
              </a:rPr>
            </a:br>
            <a:r>
              <a:rPr lang="en-US">
                <a:ea typeface="+mj-ea"/>
                <a:cs typeface="+mj-cs"/>
              </a:rPr>
              <a:t>male-optimal pairing</a:t>
            </a:r>
          </a:p>
        </p:txBody>
      </p:sp>
      <p:sp>
        <p:nvSpPr>
          <p:cNvPr id="51204" name="Rectangle 3"/>
          <p:cNvSpPr>
            <a:spLocks noGrp="1" noChangeArrowheads="1"/>
          </p:cNvSpPr>
          <p:nvPr>
            <p:ph type="body" idx="1"/>
          </p:nvPr>
        </p:nvSpPr>
        <p:spPr>
          <a:xfrm>
            <a:off x="685800" y="1371600"/>
            <a:ext cx="7772400" cy="4114800"/>
          </a:xfrm>
        </p:spPr>
        <p:txBody>
          <a:bodyPr/>
          <a:lstStyle/>
          <a:p>
            <a:pPr lvl="1">
              <a:lnSpc>
                <a:spcPct val="90000"/>
              </a:lnSpc>
            </a:pPr>
            <a:r>
              <a:rPr lang="en-US" sz="2800" smtClean="0"/>
              <a:t>Suppose, for a contradiction, that some boy gets rejected by his optimal girl during TMA. </a:t>
            </a:r>
            <a:r>
              <a:rPr lang="en-US" sz="2800" smtClean="0">
                <a:solidFill>
                  <a:schemeClr val="folHlink"/>
                </a:solidFill>
              </a:rPr>
              <a:t>Let t be the earliest time at which this happened.</a:t>
            </a:r>
          </a:p>
          <a:p>
            <a:pPr lvl="1">
              <a:lnSpc>
                <a:spcPct val="90000"/>
              </a:lnSpc>
            </a:pPr>
            <a:r>
              <a:rPr lang="en-US" sz="2800" smtClean="0"/>
              <a:t> In particular, at time t, </a:t>
            </a:r>
            <a:r>
              <a:rPr lang="en-US" sz="2800" smtClean="0">
                <a:solidFill>
                  <a:schemeClr val="folHlink"/>
                </a:solidFill>
              </a:rPr>
              <a:t>some boy b got rejected by his optimal girl g*</a:t>
            </a:r>
            <a:r>
              <a:rPr lang="en-US" sz="2800" smtClean="0"/>
              <a:t> </a:t>
            </a:r>
            <a:r>
              <a:rPr lang="en-US" sz="2800" smtClean="0">
                <a:solidFill>
                  <a:schemeClr val="folHlink"/>
                </a:solidFill>
              </a:rPr>
              <a:t>because she said “maybe” to a preferred b</a:t>
            </a:r>
            <a:r>
              <a:rPr lang="en-US" sz="2800" baseline="30000" smtClean="0">
                <a:solidFill>
                  <a:schemeClr val="folHlink"/>
                </a:solidFill>
              </a:rPr>
              <a:t>*</a:t>
            </a:r>
            <a:r>
              <a:rPr lang="en-US" sz="2800" smtClean="0">
                <a:solidFill>
                  <a:schemeClr val="folHlink"/>
                </a:solidFill>
              </a:rPr>
              <a:t>.</a:t>
            </a:r>
            <a:r>
              <a:rPr lang="en-US" sz="2800" smtClean="0"/>
              <a:t> By the definition of t, b</a:t>
            </a:r>
            <a:r>
              <a:rPr lang="en-US" sz="2800" baseline="30000" smtClean="0"/>
              <a:t>* </a:t>
            </a:r>
            <a:r>
              <a:rPr lang="en-US" sz="2800" smtClean="0"/>
              <a:t>had not yet been rejected by his optimal girl.</a:t>
            </a:r>
          </a:p>
          <a:p>
            <a:pPr lvl="1">
              <a:lnSpc>
                <a:spcPct val="90000"/>
              </a:lnSpc>
            </a:pPr>
            <a:r>
              <a:rPr lang="en-US" sz="2800" smtClean="0"/>
              <a:t> Therefore, </a:t>
            </a:r>
            <a:r>
              <a:rPr lang="en-US" sz="2800" smtClean="0">
                <a:solidFill>
                  <a:schemeClr val="folHlink"/>
                </a:solidFill>
              </a:rPr>
              <a:t>b</a:t>
            </a:r>
            <a:r>
              <a:rPr lang="en-US" sz="2800" baseline="30000" smtClean="0">
                <a:solidFill>
                  <a:schemeClr val="folHlink"/>
                </a:solidFill>
              </a:rPr>
              <a:t>* </a:t>
            </a:r>
            <a:r>
              <a:rPr lang="en-US" sz="2800" smtClean="0">
                <a:solidFill>
                  <a:schemeClr val="folHlink"/>
                </a:solidFill>
              </a:rPr>
              <a:t>likes g* at least as much as his optimal.</a:t>
            </a:r>
            <a:endParaRPr lang="en-US" sz="2800" baseline="30000" smtClean="0">
              <a:solidFill>
                <a:schemeClr val="folHlink"/>
              </a:solidFill>
            </a:endParaRPr>
          </a:p>
        </p:txBody>
      </p:sp>
    </p:spTree>
  </p:cSld>
  <p:clrMapOvr>
    <a:masterClrMapping/>
  </p:clrMapOvr>
  <p:transition advTm="112"/>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2226"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47458" name="Rectangle 2"/>
          <p:cNvSpPr>
            <a:spLocks noGrp="1" noChangeArrowheads="1"/>
          </p:cNvSpPr>
          <p:nvPr>
            <p:ph type="title"/>
          </p:nvPr>
        </p:nvSpPr>
        <p:spPr>
          <a:xfrm>
            <a:off x="381000" y="228600"/>
            <a:ext cx="8458200" cy="1143000"/>
          </a:xfrm>
        </p:spPr>
        <p:txBody>
          <a:bodyPr/>
          <a:lstStyle/>
          <a:p>
            <a:pPr algn="just">
              <a:lnSpc>
                <a:spcPct val="80000"/>
              </a:lnSpc>
            </a:pPr>
            <a:r>
              <a:rPr lang="en-US" sz="2800" smtClean="0">
                <a:solidFill>
                  <a:schemeClr val="folHlink"/>
                </a:solidFill>
              </a:rPr>
              <a:t>Some boy b got rejected by his optimal girl g*</a:t>
            </a:r>
            <a:r>
              <a:rPr lang="en-US" sz="2800" smtClean="0"/>
              <a:t> </a:t>
            </a:r>
            <a:r>
              <a:rPr lang="en-US" sz="2800" smtClean="0">
                <a:solidFill>
                  <a:schemeClr val="folHlink"/>
                </a:solidFill>
              </a:rPr>
              <a:t>because she said “maybe” to a preferred b</a:t>
            </a:r>
            <a:r>
              <a:rPr lang="en-US" sz="2800" baseline="30000" smtClean="0">
                <a:solidFill>
                  <a:schemeClr val="folHlink"/>
                </a:solidFill>
              </a:rPr>
              <a:t>*</a:t>
            </a:r>
            <a:r>
              <a:rPr lang="en-US" sz="2800" smtClean="0">
                <a:solidFill>
                  <a:schemeClr val="folHlink"/>
                </a:solidFill>
              </a:rPr>
              <a:t>. b* likes g* at least as much as his optimal girl.</a:t>
            </a:r>
            <a:endParaRPr lang="en-US" sz="3200" smtClean="0">
              <a:solidFill>
                <a:schemeClr val="folHlink"/>
              </a:solidFill>
            </a:endParaRPr>
          </a:p>
        </p:txBody>
      </p:sp>
      <p:sp>
        <p:nvSpPr>
          <p:cNvPr id="147459" name="Rectangle 3"/>
          <p:cNvSpPr>
            <a:spLocks noGrp="1" noChangeArrowheads="1"/>
          </p:cNvSpPr>
          <p:nvPr>
            <p:ph type="body" idx="1"/>
          </p:nvPr>
        </p:nvSpPr>
        <p:spPr>
          <a:xfrm>
            <a:off x="685800" y="1752600"/>
            <a:ext cx="7772400" cy="4191000"/>
          </a:xfrm>
        </p:spPr>
        <p:txBody>
          <a:bodyPr/>
          <a:lstStyle/>
          <a:p>
            <a:pPr marL="0" indent="0">
              <a:lnSpc>
                <a:spcPct val="90000"/>
              </a:lnSpc>
            </a:pPr>
            <a:r>
              <a:rPr lang="en-US" sz="3600" smtClean="0"/>
              <a:t>There must exist a stable paring S in which b and g are married. </a:t>
            </a:r>
          </a:p>
          <a:p>
            <a:pPr lvl="1">
              <a:lnSpc>
                <a:spcPct val="90000"/>
              </a:lnSpc>
            </a:pPr>
            <a:r>
              <a:rPr lang="en-US" smtClean="0">
                <a:solidFill>
                  <a:schemeClr val="folHlink"/>
                </a:solidFill>
              </a:rPr>
              <a:t>b*</a:t>
            </a:r>
            <a:r>
              <a:rPr lang="en-US" smtClean="0">
                <a:solidFill>
                  <a:schemeClr val="accent2"/>
                </a:solidFill>
              </a:rPr>
              <a:t> wants g* more than his wife in S</a:t>
            </a:r>
            <a:endParaRPr lang="en-US" smtClean="0">
              <a:solidFill>
                <a:schemeClr val="folHlink"/>
              </a:solidFill>
            </a:endParaRPr>
          </a:p>
          <a:p>
            <a:pPr lvl="2">
              <a:lnSpc>
                <a:spcPct val="90000"/>
              </a:lnSpc>
            </a:pPr>
            <a:r>
              <a:rPr lang="en-US" smtClean="0"/>
              <a:t>g* is as at least as good as his best and he does not have her in stable pairing S</a:t>
            </a:r>
          </a:p>
          <a:p>
            <a:pPr lvl="1">
              <a:lnSpc>
                <a:spcPct val="90000"/>
              </a:lnSpc>
            </a:pPr>
            <a:r>
              <a:rPr lang="en-US" smtClean="0">
                <a:solidFill>
                  <a:schemeClr val="folHlink"/>
                </a:solidFill>
              </a:rPr>
              <a:t>g* </a:t>
            </a:r>
            <a:r>
              <a:rPr lang="en-US" smtClean="0">
                <a:solidFill>
                  <a:schemeClr val="accent2"/>
                </a:solidFill>
              </a:rPr>
              <a:t>wants b* more than her husband in S</a:t>
            </a:r>
            <a:endParaRPr lang="en-US" smtClean="0">
              <a:solidFill>
                <a:schemeClr val="folHlink"/>
              </a:solidFill>
            </a:endParaRPr>
          </a:p>
          <a:p>
            <a:pPr lvl="2">
              <a:lnSpc>
                <a:spcPct val="90000"/>
              </a:lnSpc>
            </a:pPr>
            <a:r>
              <a:rPr lang="en-US" smtClean="0"/>
              <a:t>b is her husband in S and she rejects him for b</a:t>
            </a:r>
            <a:r>
              <a:rPr lang="en-US" baseline="30000" smtClean="0"/>
              <a:t>*</a:t>
            </a:r>
            <a:r>
              <a:rPr lang="en-US" smtClean="0"/>
              <a:t> in TMA</a:t>
            </a:r>
          </a:p>
        </p:txBody>
      </p:sp>
    </p:spTree>
  </p:cSld>
  <p:clrMapOvr>
    <a:masterClrMapping/>
  </p:clrMapOvr>
  <p:transition advTm="128"/>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4274"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48495" name="Rectangle 15"/>
          <p:cNvSpPr>
            <a:spLocks noGrp="1" noChangeArrowheads="1"/>
          </p:cNvSpPr>
          <p:nvPr>
            <p:ph type="body" idx="1"/>
          </p:nvPr>
        </p:nvSpPr>
        <p:spPr>
          <a:xfrm>
            <a:off x="685800" y="1752600"/>
            <a:ext cx="7772400" cy="4191000"/>
          </a:xfrm>
        </p:spPr>
        <p:txBody>
          <a:bodyPr/>
          <a:lstStyle/>
          <a:p>
            <a:pPr marL="0" indent="0">
              <a:lnSpc>
                <a:spcPct val="90000"/>
              </a:lnSpc>
            </a:pPr>
            <a:r>
              <a:rPr lang="en-US" sz="3600" smtClean="0"/>
              <a:t>There must exist a stable paring S in which b and g are married. </a:t>
            </a:r>
          </a:p>
          <a:p>
            <a:pPr lvl="1">
              <a:lnSpc>
                <a:spcPct val="90000"/>
              </a:lnSpc>
            </a:pPr>
            <a:r>
              <a:rPr lang="en-US" smtClean="0">
                <a:solidFill>
                  <a:schemeClr val="folHlink"/>
                </a:solidFill>
              </a:rPr>
              <a:t>b*</a:t>
            </a:r>
            <a:r>
              <a:rPr lang="en-US" smtClean="0">
                <a:solidFill>
                  <a:schemeClr val="accent2"/>
                </a:solidFill>
              </a:rPr>
              <a:t> wants g* more than his wife in S</a:t>
            </a:r>
            <a:endParaRPr lang="en-US" smtClean="0">
              <a:solidFill>
                <a:schemeClr val="folHlink"/>
              </a:solidFill>
            </a:endParaRPr>
          </a:p>
          <a:p>
            <a:pPr lvl="2">
              <a:lnSpc>
                <a:spcPct val="90000"/>
              </a:lnSpc>
            </a:pPr>
            <a:r>
              <a:rPr lang="en-US" smtClean="0"/>
              <a:t>g* is as at least as good as his best and he does not have her in stable pairing S</a:t>
            </a:r>
          </a:p>
          <a:p>
            <a:pPr lvl="1">
              <a:lnSpc>
                <a:spcPct val="90000"/>
              </a:lnSpc>
            </a:pPr>
            <a:r>
              <a:rPr lang="en-US" smtClean="0">
                <a:solidFill>
                  <a:schemeClr val="folHlink"/>
                </a:solidFill>
              </a:rPr>
              <a:t>g* </a:t>
            </a:r>
            <a:r>
              <a:rPr lang="en-US" smtClean="0">
                <a:solidFill>
                  <a:schemeClr val="accent2"/>
                </a:solidFill>
              </a:rPr>
              <a:t>wants b* more than her husband in S</a:t>
            </a:r>
            <a:endParaRPr lang="en-US" smtClean="0">
              <a:solidFill>
                <a:schemeClr val="folHlink"/>
              </a:solidFill>
            </a:endParaRPr>
          </a:p>
          <a:p>
            <a:pPr lvl="2">
              <a:lnSpc>
                <a:spcPct val="90000"/>
              </a:lnSpc>
            </a:pPr>
            <a:r>
              <a:rPr lang="en-US" smtClean="0"/>
              <a:t>b is her husband in S and she rejects him for b</a:t>
            </a:r>
            <a:r>
              <a:rPr lang="en-US" baseline="30000" smtClean="0"/>
              <a:t>*</a:t>
            </a:r>
            <a:r>
              <a:rPr lang="en-US" smtClean="0"/>
              <a:t> in TMA</a:t>
            </a:r>
          </a:p>
        </p:txBody>
      </p:sp>
      <p:sp>
        <p:nvSpPr>
          <p:cNvPr id="148482" name="Rectangle 2"/>
          <p:cNvSpPr>
            <a:spLocks noGrp="1" noChangeArrowheads="1"/>
          </p:cNvSpPr>
          <p:nvPr>
            <p:ph type="title"/>
          </p:nvPr>
        </p:nvSpPr>
        <p:spPr>
          <a:xfrm>
            <a:off x="381000" y="228600"/>
            <a:ext cx="8458200" cy="1143000"/>
          </a:xfrm>
        </p:spPr>
        <p:txBody>
          <a:bodyPr/>
          <a:lstStyle/>
          <a:p>
            <a:pPr algn="just">
              <a:lnSpc>
                <a:spcPct val="80000"/>
              </a:lnSpc>
            </a:pPr>
            <a:r>
              <a:rPr lang="en-US" sz="2800" smtClean="0">
                <a:solidFill>
                  <a:schemeClr val="folHlink"/>
                </a:solidFill>
              </a:rPr>
              <a:t>Some boy b got rejected by his optimal girl g*</a:t>
            </a:r>
            <a:r>
              <a:rPr lang="en-US" sz="2800" smtClean="0"/>
              <a:t> </a:t>
            </a:r>
            <a:r>
              <a:rPr lang="en-US" sz="2800" smtClean="0">
                <a:solidFill>
                  <a:schemeClr val="folHlink"/>
                </a:solidFill>
              </a:rPr>
              <a:t>because she said “maybe” to a preferred b</a:t>
            </a:r>
            <a:r>
              <a:rPr lang="en-US" sz="2800" baseline="30000" smtClean="0">
                <a:solidFill>
                  <a:schemeClr val="folHlink"/>
                </a:solidFill>
              </a:rPr>
              <a:t>*</a:t>
            </a:r>
            <a:r>
              <a:rPr lang="en-US" sz="2800" smtClean="0">
                <a:solidFill>
                  <a:schemeClr val="folHlink"/>
                </a:solidFill>
              </a:rPr>
              <a:t>. b* likes g* at least as much as his optimal girl.</a:t>
            </a:r>
            <a:endParaRPr lang="en-US" sz="3200" smtClean="0">
              <a:solidFill>
                <a:schemeClr val="folHlink"/>
              </a:solidFill>
            </a:endParaRPr>
          </a:p>
        </p:txBody>
      </p:sp>
      <p:sp>
        <p:nvSpPr>
          <p:cNvPr id="148493" name="Text Box 13"/>
          <p:cNvSpPr txBox="1">
            <a:spLocks noChangeArrowheads="1"/>
          </p:cNvSpPr>
          <p:nvPr/>
        </p:nvSpPr>
        <p:spPr bwMode="auto">
          <a:xfrm rot="-5233">
            <a:off x="530225" y="6130925"/>
            <a:ext cx="7989888" cy="714375"/>
          </a:xfrm>
          <a:prstGeom prst="rect">
            <a:avLst/>
          </a:prstGeom>
          <a:solidFill>
            <a:schemeClr val="bg2"/>
          </a:solidFill>
          <a:ln w="12700">
            <a:solidFill>
              <a:schemeClr val="hlink"/>
            </a:solidFill>
            <a:miter lim="800000"/>
            <a:headEnd/>
            <a:tailEnd/>
          </a:ln>
        </p:spPr>
        <p:txBody>
          <a:bodyPr wrap="none" lIns="274320" rIns="274320" anchor="ctr">
            <a:spAutoFit/>
          </a:bodyPr>
          <a:lstStyle/>
          <a:p>
            <a:pPr algn="ctr">
              <a:spcBef>
                <a:spcPct val="0"/>
              </a:spcBef>
            </a:pPr>
            <a:r>
              <a:rPr lang="en-US">
                <a:solidFill>
                  <a:schemeClr val="tx2"/>
                </a:solidFill>
                <a:effectLst/>
                <a:latin typeface="Arial Rounded MT Bold" charset="0"/>
              </a:rPr>
              <a:t>Contradiction to the stability of S.</a:t>
            </a:r>
            <a:endParaRPr lang="en-US">
              <a:solidFill>
                <a:schemeClr val="accent2"/>
              </a:solidFill>
              <a:effectLst/>
              <a:latin typeface="Arial Rounded MT Bold" charset="0"/>
            </a:endParaRPr>
          </a:p>
        </p:txBody>
      </p:sp>
      <p:grpSp>
        <p:nvGrpSpPr>
          <p:cNvPr id="54278" name="Group 4"/>
          <p:cNvGrpSpPr>
            <a:grpSpLocks/>
          </p:cNvGrpSpPr>
          <p:nvPr/>
        </p:nvGrpSpPr>
        <p:grpSpPr bwMode="auto">
          <a:xfrm>
            <a:off x="712788" y="3236913"/>
            <a:ext cx="347662" cy="500062"/>
            <a:chOff x="3347" y="2728"/>
            <a:chExt cx="141" cy="181"/>
          </a:xfrm>
        </p:grpSpPr>
        <p:sp>
          <p:nvSpPr>
            <p:cNvPr id="148485" name="Freeform 5"/>
            <p:cNvSpPr>
              <a:spLocks/>
            </p:cNvSpPr>
            <p:nvPr/>
          </p:nvSpPr>
          <p:spPr bwMode="auto">
            <a:xfrm>
              <a:off x="3405" y="2728"/>
              <a:ext cx="83" cy="181"/>
            </a:xfrm>
            <a:custGeom>
              <a:avLst/>
              <a:gdLst/>
              <a:ahLst/>
              <a:cxnLst>
                <a:cxn ang="0">
                  <a:pos x="10" y="79"/>
                </a:cxn>
                <a:cxn ang="0">
                  <a:pos x="0" y="47"/>
                </a:cxn>
                <a:cxn ang="0">
                  <a:pos x="9" y="21"/>
                </a:cxn>
                <a:cxn ang="0">
                  <a:pos x="27" y="3"/>
                </a:cxn>
                <a:cxn ang="0">
                  <a:pos x="48" y="0"/>
                </a:cxn>
                <a:cxn ang="0">
                  <a:pos x="63" y="6"/>
                </a:cxn>
                <a:cxn ang="0">
                  <a:pos x="77" y="24"/>
                </a:cxn>
                <a:cxn ang="0">
                  <a:pos x="81" y="53"/>
                </a:cxn>
                <a:cxn ang="0">
                  <a:pos x="83" y="83"/>
                </a:cxn>
                <a:cxn ang="0">
                  <a:pos x="77" y="115"/>
                </a:cxn>
                <a:cxn ang="0">
                  <a:pos x="69" y="156"/>
                </a:cxn>
                <a:cxn ang="0">
                  <a:pos x="54" y="181"/>
                </a:cxn>
                <a:cxn ang="0">
                  <a:pos x="45" y="173"/>
                </a:cxn>
                <a:cxn ang="0">
                  <a:pos x="42" y="155"/>
                </a:cxn>
                <a:cxn ang="0">
                  <a:pos x="46" y="134"/>
                </a:cxn>
                <a:cxn ang="0">
                  <a:pos x="53" y="108"/>
                </a:cxn>
                <a:cxn ang="0">
                  <a:pos x="57" y="81"/>
                </a:cxn>
                <a:cxn ang="0">
                  <a:pos x="57" y="56"/>
                </a:cxn>
                <a:cxn ang="0">
                  <a:pos x="54" y="36"/>
                </a:cxn>
                <a:cxn ang="0">
                  <a:pos x="46" y="21"/>
                </a:cxn>
                <a:cxn ang="0">
                  <a:pos x="34" y="20"/>
                </a:cxn>
                <a:cxn ang="0">
                  <a:pos x="27" y="32"/>
                </a:cxn>
                <a:cxn ang="0">
                  <a:pos x="24" y="53"/>
                </a:cxn>
                <a:cxn ang="0">
                  <a:pos x="22" y="71"/>
                </a:cxn>
                <a:cxn ang="0">
                  <a:pos x="10" y="79"/>
                </a:cxn>
              </a:cxnLst>
              <a:rect l="0" t="0" r="r" b="b"/>
              <a:pathLst>
                <a:path w="83" h="181">
                  <a:moveTo>
                    <a:pt x="10" y="79"/>
                  </a:moveTo>
                  <a:lnTo>
                    <a:pt x="0" y="47"/>
                  </a:lnTo>
                  <a:lnTo>
                    <a:pt x="9" y="21"/>
                  </a:lnTo>
                  <a:lnTo>
                    <a:pt x="27" y="3"/>
                  </a:lnTo>
                  <a:lnTo>
                    <a:pt x="48" y="0"/>
                  </a:lnTo>
                  <a:lnTo>
                    <a:pt x="63" y="6"/>
                  </a:lnTo>
                  <a:lnTo>
                    <a:pt x="77" y="24"/>
                  </a:lnTo>
                  <a:lnTo>
                    <a:pt x="81" y="53"/>
                  </a:lnTo>
                  <a:lnTo>
                    <a:pt x="83" y="83"/>
                  </a:lnTo>
                  <a:lnTo>
                    <a:pt x="77" y="115"/>
                  </a:lnTo>
                  <a:lnTo>
                    <a:pt x="69" y="156"/>
                  </a:lnTo>
                  <a:lnTo>
                    <a:pt x="54" y="181"/>
                  </a:lnTo>
                  <a:lnTo>
                    <a:pt x="45" y="173"/>
                  </a:lnTo>
                  <a:lnTo>
                    <a:pt x="42" y="155"/>
                  </a:lnTo>
                  <a:lnTo>
                    <a:pt x="46" y="134"/>
                  </a:lnTo>
                  <a:lnTo>
                    <a:pt x="53" y="108"/>
                  </a:lnTo>
                  <a:lnTo>
                    <a:pt x="57" y="81"/>
                  </a:lnTo>
                  <a:lnTo>
                    <a:pt x="57" y="56"/>
                  </a:lnTo>
                  <a:lnTo>
                    <a:pt x="54" y="36"/>
                  </a:lnTo>
                  <a:lnTo>
                    <a:pt x="46" y="21"/>
                  </a:lnTo>
                  <a:lnTo>
                    <a:pt x="34" y="20"/>
                  </a:lnTo>
                  <a:lnTo>
                    <a:pt x="27" y="32"/>
                  </a:lnTo>
                  <a:lnTo>
                    <a:pt x="24" y="53"/>
                  </a:lnTo>
                  <a:lnTo>
                    <a:pt x="22" y="71"/>
                  </a:lnTo>
                  <a:lnTo>
                    <a:pt x="10" y="79"/>
                  </a:lnTo>
                  <a:close/>
                </a:path>
              </a:pathLst>
            </a:custGeom>
            <a:solidFill>
              <a:schemeClr val="tx2"/>
            </a:solidFill>
            <a:ln w="9525">
              <a:solidFill>
                <a:srgbClr val="993300"/>
              </a:solidFill>
              <a:round/>
              <a:headEnd/>
              <a:tailEnd/>
            </a:ln>
          </p:spPr>
          <p:txBody>
            <a:bodyPr/>
            <a:lstStyle/>
            <a:p>
              <a:endParaRPr lang="en-US">
                <a:effectLst>
                  <a:outerShdw blurRad="38100" dist="38100" dir="2700000" algn="tl">
                    <a:srgbClr val="000000"/>
                  </a:outerShdw>
                </a:effectLst>
              </a:endParaRPr>
            </a:p>
          </p:txBody>
        </p:sp>
        <p:sp>
          <p:nvSpPr>
            <p:cNvPr id="148486" name="Freeform 6"/>
            <p:cNvSpPr>
              <a:spLocks/>
            </p:cNvSpPr>
            <p:nvPr/>
          </p:nvSpPr>
          <p:spPr bwMode="auto">
            <a:xfrm>
              <a:off x="3347" y="2777"/>
              <a:ext cx="114" cy="129"/>
            </a:xfrm>
            <a:custGeom>
              <a:avLst/>
              <a:gdLst/>
              <a:ahLst/>
              <a:cxnLst>
                <a:cxn ang="0">
                  <a:pos x="41" y="0"/>
                </a:cxn>
                <a:cxn ang="0">
                  <a:pos x="69" y="6"/>
                </a:cxn>
                <a:cxn ang="0">
                  <a:pos x="75" y="18"/>
                </a:cxn>
                <a:cxn ang="0">
                  <a:pos x="70" y="26"/>
                </a:cxn>
                <a:cxn ang="0">
                  <a:pos x="56" y="24"/>
                </a:cxn>
                <a:cxn ang="0">
                  <a:pos x="34" y="18"/>
                </a:cxn>
                <a:cxn ang="0">
                  <a:pos x="23" y="30"/>
                </a:cxn>
                <a:cxn ang="0">
                  <a:pos x="21" y="50"/>
                </a:cxn>
                <a:cxn ang="0">
                  <a:pos x="28" y="65"/>
                </a:cxn>
                <a:cxn ang="0">
                  <a:pos x="44" y="79"/>
                </a:cxn>
                <a:cxn ang="0">
                  <a:pos x="67" y="94"/>
                </a:cxn>
                <a:cxn ang="0">
                  <a:pos x="91" y="106"/>
                </a:cxn>
                <a:cxn ang="0">
                  <a:pos x="114" y="112"/>
                </a:cxn>
                <a:cxn ang="0">
                  <a:pos x="110" y="129"/>
                </a:cxn>
                <a:cxn ang="0">
                  <a:pos x="85" y="126"/>
                </a:cxn>
                <a:cxn ang="0">
                  <a:pos x="52" y="112"/>
                </a:cxn>
                <a:cxn ang="0">
                  <a:pos x="26" y="94"/>
                </a:cxn>
                <a:cxn ang="0">
                  <a:pos x="9" y="76"/>
                </a:cxn>
                <a:cxn ang="0">
                  <a:pos x="0" y="56"/>
                </a:cxn>
                <a:cxn ang="0">
                  <a:pos x="0" y="35"/>
                </a:cxn>
                <a:cxn ang="0">
                  <a:pos x="6" y="20"/>
                </a:cxn>
                <a:cxn ang="0">
                  <a:pos x="15" y="6"/>
                </a:cxn>
                <a:cxn ang="0">
                  <a:pos x="29" y="1"/>
                </a:cxn>
                <a:cxn ang="0">
                  <a:pos x="41" y="0"/>
                </a:cxn>
              </a:cxnLst>
              <a:rect l="0" t="0" r="r" b="b"/>
              <a:pathLst>
                <a:path w="114" h="129">
                  <a:moveTo>
                    <a:pt x="41" y="0"/>
                  </a:moveTo>
                  <a:lnTo>
                    <a:pt x="69" y="6"/>
                  </a:lnTo>
                  <a:lnTo>
                    <a:pt x="75" y="18"/>
                  </a:lnTo>
                  <a:lnTo>
                    <a:pt x="70" y="26"/>
                  </a:lnTo>
                  <a:lnTo>
                    <a:pt x="56" y="24"/>
                  </a:lnTo>
                  <a:lnTo>
                    <a:pt x="34" y="18"/>
                  </a:lnTo>
                  <a:lnTo>
                    <a:pt x="23" y="30"/>
                  </a:lnTo>
                  <a:lnTo>
                    <a:pt x="21" y="50"/>
                  </a:lnTo>
                  <a:lnTo>
                    <a:pt x="28" y="65"/>
                  </a:lnTo>
                  <a:lnTo>
                    <a:pt x="44" y="79"/>
                  </a:lnTo>
                  <a:lnTo>
                    <a:pt x="67" y="94"/>
                  </a:lnTo>
                  <a:lnTo>
                    <a:pt x="91" y="106"/>
                  </a:lnTo>
                  <a:lnTo>
                    <a:pt x="114" y="112"/>
                  </a:lnTo>
                  <a:lnTo>
                    <a:pt x="110" y="129"/>
                  </a:lnTo>
                  <a:lnTo>
                    <a:pt x="85" y="126"/>
                  </a:lnTo>
                  <a:lnTo>
                    <a:pt x="52" y="112"/>
                  </a:lnTo>
                  <a:lnTo>
                    <a:pt x="26" y="94"/>
                  </a:lnTo>
                  <a:lnTo>
                    <a:pt x="9" y="76"/>
                  </a:lnTo>
                  <a:lnTo>
                    <a:pt x="0" y="56"/>
                  </a:lnTo>
                  <a:lnTo>
                    <a:pt x="0" y="35"/>
                  </a:lnTo>
                  <a:lnTo>
                    <a:pt x="6" y="20"/>
                  </a:lnTo>
                  <a:lnTo>
                    <a:pt x="15" y="6"/>
                  </a:lnTo>
                  <a:lnTo>
                    <a:pt x="29" y="1"/>
                  </a:lnTo>
                  <a:lnTo>
                    <a:pt x="41" y="0"/>
                  </a:lnTo>
                  <a:close/>
                </a:path>
              </a:pathLst>
            </a:custGeom>
            <a:solidFill>
              <a:schemeClr val="tx2"/>
            </a:solidFill>
            <a:ln w="9525">
              <a:solidFill>
                <a:srgbClr val="993300"/>
              </a:solidFill>
              <a:round/>
              <a:headEnd/>
              <a:tailEnd/>
            </a:ln>
          </p:spPr>
          <p:txBody>
            <a:bodyPr/>
            <a:lstStyle/>
            <a:p>
              <a:endParaRPr lang="en-US">
                <a:effectLst>
                  <a:outerShdw blurRad="38100" dist="38100" dir="2700000" algn="tl">
                    <a:srgbClr val="000000"/>
                  </a:outerShdw>
                </a:effectLst>
              </a:endParaRPr>
            </a:p>
          </p:txBody>
        </p:sp>
      </p:grpSp>
      <p:grpSp>
        <p:nvGrpSpPr>
          <p:cNvPr id="54279" name="Group 7"/>
          <p:cNvGrpSpPr>
            <a:grpSpLocks/>
          </p:cNvGrpSpPr>
          <p:nvPr/>
        </p:nvGrpSpPr>
        <p:grpSpPr bwMode="auto">
          <a:xfrm>
            <a:off x="246063" y="3729038"/>
            <a:ext cx="382587" cy="428625"/>
            <a:chOff x="3605" y="2640"/>
            <a:chExt cx="155" cy="155"/>
          </a:xfrm>
        </p:grpSpPr>
        <p:sp>
          <p:nvSpPr>
            <p:cNvPr id="148488" name="Freeform 8"/>
            <p:cNvSpPr>
              <a:spLocks/>
            </p:cNvSpPr>
            <p:nvPr/>
          </p:nvSpPr>
          <p:spPr bwMode="auto">
            <a:xfrm>
              <a:off x="3629" y="2658"/>
              <a:ext cx="131" cy="137"/>
            </a:xfrm>
            <a:custGeom>
              <a:avLst/>
              <a:gdLst/>
              <a:ahLst/>
              <a:cxnLst>
                <a:cxn ang="0">
                  <a:pos x="47" y="37"/>
                </a:cxn>
                <a:cxn ang="0">
                  <a:pos x="64" y="10"/>
                </a:cxn>
                <a:cxn ang="0">
                  <a:pos x="87" y="0"/>
                </a:cxn>
                <a:cxn ang="0">
                  <a:pos x="111" y="4"/>
                </a:cxn>
                <a:cxn ang="0">
                  <a:pos x="126" y="17"/>
                </a:cxn>
                <a:cxn ang="0">
                  <a:pos x="131" y="32"/>
                </a:cxn>
                <a:cxn ang="0">
                  <a:pos x="125" y="55"/>
                </a:cxn>
                <a:cxn ang="0">
                  <a:pos x="107" y="77"/>
                </a:cxn>
                <a:cxn ang="0">
                  <a:pos x="87" y="97"/>
                </a:cxn>
                <a:cxn ang="0">
                  <a:pos x="59" y="113"/>
                </a:cxn>
                <a:cxn ang="0">
                  <a:pos x="25" y="132"/>
                </a:cxn>
                <a:cxn ang="0">
                  <a:pos x="0" y="137"/>
                </a:cxn>
                <a:cxn ang="0">
                  <a:pos x="0" y="124"/>
                </a:cxn>
                <a:cxn ang="0">
                  <a:pos x="11" y="111"/>
                </a:cxn>
                <a:cxn ang="0">
                  <a:pos x="29" y="101"/>
                </a:cxn>
                <a:cxn ang="0">
                  <a:pos x="51" y="89"/>
                </a:cxn>
                <a:cxn ang="0">
                  <a:pos x="72" y="76"/>
                </a:cxn>
                <a:cxn ang="0">
                  <a:pos x="90" y="60"/>
                </a:cxn>
                <a:cxn ang="0">
                  <a:pos x="104" y="46"/>
                </a:cxn>
                <a:cxn ang="0">
                  <a:pos x="110" y="30"/>
                </a:cxn>
                <a:cxn ang="0">
                  <a:pos x="104" y="19"/>
                </a:cxn>
                <a:cxn ang="0">
                  <a:pos x="90" y="20"/>
                </a:cxn>
                <a:cxn ang="0">
                  <a:pos x="73" y="32"/>
                </a:cxn>
                <a:cxn ang="0">
                  <a:pos x="60" y="42"/>
                </a:cxn>
                <a:cxn ang="0">
                  <a:pos x="47" y="37"/>
                </a:cxn>
              </a:cxnLst>
              <a:rect l="0" t="0" r="r" b="b"/>
              <a:pathLst>
                <a:path w="131" h="137">
                  <a:moveTo>
                    <a:pt x="47" y="37"/>
                  </a:moveTo>
                  <a:lnTo>
                    <a:pt x="64" y="10"/>
                  </a:lnTo>
                  <a:lnTo>
                    <a:pt x="87" y="0"/>
                  </a:lnTo>
                  <a:lnTo>
                    <a:pt x="111" y="4"/>
                  </a:lnTo>
                  <a:lnTo>
                    <a:pt x="126" y="17"/>
                  </a:lnTo>
                  <a:lnTo>
                    <a:pt x="131" y="32"/>
                  </a:lnTo>
                  <a:lnTo>
                    <a:pt x="125" y="55"/>
                  </a:lnTo>
                  <a:lnTo>
                    <a:pt x="107" y="77"/>
                  </a:lnTo>
                  <a:lnTo>
                    <a:pt x="87" y="97"/>
                  </a:lnTo>
                  <a:lnTo>
                    <a:pt x="59" y="113"/>
                  </a:lnTo>
                  <a:lnTo>
                    <a:pt x="25" y="132"/>
                  </a:lnTo>
                  <a:lnTo>
                    <a:pt x="0" y="137"/>
                  </a:lnTo>
                  <a:lnTo>
                    <a:pt x="0" y="124"/>
                  </a:lnTo>
                  <a:lnTo>
                    <a:pt x="11" y="111"/>
                  </a:lnTo>
                  <a:lnTo>
                    <a:pt x="29" y="101"/>
                  </a:lnTo>
                  <a:lnTo>
                    <a:pt x="51" y="89"/>
                  </a:lnTo>
                  <a:lnTo>
                    <a:pt x="72" y="76"/>
                  </a:lnTo>
                  <a:lnTo>
                    <a:pt x="90" y="60"/>
                  </a:lnTo>
                  <a:lnTo>
                    <a:pt x="104" y="46"/>
                  </a:lnTo>
                  <a:lnTo>
                    <a:pt x="110" y="30"/>
                  </a:lnTo>
                  <a:lnTo>
                    <a:pt x="104" y="19"/>
                  </a:lnTo>
                  <a:lnTo>
                    <a:pt x="90" y="20"/>
                  </a:lnTo>
                  <a:lnTo>
                    <a:pt x="73" y="32"/>
                  </a:lnTo>
                  <a:lnTo>
                    <a:pt x="60" y="42"/>
                  </a:lnTo>
                  <a:lnTo>
                    <a:pt x="47" y="37"/>
                  </a:lnTo>
                  <a:close/>
                </a:path>
              </a:pathLst>
            </a:custGeom>
            <a:solidFill>
              <a:schemeClr val="tx2"/>
            </a:solidFill>
            <a:ln w="9525">
              <a:solidFill>
                <a:schemeClr val="hlink"/>
              </a:solidFill>
              <a:round/>
              <a:headEnd/>
              <a:tailEnd/>
            </a:ln>
          </p:spPr>
          <p:txBody>
            <a:bodyPr/>
            <a:lstStyle/>
            <a:p>
              <a:endParaRPr lang="en-US">
                <a:effectLst>
                  <a:outerShdw blurRad="38100" dist="38100" dir="2700000" algn="tl">
                    <a:srgbClr val="000000"/>
                  </a:outerShdw>
                </a:effectLst>
              </a:endParaRPr>
            </a:p>
          </p:txBody>
        </p:sp>
        <p:sp>
          <p:nvSpPr>
            <p:cNvPr id="148489" name="Freeform 9"/>
            <p:cNvSpPr>
              <a:spLocks/>
            </p:cNvSpPr>
            <p:nvPr/>
          </p:nvSpPr>
          <p:spPr bwMode="auto">
            <a:xfrm>
              <a:off x="3605" y="2640"/>
              <a:ext cx="89" cy="149"/>
            </a:xfrm>
            <a:custGeom>
              <a:avLst/>
              <a:gdLst/>
              <a:ahLst/>
              <a:cxnLst>
                <a:cxn ang="0">
                  <a:pos x="77" y="17"/>
                </a:cxn>
                <a:cxn ang="0">
                  <a:pos x="89" y="41"/>
                </a:cxn>
                <a:cxn ang="0">
                  <a:pos x="83" y="53"/>
                </a:cxn>
                <a:cxn ang="0">
                  <a:pos x="75" y="55"/>
                </a:cxn>
                <a:cxn ang="0">
                  <a:pos x="69" y="43"/>
                </a:cxn>
                <a:cxn ang="0">
                  <a:pos x="60" y="22"/>
                </a:cxn>
                <a:cxn ang="0">
                  <a:pos x="44" y="22"/>
                </a:cxn>
                <a:cxn ang="0">
                  <a:pos x="29" y="32"/>
                </a:cxn>
                <a:cxn ang="0">
                  <a:pos x="23" y="46"/>
                </a:cxn>
                <a:cxn ang="0">
                  <a:pos x="22" y="67"/>
                </a:cxn>
                <a:cxn ang="0">
                  <a:pos x="24" y="94"/>
                </a:cxn>
                <a:cxn ang="0">
                  <a:pos x="29" y="120"/>
                </a:cxn>
                <a:cxn ang="0">
                  <a:pos x="38" y="142"/>
                </a:cxn>
                <a:cxn ang="0">
                  <a:pos x="24" y="149"/>
                </a:cxn>
                <a:cxn ang="0">
                  <a:pos x="11" y="129"/>
                </a:cxn>
                <a:cxn ang="0">
                  <a:pos x="4" y="95"/>
                </a:cxn>
                <a:cxn ang="0">
                  <a:pos x="0" y="62"/>
                </a:cxn>
                <a:cxn ang="0">
                  <a:pos x="5" y="38"/>
                </a:cxn>
                <a:cxn ang="0">
                  <a:pos x="12" y="20"/>
                </a:cxn>
                <a:cxn ang="0">
                  <a:pos x="29" y="7"/>
                </a:cxn>
                <a:cxn ang="0">
                  <a:pos x="42" y="2"/>
                </a:cxn>
                <a:cxn ang="0">
                  <a:pos x="58" y="0"/>
                </a:cxn>
                <a:cxn ang="0">
                  <a:pos x="69" y="8"/>
                </a:cxn>
                <a:cxn ang="0">
                  <a:pos x="77" y="17"/>
                </a:cxn>
              </a:cxnLst>
              <a:rect l="0" t="0" r="r" b="b"/>
              <a:pathLst>
                <a:path w="89" h="149">
                  <a:moveTo>
                    <a:pt x="77" y="17"/>
                  </a:moveTo>
                  <a:lnTo>
                    <a:pt x="89" y="41"/>
                  </a:lnTo>
                  <a:lnTo>
                    <a:pt x="83" y="53"/>
                  </a:lnTo>
                  <a:lnTo>
                    <a:pt x="75" y="55"/>
                  </a:lnTo>
                  <a:lnTo>
                    <a:pt x="69" y="43"/>
                  </a:lnTo>
                  <a:lnTo>
                    <a:pt x="60" y="22"/>
                  </a:lnTo>
                  <a:lnTo>
                    <a:pt x="44" y="22"/>
                  </a:lnTo>
                  <a:lnTo>
                    <a:pt x="29" y="32"/>
                  </a:lnTo>
                  <a:lnTo>
                    <a:pt x="23" y="46"/>
                  </a:lnTo>
                  <a:lnTo>
                    <a:pt x="22" y="67"/>
                  </a:lnTo>
                  <a:lnTo>
                    <a:pt x="24" y="94"/>
                  </a:lnTo>
                  <a:lnTo>
                    <a:pt x="29" y="120"/>
                  </a:lnTo>
                  <a:lnTo>
                    <a:pt x="38" y="142"/>
                  </a:lnTo>
                  <a:lnTo>
                    <a:pt x="24" y="149"/>
                  </a:lnTo>
                  <a:lnTo>
                    <a:pt x="11" y="129"/>
                  </a:lnTo>
                  <a:lnTo>
                    <a:pt x="4" y="95"/>
                  </a:lnTo>
                  <a:lnTo>
                    <a:pt x="0" y="62"/>
                  </a:lnTo>
                  <a:lnTo>
                    <a:pt x="5" y="38"/>
                  </a:lnTo>
                  <a:lnTo>
                    <a:pt x="12" y="20"/>
                  </a:lnTo>
                  <a:lnTo>
                    <a:pt x="29" y="7"/>
                  </a:lnTo>
                  <a:lnTo>
                    <a:pt x="42" y="2"/>
                  </a:lnTo>
                  <a:lnTo>
                    <a:pt x="58" y="0"/>
                  </a:lnTo>
                  <a:lnTo>
                    <a:pt x="69" y="8"/>
                  </a:lnTo>
                  <a:lnTo>
                    <a:pt x="77" y="17"/>
                  </a:lnTo>
                  <a:close/>
                </a:path>
              </a:pathLst>
            </a:custGeom>
            <a:solidFill>
              <a:schemeClr val="tx2"/>
            </a:solidFill>
            <a:ln w="9525">
              <a:solidFill>
                <a:schemeClr val="hlink"/>
              </a:solidFill>
              <a:round/>
              <a:headEnd/>
              <a:tailEnd/>
            </a:ln>
          </p:spPr>
          <p:txBody>
            <a:bodyPr/>
            <a:lstStyle/>
            <a:p>
              <a:endParaRPr lang="en-US">
                <a:effectLst>
                  <a:outerShdw blurRad="38100" dist="38100" dir="2700000" algn="tl">
                    <a:srgbClr val="000000"/>
                  </a:outerShdw>
                </a:effectLst>
              </a:endParaRPr>
            </a:p>
          </p:txBody>
        </p:sp>
      </p:grpSp>
      <p:grpSp>
        <p:nvGrpSpPr>
          <p:cNvPr id="54280" name="Group 10"/>
          <p:cNvGrpSpPr>
            <a:grpSpLocks/>
          </p:cNvGrpSpPr>
          <p:nvPr/>
        </p:nvGrpSpPr>
        <p:grpSpPr bwMode="auto">
          <a:xfrm>
            <a:off x="628650" y="4035425"/>
            <a:ext cx="431800" cy="381000"/>
            <a:chOff x="3808" y="2862"/>
            <a:chExt cx="175" cy="138"/>
          </a:xfrm>
        </p:grpSpPr>
        <p:sp>
          <p:nvSpPr>
            <p:cNvPr id="148491" name="Freeform 11"/>
            <p:cNvSpPr>
              <a:spLocks/>
            </p:cNvSpPr>
            <p:nvPr/>
          </p:nvSpPr>
          <p:spPr bwMode="auto">
            <a:xfrm>
              <a:off x="3808" y="2922"/>
              <a:ext cx="175" cy="78"/>
            </a:xfrm>
            <a:custGeom>
              <a:avLst/>
              <a:gdLst/>
              <a:ahLst/>
              <a:cxnLst>
                <a:cxn ang="0">
                  <a:pos x="104" y="8"/>
                </a:cxn>
                <a:cxn ang="0">
                  <a:pos x="137" y="0"/>
                </a:cxn>
                <a:cxn ang="0">
                  <a:pos x="159" y="10"/>
                </a:cxn>
                <a:cxn ang="0">
                  <a:pos x="174" y="29"/>
                </a:cxn>
                <a:cxn ang="0">
                  <a:pos x="175" y="52"/>
                </a:cxn>
                <a:cxn ang="0">
                  <a:pos x="166" y="65"/>
                </a:cxn>
                <a:cxn ang="0">
                  <a:pos x="146" y="77"/>
                </a:cxn>
                <a:cxn ang="0">
                  <a:pos x="118" y="78"/>
                </a:cxn>
                <a:cxn ang="0">
                  <a:pos x="89" y="78"/>
                </a:cxn>
                <a:cxn ang="0">
                  <a:pos x="58" y="70"/>
                </a:cxn>
                <a:cxn ang="0">
                  <a:pos x="22" y="58"/>
                </a:cxn>
                <a:cxn ang="0">
                  <a:pos x="0" y="44"/>
                </a:cxn>
                <a:cxn ang="0">
                  <a:pos x="10" y="34"/>
                </a:cxn>
                <a:cxn ang="0">
                  <a:pos x="27" y="33"/>
                </a:cxn>
                <a:cxn ang="0">
                  <a:pos x="46" y="39"/>
                </a:cxn>
                <a:cxn ang="0">
                  <a:pos x="70" y="47"/>
                </a:cxn>
                <a:cxn ang="0">
                  <a:pos x="95" y="53"/>
                </a:cxn>
                <a:cxn ang="0">
                  <a:pos x="118" y="56"/>
                </a:cxn>
                <a:cxn ang="0">
                  <a:pos x="139" y="54"/>
                </a:cxn>
                <a:cxn ang="0">
                  <a:pos x="153" y="48"/>
                </a:cxn>
                <a:cxn ang="0">
                  <a:pos x="157" y="36"/>
                </a:cxn>
                <a:cxn ang="0">
                  <a:pos x="147" y="28"/>
                </a:cxn>
                <a:cxn ang="0">
                  <a:pos x="127" y="23"/>
                </a:cxn>
                <a:cxn ang="0">
                  <a:pos x="111" y="21"/>
                </a:cxn>
                <a:cxn ang="0">
                  <a:pos x="104" y="8"/>
                </a:cxn>
              </a:cxnLst>
              <a:rect l="0" t="0" r="r" b="b"/>
              <a:pathLst>
                <a:path w="175" h="78">
                  <a:moveTo>
                    <a:pt x="104" y="8"/>
                  </a:moveTo>
                  <a:lnTo>
                    <a:pt x="137" y="0"/>
                  </a:lnTo>
                  <a:lnTo>
                    <a:pt x="159" y="10"/>
                  </a:lnTo>
                  <a:lnTo>
                    <a:pt x="174" y="29"/>
                  </a:lnTo>
                  <a:lnTo>
                    <a:pt x="175" y="52"/>
                  </a:lnTo>
                  <a:lnTo>
                    <a:pt x="166" y="65"/>
                  </a:lnTo>
                  <a:lnTo>
                    <a:pt x="146" y="77"/>
                  </a:lnTo>
                  <a:lnTo>
                    <a:pt x="118" y="78"/>
                  </a:lnTo>
                  <a:lnTo>
                    <a:pt x="89" y="78"/>
                  </a:lnTo>
                  <a:lnTo>
                    <a:pt x="58" y="70"/>
                  </a:lnTo>
                  <a:lnTo>
                    <a:pt x="22" y="58"/>
                  </a:lnTo>
                  <a:lnTo>
                    <a:pt x="0" y="44"/>
                  </a:lnTo>
                  <a:lnTo>
                    <a:pt x="10" y="34"/>
                  </a:lnTo>
                  <a:lnTo>
                    <a:pt x="27" y="33"/>
                  </a:lnTo>
                  <a:lnTo>
                    <a:pt x="46" y="39"/>
                  </a:lnTo>
                  <a:lnTo>
                    <a:pt x="70" y="47"/>
                  </a:lnTo>
                  <a:lnTo>
                    <a:pt x="95" y="53"/>
                  </a:lnTo>
                  <a:lnTo>
                    <a:pt x="118" y="56"/>
                  </a:lnTo>
                  <a:lnTo>
                    <a:pt x="139" y="54"/>
                  </a:lnTo>
                  <a:lnTo>
                    <a:pt x="153" y="48"/>
                  </a:lnTo>
                  <a:lnTo>
                    <a:pt x="157" y="36"/>
                  </a:lnTo>
                  <a:lnTo>
                    <a:pt x="147" y="28"/>
                  </a:lnTo>
                  <a:lnTo>
                    <a:pt x="127" y="23"/>
                  </a:lnTo>
                  <a:lnTo>
                    <a:pt x="111" y="21"/>
                  </a:lnTo>
                  <a:lnTo>
                    <a:pt x="104" y="8"/>
                  </a:lnTo>
                  <a:close/>
                </a:path>
              </a:pathLst>
            </a:custGeom>
            <a:solidFill>
              <a:schemeClr val="tx2"/>
            </a:solidFill>
            <a:ln w="9525">
              <a:solidFill>
                <a:schemeClr val="hlink"/>
              </a:solidFill>
              <a:round/>
              <a:headEnd/>
              <a:tailEnd/>
            </a:ln>
          </p:spPr>
          <p:txBody>
            <a:bodyPr/>
            <a:lstStyle/>
            <a:p>
              <a:endParaRPr lang="en-US">
                <a:effectLst>
                  <a:outerShdw blurRad="38100" dist="38100" dir="2700000" algn="tl">
                    <a:srgbClr val="000000"/>
                  </a:outerShdw>
                </a:effectLst>
              </a:endParaRPr>
            </a:p>
          </p:txBody>
        </p:sp>
        <p:sp>
          <p:nvSpPr>
            <p:cNvPr id="148492" name="Freeform 12"/>
            <p:cNvSpPr>
              <a:spLocks/>
            </p:cNvSpPr>
            <p:nvPr/>
          </p:nvSpPr>
          <p:spPr bwMode="auto">
            <a:xfrm>
              <a:off x="3814" y="2862"/>
              <a:ext cx="131" cy="102"/>
            </a:xfrm>
            <a:custGeom>
              <a:avLst/>
              <a:gdLst/>
              <a:ahLst/>
              <a:cxnLst>
                <a:cxn ang="0">
                  <a:pos x="131" y="45"/>
                </a:cxn>
                <a:cxn ang="0">
                  <a:pos x="122" y="70"/>
                </a:cxn>
                <a:cxn ang="0">
                  <a:pos x="110" y="74"/>
                </a:cxn>
                <a:cxn ang="0">
                  <a:pos x="101" y="70"/>
                </a:cxn>
                <a:cxn ang="0">
                  <a:pos x="106" y="56"/>
                </a:cxn>
                <a:cxn ang="0">
                  <a:pos x="115" y="36"/>
                </a:cxn>
                <a:cxn ang="0">
                  <a:pos x="105" y="26"/>
                </a:cxn>
                <a:cxn ang="0">
                  <a:pos x="86" y="21"/>
                </a:cxn>
                <a:cxn ang="0">
                  <a:pos x="73" y="26"/>
                </a:cxn>
                <a:cxn ang="0">
                  <a:pos x="56" y="40"/>
                </a:cxn>
                <a:cxn ang="0">
                  <a:pos x="39" y="60"/>
                </a:cxn>
                <a:cxn ang="0">
                  <a:pos x="23" y="82"/>
                </a:cxn>
                <a:cxn ang="0">
                  <a:pos x="15" y="102"/>
                </a:cxn>
                <a:cxn ang="0">
                  <a:pos x="0" y="99"/>
                </a:cxn>
                <a:cxn ang="0">
                  <a:pos x="5" y="75"/>
                </a:cxn>
                <a:cxn ang="0">
                  <a:pos x="23" y="45"/>
                </a:cxn>
                <a:cxn ang="0">
                  <a:pos x="45" y="21"/>
                </a:cxn>
                <a:cxn ang="0">
                  <a:pos x="64" y="7"/>
                </a:cxn>
                <a:cxn ang="0">
                  <a:pos x="83" y="0"/>
                </a:cxn>
                <a:cxn ang="0">
                  <a:pos x="104" y="4"/>
                </a:cxn>
                <a:cxn ang="0">
                  <a:pos x="118" y="10"/>
                </a:cxn>
                <a:cxn ang="0">
                  <a:pos x="129" y="20"/>
                </a:cxn>
                <a:cxn ang="0">
                  <a:pos x="131" y="33"/>
                </a:cxn>
                <a:cxn ang="0">
                  <a:pos x="131" y="45"/>
                </a:cxn>
              </a:cxnLst>
              <a:rect l="0" t="0" r="r" b="b"/>
              <a:pathLst>
                <a:path w="131" h="102">
                  <a:moveTo>
                    <a:pt x="131" y="45"/>
                  </a:moveTo>
                  <a:lnTo>
                    <a:pt x="122" y="70"/>
                  </a:lnTo>
                  <a:lnTo>
                    <a:pt x="110" y="74"/>
                  </a:lnTo>
                  <a:lnTo>
                    <a:pt x="101" y="70"/>
                  </a:lnTo>
                  <a:lnTo>
                    <a:pt x="106" y="56"/>
                  </a:lnTo>
                  <a:lnTo>
                    <a:pt x="115" y="36"/>
                  </a:lnTo>
                  <a:lnTo>
                    <a:pt x="105" y="26"/>
                  </a:lnTo>
                  <a:lnTo>
                    <a:pt x="86" y="21"/>
                  </a:lnTo>
                  <a:lnTo>
                    <a:pt x="73" y="26"/>
                  </a:lnTo>
                  <a:lnTo>
                    <a:pt x="56" y="40"/>
                  </a:lnTo>
                  <a:lnTo>
                    <a:pt x="39" y="60"/>
                  </a:lnTo>
                  <a:lnTo>
                    <a:pt x="23" y="82"/>
                  </a:lnTo>
                  <a:lnTo>
                    <a:pt x="15" y="102"/>
                  </a:lnTo>
                  <a:lnTo>
                    <a:pt x="0" y="99"/>
                  </a:lnTo>
                  <a:lnTo>
                    <a:pt x="5" y="75"/>
                  </a:lnTo>
                  <a:lnTo>
                    <a:pt x="23" y="45"/>
                  </a:lnTo>
                  <a:lnTo>
                    <a:pt x="45" y="21"/>
                  </a:lnTo>
                  <a:lnTo>
                    <a:pt x="64" y="7"/>
                  </a:lnTo>
                  <a:lnTo>
                    <a:pt x="83" y="0"/>
                  </a:lnTo>
                  <a:lnTo>
                    <a:pt x="104" y="4"/>
                  </a:lnTo>
                  <a:lnTo>
                    <a:pt x="118" y="10"/>
                  </a:lnTo>
                  <a:lnTo>
                    <a:pt x="129" y="20"/>
                  </a:lnTo>
                  <a:lnTo>
                    <a:pt x="131" y="33"/>
                  </a:lnTo>
                  <a:lnTo>
                    <a:pt x="131" y="45"/>
                  </a:lnTo>
                  <a:close/>
                </a:path>
              </a:pathLst>
            </a:custGeom>
            <a:solidFill>
              <a:schemeClr val="tx2"/>
            </a:solidFill>
            <a:ln w="9525">
              <a:solidFill>
                <a:schemeClr val="hlink"/>
              </a:solidFill>
              <a:round/>
              <a:headEnd/>
              <a:tailEnd/>
            </a:ln>
          </p:spPr>
          <p:txBody>
            <a:bodyPr/>
            <a:lstStyle/>
            <a:p>
              <a:endParaRPr lang="en-US">
                <a:effectLst>
                  <a:outerShdw blurRad="38100" dist="38100" dir="2700000" algn="tl">
                    <a:srgbClr val="000000"/>
                  </a:outerShdw>
                </a:effectLst>
              </a:endParaRPr>
            </a:p>
          </p:txBody>
        </p:sp>
      </p:grpSp>
    </p:spTree>
  </p:cSld>
  <p:clrMapOvr>
    <a:masterClrMapping/>
  </p:clrMapOvr>
  <p:transition advTm="78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148493"/>
                                        </p:tgtEl>
                                        <p:attrNameLst>
                                          <p:attrName>style.visibility</p:attrName>
                                        </p:attrNameLst>
                                      </p:cBhvr>
                                      <p:to>
                                        <p:strVal val="visible"/>
                                      </p:to>
                                    </p:set>
                                    <p:anim calcmode="lin" valueType="num">
                                      <p:cBhvr additive="base">
                                        <p:cTn id="7" dur="500" fill="hold"/>
                                        <p:tgtEl>
                                          <p:spTgt spid="148493"/>
                                        </p:tgtEl>
                                        <p:attrNameLst>
                                          <p:attrName>ppt_x</p:attrName>
                                        </p:attrNameLst>
                                      </p:cBhvr>
                                      <p:tavLst>
                                        <p:tav tm="0">
                                          <p:val>
                                            <p:strVal val="0-#ppt_w/2"/>
                                          </p:val>
                                        </p:tav>
                                        <p:tav tm="100000">
                                          <p:val>
                                            <p:strVal val="#ppt_x"/>
                                          </p:val>
                                        </p:tav>
                                      </p:tavLst>
                                    </p:anim>
                                    <p:anim calcmode="lin" valueType="num">
                                      <p:cBhvr additive="base">
                                        <p:cTn id="8" dur="500" fill="hold"/>
                                        <p:tgtEl>
                                          <p:spTgt spid="14849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GLAS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93" grpId="0" animBg="1"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6322"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07562" name="Rectangle 42"/>
          <p:cNvSpPr>
            <a:spLocks noGrp="1" noChangeArrowheads="1"/>
          </p:cNvSpPr>
          <p:nvPr>
            <p:ph type="title"/>
          </p:nvPr>
        </p:nvSpPr>
        <p:spPr/>
        <p:txBody>
          <a:bodyPr/>
          <a:lstStyle/>
          <a:p>
            <a:r>
              <a:rPr lang="en-US" u="sng" smtClean="0"/>
              <a:t>Theorem</a:t>
            </a:r>
            <a:r>
              <a:rPr lang="en-US" smtClean="0"/>
              <a:t>: </a:t>
            </a:r>
            <a:r>
              <a:rPr lang="en-US" b="1" smtClean="0"/>
              <a:t>The TMA pairing, T, is female-pessimal.</a:t>
            </a:r>
            <a:endParaRPr lang="en-US" smtClean="0"/>
          </a:p>
        </p:txBody>
      </p:sp>
      <p:sp>
        <p:nvSpPr>
          <p:cNvPr id="107563" name="Rectangle 43"/>
          <p:cNvSpPr>
            <a:spLocks noGrp="1" noChangeArrowheads="1"/>
          </p:cNvSpPr>
          <p:nvPr>
            <p:ph type="body" idx="1"/>
          </p:nvPr>
        </p:nvSpPr>
        <p:spPr>
          <a:xfrm>
            <a:off x="685800" y="1371600"/>
            <a:ext cx="7772400" cy="4114800"/>
          </a:xfrm>
        </p:spPr>
        <p:txBody>
          <a:bodyPr/>
          <a:lstStyle/>
          <a:p>
            <a:pPr marL="0" indent="0">
              <a:lnSpc>
                <a:spcPct val="90000"/>
              </a:lnSpc>
            </a:pPr>
            <a:r>
              <a:rPr lang="en-US" sz="2800" smtClean="0"/>
              <a:t>We know it is male-optimal. </a:t>
            </a:r>
            <a:r>
              <a:rPr lang="en-US" sz="2800" smtClean="0">
                <a:solidFill>
                  <a:schemeClr val="accent2"/>
                </a:solidFill>
              </a:rPr>
              <a:t>Suppose there is a stable pairing S where some girl g does worse than in T.</a:t>
            </a:r>
          </a:p>
          <a:p>
            <a:pPr marL="0" indent="0">
              <a:lnSpc>
                <a:spcPct val="90000"/>
              </a:lnSpc>
            </a:pPr>
            <a:r>
              <a:rPr lang="en-US" sz="2800" smtClean="0"/>
              <a:t>Let b be her mate in T. </a:t>
            </a:r>
            <a:br>
              <a:rPr lang="en-US" sz="2800" smtClean="0"/>
            </a:br>
            <a:r>
              <a:rPr lang="en-US" sz="2800" smtClean="0"/>
              <a:t>Let b</a:t>
            </a:r>
            <a:r>
              <a:rPr lang="en-US" sz="2800" baseline="30000" smtClean="0"/>
              <a:t>*</a:t>
            </a:r>
            <a:r>
              <a:rPr lang="en-US" sz="2800" smtClean="0"/>
              <a:t> be her mate in S.</a:t>
            </a:r>
          </a:p>
          <a:p>
            <a:pPr lvl="1">
              <a:lnSpc>
                <a:spcPct val="90000"/>
              </a:lnSpc>
            </a:pPr>
            <a:r>
              <a:rPr lang="en-US" sz="2800" smtClean="0">
                <a:solidFill>
                  <a:schemeClr val="folHlink"/>
                </a:solidFill>
              </a:rPr>
              <a:t>By assumption, g likes b better than her mate in S </a:t>
            </a:r>
          </a:p>
          <a:p>
            <a:pPr lvl="1">
              <a:lnSpc>
                <a:spcPct val="90000"/>
              </a:lnSpc>
            </a:pPr>
            <a:r>
              <a:rPr lang="en-US" sz="2800" smtClean="0">
                <a:solidFill>
                  <a:schemeClr val="folHlink"/>
                </a:solidFill>
              </a:rPr>
              <a:t>b likes g better than his mate in S</a:t>
            </a:r>
            <a:endParaRPr lang="en-US" sz="2800" smtClean="0"/>
          </a:p>
          <a:p>
            <a:pPr lvl="2">
              <a:lnSpc>
                <a:spcPct val="90000"/>
              </a:lnSpc>
            </a:pPr>
            <a:r>
              <a:rPr lang="en-US" sz="2400" smtClean="0"/>
              <a:t>We already know that g is his optimal girl</a:t>
            </a:r>
          </a:p>
          <a:p>
            <a:pPr lvl="1">
              <a:lnSpc>
                <a:spcPct val="90000"/>
              </a:lnSpc>
            </a:pPr>
            <a:r>
              <a:rPr lang="en-US" sz="2800" b="1" smtClean="0">
                <a:solidFill>
                  <a:schemeClr val="accent2"/>
                </a:solidFill>
              </a:rPr>
              <a:t>Therefore, S is not stable. </a:t>
            </a:r>
            <a:endParaRPr lang="en-US" sz="2800" smtClean="0"/>
          </a:p>
        </p:txBody>
      </p:sp>
      <p:sp>
        <p:nvSpPr>
          <p:cNvPr id="107564" name="AutoShape 44"/>
          <p:cNvSpPr>
            <a:spLocks noChangeArrowheads="1"/>
          </p:cNvSpPr>
          <p:nvPr/>
        </p:nvSpPr>
        <p:spPr bwMode="auto">
          <a:xfrm>
            <a:off x="3675063" y="5443538"/>
            <a:ext cx="5316537" cy="957262"/>
          </a:xfrm>
          <a:prstGeom prst="irregularSeal2">
            <a:avLst/>
          </a:prstGeom>
          <a:solidFill>
            <a:schemeClr val="bg2"/>
          </a:solidFill>
          <a:ln w="38100">
            <a:solidFill>
              <a:schemeClr val="accent2"/>
            </a:solidFill>
            <a:miter lim="800000"/>
            <a:headEnd/>
            <a:tailEnd/>
          </a:ln>
        </p:spPr>
        <p:txBody>
          <a:bodyPr lIns="274320" rIns="274320" anchor="ctr">
            <a:spAutoFit/>
          </a:bodyPr>
          <a:lstStyle/>
          <a:p>
            <a:pPr algn="ctr">
              <a:spcBef>
                <a:spcPct val="0"/>
              </a:spcBef>
            </a:pPr>
            <a:r>
              <a:rPr lang="en-US" sz="2400">
                <a:solidFill>
                  <a:schemeClr val="accent2"/>
                </a:solidFill>
                <a:effectLst/>
                <a:latin typeface="Arial Rounded MT Bold" charset="0"/>
              </a:rPr>
              <a:t>Contradiction</a:t>
            </a:r>
            <a:endParaRPr lang="en-US" sz="2400">
              <a:effectLst/>
              <a:latin typeface="Arial Rounded MT Bold" charset="0"/>
            </a:endParaRPr>
          </a:p>
        </p:txBody>
      </p:sp>
    </p:spTree>
  </p:cSld>
  <p:clrMapOvr>
    <a:masterClrMapping/>
  </p:clrMapOvr>
  <p:transition advTm="16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107564"/>
                                        </p:tgtEl>
                                        <p:attrNameLst>
                                          <p:attrName>style.visibility</p:attrName>
                                        </p:attrNameLst>
                                      </p:cBhvr>
                                      <p:to>
                                        <p:strVal val="visible"/>
                                      </p:to>
                                    </p:set>
                                    <p:anim calcmode="lin" valueType="num">
                                      <p:cBhvr>
                                        <p:cTn id="7" dur="1000" fill="hold"/>
                                        <p:tgtEl>
                                          <p:spTgt spid="107564"/>
                                        </p:tgtEl>
                                        <p:attrNameLst>
                                          <p:attrName>ppt_w</p:attrName>
                                        </p:attrNameLst>
                                      </p:cBhvr>
                                      <p:tavLst>
                                        <p:tav tm="0">
                                          <p:val>
                                            <p:fltVal val="0"/>
                                          </p:val>
                                        </p:tav>
                                        <p:tav tm="100000">
                                          <p:val>
                                            <p:strVal val="#ppt_w"/>
                                          </p:val>
                                        </p:tav>
                                      </p:tavLst>
                                    </p:anim>
                                    <p:anim calcmode="lin" valueType="num">
                                      <p:cBhvr>
                                        <p:cTn id="8" dur="1000" fill="hold"/>
                                        <p:tgtEl>
                                          <p:spTgt spid="107564"/>
                                        </p:tgtEl>
                                        <p:attrNameLst>
                                          <p:attrName>ppt_h</p:attrName>
                                        </p:attrNameLst>
                                      </p:cBhvr>
                                      <p:tavLst>
                                        <p:tav tm="0">
                                          <p:val>
                                            <p:fltVal val="0"/>
                                          </p:val>
                                        </p:tav>
                                        <p:tav tm="100000">
                                          <p:val>
                                            <p:strVal val="#ppt_h"/>
                                          </p:val>
                                        </p:tav>
                                      </p:tavLst>
                                    </p:anim>
                                    <p:anim calcmode="lin" valueType="num">
                                      <p:cBhvr>
                                        <p:cTn id="9" dur="1000" fill="hold"/>
                                        <p:tgtEl>
                                          <p:spTgt spid="10756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07564"/>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5"/>
                                            </p:cond>
                                          </p:stCondLst>
                                          <p:endCondLst>
                                            <p:cond evt="onStopAudio" delay="0">
                                              <p:tgtEl>
                                                <p:sldTgt/>
                                              </p:tgtEl>
                                            </p:cond>
                                          </p:endCondLst>
                                        </p:cTn>
                                        <p:tgtEl>
                                          <p:sndTgt r:embed="rId2" name="GLAS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64" grpId="0" animBg="1"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Other issues…</a:t>
            </a:r>
          </a:p>
        </p:txBody>
      </p:sp>
      <p:sp>
        <p:nvSpPr>
          <p:cNvPr id="3" name="Content Placeholder 2"/>
          <p:cNvSpPr>
            <a:spLocks noGrp="1"/>
          </p:cNvSpPr>
          <p:nvPr>
            <p:ph idx="1"/>
          </p:nvPr>
        </p:nvSpPr>
        <p:spPr/>
        <p:txBody>
          <a:bodyPr/>
          <a:lstStyle/>
          <a:p>
            <a:pPr>
              <a:buFontTx/>
              <a:buChar char="•"/>
            </a:pPr>
            <a:r>
              <a:rPr lang="en-US" smtClean="0">
                <a:latin typeface="Arial Rounded MT Bold" charset="0"/>
              </a:rPr>
              <a:t>What if the lists are partial?</a:t>
            </a:r>
          </a:p>
          <a:p>
            <a:pPr>
              <a:buFontTx/>
              <a:buChar char="•"/>
            </a:pPr>
            <a:r>
              <a:rPr lang="en-US" smtClean="0">
                <a:latin typeface="Arial Rounded MT Bold" charset="0"/>
              </a:rPr>
              <a:t>What if people lie?</a:t>
            </a:r>
          </a:p>
          <a:p>
            <a:pPr>
              <a:buFontTx/>
              <a:buChar char="•"/>
            </a:pPr>
            <a:r>
              <a:rPr lang="en-US" smtClean="0">
                <a:latin typeface="Arial Rounded MT Bold" charset="0"/>
              </a:rPr>
              <a:t>What about same-sex couples, 		or pairing roommates?</a:t>
            </a:r>
          </a:p>
          <a:p>
            <a:endParaRPr lang="en-US" smtClean="0">
              <a:latin typeface="Arial Rounded MT Bold" charset="0"/>
            </a:endParaRPr>
          </a:p>
        </p:txBody>
      </p:sp>
      <p:sp>
        <p:nvSpPr>
          <p:cNvPr id="57348" name="Footer Placeholder 3"/>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6" name="Footer Placeholder 2"/>
          <p:cNvSpPr>
            <a:spLocks noGrp="1"/>
          </p:cNvSpPr>
          <p:nvPr>
            <p:ph type="ftr" sz="quarter" idx="11"/>
          </p:nvPr>
        </p:nvSpPr>
        <p:spPr>
          <a:noFill/>
        </p:spPr>
        <p:txBody>
          <a:bodyPr/>
          <a:lstStyle/>
          <a:p>
            <a:r>
              <a:rPr lang="en-US" smtClean="0">
                <a:ea typeface="ＭＳ Ｐゴシック" charset="-128"/>
              </a:rPr>
              <a:t>Steven Rudich: www.discretemath.com www.rudich.net</a:t>
            </a:r>
          </a:p>
        </p:txBody>
      </p:sp>
      <p:graphicFrame>
        <p:nvGraphicFramePr>
          <p:cNvPr id="19458" name="Object 2"/>
          <p:cNvGraphicFramePr>
            <a:graphicFrameLocks noChangeAspect="1"/>
          </p:cNvGraphicFramePr>
          <p:nvPr/>
        </p:nvGraphicFramePr>
        <p:xfrm>
          <a:off x="5708650" y="1595438"/>
          <a:ext cx="488950" cy="862012"/>
        </p:xfrm>
        <a:graphic>
          <a:graphicData uri="http://schemas.openxmlformats.org/presentationml/2006/ole">
            <mc:AlternateContent xmlns:mc="http://schemas.openxmlformats.org/markup-compatibility/2006">
              <mc:Choice xmlns:v="urn:schemas-microsoft-com:vml" Requires="v">
                <p:oleObj spid="_x0000_s19466" name="Clip" r:id="rId3" imgW="2157120" imgH="2810880" progId="MS_ClipArt_Gallery.2">
                  <p:embed/>
                </p:oleObj>
              </mc:Choice>
              <mc:Fallback>
                <p:oleObj name="Clip" r:id="rId3" imgW="2157120" imgH="2810880" progId="MS_ClipArt_Gallery.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invGray">
                      <a:xfrm>
                        <a:off x="5708650" y="1595438"/>
                        <a:ext cx="488950" cy="8620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7" name="AutoShape 1029"/>
          <p:cNvSpPr>
            <a:spLocks noChangeArrowheads="1"/>
          </p:cNvSpPr>
          <p:nvPr/>
        </p:nvSpPr>
        <p:spPr bwMode="invGray">
          <a:xfrm>
            <a:off x="6280150" y="898525"/>
            <a:ext cx="2273300" cy="701675"/>
          </a:xfrm>
          <a:prstGeom prst="cloudCallout">
            <a:avLst>
              <a:gd name="adj1" fmla="val -43731"/>
              <a:gd name="adj2" fmla="val 69954"/>
            </a:avLst>
          </a:prstGeom>
          <a:noFill/>
          <a:ln w="38100">
            <a:solidFill>
              <a:schemeClr val="accent2"/>
            </a:solidFill>
            <a:round/>
            <a:headEnd/>
            <a:tailEnd/>
          </a:ln>
        </p:spPr>
        <p:txBody>
          <a:bodyPr lIns="182880" anchor="ctr">
            <a:spAutoFit/>
          </a:bodyPr>
          <a:lstStyle/>
          <a:p>
            <a:pPr algn="ctr">
              <a:spcBef>
                <a:spcPct val="0"/>
              </a:spcBef>
            </a:pPr>
            <a:r>
              <a:rPr lang="en-US" sz="2400">
                <a:solidFill>
                  <a:schemeClr val="accent2"/>
                </a:solidFill>
                <a:effectLst/>
                <a:latin typeface="Arial Rounded MT Bold" charset="0"/>
              </a:rPr>
              <a:t>C,B,A,D</a:t>
            </a:r>
            <a:endParaRPr lang="en-US" sz="2400">
              <a:effectLst/>
              <a:latin typeface="Arial Rounded MT Bold" charset="0"/>
            </a:endParaRPr>
          </a:p>
        </p:txBody>
      </p:sp>
      <p:sp>
        <p:nvSpPr>
          <p:cNvPr id="19468" name="Text Box 1030"/>
          <p:cNvSpPr txBox="1">
            <a:spLocks noChangeArrowheads="1"/>
          </p:cNvSpPr>
          <p:nvPr/>
        </p:nvSpPr>
        <p:spPr bwMode="invGray">
          <a:xfrm>
            <a:off x="5602288" y="1765300"/>
            <a:ext cx="730250" cy="457200"/>
          </a:xfrm>
          <a:prstGeom prst="rect">
            <a:avLst/>
          </a:prstGeom>
          <a:noFill/>
          <a:ln w="38100">
            <a:noFill/>
            <a:miter lim="800000"/>
            <a:headEnd/>
            <a:tailEnd/>
          </a:ln>
        </p:spPr>
        <p:txBody>
          <a:bodyPr lIns="274320" rIns="274320" anchor="ctr"/>
          <a:lstStyle/>
          <a:p>
            <a:pPr algn="ctr">
              <a:spcBef>
                <a:spcPct val="0"/>
              </a:spcBef>
            </a:pPr>
            <a:r>
              <a:rPr lang="en-US" sz="2400">
                <a:effectLst/>
                <a:latin typeface="Arial Rounded MT Bold" charset="0"/>
              </a:rPr>
              <a:t>1</a:t>
            </a:r>
          </a:p>
        </p:txBody>
      </p:sp>
      <p:graphicFrame>
        <p:nvGraphicFramePr>
          <p:cNvPr id="19459" name="Object 3"/>
          <p:cNvGraphicFramePr>
            <a:graphicFrameLocks noChangeAspect="1"/>
          </p:cNvGraphicFramePr>
          <p:nvPr/>
        </p:nvGraphicFramePr>
        <p:xfrm>
          <a:off x="5708650" y="2859088"/>
          <a:ext cx="488950" cy="862012"/>
        </p:xfrm>
        <a:graphic>
          <a:graphicData uri="http://schemas.openxmlformats.org/presentationml/2006/ole">
            <mc:AlternateContent xmlns:mc="http://schemas.openxmlformats.org/markup-compatibility/2006">
              <mc:Choice xmlns:v="urn:schemas-microsoft-com:vml" Requires="v">
                <p:oleObj spid="_x0000_s19467" name="Clip" r:id="rId5" imgW="2157120" imgH="2810880" progId="MS_ClipArt_Gallery.2">
                  <p:embed/>
                </p:oleObj>
              </mc:Choice>
              <mc:Fallback>
                <p:oleObj name="Clip" r:id="rId5" imgW="2157120" imgH="2810880" progId="MS_ClipArt_Gallery.2">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invGray">
                      <a:xfrm>
                        <a:off x="5708650" y="2859088"/>
                        <a:ext cx="488950" cy="8620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9" name="AutoShape 1033"/>
          <p:cNvSpPr>
            <a:spLocks noChangeArrowheads="1"/>
          </p:cNvSpPr>
          <p:nvPr/>
        </p:nvSpPr>
        <p:spPr bwMode="invGray">
          <a:xfrm>
            <a:off x="6048375" y="2162175"/>
            <a:ext cx="2603500" cy="701675"/>
          </a:xfrm>
          <a:prstGeom prst="cloudCallout">
            <a:avLst>
              <a:gd name="adj1" fmla="val -46898"/>
              <a:gd name="adj2" fmla="val 61468"/>
            </a:avLst>
          </a:prstGeom>
          <a:noFill/>
          <a:ln w="38100">
            <a:solidFill>
              <a:schemeClr val="accent2"/>
            </a:solidFill>
            <a:round/>
            <a:headEnd/>
            <a:tailEnd/>
          </a:ln>
        </p:spPr>
        <p:txBody>
          <a:bodyPr wrap="none" lIns="274320" rIns="274320" anchor="ctr">
            <a:spAutoFit/>
          </a:bodyPr>
          <a:lstStyle/>
          <a:p>
            <a:pPr algn="ctr">
              <a:spcBef>
                <a:spcPct val="0"/>
              </a:spcBef>
            </a:pPr>
            <a:r>
              <a:rPr lang="en-US" sz="2400">
                <a:solidFill>
                  <a:schemeClr val="accent2"/>
                </a:solidFill>
                <a:effectLst/>
                <a:latin typeface="Arial Rounded MT Bold" charset="0"/>
              </a:rPr>
              <a:t>B,A,D,C</a:t>
            </a:r>
            <a:endParaRPr lang="en-US" sz="2400">
              <a:effectLst/>
              <a:latin typeface="Arial Rounded MT Bold" charset="0"/>
            </a:endParaRPr>
          </a:p>
        </p:txBody>
      </p:sp>
      <p:sp>
        <p:nvSpPr>
          <p:cNvPr id="19470" name="Text Box 1034"/>
          <p:cNvSpPr txBox="1">
            <a:spLocks noChangeArrowheads="1"/>
          </p:cNvSpPr>
          <p:nvPr/>
        </p:nvSpPr>
        <p:spPr bwMode="invGray">
          <a:xfrm>
            <a:off x="5602288" y="3028950"/>
            <a:ext cx="730250" cy="457200"/>
          </a:xfrm>
          <a:prstGeom prst="rect">
            <a:avLst/>
          </a:prstGeom>
          <a:noFill/>
          <a:ln w="38100">
            <a:noFill/>
            <a:miter lim="800000"/>
            <a:headEnd/>
            <a:tailEnd/>
          </a:ln>
        </p:spPr>
        <p:txBody>
          <a:bodyPr lIns="274320" rIns="274320" anchor="ctr">
            <a:spAutoFit/>
          </a:bodyPr>
          <a:lstStyle/>
          <a:p>
            <a:pPr algn="ctr">
              <a:spcBef>
                <a:spcPct val="0"/>
              </a:spcBef>
            </a:pPr>
            <a:r>
              <a:rPr lang="en-US" sz="2400">
                <a:effectLst/>
                <a:latin typeface="Arial Rounded MT Bold" charset="0"/>
              </a:rPr>
              <a:t>2</a:t>
            </a:r>
          </a:p>
        </p:txBody>
      </p:sp>
      <p:graphicFrame>
        <p:nvGraphicFramePr>
          <p:cNvPr id="19460" name="Object 4"/>
          <p:cNvGraphicFramePr>
            <a:graphicFrameLocks noChangeAspect="1"/>
          </p:cNvGraphicFramePr>
          <p:nvPr/>
        </p:nvGraphicFramePr>
        <p:xfrm>
          <a:off x="5708650" y="4122738"/>
          <a:ext cx="488950" cy="862012"/>
        </p:xfrm>
        <a:graphic>
          <a:graphicData uri="http://schemas.openxmlformats.org/presentationml/2006/ole">
            <mc:AlternateContent xmlns:mc="http://schemas.openxmlformats.org/markup-compatibility/2006">
              <mc:Choice xmlns:v="urn:schemas-microsoft-com:vml" Requires="v">
                <p:oleObj spid="_x0000_s19468" name="Clip" r:id="rId7" imgW="2157120" imgH="2810880" progId="MS_ClipArt_Gallery.2">
                  <p:embed/>
                </p:oleObj>
              </mc:Choice>
              <mc:Fallback>
                <p:oleObj name="Clip" r:id="rId7" imgW="2157120" imgH="2810880" progId="MS_ClipArt_Gallery.2">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invGray">
                      <a:xfrm>
                        <a:off x="5708650" y="4122738"/>
                        <a:ext cx="488950" cy="8620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71" name="AutoShape 1037"/>
          <p:cNvSpPr>
            <a:spLocks noChangeArrowheads="1"/>
          </p:cNvSpPr>
          <p:nvPr/>
        </p:nvSpPr>
        <p:spPr bwMode="invGray">
          <a:xfrm>
            <a:off x="6049963" y="3425825"/>
            <a:ext cx="2603500" cy="701675"/>
          </a:xfrm>
          <a:prstGeom prst="cloudCallout">
            <a:avLst>
              <a:gd name="adj1" fmla="val -46898"/>
              <a:gd name="adj2" fmla="val 61468"/>
            </a:avLst>
          </a:prstGeom>
          <a:noFill/>
          <a:ln w="38100">
            <a:solidFill>
              <a:schemeClr val="accent2"/>
            </a:solidFill>
            <a:round/>
            <a:headEnd/>
            <a:tailEnd/>
          </a:ln>
        </p:spPr>
        <p:txBody>
          <a:bodyPr wrap="none" lIns="274320" rIns="274320" anchor="ctr">
            <a:spAutoFit/>
          </a:bodyPr>
          <a:lstStyle/>
          <a:p>
            <a:pPr algn="ctr">
              <a:spcBef>
                <a:spcPct val="0"/>
              </a:spcBef>
            </a:pPr>
            <a:r>
              <a:rPr lang="en-US" sz="2400">
                <a:solidFill>
                  <a:schemeClr val="accent2"/>
                </a:solidFill>
                <a:effectLst/>
                <a:latin typeface="Arial Rounded MT Bold" charset="0"/>
              </a:rPr>
              <a:t>D,C,A,B</a:t>
            </a:r>
            <a:endParaRPr lang="en-US" sz="2400">
              <a:effectLst/>
              <a:latin typeface="Arial Rounded MT Bold" charset="0"/>
            </a:endParaRPr>
          </a:p>
        </p:txBody>
      </p:sp>
      <p:sp>
        <p:nvSpPr>
          <p:cNvPr id="19472" name="Text Box 1038"/>
          <p:cNvSpPr txBox="1">
            <a:spLocks noChangeArrowheads="1"/>
          </p:cNvSpPr>
          <p:nvPr/>
        </p:nvSpPr>
        <p:spPr bwMode="invGray">
          <a:xfrm>
            <a:off x="5602288" y="4292600"/>
            <a:ext cx="730250" cy="457200"/>
          </a:xfrm>
          <a:prstGeom prst="rect">
            <a:avLst/>
          </a:prstGeom>
          <a:noFill/>
          <a:ln w="38100">
            <a:noFill/>
            <a:miter lim="800000"/>
            <a:headEnd/>
            <a:tailEnd/>
          </a:ln>
        </p:spPr>
        <p:txBody>
          <a:bodyPr lIns="274320" rIns="274320" anchor="ctr">
            <a:spAutoFit/>
          </a:bodyPr>
          <a:lstStyle/>
          <a:p>
            <a:pPr algn="ctr">
              <a:spcBef>
                <a:spcPct val="0"/>
              </a:spcBef>
            </a:pPr>
            <a:r>
              <a:rPr lang="en-US" sz="2400">
                <a:effectLst/>
                <a:latin typeface="Arial Rounded MT Bold" charset="0"/>
              </a:rPr>
              <a:t>3</a:t>
            </a:r>
          </a:p>
        </p:txBody>
      </p:sp>
      <p:graphicFrame>
        <p:nvGraphicFramePr>
          <p:cNvPr id="19461" name="Object 5"/>
          <p:cNvGraphicFramePr>
            <a:graphicFrameLocks noChangeAspect="1"/>
          </p:cNvGraphicFramePr>
          <p:nvPr/>
        </p:nvGraphicFramePr>
        <p:xfrm>
          <a:off x="5708650" y="5386388"/>
          <a:ext cx="488950" cy="862012"/>
        </p:xfrm>
        <a:graphic>
          <a:graphicData uri="http://schemas.openxmlformats.org/presentationml/2006/ole">
            <mc:AlternateContent xmlns:mc="http://schemas.openxmlformats.org/markup-compatibility/2006">
              <mc:Choice xmlns:v="urn:schemas-microsoft-com:vml" Requires="v">
                <p:oleObj spid="_x0000_s19469" name="Clip" r:id="rId9" imgW="2157120" imgH="2810880" progId="MS_ClipArt_Gallery.2">
                  <p:embed/>
                </p:oleObj>
              </mc:Choice>
              <mc:Fallback>
                <p:oleObj name="Clip" r:id="rId9" imgW="2157120" imgH="2810880" progId="MS_ClipArt_Gallery.2">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invGray">
                      <a:xfrm>
                        <a:off x="5708650" y="5386388"/>
                        <a:ext cx="488950" cy="8620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73" name="AutoShape 1041"/>
          <p:cNvSpPr>
            <a:spLocks noChangeArrowheads="1"/>
          </p:cNvSpPr>
          <p:nvPr/>
        </p:nvSpPr>
        <p:spPr bwMode="invGray">
          <a:xfrm>
            <a:off x="6046788" y="4689475"/>
            <a:ext cx="2616200" cy="701675"/>
          </a:xfrm>
          <a:prstGeom prst="cloudCallout">
            <a:avLst>
              <a:gd name="adj1" fmla="val -46898"/>
              <a:gd name="adj2" fmla="val 61468"/>
            </a:avLst>
          </a:prstGeom>
          <a:noFill/>
          <a:ln w="38100">
            <a:solidFill>
              <a:schemeClr val="accent2"/>
            </a:solidFill>
            <a:round/>
            <a:headEnd/>
            <a:tailEnd/>
          </a:ln>
        </p:spPr>
        <p:txBody>
          <a:bodyPr wrap="none" lIns="274320" rIns="274320" anchor="ctr">
            <a:spAutoFit/>
          </a:bodyPr>
          <a:lstStyle/>
          <a:p>
            <a:pPr algn="ctr">
              <a:spcBef>
                <a:spcPct val="0"/>
              </a:spcBef>
            </a:pPr>
            <a:r>
              <a:rPr lang="en-US" sz="2400">
                <a:solidFill>
                  <a:schemeClr val="accent2"/>
                </a:solidFill>
                <a:effectLst/>
                <a:latin typeface="Arial Rounded MT Bold" charset="0"/>
              </a:rPr>
              <a:t>A,B,C,D</a:t>
            </a:r>
            <a:endParaRPr lang="en-US" sz="2400">
              <a:effectLst/>
              <a:latin typeface="Arial Rounded MT Bold" charset="0"/>
            </a:endParaRPr>
          </a:p>
        </p:txBody>
      </p:sp>
      <p:sp>
        <p:nvSpPr>
          <p:cNvPr id="19474" name="Text Box 1042"/>
          <p:cNvSpPr txBox="1">
            <a:spLocks noChangeArrowheads="1"/>
          </p:cNvSpPr>
          <p:nvPr/>
        </p:nvSpPr>
        <p:spPr bwMode="invGray">
          <a:xfrm>
            <a:off x="5602288" y="5556250"/>
            <a:ext cx="730250" cy="457200"/>
          </a:xfrm>
          <a:prstGeom prst="rect">
            <a:avLst/>
          </a:prstGeom>
          <a:noFill/>
          <a:ln w="38100">
            <a:noFill/>
            <a:miter lim="800000"/>
            <a:headEnd/>
            <a:tailEnd/>
          </a:ln>
        </p:spPr>
        <p:txBody>
          <a:bodyPr lIns="274320" rIns="274320" anchor="ctr">
            <a:spAutoFit/>
          </a:bodyPr>
          <a:lstStyle/>
          <a:p>
            <a:pPr algn="ctr">
              <a:spcBef>
                <a:spcPct val="0"/>
              </a:spcBef>
            </a:pPr>
            <a:r>
              <a:rPr lang="en-US" sz="2400">
                <a:effectLst/>
                <a:latin typeface="Arial Rounded MT Bold" charset="0"/>
              </a:rPr>
              <a:t>4</a:t>
            </a:r>
          </a:p>
        </p:txBody>
      </p:sp>
      <p:grpSp>
        <p:nvGrpSpPr>
          <p:cNvPr id="19475" name="Group 1047"/>
          <p:cNvGrpSpPr>
            <a:grpSpLocks/>
          </p:cNvGrpSpPr>
          <p:nvPr/>
        </p:nvGrpSpPr>
        <p:grpSpPr bwMode="auto">
          <a:xfrm>
            <a:off x="684213" y="898525"/>
            <a:ext cx="3159125" cy="5157788"/>
            <a:chOff x="431" y="22"/>
            <a:chExt cx="1990" cy="3249"/>
          </a:xfrm>
        </p:grpSpPr>
        <p:grpSp>
          <p:nvGrpSpPr>
            <p:cNvPr id="19476" name="Group 1048"/>
            <p:cNvGrpSpPr>
              <a:grpSpLocks/>
            </p:cNvGrpSpPr>
            <p:nvPr/>
          </p:nvGrpSpPr>
          <p:grpSpPr bwMode="auto">
            <a:xfrm>
              <a:off x="431" y="22"/>
              <a:ext cx="1990" cy="834"/>
              <a:chOff x="226" y="22"/>
              <a:chExt cx="1990" cy="834"/>
            </a:xfrm>
          </p:grpSpPr>
          <p:graphicFrame>
            <p:nvGraphicFramePr>
              <p:cNvPr id="19465" name="Object 9"/>
              <p:cNvGraphicFramePr>
                <a:graphicFrameLocks noChangeAspect="1"/>
              </p:cNvGraphicFramePr>
              <p:nvPr/>
            </p:nvGraphicFramePr>
            <p:xfrm>
              <a:off x="1784" y="420"/>
              <a:ext cx="432" cy="436"/>
            </p:xfrm>
            <a:graphic>
              <a:graphicData uri="http://schemas.openxmlformats.org/presentationml/2006/ole">
                <mc:AlternateContent xmlns:mc="http://schemas.openxmlformats.org/markup-compatibility/2006">
                  <mc:Choice xmlns:v="urn:schemas-microsoft-com:vml" Requires="v">
                    <p:oleObj spid="_x0000_s19470" name="Clip" r:id="rId11" imgW="2461680" imgH="2482560" progId="MS_ClipArt_Gallery.2">
                      <p:embed/>
                    </p:oleObj>
                  </mc:Choice>
                  <mc:Fallback>
                    <p:oleObj name="Clip" r:id="rId11" imgW="2461680" imgH="2482560" progId="MS_ClipArt_Gallery.2">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invGray">
                          <a:xfrm>
                            <a:off x="1784" y="420"/>
                            <a:ext cx="432" cy="4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86" name="Text Box 1050"/>
              <p:cNvSpPr txBox="1">
                <a:spLocks noChangeArrowheads="1"/>
              </p:cNvSpPr>
              <p:nvPr/>
            </p:nvSpPr>
            <p:spPr bwMode="invGray">
              <a:xfrm>
                <a:off x="1710" y="557"/>
                <a:ext cx="488" cy="291"/>
              </a:xfrm>
              <a:prstGeom prst="rect">
                <a:avLst/>
              </a:prstGeom>
              <a:noFill/>
              <a:ln w="38100">
                <a:noFill/>
                <a:miter lim="800000"/>
                <a:headEnd/>
                <a:tailEnd/>
              </a:ln>
            </p:spPr>
            <p:txBody>
              <a:bodyPr wrap="none" lIns="274320" rIns="274320" anchor="ctr">
                <a:spAutoFit/>
              </a:bodyPr>
              <a:lstStyle/>
              <a:p>
                <a:pPr algn="ctr">
                  <a:spcBef>
                    <a:spcPct val="0"/>
                  </a:spcBef>
                </a:pPr>
                <a:r>
                  <a:rPr lang="en-US" sz="2400">
                    <a:effectLst/>
                    <a:latin typeface="Arial Rounded MT Bold" charset="0"/>
                  </a:rPr>
                  <a:t>A</a:t>
                </a:r>
              </a:p>
            </p:txBody>
          </p:sp>
          <p:sp>
            <p:nvSpPr>
              <p:cNvPr id="19487" name="AutoShape 1051"/>
              <p:cNvSpPr>
                <a:spLocks noChangeArrowheads="1"/>
              </p:cNvSpPr>
              <p:nvPr/>
            </p:nvSpPr>
            <p:spPr bwMode="invGray">
              <a:xfrm>
                <a:off x="226" y="22"/>
                <a:ext cx="1510" cy="443"/>
              </a:xfrm>
              <a:prstGeom prst="cloudCallout">
                <a:avLst>
                  <a:gd name="adj1" fmla="val 47889"/>
                  <a:gd name="adj2" fmla="val 60319"/>
                </a:avLst>
              </a:prstGeom>
              <a:noFill/>
              <a:ln w="38100">
                <a:solidFill>
                  <a:schemeClr val="accent2"/>
                </a:solidFill>
                <a:round/>
                <a:headEnd/>
                <a:tailEnd/>
              </a:ln>
            </p:spPr>
            <p:txBody>
              <a:bodyPr wrap="none" lIns="274320" rIns="274320" anchor="ctr">
                <a:spAutoFit/>
              </a:bodyPr>
              <a:lstStyle/>
              <a:p>
                <a:pPr algn="ctr">
                  <a:spcBef>
                    <a:spcPct val="0"/>
                  </a:spcBef>
                </a:pPr>
                <a:r>
                  <a:rPr lang="en-US" sz="2400">
                    <a:solidFill>
                      <a:schemeClr val="accent2"/>
                    </a:solidFill>
                    <a:effectLst/>
                    <a:latin typeface="Arial Rounded MT Bold" charset="0"/>
                  </a:rPr>
                  <a:t>3,4,1,2</a:t>
                </a:r>
                <a:endParaRPr lang="en-US" sz="2400">
                  <a:effectLst/>
                  <a:latin typeface="Arial Rounded MT Bold" charset="0"/>
                </a:endParaRPr>
              </a:p>
            </p:txBody>
          </p:sp>
        </p:grpSp>
        <p:grpSp>
          <p:nvGrpSpPr>
            <p:cNvPr id="19477" name="Group 1052"/>
            <p:cNvGrpSpPr>
              <a:grpSpLocks/>
            </p:cNvGrpSpPr>
            <p:nvPr/>
          </p:nvGrpSpPr>
          <p:grpSpPr bwMode="auto">
            <a:xfrm>
              <a:off x="432" y="827"/>
              <a:ext cx="1989" cy="834"/>
              <a:chOff x="227" y="22"/>
              <a:chExt cx="1989" cy="834"/>
            </a:xfrm>
          </p:grpSpPr>
          <p:graphicFrame>
            <p:nvGraphicFramePr>
              <p:cNvPr id="19464" name="Object 8"/>
              <p:cNvGraphicFramePr>
                <a:graphicFrameLocks noChangeAspect="1"/>
              </p:cNvGraphicFramePr>
              <p:nvPr/>
            </p:nvGraphicFramePr>
            <p:xfrm>
              <a:off x="1784" y="420"/>
              <a:ext cx="432" cy="436"/>
            </p:xfrm>
            <a:graphic>
              <a:graphicData uri="http://schemas.openxmlformats.org/presentationml/2006/ole">
                <mc:AlternateContent xmlns:mc="http://schemas.openxmlformats.org/markup-compatibility/2006">
                  <mc:Choice xmlns:v="urn:schemas-microsoft-com:vml" Requires="v">
                    <p:oleObj spid="_x0000_s19471" name="Clip" r:id="rId13" imgW="2461680" imgH="2482560" progId="MS_ClipArt_Gallery.2">
                      <p:embed/>
                    </p:oleObj>
                  </mc:Choice>
                  <mc:Fallback>
                    <p:oleObj name="Clip" r:id="rId13" imgW="2461680" imgH="2482560" progId="MS_ClipArt_Gallery.2">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invGray">
                          <a:xfrm>
                            <a:off x="1784" y="420"/>
                            <a:ext cx="432" cy="4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84" name="Text Box 1054"/>
              <p:cNvSpPr txBox="1">
                <a:spLocks noChangeArrowheads="1"/>
              </p:cNvSpPr>
              <p:nvPr/>
            </p:nvSpPr>
            <p:spPr bwMode="invGray">
              <a:xfrm>
                <a:off x="1710" y="557"/>
                <a:ext cx="488" cy="291"/>
              </a:xfrm>
              <a:prstGeom prst="rect">
                <a:avLst/>
              </a:prstGeom>
              <a:noFill/>
              <a:ln w="38100">
                <a:noFill/>
                <a:miter lim="800000"/>
                <a:headEnd/>
                <a:tailEnd/>
              </a:ln>
            </p:spPr>
            <p:txBody>
              <a:bodyPr wrap="none" lIns="274320" rIns="274320" anchor="ctr">
                <a:spAutoFit/>
              </a:bodyPr>
              <a:lstStyle/>
              <a:p>
                <a:pPr algn="ctr">
                  <a:spcBef>
                    <a:spcPct val="0"/>
                  </a:spcBef>
                </a:pPr>
                <a:r>
                  <a:rPr lang="en-US" sz="2400">
                    <a:effectLst/>
                    <a:latin typeface="Arial Rounded MT Bold" charset="0"/>
                  </a:rPr>
                  <a:t>B</a:t>
                </a:r>
              </a:p>
            </p:txBody>
          </p:sp>
          <p:sp>
            <p:nvSpPr>
              <p:cNvPr id="19485" name="AutoShape 1055"/>
              <p:cNvSpPr>
                <a:spLocks noChangeArrowheads="1"/>
              </p:cNvSpPr>
              <p:nvPr/>
            </p:nvSpPr>
            <p:spPr bwMode="invGray">
              <a:xfrm>
                <a:off x="227" y="22"/>
                <a:ext cx="1510" cy="443"/>
              </a:xfrm>
              <a:prstGeom prst="cloudCallout">
                <a:avLst>
                  <a:gd name="adj1" fmla="val 47889"/>
                  <a:gd name="adj2" fmla="val 60319"/>
                </a:avLst>
              </a:prstGeom>
              <a:noFill/>
              <a:ln w="38100">
                <a:solidFill>
                  <a:schemeClr val="accent2"/>
                </a:solidFill>
                <a:round/>
                <a:headEnd/>
                <a:tailEnd/>
              </a:ln>
            </p:spPr>
            <p:txBody>
              <a:bodyPr wrap="none" lIns="274320" rIns="274320" anchor="ctr">
                <a:spAutoFit/>
              </a:bodyPr>
              <a:lstStyle/>
              <a:p>
                <a:pPr algn="ctr">
                  <a:spcBef>
                    <a:spcPct val="0"/>
                  </a:spcBef>
                </a:pPr>
                <a:r>
                  <a:rPr lang="en-US" sz="2400">
                    <a:solidFill>
                      <a:schemeClr val="accent2"/>
                    </a:solidFill>
                    <a:effectLst/>
                    <a:latin typeface="Arial Rounded MT Bold" charset="0"/>
                  </a:rPr>
                  <a:t>1,2,3,4</a:t>
                </a:r>
                <a:endParaRPr lang="en-US" sz="2400">
                  <a:effectLst/>
                  <a:latin typeface="Arial Rounded MT Bold" charset="0"/>
                </a:endParaRPr>
              </a:p>
            </p:txBody>
          </p:sp>
        </p:grpSp>
        <p:grpSp>
          <p:nvGrpSpPr>
            <p:cNvPr id="19478" name="Group 1056"/>
            <p:cNvGrpSpPr>
              <a:grpSpLocks/>
            </p:cNvGrpSpPr>
            <p:nvPr/>
          </p:nvGrpSpPr>
          <p:grpSpPr bwMode="auto">
            <a:xfrm>
              <a:off x="432" y="1632"/>
              <a:ext cx="1989" cy="834"/>
              <a:chOff x="227" y="22"/>
              <a:chExt cx="1989" cy="834"/>
            </a:xfrm>
          </p:grpSpPr>
          <p:graphicFrame>
            <p:nvGraphicFramePr>
              <p:cNvPr id="19463" name="Object 7"/>
              <p:cNvGraphicFramePr>
                <a:graphicFrameLocks noChangeAspect="1"/>
              </p:cNvGraphicFramePr>
              <p:nvPr/>
            </p:nvGraphicFramePr>
            <p:xfrm>
              <a:off x="1784" y="420"/>
              <a:ext cx="432" cy="436"/>
            </p:xfrm>
            <a:graphic>
              <a:graphicData uri="http://schemas.openxmlformats.org/presentationml/2006/ole">
                <mc:AlternateContent xmlns:mc="http://schemas.openxmlformats.org/markup-compatibility/2006">
                  <mc:Choice xmlns:v="urn:schemas-microsoft-com:vml" Requires="v">
                    <p:oleObj spid="_x0000_s19472" name="Clip" r:id="rId15" imgW="2461680" imgH="2482560" progId="MS_ClipArt_Gallery.2">
                      <p:embed/>
                    </p:oleObj>
                  </mc:Choice>
                  <mc:Fallback>
                    <p:oleObj name="Clip" r:id="rId15" imgW="2461680" imgH="2482560" progId="MS_ClipArt_Gallery.2">
                      <p:embed/>
                      <p:pic>
                        <p:nvPicPr>
                          <p:cNvPr id="0" name="Picture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invGray">
                          <a:xfrm>
                            <a:off x="1784" y="420"/>
                            <a:ext cx="432" cy="4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82" name="Text Box 1058"/>
              <p:cNvSpPr txBox="1">
                <a:spLocks noChangeArrowheads="1"/>
              </p:cNvSpPr>
              <p:nvPr/>
            </p:nvSpPr>
            <p:spPr bwMode="invGray">
              <a:xfrm>
                <a:off x="1708" y="557"/>
                <a:ext cx="492" cy="291"/>
              </a:xfrm>
              <a:prstGeom prst="rect">
                <a:avLst/>
              </a:prstGeom>
              <a:noFill/>
              <a:ln w="38100">
                <a:noFill/>
                <a:miter lim="800000"/>
                <a:headEnd/>
                <a:tailEnd/>
              </a:ln>
            </p:spPr>
            <p:txBody>
              <a:bodyPr wrap="none" lIns="274320" rIns="274320" anchor="ctr">
                <a:spAutoFit/>
              </a:bodyPr>
              <a:lstStyle/>
              <a:p>
                <a:pPr algn="ctr">
                  <a:spcBef>
                    <a:spcPct val="0"/>
                  </a:spcBef>
                </a:pPr>
                <a:r>
                  <a:rPr lang="en-US" sz="2400">
                    <a:effectLst/>
                    <a:latin typeface="Arial Rounded MT Bold" charset="0"/>
                  </a:rPr>
                  <a:t>C</a:t>
                </a:r>
              </a:p>
            </p:txBody>
          </p:sp>
          <p:sp>
            <p:nvSpPr>
              <p:cNvPr id="19483" name="AutoShape 1059"/>
              <p:cNvSpPr>
                <a:spLocks noChangeArrowheads="1"/>
              </p:cNvSpPr>
              <p:nvPr/>
            </p:nvSpPr>
            <p:spPr bwMode="invGray">
              <a:xfrm>
                <a:off x="227" y="22"/>
                <a:ext cx="1510" cy="443"/>
              </a:xfrm>
              <a:prstGeom prst="cloudCallout">
                <a:avLst>
                  <a:gd name="adj1" fmla="val 47889"/>
                  <a:gd name="adj2" fmla="val 60319"/>
                </a:avLst>
              </a:prstGeom>
              <a:noFill/>
              <a:ln w="38100">
                <a:solidFill>
                  <a:schemeClr val="accent2"/>
                </a:solidFill>
                <a:round/>
                <a:headEnd/>
                <a:tailEnd/>
              </a:ln>
            </p:spPr>
            <p:txBody>
              <a:bodyPr wrap="none" lIns="274320" rIns="274320" anchor="ctr">
                <a:spAutoFit/>
              </a:bodyPr>
              <a:lstStyle/>
              <a:p>
                <a:pPr algn="ctr">
                  <a:spcBef>
                    <a:spcPct val="0"/>
                  </a:spcBef>
                </a:pPr>
                <a:r>
                  <a:rPr lang="en-US" sz="2400">
                    <a:solidFill>
                      <a:schemeClr val="accent2"/>
                    </a:solidFill>
                    <a:effectLst/>
                    <a:latin typeface="Arial Rounded MT Bold" charset="0"/>
                  </a:rPr>
                  <a:t>4,3,2,1</a:t>
                </a:r>
                <a:endParaRPr lang="en-US" sz="2400">
                  <a:effectLst/>
                  <a:latin typeface="Arial Rounded MT Bold" charset="0"/>
                </a:endParaRPr>
              </a:p>
            </p:txBody>
          </p:sp>
        </p:grpSp>
        <p:grpSp>
          <p:nvGrpSpPr>
            <p:cNvPr id="19479" name="Group 1060"/>
            <p:cNvGrpSpPr>
              <a:grpSpLocks/>
            </p:cNvGrpSpPr>
            <p:nvPr/>
          </p:nvGrpSpPr>
          <p:grpSpPr bwMode="auto">
            <a:xfrm>
              <a:off x="432" y="2437"/>
              <a:ext cx="1989" cy="834"/>
              <a:chOff x="227" y="22"/>
              <a:chExt cx="1989" cy="834"/>
            </a:xfrm>
          </p:grpSpPr>
          <p:graphicFrame>
            <p:nvGraphicFramePr>
              <p:cNvPr id="19462" name="Object 6"/>
              <p:cNvGraphicFramePr>
                <a:graphicFrameLocks noChangeAspect="1"/>
              </p:cNvGraphicFramePr>
              <p:nvPr/>
            </p:nvGraphicFramePr>
            <p:xfrm>
              <a:off x="1784" y="420"/>
              <a:ext cx="432" cy="436"/>
            </p:xfrm>
            <a:graphic>
              <a:graphicData uri="http://schemas.openxmlformats.org/presentationml/2006/ole">
                <mc:AlternateContent xmlns:mc="http://schemas.openxmlformats.org/markup-compatibility/2006">
                  <mc:Choice xmlns:v="urn:schemas-microsoft-com:vml" Requires="v">
                    <p:oleObj spid="_x0000_s19473" name="Clip" r:id="rId17" imgW="2461680" imgH="2482560" progId="MS_ClipArt_Gallery.2">
                      <p:embed/>
                    </p:oleObj>
                  </mc:Choice>
                  <mc:Fallback>
                    <p:oleObj name="Clip" r:id="rId17" imgW="2461680" imgH="2482560" progId="MS_ClipArt_Gallery.2">
                      <p:embed/>
                      <p:pic>
                        <p:nvPicPr>
                          <p:cNvPr id="0" name="Picture 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invGray">
                          <a:xfrm>
                            <a:off x="1784" y="420"/>
                            <a:ext cx="432" cy="4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80" name="Text Box 1062"/>
              <p:cNvSpPr txBox="1">
                <a:spLocks noChangeArrowheads="1"/>
              </p:cNvSpPr>
              <p:nvPr/>
            </p:nvSpPr>
            <p:spPr bwMode="invGray">
              <a:xfrm>
                <a:off x="1708" y="557"/>
                <a:ext cx="492" cy="291"/>
              </a:xfrm>
              <a:prstGeom prst="rect">
                <a:avLst/>
              </a:prstGeom>
              <a:noFill/>
              <a:ln w="38100">
                <a:noFill/>
                <a:miter lim="800000"/>
                <a:headEnd/>
                <a:tailEnd/>
              </a:ln>
            </p:spPr>
            <p:txBody>
              <a:bodyPr wrap="none" lIns="274320" rIns="274320" anchor="ctr">
                <a:spAutoFit/>
              </a:bodyPr>
              <a:lstStyle/>
              <a:p>
                <a:pPr algn="ctr">
                  <a:spcBef>
                    <a:spcPct val="0"/>
                  </a:spcBef>
                </a:pPr>
                <a:r>
                  <a:rPr lang="en-US" sz="2400">
                    <a:effectLst/>
                    <a:latin typeface="Arial Rounded MT Bold" charset="0"/>
                  </a:rPr>
                  <a:t>D</a:t>
                </a:r>
              </a:p>
            </p:txBody>
          </p:sp>
          <p:sp>
            <p:nvSpPr>
              <p:cNvPr id="19481" name="AutoShape 1063"/>
              <p:cNvSpPr>
                <a:spLocks noChangeArrowheads="1"/>
              </p:cNvSpPr>
              <p:nvPr/>
            </p:nvSpPr>
            <p:spPr bwMode="invGray">
              <a:xfrm>
                <a:off x="227" y="22"/>
                <a:ext cx="1510" cy="443"/>
              </a:xfrm>
              <a:prstGeom prst="cloudCallout">
                <a:avLst>
                  <a:gd name="adj1" fmla="val 47889"/>
                  <a:gd name="adj2" fmla="val 60319"/>
                </a:avLst>
              </a:prstGeom>
              <a:noFill/>
              <a:ln w="38100">
                <a:solidFill>
                  <a:schemeClr val="accent2"/>
                </a:solidFill>
                <a:round/>
                <a:headEnd/>
                <a:tailEnd/>
              </a:ln>
            </p:spPr>
            <p:txBody>
              <a:bodyPr wrap="none" lIns="274320" rIns="274320" anchor="ctr">
                <a:spAutoFit/>
              </a:bodyPr>
              <a:lstStyle/>
              <a:p>
                <a:pPr algn="ctr">
                  <a:spcBef>
                    <a:spcPct val="0"/>
                  </a:spcBef>
                </a:pPr>
                <a:r>
                  <a:rPr lang="en-US" sz="2400">
                    <a:solidFill>
                      <a:schemeClr val="accent2"/>
                    </a:solidFill>
                    <a:effectLst/>
                    <a:latin typeface="Arial Rounded MT Bold" charset="0"/>
                  </a:rPr>
                  <a:t>1,3,4,2</a:t>
                </a:r>
                <a:endParaRPr lang="en-US" sz="2400">
                  <a:effectLst/>
                  <a:latin typeface="Arial Rounded MT Bold" charset="0"/>
                </a:endParaRPr>
              </a:p>
            </p:txBody>
          </p:sp>
        </p:grpSp>
      </p:grpSp>
    </p:spTree>
  </p:cSld>
  <p:clrMapOvr>
    <a:masterClrMapping/>
  </p:clrMapOvr>
  <p:transition advTm="528"/>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226306" name="Rectangle 2"/>
          <p:cNvSpPr>
            <a:spLocks noGrp="1" noChangeArrowheads="1"/>
          </p:cNvSpPr>
          <p:nvPr>
            <p:ph type="title"/>
          </p:nvPr>
        </p:nvSpPr>
        <p:spPr>
          <a:xfrm>
            <a:off x="685800" y="762000"/>
            <a:ext cx="7772400" cy="1143000"/>
          </a:xfrm>
        </p:spPr>
        <p:txBody>
          <a:bodyPr/>
          <a:lstStyle/>
          <a:p>
            <a:pPr>
              <a:defRPr/>
            </a:pPr>
            <a:r>
              <a:rPr lang="en-US" dirty="0">
                <a:ea typeface="+mj-ea"/>
                <a:cs typeface="+mj-cs"/>
              </a:rPr>
              <a:t>Advice to females</a:t>
            </a:r>
          </a:p>
        </p:txBody>
      </p:sp>
      <p:sp>
        <p:nvSpPr>
          <p:cNvPr id="226307" name="Rectangle 3"/>
          <p:cNvSpPr>
            <a:spLocks noGrp="1" noChangeArrowheads="1"/>
          </p:cNvSpPr>
          <p:nvPr>
            <p:ph type="body" idx="1"/>
          </p:nvPr>
        </p:nvSpPr>
        <p:spPr>
          <a:xfrm>
            <a:off x="1676400" y="5943600"/>
            <a:ext cx="6324600" cy="609600"/>
          </a:xfrm>
        </p:spPr>
        <p:txBody>
          <a:bodyPr/>
          <a:lstStyle/>
          <a:p>
            <a:pPr marL="0" indent="0">
              <a:defRPr/>
            </a:pPr>
            <a:r>
              <a:rPr lang="en-US">
                <a:ea typeface="+mn-ea"/>
                <a:cs typeface="+mn-cs"/>
              </a:rPr>
              <a:t>Learn to make the first move. </a:t>
            </a:r>
          </a:p>
        </p:txBody>
      </p:sp>
      <p:graphicFrame>
        <p:nvGraphicFramePr>
          <p:cNvPr id="58370" name="Object 2"/>
          <p:cNvGraphicFramePr>
            <a:graphicFrameLocks noChangeAspect="1"/>
          </p:cNvGraphicFramePr>
          <p:nvPr/>
        </p:nvGraphicFramePr>
        <p:xfrm>
          <a:off x="3124200" y="2590800"/>
          <a:ext cx="3248025" cy="2825750"/>
        </p:xfrm>
        <a:graphic>
          <a:graphicData uri="http://schemas.openxmlformats.org/presentationml/2006/ole">
            <mc:AlternateContent xmlns:mc="http://schemas.openxmlformats.org/markup-compatibility/2006">
              <mc:Choice xmlns:v="urn:schemas-microsoft-com:vml" Requires="v">
                <p:oleObj spid="_x0000_s58371" name="Clip" r:id="rId3" imgW="4514760" imgH="3926880" progId="MS_ClipArt_Gallery.2">
                  <p:embed/>
                </p:oleObj>
              </mc:Choice>
              <mc:Fallback>
                <p:oleObj name="Clip" r:id="rId3" imgW="4514760" imgH="3926880" progId="MS_ClipArt_Gallery.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invGray">
                      <a:xfrm>
                        <a:off x="3124200" y="2590800"/>
                        <a:ext cx="3248025" cy="2825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2"/>
          <p:cNvSpPr txBox="1">
            <a:spLocks noChangeArrowheads="1"/>
          </p:cNvSpPr>
          <p:nvPr/>
        </p:nvSpPr>
        <p:spPr bwMode="auto">
          <a:xfrm>
            <a:off x="838200" y="0"/>
            <a:ext cx="7772400" cy="1143000"/>
          </a:xfrm>
          <a:prstGeom prst="rect">
            <a:avLst/>
          </a:prstGeom>
          <a:noFill/>
          <a:ln w="9525">
            <a:noFill/>
            <a:miter lim="800000"/>
            <a:headEnd/>
            <a:tailEnd/>
          </a:ln>
          <a:effectLst/>
        </p:spPr>
        <p:txBody>
          <a:bodyPr anchor="ctr"/>
          <a:lstStyle/>
          <a:p>
            <a:pPr algn="ctr">
              <a:spcBef>
                <a:spcPct val="0"/>
              </a:spcBef>
            </a:pPr>
            <a:r>
              <a:rPr lang="en-US" sz="3600">
                <a:solidFill>
                  <a:schemeClr val="tx2"/>
                </a:solidFill>
                <a:effectLst>
                  <a:outerShdw blurRad="38100" dist="38100" dir="2700000" algn="tl">
                    <a:srgbClr val="000000"/>
                  </a:outerShdw>
                </a:effectLst>
                <a:latin typeface="Arial Rounded MT Bold" charset="0"/>
              </a:rPr>
              <a:t>Conclusions…</a:t>
            </a:r>
          </a:p>
        </p:txBody>
      </p:sp>
    </p:spTree>
  </p:cSld>
  <p:clrMapOvr>
    <a:masterClrMapping/>
  </p:clrMapOvr>
  <p:transition advTm="160"/>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210946" name="Rectangle 2"/>
          <p:cNvSpPr>
            <a:spLocks noGrp="1" noChangeArrowheads="1"/>
          </p:cNvSpPr>
          <p:nvPr>
            <p:ph type="title"/>
          </p:nvPr>
        </p:nvSpPr>
        <p:spPr/>
        <p:txBody>
          <a:bodyPr/>
          <a:lstStyle/>
          <a:p>
            <a:pPr>
              <a:defRPr/>
            </a:pPr>
            <a:r>
              <a:rPr lang="en-US">
                <a:ea typeface="+mj-ea"/>
                <a:cs typeface="+mj-cs"/>
              </a:rPr>
              <a:t>REFERENCES</a:t>
            </a:r>
          </a:p>
        </p:txBody>
      </p:sp>
      <p:sp>
        <p:nvSpPr>
          <p:cNvPr id="210947" name="Rectangle 3"/>
          <p:cNvSpPr>
            <a:spLocks noGrp="1" noChangeArrowheads="1"/>
          </p:cNvSpPr>
          <p:nvPr>
            <p:ph type="body" idx="1"/>
          </p:nvPr>
        </p:nvSpPr>
        <p:spPr/>
        <p:txBody>
          <a:bodyPr/>
          <a:lstStyle/>
          <a:p>
            <a:pPr marL="0" indent="0">
              <a:lnSpc>
                <a:spcPct val="90000"/>
              </a:lnSpc>
            </a:pPr>
            <a:r>
              <a:rPr lang="en-US" smtClean="0">
                <a:latin typeface="Arial Unicode MS" charset="0"/>
              </a:rPr>
              <a:t>D. Gale and L. S. Shapley, </a:t>
            </a:r>
            <a:r>
              <a:rPr lang="en-US" i="1" smtClean="0">
                <a:latin typeface="Arial Unicode MS" charset="0"/>
              </a:rPr>
              <a:t>College admissions and the stability of marriage</a:t>
            </a:r>
            <a:r>
              <a:rPr lang="en-US" smtClean="0">
                <a:latin typeface="Arial Unicode MS" charset="0"/>
              </a:rPr>
              <a:t>, American Mathematical Monthly 69 (1962), 9-15 </a:t>
            </a:r>
          </a:p>
          <a:p>
            <a:pPr marL="0" indent="0">
              <a:lnSpc>
                <a:spcPct val="90000"/>
              </a:lnSpc>
            </a:pPr>
            <a:endParaRPr lang="en-US" smtClean="0">
              <a:latin typeface="Arial Unicode MS" charset="0"/>
            </a:endParaRPr>
          </a:p>
          <a:p>
            <a:pPr marL="0" indent="0">
              <a:lnSpc>
                <a:spcPct val="90000"/>
              </a:lnSpc>
            </a:pPr>
            <a:r>
              <a:rPr lang="en-US" smtClean="0">
                <a:latin typeface="Arial Unicode MS" charset="0"/>
              </a:rPr>
              <a:t>Dan Gusfield and Robert W. Irving, </a:t>
            </a:r>
            <a:r>
              <a:rPr lang="en-US" i="1" smtClean="0">
                <a:latin typeface="Arial Unicode MS" charset="0"/>
              </a:rPr>
              <a:t>The Stable Marriage Problem: Structures and Algorithms</a:t>
            </a:r>
            <a:r>
              <a:rPr lang="en-US" smtClean="0">
                <a:latin typeface="Arial Unicode MS" charset="0"/>
              </a:rPr>
              <a:t>, MIT Press, 1989</a:t>
            </a:r>
            <a:r>
              <a:rPr lang="en-US" smtClean="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06498" name="Rectangle 2"/>
          <p:cNvSpPr>
            <a:spLocks noGrp="1" noChangeArrowheads="1"/>
          </p:cNvSpPr>
          <p:nvPr>
            <p:ph type="title"/>
          </p:nvPr>
        </p:nvSpPr>
        <p:spPr>
          <a:xfrm>
            <a:off x="685800" y="76200"/>
            <a:ext cx="7772400" cy="1143000"/>
          </a:xfrm>
        </p:spPr>
        <p:txBody>
          <a:bodyPr/>
          <a:lstStyle/>
          <a:p>
            <a:pPr>
              <a:defRPr/>
            </a:pPr>
            <a:r>
              <a:rPr lang="en-US">
                <a:ea typeface="+mj-ea"/>
                <a:cs typeface="+mj-cs"/>
              </a:rPr>
              <a:t>Rogue Couples</a:t>
            </a:r>
          </a:p>
        </p:txBody>
      </p:sp>
      <p:sp>
        <p:nvSpPr>
          <p:cNvPr id="106499" name="Rectangle 3"/>
          <p:cNvSpPr>
            <a:spLocks noGrp="1" noChangeArrowheads="1"/>
          </p:cNvSpPr>
          <p:nvPr>
            <p:ph type="body" idx="1"/>
          </p:nvPr>
        </p:nvSpPr>
        <p:spPr>
          <a:xfrm>
            <a:off x="639763" y="1120775"/>
            <a:ext cx="7772400" cy="4114800"/>
          </a:xfrm>
        </p:spPr>
        <p:txBody>
          <a:bodyPr/>
          <a:lstStyle/>
          <a:p>
            <a:pPr marL="0" indent="0">
              <a:defRPr/>
            </a:pPr>
            <a:r>
              <a:rPr lang="en-US" dirty="0">
                <a:ea typeface="+mn-ea"/>
                <a:cs typeface="+mn-cs"/>
              </a:rPr>
              <a:t>Suppose we pair off all the boys and girls. </a:t>
            </a:r>
            <a:r>
              <a:rPr lang="en-US" dirty="0">
                <a:solidFill>
                  <a:schemeClr val="accent2"/>
                </a:solidFill>
                <a:ea typeface="+mn-ea"/>
                <a:cs typeface="+mn-cs"/>
              </a:rPr>
              <a:t>Now suppose that some boy and some girl prefer each other to the people to whom they are paired.</a:t>
            </a:r>
            <a:r>
              <a:rPr lang="en-US" dirty="0">
                <a:ea typeface="+mn-ea"/>
                <a:cs typeface="+mn-cs"/>
              </a:rPr>
              <a:t> They will be called a </a:t>
            </a:r>
            <a:r>
              <a:rPr lang="en-US" u="sng" dirty="0">
                <a:solidFill>
                  <a:schemeClr val="tx2"/>
                </a:solidFill>
                <a:ea typeface="+mn-ea"/>
                <a:cs typeface="+mn-cs"/>
              </a:rPr>
              <a:t>rogue couple</a:t>
            </a:r>
            <a:r>
              <a:rPr lang="en-US" dirty="0">
                <a:solidFill>
                  <a:schemeClr val="tx2"/>
                </a:solidFill>
                <a:ea typeface="+mn-ea"/>
                <a:cs typeface="+mn-cs"/>
              </a:rPr>
              <a:t>.</a:t>
            </a:r>
            <a:r>
              <a:rPr lang="en-US" dirty="0">
                <a:ea typeface="+mn-ea"/>
                <a:cs typeface="+mn-cs"/>
              </a:rPr>
              <a:t>  </a:t>
            </a:r>
          </a:p>
        </p:txBody>
      </p:sp>
      <p:grpSp>
        <p:nvGrpSpPr>
          <p:cNvPr id="20485" name="Group 62"/>
          <p:cNvGrpSpPr>
            <a:grpSpLocks/>
          </p:cNvGrpSpPr>
          <p:nvPr/>
        </p:nvGrpSpPr>
        <p:grpSpPr bwMode="auto">
          <a:xfrm>
            <a:off x="746125" y="4514850"/>
            <a:ext cx="1036638" cy="1819275"/>
            <a:chOff x="1775" y="2894"/>
            <a:chExt cx="653" cy="1146"/>
          </a:xfrm>
        </p:grpSpPr>
        <p:sp>
          <p:nvSpPr>
            <p:cNvPr id="106553" name="Freeform 57"/>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06554" name="Freeform 58"/>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06555" name="Freeform 59"/>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06556" name="Freeform 60"/>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06557" name="Freeform 61"/>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0486" name="Group 84"/>
          <p:cNvGrpSpPr>
            <a:grpSpLocks/>
          </p:cNvGrpSpPr>
          <p:nvPr/>
        </p:nvGrpSpPr>
        <p:grpSpPr bwMode="auto">
          <a:xfrm>
            <a:off x="1538288" y="4197350"/>
            <a:ext cx="6432550" cy="2136775"/>
            <a:chOff x="969" y="2644"/>
            <a:chExt cx="4052" cy="1346"/>
          </a:xfrm>
        </p:grpSpPr>
        <p:grpSp>
          <p:nvGrpSpPr>
            <p:cNvPr id="20493" name="Group 12"/>
            <p:cNvGrpSpPr>
              <a:grpSpLocks/>
            </p:cNvGrpSpPr>
            <p:nvPr/>
          </p:nvGrpSpPr>
          <p:grpSpPr bwMode="auto">
            <a:xfrm>
              <a:off x="4194" y="2865"/>
              <a:ext cx="827" cy="1006"/>
              <a:chOff x="3090" y="2945"/>
              <a:chExt cx="827" cy="1006"/>
            </a:xfrm>
          </p:grpSpPr>
          <p:sp>
            <p:nvSpPr>
              <p:cNvPr id="106502" name="Freeform 6"/>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06503" name="Freeform 7"/>
              <p:cNvSpPr>
                <a:spLocks/>
              </p:cNvSpPr>
              <p:nvPr/>
            </p:nvSpPr>
            <p:spPr bwMode="auto">
              <a:xfrm>
                <a:off x="3329" y="3204"/>
                <a:ext cx="254"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06504" name="Freeform 8"/>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06505" name="Freeform 9"/>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06506" name="Freeform 10"/>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06507" name="Freeform 11"/>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106509" name="Freeform 13"/>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06510" name="Freeform 14"/>
            <p:cNvSpPr>
              <a:spLocks/>
            </p:cNvSpPr>
            <p:nvPr/>
          </p:nvSpPr>
          <p:spPr bwMode="auto">
            <a:xfrm>
              <a:off x="3747" y="2681"/>
              <a:ext cx="204"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06511" name="Freeform 15"/>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20497" name="Group 69"/>
            <p:cNvGrpSpPr>
              <a:grpSpLocks/>
            </p:cNvGrpSpPr>
            <p:nvPr/>
          </p:nvGrpSpPr>
          <p:grpSpPr bwMode="auto">
            <a:xfrm>
              <a:off x="969" y="3073"/>
              <a:ext cx="726" cy="917"/>
              <a:chOff x="1898" y="3207"/>
              <a:chExt cx="726" cy="917"/>
            </a:xfrm>
          </p:grpSpPr>
          <p:sp>
            <p:nvSpPr>
              <p:cNvPr id="106559" name="Freeform 63"/>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06560" name="Freeform 64"/>
              <p:cNvSpPr>
                <a:spLocks/>
              </p:cNvSpPr>
              <p:nvPr/>
            </p:nvSpPr>
            <p:spPr bwMode="auto">
              <a:xfrm>
                <a:off x="2124" y="3432"/>
                <a:ext cx="184" cy="412"/>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06561" name="Freeform 65"/>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06562" name="Freeform 66"/>
              <p:cNvSpPr>
                <a:spLocks/>
              </p:cNvSpPr>
              <p:nvPr/>
            </p:nvSpPr>
            <p:spPr bwMode="auto">
              <a:xfrm>
                <a:off x="2220" y="3216"/>
                <a:ext cx="376"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06563" name="Freeform 67"/>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06564" name="Freeform 68"/>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06566" name="Freeform 70"/>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06567" name="Freeform 71"/>
            <p:cNvSpPr>
              <a:spLocks/>
            </p:cNvSpPr>
            <p:nvPr/>
          </p:nvSpPr>
          <p:spPr bwMode="auto">
            <a:xfrm flipH="1">
              <a:off x="2179" y="2776"/>
              <a:ext cx="133"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06568" name="Freeform 72"/>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grpSp>
        <p:nvGrpSpPr>
          <p:cNvPr id="20487" name="Group 77"/>
          <p:cNvGrpSpPr>
            <a:grpSpLocks/>
          </p:cNvGrpSpPr>
          <p:nvPr/>
        </p:nvGrpSpPr>
        <p:grpSpPr bwMode="auto">
          <a:xfrm flipH="1">
            <a:off x="7815263" y="4586288"/>
            <a:ext cx="1036637" cy="1819275"/>
            <a:chOff x="1775" y="2894"/>
            <a:chExt cx="653" cy="1146"/>
          </a:xfrm>
        </p:grpSpPr>
        <p:sp>
          <p:nvSpPr>
            <p:cNvPr id="106574" name="Freeform 78"/>
            <p:cNvSpPr>
              <a:spLocks/>
            </p:cNvSpPr>
            <p:nvPr/>
          </p:nvSpPr>
          <p:spPr bwMode="auto">
            <a:xfrm>
              <a:off x="1775" y="2894"/>
              <a:ext cx="321" cy="240"/>
            </a:xfrm>
            <a:custGeom>
              <a:avLst/>
              <a:gdLst/>
              <a:ahLst/>
              <a:cxnLst>
                <a:cxn ang="0">
                  <a:pos x="200" y="75"/>
                </a:cxn>
                <a:cxn ang="0">
                  <a:pos x="169" y="40"/>
                </a:cxn>
                <a:cxn ang="0">
                  <a:pos x="138" y="20"/>
                </a:cxn>
                <a:cxn ang="0">
                  <a:pos x="110" y="6"/>
                </a:cxn>
                <a:cxn ang="0">
                  <a:pos x="79" y="0"/>
                </a:cxn>
                <a:cxn ang="0">
                  <a:pos x="43" y="8"/>
                </a:cxn>
                <a:cxn ang="0">
                  <a:pos x="23" y="20"/>
                </a:cxn>
                <a:cxn ang="0">
                  <a:pos x="11" y="38"/>
                </a:cxn>
                <a:cxn ang="0">
                  <a:pos x="2" y="58"/>
                </a:cxn>
                <a:cxn ang="0">
                  <a:pos x="0" y="87"/>
                </a:cxn>
                <a:cxn ang="0">
                  <a:pos x="5" y="114"/>
                </a:cxn>
                <a:cxn ang="0">
                  <a:pos x="14" y="140"/>
                </a:cxn>
                <a:cxn ang="0">
                  <a:pos x="29" y="164"/>
                </a:cxn>
                <a:cxn ang="0">
                  <a:pos x="49" y="187"/>
                </a:cxn>
                <a:cxn ang="0">
                  <a:pos x="72" y="210"/>
                </a:cxn>
                <a:cxn ang="0">
                  <a:pos x="102" y="225"/>
                </a:cxn>
                <a:cxn ang="0">
                  <a:pos x="131" y="236"/>
                </a:cxn>
                <a:cxn ang="0">
                  <a:pos x="163" y="240"/>
                </a:cxn>
                <a:cxn ang="0">
                  <a:pos x="194" y="236"/>
                </a:cxn>
                <a:cxn ang="0">
                  <a:pos x="218" y="225"/>
                </a:cxn>
                <a:cxn ang="0">
                  <a:pos x="232" y="207"/>
                </a:cxn>
                <a:cxn ang="0">
                  <a:pos x="238" y="183"/>
                </a:cxn>
                <a:cxn ang="0">
                  <a:pos x="238" y="161"/>
                </a:cxn>
                <a:cxn ang="0">
                  <a:pos x="232" y="134"/>
                </a:cxn>
                <a:cxn ang="0">
                  <a:pos x="226" y="114"/>
                </a:cxn>
                <a:cxn ang="0">
                  <a:pos x="218" y="99"/>
                </a:cxn>
                <a:cxn ang="0">
                  <a:pos x="275" y="105"/>
                </a:cxn>
                <a:cxn ang="0">
                  <a:pos x="309" y="110"/>
                </a:cxn>
                <a:cxn ang="0">
                  <a:pos x="321" y="97"/>
                </a:cxn>
                <a:cxn ang="0">
                  <a:pos x="321" y="82"/>
                </a:cxn>
                <a:cxn ang="0">
                  <a:pos x="315" y="73"/>
                </a:cxn>
                <a:cxn ang="0">
                  <a:pos x="297" y="69"/>
                </a:cxn>
                <a:cxn ang="0">
                  <a:pos x="271" y="69"/>
                </a:cxn>
                <a:cxn ang="0">
                  <a:pos x="232" y="73"/>
                </a:cxn>
                <a:cxn ang="0">
                  <a:pos x="200" y="75"/>
                </a:cxn>
              </a:cxnLst>
              <a:rect l="0" t="0" r="r" b="b"/>
              <a:pathLst>
                <a:path w="321" h="240">
                  <a:moveTo>
                    <a:pt x="200" y="75"/>
                  </a:moveTo>
                  <a:lnTo>
                    <a:pt x="169" y="40"/>
                  </a:lnTo>
                  <a:lnTo>
                    <a:pt x="138" y="20"/>
                  </a:lnTo>
                  <a:lnTo>
                    <a:pt x="110" y="6"/>
                  </a:lnTo>
                  <a:lnTo>
                    <a:pt x="79" y="0"/>
                  </a:lnTo>
                  <a:lnTo>
                    <a:pt x="43" y="8"/>
                  </a:lnTo>
                  <a:lnTo>
                    <a:pt x="23" y="20"/>
                  </a:lnTo>
                  <a:lnTo>
                    <a:pt x="11" y="38"/>
                  </a:lnTo>
                  <a:lnTo>
                    <a:pt x="2" y="58"/>
                  </a:lnTo>
                  <a:lnTo>
                    <a:pt x="0" y="87"/>
                  </a:lnTo>
                  <a:lnTo>
                    <a:pt x="5" y="114"/>
                  </a:lnTo>
                  <a:lnTo>
                    <a:pt x="14" y="140"/>
                  </a:lnTo>
                  <a:lnTo>
                    <a:pt x="29" y="164"/>
                  </a:lnTo>
                  <a:lnTo>
                    <a:pt x="49" y="187"/>
                  </a:lnTo>
                  <a:lnTo>
                    <a:pt x="72" y="210"/>
                  </a:lnTo>
                  <a:lnTo>
                    <a:pt x="102" y="225"/>
                  </a:lnTo>
                  <a:lnTo>
                    <a:pt x="131" y="236"/>
                  </a:lnTo>
                  <a:lnTo>
                    <a:pt x="163" y="240"/>
                  </a:lnTo>
                  <a:lnTo>
                    <a:pt x="194" y="236"/>
                  </a:lnTo>
                  <a:lnTo>
                    <a:pt x="218" y="225"/>
                  </a:lnTo>
                  <a:lnTo>
                    <a:pt x="232" y="207"/>
                  </a:lnTo>
                  <a:lnTo>
                    <a:pt x="238" y="183"/>
                  </a:lnTo>
                  <a:lnTo>
                    <a:pt x="238" y="161"/>
                  </a:lnTo>
                  <a:lnTo>
                    <a:pt x="232" y="134"/>
                  </a:lnTo>
                  <a:lnTo>
                    <a:pt x="226" y="114"/>
                  </a:lnTo>
                  <a:lnTo>
                    <a:pt x="218" y="99"/>
                  </a:lnTo>
                  <a:lnTo>
                    <a:pt x="275" y="105"/>
                  </a:lnTo>
                  <a:lnTo>
                    <a:pt x="309" y="110"/>
                  </a:lnTo>
                  <a:lnTo>
                    <a:pt x="321" y="97"/>
                  </a:lnTo>
                  <a:lnTo>
                    <a:pt x="321" y="82"/>
                  </a:lnTo>
                  <a:lnTo>
                    <a:pt x="315" y="73"/>
                  </a:lnTo>
                  <a:lnTo>
                    <a:pt x="297" y="69"/>
                  </a:lnTo>
                  <a:lnTo>
                    <a:pt x="271" y="69"/>
                  </a:lnTo>
                  <a:lnTo>
                    <a:pt x="232" y="73"/>
                  </a:lnTo>
                  <a:lnTo>
                    <a:pt x="200" y="7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06575" name="Freeform 79"/>
            <p:cNvSpPr>
              <a:spLocks/>
            </p:cNvSpPr>
            <p:nvPr/>
          </p:nvSpPr>
          <p:spPr bwMode="auto">
            <a:xfrm>
              <a:off x="1865" y="3165"/>
              <a:ext cx="241" cy="425"/>
            </a:xfrm>
            <a:custGeom>
              <a:avLst/>
              <a:gdLst/>
              <a:ahLst/>
              <a:cxnLst>
                <a:cxn ang="0">
                  <a:pos x="65" y="6"/>
                </a:cxn>
                <a:cxn ang="0">
                  <a:pos x="98" y="0"/>
                </a:cxn>
                <a:cxn ang="0">
                  <a:pos x="120" y="0"/>
                </a:cxn>
                <a:cxn ang="0">
                  <a:pos x="155" y="10"/>
                </a:cxn>
                <a:cxn ang="0">
                  <a:pos x="182" y="36"/>
                </a:cxn>
                <a:cxn ang="0">
                  <a:pos x="208" y="77"/>
                </a:cxn>
                <a:cxn ang="0">
                  <a:pos x="224" y="118"/>
                </a:cxn>
                <a:cxn ang="0">
                  <a:pos x="235" y="154"/>
                </a:cxn>
                <a:cxn ang="0">
                  <a:pos x="241" y="197"/>
                </a:cxn>
                <a:cxn ang="0">
                  <a:pos x="241" y="239"/>
                </a:cxn>
                <a:cxn ang="0">
                  <a:pos x="237" y="275"/>
                </a:cxn>
                <a:cxn ang="0">
                  <a:pos x="224" y="308"/>
                </a:cxn>
                <a:cxn ang="0">
                  <a:pos x="212" y="349"/>
                </a:cxn>
                <a:cxn ang="0">
                  <a:pos x="196" y="385"/>
                </a:cxn>
                <a:cxn ang="0">
                  <a:pos x="173" y="403"/>
                </a:cxn>
                <a:cxn ang="0">
                  <a:pos x="150" y="413"/>
                </a:cxn>
                <a:cxn ang="0">
                  <a:pos x="124" y="422"/>
                </a:cxn>
                <a:cxn ang="0">
                  <a:pos x="96" y="423"/>
                </a:cxn>
                <a:cxn ang="0">
                  <a:pos x="90" y="425"/>
                </a:cxn>
                <a:cxn ang="0">
                  <a:pos x="67" y="416"/>
                </a:cxn>
                <a:cxn ang="0">
                  <a:pos x="49" y="401"/>
                </a:cxn>
                <a:cxn ang="0">
                  <a:pos x="43" y="379"/>
                </a:cxn>
                <a:cxn ang="0">
                  <a:pos x="45" y="352"/>
                </a:cxn>
                <a:cxn ang="0">
                  <a:pos x="57" y="332"/>
                </a:cxn>
                <a:cxn ang="0">
                  <a:pos x="64" y="302"/>
                </a:cxn>
                <a:cxn ang="0">
                  <a:pos x="70" y="275"/>
                </a:cxn>
                <a:cxn ang="0">
                  <a:pos x="71" y="249"/>
                </a:cxn>
                <a:cxn ang="0">
                  <a:pos x="65" y="210"/>
                </a:cxn>
                <a:cxn ang="0">
                  <a:pos x="53" y="183"/>
                </a:cxn>
                <a:cxn ang="0">
                  <a:pos x="33" y="160"/>
                </a:cxn>
                <a:cxn ang="0">
                  <a:pos x="17" y="139"/>
                </a:cxn>
                <a:cxn ang="0">
                  <a:pos x="6" y="115"/>
                </a:cxn>
                <a:cxn ang="0">
                  <a:pos x="0" y="79"/>
                </a:cxn>
                <a:cxn ang="0">
                  <a:pos x="10" y="47"/>
                </a:cxn>
                <a:cxn ang="0">
                  <a:pos x="29" y="30"/>
                </a:cxn>
                <a:cxn ang="0">
                  <a:pos x="41" y="21"/>
                </a:cxn>
                <a:cxn ang="0">
                  <a:pos x="53" y="14"/>
                </a:cxn>
                <a:cxn ang="0">
                  <a:pos x="65" y="6"/>
                </a:cxn>
              </a:cxnLst>
              <a:rect l="0" t="0" r="r" b="b"/>
              <a:pathLst>
                <a:path w="241" h="425">
                  <a:moveTo>
                    <a:pt x="65" y="6"/>
                  </a:moveTo>
                  <a:lnTo>
                    <a:pt x="98" y="0"/>
                  </a:lnTo>
                  <a:lnTo>
                    <a:pt x="120" y="0"/>
                  </a:lnTo>
                  <a:lnTo>
                    <a:pt x="155" y="10"/>
                  </a:lnTo>
                  <a:lnTo>
                    <a:pt x="182" y="36"/>
                  </a:lnTo>
                  <a:lnTo>
                    <a:pt x="208" y="77"/>
                  </a:lnTo>
                  <a:lnTo>
                    <a:pt x="224" y="118"/>
                  </a:lnTo>
                  <a:lnTo>
                    <a:pt x="235" y="154"/>
                  </a:lnTo>
                  <a:lnTo>
                    <a:pt x="241" y="197"/>
                  </a:lnTo>
                  <a:lnTo>
                    <a:pt x="241" y="239"/>
                  </a:lnTo>
                  <a:lnTo>
                    <a:pt x="237" y="275"/>
                  </a:lnTo>
                  <a:lnTo>
                    <a:pt x="224" y="308"/>
                  </a:lnTo>
                  <a:lnTo>
                    <a:pt x="212" y="349"/>
                  </a:lnTo>
                  <a:lnTo>
                    <a:pt x="196" y="385"/>
                  </a:lnTo>
                  <a:lnTo>
                    <a:pt x="173" y="403"/>
                  </a:lnTo>
                  <a:lnTo>
                    <a:pt x="150" y="413"/>
                  </a:lnTo>
                  <a:lnTo>
                    <a:pt x="124" y="422"/>
                  </a:lnTo>
                  <a:lnTo>
                    <a:pt x="96" y="423"/>
                  </a:lnTo>
                  <a:lnTo>
                    <a:pt x="90" y="425"/>
                  </a:lnTo>
                  <a:lnTo>
                    <a:pt x="67" y="416"/>
                  </a:lnTo>
                  <a:lnTo>
                    <a:pt x="49" y="401"/>
                  </a:lnTo>
                  <a:lnTo>
                    <a:pt x="43" y="379"/>
                  </a:lnTo>
                  <a:lnTo>
                    <a:pt x="45" y="352"/>
                  </a:lnTo>
                  <a:lnTo>
                    <a:pt x="57" y="332"/>
                  </a:lnTo>
                  <a:lnTo>
                    <a:pt x="64" y="302"/>
                  </a:lnTo>
                  <a:lnTo>
                    <a:pt x="70" y="275"/>
                  </a:lnTo>
                  <a:lnTo>
                    <a:pt x="71" y="249"/>
                  </a:lnTo>
                  <a:lnTo>
                    <a:pt x="65" y="210"/>
                  </a:lnTo>
                  <a:lnTo>
                    <a:pt x="53" y="183"/>
                  </a:lnTo>
                  <a:lnTo>
                    <a:pt x="33" y="160"/>
                  </a:lnTo>
                  <a:lnTo>
                    <a:pt x="17" y="139"/>
                  </a:lnTo>
                  <a:lnTo>
                    <a:pt x="6" y="115"/>
                  </a:lnTo>
                  <a:lnTo>
                    <a:pt x="0" y="79"/>
                  </a:lnTo>
                  <a:lnTo>
                    <a:pt x="10" y="47"/>
                  </a:lnTo>
                  <a:lnTo>
                    <a:pt x="29" y="30"/>
                  </a:lnTo>
                  <a:lnTo>
                    <a:pt x="41" y="21"/>
                  </a:lnTo>
                  <a:lnTo>
                    <a:pt x="53" y="14"/>
                  </a:lnTo>
                  <a:lnTo>
                    <a:pt x="65"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06576" name="Freeform 80"/>
            <p:cNvSpPr>
              <a:spLocks/>
            </p:cNvSpPr>
            <p:nvPr/>
          </p:nvSpPr>
          <p:spPr bwMode="auto">
            <a:xfrm>
              <a:off x="1847" y="3530"/>
              <a:ext cx="205" cy="510"/>
            </a:xfrm>
            <a:custGeom>
              <a:avLst/>
              <a:gdLst/>
              <a:ahLst/>
              <a:cxnLst>
                <a:cxn ang="0">
                  <a:pos x="85" y="5"/>
                </a:cxn>
                <a:cxn ang="0">
                  <a:pos x="118" y="0"/>
                </a:cxn>
                <a:cxn ang="0">
                  <a:pos x="124" y="5"/>
                </a:cxn>
                <a:cxn ang="0">
                  <a:pos x="144" y="12"/>
                </a:cxn>
                <a:cxn ang="0">
                  <a:pos x="160" y="29"/>
                </a:cxn>
                <a:cxn ang="0">
                  <a:pos x="180" y="88"/>
                </a:cxn>
                <a:cxn ang="0">
                  <a:pos x="197" y="147"/>
                </a:cxn>
                <a:cxn ang="0">
                  <a:pos x="205" y="218"/>
                </a:cxn>
                <a:cxn ang="0">
                  <a:pos x="205" y="259"/>
                </a:cxn>
                <a:cxn ang="0">
                  <a:pos x="197" y="277"/>
                </a:cxn>
                <a:cxn ang="0">
                  <a:pos x="178" y="289"/>
                </a:cxn>
                <a:cxn ang="0">
                  <a:pos x="130" y="313"/>
                </a:cxn>
                <a:cxn ang="0">
                  <a:pos x="89" y="339"/>
                </a:cxn>
                <a:cxn ang="0">
                  <a:pos x="59" y="368"/>
                </a:cxn>
                <a:cxn ang="0">
                  <a:pos x="59" y="385"/>
                </a:cxn>
                <a:cxn ang="0">
                  <a:pos x="71" y="398"/>
                </a:cxn>
                <a:cxn ang="0">
                  <a:pos x="109" y="430"/>
                </a:cxn>
                <a:cxn ang="0">
                  <a:pos x="166" y="465"/>
                </a:cxn>
                <a:cxn ang="0">
                  <a:pos x="177" y="480"/>
                </a:cxn>
                <a:cxn ang="0">
                  <a:pos x="172" y="492"/>
                </a:cxn>
                <a:cxn ang="0">
                  <a:pos x="159" y="504"/>
                </a:cxn>
                <a:cxn ang="0">
                  <a:pos x="100" y="510"/>
                </a:cxn>
                <a:cxn ang="0">
                  <a:pos x="89" y="495"/>
                </a:cxn>
                <a:cxn ang="0">
                  <a:pos x="73" y="463"/>
                </a:cxn>
                <a:cxn ang="0">
                  <a:pos x="47" y="437"/>
                </a:cxn>
                <a:cxn ang="0">
                  <a:pos x="23" y="423"/>
                </a:cxn>
                <a:cxn ang="0">
                  <a:pos x="5" y="406"/>
                </a:cxn>
                <a:cxn ang="0">
                  <a:pos x="0" y="386"/>
                </a:cxn>
                <a:cxn ang="0">
                  <a:pos x="6" y="370"/>
                </a:cxn>
                <a:cxn ang="0">
                  <a:pos x="20" y="352"/>
                </a:cxn>
                <a:cxn ang="0">
                  <a:pos x="38" y="339"/>
                </a:cxn>
                <a:cxn ang="0">
                  <a:pos x="59" y="313"/>
                </a:cxn>
                <a:cxn ang="0">
                  <a:pos x="79" y="285"/>
                </a:cxn>
                <a:cxn ang="0">
                  <a:pos x="103" y="259"/>
                </a:cxn>
                <a:cxn ang="0">
                  <a:pos x="132" y="247"/>
                </a:cxn>
                <a:cxn ang="0">
                  <a:pos x="144" y="235"/>
                </a:cxn>
                <a:cxn ang="0">
                  <a:pos x="148" y="221"/>
                </a:cxn>
                <a:cxn ang="0">
                  <a:pos x="146" y="189"/>
                </a:cxn>
                <a:cxn ang="0">
                  <a:pos x="118" y="141"/>
                </a:cxn>
                <a:cxn ang="0">
                  <a:pos x="94" y="98"/>
                </a:cxn>
                <a:cxn ang="0">
                  <a:pos x="77" y="71"/>
                </a:cxn>
                <a:cxn ang="0">
                  <a:pos x="73" y="50"/>
                </a:cxn>
                <a:cxn ang="0">
                  <a:pos x="77" y="21"/>
                </a:cxn>
                <a:cxn ang="0">
                  <a:pos x="95" y="6"/>
                </a:cxn>
                <a:cxn ang="0">
                  <a:pos x="85" y="5"/>
                </a:cxn>
              </a:cxnLst>
              <a:rect l="0" t="0" r="r" b="b"/>
              <a:pathLst>
                <a:path w="205" h="510">
                  <a:moveTo>
                    <a:pt x="85" y="5"/>
                  </a:moveTo>
                  <a:lnTo>
                    <a:pt x="118" y="0"/>
                  </a:lnTo>
                  <a:lnTo>
                    <a:pt x="124" y="5"/>
                  </a:lnTo>
                  <a:lnTo>
                    <a:pt x="144" y="12"/>
                  </a:lnTo>
                  <a:lnTo>
                    <a:pt x="160" y="29"/>
                  </a:lnTo>
                  <a:lnTo>
                    <a:pt x="180" y="88"/>
                  </a:lnTo>
                  <a:lnTo>
                    <a:pt x="197" y="147"/>
                  </a:lnTo>
                  <a:lnTo>
                    <a:pt x="205" y="218"/>
                  </a:lnTo>
                  <a:lnTo>
                    <a:pt x="205" y="259"/>
                  </a:lnTo>
                  <a:lnTo>
                    <a:pt x="197" y="277"/>
                  </a:lnTo>
                  <a:lnTo>
                    <a:pt x="178" y="289"/>
                  </a:lnTo>
                  <a:lnTo>
                    <a:pt x="130" y="313"/>
                  </a:lnTo>
                  <a:lnTo>
                    <a:pt x="89" y="339"/>
                  </a:lnTo>
                  <a:lnTo>
                    <a:pt x="59" y="368"/>
                  </a:lnTo>
                  <a:lnTo>
                    <a:pt x="59" y="385"/>
                  </a:lnTo>
                  <a:lnTo>
                    <a:pt x="71" y="398"/>
                  </a:lnTo>
                  <a:lnTo>
                    <a:pt x="109" y="430"/>
                  </a:lnTo>
                  <a:lnTo>
                    <a:pt x="166" y="465"/>
                  </a:lnTo>
                  <a:lnTo>
                    <a:pt x="177" y="480"/>
                  </a:lnTo>
                  <a:lnTo>
                    <a:pt x="172" y="492"/>
                  </a:lnTo>
                  <a:lnTo>
                    <a:pt x="159" y="504"/>
                  </a:lnTo>
                  <a:lnTo>
                    <a:pt x="100" y="510"/>
                  </a:lnTo>
                  <a:lnTo>
                    <a:pt x="89" y="495"/>
                  </a:lnTo>
                  <a:lnTo>
                    <a:pt x="73" y="463"/>
                  </a:lnTo>
                  <a:lnTo>
                    <a:pt x="47" y="437"/>
                  </a:lnTo>
                  <a:lnTo>
                    <a:pt x="23" y="423"/>
                  </a:lnTo>
                  <a:lnTo>
                    <a:pt x="5" y="406"/>
                  </a:lnTo>
                  <a:lnTo>
                    <a:pt x="0" y="386"/>
                  </a:lnTo>
                  <a:lnTo>
                    <a:pt x="6" y="370"/>
                  </a:lnTo>
                  <a:lnTo>
                    <a:pt x="20" y="352"/>
                  </a:lnTo>
                  <a:lnTo>
                    <a:pt x="38" y="339"/>
                  </a:lnTo>
                  <a:lnTo>
                    <a:pt x="59" y="313"/>
                  </a:lnTo>
                  <a:lnTo>
                    <a:pt x="79" y="285"/>
                  </a:lnTo>
                  <a:lnTo>
                    <a:pt x="103" y="259"/>
                  </a:lnTo>
                  <a:lnTo>
                    <a:pt x="132" y="247"/>
                  </a:lnTo>
                  <a:lnTo>
                    <a:pt x="144" y="235"/>
                  </a:lnTo>
                  <a:lnTo>
                    <a:pt x="148" y="221"/>
                  </a:lnTo>
                  <a:lnTo>
                    <a:pt x="146" y="189"/>
                  </a:lnTo>
                  <a:lnTo>
                    <a:pt x="118" y="141"/>
                  </a:lnTo>
                  <a:lnTo>
                    <a:pt x="94" y="98"/>
                  </a:lnTo>
                  <a:lnTo>
                    <a:pt x="77" y="71"/>
                  </a:lnTo>
                  <a:lnTo>
                    <a:pt x="73" y="50"/>
                  </a:lnTo>
                  <a:lnTo>
                    <a:pt x="77" y="21"/>
                  </a:lnTo>
                  <a:lnTo>
                    <a:pt x="95" y="6"/>
                  </a:lnTo>
                  <a:lnTo>
                    <a:pt x="85" y="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06577" name="Freeform 81"/>
            <p:cNvSpPr>
              <a:spLocks/>
            </p:cNvSpPr>
            <p:nvPr/>
          </p:nvSpPr>
          <p:spPr bwMode="auto">
            <a:xfrm>
              <a:off x="1965" y="3508"/>
              <a:ext cx="309" cy="459"/>
            </a:xfrm>
            <a:custGeom>
              <a:avLst/>
              <a:gdLst/>
              <a:ahLst/>
              <a:cxnLst>
                <a:cxn ang="0">
                  <a:pos x="40" y="6"/>
                </a:cxn>
                <a:cxn ang="0">
                  <a:pos x="78" y="22"/>
                </a:cxn>
                <a:cxn ang="0">
                  <a:pos x="111" y="52"/>
                </a:cxn>
                <a:cxn ang="0">
                  <a:pos x="147" y="97"/>
                </a:cxn>
                <a:cxn ang="0">
                  <a:pos x="179" y="146"/>
                </a:cxn>
                <a:cxn ang="0">
                  <a:pos x="198" y="185"/>
                </a:cxn>
                <a:cxn ang="0">
                  <a:pos x="208" y="215"/>
                </a:cxn>
                <a:cxn ang="0">
                  <a:pos x="208" y="241"/>
                </a:cxn>
                <a:cxn ang="0">
                  <a:pos x="196" y="294"/>
                </a:cxn>
                <a:cxn ang="0">
                  <a:pos x="179" y="350"/>
                </a:cxn>
                <a:cxn ang="0">
                  <a:pos x="170" y="385"/>
                </a:cxn>
                <a:cxn ang="0">
                  <a:pos x="170" y="400"/>
                </a:cxn>
                <a:cxn ang="0">
                  <a:pos x="179" y="409"/>
                </a:cxn>
                <a:cxn ang="0">
                  <a:pos x="212" y="414"/>
                </a:cxn>
                <a:cxn ang="0">
                  <a:pos x="275" y="409"/>
                </a:cxn>
                <a:cxn ang="0">
                  <a:pos x="302" y="414"/>
                </a:cxn>
                <a:cxn ang="0">
                  <a:pos x="309" y="424"/>
                </a:cxn>
                <a:cxn ang="0">
                  <a:pos x="303" y="436"/>
                </a:cxn>
                <a:cxn ang="0">
                  <a:pos x="261" y="459"/>
                </a:cxn>
                <a:cxn ang="0">
                  <a:pos x="241" y="459"/>
                </a:cxn>
                <a:cxn ang="0">
                  <a:pos x="218" y="450"/>
                </a:cxn>
                <a:cxn ang="0">
                  <a:pos x="178" y="442"/>
                </a:cxn>
                <a:cxn ang="0">
                  <a:pos x="143" y="444"/>
                </a:cxn>
                <a:cxn ang="0">
                  <a:pos x="123" y="440"/>
                </a:cxn>
                <a:cxn ang="0">
                  <a:pos x="111" y="426"/>
                </a:cxn>
                <a:cxn ang="0">
                  <a:pos x="105" y="412"/>
                </a:cxn>
                <a:cxn ang="0">
                  <a:pos x="111" y="394"/>
                </a:cxn>
                <a:cxn ang="0">
                  <a:pos x="129" y="377"/>
                </a:cxn>
                <a:cxn ang="0">
                  <a:pos x="137" y="361"/>
                </a:cxn>
                <a:cxn ang="0">
                  <a:pos x="147" y="335"/>
                </a:cxn>
                <a:cxn ang="0">
                  <a:pos x="152" y="305"/>
                </a:cxn>
                <a:cxn ang="0">
                  <a:pos x="153" y="276"/>
                </a:cxn>
                <a:cxn ang="0">
                  <a:pos x="161" y="253"/>
                </a:cxn>
                <a:cxn ang="0">
                  <a:pos x="159" y="233"/>
                </a:cxn>
                <a:cxn ang="0">
                  <a:pos x="152" y="211"/>
                </a:cxn>
                <a:cxn ang="0">
                  <a:pos x="131" y="180"/>
                </a:cxn>
                <a:cxn ang="0">
                  <a:pos x="93" y="144"/>
                </a:cxn>
                <a:cxn ang="0">
                  <a:pos x="61" y="109"/>
                </a:cxn>
                <a:cxn ang="0">
                  <a:pos x="34" y="82"/>
                </a:cxn>
                <a:cxn ang="0">
                  <a:pos x="7" y="55"/>
                </a:cxn>
                <a:cxn ang="0">
                  <a:pos x="0" y="22"/>
                </a:cxn>
                <a:cxn ang="0">
                  <a:pos x="11" y="0"/>
                </a:cxn>
                <a:cxn ang="0">
                  <a:pos x="40" y="6"/>
                </a:cxn>
              </a:cxnLst>
              <a:rect l="0" t="0" r="r" b="b"/>
              <a:pathLst>
                <a:path w="309" h="459">
                  <a:moveTo>
                    <a:pt x="40" y="6"/>
                  </a:moveTo>
                  <a:lnTo>
                    <a:pt x="78" y="22"/>
                  </a:lnTo>
                  <a:lnTo>
                    <a:pt x="111" y="52"/>
                  </a:lnTo>
                  <a:lnTo>
                    <a:pt x="147" y="97"/>
                  </a:lnTo>
                  <a:lnTo>
                    <a:pt x="179" y="146"/>
                  </a:lnTo>
                  <a:lnTo>
                    <a:pt x="198" y="185"/>
                  </a:lnTo>
                  <a:lnTo>
                    <a:pt x="208" y="215"/>
                  </a:lnTo>
                  <a:lnTo>
                    <a:pt x="208" y="241"/>
                  </a:lnTo>
                  <a:lnTo>
                    <a:pt x="196" y="294"/>
                  </a:lnTo>
                  <a:lnTo>
                    <a:pt x="179" y="350"/>
                  </a:lnTo>
                  <a:lnTo>
                    <a:pt x="170" y="385"/>
                  </a:lnTo>
                  <a:lnTo>
                    <a:pt x="170" y="400"/>
                  </a:lnTo>
                  <a:lnTo>
                    <a:pt x="179" y="409"/>
                  </a:lnTo>
                  <a:lnTo>
                    <a:pt x="212" y="414"/>
                  </a:lnTo>
                  <a:lnTo>
                    <a:pt x="275" y="409"/>
                  </a:lnTo>
                  <a:lnTo>
                    <a:pt x="302" y="414"/>
                  </a:lnTo>
                  <a:lnTo>
                    <a:pt x="309" y="424"/>
                  </a:lnTo>
                  <a:lnTo>
                    <a:pt x="303" y="436"/>
                  </a:lnTo>
                  <a:lnTo>
                    <a:pt x="261" y="459"/>
                  </a:lnTo>
                  <a:lnTo>
                    <a:pt x="241" y="459"/>
                  </a:lnTo>
                  <a:lnTo>
                    <a:pt x="218" y="450"/>
                  </a:lnTo>
                  <a:lnTo>
                    <a:pt x="178" y="442"/>
                  </a:lnTo>
                  <a:lnTo>
                    <a:pt x="143" y="444"/>
                  </a:lnTo>
                  <a:lnTo>
                    <a:pt x="123" y="440"/>
                  </a:lnTo>
                  <a:lnTo>
                    <a:pt x="111" y="426"/>
                  </a:lnTo>
                  <a:lnTo>
                    <a:pt x="105" y="412"/>
                  </a:lnTo>
                  <a:lnTo>
                    <a:pt x="111" y="394"/>
                  </a:lnTo>
                  <a:lnTo>
                    <a:pt x="129" y="377"/>
                  </a:lnTo>
                  <a:lnTo>
                    <a:pt x="137" y="361"/>
                  </a:lnTo>
                  <a:lnTo>
                    <a:pt x="147" y="335"/>
                  </a:lnTo>
                  <a:lnTo>
                    <a:pt x="152" y="305"/>
                  </a:lnTo>
                  <a:lnTo>
                    <a:pt x="153" y="276"/>
                  </a:lnTo>
                  <a:lnTo>
                    <a:pt x="161" y="253"/>
                  </a:lnTo>
                  <a:lnTo>
                    <a:pt x="159" y="233"/>
                  </a:lnTo>
                  <a:lnTo>
                    <a:pt x="152" y="211"/>
                  </a:lnTo>
                  <a:lnTo>
                    <a:pt x="131" y="180"/>
                  </a:lnTo>
                  <a:lnTo>
                    <a:pt x="93" y="144"/>
                  </a:lnTo>
                  <a:lnTo>
                    <a:pt x="61" y="109"/>
                  </a:lnTo>
                  <a:lnTo>
                    <a:pt x="34" y="82"/>
                  </a:lnTo>
                  <a:lnTo>
                    <a:pt x="7" y="55"/>
                  </a:lnTo>
                  <a:lnTo>
                    <a:pt x="0" y="22"/>
                  </a:lnTo>
                  <a:lnTo>
                    <a:pt x="11" y="0"/>
                  </a:lnTo>
                  <a:lnTo>
                    <a:pt x="40" y="6"/>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06578" name="Freeform 82"/>
            <p:cNvSpPr>
              <a:spLocks/>
            </p:cNvSpPr>
            <p:nvPr/>
          </p:nvSpPr>
          <p:spPr bwMode="auto">
            <a:xfrm>
              <a:off x="1879" y="3225"/>
              <a:ext cx="549" cy="238"/>
            </a:xfrm>
            <a:custGeom>
              <a:avLst/>
              <a:gdLst/>
              <a:ahLst/>
              <a:cxnLst>
                <a:cxn ang="0">
                  <a:pos x="65" y="27"/>
                </a:cxn>
                <a:cxn ang="0">
                  <a:pos x="39" y="0"/>
                </a:cxn>
                <a:cxn ang="0">
                  <a:pos x="3" y="5"/>
                </a:cxn>
                <a:cxn ang="0">
                  <a:pos x="0" y="52"/>
                </a:cxn>
                <a:cxn ang="0">
                  <a:pos x="57" y="120"/>
                </a:cxn>
                <a:cxn ang="0">
                  <a:pos x="130" y="178"/>
                </a:cxn>
                <a:cxn ang="0">
                  <a:pos x="187" y="212"/>
                </a:cxn>
                <a:cxn ang="0">
                  <a:pos x="251" y="237"/>
                </a:cxn>
                <a:cxn ang="0">
                  <a:pos x="322" y="238"/>
                </a:cxn>
                <a:cxn ang="0">
                  <a:pos x="390" y="224"/>
                </a:cxn>
                <a:cxn ang="0">
                  <a:pos x="440" y="206"/>
                </a:cxn>
                <a:cxn ang="0">
                  <a:pos x="460" y="206"/>
                </a:cxn>
                <a:cxn ang="0">
                  <a:pos x="487" y="226"/>
                </a:cxn>
                <a:cxn ang="0">
                  <a:pos x="513" y="234"/>
                </a:cxn>
                <a:cxn ang="0">
                  <a:pos x="531" y="231"/>
                </a:cxn>
                <a:cxn ang="0">
                  <a:pos x="543" y="218"/>
                </a:cxn>
                <a:cxn ang="0">
                  <a:pos x="535" y="206"/>
                </a:cxn>
                <a:cxn ang="0">
                  <a:pos x="520" y="206"/>
                </a:cxn>
                <a:cxn ang="0">
                  <a:pos x="502" y="206"/>
                </a:cxn>
                <a:cxn ang="0">
                  <a:pos x="478" y="194"/>
                </a:cxn>
                <a:cxn ang="0">
                  <a:pos x="482" y="182"/>
                </a:cxn>
                <a:cxn ang="0">
                  <a:pos x="511" y="182"/>
                </a:cxn>
                <a:cxn ang="0">
                  <a:pos x="537" y="179"/>
                </a:cxn>
                <a:cxn ang="0">
                  <a:pos x="549" y="167"/>
                </a:cxn>
                <a:cxn ang="0">
                  <a:pos x="543" y="153"/>
                </a:cxn>
                <a:cxn ang="0">
                  <a:pos x="526" y="149"/>
                </a:cxn>
                <a:cxn ang="0">
                  <a:pos x="511" y="155"/>
                </a:cxn>
                <a:cxn ang="0">
                  <a:pos x="487" y="159"/>
                </a:cxn>
                <a:cxn ang="0">
                  <a:pos x="472" y="164"/>
                </a:cxn>
                <a:cxn ang="0">
                  <a:pos x="460" y="159"/>
                </a:cxn>
                <a:cxn ang="0">
                  <a:pos x="448" y="144"/>
                </a:cxn>
                <a:cxn ang="0">
                  <a:pos x="440" y="125"/>
                </a:cxn>
                <a:cxn ang="0">
                  <a:pos x="434" y="120"/>
                </a:cxn>
                <a:cxn ang="0">
                  <a:pos x="416" y="126"/>
                </a:cxn>
                <a:cxn ang="0">
                  <a:pos x="416" y="137"/>
                </a:cxn>
                <a:cxn ang="0">
                  <a:pos x="425" y="149"/>
                </a:cxn>
                <a:cxn ang="0">
                  <a:pos x="441" y="167"/>
                </a:cxn>
                <a:cxn ang="0">
                  <a:pos x="437" y="178"/>
                </a:cxn>
                <a:cxn ang="0">
                  <a:pos x="423" y="185"/>
                </a:cxn>
                <a:cxn ang="0">
                  <a:pos x="375" y="200"/>
                </a:cxn>
                <a:cxn ang="0">
                  <a:pos x="310" y="204"/>
                </a:cxn>
                <a:cxn ang="0">
                  <a:pos x="260" y="196"/>
                </a:cxn>
                <a:cxn ang="0">
                  <a:pos x="213" y="178"/>
                </a:cxn>
                <a:cxn ang="0">
                  <a:pos x="165" y="132"/>
                </a:cxn>
                <a:cxn ang="0">
                  <a:pos x="106" y="73"/>
                </a:cxn>
                <a:cxn ang="0">
                  <a:pos x="65" y="27"/>
                </a:cxn>
              </a:cxnLst>
              <a:rect l="0" t="0" r="r" b="b"/>
              <a:pathLst>
                <a:path w="549" h="238">
                  <a:moveTo>
                    <a:pt x="65" y="27"/>
                  </a:moveTo>
                  <a:lnTo>
                    <a:pt x="39" y="0"/>
                  </a:lnTo>
                  <a:lnTo>
                    <a:pt x="3" y="5"/>
                  </a:lnTo>
                  <a:lnTo>
                    <a:pt x="0" y="52"/>
                  </a:lnTo>
                  <a:lnTo>
                    <a:pt x="57" y="120"/>
                  </a:lnTo>
                  <a:lnTo>
                    <a:pt x="130" y="178"/>
                  </a:lnTo>
                  <a:lnTo>
                    <a:pt x="187" y="212"/>
                  </a:lnTo>
                  <a:lnTo>
                    <a:pt x="251" y="237"/>
                  </a:lnTo>
                  <a:lnTo>
                    <a:pt x="322" y="238"/>
                  </a:lnTo>
                  <a:lnTo>
                    <a:pt x="390" y="224"/>
                  </a:lnTo>
                  <a:lnTo>
                    <a:pt x="440" y="206"/>
                  </a:lnTo>
                  <a:lnTo>
                    <a:pt x="460" y="206"/>
                  </a:lnTo>
                  <a:lnTo>
                    <a:pt x="487" y="226"/>
                  </a:lnTo>
                  <a:lnTo>
                    <a:pt x="513" y="234"/>
                  </a:lnTo>
                  <a:lnTo>
                    <a:pt x="531" y="231"/>
                  </a:lnTo>
                  <a:lnTo>
                    <a:pt x="543" y="218"/>
                  </a:lnTo>
                  <a:lnTo>
                    <a:pt x="535" y="206"/>
                  </a:lnTo>
                  <a:lnTo>
                    <a:pt x="520" y="206"/>
                  </a:lnTo>
                  <a:lnTo>
                    <a:pt x="502" y="206"/>
                  </a:lnTo>
                  <a:lnTo>
                    <a:pt x="478" y="194"/>
                  </a:lnTo>
                  <a:lnTo>
                    <a:pt x="482" y="182"/>
                  </a:lnTo>
                  <a:lnTo>
                    <a:pt x="511" y="182"/>
                  </a:lnTo>
                  <a:lnTo>
                    <a:pt x="537" y="179"/>
                  </a:lnTo>
                  <a:lnTo>
                    <a:pt x="549" y="167"/>
                  </a:lnTo>
                  <a:lnTo>
                    <a:pt x="543" y="153"/>
                  </a:lnTo>
                  <a:lnTo>
                    <a:pt x="526" y="149"/>
                  </a:lnTo>
                  <a:lnTo>
                    <a:pt x="511" y="155"/>
                  </a:lnTo>
                  <a:lnTo>
                    <a:pt x="487" y="159"/>
                  </a:lnTo>
                  <a:lnTo>
                    <a:pt x="472" y="164"/>
                  </a:lnTo>
                  <a:lnTo>
                    <a:pt x="460" y="159"/>
                  </a:lnTo>
                  <a:lnTo>
                    <a:pt x="448" y="144"/>
                  </a:lnTo>
                  <a:lnTo>
                    <a:pt x="440" y="125"/>
                  </a:lnTo>
                  <a:lnTo>
                    <a:pt x="434" y="120"/>
                  </a:lnTo>
                  <a:lnTo>
                    <a:pt x="416" y="126"/>
                  </a:lnTo>
                  <a:lnTo>
                    <a:pt x="416" y="137"/>
                  </a:lnTo>
                  <a:lnTo>
                    <a:pt x="425" y="149"/>
                  </a:lnTo>
                  <a:lnTo>
                    <a:pt x="441" y="167"/>
                  </a:lnTo>
                  <a:lnTo>
                    <a:pt x="437" y="178"/>
                  </a:lnTo>
                  <a:lnTo>
                    <a:pt x="423" y="185"/>
                  </a:lnTo>
                  <a:lnTo>
                    <a:pt x="375" y="200"/>
                  </a:lnTo>
                  <a:lnTo>
                    <a:pt x="310" y="204"/>
                  </a:lnTo>
                  <a:lnTo>
                    <a:pt x="260" y="196"/>
                  </a:lnTo>
                  <a:lnTo>
                    <a:pt x="213" y="178"/>
                  </a:lnTo>
                  <a:lnTo>
                    <a:pt x="165" y="132"/>
                  </a:lnTo>
                  <a:lnTo>
                    <a:pt x="106" y="73"/>
                  </a:lnTo>
                  <a:lnTo>
                    <a:pt x="65" y="2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Tree>
  </p:cSld>
  <p:clrMapOvr>
    <a:masterClrMapping/>
  </p:clrMapOvr>
  <p:transition advTm="128"/>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3"/>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21507" name="Rectangle 2"/>
          <p:cNvSpPr>
            <a:spLocks noGrp="1" noChangeArrowheads="1"/>
          </p:cNvSpPr>
          <p:nvPr>
            <p:ph type="title"/>
          </p:nvPr>
        </p:nvSpPr>
        <p:spPr>
          <a:xfrm>
            <a:off x="685800" y="990600"/>
            <a:ext cx="7772400" cy="1143000"/>
          </a:xfrm>
        </p:spPr>
        <p:txBody>
          <a:bodyPr/>
          <a:lstStyle/>
          <a:p>
            <a:r>
              <a:rPr lang="en-US" sz="4400" smtClean="0">
                <a:solidFill>
                  <a:schemeClr val="folHlink"/>
                </a:solidFill>
                <a:effectLst/>
                <a:latin typeface="Comic Sans MS" pitchFamily="92" charset="0"/>
              </a:rPr>
              <a:t>Why be with them when we can be with each other?</a:t>
            </a:r>
            <a:endParaRPr lang="en-US" smtClean="0">
              <a:effectLst/>
            </a:endParaRPr>
          </a:p>
        </p:txBody>
      </p:sp>
      <p:grpSp>
        <p:nvGrpSpPr>
          <p:cNvPr id="21508" name="Group 3"/>
          <p:cNvGrpSpPr>
            <a:grpSpLocks/>
          </p:cNvGrpSpPr>
          <p:nvPr/>
        </p:nvGrpSpPr>
        <p:grpSpPr bwMode="auto">
          <a:xfrm>
            <a:off x="806450" y="3086100"/>
            <a:ext cx="7651750" cy="3454400"/>
            <a:chOff x="969" y="2644"/>
            <a:chExt cx="4052" cy="1346"/>
          </a:xfrm>
        </p:grpSpPr>
        <p:grpSp>
          <p:nvGrpSpPr>
            <p:cNvPr id="21510" name="Group 4"/>
            <p:cNvGrpSpPr>
              <a:grpSpLocks/>
            </p:cNvGrpSpPr>
            <p:nvPr/>
          </p:nvGrpSpPr>
          <p:grpSpPr bwMode="auto">
            <a:xfrm>
              <a:off x="4194" y="2865"/>
              <a:ext cx="827" cy="1006"/>
              <a:chOff x="3090" y="2945"/>
              <a:chExt cx="827" cy="1006"/>
            </a:xfrm>
          </p:grpSpPr>
          <p:sp>
            <p:nvSpPr>
              <p:cNvPr id="109573" name="Freeform 5"/>
              <p:cNvSpPr>
                <a:spLocks/>
              </p:cNvSpPr>
              <p:nvPr/>
            </p:nvSpPr>
            <p:spPr bwMode="auto">
              <a:xfrm>
                <a:off x="3386" y="2945"/>
                <a:ext cx="330" cy="231"/>
              </a:xfrm>
              <a:custGeom>
                <a:avLst/>
                <a:gdLst/>
                <a:ahLst/>
                <a:cxnLst>
                  <a:cxn ang="0">
                    <a:pos x="118" y="112"/>
                  </a:cxn>
                  <a:cxn ang="0">
                    <a:pos x="136" y="71"/>
                  </a:cxn>
                  <a:cxn ang="0">
                    <a:pos x="161" y="42"/>
                  </a:cxn>
                  <a:cxn ang="0">
                    <a:pos x="194" y="18"/>
                  </a:cxn>
                  <a:cxn ang="0">
                    <a:pos x="224" y="4"/>
                  </a:cxn>
                  <a:cxn ang="0">
                    <a:pos x="254" y="0"/>
                  </a:cxn>
                  <a:cxn ang="0">
                    <a:pos x="285" y="3"/>
                  </a:cxn>
                  <a:cxn ang="0">
                    <a:pos x="306" y="12"/>
                  </a:cxn>
                  <a:cxn ang="0">
                    <a:pos x="320" y="29"/>
                  </a:cxn>
                  <a:cxn ang="0">
                    <a:pos x="327" y="47"/>
                  </a:cxn>
                  <a:cxn ang="0">
                    <a:pos x="330" y="73"/>
                  </a:cxn>
                  <a:cxn ang="0">
                    <a:pos x="327" y="104"/>
                  </a:cxn>
                  <a:cxn ang="0">
                    <a:pos x="318" y="136"/>
                  </a:cxn>
                  <a:cxn ang="0">
                    <a:pos x="303" y="162"/>
                  </a:cxn>
                  <a:cxn ang="0">
                    <a:pos x="279" y="189"/>
                  </a:cxn>
                  <a:cxn ang="0">
                    <a:pos x="254" y="208"/>
                  </a:cxn>
                  <a:cxn ang="0">
                    <a:pos x="224" y="221"/>
                  </a:cxn>
                  <a:cxn ang="0">
                    <a:pos x="197" y="231"/>
                  </a:cxn>
                  <a:cxn ang="0">
                    <a:pos x="162" y="231"/>
                  </a:cxn>
                  <a:cxn ang="0">
                    <a:pos x="142" y="228"/>
                  </a:cxn>
                  <a:cxn ang="0">
                    <a:pos x="124" y="219"/>
                  </a:cxn>
                  <a:cxn ang="0">
                    <a:pos x="112" y="202"/>
                  </a:cxn>
                  <a:cxn ang="0">
                    <a:pos x="106" y="184"/>
                  </a:cxn>
                  <a:cxn ang="0">
                    <a:pos x="103" y="162"/>
                  </a:cxn>
                  <a:cxn ang="0">
                    <a:pos x="108" y="144"/>
                  </a:cxn>
                  <a:cxn ang="0">
                    <a:pos x="65" y="156"/>
                  </a:cxn>
                  <a:cxn ang="0">
                    <a:pos x="29" y="166"/>
                  </a:cxn>
                  <a:cxn ang="0">
                    <a:pos x="10" y="166"/>
                  </a:cxn>
                  <a:cxn ang="0">
                    <a:pos x="0" y="156"/>
                  </a:cxn>
                  <a:cxn ang="0">
                    <a:pos x="0" y="144"/>
                  </a:cxn>
                  <a:cxn ang="0">
                    <a:pos x="6" y="130"/>
                  </a:cxn>
                  <a:cxn ang="0">
                    <a:pos x="20" y="124"/>
                  </a:cxn>
                  <a:cxn ang="0">
                    <a:pos x="51" y="122"/>
                  </a:cxn>
                  <a:cxn ang="0">
                    <a:pos x="88" y="119"/>
                  </a:cxn>
                  <a:cxn ang="0">
                    <a:pos x="118" y="112"/>
                  </a:cxn>
                </a:cxnLst>
                <a:rect l="0" t="0" r="r" b="b"/>
                <a:pathLst>
                  <a:path w="330" h="231">
                    <a:moveTo>
                      <a:pt x="118" y="112"/>
                    </a:moveTo>
                    <a:lnTo>
                      <a:pt x="136" y="71"/>
                    </a:lnTo>
                    <a:lnTo>
                      <a:pt x="161" y="42"/>
                    </a:lnTo>
                    <a:lnTo>
                      <a:pt x="194" y="18"/>
                    </a:lnTo>
                    <a:lnTo>
                      <a:pt x="224" y="4"/>
                    </a:lnTo>
                    <a:lnTo>
                      <a:pt x="254" y="0"/>
                    </a:lnTo>
                    <a:lnTo>
                      <a:pt x="285" y="3"/>
                    </a:lnTo>
                    <a:lnTo>
                      <a:pt x="306" y="12"/>
                    </a:lnTo>
                    <a:lnTo>
                      <a:pt x="320" y="29"/>
                    </a:lnTo>
                    <a:lnTo>
                      <a:pt x="327" y="47"/>
                    </a:lnTo>
                    <a:lnTo>
                      <a:pt x="330" y="73"/>
                    </a:lnTo>
                    <a:lnTo>
                      <a:pt x="327" y="104"/>
                    </a:lnTo>
                    <a:lnTo>
                      <a:pt x="318" y="136"/>
                    </a:lnTo>
                    <a:lnTo>
                      <a:pt x="303" y="162"/>
                    </a:lnTo>
                    <a:lnTo>
                      <a:pt x="279" y="189"/>
                    </a:lnTo>
                    <a:lnTo>
                      <a:pt x="254" y="208"/>
                    </a:lnTo>
                    <a:lnTo>
                      <a:pt x="224" y="221"/>
                    </a:lnTo>
                    <a:lnTo>
                      <a:pt x="197" y="231"/>
                    </a:lnTo>
                    <a:lnTo>
                      <a:pt x="162" y="231"/>
                    </a:lnTo>
                    <a:lnTo>
                      <a:pt x="142" y="228"/>
                    </a:lnTo>
                    <a:lnTo>
                      <a:pt x="124" y="219"/>
                    </a:lnTo>
                    <a:lnTo>
                      <a:pt x="112" y="202"/>
                    </a:lnTo>
                    <a:lnTo>
                      <a:pt x="106" y="184"/>
                    </a:lnTo>
                    <a:lnTo>
                      <a:pt x="103" y="162"/>
                    </a:lnTo>
                    <a:lnTo>
                      <a:pt x="108" y="144"/>
                    </a:lnTo>
                    <a:lnTo>
                      <a:pt x="65" y="156"/>
                    </a:lnTo>
                    <a:lnTo>
                      <a:pt x="29" y="166"/>
                    </a:lnTo>
                    <a:lnTo>
                      <a:pt x="10" y="166"/>
                    </a:lnTo>
                    <a:lnTo>
                      <a:pt x="0" y="156"/>
                    </a:lnTo>
                    <a:lnTo>
                      <a:pt x="0" y="144"/>
                    </a:lnTo>
                    <a:lnTo>
                      <a:pt x="6" y="130"/>
                    </a:lnTo>
                    <a:lnTo>
                      <a:pt x="20" y="124"/>
                    </a:lnTo>
                    <a:lnTo>
                      <a:pt x="51" y="122"/>
                    </a:lnTo>
                    <a:lnTo>
                      <a:pt x="88" y="119"/>
                    </a:lnTo>
                    <a:lnTo>
                      <a:pt x="118" y="11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09574" name="Freeform 6"/>
              <p:cNvSpPr>
                <a:spLocks/>
              </p:cNvSpPr>
              <p:nvPr/>
            </p:nvSpPr>
            <p:spPr bwMode="auto">
              <a:xfrm>
                <a:off x="3329" y="3204"/>
                <a:ext cx="256" cy="366"/>
              </a:xfrm>
              <a:custGeom>
                <a:avLst/>
                <a:gdLst/>
                <a:ahLst/>
                <a:cxnLst>
                  <a:cxn ang="0">
                    <a:pos x="69" y="62"/>
                  </a:cxn>
                  <a:cxn ang="0">
                    <a:pos x="93" y="24"/>
                  </a:cxn>
                  <a:cxn ang="0">
                    <a:pos x="120" y="3"/>
                  </a:cxn>
                  <a:cxn ang="0">
                    <a:pos x="152" y="0"/>
                  </a:cxn>
                  <a:cxn ang="0">
                    <a:pos x="187" y="1"/>
                  </a:cxn>
                  <a:cxn ang="0">
                    <a:pos x="216" y="9"/>
                  </a:cxn>
                  <a:cxn ang="0">
                    <a:pos x="236" y="26"/>
                  </a:cxn>
                  <a:cxn ang="0">
                    <a:pos x="248" y="46"/>
                  </a:cxn>
                  <a:cxn ang="0">
                    <a:pos x="254" y="70"/>
                  </a:cxn>
                  <a:cxn ang="0">
                    <a:pos x="249" y="94"/>
                  </a:cxn>
                  <a:cxn ang="0">
                    <a:pos x="242" y="121"/>
                  </a:cxn>
                  <a:cxn ang="0">
                    <a:pos x="225" y="151"/>
                  </a:cxn>
                  <a:cxn ang="0">
                    <a:pos x="204" y="177"/>
                  </a:cxn>
                  <a:cxn ang="0">
                    <a:pos x="181" y="198"/>
                  </a:cxn>
                  <a:cxn ang="0">
                    <a:pos x="166" y="222"/>
                  </a:cxn>
                  <a:cxn ang="0">
                    <a:pos x="163" y="245"/>
                  </a:cxn>
                  <a:cxn ang="0">
                    <a:pos x="169" y="271"/>
                  </a:cxn>
                  <a:cxn ang="0">
                    <a:pos x="175" y="296"/>
                  </a:cxn>
                  <a:cxn ang="0">
                    <a:pos x="172" y="304"/>
                  </a:cxn>
                  <a:cxn ang="0">
                    <a:pos x="177" y="319"/>
                  </a:cxn>
                  <a:cxn ang="0">
                    <a:pos x="169" y="337"/>
                  </a:cxn>
                  <a:cxn ang="0">
                    <a:pos x="152" y="354"/>
                  </a:cxn>
                  <a:cxn ang="0">
                    <a:pos x="128" y="364"/>
                  </a:cxn>
                  <a:cxn ang="0">
                    <a:pos x="98" y="366"/>
                  </a:cxn>
                  <a:cxn ang="0">
                    <a:pos x="67" y="360"/>
                  </a:cxn>
                  <a:cxn ang="0">
                    <a:pos x="43" y="343"/>
                  </a:cxn>
                  <a:cxn ang="0">
                    <a:pos x="24" y="325"/>
                  </a:cxn>
                  <a:cxn ang="0">
                    <a:pos x="12" y="299"/>
                  </a:cxn>
                  <a:cxn ang="0">
                    <a:pos x="4" y="272"/>
                  </a:cxn>
                  <a:cxn ang="0">
                    <a:pos x="0" y="240"/>
                  </a:cxn>
                  <a:cxn ang="0">
                    <a:pos x="4" y="207"/>
                  </a:cxn>
                  <a:cxn ang="0">
                    <a:pos x="9" y="169"/>
                  </a:cxn>
                  <a:cxn ang="0">
                    <a:pos x="22" y="135"/>
                  </a:cxn>
                  <a:cxn ang="0">
                    <a:pos x="39" y="109"/>
                  </a:cxn>
                  <a:cxn ang="0">
                    <a:pos x="57" y="78"/>
                  </a:cxn>
                  <a:cxn ang="0">
                    <a:pos x="69" y="62"/>
                  </a:cxn>
                </a:cxnLst>
                <a:rect l="0" t="0" r="r" b="b"/>
                <a:pathLst>
                  <a:path w="254" h="366">
                    <a:moveTo>
                      <a:pt x="69" y="62"/>
                    </a:moveTo>
                    <a:lnTo>
                      <a:pt x="93" y="24"/>
                    </a:lnTo>
                    <a:lnTo>
                      <a:pt x="120" y="3"/>
                    </a:lnTo>
                    <a:lnTo>
                      <a:pt x="152" y="0"/>
                    </a:lnTo>
                    <a:lnTo>
                      <a:pt x="187" y="1"/>
                    </a:lnTo>
                    <a:lnTo>
                      <a:pt x="216" y="9"/>
                    </a:lnTo>
                    <a:lnTo>
                      <a:pt x="236" y="26"/>
                    </a:lnTo>
                    <a:lnTo>
                      <a:pt x="248" y="46"/>
                    </a:lnTo>
                    <a:lnTo>
                      <a:pt x="254" y="70"/>
                    </a:lnTo>
                    <a:lnTo>
                      <a:pt x="249" y="94"/>
                    </a:lnTo>
                    <a:lnTo>
                      <a:pt x="242" y="121"/>
                    </a:lnTo>
                    <a:lnTo>
                      <a:pt x="225" y="151"/>
                    </a:lnTo>
                    <a:lnTo>
                      <a:pt x="204" y="177"/>
                    </a:lnTo>
                    <a:lnTo>
                      <a:pt x="181" y="198"/>
                    </a:lnTo>
                    <a:lnTo>
                      <a:pt x="166" y="222"/>
                    </a:lnTo>
                    <a:lnTo>
                      <a:pt x="163" y="245"/>
                    </a:lnTo>
                    <a:lnTo>
                      <a:pt x="169" y="271"/>
                    </a:lnTo>
                    <a:lnTo>
                      <a:pt x="175" y="296"/>
                    </a:lnTo>
                    <a:lnTo>
                      <a:pt x="172" y="304"/>
                    </a:lnTo>
                    <a:lnTo>
                      <a:pt x="177" y="319"/>
                    </a:lnTo>
                    <a:lnTo>
                      <a:pt x="169" y="337"/>
                    </a:lnTo>
                    <a:lnTo>
                      <a:pt x="152" y="354"/>
                    </a:lnTo>
                    <a:lnTo>
                      <a:pt x="128" y="364"/>
                    </a:lnTo>
                    <a:lnTo>
                      <a:pt x="98" y="366"/>
                    </a:lnTo>
                    <a:lnTo>
                      <a:pt x="67" y="360"/>
                    </a:lnTo>
                    <a:lnTo>
                      <a:pt x="43" y="343"/>
                    </a:lnTo>
                    <a:lnTo>
                      <a:pt x="24" y="325"/>
                    </a:lnTo>
                    <a:lnTo>
                      <a:pt x="12" y="299"/>
                    </a:lnTo>
                    <a:lnTo>
                      <a:pt x="4" y="272"/>
                    </a:lnTo>
                    <a:lnTo>
                      <a:pt x="0" y="240"/>
                    </a:lnTo>
                    <a:lnTo>
                      <a:pt x="4" y="207"/>
                    </a:lnTo>
                    <a:lnTo>
                      <a:pt x="9" y="169"/>
                    </a:lnTo>
                    <a:lnTo>
                      <a:pt x="22" y="135"/>
                    </a:lnTo>
                    <a:lnTo>
                      <a:pt x="39" y="109"/>
                    </a:lnTo>
                    <a:lnTo>
                      <a:pt x="57" y="78"/>
                    </a:lnTo>
                    <a:lnTo>
                      <a:pt x="69" y="62"/>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09575" name="Freeform 7"/>
              <p:cNvSpPr>
                <a:spLocks/>
              </p:cNvSpPr>
              <p:nvPr/>
            </p:nvSpPr>
            <p:spPr bwMode="auto">
              <a:xfrm>
                <a:off x="3090" y="3037"/>
                <a:ext cx="390" cy="235"/>
              </a:xfrm>
              <a:custGeom>
                <a:avLst/>
                <a:gdLst/>
                <a:ahLst/>
                <a:cxnLst>
                  <a:cxn ang="0">
                    <a:pos x="295" y="186"/>
                  </a:cxn>
                  <a:cxn ang="0">
                    <a:pos x="354" y="174"/>
                  </a:cxn>
                  <a:cxn ang="0">
                    <a:pos x="390" y="174"/>
                  </a:cxn>
                  <a:cxn ang="0">
                    <a:pos x="390" y="199"/>
                  </a:cxn>
                  <a:cxn ang="0">
                    <a:pos x="378" y="225"/>
                  </a:cxn>
                  <a:cxn ang="0">
                    <a:pos x="349" y="231"/>
                  </a:cxn>
                  <a:cxn ang="0">
                    <a:pos x="327" y="235"/>
                  </a:cxn>
                  <a:cxn ang="0">
                    <a:pos x="254" y="235"/>
                  </a:cxn>
                  <a:cxn ang="0">
                    <a:pos x="192" y="231"/>
                  </a:cxn>
                  <a:cxn ang="0">
                    <a:pos x="156" y="218"/>
                  </a:cxn>
                  <a:cxn ang="0">
                    <a:pos x="147" y="209"/>
                  </a:cxn>
                  <a:cxn ang="0">
                    <a:pos x="136" y="173"/>
                  </a:cxn>
                  <a:cxn ang="0">
                    <a:pos x="120" y="127"/>
                  </a:cxn>
                  <a:cxn ang="0">
                    <a:pos x="95" y="93"/>
                  </a:cxn>
                  <a:cxn ang="0">
                    <a:pos x="73" y="81"/>
                  </a:cxn>
                  <a:cxn ang="0">
                    <a:pos x="51" y="82"/>
                  </a:cxn>
                  <a:cxn ang="0">
                    <a:pos x="44" y="85"/>
                  </a:cxn>
                  <a:cxn ang="0">
                    <a:pos x="26" y="97"/>
                  </a:cxn>
                  <a:cxn ang="0">
                    <a:pos x="10" y="100"/>
                  </a:cxn>
                  <a:cxn ang="0">
                    <a:pos x="0" y="91"/>
                  </a:cxn>
                  <a:cxn ang="0">
                    <a:pos x="6" y="81"/>
                  </a:cxn>
                  <a:cxn ang="0">
                    <a:pos x="20" y="70"/>
                  </a:cxn>
                  <a:cxn ang="0">
                    <a:pos x="47" y="64"/>
                  </a:cxn>
                  <a:cxn ang="0">
                    <a:pos x="55" y="61"/>
                  </a:cxn>
                  <a:cxn ang="0">
                    <a:pos x="53" y="49"/>
                  </a:cxn>
                  <a:cxn ang="0">
                    <a:pos x="18" y="42"/>
                  </a:cxn>
                  <a:cxn ang="0">
                    <a:pos x="8" y="32"/>
                  </a:cxn>
                  <a:cxn ang="0">
                    <a:pos x="6" y="18"/>
                  </a:cxn>
                  <a:cxn ang="0">
                    <a:pos x="23" y="8"/>
                  </a:cxn>
                  <a:cxn ang="0">
                    <a:pos x="38" y="16"/>
                  </a:cxn>
                  <a:cxn ang="0">
                    <a:pos x="71" y="38"/>
                  </a:cxn>
                  <a:cxn ang="0">
                    <a:pos x="83" y="40"/>
                  </a:cxn>
                  <a:cxn ang="0">
                    <a:pos x="101" y="36"/>
                  </a:cxn>
                  <a:cxn ang="0">
                    <a:pos x="115" y="12"/>
                  </a:cxn>
                  <a:cxn ang="0">
                    <a:pos x="134" y="0"/>
                  </a:cxn>
                  <a:cxn ang="0">
                    <a:pos x="147" y="3"/>
                  </a:cxn>
                  <a:cxn ang="0">
                    <a:pos x="148" y="14"/>
                  </a:cxn>
                  <a:cxn ang="0">
                    <a:pos x="140" y="26"/>
                  </a:cxn>
                  <a:cxn ang="0">
                    <a:pos x="118" y="42"/>
                  </a:cxn>
                  <a:cxn ang="0">
                    <a:pos x="106" y="62"/>
                  </a:cxn>
                  <a:cxn ang="0">
                    <a:pos x="114" y="76"/>
                  </a:cxn>
                  <a:cxn ang="0">
                    <a:pos x="138" y="100"/>
                  </a:cxn>
                  <a:cxn ang="0">
                    <a:pos x="150" y="120"/>
                  </a:cxn>
                  <a:cxn ang="0">
                    <a:pos x="162" y="141"/>
                  </a:cxn>
                  <a:cxn ang="0">
                    <a:pos x="174" y="167"/>
                  </a:cxn>
                  <a:cxn ang="0">
                    <a:pos x="183" y="179"/>
                  </a:cxn>
                  <a:cxn ang="0">
                    <a:pos x="205" y="186"/>
                  </a:cxn>
                  <a:cxn ang="0">
                    <a:pos x="237" y="191"/>
                  </a:cxn>
                  <a:cxn ang="0">
                    <a:pos x="274" y="188"/>
                  </a:cxn>
                  <a:cxn ang="0">
                    <a:pos x="295" y="186"/>
                  </a:cxn>
                </a:cxnLst>
                <a:rect l="0" t="0" r="r" b="b"/>
                <a:pathLst>
                  <a:path w="390" h="235">
                    <a:moveTo>
                      <a:pt x="295" y="186"/>
                    </a:moveTo>
                    <a:lnTo>
                      <a:pt x="354" y="174"/>
                    </a:lnTo>
                    <a:lnTo>
                      <a:pt x="390" y="174"/>
                    </a:lnTo>
                    <a:lnTo>
                      <a:pt x="390" y="199"/>
                    </a:lnTo>
                    <a:lnTo>
                      <a:pt x="378" y="225"/>
                    </a:lnTo>
                    <a:lnTo>
                      <a:pt x="349" y="231"/>
                    </a:lnTo>
                    <a:lnTo>
                      <a:pt x="327" y="235"/>
                    </a:lnTo>
                    <a:lnTo>
                      <a:pt x="254" y="235"/>
                    </a:lnTo>
                    <a:lnTo>
                      <a:pt x="192" y="231"/>
                    </a:lnTo>
                    <a:lnTo>
                      <a:pt x="156" y="218"/>
                    </a:lnTo>
                    <a:lnTo>
                      <a:pt x="147" y="209"/>
                    </a:lnTo>
                    <a:lnTo>
                      <a:pt x="136" y="173"/>
                    </a:lnTo>
                    <a:lnTo>
                      <a:pt x="120" y="127"/>
                    </a:lnTo>
                    <a:lnTo>
                      <a:pt x="95" y="93"/>
                    </a:lnTo>
                    <a:lnTo>
                      <a:pt x="73" y="81"/>
                    </a:lnTo>
                    <a:lnTo>
                      <a:pt x="51" y="82"/>
                    </a:lnTo>
                    <a:lnTo>
                      <a:pt x="44" y="85"/>
                    </a:lnTo>
                    <a:lnTo>
                      <a:pt x="26" y="97"/>
                    </a:lnTo>
                    <a:lnTo>
                      <a:pt x="10" y="100"/>
                    </a:lnTo>
                    <a:lnTo>
                      <a:pt x="0" y="91"/>
                    </a:lnTo>
                    <a:lnTo>
                      <a:pt x="6" y="81"/>
                    </a:lnTo>
                    <a:lnTo>
                      <a:pt x="20" y="70"/>
                    </a:lnTo>
                    <a:lnTo>
                      <a:pt x="47" y="64"/>
                    </a:lnTo>
                    <a:lnTo>
                      <a:pt x="55" y="61"/>
                    </a:lnTo>
                    <a:lnTo>
                      <a:pt x="53" y="49"/>
                    </a:lnTo>
                    <a:lnTo>
                      <a:pt x="18" y="42"/>
                    </a:lnTo>
                    <a:lnTo>
                      <a:pt x="8" y="32"/>
                    </a:lnTo>
                    <a:lnTo>
                      <a:pt x="6" y="18"/>
                    </a:lnTo>
                    <a:lnTo>
                      <a:pt x="23" y="8"/>
                    </a:lnTo>
                    <a:lnTo>
                      <a:pt x="38" y="16"/>
                    </a:lnTo>
                    <a:lnTo>
                      <a:pt x="71" y="38"/>
                    </a:lnTo>
                    <a:lnTo>
                      <a:pt x="83" y="40"/>
                    </a:lnTo>
                    <a:lnTo>
                      <a:pt x="101" y="36"/>
                    </a:lnTo>
                    <a:lnTo>
                      <a:pt x="115" y="12"/>
                    </a:lnTo>
                    <a:lnTo>
                      <a:pt x="134" y="0"/>
                    </a:lnTo>
                    <a:lnTo>
                      <a:pt x="147" y="3"/>
                    </a:lnTo>
                    <a:lnTo>
                      <a:pt x="148" y="14"/>
                    </a:lnTo>
                    <a:lnTo>
                      <a:pt x="140" y="26"/>
                    </a:lnTo>
                    <a:lnTo>
                      <a:pt x="118" y="42"/>
                    </a:lnTo>
                    <a:lnTo>
                      <a:pt x="106" y="62"/>
                    </a:lnTo>
                    <a:lnTo>
                      <a:pt x="114" y="76"/>
                    </a:lnTo>
                    <a:lnTo>
                      <a:pt x="138" y="100"/>
                    </a:lnTo>
                    <a:lnTo>
                      <a:pt x="150" y="120"/>
                    </a:lnTo>
                    <a:lnTo>
                      <a:pt x="162" y="141"/>
                    </a:lnTo>
                    <a:lnTo>
                      <a:pt x="174" y="167"/>
                    </a:lnTo>
                    <a:lnTo>
                      <a:pt x="183" y="179"/>
                    </a:lnTo>
                    <a:lnTo>
                      <a:pt x="205" y="186"/>
                    </a:lnTo>
                    <a:lnTo>
                      <a:pt x="237" y="191"/>
                    </a:lnTo>
                    <a:lnTo>
                      <a:pt x="274" y="188"/>
                    </a:lnTo>
                    <a:lnTo>
                      <a:pt x="295" y="186"/>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09576" name="Freeform 8"/>
              <p:cNvSpPr>
                <a:spLocks/>
              </p:cNvSpPr>
              <p:nvPr/>
            </p:nvSpPr>
            <p:spPr bwMode="auto">
              <a:xfrm>
                <a:off x="3524" y="3238"/>
                <a:ext cx="393" cy="327"/>
              </a:xfrm>
              <a:custGeom>
                <a:avLst/>
                <a:gdLst/>
                <a:ahLst/>
                <a:cxnLst>
                  <a:cxn ang="0">
                    <a:pos x="17" y="0"/>
                  </a:cxn>
                  <a:cxn ang="0">
                    <a:pos x="45" y="14"/>
                  </a:cxn>
                  <a:cxn ang="0">
                    <a:pos x="64" y="38"/>
                  </a:cxn>
                  <a:cxn ang="0">
                    <a:pos x="88" y="82"/>
                  </a:cxn>
                  <a:cxn ang="0">
                    <a:pos x="112" y="129"/>
                  </a:cxn>
                  <a:cxn ang="0">
                    <a:pos x="136" y="161"/>
                  </a:cxn>
                  <a:cxn ang="0">
                    <a:pos x="157" y="176"/>
                  </a:cxn>
                  <a:cxn ang="0">
                    <a:pos x="176" y="187"/>
                  </a:cxn>
                  <a:cxn ang="0">
                    <a:pos x="233" y="196"/>
                  </a:cxn>
                  <a:cxn ang="0">
                    <a:pos x="289" y="196"/>
                  </a:cxn>
                  <a:cxn ang="0">
                    <a:pos x="322" y="193"/>
                  </a:cxn>
                  <a:cxn ang="0">
                    <a:pos x="344" y="182"/>
                  </a:cxn>
                  <a:cxn ang="0">
                    <a:pos x="360" y="166"/>
                  </a:cxn>
                  <a:cxn ang="0">
                    <a:pos x="378" y="164"/>
                  </a:cxn>
                  <a:cxn ang="0">
                    <a:pos x="393" y="172"/>
                  </a:cxn>
                  <a:cxn ang="0">
                    <a:pos x="391" y="190"/>
                  </a:cxn>
                  <a:cxn ang="0">
                    <a:pos x="372" y="202"/>
                  </a:cxn>
                  <a:cxn ang="0">
                    <a:pos x="336" y="211"/>
                  </a:cxn>
                  <a:cxn ang="0">
                    <a:pos x="324" y="220"/>
                  </a:cxn>
                  <a:cxn ang="0">
                    <a:pos x="324" y="233"/>
                  </a:cxn>
                  <a:cxn ang="0">
                    <a:pos x="336" y="245"/>
                  </a:cxn>
                  <a:cxn ang="0">
                    <a:pos x="372" y="261"/>
                  </a:cxn>
                  <a:cxn ang="0">
                    <a:pos x="378" y="272"/>
                  </a:cxn>
                  <a:cxn ang="0">
                    <a:pos x="381" y="286"/>
                  </a:cxn>
                  <a:cxn ang="0">
                    <a:pos x="365" y="294"/>
                  </a:cxn>
                  <a:cxn ang="0">
                    <a:pos x="352" y="288"/>
                  </a:cxn>
                  <a:cxn ang="0">
                    <a:pos x="332" y="273"/>
                  </a:cxn>
                  <a:cxn ang="0">
                    <a:pos x="313" y="254"/>
                  </a:cxn>
                  <a:cxn ang="0">
                    <a:pos x="300" y="243"/>
                  </a:cxn>
                  <a:cxn ang="0">
                    <a:pos x="294" y="249"/>
                  </a:cxn>
                  <a:cxn ang="0">
                    <a:pos x="294" y="255"/>
                  </a:cxn>
                  <a:cxn ang="0">
                    <a:pos x="312" y="286"/>
                  </a:cxn>
                  <a:cxn ang="0">
                    <a:pos x="318" y="310"/>
                  </a:cxn>
                  <a:cxn ang="0">
                    <a:pos x="310" y="325"/>
                  </a:cxn>
                  <a:cxn ang="0">
                    <a:pos x="300" y="327"/>
                  </a:cxn>
                  <a:cxn ang="0">
                    <a:pos x="289" y="316"/>
                  </a:cxn>
                  <a:cxn ang="0">
                    <a:pos x="283" y="300"/>
                  </a:cxn>
                  <a:cxn ang="0">
                    <a:pos x="275" y="276"/>
                  </a:cxn>
                  <a:cxn ang="0">
                    <a:pos x="271" y="247"/>
                  </a:cxn>
                  <a:cxn ang="0">
                    <a:pos x="263" y="231"/>
                  </a:cxn>
                  <a:cxn ang="0">
                    <a:pos x="242" y="225"/>
                  </a:cxn>
                  <a:cxn ang="0">
                    <a:pos x="200" y="220"/>
                  </a:cxn>
                  <a:cxn ang="0">
                    <a:pos x="157" y="214"/>
                  </a:cxn>
                  <a:cxn ang="0">
                    <a:pos x="130" y="207"/>
                  </a:cxn>
                  <a:cxn ang="0">
                    <a:pos x="112" y="194"/>
                  </a:cxn>
                  <a:cxn ang="0">
                    <a:pos x="88" y="164"/>
                  </a:cxn>
                  <a:cxn ang="0">
                    <a:pos x="62" y="131"/>
                  </a:cxn>
                  <a:cxn ang="0">
                    <a:pos x="39" y="103"/>
                  </a:cxn>
                  <a:cxn ang="0">
                    <a:pos x="17" y="76"/>
                  </a:cxn>
                  <a:cxn ang="0">
                    <a:pos x="0" y="44"/>
                  </a:cxn>
                  <a:cxn ang="0">
                    <a:pos x="0" y="20"/>
                  </a:cxn>
                  <a:cxn ang="0">
                    <a:pos x="9" y="8"/>
                  </a:cxn>
                  <a:cxn ang="0">
                    <a:pos x="17" y="0"/>
                  </a:cxn>
                </a:cxnLst>
                <a:rect l="0" t="0" r="r" b="b"/>
                <a:pathLst>
                  <a:path w="393" h="327">
                    <a:moveTo>
                      <a:pt x="17" y="0"/>
                    </a:moveTo>
                    <a:lnTo>
                      <a:pt x="45" y="14"/>
                    </a:lnTo>
                    <a:lnTo>
                      <a:pt x="64" y="38"/>
                    </a:lnTo>
                    <a:lnTo>
                      <a:pt x="88" y="82"/>
                    </a:lnTo>
                    <a:lnTo>
                      <a:pt x="112" y="129"/>
                    </a:lnTo>
                    <a:lnTo>
                      <a:pt x="136" y="161"/>
                    </a:lnTo>
                    <a:lnTo>
                      <a:pt x="157" y="176"/>
                    </a:lnTo>
                    <a:lnTo>
                      <a:pt x="176" y="187"/>
                    </a:lnTo>
                    <a:lnTo>
                      <a:pt x="233" y="196"/>
                    </a:lnTo>
                    <a:lnTo>
                      <a:pt x="289" y="196"/>
                    </a:lnTo>
                    <a:lnTo>
                      <a:pt x="322" y="193"/>
                    </a:lnTo>
                    <a:lnTo>
                      <a:pt x="344" y="182"/>
                    </a:lnTo>
                    <a:lnTo>
                      <a:pt x="360" y="166"/>
                    </a:lnTo>
                    <a:lnTo>
                      <a:pt x="378" y="164"/>
                    </a:lnTo>
                    <a:lnTo>
                      <a:pt x="393" y="172"/>
                    </a:lnTo>
                    <a:lnTo>
                      <a:pt x="391" y="190"/>
                    </a:lnTo>
                    <a:lnTo>
                      <a:pt x="372" y="202"/>
                    </a:lnTo>
                    <a:lnTo>
                      <a:pt x="336" y="211"/>
                    </a:lnTo>
                    <a:lnTo>
                      <a:pt x="324" y="220"/>
                    </a:lnTo>
                    <a:lnTo>
                      <a:pt x="324" y="233"/>
                    </a:lnTo>
                    <a:lnTo>
                      <a:pt x="336" y="245"/>
                    </a:lnTo>
                    <a:lnTo>
                      <a:pt x="372" y="261"/>
                    </a:lnTo>
                    <a:lnTo>
                      <a:pt x="378" y="272"/>
                    </a:lnTo>
                    <a:lnTo>
                      <a:pt x="381" y="286"/>
                    </a:lnTo>
                    <a:lnTo>
                      <a:pt x="365" y="294"/>
                    </a:lnTo>
                    <a:lnTo>
                      <a:pt x="352" y="288"/>
                    </a:lnTo>
                    <a:lnTo>
                      <a:pt x="332" y="273"/>
                    </a:lnTo>
                    <a:lnTo>
                      <a:pt x="313" y="254"/>
                    </a:lnTo>
                    <a:lnTo>
                      <a:pt x="300" y="243"/>
                    </a:lnTo>
                    <a:lnTo>
                      <a:pt x="294" y="249"/>
                    </a:lnTo>
                    <a:lnTo>
                      <a:pt x="294" y="255"/>
                    </a:lnTo>
                    <a:lnTo>
                      <a:pt x="312" y="286"/>
                    </a:lnTo>
                    <a:lnTo>
                      <a:pt x="318" y="310"/>
                    </a:lnTo>
                    <a:lnTo>
                      <a:pt x="310" y="325"/>
                    </a:lnTo>
                    <a:lnTo>
                      <a:pt x="300" y="327"/>
                    </a:lnTo>
                    <a:lnTo>
                      <a:pt x="289" y="316"/>
                    </a:lnTo>
                    <a:lnTo>
                      <a:pt x="283" y="300"/>
                    </a:lnTo>
                    <a:lnTo>
                      <a:pt x="275" y="276"/>
                    </a:lnTo>
                    <a:lnTo>
                      <a:pt x="271" y="247"/>
                    </a:lnTo>
                    <a:lnTo>
                      <a:pt x="263" y="231"/>
                    </a:lnTo>
                    <a:lnTo>
                      <a:pt x="242" y="225"/>
                    </a:lnTo>
                    <a:lnTo>
                      <a:pt x="200" y="220"/>
                    </a:lnTo>
                    <a:lnTo>
                      <a:pt x="157" y="214"/>
                    </a:lnTo>
                    <a:lnTo>
                      <a:pt x="130" y="207"/>
                    </a:lnTo>
                    <a:lnTo>
                      <a:pt x="112" y="194"/>
                    </a:lnTo>
                    <a:lnTo>
                      <a:pt x="88" y="164"/>
                    </a:lnTo>
                    <a:lnTo>
                      <a:pt x="62" y="131"/>
                    </a:lnTo>
                    <a:lnTo>
                      <a:pt x="39" y="103"/>
                    </a:lnTo>
                    <a:lnTo>
                      <a:pt x="17" y="76"/>
                    </a:lnTo>
                    <a:lnTo>
                      <a:pt x="0" y="44"/>
                    </a:lnTo>
                    <a:lnTo>
                      <a:pt x="0" y="20"/>
                    </a:lnTo>
                    <a:lnTo>
                      <a:pt x="9" y="8"/>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09577" name="Freeform 9"/>
              <p:cNvSpPr>
                <a:spLocks/>
              </p:cNvSpPr>
              <p:nvPr/>
            </p:nvSpPr>
            <p:spPr bwMode="auto">
              <a:xfrm>
                <a:off x="3421" y="3494"/>
                <a:ext cx="200" cy="452"/>
              </a:xfrm>
              <a:custGeom>
                <a:avLst/>
                <a:gdLst/>
                <a:ahLst/>
                <a:cxnLst>
                  <a:cxn ang="0">
                    <a:pos x="17" y="0"/>
                  </a:cxn>
                  <a:cxn ang="0">
                    <a:pos x="43" y="5"/>
                  </a:cxn>
                  <a:cxn ang="0">
                    <a:pos x="65" y="23"/>
                  </a:cxn>
                  <a:cxn ang="0">
                    <a:pos x="83" y="53"/>
                  </a:cxn>
                  <a:cxn ang="0">
                    <a:pos x="112" y="104"/>
                  </a:cxn>
                  <a:cxn ang="0">
                    <a:pos x="153" y="185"/>
                  </a:cxn>
                  <a:cxn ang="0">
                    <a:pos x="159" y="206"/>
                  </a:cxn>
                  <a:cxn ang="0">
                    <a:pos x="153" y="225"/>
                  </a:cxn>
                  <a:cxn ang="0">
                    <a:pos x="141" y="242"/>
                  </a:cxn>
                  <a:cxn ang="0">
                    <a:pos x="96" y="283"/>
                  </a:cxn>
                  <a:cxn ang="0">
                    <a:pos x="70" y="316"/>
                  </a:cxn>
                  <a:cxn ang="0">
                    <a:pos x="59" y="343"/>
                  </a:cxn>
                  <a:cxn ang="0">
                    <a:pos x="59" y="349"/>
                  </a:cxn>
                  <a:cxn ang="0">
                    <a:pos x="67" y="366"/>
                  </a:cxn>
                  <a:cxn ang="0">
                    <a:pos x="88" y="380"/>
                  </a:cxn>
                  <a:cxn ang="0">
                    <a:pos x="120" y="390"/>
                  </a:cxn>
                  <a:cxn ang="0">
                    <a:pos x="155" y="402"/>
                  </a:cxn>
                  <a:cxn ang="0">
                    <a:pos x="194" y="416"/>
                  </a:cxn>
                  <a:cxn ang="0">
                    <a:pos x="197" y="422"/>
                  </a:cxn>
                  <a:cxn ang="0">
                    <a:pos x="200" y="436"/>
                  </a:cxn>
                  <a:cxn ang="0">
                    <a:pos x="183" y="442"/>
                  </a:cxn>
                  <a:cxn ang="0">
                    <a:pos x="150" y="452"/>
                  </a:cxn>
                  <a:cxn ang="0">
                    <a:pos x="136" y="448"/>
                  </a:cxn>
                  <a:cxn ang="0">
                    <a:pos x="124" y="434"/>
                  </a:cxn>
                  <a:cxn ang="0">
                    <a:pos x="106" y="416"/>
                  </a:cxn>
                  <a:cxn ang="0">
                    <a:pos x="71" y="402"/>
                  </a:cxn>
                  <a:cxn ang="0">
                    <a:pos x="44" y="398"/>
                  </a:cxn>
                  <a:cxn ang="0">
                    <a:pos x="23" y="398"/>
                  </a:cxn>
                  <a:cxn ang="0">
                    <a:pos x="12" y="390"/>
                  </a:cxn>
                  <a:cxn ang="0">
                    <a:pos x="12" y="374"/>
                  </a:cxn>
                  <a:cxn ang="0">
                    <a:pos x="18" y="355"/>
                  </a:cxn>
                  <a:cxn ang="0">
                    <a:pos x="26" y="342"/>
                  </a:cxn>
                  <a:cxn ang="0">
                    <a:pos x="36" y="315"/>
                  </a:cxn>
                  <a:cxn ang="0">
                    <a:pos x="44" y="289"/>
                  </a:cxn>
                  <a:cxn ang="0">
                    <a:pos x="61" y="254"/>
                  </a:cxn>
                  <a:cxn ang="0">
                    <a:pos x="79" y="230"/>
                  </a:cxn>
                  <a:cxn ang="0">
                    <a:pos x="97" y="218"/>
                  </a:cxn>
                  <a:cxn ang="0">
                    <a:pos x="109" y="206"/>
                  </a:cxn>
                  <a:cxn ang="0">
                    <a:pos x="108" y="189"/>
                  </a:cxn>
                  <a:cxn ang="0">
                    <a:pos x="76" y="153"/>
                  </a:cxn>
                  <a:cxn ang="0">
                    <a:pos x="44" y="124"/>
                  </a:cxn>
                  <a:cxn ang="0">
                    <a:pos x="24" y="98"/>
                  </a:cxn>
                  <a:cxn ang="0">
                    <a:pos x="6" y="74"/>
                  </a:cxn>
                  <a:cxn ang="0">
                    <a:pos x="0" y="41"/>
                  </a:cxn>
                  <a:cxn ang="0">
                    <a:pos x="3" y="12"/>
                  </a:cxn>
                  <a:cxn ang="0">
                    <a:pos x="17" y="0"/>
                  </a:cxn>
                </a:cxnLst>
                <a:rect l="0" t="0" r="r" b="b"/>
                <a:pathLst>
                  <a:path w="200" h="452">
                    <a:moveTo>
                      <a:pt x="17" y="0"/>
                    </a:moveTo>
                    <a:lnTo>
                      <a:pt x="43" y="5"/>
                    </a:lnTo>
                    <a:lnTo>
                      <a:pt x="65" y="23"/>
                    </a:lnTo>
                    <a:lnTo>
                      <a:pt x="83" y="53"/>
                    </a:lnTo>
                    <a:lnTo>
                      <a:pt x="112" y="104"/>
                    </a:lnTo>
                    <a:lnTo>
                      <a:pt x="153" y="185"/>
                    </a:lnTo>
                    <a:lnTo>
                      <a:pt x="159" y="206"/>
                    </a:lnTo>
                    <a:lnTo>
                      <a:pt x="153" y="225"/>
                    </a:lnTo>
                    <a:lnTo>
                      <a:pt x="141" y="242"/>
                    </a:lnTo>
                    <a:lnTo>
                      <a:pt x="96" y="283"/>
                    </a:lnTo>
                    <a:lnTo>
                      <a:pt x="70" y="316"/>
                    </a:lnTo>
                    <a:lnTo>
                      <a:pt x="59" y="343"/>
                    </a:lnTo>
                    <a:lnTo>
                      <a:pt x="59" y="349"/>
                    </a:lnTo>
                    <a:lnTo>
                      <a:pt x="67" y="366"/>
                    </a:lnTo>
                    <a:lnTo>
                      <a:pt x="88" y="380"/>
                    </a:lnTo>
                    <a:lnTo>
                      <a:pt x="120" y="390"/>
                    </a:lnTo>
                    <a:lnTo>
                      <a:pt x="155" y="402"/>
                    </a:lnTo>
                    <a:lnTo>
                      <a:pt x="194" y="416"/>
                    </a:lnTo>
                    <a:lnTo>
                      <a:pt x="197" y="422"/>
                    </a:lnTo>
                    <a:lnTo>
                      <a:pt x="200" y="436"/>
                    </a:lnTo>
                    <a:lnTo>
                      <a:pt x="183" y="442"/>
                    </a:lnTo>
                    <a:lnTo>
                      <a:pt x="150" y="452"/>
                    </a:lnTo>
                    <a:lnTo>
                      <a:pt x="136" y="448"/>
                    </a:lnTo>
                    <a:lnTo>
                      <a:pt x="124" y="434"/>
                    </a:lnTo>
                    <a:lnTo>
                      <a:pt x="106" y="416"/>
                    </a:lnTo>
                    <a:lnTo>
                      <a:pt x="71" y="402"/>
                    </a:lnTo>
                    <a:lnTo>
                      <a:pt x="44" y="398"/>
                    </a:lnTo>
                    <a:lnTo>
                      <a:pt x="23" y="398"/>
                    </a:lnTo>
                    <a:lnTo>
                      <a:pt x="12" y="390"/>
                    </a:lnTo>
                    <a:lnTo>
                      <a:pt x="12" y="374"/>
                    </a:lnTo>
                    <a:lnTo>
                      <a:pt x="18" y="355"/>
                    </a:lnTo>
                    <a:lnTo>
                      <a:pt x="26" y="342"/>
                    </a:lnTo>
                    <a:lnTo>
                      <a:pt x="36" y="315"/>
                    </a:lnTo>
                    <a:lnTo>
                      <a:pt x="44" y="289"/>
                    </a:lnTo>
                    <a:lnTo>
                      <a:pt x="61" y="254"/>
                    </a:lnTo>
                    <a:lnTo>
                      <a:pt x="79" y="230"/>
                    </a:lnTo>
                    <a:lnTo>
                      <a:pt x="97" y="218"/>
                    </a:lnTo>
                    <a:lnTo>
                      <a:pt x="109" y="206"/>
                    </a:lnTo>
                    <a:lnTo>
                      <a:pt x="108" y="189"/>
                    </a:lnTo>
                    <a:lnTo>
                      <a:pt x="76" y="153"/>
                    </a:lnTo>
                    <a:lnTo>
                      <a:pt x="44" y="124"/>
                    </a:lnTo>
                    <a:lnTo>
                      <a:pt x="24" y="98"/>
                    </a:lnTo>
                    <a:lnTo>
                      <a:pt x="6" y="74"/>
                    </a:lnTo>
                    <a:lnTo>
                      <a:pt x="0" y="41"/>
                    </a:lnTo>
                    <a:lnTo>
                      <a:pt x="3" y="12"/>
                    </a:lnTo>
                    <a:lnTo>
                      <a:pt x="17" y="0"/>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sp>
            <p:nvSpPr>
              <p:cNvPr id="109578" name="Freeform 10"/>
              <p:cNvSpPr>
                <a:spLocks/>
              </p:cNvSpPr>
              <p:nvPr/>
            </p:nvSpPr>
            <p:spPr bwMode="auto">
              <a:xfrm>
                <a:off x="3210" y="3487"/>
                <a:ext cx="219" cy="464"/>
              </a:xfrm>
              <a:custGeom>
                <a:avLst/>
                <a:gdLst/>
                <a:ahLst/>
                <a:cxnLst>
                  <a:cxn ang="0">
                    <a:pos x="116" y="53"/>
                  </a:cxn>
                  <a:cxn ang="0">
                    <a:pos x="157" y="8"/>
                  </a:cxn>
                  <a:cxn ang="0">
                    <a:pos x="189" y="0"/>
                  </a:cxn>
                  <a:cxn ang="0">
                    <a:pos x="213" y="10"/>
                  </a:cxn>
                  <a:cxn ang="0">
                    <a:pos x="219" y="41"/>
                  </a:cxn>
                  <a:cxn ang="0">
                    <a:pos x="213" y="61"/>
                  </a:cxn>
                  <a:cxn ang="0">
                    <a:pos x="178" y="89"/>
                  </a:cxn>
                  <a:cxn ang="0">
                    <a:pos x="125" y="124"/>
                  </a:cxn>
                  <a:cxn ang="0">
                    <a:pos x="87" y="149"/>
                  </a:cxn>
                  <a:cxn ang="0">
                    <a:pos x="81" y="149"/>
                  </a:cxn>
                  <a:cxn ang="0">
                    <a:pos x="65" y="159"/>
                  </a:cxn>
                  <a:cxn ang="0">
                    <a:pos x="62" y="165"/>
                  </a:cxn>
                  <a:cxn ang="0">
                    <a:pos x="62" y="173"/>
                  </a:cxn>
                  <a:cxn ang="0">
                    <a:pos x="100" y="218"/>
                  </a:cxn>
                  <a:cxn ang="0">
                    <a:pos x="124" y="262"/>
                  </a:cxn>
                  <a:cxn ang="0">
                    <a:pos x="136" y="302"/>
                  </a:cxn>
                  <a:cxn ang="0">
                    <a:pos x="140" y="338"/>
                  </a:cxn>
                  <a:cxn ang="0">
                    <a:pos x="139" y="370"/>
                  </a:cxn>
                  <a:cxn ang="0">
                    <a:pos x="151" y="394"/>
                  </a:cxn>
                  <a:cxn ang="0">
                    <a:pos x="152" y="409"/>
                  </a:cxn>
                  <a:cxn ang="0">
                    <a:pos x="146" y="423"/>
                  </a:cxn>
                  <a:cxn ang="0">
                    <a:pos x="130" y="429"/>
                  </a:cxn>
                  <a:cxn ang="0">
                    <a:pos x="100" y="431"/>
                  </a:cxn>
                  <a:cxn ang="0">
                    <a:pos x="56" y="443"/>
                  </a:cxn>
                  <a:cxn ang="0">
                    <a:pos x="33" y="464"/>
                  </a:cxn>
                  <a:cxn ang="0">
                    <a:pos x="12" y="464"/>
                  </a:cxn>
                  <a:cxn ang="0">
                    <a:pos x="0" y="443"/>
                  </a:cxn>
                  <a:cxn ang="0">
                    <a:pos x="10" y="407"/>
                  </a:cxn>
                  <a:cxn ang="0">
                    <a:pos x="35" y="399"/>
                  </a:cxn>
                  <a:cxn ang="0">
                    <a:pos x="71" y="394"/>
                  </a:cxn>
                  <a:cxn ang="0">
                    <a:pos x="104" y="387"/>
                  </a:cxn>
                  <a:cxn ang="0">
                    <a:pos x="110" y="375"/>
                  </a:cxn>
                  <a:cxn ang="0">
                    <a:pos x="107" y="340"/>
                  </a:cxn>
                  <a:cxn ang="0">
                    <a:pos x="95" y="297"/>
                  </a:cxn>
                  <a:cxn ang="0">
                    <a:pos x="74" y="252"/>
                  </a:cxn>
                  <a:cxn ang="0">
                    <a:pos x="36" y="209"/>
                  </a:cxn>
                  <a:cxn ang="0">
                    <a:pos x="21" y="185"/>
                  </a:cxn>
                  <a:cxn ang="0">
                    <a:pos x="16" y="167"/>
                  </a:cxn>
                  <a:cxn ang="0">
                    <a:pos x="18" y="149"/>
                  </a:cxn>
                  <a:cxn ang="0">
                    <a:pos x="33" y="123"/>
                  </a:cxn>
                  <a:cxn ang="0">
                    <a:pos x="62" y="100"/>
                  </a:cxn>
                  <a:cxn ang="0">
                    <a:pos x="92" y="71"/>
                  </a:cxn>
                  <a:cxn ang="0">
                    <a:pos x="116" y="53"/>
                  </a:cxn>
                </a:cxnLst>
                <a:rect l="0" t="0" r="r" b="b"/>
                <a:pathLst>
                  <a:path w="219" h="464">
                    <a:moveTo>
                      <a:pt x="116" y="53"/>
                    </a:moveTo>
                    <a:lnTo>
                      <a:pt x="157" y="8"/>
                    </a:lnTo>
                    <a:lnTo>
                      <a:pt x="189" y="0"/>
                    </a:lnTo>
                    <a:lnTo>
                      <a:pt x="213" y="10"/>
                    </a:lnTo>
                    <a:lnTo>
                      <a:pt x="219" y="41"/>
                    </a:lnTo>
                    <a:lnTo>
                      <a:pt x="213" y="61"/>
                    </a:lnTo>
                    <a:lnTo>
                      <a:pt x="178" y="89"/>
                    </a:lnTo>
                    <a:lnTo>
                      <a:pt x="125" y="124"/>
                    </a:lnTo>
                    <a:lnTo>
                      <a:pt x="87" y="149"/>
                    </a:lnTo>
                    <a:lnTo>
                      <a:pt x="81" y="149"/>
                    </a:lnTo>
                    <a:lnTo>
                      <a:pt x="65" y="159"/>
                    </a:lnTo>
                    <a:lnTo>
                      <a:pt x="62" y="165"/>
                    </a:lnTo>
                    <a:lnTo>
                      <a:pt x="62" y="173"/>
                    </a:lnTo>
                    <a:lnTo>
                      <a:pt x="100" y="218"/>
                    </a:lnTo>
                    <a:lnTo>
                      <a:pt x="124" y="262"/>
                    </a:lnTo>
                    <a:lnTo>
                      <a:pt x="136" y="302"/>
                    </a:lnTo>
                    <a:lnTo>
                      <a:pt x="140" y="338"/>
                    </a:lnTo>
                    <a:lnTo>
                      <a:pt x="139" y="370"/>
                    </a:lnTo>
                    <a:lnTo>
                      <a:pt x="151" y="394"/>
                    </a:lnTo>
                    <a:lnTo>
                      <a:pt x="152" y="409"/>
                    </a:lnTo>
                    <a:lnTo>
                      <a:pt x="146" y="423"/>
                    </a:lnTo>
                    <a:lnTo>
                      <a:pt x="130" y="429"/>
                    </a:lnTo>
                    <a:lnTo>
                      <a:pt x="100" y="431"/>
                    </a:lnTo>
                    <a:lnTo>
                      <a:pt x="56" y="443"/>
                    </a:lnTo>
                    <a:lnTo>
                      <a:pt x="33" y="464"/>
                    </a:lnTo>
                    <a:lnTo>
                      <a:pt x="12" y="464"/>
                    </a:lnTo>
                    <a:lnTo>
                      <a:pt x="0" y="443"/>
                    </a:lnTo>
                    <a:lnTo>
                      <a:pt x="10" y="407"/>
                    </a:lnTo>
                    <a:lnTo>
                      <a:pt x="35" y="399"/>
                    </a:lnTo>
                    <a:lnTo>
                      <a:pt x="71" y="394"/>
                    </a:lnTo>
                    <a:lnTo>
                      <a:pt x="104" y="387"/>
                    </a:lnTo>
                    <a:lnTo>
                      <a:pt x="110" y="375"/>
                    </a:lnTo>
                    <a:lnTo>
                      <a:pt x="107" y="340"/>
                    </a:lnTo>
                    <a:lnTo>
                      <a:pt x="95" y="297"/>
                    </a:lnTo>
                    <a:lnTo>
                      <a:pt x="74" y="252"/>
                    </a:lnTo>
                    <a:lnTo>
                      <a:pt x="36" y="209"/>
                    </a:lnTo>
                    <a:lnTo>
                      <a:pt x="21" y="185"/>
                    </a:lnTo>
                    <a:lnTo>
                      <a:pt x="16" y="167"/>
                    </a:lnTo>
                    <a:lnTo>
                      <a:pt x="18" y="149"/>
                    </a:lnTo>
                    <a:lnTo>
                      <a:pt x="33" y="123"/>
                    </a:lnTo>
                    <a:lnTo>
                      <a:pt x="62" y="100"/>
                    </a:lnTo>
                    <a:lnTo>
                      <a:pt x="92" y="71"/>
                    </a:lnTo>
                    <a:lnTo>
                      <a:pt x="116" y="53"/>
                    </a:lnTo>
                    <a:close/>
                  </a:path>
                </a:pathLst>
              </a:custGeom>
              <a:solidFill>
                <a:schemeClr val="tx1"/>
              </a:solidFill>
              <a:ln w="9525">
                <a:solidFill>
                  <a:schemeClr val="tx1"/>
                </a:solidFill>
                <a:round/>
                <a:headEnd/>
                <a:tailEnd/>
              </a:ln>
            </p:spPr>
            <p:txBody>
              <a:bodyPr/>
              <a:lstStyle/>
              <a:p>
                <a:endParaRPr lang="en-US">
                  <a:effectLst>
                    <a:outerShdw blurRad="38100" dist="38100" dir="2700000" algn="tl">
                      <a:srgbClr val="C0C0C0"/>
                    </a:outerShdw>
                  </a:effectLst>
                </a:endParaRPr>
              </a:p>
            </p:txBody>
          </p:sp>
        </p:grpSp>
        <p:sp>
          <p:nvSpPr>
            <p:cNvPr id="109579" name="Freeform 11"/>
            <p:cNvSpPr>
              <a:spLocks/>
            </p:cNvSpPr>
            <p:nvPr/>
          </p:nvSpPr>
          <p:spPr bwMode="auto">
            <a:xfrm>
              <a:off x="3168" y="2644"/>
              <a:ext cx="275" cy="429"/>
            </a:xfrm>
            <a:custGeom>
              <a:avLst/>
              <a:gdLst/>
              <a:ahLst/>
              <a:cxnLst>
                <a:cxn ang="0">
                  <a:pos x="91" y="155"/>
                </a:cxn>
                <a:cxn ang="0">
                  <a:pos x="112" y="76"/>
                </a:cxn>
                <a:cxn ang="0">
                  <a:pos x="115" y="32"/>
                </a:cxn>
                <a:cxn ang="0">
                  <a:pos x="97" y="0"/>
                </a:cxn>
                <a:cxn ang="0">
                  <a:pos x="76" y="0"/>
                </a:cxn>
                <a:cxn ang="0">
                  <a:pos x="56" y="20"/>
                </a:cxn>
                <a:cxn ang="0">
                  <a:pos x="55" y="49"/>
                </a:cxn>
                <a:cxn ang="0">
                  <a:pos x="12" y="49"/>
                </a:cxn>
                <a:cxn ang="0">
                  <a:pos x="0" y="70"/>
                </a:cxn>
                <a:cxn ang="0">
                  <a:pos x="0" y="94"/>
                </a:cxn>
                <a:cxn ang="0">
                  <a:pos x="14" y="114"/>
                </a:cxn>
                <a:cxn ang="0">
                  <a:pos x="55" y="142"/>
                </a:cxn>
                <a:cxn ang="0">
                  <a:pos x="79" y="156"/>
                </a:cxn>
                <a:cxn ang="0">
                  <a:pos x="91" y="155"/>
                </a:cxn>
              </a:cxnLst>
              <a:rect l="0" t="0" r="r" b="b"/>
              <a:pathLst>
                <a:path w="115" h="156">
                  <a:moveTo>
                    <a:pt x="91" y="155"/>
                  </a:moveTo>
                  <a:lnTo>
                    <a:pt x="112" y="76"/>
                  </a:lnTo>
                  <a:lnTo>
                    <a:pt x="115" y="32"/>
                  </a:lnTo>
                  <a:lnTo>
                    <a:pt x="97" y="0"/>
                  </a:lnTo>
                  <a:lnTo>
                    <a:pt x="76" y="0"/>
                  </a:lnTo>
                  <a:lnTo>
                    <a:pt x="56" y="20"/>
                  </a:lnTo>
                  <a:lnTo>
                    <a:pt x="55" y="49"/>
                  </a:lnTo>
                  <a:lnTo>
                    <a:pt x="12" y="49"/>
                  </a:lnTo>
                  <a:lnTo>
                    <a:pt x="0" y="70"/>
                  </a:lnTo>
                  <a:lnTo>
                    <a:pt x="0" y="94"/>
                  </a:lnTo>
                  <a:lnTo>
                    <a:pt x="14" y="114"/>
                  </a:lnTo>
                  <a:lnTo>
                    <a:pt x="55" y="142"/>
                  </a:lnTo>
                  <a:lnTo>
                    <a:pt x="79" y="156"/>
                  </a:lnTo>
                  <a:lnTo>
                    <a:pt x="91" y="155"/>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09580" name="Freeform 12"/>
            <p:cNvSpPr>
              <a:spLocks/>
            </p:cNvSpPr>
            <p:nvPr/>
          </p:nvSpPr>
          <p:spPr bwMode="auto">
            <a:xfrm>
              <a:off x="3747" y="2681"/>
              <a:ext cx="203" cy="302"/>
            </a:xfrm>
            <a:custGeom>
              <a:avLst/>
              <a:gdLst/>
              <a:ahLst/>
              <a:cxnLst>
                <a:cxn ang="0">
                  <a:pos x="18" y="132"/>
                </a:cxn>
                <a:cxn ang="0">
                  <a:pos x="1" y="67"/>
                </a:cxn>
                <a:cxn ang="0">
                  <a:pos x="0" y="37"/>
                </a:cxn>
                <a:cxn ang="0">
                  <a:pos x="10" y="14"/>
                </a:cxn>
                <a:cxn ang="0">
                  <a:pos x="28" y="5"/>
                </a:cxn>
                <a:cxn ang="0">
                  <a:pos x="46" y="0"/>
                </a:cxn>
                <a:cxn ang="0">
                  <a:pos x="60" y="11"/>
                </a:cxn>
                <a:cxn ang="0">
                  <a:pos x="70" y="32"/>
                </a:cxn>
                <a:cxn ang="0">
                  <a:pos x="99" y="19"/>
                </a:cxn>
                <a:cxn ang="0">
                  <a:pos x="120" y="19"/>
                </a:cxn>
                <a:cxn ang="0">
                  <a:pos x="129" y="31"/>
                </a:cxn>
                <a:cxn ang="0">
                  <a:pos x="131" y="47"/>
                </a:cxn>
                <a:cxn ang="0">
                  <a:pos x="114" y="72"/>
                </a:cxn>
                <a:cxn ang="0">
                  <a:pos x="64" y="108"/>
                </a:cxn>
                <a:cxn ang="0">
                  <a:pos x="18" y="132"/>
                </a:cxn>
              </a:cxnLst>
              <a:rect l="0" t="0" r="r" b="b"/>
              <a:pathLst>
                <a:path w="131" h="132">
                  <a:moveTo>
                    <a:pt x="18" y="132"/>
                  </a:moveTo>
                  <a:lnTo>
                    <a:pt x="1" y="67"/>
                  </a:lnTo>
                  <a:lnTo>
                    <a:pt x="0" y="37"/>
                  </a:lnTo>
                  <a:lnTo>
                    <a:pt x="10" y="14"/>
                  </a:lnTo>
                  <a:lnTo>
                    <a:pt x="28" y="5"/>
                  </a:lnTo>
                  <a:lnTo>
                    <a:pt x="46" y="0"/>
                  </a:lnTo>
                  <a:lnTo>
                    <a:pt x="60" y="11"/>
                  </a:lnTo>
                  <a:lnTo>
                    <a:pt x="70" y="32"/>
                  </a:lnTo>
                  <a:lnTo>
                    <a:pt x="99" y="19"/>
                  </a:lnTo>
                  <a:lnTo>
                    <a:pt x="120" y="19"/>
                  </a:lnTo>
                  <a:lnTo>
                    <a:pt x="129" y="31"/>
                  </a:lnTo>
                  <a:lnTo>
                    <a:pt x="131" y="47"/>
                  </a:lnTo>
                  <a:lnTo>
                    <a:pt x="114" y="72"/>
                  </a:lnTo>
                  <a:lnTo>
                    <a:pt x="64" y="108"/>
                  </a:lnTo>
                  <a:lnTo>
                    <a:pt x="18" y="132"/>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sp>
          <p:nvSpPr>
            <p:cNvPr id="109581" name="Freeform 13"/>
            <p:cNvSpPr>
              <a:spLocks/>
            </p:cNvSpPr>
            <p:nvPr/>
          </p:nvSpPr>
          <p:spPr bwMode="auto">
            <a:xfrm rot="-2968420">
              <a:off x="4278" y="2700"/>
              <a:ext cx="231" cy="193"/>
            </a:xfrm>
            <a:custGeom>
              <a:avLst/>
              <a:gdLst/>
              <a:ahLst/>
              <a:cxnLst>
                <a:cxn ang="0">
                  <a:pos x="0" y="86"/>
                </a:cxn>
                <a:cxn ang="0">
                  <a:pos x="16" y="47"/>
                </a:cxn>
                <a:cxn ang="0">
                  <a:pos x="42" y="14"/>
                </a:cxn>
                <a:cxn ang="0">
                  <a:pos x="66" y="0"/>
                </a:cxn>
                <a:cxn ang="0">
                  <a:pos x="90" y="0"/>
                </a:cxn>
                <a:cxn ang="0">
                  <a:pos x="111" y="9"/>
                </a:cxn>
                <a:cxn ang="0">
                  <a:pos x="117" y="26"/>
                </a:cxn>
                <a:cxn ang="0">
                  <a:pos x="105" y="54"/>
                </a:cxn>
                <a:cxn ang="0">
                  <a:pos x="140" y="62"/>
                </a:cxn>
                <a:cxn ang="0">
                  <a:pos x="149" y="83"/>
                </a:cxn>
                <a:cxn ang="0">
                  <a:pos x="147" y="99"/>
                </a:cxn>
                <a:cxn ang="0">
                  <a:pos x="131" y="109"/>
                </a:cxn>
                <a:cxn ang="0">
                  <a:pos x="101" y="111"/>
                </a:cxn>
                <a:cxn ang="0">
                  <a:pos x="42" y="99"/>
                </a:cxn>
                <a:cxn ang="0">
                  <a:pos x="0" y="86"/>
                </a:cxn>
              </a:cxnLst>
              <a:rect l="0" t="0" r="r" b="b"/>
              <a:pathLst>
                <a:path w="149" h="111">
                  <a:moveTo>
                    <a:pt x="0" y="86"/>
                  </a:moveTo>
                  <a:lnTo>
                    <a:pt x="16" y="47"/>
                  </a:lnTo>
                  <a:lnTo>
                    <a:pt x="42" y="14"/>
                  </a:lnTo>
                  <a:lnTo>
                    <a:pt x="66" y="0"/>
                  </a:lnTo>
                  <a:lnTo>
                    <a:pt x="90" y="0"/>
                  </a:lnTo>
                  <a:lnTo>
                    <a:pt x="111" y="9"/>
                  </a:lnTo>
                  <a:lnTo>
                    <a:pt x="117" y="26"/>
                  </a:lnTo>
                  <a:lnTo>
                    <a:pt x="105" y="54"/>
                  </a:lnTo>
                  <a:lnTo>
                    <a:pt x="140" y="62"/>
                  </a:lnTo>
                  <a:lnTo>
                    <a:pt x="149" y="83"/>
                  </a:lnTo>
                  <a:lnTo>
                    <a:pt x="147" y="99"/>
                  </a:lnTo>
                  <a:lnTo>
                    <a:pt x="131" y="109"/>
                  </a:lnTo>
                  <a:lnTo>
                    <a:pt x="101" y="111"/>
                  </a:lnTo>
                  <a:lnTo>
                    <a:pt x="42" y="99"/>
                  </a:lnTo>
                  <a:lnTo>
                    <a:pt x="0" y="86"/>
                  </a:lnTo>
                  <a:close/>
                </a:path>
              </a:pathLst>
            </a:custGeom>
            <a:solidFill>
              <a:srgbClr val="A50021"/>
            </a:solidFill>
            <a:ln w="9525">
              <a:solidFill>
                <a:schemeClr val="tx1"/>
              </a:solidFill>
              <a:round/>
              <a:headEnd/>
              <a:tailEnd/>
            </a:ln>
          </p:spPr>
          <p:txBody>
            <a:bodyPr/>
            <a:lstStyle/>
            <a:p>
              <a:endParaRPr lang="en-US">
                <a:effectLst>
                  <a:outerShdw blurRad="38100" dist="38100" dir="2700000" algn="tl">
                    <a:srgbClr val="000000"/>
                  </a:outerShdw>
                </a:effectLst>
              </a:endParaRPr>
            </a:p>
          </p:txBody>
        </p:sp>
        <p:grpSp>
          <p:nvGrpSpPr>
            <p:cNvPr id="21514" name="Group 14"/>
            <p:cNvGrpSpPr>
              <a:grpSpLocks/>
            </p:cNvGrpSpPr>
            <p:nvPr/>
          </p:nvGrpSpPr>
          <p:grpSpPr bwMode="auto">
            <a:xfrm>
              <a:off x="969" y="3073"/>
              <a:ext cx="726" cy="917"/>
              <a:chOff x="1898" y="3207"/>
              <a:chExt cx="726" cy="917"/>
            </a:xfrm>
          </p:grpSpPr>
          <p:sp>
            <p:nvSpPr>
              <p:cNvPr id="109583" name="Freeform 15"/>
              <p:cNvSpPr>
                <a:spLocks/>
              </p:cNvSpPr>
              <p:nvPr/>
            </p:nvSpPr>
            <p:spPr bwMode="auto">
              <a:xfrm>
                <a:off x="2040" y="3209"/>
                <a:ext cx="205" cy="231"/>
              </a:xfrm>
              <a:custGeom>
                <a:avLst/>
                <a:gdLst/>
                <a:ahLst/>
                <a:cxnLst>
                  <a:cxn ang="0">
                    <a:pos x="277" y="229"/>
                  </a:cxn>
                  <a:cxn ang="0">
                    <a:pos x="283" y="294"/>
                  </a:cxn>
                  <a:cxn ang="0">
                    <a:pos x="283" y="368"/>
                  </a:cxn>
                  <a:cxn ang="0">
                    <a:pos x="250" y="435"/>
                  </a:cxn>
                  <a:cxn ang="0">
                    <a:pos x="196" y="463"/>
                  </a:cxn>
                  <a:cxn ang="0">
                    <a:pos x="151" y="452"/>
                  </a:cxn>
                  <a:cxn ang="0">
                    <a:pos x="68" y="378"/>
                  </a:cxn>
                  <a:cxn ang="0">
                    <a:pos x="10" y="246"/>
                  </a:cxn>
                  <a:cxn ang="0">
                    <a:pos x="0" y="117"/>
                  </a:cxn>
                  <a:cxn ang="0">
                    <a:pos x="27" y="50"/>
                  </a:cxn>
                  <a:cxn ang="0">
                    <a:pos x="78" y="0"/>
                  </a:cxn>
                  <a:cxn ang="0">
                    <a:pos x="145" y="10"/>
                  </a:cxn>
                  <a:cxn ang="0">
                    <a:pos x="212" y="60"/>
                  </a:cxn>
                  <a:cxn ang="0">
                    <a:pos x="250" y="134"/>
                  </a:cxn>
                  <a:cxn ang="0">
                    <a:pos x="266" y="161"/>
                  </a:cxn>
                  <a:cxn ang="0">
                    <a:pos x="384" y="94"/>
                  </a:cxn>
                  <a:cxn ang="0">
                    <a:pos x="412" y="101"/>
                  </a:cxn>
                  <a:cxn ang="0">
                    <a:pos x="401" y="128"/>
                  </a:cxn>
                  <a:cxn ang="0">
                    <a:pos x="277" y="229"/>
                  </a:cxn>
                </a:cxnLst>
                <a:rect l="0" t="0" r="r" b="b"/>
                <a:pathLst>
                  <a:path w="412" h="463">
                    <a:moveTo>
                      <a:pt x="277" y="229"/>
                    </a:moveTo>
                    <a:lnTo>
                      <a:pt x="283" y="294"/>
                    </a:lnTo>
                    <a:lnTo>
                      <a:pt x="283" y="368"/>
                    </a:lnTo>
                    <a:lnTo>
                      <a:pt x="250" y="435"/>
                    </a:lnTo>
                    <a:lnTo>
                      <a:pt x="196" y="463"/>
                    </a:lnTo>
                    <a:lnTo>
                      <a:pt x="151" y="452"/>
                    </a:lnTo>
                    <a:lnTo>
                      <a:pt x="68" y="378"/>
                    </a:lnTo>
                    <a:lnTo>
                      <a:pt x="10" y="246"/>
                    </a:lnTo>
                    <a:lnTo>
                      <a:pt x="0" y="117"/>
                    </a:lnTo>
                    <a:lnTo>
                      <a:pt x="27" y="50"/>
                    </a:lnTo>
                    <a:lnTo>
                      <a:pt x="78" y="0"/>
                    </a:lnTo>
                    <a:lnTo>
                      <a:pt x="145" y="10"/>
                    </a:lnTo>
                    <a:lnTo>
                      <a:pt x="212" y="60"/>
                    </a:lnTo>
                    <a:lnTo>
                      <a:pt x="250" y="134"/>
                    </a:lnTo>
                    <a:lnTo>
                      <a:pt x="266" y="161"/>
                    </a:lnTo>
                    <a:lnTo>
                      <a:pt x="384" y="94"/>
                    </a:lnTo>
                    <a:lnTo>
                      <a:pt x="412" y="101"/>
                    </a:lnTo>
                    <a:lnTo>
                      <a:pt x="401" y="128"/>
                    </a:lnTo>
                    <a:lnTo>
                      <a:pt x="277" y="229"/>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09584" name="Freeform 16"/>
              <p:cNvSpPr>
                <a:spLocks/>
              </p:cNvSpPr>
              <p:nvPr/>
            </p:nvSpPr>
            <p:spPr bwMode="auto">
              <a:xfrm>
                <a:off x="2124" y="3432"/>
                <a:ext cx="184" cy="411"/>
              </a:xfrm>
              <a:custGeom>
                <a:avLst/>
                <a:gdLst/>
                <a:ahLst/>
                <a:cxnLst>
                  <a:cxn ang="0">
                    <a:pos x="316" y="144"/>
                  </a:cxn>
                  <a:cxn ang="0">
                    <a:pos x="279" y="50"/>
                  </a:cxn>
                  <a:cxn ang="0">
                    <a:pos x="232" y="0"/>
                  </a:cxn>
                  <a:cxn ang="0">
                    <a:pos x="178" y="0"/>
                  </a:cxn>
                  <a:cxn ang="0">
                    <a:pos x="110" y="27"/>
                  </a:cxn>
                  <a:cxn ang="0">
                    <a:pos x="27" y="111"/>
                  </a:cxn>
                  <a:cxn ang="0">
                    <a:pos x="0" y="184"/>
                  </a:cxn>
                  <a:cxn ang="0">
                    <a:pos x="50" y="268"/>
                  </a:cxn>
                  <a:cxn ang="0">
                    <a:pos x="128" y="336"/>
                  </a:cxn>
                  <a:cxn ang="0">
                    <a:pos x="151" y="431"/>
                  </a:cxn>
                  <a:cxn ang="0">
                    <a:pos x="144" y="514"/>
                  </a:cxn>
                  <a:cxn ang="0">
                    <a:pos x="110" y="586"/>
                  </a:cxn>
                  <a:cxn ang="0">
                    <a:pos x="33" y="650"/>
                  </a:cxn>
                  <a:cxn ang="0">
                    <a:pos x="0" y="720"/>
                  </a:cxn>
                  <a:cxn ang="0">
                    <a:pos x="27" y="799"/>
                  </a:cxn>
                  <a:cxn ang="0">
                    <a:pos x="100" y="822"/>
                  </a:cxn>
                  <a:cxn ang="0">
                    <a:pos x="184" y="799"/>
                  </a:cxn>
                  <a:cxn ang="0">
                    <a:pos x="266" y="737"/>
                  </a:cxn>
                  <a:cxn ang="0">
                    <a:pos x="333" y="636"/>
                  </a:cxn>
                  <a:cxn ang="0">
                    <a:pos x="361" y="553"/>
                  </a:cxn>
                  <a:cxn ang="0">
                    <a:pos x="368" y="435"/>
                  </a:cxn>
                  <a:cxn ang="0">
                    <a:pos x="361" y="313"/>
                  </a:cxn>
                  <a:cxn ang="0">
                    <a:pos x="333" y="212"/>
                  </a:cxn>
                  <a:cxn ang="0">
                    <a:pos x="316" y="144"/>
                  </a:cxn>
                </a:cxnLst>
                <a:rect l="0" t="0" r="r" b="b"/>
                <a:pathLst>
                  <a:path w="368" h="822">
                    <a:moveTo>
                      <a:pt x="316" y="144"/>
                    </a:moveTo>
                    <a:lnTo>
                      <a:pt x="279" y="50"/>
                    </a:lnTo>
                    <a:lnTo>
                      <a:pt x="232" y="0"/>
                    </a:lnTo>
                    <a:lnTo>
                      <a:pt x="178" y="0"/>
                    </a:lnTo>
                    <a:lnTo>
                      <a:pt x="110" y="27"/>
                    </a:lnTo>
                    <a:lnTo>
                      <a:pt x="27" y="111"/>
                    </a:lnTo>
                    <a:lnTo>
                      <a:pt x="0" y="184"/>
                    </a:lnTo>
                    <a:lnTo>
                      <a:pt x="50" y="268"/>
                    </a:lnTo>
                    <a:lnTo>
                      <a:pt x="128" y="336"/>
                    </a:lnTo>
                    <a:lnTo>
                      <a:pt x="151" y="431"/>
                    </a:lnTo>
                    <a:lnTo>
                      <a:pt x="144" y="514"/>
                    </a:lnTo>
                    <a:lnTo>
                      <a:pt x="110" y="586"/>
                    </a:lnTo>
                    <a:lnTo>
                      <a:pt x="33" y="650"/>
                    </a:lnTo>
                    <a:lnTo>
                      <a:pt x="0" y="720"/>
                    </a:lnTo>
                    <a:lnTo>
                      <a:pt x="27" y="799"/>
                    </a:lnTo>
                    <a:lnTo>
                      <a:pt x="100" y="822"/>
                    </a:lnTo>
                    <a:lnTo>
                      <a:pt x="184" y="799"/>
                    </a:lnTo>
                    <a:lnTo>
                      <a:pt x="266" y="737"/>
                    </a:lnTo>
                    <a:lnTo>
                      <a:pt x="333" y="636"/>
                    </a:lnTo>
                    <a:lnTo>
                      <a:pt x="361" y="553"/>
                    </a:lnTo>
                    <a:lnTo>
                      <a:pt x="368" y="435"/>
                    </a:lnTo>
                    <a:lnTo>
                      <a:pt x="361" y="313"/>
                    </a:lnTo>
                    <a:lnTo>
                      <a:pt x="333" y="212"/>
                    </a:lnTo>
                    <a:lnTo>
                      <a:pt x="316" y="14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09585" name="Freeform 17"/>
              <p:cNvSpPr>
                <a:spLocks/>
              </p:cNvSpPr>
              <p:nvPr/>
            </p:nvSpPr>
            <p:spPr bwMode="auto">
              <a:xfrm>
                <a:off x="2155" y="3207"/>
                <a:ext cx="456" cy="411"/>
              </a:xfrm>
              <a:custGeom>
                <a:avLst/>
                <a:gdLst/>
                <a:ahLst/>
                <a:cxnLst>
                  <a:cxn ang="0">
                    <a:pos x="166" y="635"/>
                  </a:cxn>
                  <a:cxn ang="0">
                    <a:pos x="76" y="643"/>
                  </a:cxn>
                  <a:cxn ang="0">
                    <a:pos x="17" y="665"/>
                  </a:cxn>
                  <a:cxn ang="0">
                    <a:pos x="0" y="713"/>
                  </a:cxn>
                  <a:cxn ang="0">
                    <a:pos x="38" y="770"/>
                  </a:cxn>
                  <a:cxn ang="0">
                    <a:pos x="116" y="808"/>
                  </a:cxn>
                  <a:cxn ang="0">
                    <a:pos x="200" y="821"/>
                  </a:cxn>
                  <a:cxn ang="0">
                    <a:pos x="318" y="760"/>
                  </a:cxn>
                  <a:cxn ang="0">
                    <a:pos x="448" y="669"/>
                  </a:cxn>
                  <a:cxn ang="0">
                    <a:pos x="599" y="564"/>
                  </a:cxn>
                  <a:cxn ang="0">
                    <a:pos x="739" y="402"/>
                  </a:cxn>
                  <a:cxn ang="0">
                    <a:pos x="836" y="244"/>
                  </a:cxn>
                  <a:cxn ang="0">
                    <a:pos x="878" y="145"/>
                  </a:cxn>
                  <a:cxn ang="0">
                    <a:pos x="914" y="116"/>
                  </a:cxn>
                  <a:cxn ang="0">
                    <a:pos x="902" y="59"/>
                  </a:cxn>
                  <a:cxn ang="0">
                    <a:pos x="817" y="0"/>
                  </a:cxn>
                  <a:cxn ang="0">
                    <a:pos x="731" y="0"/>
                  </a:cxn>
                  <a:cxn ang="0">
                    <a:pos x="712" y="44"/>
                  </a:cxn>
                  <a:cxn ang="0">
                    <a:pos x="725" y="112"/>
                  </a:cxn>
                  <a:cxn ang="0">
                    <a:pos x="760" y="170"/>
                  </a:cxn>
                  <a:cxn ang="0">
                    <a:pos x="801" y="185"/>
                  </a:cxn>
                  <a:cxn ang="0">
                    <a:pos x="723" y="356"/>
                  </a:cxn>
                  <a:cxn ang="0">
                    <a:pos x="632" y="446"/>
                  </a:cxn>
                  <a:cxn ang="0">
                    <a:pos x="530" y="519"/>
                  </a:cxn>
                  <a:cxn ang="0">
                    <a:pos x="376" y="595"/>
                  </a:cxn>
                  <a:cxn ang="0">
                    <a:pos x="250" y="671"/>
                  </a:cxn>
                  <a:cxn ang="0">
                    <a:pos x="166" y="635"/>
                  </a:cxn>
                </a:cxnLst>
                <a:rect l="0" t="0" r="r" b="b"/>
                <a:pathLst>
                  <a:path w="914" h="821">
                    <a:moveTo>
                      <a:pt x="166" y="635"/>
                    </a:moveTo>
                    <a:lnTo>
                      <a:pt x="76" y="643"/>
                    </a:lnTo>
                    <a:lnTo>
                      <a:pt x="17" y="665"/>
                    </a:lnTo>
                    <a:lnTo>
                      <a:pt x="0" y="713"/>
                    </a:lnTo>
                    <a:lnTo>
                      <a:pt x="38" y="770"/>
                    </a:lnTo>
                    <a:lnTo>
                      <a:pt x="116" y="808"/>
                    </a:lnTo>
                    <a:lnTo>
                      <a:pt x="200" y="821"/>
                    </a:lnTo>
                    <a:lnTo>
                      <a:pt x="318" y="760"/>
                    </a:lnTo>
                    <a:lnTo>
                      <a:pt x="448" y="669"/>
                    </a:lnTo>
                    <a:lnTo>
                      <a:pt x="599" y="564"/>
                    </a:lnTo>
                    <a:lnTo>
                      <a:pt x="739" y="402"/>
                    </a:lnTo>
                    <a:lnTo>
                      <a:pt x="836" y="244"/>
                    </a:lnTo>
                    <a:lnTo>
                      <a:pt x="878" y="145"/>
                    </a:lnTo>
                    <a:lnTo>
                      <a:pt x="914" y="116"/>
                    </a:lnTo>
                    <a:lnTo>
                      <a:pt x="902" y="59"/>
                    </a:lnTo>
                    <a:lnTo>
                      <a:pt x="817" y="0"/>
                    </a:lnTo>
                    <a:lnTo>
                      <a:pt x="731" y="0"/>
                    </a:lnTo>
                    <a:lnTo>
                      <a:pt x="712" y="44"/>
                    </a:lnTo>
                    <a:lnTo>
                      <a:pt x="725" y="112"/>
                    </a:lnTo>
                    <a:lnTo>
                      <a:pt x="760" y="170"/>
                    </a:lnTo>
                    <a:lnTo>
                      <a:pt x="801" y="185"/>
                    </a:lnTo>
                    <a:lnTo>
                      <a:pt x="723" y="356"/>
                    </a:lnTo>
                    <a:lnTo>
                      <a:pt x="632" y="446"/>
                    </a:lnTo>
                    <a:lnTo>
                      <a:pt x="530" y="519"/>
                    </a:lnTo>
                    <a:lnTo>
                      <a:pt x="376" y="595"/>
                    </a:lnTo>
                    <a:lnTo>
                      <a:pt x="250" y="671"/>
                    </a:lnTo>
                    <a:lnTo>
                      <a:pt x="166" y="635"/>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09586" name="Freeform 18"/>
              <p:cNvSpPr>
                <a:spLocks/>
              </p:cNvSpPr>
              <p:nvPr/>
            </p:nvSpPr>
            <p:spPr bwMode="auto">
              <a:xfrm>
                <a:off x="2220" y="3217"/>
                <a:ext cx="377" cy="267"/>
              </a:xfrm>
              <a:custGeom>
                <a:avLst/>
                <a:gdLst/>
                <a:ahLst/>
                <a:cxnLst>
                  <a:cxn ang="0">
                    <a:pos x="17" y="534"/>
                  </a:cxn>
                  <a:cxn ang="0">
                    <a:pos x="0" y="469"/>
                  </a:cxn>
                  <a:cxn ang="0">
                    <a:pos x="27" y="419"/>
                  </a:cxn>
                  <a:cxn ang="0">
                    <a:pos x="147" y="339"/>
                  </a:cxn>
                  <a:cxn ang="0">
                    <a:pos x="293" y="250"/>
                  </a:cxn>
                  <a:cxn ang="0">
                    <a:pos x="469" y="168"/>
                  </a:cxn>
                  <a:cxn ang="0">
                    <a:pos x="570" y="133"/>
                  </a:cxn>
                  <a:cxn ang="0">
                    <a:pos x="609" y="104"/>
                  </a:cxn>
                  <a:cxn ang="0">
                    <a:pos x="601" y="38"/>
                  </a:cxn>
                  <a:cxn ang="0">
                    <a:pos x="642" y="0"/>
                  </a:cxn>
                  <a:cxn ang="0">
                    <a:pos x="700" y="3"/>
                  </a:cxn>
                  <a:cxn ang="0">
                    <a:pos x="753" y="53"/>
                  </a:cxn>
                  <a:cxn ang="0">
                    <a:pos x="744" y="91"/>
                  </a:cxn>
                  <a:cxn ang="0">
                    <a:pos x="708" y="135"/>
                  </a:cxn>
                  <a:cxn ang="0">
                    <a:pos x="644" y="145"/>
                  </a:cxn>
                  <a:cxn ang="0">
                    <a:pos x="545" y="184"/>
                  </a:cxn>
                  <a:cxn ang="0">
                    <a:pos x="382" y="255"/>
                  </a:cxn>
                  <a:cxn ang="0">
                    <a:pos x="231" y="328"/>
                  </a:cxn>
                  <a:cxn ang="0">
                    <a:pos x="139" y="429"/>
                  </a:cxn>
                  <a:cxn ang="0">
                    <a:pos x="84" y="509"/>
                  </a:cxn>
                  <a:cxn ang="0">
                    <a:pos x="17" y="534"/>
                  </a:cxn>
                </a:cxnLst>
                <a:rect l="0" t="0" r="r" b="b"/>
                <a:pathLst>
                  <a:path w="753" h="534">
                    <a:moveTo>
                      <a:pt x="17" y="534"/>
                    </a:moveTo>
                    <a:lnTo>
                      <a:pt x="0" y="469"/>
                    </a:lnTo>
                    <a:lnTo>
                      <a:pt x="27" y="419"/>
                    </a:lnTo>
                    <a:lnTo>
                      <a:pt x="147" y="339"/>
                    </a:lnTo>
                    <a:lnTo>
                      <a:pt x="293" y="250"/>
                    </a:lnTo>
                    <a:lnTo>
                      <a:pt x="469" y="168"/>
                    </a:lnTo>
                    <a:lnTo>
                      <a:pt x="570" y="133"/>
                    </a:lnTo>
                    <a:lnTo>
                      <a:pt x="609" y="104"/>
                    </a:lnTo>
                    <a:lnTo>
                      <a:pt x="601" y="38"/>
                    </a:lnTo>
                    <a:lnTo>
                      <a:pt x="642" y="0"/>
                    </a:lnTo>
                    <a:lnTo>
                      <a:pt x="700" y="3"/>
                    </a:lnTo>
                    <a:lnTo>
                      <a:pt x="753" y="53"/>
                    </a:lnTo>
                    <a:lnTo>
                      <a:pt x="744" y="91"/>
                    </a:lnTo>
                    <a:lnTo>
                      <a:pt x="708" y="135"/>
                    </a:lnTo>
                    <a:lnTo>
                      <a:pt x="644" y="145"/>
                    </a:lnTo>
                    <a:lnTo>
                      <a:pt x="545" y="184"/>
                    </a:lnTo>
                    <a:lnTo>
                      <a:pt x="382" y="255"/>
                    </a:lnTo>
                    <a:lnTo>
                      <a:pt x="231" y="328"/>
                    </a:lnTo>
                    <a:lnTo>
                      <a:pt x="139" y="429"/>
                    </a:lnTo>
                    <a:lnTo>
                      <a:pt x="84" y="509"/>
                    </a:lnTo>
                    <a:lnTo>
                      <a:pt x="17" y="5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09587" name="Freeform 19"/>
              <p:cNvSpPr>
                <a:spLocks/>
              </p:cNvSpPr>
              <p:nvPr/>
            </p:nvSpPr>
            <p:spPr bwMode="auto">
              <a:xfrm>
                <a:off x="1898" y="3775"/>
                <a:ext cx="339" cy="349"/>
              </a:xfrm>
              <a:custGeom>
                <a:avLst/>
                <a:gdLst/>
                <a:ahLst/>
                <a:cxnLst>
                  <a:cxn ang="0">
                    <a:pos x="560" y="263"/>
                  </a:cxn>
                  <a:cxn ang="0">
                    <a:pos x="499" y="134"/>
                  </a:cxn>
                  <a:cxn ang="0">
                    <a:pos x="499" y="50"/>
                  </a:cxn>
                  <a:cxn ang="0">
                    <a:pos x="549" y="0"/>
                  </a:cxn>
                  <a:cxn ang="0">
                    <a:pos x="611" y="17"/>
                  </a:cxn>
                  <a:cxn ang="0">
                    <a:pos x="650" y="128"/>
                  </a:cxn>
                  <a:cxn ang="0">
                    <a:pos x="678" y="334"/>
                  </a:cxn>
                  <a:cxn ang="0">
                    <a:pos x="678" y="485"/>
                  </a:cxn>
                  <a:cxn ang="0">
                    <a:pos x="628" y="630"/>
                  </a:cxn>
                  <a:cxn ang="0">
                    <a:pos x="560" y="654"/>
                  </a:cxn>
                  <a:cxn ang="0">
                    <a:pos x="466" y="665"/>
                  </a:cxn>
                  <a:cxn ang="0">
                    <a:pos x="316" y="620"/>
                  </a:cxn>
                  <a:cxn ang="0">
                    <a:pos x="249" y="553"/>
                  </a:cxn>
                  <a:cxn ang="0">
                    <a:pos x="178" y="485"/>
                  </a:cxn>
                  <a:cxn ang="0">
                    <a:pos x="165" y="564"/>
                  </a:cxn>
                  <a:cxn ang="0">
                    <a:pos x="134" y="648"/>
                  </a:cxn>
                  <a:cxn ang="0">
                    <a:pos x="83" y="698"/>
                  </a:cxn>
                  <a:cxn ang="0">
                    <a:pos x="16" y="698"/>
                  </a:cxn>
                  <a:cxn ang="0">
                    <a:pos x="0" y="648"/>
                  </a:cxn>
                  <a:cxn ang="0">
                    <a:pos x="60" y="630"/>
                  </a:cxn>
                  <a:cxn ang="0">
                    <a:pos x="101" y="587"/>
                  </a:cxn>
                  <a:cxn ang="0">
                    <a:pos x="128" y="502"/>
                  </a:cxn>
                  <a:cxn ang="0">
                    <a:pos x="111" y="419"/>
                  </a:cxn>
                  <a:cxn ang="0">
                    <a:pos x="83" y="380"/>
                  </a:cxn>
                  <a:cxn ang="0">
                    <a:pos x="134" y="347"/>
                  </a:cxn>
                  <a:cxn ang="0">
                    <a:pos x="194" y="364"/>
                  </a:cxn>
                  <a:cxn ang="0">
                    <a:pos x="216" y="431"/>
                  </a:cxn>
                  <a:cxn ang="0">
                    <a:pos x="299" y="502"/>
                  </a:cxn>
                  <a:cxn ang="0">
                    <a:pos x="367" y="547"/>
                  </a:cxn>
                  <a:cxn ang="0">
                    <a:pos x="479" y="570"/>
                  </a:cxn>
                  <a:cxn ang="0">
                    <a:pos x="549" y="570"/>
                  </a:cxn>
                  <a:cxn ang="0">
                    <a:pos x="584" y="519"/>
                  </a:cxn>
                  <a:cxn ang="0">
                    <a:pos x="611" y="452"/>
                  </a:cxn>
                  <a:cxn ang="0">
                    <a:pos x="600" y="368"/>
                  </a:cxn>
                  <a:cxn ang="0">
                    <a:pos x="584" y="314"/>
                  </a:cxn>
                  <a:cxn ang="0">
                    <a:pos x="560" y="263"/>
                  </a:cxn>
                </a:cxnLst>
                <a:rect l="0" t="0" r="r" b="b"/>
                <a:pathLst>
                  <a:path w="678" h="698">
                    <a:moveTo>
                      <a:pt x="560" y="263"/>
                    </a:moveTo>
                    <a:lnTo>
                      <a:pt x="499" y="134"/>
                    </a:lnTo>
                    <a:lnTo>
                      <a:pt x="499" y="50"/>
                    </a:lnTo>
                    <a:lnTo>
                      <a:pt x="549" y="0"/>
                    </a:lnTo>
                    <a:lnTo>
                      <a:pt x="611" y="17"/>
                    </a:lnTo>
                    <a:lnTo>
                      <a:pt x="650" y="128"/>
                    </a:lnTo>
                    <a:lnTo>
                      <a:pt x="678" y="334"/>
                    </a:lnTo>
                    <a:lnTo>
                      <a:pt x="678" y="485"/>
                    </a:lnTo>
                    <a:lnTo>
                      <a:pt x="628" y="630"/>
                    </a:lnTo>
                    <a:lnTo>
                      <a:pt x="560" y="654"/>
                    </a:lnTo>
                    <a:lnTo>
                      <a:pt x="466" y="665"/>
                    </a:lnTo>
                    <a:lnTo>
                      <a:pt x="316" y="620"/>
                    </a:lnTo>
                    <a:lnTo>
                      <a:pt x="249" y="553"/>
                    </a:lnTo>
                    <a:lnTo>
                      <a:pt x="178" y="485"/>
                    </a:lnTo>
                    <a:lnTo>
                      <a:pt x="165" y="564"/>
                    </a:lnTo>
                    <a:lnTo>
                      <a:pt x="134" y="648"/>
                    </a:lnTo>
                    <a:lnTo>
                      <a:pt x="83" y="698"/>
                    </a:lnTo>
                    <a:lnTo>
                      <a:pt x="16" y="698"/>
                    </a:lnTo>
                    <a:lnTo>
                      <a:pt x="0" y="648"/>
                    </a:lnTo>
                    <a:lnTo>
                      <a:pt x="60" y="630"/>
                    </a:lnTo>
                    <a:lnTo>
                      <a:pt x="101" y="587"/>
                    </a:lnTo>
                    <a:lnTo>
                      <a:pt x="128" y="502"/>
                    </a:lnTo>
                    <a:lnTo>
                      <a:pt x="111" y="419"/>
                    </a:lnTo>
                    <a:lnTo>
                      <a:pt x="83" y="380"/>
                    </a:lnTo>
                    <a:lnTo>
                      <a:pt x="134" y="347"/>
                    </a:lnTo>
                    <a:lnTo>
                      <a:pt x="194" y="364"/>
                    </a:lnTo>
                    <a:lnTo>
                      <a:pt x="216" y="431"/>
                    </a:lnTo>
                    <a:lnTo>
                      <a:pt x="299" y="502"/>
                    </a:lnTo>
                    <a:lnTo>
                      <a:pt x="367" y="547"/>
                    </a:lnTo>
                    <a:lnTo>
                      <a:pt x="479" y="570"/>
                    </a:lnTo>
                    <a:lnTo>
                      <a:pt x="549" y="570"/>
                    </a:lnTo>
                    <a:lnTo>
                      <a:pt x="584" y="519"/>
                    </a:lnTo>
                    <a:lnTo>
                      <a:pt x="611" y="452"/>
                    </a:lnTo>
                    <a:lnTo>
                      <a:pt x="600" y="368"/>
                    </a:lnTo>
                    <a:lnTo>
                      <a:pt x="584" y="314"/>
                    </a:lnTo>
                    <a:lnTo>
                      <a:pt x="560" y="263"/>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09588" name="Freeform 20"/>
              <p:cNvSpPr>
                <a:spLocks/>
              </p:cNvSpPr>
              <p:nvPr/>
            </p:nvSpPr>
            <p:spPr bwMode="auto">
              <a:xfrm>
                <a:off x="2173" y="3756"/>
                <a:ext cx="451" cy="346"/>
              </a:xfrm>
              <a:custGeom>
                <a:avLst/>
                <a:gdLst/>
                <a:ahLst/>
                <a:cxnLst>
                  <a:cxn ang="0">
                    <a:pos x="34" y="0"/>
                  </a:cxn>
                  <a:cxn ang="0">
                    <a:pos x="0" y="57"/>
                  </a:cxn>
                  <a:cxn ang="0">
                    <a:pos x="17" y="141"/>
                  </a:cxn>
                  <a:cxn ang="0">
                    <a:pos x="78" y="185"/>
                  </a:cxn>
                  <a:cxn ang="0">
                    <a:pos x="219" y="201"/>
                  </a:cxn>
                  <a:cxn ang="0">
                    <a:pos x="412" y="174"/>
                  </a:cxn>
                  <a:cxn ang="0">
                    <a:pos x="503" y="135"/>
                  </a:cxn>
                  <a:cxn ang="0">
                    <a:pos x="570" y="107"/>
                  </a:cxn>
                  <a:cxn ang="0">
                    <a:pos x="603" y="124"/>
                  </a:cxn>
                  <a:cxn ang="0">
                    <a:pos x="597" y="174"/>
                  </a:cxn>
                  <a:cxn ang="0">
                    <a:pos x="553" y="240"/>
                  </a:cxn>
                  <a:cxn ang="0">
                    <a:pos x="503" y="374"/>
                  </a:cxn>
                  <a:cxn ang="0">
                    <a:pos x="485" y="492"/>
                  </a:cxn>
                  <a:cxn ang="0">
                    <a:pos x="485" y="586"/>
                  </a:cxn>
                  <a:cxn ang="0">
                    <a:pos x="469" y="626"/>
                  </a:cxn>
                  <a:cxn ang="0">
                    <a:pos x="479" y="670"/>
                  </a:cxn>
                  <a:cxn ang="0">
                    <a:pos x="520" y="670"/>
                  </a:cxn>
                  <a:cxn ang="0">
                    <a:pos x="563" y="643"/>
                  </a:cxn>
                  <a:cxn ang="0">
                    <a:pos x="681" y="636"/>
                  </a:cxn>
                  <a:cxn ang="0">
                    <a:pos x="786" y="670"/>
                  </a:cxn>
                  <a:cxn ang="0">
                    <a:pos x="820" y="694"/>
                  </a:cxn>
                  <a:cxn ang="0">
                    <a:pos x="904" y="653"/>
                  </a:cxn>
                  <a:cxn ang="0">
                    <a:pos x="904" y="620"/>
                  </a:cxn>
                  <a:cxn ang="0">
                    <a:pos x="854" y="609"/>
                  </a:cxn>
                  <a:cxn ang="0">
                    <a:pos x="753" y="586"/>
                  </a:cxn>
                  <a:cxn ang="0">
                    <a:pos x="614" y="593"/>
                  </a:cxn>
                  <a:cxn ang="0">
                    <a:pos x="553" y="603"/>
                  </a:cxn>
                  <a:cxn ang="0">
                    <a:pos x="536" y="586"/>
                  </a:cxn>
                  <a:cxn ang="0">
                    <a:pos x="536" y="475"/>
                  </a:cxn>
                  <a:cxn ang="0">
                    <a:pos x="580" y="353"/>
                  </a:cxn>
                  <a:cxn ang="0">
                    <a:pos x="637" y="256"/>
                  </a:cxn>
                  <a:cxn ang="0">
                    <a:pos x="664" y="141"/>
                  </a:cxn>
                  <a:cxn ang="0">
                    <a:pos x="664" y="73"/>
                  </a:cxn>
                  <a:cxn ang="0">
                    <a:pos x="637" y="23"/>
                  </a:cxn>
                  <a:cxn ang="0">
                    <a:pos x="580" y="7"/>
                  </a:cxn>
                  <a:cxn ang="0">
                    <a:pos x="485" y="40"/>
                  </a:cxn>
                  <a:cxn ang="0">
                    <a:pos x="363" y="73"/>
                  </a:cxn>
                  <a:cxn ang="0">
                    <a:pos x="246" y="73"/>
                  </a:cxn>
                  <a:cxn ang="0">
                    <a:pos x="152" y="50"/>
                  </a:cxn>
                  <a:cxn ang="0">
                    <a:pos x="84" y="17"/>
                  </a:cxn>
                  <a:cxn ang="0">
                    <a:pos x="34" y="0"/>
                  </a:cxn>
                </a:cxnLst>
                <a:rect l="0" t="0" r="r" b="b"/>
                <a:pathLst>
                  <a:path w="904" h="694">
                    <a:moveTo>
                      <a:pt x="34" y="0"/>
                    </a:moveTo>
                    <a:lnTo>
                      <a:pt x="0" y="57"/>
                    </a:lnTo>
                    <a:lnTo>
                      <a:pt x="17" y="141"/>
                    </a:lnTo>
                    <a:lnTo>
                      <a:pt x="78" y="185"/>
                    </a:lnTo>
                    <a:lnTo>
                      <a:pt x="219" y="201"/>
                    </a:lnTo>
                    <a:lnTo>
                      <a:pt x="412" y="174"/>
                    </a:lnTo>
                    <a:lnTo>
                      <a:pt x="503" y="135"/>
                    </a:lnTo>
                    <a:lnTo>
                      <a:pt x="570" y="107"/>
                    </a:lnTo>
                    <a:lnTo>
                      <a:pt x="603" y="124"/>
                    </a:lnTo>
                    <a:lnTo>
                      <a:pt x="597" y="174"/>
                    </a:lnTo>
                    <a:lnTo>
                      <a:pt x="553" y="240"/>
                    </a:lnTo>
                    <a:lnTo>
                      <a:pt x="503" y="374"/>
                    </a:lnTo>
                    <a:lnTo>
                      <a:pt x="485" y="492"/>
                    </a:lnTo>
                    <a:lnTo>
                      <a:pt x="485" y="586"/>
                    </a:lnTo>
                    <a:lnTo>
                      <a:pt x="469" y="626"/>
                    </a:lnTo>
                    <a:lnTo>
                      <a:pt x="479" y="670"/>
                    </a:lnTo>
                    <a:lnTo>
                      <a:pt x="520" y="670"/>
                    </a:lnTo>
                    <a:lnTo>
                      <a:pt x="563" y="643"/>
                    </a:lnTo>
                    <a:lnTo>
                      <a:pt x="681" y="636"/>
                    </a:lnTo>
                    <a:lnTo>
                      <a:pt x="786" y="670"/>
                    </a:lnTo>
                    <a:lnTo>
                      <a:pt x="820" y="694"/>
                    </a:lnTo>
                    <a:lnTo>
                      <a:pt x="904" y="653"/>
                    </a:lnTo>
                    <a:lnTo>
                      <a:pt x="904" y="620"/>
                    </a:lnTo>
                    <a:lnTo>
                      <a:pt x="854" y="609"/>
                    </a:lnTo>
                    <a:lnTo>
                      <a:pt x="753" y="586"/>
                    </a:lnTo>
                    <a:lnTo>
                      <a:pt x="614" y="593"/>
                    </a:lnTo>
                    <a:lnTo>
                      <a:pt x="553" y="603"/>
                    </a:lnTo>
                    <a:lnTo>
                      <a:pt x="536" y="586"/>
                    </a:lnTo>
                    <a:lnTo>
                      <a:pt x="536" y="475"/>
                    </a:lnTo>
                    <a:lnTo>
                      <a:pt x="580" y="353"/>
                    </a:lnTo>
                    <a:lnTo>
                      <a:pt x="637" y="256"/>
                    </a:lnTo>
                    <a:lnTo>
                      <a:pt x="664" y="141"/>
                    </a:lnTo>
                    <a:lnTo>
                      <a:pt x="664" y="73"/>
                    </a:lnTo>
                    <a:lnTo>
                      <a:pt x="637" y="23"/>
                    </a:lnTo>
                    <a:lnTo>
                      <a:pt x="580" y="7"/>
                    </a:lnTo>
                    <a:lnTo>
                      <a:pt x="485" y="40"/>
                    </a:lnTo>
                    <a:lnTo>
                      <a:pt x="363" y="73"/>
                    </a:lnTo>
                    <a:lnTo>
                      <a:pt x="246" y="73"/>
                    </a:lnTo>
                    <a:lnTo>
                      <a:pt x="152" y="50"/>
                    </a:lnTo>
                    <a:lnTo>
                      <a:pt x="84" y="17"/>
                    </a:lnTo>
                    <a:lnTo>
                      <a:pt x="34" y="0"/>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09589" name="Freeform 21"/>
            <p:cNvSpPr>
              <a:spLocks/>
            </p:cNvSpPr>
            <p:nvPr/>
          </p:nvSpPr>
          <p:spPr bwMode="auto">
            <a:xfrm rot="19297313" flipH="1">
              <a:off x="2496" y="2681"/>
              <a:ext cx="321" cy="404"/>
            </a:xfrm>
            <a:custGeom>
              <a:avLst/>
              <a:gdLst/>
              <a:ahLst/>
              <a:cxnLst>
                <a:cxn ang="0">
                  <a:pos x="435" y="334"/>
                </a:cxn>
                <a:cxn ang="0">
                  <a:pos x="435" y="152"/>
                </a:cxn>
                <a:cxn ang="0">
                  <a:pos x="384" y="34"/>
                </a:cxn>
                <a:cxn ang="0">
                  <a:pos x="283" y="0"/>
                </a:cxn>
                <a:cxn ang="0">
                  <a:pos x="212" y="6"/>
                </a:cxn>
                <a:cxn ang="0">
                  <a:pos x="179" y="57"/>
                </a:cxn>
                <a:cxn ang="0">
                  <a:pos x="195" y="139"/>
                </a:cxn>
                <a:cxn ang="0">
                  <a:pos x="111" y="122"/>
                </a:cxn>
                <a:cxn ang="0">
                  <a:pos x="33" y="134"/>
                </a:cxn>
                <a:cxn ang="0">
                  <a:pos x="0" y="185"/>
                </a:cxn>
                <a:cxn ang="0">
                  <a:pos x="0" y="257"/>
                </a:cxn>
                <a:cxn ang="0">
                  <a:pos x="50" y="317"/>
                </a:cxn>
                <a:cxn ang="0">
                  <a:pos x="128" y="350"/>
                </a:cxn>
                <a:cxn ang="0">
                  <a:pos x="278" y="368"/>
                </a:cxn>
                <a:cxn ang="0">
                  <a:pos x="363" y="368"/>
                </a:cxn>
                <a:cxn ang="0">
                  <a:pos x="363" y="317"/>
                </a:cxn>
                <a:cxn ang="0">
                  <a:pos x="262" y="317"/>
                </a:cxn>
                <a:cxn ang="0">
                  <a:pos x="179" y="317"/>
                </a:cxn>
                <a:cxn ang="0">
                  <a:pos x="111" y="300"/>
                </a:cxn>
                <a:cxn ang="0">
                  <a:pos x="67" y="273"/>
                </a:cxn>
                <a:cxn ang="0">
                  <a:pos x="50" y="233"/>
                </a:cxn>
                <a:cxn ang="0">
                  <a:pos x="50" y="189"/>
                </a:cxn>
                <a:cxn ang="0">
                  <a:pos x="78" y="173"/>
                </a:cxn>
                <a:cxn ang="0">
                  <a:pos x="134" y="173"/>
                </a:cxn>
                <a:cxn ang="0">
                  <a:pos x="195" y="185"/>
                </a:cxn>
                <a:cxn ang="0">
                  <a:pos x="249" y="206"/>
                </a:cxn>
                <a:cxn ang="0">
                  <a:pos x="278" y="216"/>
                </a:cxn>
                <a:cxn ang="0">
                  <a:pos x="300" y="200"/>
                </a:cxn>
                <a:cxn ang="0">
                  <a:pos x="313" y="168"/>
                </a:cxn>
                <a:cxn ang="0">
                  <a:pos x="283" y="134"/>
                </a:cxn>
                <a:cxn ang="0">
                  <a:pos x="249" y="101"/>
                </a:cxn>
                <a:cxn ang="0">
                  <a:pos x="245" y="68"/>
                </a:cxn>
                <a:cxn ang="0">
                  <a:pos x="245" y="41"/>
                </a:cxn>
                <a:cxn ang="0">
                  <a:pos x="278" y="34"/>
                </a:cxn>
                <a:cxn ang="0">
                  <a:pos x="329" y="57"/>
                </a:cxn>
                <a:cxn ang="0">
                  <a:pos x="363" y="101"/>
                </a:cxn>
                <a:cxn ang="0">
                  <a:pos x="384" y="139"/>
                </a:cxn>
                <a:cxn ang="0">
                  <a:pos x="384" y="189"/>
                </a:cxn>
                <a:cxn ang="0">
                  <a:pos x="400" y="300"/>
                </a:cxn>
                <a:cxn ang="0">
                  <a:pos x="435" y="334"/>
                </a:cxn>
              </a:cxnLst>
              <a:rect l="0" t="0" r="r" b="b"/>
              <a:pathLst>
                <a:path w="435" h="368">
                  <a:moveTo>
                    <a:pt x="435" y="334"/>
                  </a:moveTo>
                  <a:lnTo>
                    <a:pt x="435" y="152"/>
                  </a:lnTo>
                  <a:lnTo>
                    <a:pt x="384" y="34"/>
                  </a:lnTo>
                  <a:lnTo>
                    <a:pt x="283" y="0"/>
                  </a:lnTo>
                  <a:lnTo>
                    <a:pt x="212" y="6"/>
                  </a:lnTo>
                  <a:lnTo>
                    <a:pt x="179" y="57"/>
                  </a:lnTo>
                  <a:lnTo>
                    <a:pt x="195" y="139"/>
                  </a:lnTo>
                  <a:lnTo>
                    <a:pt x="111" y="122"/>
                  </a:lnTo>
                  <a:lnTo>
                    <a:pt x="33" y="134"/>
                  </a:lnTo>
                  <a:lnTo>
                    <a:pt x="0" y="185"/>
                  </a:lnTo>
                  <a:lnTo>
                    <a:pt x="0" y="257"/>
                  </a:lnTo>
                  <a:lnTo>
                    <a:pt x="50" y="317"/>
                  </a:lnTo>
                  <a:lnTo>
                    <a:pt x="128" y="350"/>
                  </a:lnTo>
                  <a:lnTo>
                    <a:pt x="278" y="368"/>
                  </a:lnTo>
                  <a:lnTo>
                    <a:pt x="363" y="368"/>
                  </a:lnTo>
                  <a:lnTo>
                    <a:pt x="363" y="317"/>
                  </a:lnTo>
                  <a:lnTo>
                    <a:pt x="262" y="317"/>
                  </a:lnTo>
                  <a:lnTo>
                    <a:pt x="179" y="317"/>
                  </a:lnTo>
                  <a:lnTo>
                    <a:pt x="111" y="300"/>
                  </a:lnTo>
                  <a:lnTo>
                    <a:pt x="67" y="273"/>
                  </a:lnTo>
                  <a:lnTo>
                    <a:pt x="50" y="233"/>
                  </a:lnTo>
                  <a:lnTo>
                    <a:pt x="50" y="189"/>
                  </a:lnTo>
                  <a:lnTo>
                    <a:pt x="78" y="173"/>
                  </a:lnTo>
                  <a:lnTo>
                    <a:pt x="134" y="173"/>
                  </a:lnTo>
                  <a:lnTo>
                    <a:pt x="195" y="185"/>
                  </a:lnTo>
                  <a:lnTo>
                    <a:pt x="249" y="206"/>
                  </a:lnTo>
                  <a:lnTo>
                    <a:pt x="278" y="216"/>
                  </a:lnTo>
                  <a:lnTo>
                    <a:pt x="300" y="200"/>
                  </a:lnTo>
                  <a:lnTo>
                    <a:pt x="313" y="168"/>
                  </a:lnTo>
                  <a:lnTo>
                    <a:pt x="283" y="134"/>
                  </a:lnTo>
                  <a:lnTo>
                    <a:pt x="249" y="101"/>
                  </a:lnTo>
                  <a:lnTo>
                    <a:pt x="245" y="68"/>
                  </a:lnTo>
                  <a:lnTo>
                    <a:pt x="245" y="41"/>
                  </a:lnTo>
                  <a:lnTo>
                    <a:pt x="278" y="34"/>
                  </a:lnTo>
                  <a:lnTo>
                    <a:pt x="329" y="57"/>
                  </a:lnTo>
                  <a:lnTo>
                    <a:pt x="363" y="101"/>
                  </a:lnTo>
                  <a:lnTo>
                    <a:pt x="384" y="139"/>
                  </a:lnTo>
                  <a:lnTo>
                    <a:pt x="384" y="189"/>
                  </a:lnTo>
                  <a:lnTo>
                    <a:pt x="400" y="300"/>
                  </a:lnTo>
                  <a:lnTo>
                    <a:pt x="435" y="334"/>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09590" name="Freeform 22"/>
            <p:cNvSpPr>
              <a:spLocks/>
            </p:cNvSpPr>
            <p:nvPr/>
          </p:nvSpPr>
          <p:spPr bwMode="auto">
            <a:xfrm flipH="1">
              <a:off x="2179" y="2776"/>
              <a:ext cx="135" cy="339"/>
            </a:xfrm>
            <a:custGeom>
              <a:avLst/>
              <a:gdLst/>
              <a:ahLst/>
              <a:cxnLst>
                <a:cxn ang="0">
                  <a:pos x="311" y="357"/>
                </a:cxn>
                <a:cxn ang="0">
                  <a:pos x="345" y="239"/>
                </a:cxn>
                <a:cxn ang="0">
                  <a:pos x="351" y="168"/>
                </a:cxn>
                <a:cxn ang="0">
                  <a:pos x="351" y="74"/>
                </a:cxn>
                <a:cxn ang="0">
                  <a:pos x="334" y="23"/>
                </a:cxn>
                <a:cxn ang="0">
                  <a:pos x="301" y="0"/>
                </a:cxn>
                <a:cxn ang="0">
                  <a:pos x="263" y="0"/>
                </a:cxn>
                <a:cxn ang="0">
                  <a:pos x="217" y="17"/>
                </a:cxn>
                <a:cxn ang="0">
                  <a:pos x="200" y="40"/>
                </a:cxn>
                <a:cxn ang="0">
                  <a:pos x="178" y="101"/>
                </a:cxn>
                <a:cxn ang="0">
                  <a:pos x="128" y="74"/>
                </a:cxn>
                <a:cxn ang="0">
                  <a:pos x="68" y="74"/>
                </a:cxn>
                <a:cxn ang="0">
                  <a:pos x="27" y="91"/>
                </a:cxn>
                <a:cxn ang="0">
                  <a:pos x="10" y="122"/>
                </a:cxn>
                <a:cxn ang="0">
                  <a:pos x="0" y="168"/>
                </a:cxn>
                <a:cxn ang="0">
                  <a:pos x="10" y="223"/>
                </a:cxn>
                <a:cxn ang="0">
                  <a:pos x="27" y="273"/>
                </a:cxn>
                <a:cxn ang="0">
                  <a:pos x="95" y="324"/>
                </a:cxn>
                <a:cxn ang="0">
                  <a:pos x="168" y="374"/>
                </a:cxn>
                <a:cxn ang="0">
                  <a:pos x="246" y="408"/>
                </a:cxn>
                <a:cxn ang="0">
                  <a:pos x="246" y="384"/>
                </a:cxn>
                <a:cxn ang="0">
                  <a:pos x="196" y="334"/>
                </a:cxn>
                <a:cxn ang="0">
                  <a:pos x="134" y="303"/>
                </a:cxn>
                <a:cxn ang="0">
                  <a:pos x="78" y="269"/>
                </a:cxn>
                <a:cxn ang="0">
                  <a:pos x="60" y="223"/>
                </a:cxn>
                <a:cxn ang="0">
                  <a:pos x="60" y="173"/>
                </a:cxn>
                <a:cxn ang="0">
                  <a:pos x="60" y="134"/>
                </a:cxn>
                <a:cxn ang="0">
                  <a:pos x="84" y="122"/>
                </a:cxn>
                <a:cxn ang="0">
                  <a:pos x="118" y="118"/>
                </a:cxn>
                <a:cxn ang="0">
                  <a:pos x="161" y="134"/>
                </a:cxn>
                <a:cxn ang="0">
                  <a:pos x="196" y="168"/>
                </a:cxn>
                <a:cxn ang="0">
                  <a:pos x="217" y="189"/>
                </a:cxn>
                <a:cxn ang="0">
                  <a:pos x="246" y="185"/>
                </a:cxn>
                <a:cxn ang="0">
                  <a:pos x="229" y="122"/>
                </a:cxn>
                <a:cxn ang="0">
                  <a:pos x="246" y="74"/>
                </a:cxn>
                <a:cxn ang="0">
                  <a:pos x="267" y="56"/>
                </a:cxn>
                <a:cxn ang="0">
                  <a:pos x="301" y="56"/>
                </a:cxn>
                <a:cxn ang="0">
                  <a:pos x="318" y="74"/>
                </a:cxn>
                <a:cxn ang="0">
                  <a:pos x="311" y="189"/>
                </a:cxn>
                <a:cxn ang="0">
                  <a:pos x="279" y="324"/>
                </a:cxn>
                <a:cxn ang="0">
                  <a:pos x="311" y="357"/>
                </a:cxn>
              </a:cxnLst>
              <a:rect l="0" t="0" r="r" b="b"/>
              <a:pathLst>
                <a:path w="351" h="408">
                  <a:moveTo>
                    <a:pt x="311" y="357"/>
                  </a:moveTo>
                  <a:lnTo>
                    <a:pt x="345" y="239"/>
                  </a:lnTo>
                  <a:lnTo>
                    <a:pt x="351" y="168"/>
                  </a:lnTo>
                  <a:lnTo>
                    <a:pt x="351" y="74"/>
                  </a:lnTo>
                  <a:lnTo>
                    <a:pt x="334" y="23"/>
                  </a:lnTo>
                  <a:lnTo>
                    <a:pt x="301" y="0"/>
                  </a:lnTo>
                  <a:lnTo>
                    <a:pt x="263" y="0"/>
                  </a:lnTo>
                  <a:lnTo>
                    <a:pt x="217" y="17"/>
                  </a:lnTo>
                  <a:lnTo>
                    <a:pt x="200" y="40"/>
                  </a:lnTo>
                  <a:lnTo>
                    <a:pt x="178" y="101"/>
                  </a:lnTo>
                  <a:lnTo>
                    <a:pt x="128" y="74"/>
                  </a:lnTo>
                  <a:lnTo>
                    <a:pt x="68" y="74"/>
                  </a:lnTo>
                  <a:lnTo>
                    <a:pt x="27" y="91"/>
                  </a:lnTo>
                  <a:lnTo>
                    <a:pt x="10" y="122"/>
                  </a:lnTo>
                  <a:lnTo>
                    <a:pt x="0" y="168"/>
                  </a:lnTo>
                  <a:lnTo>
                    <a:pt x="10" y="223"/>
                  </a:lnTo>
                  <a:lnTo>
                    <a:pt x="27" y="273"/>
                  </a:lnTo>
                  <a:lnTo>
                    <a:pt x="95" y="324"/>
                  </a:lnTo>
                  <a:lnTo>
                    <a:pt x="168" y="374"/>
                  </a:lnTo>
                  <a:lnTo>
                    <a:pt x="246" y="408"/>
                  </a:lnTo>
                  <a:lnTo>
                    <a:pt x="246" y="384"/>
                  </a:lnTo>
                  <a:lnTo>
                    <a:pt x="196" y="334"/>
                  </a:lnTo>
                  <a:lnTo>
                    <a:pt x="134" y="303"/>
                  </a:lnTo>
                  <a:lnTo>
                    <a:pt x="78" y="269"/>
                  </a:lnTo>
                  <a:lnTo>
                    <a:pt x="60" y="223"/>
                  </a:lnTo>
                  <a:lnTo>
                    <a:pt x="60" y="173"/>
                  </a:lnTo>
                  <a:lnTo>
                    <a:pt x="60" y="134"/>
                  </a:lnTo>
                  <a:lnTo>
                    <a:pt x="84" y="122"/>
                  </a:lnTo>
                  <a:lnTo>
                    <a:pt x="118" y="118"/>
                  </a:lnTo>
                  <a:lnTo>
                    <a:pt x="161" y="134"/>
                  </a:lnTo>
                  <a:lnTo>
                    <a:pt x="196" y="168"/>
                  </a:lnTo>
                  <a:lnTo>
                    <a:pt x="217" y="189"/>
                  </a:lnTo>
                  <a:lnTo>
                    <a:pt x="246" y="185"/>
                  </a:lnTo>
                  <a:lnTo>
                    <a:pt x="229" y="122"/>
                  </a:lnTo>
                  <a:lnTo>
                    <a:pt x="246" y="74"/>
                  </a:lnTo>
                  <a:lnTo>
                    <a:pt x="267" y="56"/>
                  </a:lnTo>
                  <a:lnTo>
                    <a:pt x="301" y="56"/>
                  </a:lnTo>
                  <a:lnTo>
                    <a:pt x="318" y="74"/>
                  </a:lnTo>
                  <a:lnTo>
                    <a:pt x="311" y="189"/>
                  </a:lnTo>
                  <a:lnTo>
                    <a:pt x="279" y="324"/>
                  </a:lnTo>
                  <a:lnTo>
                    <a:pt x="311" y="357"/>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sp>
          <p:nvSpPr>
            <p:cNvPr id="109591" name="Freeform 23"/>
            <p:cNvSpPr>
              <a:spLocks/>
            </p:cNvSpPr>
            <p:nvPr/>
          </p:nvSpPr>
          <p:spPr bwMode="auto">
            <a:xfrm flipH="1">
              <a:off x="1855" y="2889"/>
              <a:ext cx="143" cy="292"/>
            </a:xfrm>
            <a:custGeom>
              <a:avLst/>
              <a:gdLst/>
              <a:ahLst/>
              <a:cxnLst>
                <a:cxn ang="0">
                  <a:pos x="122" y="351"/>
                </a:cxn>
                <a:cxn ang="0">
                  <a:pos x="23" y="217"/>
                </a:cxn>
                <a:cxn ang="0">
                  <a:pos x="0" y="105"/>
                </a:cxn>
                <a:cxn ang="0">
                  <a:pos x="44" y="27"/>
                </a:cxn>
                <a:cxn ang="0">
                  <a:pos x="95" y="0"/>
                </a:cxn>
                <a:cxn ang="0">
                  <a:pos x="139" y="17"/>
                </a:cxn>
                <a:cxn ang="0">
                  <a:pos x="180" y="89"/>
                </a:cxn>
                <a:cxn ang="0">
                  <a:pos x="223" y="33"/>
                </a:cxn>
                <a:cxn ang="0">
                  <a:pos x="277" y="6"/>
                </a:cxn>
                <a:cxn ang="0">
                  <a:pos x="335" y="27"/>
                </a:cxn>
                <a:cxn ang="0">
                  <a:pos x="372" y="77"/>
                </a:cxn>
                <a:cxn ang="0">
                  <a:pos x="378" y="145"/>
                </a:cxn>
                <a:cxn ang="0">
                  <a:pos x="339" y="213"/>
                </a:cxn>
                <a:cxn ang="0">
                  <a:pos x="250" y="300"/>
                </a:cxn>
                <a:cxn ang="0">
                  <a:pos x="196" y="345"/>
                </a:cxn>
                <a:cxn ang="0">
                  <a:pos x="166" y="306"/>
                </a:cxn>
                <a:cxn ang="0">
                  <a:pos x="234" y="256"/>
                </a:cxn>
                <a:cxn ang="0">
                  <a:pos x="290" y="213"/>
                </a:cxn>
                <a:cxn ang="0">
                  <a:pos x="324" y="168"/>
                </a:cxn>
                <a:cxn ang="0">
                  <a:pos x="335" y="122"/>
                </a:cxn>
                <a:cxn ang="0">
                  <a:pos x="328" y="83"/>
                </a:cxn>
                <a:cxn ang="0">
                  <a:pos x="308" y="50"/>
                </a:cxn>
                <a:cxn ang="0">
                  <a:pos x="273" y="56"/>
                </a:cxn>
                <a:cxn ang="0">
                  <a:pos x="234" y="83"/>
                </a:cxn>
                <a:cxn ang="0">
                  <a:pos x="207" y="128"/>
                </a:cxn>
                <a:cxn ang="0">
                  <a:pos x="180" y="161"/>
                </a:cxn>
                <a:cxn ang="0">
                  <a:pos x="166" y="189"/>
                </a:cxn>
                <a:cxn ang="0">
                  <a:pos x="139" y="182"/>
                </a:cxn>
                <a:cxn ang="0">
                  <a:pos x="118" y="168"/>
                </a:cxn>
                <a:cxn ang="0">
                  <a:pos x="118" y="128"/>
                </a:cxn>
                <a:cxn ang="0">
                  <a:pos x="122" y="89"/>
                </a:cxn>
                <a:cxn ang="0">
                  <a:pos x="106" y="60"/>
                </a:cxn>
                <a:cxn ang="0">
                  <a:pos x="89" y="40"/>
                </a:cxn>
                <a:cxn ang="0">
                  <a:pos x="68" y="56"/>
                </a:cxn>
                <a:cxn ang="0">
                  <a:pos x="40" y="95"/>
                </a:cxn>
                <a:cxn ang="0">
                  <a:pos x="44" y="151"/>
                </a:cxn>
                <a:cxn ang="0">
                  <a:pos x="55" y="178"/>
                </a:cxn>
                <a:cxn ang="0">
                  <a:pos x="85" y="217"/>
                </a:cxn>
                <a:cxn ang="0">
                  <a:pos x="129" y="310"/>
                </a:cxn>
                <a:cxn ang="0">
                  <a:pos x="122" y="351"/>
                </a:cxn>
              </a:cxnLst>
              <a:rect l="0" t="0" r="r" b="b"/>
              <a:pathLst>
                <a:path w="378" h="351">
                  <a:moveTo>
                    <a:pt x="122" y="351"/>
                  </a:moveTo>
                  <a:lnTo>
                    <a:pt x="23" y="217"/>
                  </a:lnTo>
                  <a:lnTo>
                    <a:pt x="0" y="105"/>
                  </a:lnTo>
                  <a:lnTo>
                    <a:pt x="44" y="27"/>
                  </a:lnTo>
                  <a:lnTo>
                    <a:pt x="95" y="0"/>
                  </a:lnTo>
                  <a:lnTo>
                    <a:pt x="139" y="17"/>
                  </a:lnTo>
                  <a:lnTo>
                    <a:pt x="180" y="89"/>
                  </a:lnTo>
                  <a:lnTo>
                    <a:pt x="223" y="33"/>
                  </a:lnTo>
                  <a:lnTo>
                    <a:pt x="277" y="6"/>
                  </a:lnTo>
                  <a:lnTo>
                    <a:pt x="335" y="27"/>
                  </a:lnTo>
                  <a:lnTo>
                    <a:pt x="372" y="77"/>
                  </a:lnTo>
                  <a:lnTo>
                    <a:pt x="378" y="145"/>
                  </a:lnTo>
                  <a:lnTo>
                    <a:pt x="339" y="213"/>
                  </a:lnTo>
                  <a:lnTo>
                    <a:pt x="250" y="300"/>
                  </a:lnTo>
                  <a:lnTo>
                    <a:pt x="196" y="345"/>
                  </a:lnTo>
                  <a:lnTo>
                    <a:pt x="166" y="306"/>
                  </a:lnTo>
                  <a:lnTo>
                    <a:pt x="234" y="256"/>
                  </a:lnTo>
                  <a:lnTo>
                    <a:pt x="290" y="213"/>
                  </a:lnTo>
                  <a:lnTo>
                    <a:pt x="324" y="168"/>
                  </a:lnTo>
                  <a:lnTo>
                    <a:pt x="335" y="122"/>
                  </a:lnTo>
                  <a:lnTo>
                    <a:pt x="328" y="83"/>
                  </a:lnTo>
                  <a:lnTo>
                    <a:pt x="308" y="50"/>
                  </a:lnTo>
                  <a:lnTo>
                    <a:pt x="273" y="56"/>
                  </a:lnTo>
                  <a:lnTo>
                    <a:pt x="234" y="83"/>
                  </a:lnTo>
                  <a:lnTo>
                    <a:pt x="207" y="128"/>
                  </a:lnTo>
                  <a:lnTo>
                    <a:pt x="180" y="161"/>
                  </a:lnTo>
                  <a:lnTo>
                    <a:pt x="166" y="189"/>
                  </a:lnTo>
                  <a:lnTo>
                    <a:pt x="139" y="182"/>
                  </a:lnTo>
                  <a:lnTo>
                    <a:pt x="118" y="168"/>
                  </a:lnTo>
                  <a:lnTo>
                    <a:pt x="118" y="128"/>
                  </a:lnTo>
                  <a:lnTo>
                    <a:pt x="122" y="89"/>
                  </a:lnTo>
                  <a:lnTo>
                    <a:pt x="106" y="60"/>
                  </a:lnTo>
                  <a:lnTo>
                    <a:pt x="89" y="40"/>
                  </a:lnTo>
                  <a:lnTo>
                    <a:pt x="68" y="56"/>
                  </a:lnTo>
                  <a:lnTo>
                    <a:pt x="40" y="95"/>
                  </a:lnTo>
                  <a:lnTo>
                    <a:pt x="44" y="151"/>
                  </a:lnTo>
                  <a:lnTo>
                    <a:pt x="55" y="178"/>
                  </a:lnTo>
                  <a:lnTo>
                    <a:pt x="85" y="217"/>
                  </a:lnTo>
                  <a:lnTo>
                    <a:pt x="129" y="310"/>
                  </a:lnTo>
                  <a:lnTo>
                    <a:pt x="122" y="351"/>
                  </a:lnTo>
                  <a:close/>
                </a:path>
              </a:pathLst>
            </a:custGeom>
            <a:solidFill>
              <a:schemeClr val="tx1"/>
            </a:solidFill>
            <a:ln w="9525">
              <a:noFill/>
              <a:round/>
              <a:headEnd/>
              <a:tailEnd/>
            </a:ln>
          </p:spPr>
          <p:txBody>
            <a:bodyPr/>
            <a:lstStyle/>
            <a:p>
              <a:endParaRPr lang="en-US">
                <a:effectLst>
                  <a:outerShdw blurRad="38100" dist="38100" dir="2700000" algn="tl">
                    <a:srgbClr val="C0C0C0"/>
                  </a:outerShdw>
                </a:effectLst>
              </a:endParaRPr>
            </a:p>
          </p:txBody>
        </p:sp>
      </p:grpSp>
      <p:sp>
        <p:nvSpPr>
          <p:cNvPr id="109593" name="AutoShape 25"/>
          <p:cNvSpPr>
            <a:spLocks noChangeArrowheads="1"/>
          </p:cNvSpPr>
          <p:nvPr/>
        </p:nvSpPr>
        <p:spPr bwMode="auto">
          <a:xfrm>
            <a:off x="7346950" y="304800"/>
            <a:ext cx="1111250" cy="304800"/>
          </a:xfrm>
          <a:prstGeom prst="star32">
            <a:avLst>
              <a:gd name="adj" fmla="val 37500"/>
            </a:avLst>
          </a:prstGeom>
          <a:noFill/>
          <a:ln w="38100">
            <a:noFill/>
            <a:miter lim="800000"/>
            <a:headEnd/>
            <a:tailEnd/>
          </a:ln>
          <a:effectLst/>
        </p:spPr>
        <p:txBody>
          <a:bodyPr wrap="none" lIns="274320" rIns="274320" anchor="ctr">
            <a:spAutoFit/>
          </a:bodyPr>
          <a:lstStyle/>
          <a:p>
            <a:endParaRPr lang="en-US">
              <a:effectLst>
                <a:outerShdw blurRad="38100" dist="38100" dir="2700000" algn="tl">
                  <a:srgbClr val="000000"/>
                </a:outerShdw>
              </a:effectLst>
            </a:endParaRPr>
          </a:p>
        </p:txBody>
      </p:sp>
    </p:spTree>
  </p:cSld>
  <p:clrMapOvr>
    <a:masterClrMapping/>
  </p:clrMapOvr>
  <p:transition advTm="96"/>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8"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08546" name="Rectangle 2"/>
          <p:cNvSpPr>
            <a:spLocks noGrp="1" noChangeArrowheads="1"/>
          </p:cNvSpPr>
          <p:nvPr>
            <p:ph type="title"/>
          </p:nvPr>
        </p:nvSpPr>
        <p:spPr/>
        <p:txBody>
          <a:bodyPr/>
          <a:lstStyle/>
          <a:p>
            <a:pPr>
              <a:defRPr/>
            </a:pPr>
            <a:r>
              <a:rPr lang="en-US">
                <a:ea typeface="+mj-ea"/>
                <a:cs typeface="+mj-cs"/>
              </a:rPr>
              <a:t>Stable Pairings</a:t>
            </a:r>
          </a:p>
        </p:txBody>
      </p:sp>
      <p:sp>
        <p:nvSpPr>
          <p:cNvPr id="108547" name="Rectangle 3"/>
          <p:cNvSpPr>
            <a:spLocks noGrp="1" noChangeArrowheads="1"/>
          </p:cNvSpPr>
          <p:nvPr>
            <p:ph type="body" idx="1"/>
          </p:nvPr>
        </p:nvSpPr>
        <p:spPr/>
        <p:txBody>
          <a:bodyPr/>
          <a:lstStyle/>
          <a:p>
            <a:pPr marL="0" indent="0">
              <a:defRPr/>
            </a:pPr>
            <a:r>
              <a:rPr lang="en-US" dirty="0">
                <a:ea typeface="+mn-ea"/>
                <a:cs typeface="+mn-cs"/>
              </a:rPr>
              <a:t>A pairing of boys and girls is called </a:t>
            </a:r>
            <a:r>
              <a:rPr lang="en-US" u="sng" dirty="0">
                <a:solidFill>
                  <a:schemeClr val="tx2"/>
                </a:solidFill>
                <a:ea typeface="+mn-ea"/>
                <a:cs typeface="+mn-cs"/>
              </a:rPr>
              <a:t>stable</a:t>
            </a:r>
            <a:r>
              <a:rPr lang="en-US" dirty="0">
                <a:ea typeface="+mn-ea"/>
                <a:cs typeface="+mn-cs"/>
              </a:rPr>
              <a:t> if it contains no rogue couples.</a:t>
            </a:r>
          </a:p>
        </p:txBody>
      </p:sp>
      <p:grpSp>
        <p:nvGrpSpPr>
          <p:cNvPr id="22541" name="Group 40"/>
          <p:cNvGrpSpPr>
            <a:grpSpLocks/>
          </p:cNvGrpSpPr>
          <p:nvPr/>
        </p:nvGrpSpPr>
        <p:grpSpPr bwMode="auto">
          <a:xfrm>
            <a:off x="1289050" y="3546475"/>
            <a:ext cx="6102350" cy="2854325"/>
            <a:chOff x="354" y="-64"/>
            <a:chExt cx="5129" cy="3456"/>
          </a:xfrm>
        </p:grpSpPr>
        <p:graphicFrame>
          <p:nvGraphicFramePr>
            <p:cNvPr id="22530" name="Object 2"/>
            <p:cNvGraphicFramePr>
              <a:graphicFrameLocks noChangeAspect="1"/>
            </p:cNvGraphicFramePr>
            <p:nvPr/>
          </p:nvGraphicFramePr>
          <p:xfrm>
            <a:off x="3596" y="461"/>
            <a:ext cx="308" cy="543"/>
          </p:xfrm>
          <a:graphic>
            <a:graphicData uri="http://schemas.openxmlformats.org/presentationml/2006/ole">
              <mc:AlternateContent xmlns:mc="http://schemas.openxmlformats.org/markup-compatibility/2006">
                <mc:Choice xmlns:v="urn:schemas-microsoft-com:vml" Requires="v">
                  <p:oleObj spid="_x0000_s22538" name="Clip" r:id="rId3" imgW="2157120" imgH="2810880" progId="MS_ClipArt_Gallery.2">
                    <p:embed/>
                  </p:oleObj>
                </mc:Choice>
                <mc:Fallback>
                  <p:oleObj name="Clip" r:id="rId3" imgW="2157120" imgH="2810880" progId="MS_ClipArt_Gallery.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invGray">
                        <a:xfrm>
                          <a:off x="3596" y="461"/>
                          <a:ext cx="308" cy="54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542" name="AutoShape 5"/>
            <p:cNvSpPr>
              <a:spLocks noChangeArrowheads="1"/>
            </p:cNvSpPr>
            <p:nvPr/>
          </p:nvSpPr>
          <p:spPr bwMode="invGray">
            <a:xfrm>
              <a:off x="3873" y="-64"/>
              <a:ext cx="1514" cy="624"/>
            </a:xfrm>
            <a:prstGeom prst="cloudCallout">
              <a:avLst>
                <a:gd name="adj1" fmla="val -43731"/>
                <a:gd name="adj2" fmla="val 69954"/>
              </a:avLst>
            </a:prstGeom>
            <a:noFill/>
            <a:ln w="38100">
              <a:solidFill>
                <a:schemeClr val="accent2"/>
              </a:solidFill>
              <a:round/>
              <a:headEnd/>
              <a:tailEnd/>
            </a:ln>
          </p:spPr>
          <p:txBody>
            <a:bodyPr lIns="0" rIns="0" anchor="ctr">
              <a:spAutoFit/>
            </a:bodyPr>
            <a:lstStyle/>
            <a:p>
              <a:pPr algn="ctr">
                <a:spcBef>
                  <a:spcPct val="0"/>
                </a:spcBef>
              </a:pPr>
              <a:r>
                <a:rPr lang="en-US" sz="1600">
                  <a:solidFill>
                    <a:schemeClr val="accent2"/>
                  </a:solidFill>
                  <a:effectLst/>
                  <a:latin typeface="Arial Rounded MT Bold" charset="0"/>
                </a:rPr>
                <a:t>C,B,A,D</a:t>
              </a:r>
              <a:endParaRPr lang="en-US" sz="1600">
                <a:effectLst/>
                <a:latin typeface="Arial Rounded MT Bold" charset="0"/>
              </a:endParaRPr>
            </a:p>
          </p:txBody>
        </p:sp>
        <p:sp>
          <p:nvSpPr>
            <p:cNvPr id="22543" name="Text Box 6"/>
            <p:cNvSpPr txBox="1">
              <a:spLocks noChangeArrowheads="1"/>
            </p:cNvSpPr>
            <p:nvPr/>
          </p:nvSpPr>
          <p:spPr bwMode="invGray">
            <a:xfrm>
              <a:off x="3481" y="564"/>
              <a:ext cx="553" cy="407"/>
            </a:xfrm>
            <a:prstGeom prst="rect">
              <a:avLst/>
            </a:prstGeom>
            <a:noFill/>
            <a:ln w="38100">
              <a:noFill/>
              <a:miter lim="800000"/>
              <a:headEnd/>
              <a:tailEnd/>
            </a:ln>
          </p:spPr>
          <p:txBody>
            <a:bodyPr lIns="274320" rIns="274320" anchor="ctr">
              <a:spAutoFit/>
            </a:bodyPr>
            <a:lstStyle/>
            <a:p>
              <a:pPr algn="ctr">
                <a:spcBef>
                  <a:spcPct val="0"/>
                </a:spcBef>
              </a:pPr>
              <a:r>
                <a:rPr lang="en-US" sz="1600">
                  <a:effectLst/>
                  <a:latin typeface="Arial Rounded MT Bold" charset="0"/>
                </a:rPr>
                <a:t>1</a:t>
              </a:r>
            </a:p>
          </p:txBody>
        </p:sp>
        <p:graphicFrame>
          <p:nvGraphicFramePr>
            <p:cNvPr id="22531" name="Object 3"/>
            <p:cNvGraphicFramePr>
              <a:graphicFrameLocks noChangeAspect="1"/>
            </p:cNvGraphicFramePr>
            <p:nvPr/>
          </p:nvGraphicFramePr>
          <p:xfrm>
            <a:off x="3600" y="1257"/>
            <a:ext cx="308" cy="543"/>
          </p:xfrm>
          <a:graphic>
            <a:graphicData uri="http://schemas.openxmlformats.org/presentationml/2006/ole">
              <mc:AlternateContent xmlns:mc="http://schemas.openxmlformats.org/markup-compatibility/2006">
                <mc:Choice xmlns:v="urn:schemas-microsoft-com:vml" Requires="v">
                  <p:oleObj spid="_x0000_s22539" name="Clip" r:id="rId5" imgW="2157120" imgH="2810880" progId="MS_ClipArt_Gallery.2">
                    <p:embed/>
                  </p:oleObj>
                </mc:Choice>
                <mc:Fallback>
                  <p:oleObj name="Clip" r:id="rId5" imgW="2157120" imgH="2810880" progId="MS_ClipArt_Gallery.2">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invGray">
                        <a:xfrm>
                          <a:off x="3600" y="1257"/>
                          <a:ext cx="308" cy="54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544" name="AutoShape 8"/>
            <p:cNvSpPr>
              <a:spLocks noChangeArrowheads="1"/>
            </p:cNvSpPr>
            <p:nvPr/>
          </p:nvSpPr>
          <p:spPr bwMode="invGray">
            <a:xfrm>
              <a:off x="3783" y="730"/>
              <a:ext cx="1695" cy="624"/>
            </a:xfrm>
            <a:prstGeom prst="cloudCallout">
              <a:avLst>
                <a:gd name="adj1" fmla="val -46898"/>
                <a:gd name="adj2" fmla="val 61468"/>
              </a:avLst>
            </a:prstGeom>
            <a:noFill/>
            <a:ln w="38100">
              <a:solidFill>
                <a:schemeClr val="accent2"/>
              </a:solidFill>
              <a:round/>
              <a:headEnd/>
              <a:tailEnd/>
            </a:ln>
          </p:spPr>
          <p:txBody>
            <a:bodyPr wrap="none" lIns="274320" rIns="274320" anchor="ctr">
              <a:spAutoFit/>
            </a:bodyPr>
            <a:lstStyle/>
            <a:p>
              <a:pPr algn="ctr">
                <a:spcBef>
                  <a:spcPct val="0"/>
                </a:spcBef>
              </a:pPr>
              <a:r>
                <a:rPr lang="en-US" sz="1600">
                  <a:solidFill>
                    <a:schemeClr val="accent2"/>
                  </a:solidFill>
                  <a:effectLst/>
                  <a:latin typeface="Arial Rounded MT Bold" charset="0"/>
                </a:rPr>
                <a:t>B,A,D,C</a:t>
              </a:r>
              <a:endParaRPr lang="en-US" sz="1600">
                <a:effectLst/>
                <a:latin typeface="Arial Rounded MT Bold" charset="0"/>
              </a:endParaRPr>
            </a:p>
          </p:txBody>
        </p:sp>
        <p:graphicFrame>
          <p:nvGraphicFramePr>
            <p:cNvPr id="22532" name="Object 4"/>
            <p:cNvGraphicFramePr>
              <a:graphicFrameLocks noChangeAspect="1"/>
            </p:cNvGraphicFramePr>
            <p:nvPr/>
          </p:nvGraphicFramePr>
          <p:xfrm>
            <a:off x="3580" y="2053"/>
            <a:ext cx="308" cy="543"/>
          </p:xfrm>
          <a:graphic>
            <a:graphicData uri="http://schemas.openxmlformats.org/presentationml/2006/ole">
              <mc:AlternateContent xmlns:mc="http://schemas.openxmlformats.org/markup-compatibility/2006">
                <mc:Choice xmlns:v="urn:schemas-microsoft-com:vml" Requires="v">
                  <p:oleObj spid="_x0000_s22540" name="Clip" r:id="rId7" imgW="2157120" imgH="2810880" progId="MS_ClipArt_Gallery.2">
                    <p:embed/>
                  </p:oleObj>
                </mc:Choice>
                <mc:Fallback>
                  <p:oleObj name="Clip" r:id="rId7" imgW="2157120" imgH="2810880" progId="MS_ClipArt_Gallery.2">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invGray">
                        <a:xfrm>
                          <a:off x="3580" y="2053"/>
                          <a:ext cx="308" cy="54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545" name="AutoShape 10"/>
            <p:cNvSpPr>
              <a:spLocks noChangeArrowheads="1"/>
            </p:cNvSpPr>
            <p:nvPr/>
          </p:nvSpPr>
          <p:spPr bwMode="invGray">
            <a:xfrm>
              <a:off x="3784" y="1528"/>
              <a:ext cx="1695" cy="624"/>
            </a:xfrm>
            <a:prstGeom prst="cloudCallout">
              <a:avLst>
                <a:gd name="adj1" fmla="val -46898"/>
                <a:gd name="adj2" fmla="val 61468"/>
              </a:avLst>
            </a:prstGeom>
            <a:noFill/>
            <a:ln w="38100">
              <a:solidFill>
                <a:schemeClr val="accent2"/>
              </a:solidFill>
              <a:round/>
              <a:headEnd/>
              <a:tailEnd/>
            </a:ln>
          </p:spPr>
          <p:txBody>
            <a:bodyPr wrap="none" lIns="274320" rIns="274320" anchor="ctr">
              <a:spAutoFit/>
            </a:bodyPr>
            <a:lstStyle/>
            <a:p>
              <a:pPr algn="ctr">
                <a:spcBef>
                  <a:spcPct val="0"/>
                </a:spcBef>
              </a:pPr>
              <a:r>
                <a:rPr lang="en-US" sz="1600">
                  <a:solidFill>
                    <a:schemeClr val="accent2"/>
                  </a:solidFill>
                  <a:effectLst/>
                  <a:latin typeface="Arial Rounded MT Bold" charset="0"/>
                </a:rPr>
                <a:t>D,C,A,B</a:t>
              </a:r>
              <a:endParaRPr lang="en-US" sz="1600">
                <a:effectLst/>
                <a:latin typeface="Arial Rounded MT Bold" charset="0"/>
              </a:endParaRPr>
            </a:p>
          </p:txBody>
        </p:sp>
        <p:sp>
          <p:nvSpPr>
            <p:cNvPr id="22546" name="Text Box 11"/>
            <p:cNvSpPr txBox="1">
              <a:spLocks noChangeArrowheads="1"/>
            </p:cNvSpPr>
            <p:nvPr/>
          </p:nvSpPr>
          <p:spPr bwMode="invGray">
            <a:xfrm>
              <a:off x="3481" y="2188"/>
              <a:ext cx="553" cy="408"/>
            </a:xfrm>
            <a:prstGeom prst="rect">
              <a:avLst/>
            </a:prstGeom>
            <a:noFill/>
            <a:ln w="38100">
              <a:noFill/>
              <a:miter lim="800000"/>
              <a:headEnd/>
              <a:tailEnd/>
            </a:ln>
          </p:spPr>
          <p:txBody>
            <a:bodyPr lIns="274320" rIns="274320" anchor="ctr">
              <a:spAutoFit/>
            </a:bodyPr>
            <a:lstStyle/>
            <a:p>
              <a:pPr algn="ctr">
                <a:spcBef>
                  <a:spcPct val="0"/>
                </a:spcBef>
              </a:pPr>
              <a:r>
                <a:rPr lang="en-US" sz="1600">
                  <a:effectLst/>
                  <a:latin typeface="Arial Rounded MT Bold" charset="0"/>
                </a:rPr>
                <a:t>3</a:t>
              </a:r>
            </a:p>
          </p:txBody>
        </p:sp>
        <p:graphicFrame>
          <p:nvGraphicFramePr>
            <p:cNvPr id="22533" name="Object 5"/>
            <p:cNvGraphicFramePr>
              <a:graphicFrameLocks noChangeAspect="1"/>
            </p:cNvGraphicFramePr>
            <p:nvPr/>
          </p:nvGraphicFramePr>
          <p:xfrm>
            <a:off x="3596" y="2849"/>
            <a:ext cx="308" cy="543"/>
          </p:xfrm>
          <a:graphic>
            <a:graphicData uri="http://schemas.openxmlformats.org/presentationml/2006/ole">
              <mc:AlternateContent xmlns:mc="http://schemas.openxmlformats.org/markup-compatibility/2006">
                <mc:Choice xmlns:v="urn:schemas-microsoft-com:vml" Requires="v">
                  <p:oleObj spid="_x0000_s22541" name="Clip" r:id="rId9" imgW="2157120" imgH="2810880" progId="MS_ClipArt_Gallery.2">
                    <p:embed/>
                  </p:oleObj>
                </mc:Choice>
                <mc:Fallback>
                  <p:oleObj name="Clip" r:id="rId9" imgW="2157120" imgH="2810880" progId="MS_ClipArt_Gallery.2">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invGray">
                        <a:xfrm>
                          <a:off x="3596" y="2849"/>
                          <a:ext cx="308" cy="54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547" name="AutoShape 13"/>
            <p:cNvSpPr>
              <a:spLocks noChangeArrowheads="1"/>
            </p:cNvSpPr>
            <p:nvPr/>
          </p:nvSpPr>
          <p:spPr bwMode="invGray">
            <a:xfrm>
              <a:off x="3782" y="2323"/>
              <a:ext cx="1701" cy="624"/>
            </a:xfrm>
            <a:prstGeom prst="cloudCallout">
              <a:avLst>
                <a:gd name="adj1" fmla="val -46898"/>
                <a:gd name="adj2" fmla="val 61468"/>
              </a:avLst>
            </a:prstGeom>
            <a:noFill/>
            <a:ln w="38100">
              <a:solidFill>
                <a:schemeClr val="accent2"/>
              </a:solidFill>
              <a:round/>
              <a:headEnd/>
              <a:tailEnd/>
            </a:ln>
          </p:spPr>
          <p:txBody>
            <a:bodyPr wrap="none" lIns="274320" rIns="274320" anchor="ctr">
              <a:spAutoFit/>
            </a:bodyPr>
            <a:lstStyle/>
            <a:p>
              <a:pPr algn="ctr">
                <a:spcBef>
                  <a:spcPct val="0"/>
                </a:spcBef>
              </a:pPr>
              <a:r>
                <a:rPr lang="en-US" sz="1600">
                  <a:solidFill>
                    <a:schemeClr val="accent2"/>
                  </a:solidFill>
                  <a:effectLst/>
                  <a:latin typeface="Arial Rounded MT Bold" charset="0"/>
                </a:rPr>
                <a:t>A,B,C,D</a:t>
              </a:r>
              <a:endParaRPr lang="en-US" sz="1600">
                <a:effectLst/>
                <a:latin typeface="Arial Rounded MT Bold" charset="0"/>
              </a:endParaRPr>
            </a:p>
          </p:txBody>
        </p:sp>
        <p:sp>
          <p:nvSpPr>
            <p:cNvPr id="22548" name="Text Box 14"/>
            <p:cNvSpPr txBox="1">
              <a:spLocks noChangeArrowheads="1"/>
            </p:cNvSpPr>
            <p:nvPr/>
          </p:nvSpPr>
          <p:spPr bwMode="invGray">
            <a:xfrm>
              <a:off x="3481" y="2984"/>
              <a:ext cx="555" cy="408"/>
            </a:xfrm>
            <a:prstGeom prst="rect">
              <a:avLst/>
            </a:prstGeom>
            <a:noFill/>
            <a:ln w="38100">
              <a:noFill/>
              <a:miter lim="800000"/>
              <a:headEnd/>
              <a:tailEnd/>
            </a:ln>
          </p:spPr>
          <p:txBody>
            <a:bodyPr lIns="274320" rIns="274320" anchor="ctr">
              <a:spAutoFit/>
            </a:bodyPr>
            <a:lstStyle/>
            <a:p>
              <a:pPr algn="ctr">
                <a:spcBef>
                  <a:spcPct val="0"/>
                </a:spcBef>
              </a:pPr>
              <a:r>
                <a:rPr lang="en-US" sz="1600">
                  <a:effectLst/>
                  <a:latin typeface="Arial Rounded MT Bold" charset="0"/>
                </a:rPr>
                <a:t>4</a:t>
              </a:r>
            </a:p>
          </p:txBody>
        </p:sp>
        <p:grpSp>
          <p:nvGrpSpPr>
            <p:cNvPr id="22549" name="Group 18"/>
            <p:cNvGrpSpPr>
              <a:grpSpLocks/>
            </p:cNvGrpSpPr>
            <p:nvPr/>
          </p:nvGrpSpPr>
          <p:grpSpPr bwMode="auto">
            <a:xfrm>
              <a:off x="354" y="-64"/>
              <a:ext cx="2100" cy="3387"/>
              <a:chOff x="354" y="-64"/>
              <a:chExt cx="2100" cy="3387"/>
            </a:xfrm>
          </p:grpSpPr>
          <p:grpSp>
            <p:nvGrpSpPr>
              <p:cNvPr id="22551" name="Group 19"/>
              <p:cNvGrpSpPr>
                <a:grpSpLocks/>
              </p:cNvGrpSpPr>
              <p:nvPr/>
            </p:nvGrpSpPr>
            <p:grpSpPr bwMode="auto">
              <a:xfrm>
                <a:off x="389" y="-64"/>
                <a:ext cx="2064" cy="971"/>
                <a:chOff x="184" y="-64"/>
                <a:chExt cx="2064" cy="971"/>
              </a:xfrm>
            </p:grpSpPr>
            <p:graphicFrame>
              <p:nvGraphicFramePr>
                <p:cNvPr id="22537" name="Object 9"/>
                <p:cNvGraphicFramePr>
                  <a:graphicFrameLocks noChangeAspect="1"/>
                </p:cNvGraphicFramePr>
                <p:nvPr/>
              </p:nvGraphicFramePr>
              <p:xfrm>
                <a:off x="1784" y="420"/>
                <a:ext cx="432" cy="436"/>
              </p:xfrm>
              <a:graphic>
                <a:graphicData uri="http://schemas.openxmlformats.org/presentationml/2006/ole">
                  <mc:AlternateContent xmlns:mc="http://schemas.openxmlformats.org/markup-compatibility/2006">
                    <mc:Choice xmlns:v="urn:schemas-microsoft-com:vml" Requires="v">
                      <p:oleObj spid="_x0000_s22542" name="Clip" r:id="rId11" imgW="2461680" imgH="2482560" progId="MS_ClipArt_Gallery.2">
                        <p:embed/>
                      </p:oleObj>
                    </mc:Choice>
                    <mc:Fallback>
                      <p:oleObj name="Clip" r:id="rId11" imgW="2461680" imgH="2482560" progId="MS_ClipArt_Gallery.2">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invGray">
                            <a:xfrm>
                              <a:off x="1784" y="420"/>
                              <a:ext cx="432" cy="4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561" name="Text Box 21"/>
                <p:cNvSpPr txBox="1">
                  <a:spLocks noChangeArrowheads="1"/>
                </p:cNvSpPr>
                <p:nvPr/>
              </p:nvSpPr>
              <p:spPr bwMode="invGray">
                <a:xfrm>
                  <a:off x="1658" y="497"/>
                  <a:ext cx="590" cy="410"/>
                </a:xfrm>
                <a:prstGeom prst="rect">
                  <a:avLst/>
                </a:prstGeom>
                <a:noFill/>
                <a:ln w="38100">
                  <a:noFill/>
                  <a:miter lim="800000"/>
                  <a:headEnd/>
                  <a:tailEnd/>
                </a:ln>
              </p:spPr>
              <p:txBody>
                <a:bodyPr wrap="none" lIns="274320" rIns="274320" anchor="ctr">
                  <a:spAutoFit/>
                </a:bodyPr>
                <a:lstStyle/>
                <a:p>
                  <a:pPr algn="ctr">
                    <a:spcBef>
                      <a:spcPct val="0"/>
                    </a:spcBef>
                  </a:pPr>
                  <a:r>
                    <a:rPr lang="en-US" sz="1600">
                      <a:effectLst/>
                      <a:latin typeface="Arial Rounded MT Bold" charset="0"/>
                    </a:rPr>
                    <a:t>A</a:t>
                  </a:r>
                </a:p>
              </p:txBody>
            </p:sp>
            <p:sp>
              <p:nvSpPr>
                <p:cNvPr id="22562" name="AutoShape 22"/>
                <p:cNvSpPr>
                  <a:spLocks noChangeArrowheads="1"/>
                </p:cNvSpPr>
                <p:nvPr/>
              </p:nvSpPr>
              <p:spPr bwMode="invGray">
                <a:xfrm>
                  <a:off x="184" y="-64"/>
                  <a:ext cx="1595" cy="624"/>
                </a:xfrm>
                <a:prstGeom prst="cloudCallout">
                  <a:avLst>
                    <a:gd name="adj1" fmla="val 47889"/>
                    <a:gd name="adj2" fmla="val 60319"/>
                  </a:avLst>
                </a:prstGeom>
                <a:noFill/>
                <a:ln w="38100">
                  <a:solidFill>
                    <a:schemeClr val="accent2"/>
                  </a:solidFill>
                  <a:round/>
                  <a:headEnd/>
                  <a:tailEnd/>
                </a:ln>
              </p:spPr>
              <p:txBody>
                <a:bodyPr wrap="none" lIns="274320" rIns="274320" anchor="ctr">
                  <a:spAutoFit/>
                </a:bodyPr>
                <a:lstStyle/>
                <a:p>
                  <a:pPr algn="ctr">
                    <a:spcBef>
                      <a:spcPct val="0"/>
                    </a:spcBef>
                  </a:pPr>
                  <a:r>
                    <a:rPr lang="en-US" sz="1600">
                      <a:solidFill>
                        <a:schemeClr val="accent2"/>
                      </a:solidFill>
                      <a:effectLst/>
                      <a:latin typeface="Arial Rounded MT Bold" charset="0"/>
                    </a:rPr>
                    <a:t>3,4,1,2</a:t>
                  </a:r>
                  <a:endParaRPr lang="en-US" sz="1600">
                    <a:effectLst/>
                    <a:latin typeface="Arial Rounded MT Bold" charset="0"/>
                  </a:endParaRPr>
                </a:p>
              </p:txBody>
            </p:sp>
          </p:grpSp>
          <p:grpSp>
            <p:nvGrpSpPr>
              <p:cNvPr id="22552" name="Group 23"/>
              <p:cNvGrpSpPr>
                <a:grpSpLocks/>
              </p:cNvGrpSpPr>
              <p:nvPr/>
            </p:nvGrpSpPr>
            <p:grpSpPr bwMode="auto">
              <a:xfrm>
                <a:off x="390" y="743"/>
                <a:ext cx="2063" cy="970"/>
                <a:chOff x="185" y="-62"/>
                <a:chExt cx="2063" cy="970"/>
              </a:xfrm>
            </p:grpSpPr>
            <p:graphicFrame>
              <p:nvGraphicFramePr>
                <p:cNvPr id="22536" name="Object 8"/>
                <p:cNvGraphicFramePr>
                  <a:graphicFrameLocks noChangeAspect="1"/>
                </p:cNvGraphicFramePr>
                <p:nvPr/>
              </p:nvGraphicFramePr>
              <p:xfrm>
                <a:off x="1784" y="420"/>
                <a:ext cx="432" cy="436"/>
              </p:xfrm>
              <a:graphic>
                <a:graphicData uri="http://schemas.openxmlformats.org/presentationml/2006/ole">
                  <mc:AlternateContent xmlns:mc="http://schemas.openxmlformats.org/markup-compatibility/2006">
                    <mc:Choice xmlns:v="urn:schemas-microsoft-com:vml" Requires="v">
                      <p:oleObj spid="_x0000_s22543" name="Clip" r:id="rId13" imgW="2461680" imgH="2482560" progId="MS_ClipArt_Gallery.2">
                        <p:embed/>
                      </p:oleObj>
                    </mc:Choice>
                    <mc:Fallback>
                      <p:oleObj name="Clip" r:id="rId13" imgW="2461680" imgH="2482560" progId="MS_ClipArt_Gallery.2">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invGray">
                            <a:xfrm>
                              <a:off x="1784" y="420"/>
                              <a:ext cx="432" cy="4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559" name="Text Box 25"/>
                <p:cNvSpPr txBox="1">
                  <a:spLocks noChangeArrowheads="1"/>
                </p:cNvSpPr>
                <p:nvPr/>
              </p:nvSpPr>
              <p:spPr bwMode="invGray">
                <a:xfrm>
                  <a:off x="1658" y="498"/>
                  <a:ext cx="590" cy="410"/>
                </a:xfrm>
                <a:prstGeom prst="rect">
                  <a:avLst/>
                </a:prstGeom>
                <a:noFill/>
                <a:ln w="38100">
                  <a:noFill/>
                  <a:miter lim="800000"/>
                  <a:headEnd/>
                  <a:tailEnd/>
                </a:ln>
              </p:spPr>
              <p:txBody>
                <a:bodyPr wrap="none" lIns="274320" rIns="274320" anchor="ctr">
                  <a:spAutoFit/>
                </a:bodyPr>
                <a:lstStyle/>
                <a:p>
                  <a:pPr algn="ctr">
                    <a:spcBef>
                      <a:spcPct val="0"/>
                    </a:spcBef>
                  </a:pPr>
                  <a:r>
                    <a:rPr lang="en-US" sz="1600">
                      <a:effectLst/>
                      <a:latin typeface="Arial Rounded MT Bold" charset="0"/>
                    </a:rPr>
                    <a:t>B</a:t>
                  </a:r>
                </a:p>
              </p:txBody>
            </p:sp>
            <p:sp>
              <p:nvSpPr>
                <p:cNvPr id="22560" name="AutoShape 26"/>
                <p:cNvSpPr>
                  <a:spLocks noChangeArrowheads="1"/>
                </p:cNvSpPr>
                <p:nvPr/>
              </p:nvSpPr>
              <p:spPr bwMode="invGray">
                <a:xfrm>
                  <a:off x="185" y="-62"/>
                  <a:ext cx="1595" cy="624"/>
                </a:xfrm>
                <a:prstGeom prst="cloudCallout">
                  <a:avLst>
                    <a:gd name="adj1" fmla="val 47889"/>
                    <a:gd name="adj2" fmla="val 60319"/>
                  </a:avLst>
                </a:prstGeom>
                <a:noFill/>
                <a:ln w="38100">
                  <a:solidFill>
                    <a:schemeClr val="accent2"/>
                  </a:solidFill>
                  <a:round/>
                  <a:headEnd/>
                  <a:tailEnd/>
                </a:ln>
              </p:spPr>
              <p:txBody>
                <a:bodyPr wrap="none" lIns="274320" rIns="274320" anchor="ctr">
                  <a:spAutoFit/>
                </a:bodyPr>
                <a:lstStyle/>
                <a:p>
                  <a:pPr algn="ctr">
                    <a:spcBef>
                      <a:spcPct val="0"/>
                    </a:spcBef>
                  </a:pPr>
                  <a:r>
                    <a:rPr lang="en-US" sz="1600">
                      <a:solidFill>
                        <a:schemeClr val="accent2"/>
                      </a:solidFill>
                      <a:effectLst/>
                      <a:latin typeface="Arial Rounded MT Bold" charset="0"/>
                    </a:rPr>
                    <a:t>1,2,3,4</a:t>
                  </a:r>
                  <a:endParaRPr lang="en-US" sz="1600">
                    <a:effectLst/>
                    <a:latin typeface="Arial Rounded MT Bold" charset="0"/>
                  </a:endParaRPr>
                </a:p>
              </p:txBody>
            </p:sp>
          </p:grpSp>
          <p:grpSp>
            <p:nvGrpSpPr>
              <p:cNvPr id="22553" name="Group 27"/>
              <p:cNvGrpSpPr>
                <a:grpSpLocks/>
              </p:cNvGrpSpPr>
              <p:nvPr/>
            </p:nvGrpSpPr>
            <p:grpSpPr bwMode="auto">
              <a:xfrm>
                <a:off x="398" y="1546"/>
                <a:ext cx="2056" cy="971"/>
                <a:chOff x="193" y="-64"/>
                <a:chExt cx="2056" cy="971"/>
              </a:xfrm>
            </p:grpSpPr>
            <p:graphicFrame>
              <p:nvGraphicFramePr>
                <p:cNvPr id="22535" name="Object 7"/>
                <p:cNvGraphicFramePr>
                  <a:graphicFrameLocks noChangeAspect="1"/>
                </p:cNvGraphicFramePr>
                <p:nvPr/>
              </p:nvGraphicFramePr>
              <p:xfrm>
                <a:off x="1784" y="420"/>
                <a:ext cx="432" cy="436"/>
              </p:xfrm>
              <a:graphic>
                <a:graphicData uri="http://schemas.openxmlformats.org/presentationml/2006/ole">
                  <mc:AlternateContent xmlns:mc="http://schemas.openxmlformats.org/markup-compatibility/2006">
                    <mc:Choice xmlns:v="urn:schemas-microsoft-com:vml" Requires="v">
                      <p:oleObj spid="_x0000_s22544" name="Clip" r:id="rId15" imgW="2461680" imgH="2482560" progId="MS_ClipArt_Gallery.2">
                        <p:embed/>
                      </p:oleObj>
                    </mc:Choice>
                    <mc:Fallback>
                      <p:oleObj name="Clip" r:id="rId15" imgW="2461680" imgH="2482560" progId="MS_ClipArt_Gallery.2">
                        <p:embed/>
                        <p:pic>
                          <p:nvPicPr>
                            <p:cNvPr id="0" name="Picture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invGray">
                            <a:xfrm>
                              <a:off x="1784" y="420"/>
                              <a:ext cx="432" cy="4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557" name="Text Box 29"/>
                <p:cNvSpPr txBox="1">
                  <a:spLocks noChangeArrowheads="1"/>
                </p:cNvSpPr>
                <p:nvPr/>
              </p:nvSpPr>
              <p:spPr bwMode="invGray">
                <a:xfrm>
                  <a:off x="1656" y="497"/>
                  <a:ext cx="593" cy="410"/>
                </a:xfrm>
                <a:prstGeom prst="rect">
                  <a:avLst/>
                </a:prstGeom>
                <a:noFill/>
                <a:ln w="38100">
                  <a:noFill/>
                  <a:miter lim="800000"/>
                  <a:headEnd/>
                  <a:tailEnd/>
                </a:ln>
              </p:spPr>
              <p:txBody>
                <a:bodyPr wrap="none" lIns="274320" rIns="274320" anchor="ctr">
                  <a:spAutoFit/>
                </a:bodyPr>
                <a:lstStyle/>
                <a:p>
                  <a:pPr algn="ctr">
                    <a:spcBef>
                      <a:spcPct val="0"/>
                    </a:spcBef>
                  </a:pPr>
                  <a:r>
                    <a:rPr lang="en-US" sz="1600">
                      <a:effectLst/>
                      <a:latin typeface="Arial Rounded MT Bold" charset="0"/>
                    </a:rPr>
                    <a:t>C</a:t>
                  </a:r>
                </a:p>
              </p:txBody>
            </p:sp>
            <p:sp>
              <p:nvSpPr>
                <p:cNvPr id="22558" name="AutoShape 30"/>
                <p:cNvSpPr>
                  <a:spLocks noChangeArrowheads="1"/>
                </p:cNvSpPr>
                <p:nvPr/>
              </p:nvSpPr>
              <p:spPr bwMode="invGray">
                <a:xfrm>
                  <a:off x="193" y="-64"/>
                  <a:ext cx="1579" cy="624"/>
                </a:xfrm>
                <a:prstGeom prst="cloudCallout">
                  <a:avLst>
                    <a:gd name="adj1" fmla="val 47889"/>
                    <a:gd name="adj2" fmla="val 60319"/>
                  </a:avLst>
                </a:prstGeom>
                <a:noFill/>
                <a:ln w="38100">
                  <a:solidFill>
                    <a:schemeClr val="accent2"/>
                  </a:solidFill>
                  <a:round/>
                  <a:headEnd/>
                  <a:tailEnd/>
                </a:ln>
              </p:spPr>
              <p:txBody>
                <a:bodyPr wrap="none" lIns="274320" rIns="274320" anchor="ctr">
                  <a:spAutoFit/>
                </a:bodyPr>
                <a:lstStyle/>
                <a:p>
                  <a:pPr algn="ctr">
                    <a:spcBef>
                      <a:spcPct val="0"/>
                    </a:spcBef>
                  </a:pPr>
                  <a:r>
                    <a:rPr lang="en-US" sz="1600">
                      <a:solidFill>
                        <a:schemeClr val="accent2"/>
                      </a:solidFill>
                      <a:effectLst/>
                      <a:latin typeface="Arial Rounded MT Bold" charset="0"/>
                    </a:rPr>
                    <a:t>4,3,2,1</a:t>
                  </a:r>
                  <a:endParaRPr lang="en-US" sz="1600">
                    <a:effectLst/>
                    <a:latin typeface="Arial Rounded MT Bold" charset="0"/>
                  </a:endParaRPr>
                </a:p>
              </p:txBody>
            </p:sp>
          </p:grpSp>
          <p:grpSp>
            <p:nvGrpSpPr>
              <p:cNvPr id="22554" name="Group 31"/>
              <p:cNvGrpSpPr>
                <a:grpSpLocks/>
              </p:cNvGrpSpPr>
              <p:nvPr/>
            </p:nvGrpSpPr>
            <p:grpSpPr bwMode="auto">
              <a:xfrm>
                <a:off x="354" y="2350"/>
                <a:ext cx="2100" cy="973"/>
                <a:chOff x="149" y="-65"/>
                <a:chExt cx="2100" cy="973"/>
              </a:xfrm>
            </p:grpSpPr>
            <p:graphicFrame>
              <p:nvGraphicFramePr>
                <p:cNvPr id="22534" name="Object 6"/>
                <p:cNvGraphicFramePr>
                  <a:graphicFrameLocks noChangeAspect="1"/>
                </p:cNvGraphicFramePr>
                <p:nvPr/>
              </p:nvGraphicFramePr>
              <p:xfrm>
                <a:off x="1784" y="420"/>
                <a:ext cx="432" cy="436"/>
              </p:xfrm>
              <a:graphic>
                <a:graphicData uri="http://schemas.openxmlformats.org/presentationml/2006/ole">
                  <mc:AlternateContent xmlns:mc="http://schemas.openxmlformats.org/markup-compatibility/2006">
                    <mc:Choice xmlns:v="urn:schemas-microsoft-com:vml" Requires="v">
                      <p:oleObj spid="_x0000_s22545" name="Clip" r:id="rId17" imgW="2461680" imgH="2482560" progId="MS_ClipArt_Gallery.2">
                        <p:embed/>
                      </p:oleObj>
                    </mc:Choice>
                    <mc:Fallback>
                      <p:oleObj name="Clip" r:id="rId17" imgW="2461680" imgH="2482560" progId="MS_ClipArt_Gallery.2">
                        <p:embed/>
                        <p:pic>
                          <p:nvPicPr>
                            <p:cNvPr id="0" name="Picture 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invGray">
                            <a:xfrm>
                              <a:off x="1784" y="420"/>
                              <a:ext cx="432" cy="4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555" name="Text Box 33"/>
                <p:cNvSpPr txBox="1">
                  <a:spLocks noChangeArrowheads="1"/>
                </p:cNvSpPr>
                <p:nvPr/>
              </p:nvSpPr>
              <p:spPr bwMode="invGray">
                <a:xfrm>
                  <a:off x="1656" y="498"/>
                  <a:ext cx="593" cy="410"/>
                </a:xfrm>
                <a:prstGeom prst="rect">
                  <a:avLst/>
                </a:prstGeom>
                <a:noFill/>
                <a:ln w="38100">
                  <a:noFill/>
                  <a:miter lim="800000"/>
                  <a:headEnd/>
                  <a:tailEnd/>
                </a:ln>
              </p:spPr>
              <p:txBody>
                <a:bodyPr wrap="none" lIns="274320" rIns="274320" anchor="ctr">
                  <a:spAutoFit/>
                </a:bodyPr>
                <a:lstStyle/>
                <a:p>
                  <a:pPr algn="ctr">
                    <a:spcBef>
                      <a:spcPct val="0"/>
                    </a:spcBef>
                  </a:pPr>
                  <a:r>
                    <a:rPr lang="en-US" sz="1600">
                      <a:effectLst/>
                      <a:latin typeface="Arial Rounded MT Bold" charset="0"/>
                    </a:rPr>
                    <a:t>D</a:t>
                  </a:r>
                </a:p>
              </p:txBody>
            </p:sp>
            <p:sp>
              <p:nvSpPr>
                <p:cNvPr id="22556" name="AutoShape 34"/>
                <p:cNvSpPr>
                  <a:spLocks noChangeArrowheads="1"/>
                </p:cNvSpPr>
                <p:nvPr/>
              </p:nvSpPr>
              <p:spPr bwMode="invGray">
                <a:xfrm>
                  <a:off x="149" y="-65"/>
                  <a:ext cx="1661" cy="624"/>
                </a:xfrm>
                <a:prstGeom prst="cloudCallout">
                  <a:avLst>
                    <a:gd name="adj1" fmla="val 47889"/>
                    <a:gd name="adj2" fmla="val 60319"/>
                  </a:avLst>
                </a:prstGeom>
                <a:noFill/>
                <a:ln w="38100">
                  <a:solidFill>
                    <a:schemeClr val="accent2"/>
                  </a:solidFill>
                  <a:round/>
                  <a:headEnd/>
                  <a:tailEnd/>
                </a:ln>
              </p:spPr>
              <p:txBody>
                <a:bodyPr wrap="none" lIns="274320" rIns="274320" anchor="ctr">
                  <a:spAutoFit/>
                </a:bodyPr>
                <a:lstStyle/>
                <a:p>
                  <a:pPr algn="ctr">
                    <a:spcBef>
                      <a:spcPct val="0"/>
                    </a:spcBef>
                  </a:pPr>
                  <a:r>
                    <a:rPr lang="en-US" sz="1600">
                      <a:solidFill>
                        <a:schemeClr val="accent2"/>
                      </a:solidFill>
                      <a:effectLst/>
                      <a:latin typeface="Arial Rounded MT Bold" charset="0"/>
                    </a:rPr>
                    <a:t>1,3,4,2</a:t>
                  </a:r>
                  <a:endParaRPr lang="en-US" sz="1600">
                    <a:effectLst/>
                    <a:latin typeface="Arial Rounded MT Bold" charset="0"/>
                  </a:endParaRPr>
                </a:p>
              </p:txBody>
            </p:sp>
          </p:grpSp>
        </p:grpSp>
        <p:sp>
          <p:nvSpPr>
            <p:cNvPr id="22550" name="Text Box 39"/>
            <p:cNvSpPr txBox="1">
              <a:spLocks noChangeArrowheads="1"/>
            </p:cNvSpPr>
            <p:nvPr/>
          </p:nvSpPr>
          <p:spPr bwMode="invGray">
            <a:xfrm>
              <a:off x="3474" y="1327"/>
              <a:ext cx="556" cy="408"/>
            </a:xfrm>
            <a:prstGeom prst="rect">
              <a:avLst/>
            </a:prstGeom>
            <a:noFill/>
            <a:ln w="12700" cap="sq">
              <a:noFill/>
              <a:miter lim="800000"/>
              <a:headEnd type="none" w="sm" len="sm"/>
              <a:tailEnd type="none" w="sm" len="sm"/>
            </a:ln>
          </p:spPr>
          <p:txBody>
            <a:bodyPr wrap="none" lIns="274320" rIns="274320" anchor="ctr">
              <a:spAutoFit/>
            </a:bodyPr>
            <a:lstStyle/>
            <a:p>
              <a:pPr algn="ctr">
                <a:spcBef>
                  <a:spcPct val="0"/>
                </a:spcBef>
              </a:pPr>
              <a:r>
                <a:rPr lang="en-US" sz="1600">
                  <a:effectLst/>
                  <a:latin typeface="Arial Rounded MT Bold" charset="0"/>
                </a:rPr>
                <a:t>2</a:t>
              </a:r>
            </a:p>
          </p:txBody>
        </p:sp>
      </p:grpSp>
    </p:spTree>
  </p:cSld>
  <p:clrMapOvr>
    <a:masterClrMapping/>
  </p:clrMapOvr>
  <p:transition advTm="24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12642" name="Rectangle 2"/>
          <p:cNvSpPr>
            <a:spLocks noGrp="1" noChangeArrowheads="1"/>
          </p:cNvSpPr>
          <p:nvPr>
            <p:ph type="title"/>
          </p:nvPr>
        </p:nvSpPr>
        <p:spPr/>
        <p:txBody>
          <a:bodyPr/>
          <a:lstStyle/>
          <a:p>
            <a:pPr>
              <a:defRPr/>
            </a:pPr>
            <a:r>
              <a:rPr lang="en-US">
                <a:ea typeface="+mj-ea"/>
                <a:cs typeface="+mj-cs"/>
              </a:rPr>
              <a:t>Given a set of preference lists, how do we find a stable pairing?</a:t>
            </a:r>
          </a:p>
        </p:txBody>
      </p:sp>
    </p:spTree>
  </p:cSld>
  <p:clrMapOvr>
    <a:masterClrMapping/>
  </p:clrMapOvr>
  <p:transition advTm="384"/>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Footer Placeholder 4"/>
          <p:cNvSpPr>
            <a:spLocks noGrp="1"/>
          </p:cNvSpPr>
          <p:nvPr>
            <p:ph type="ftr" sz="quarter" idx="11"/>
          </p:nvPr>
        </p:nvSpPr>
        <p:spPr>
          <a:noFill/>
        </p:spPr>
        <p:txBody>
          <a:bodyPr/>
          <a:lstStyle/>
          <a:p>
            <a:r>
              <a:rPr lang="en-US" smtClean="0">
                <a:ea typeface="ＭＳ Ｐゴシック" charset="-128"/>
              </a:rPr>
              <a:t>Steven Rudich: www.discretemath.com www.rudich.net</a:t>
            </a:r>
          </a:p>
        </p:txBody>
      </p:sp>
      <p:sp>
        <p:nvSpPr>
          <p:cNvPr id="113666" name="Rectangle 2"/>
          <p:cNvSpPr>
            <a:spLocks noGrp="1" noChangeArrowheads="1"/>
          </p:cNvSpPr>
          <p:nvPr>
            <p:ph type="title"/>
          </p:nvPr>
        </p:nvSpPr>
        <p:spPr/>
        <p:txBody>
          <a:bodyPr/>
          <a:lstStyle/>
          <a:p>
            <a:pPr>
              <a:defRPr/>
            </a:pPr>
            <a:r>
              <a:rPr lang="en-US">
                <a:ea typeface="+mj-ea"/>
                <a:cs typeface="+mj-cs"/>
              </a:rPr>
              <a:t>Given a set of preference lists, how do we find a stable pairing?</a:t>
            </a:r>
          </a:p>
        </p:txBody>
      </p:sp>
      <p:grpSp>
        <p:nvGrpSpPr>
          <p:cNvPr id="2" name="Group 7"/>
          <p:cNvGrpSpPr>
            <a:grpSpLocks/>
          </p:cNvGrpSpPr>
          <p:nvPr/>
        </p:nvGrpSpPr>
        <p:grpSpPr bwMode="auto">
          <a:xfrm>
            <a:off x="457200" y="1828800"/>
            <a:ext cx="7467600" cy="4376738"/>
            <a:chOff x="288" y="1152"/>
            <a:chExt cx="4704" cy="2757"/>
          </a:xfrm>
        </p:grpSpPr>
        <p:graphicFrame>
          <p:nvGraphicFramePr>
            <p:cNvPr id="24578" name="Object 2"/>
            <p:cNvGraphicFramePr>
              <a:graphicFrameLocks noChangeAspect="1"/>
            </p:cNvGraphicFramePr>
            <p:nvPr/>
          </p:nvGraphicFramePr>
          <p:xfrm>
            <a:off x="288" y="1776"/>
            <a:ext cx="1429" cy="2133"/>
          </p:xfrm>
          <a:graphic>
            <a:graphicData uri="http://schemas.openxmlformats.org/presentationml/2006/ole">
              <mc:AlternateContent xmlns:mc="http://schemas.openxmlformats.org/markup-compatibility/2006">
                <mc:Choice xmlns:v="urn:schemas-microsoft-com:vml" Requires="v">
                  <p:oleObj spid="_x0000_s24579" name="Clip" r:id="rId3" imgW="1240920" imgH="1850760" progId="MS_ClipArt_Gallery.2">
                    <p:embed/>
                  </p:oleObj>
                </mc:Choice>
                <mc:Fallback>
                  <p:oleObj name="Clip" r:id="rId3" imgW="1240920" imgH="1850760" progId="MS_ClipArt_Gallery.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invGray">
                        <a:xfrm>
                          <a:off x="288" y="1776"/>
                          <a:ext cx="1429" cy="213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582" name="Text Box 5"/>
            <p:cNvSpPr txBox="1">
              <a:spLocks noChangeArrowheads="1"/>
            </p:cNvSpPr>
            <p:nvPr/>
          </p:nvSpPr>
          <p:spPr bwMode="auto">
            <a:xfrm>
              <a:off x="1584" y="1392"/>
              <a:ext cx="3312" cy="1248"/>
            </a:xfrm>
            <a:prstGeom prst="rect">
              <a:avLst/>
            </a:prstGeom>
            <a:noFill/>
            <a:ln w="38100">
              <a:noFill/>
              <a:miter lim="800000"/>
              <a:headEnd/>
              <a:tailEnd/>
            </a:ln>
          </p:spPr>
          <p:txBody>
            <a:bodyPr lIns="274320" rIns="274320" anchor="ctr"/>
            <a:lstStyle/>
            <a:p>
              <a:pPr algn="ctr">
                <a:spcBef>
                  <a:spcPct val="0"/>
                </a:spcBef>
              </a:pPr>
              <a:r>
                <a:rPr lang="en-US" sz="3200">
                  <a:effectLst/>
                </a:rPr>
                <a:t>Wait! We don’t even know that such a pairing always exists!</a:t>
              </a:r>
            </a:p>
          </p:txBody>
        </p:sp>
        <p:sp>
          <p:nvSpPr>
            <p:cNvPr id="24583" name="AutoShape 6"/>
            <p:cNvSpPr>
              <a:spLocks noChangeArrowheads="1"/>
            </p:cNvSpPr>
            <p:nvPr/>
          </p:nvSpPr>
          <p:spPr bwMode="auto">
            <a:xfrm>
              <a:off x="1536" y="1152"/>
              <a:ext cx="3456" cy="1728"/>
            </a:xfrm>
            <a:prstGeom prst="wedgeRoundRectCallout">
              <a:avLst>
                <a:gd name="adj1" fmla="val -60560"/>
                <a:gd name="adj2" fmla="val -2718"/>
                <a:gd name="adj3" fmla="val 16667"/>
              </a:avLst>
            </a:prstGeom>
            <a:noFill/>
            <a:ln w="38100">
              <a:solidFill>
                <a:schemeClr val="accent2"/>
              </a:solidFill>
              <a:miter lim="800000"/>
              <a:headEnd/>
              <a:tailEnd/>
            </a:ln>
          </p:spPr>
          <p:txBody>
            <a:bodyPr lIns="274320" rIns="274320" anchor="ctr"/>
            <a:lstStyle/>
            <a:p>
              <a:pPr algn="ctr">
                <a:spcBef>
                  <a:spcPct val="0"/>
                </a:spcBef>
              </a:pPr>
              <a:endParaRPr lang="en-US" sz="2400">
                <a:effectLst/>
                <a:latin typeface="Arial Rounded MT Bold" charset="0"/>
              </a:endParaRPr>
            </a:p>
          </p:txBody>
        </p:sp>
      </p:grpSp>
    </p:spTree>
  </p:cSld>
  <p:clrMapOvr>
    <a:masterClrMapping/>
  </p:clrMapOvr>
  <p:transition advTm="1536"/>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3">
      <a:dk1>
        <a:srgbClr val="000000"/>
      </a:dk1>
      <a:lt1>
        <a:srgbClr val="FFFFFF"/>
      </a:lt1>
      <a:dk2>
        <a:srgbClr val="000066"/>
      </a:dk2>
      <a:lt2>
        <a:srgbClr val="FFFF00"/>
      </a:lt2>
      <a:accent1>
        <a:srgbClr val="CC9900"/>
      </a:accent1>
      <a:accent2>
        <a:srgbClr val="FFCC66"/>
      </a:accent2>
      <a:accent3>
        <a:srgbClr val="AAAAB8"/>
      </a:accent3>
      <a:accent4>
        <a:srgbClr val="DADADA"/>
      </a:accent4>
      <a:accent5>
        <a:srgbClr val="E2CAAA"/>
      </a:accent5>
      <a:accent6>
        <a:srgbClr val="E7B95C"/>
      </a:accent6>
      <a:hlink>
        <a:srgbClr val="FF0000"/>
      </a:hlink>
      <a:folHlink>
        <a:srgbClr val="FFFF99"/>
      </a:folHlink>
    </a:clrScheme>
    <a:fontScheme name="Default Design">
      <a:majorFont>
        <a:latin typeface="Arial Rounded MT Bold"/>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None/>
          <a:tabLst>
            <a:tab pos="858838" algn="l"/>
          </a:tabLst>
          <a:defRPr kumimoji="0" lang="en-US" sz="4000" b="0" i="0" u="none" strike="noStrike" cap="none" normalizeH="0" baseline="0">
            <a:ln>
              <a:noFill/>
            </a:ln>
            <a:solidFill>
              <a:schemeClr val="tx1"/>
            </a:solidFill>
            <a:effectLst>
              <a:outerShdw blurRad="38100" dist="38100" dir="2700000" algn="tl">
                <a:srgbClr val="000000">
                  <a:alpha val="43137"/>
                </a:srgbClr>
              </a:outerShdw>
            </a:effectLst>
            <a:latin typeface="Comic Sans MS"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None/>
          <a:tabLst>
            <a:tab pos="858838" algn="l"/>
          </a:tabLst>
          <a:defRPr kumimoji="0" lang="en-US" sz="4000" b="0" i="0" u="none" strike="noStrike" cap="none" normalizeH="0" baseline="0">
            <a:ln>
              <a:noFill/>
            </a:ln>
            <a:solidFill>
              <a:schemeClr val="tx1"/>
            </a:solidFill>
            <a:effectLst>
              <a:outerShdw blurRad="38100" dist="38100" dir="2700000" algn="tl">
                <a:srgbClr val="000000">
                  <a:alpha val="43137"/>
                </a:srgbClr>
              </a:outerShdw>
            </a:effectLst>
            <a:latin typeface="Comic Sans MS" charset="0"/>
          </a:defRPr>
        </a:defPPr>
      </a:lstStyle>
    </a:lnDef>
  </a:objectDefaults>
  <a:extraClrSchemeLst>
    <a:extraClrScheme>
      <a:clrScheme name="Default Design 1">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FFFFFF"/>
        </a:lt2>
        <a:accent1>
          <a:srgbClr val="DDDDDD"/>
        </a:accent1>
        <a:accent2>
          <a:srgbClr val="4D4D4D"/>
        </a:accent2>
        <a:accent3>
          <a:srgbClr val="FFFFFF"/>
        </a:accent3>
        <a:accent4>
          <a:srgbClr val="000000"/>
        </a:accent4>
        <a:accent5>
          <a:srgbClr val="EBEBEB"/>
        </a:accent5>
        <a:accent6>
          <a:srgbClr val="454545"/>
        </a:accent6>
        <a:hlink>
          <a:srgbClr val="333333"/>
        </a:hlink>
        <a:folHlink>
          <a:srgbClr val="080808"/>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66"/>
        </a:dk2>
        <a:lt2>
          <a:srgbClr val="FFFF00"/>
        </a:lt2>
        <a:accent1>
          <a:srgbClr val="CC9900"/>
        </a:accent1>
        <a:accent2>
          <a:srgbClr val="FFCC66"/>
        </a:accent2>
        <a:accent3>
          <a:srgbClr val="AAAAB8"/>
        </a:accent3>
        <a:accent4>
          <a:srgbClr val="DADADA"/>
        </a:accent4>
        <a:accent5>
          <a:srgbClr val="E2CAAA"/>
        </a:accent5>
        <a:accent6>
          <a:srgbClr val="E7B95C"/>
        </a:accent6>
        <a:hlink>
          <a:srgbClr val="FF0000"/>
        </a:hlink>
        <a:folHlink>
          <a:srgbClr val="FFFF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Designs\PULSE.POT</Template>
  <TotalTime>11196</TotalTime>
  <Words>1919</Words>
  <Application>Microsoft Office PowerPoint</Application>
  <PresentationFormat>On-screen Show (4:3)</PresentationFormat>
  <Paragraphs>236</Paragraphs>
  <Slides>41</Slides>
  <Notes>3</Notes>
  <HiddenSlides>4</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41</vt:i4>
      </vt:variant>
    </vt:vector>
  </HeadingPairs>
  <TitlesOfParts>
    <vt:vector size="50" baseType="lpstr">
      <vt:lpstr>Arial Unicode MS</vt:lpstr>
      <vt:lpstr>ＭＳ Ｐゴシック</vt:lpstr>
      <vt:lpstr>Arial</vt:lpstr>
      <vt:lpstr>Arial Rounded MT Bold</vt:lpstr>
      <vt:lpstr>Comic Sans MS</vt:lpstr>
      <vt:lpstr>Times New Roman</vt:lpstr>
      <vt:lpstr>Default Design</vt:lpstr>
      <vt:lpstr>Equation</vt:lpstr>
      <vt:lpstr>Clip</vt:lpstr>
      <vt:lpstr>The Mathematics Of 1950’s Dating: Who wins the battle of the sexes?</vt:lpstr>
      <vt:lpstr>PowerPoint Presentation</vt:lpstr>
      <vt:lpstr>Dating Scenario</vt:lpstr>
      <vt:lpstr>PowerPoint Presentation</vt:lpstr>
      <vt:lpstr>Rogue Couples</vt:lpstr>
      <vt:lpstr>Why be with them when we can be with each other?</vt:lpstr>
      <vt:lpstr>Stable Pairings</vt:lpstr>
      <vt:lpstr>Given a set of preference lists, how do we find a stable pairing?</vt:lpstr>
      <vt:lpstr>Given a set of preference lists, how do we find a stable pairing?</vt:lpstr>
      <vt:lpstr>Idea: Allow the pairs to keep breaking up and reforming until they become stable.  </vt:lpstr>
      <vt:lpstr>PowerPoint Presentation</vt:lpstr>
      <vt:lpstr>The Traditional Marriage Algorithm</vt:lpstr>
      <vt:lpstr>Traditional Marriage Algorithm</vt:lpstr>
      <vt:lpstr>Traditional Marriage Algorithm</vt:lpstr>
      <vt:lpstr>Does the Traditional Marriage Algorithm always produce a stable pairing?</vt:lpstr>
      <vt:lpstr>Does the Traditional Marriage Algorithm always produce a stable pairing?</vt:lpstr>
      <vt:lpstr>Does TMA always terminate?</vt:lpstr>
      <vt:lpstr>Traditional Marriage Algorithm</vt:lpstr>
      <vt:lpstr>Improvement Lemma: If a girl is engaged to a boy, then she will always be engaged (or married) to someone at least as good.</vt:lpstr>
      <vt:lpstr>Improvement Lemma: If a girl is engaged to a boy, then she will always be engaged (or married) to someone at least as good.</vt:lpstr>
      <vt:lpstr>Lemma: No boy can be rejected by all the girls</vt:lpstr>
      <vt:lpstr>Theorem: The TMA always terminates in at most n2 days</vt:lpstr>
      <vt:lpstr>Corollary: Each girl will marry her absolute favorite of the boys who visit her during the TMA</vt:lpstr>
      <vt:lpstr>Great! We know that TMA will terminate and produce a pairing.   But is it stable?</vt:lpstr>
      <vt:lpstr>Theorem: Let T be the pairing produced by TMA. T is stable.</vt:lpstr>
      <vt:lpstr>Theorem: Let T be the pairing produced by TMA. T is stable.</vt:lpstr>
      <vt:lpstr>Theorem: Let T be the pairing produced by TMA. T is stable.</vt:lpstr>
      <vt:lpstr>Opinion Poll</vt:lpstr>
      <vt:lpstr>Forget TMA for a moment</vt:lpstr>
      <vt:lpstr>The Optimal Girl</vt:lpstr>
      <vt:lpstr>The Pessimal Girl</vt:lpstr>
      <vt:lpstr>Dating Heaven and Hell</vt:lpstr>
      <vt:lpstr>Dating Heaven and Hell</vt:lpstr>
      <vt:lpstr>The Naked Mathematical Truth!</vt:lpstr>
      <vt:lpstr>Theorem: TMA produces a  male-optimal pairing</vt:lpstr>
      <vt:lpstr>Some boy b got rejected by his optimal girl g* because she said “maybe” to a preferred b*. b* likes g* at least as much as his optimal girl.</vt:lpstr>
      <vt:lpstr>Some boy b got rejected by his optimal girl g* because she said “maybe” to a preferred b*. b* likes g* at least as much as his optimal girl.</vt:lpstr>
      <vt:lpstr>Theorem: The TMA pairing, T, is female-pessimal.</vt:lpstr>
      <vt:lpstr>Other issues…</vt:lpstr>
      <vt:lpstr>Advice to females</vt:lpstr>
      <vt:lpstr>REFERENCES</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Stable Marriage Problem</dc:title>
  <dc:creator> </dc:creator>
  <dc:description/>
  <cp:lastModifiedBy>Enyue Lu</cp:lastModifiedBy>
  <cp:revision>297</cp:revision>
  <cp:lastPrinted>1998-01-22T22:42:46Z</cp:lastPrinted>
  <dcterms:created xsi:type="dcterms:W3CDTF">2010-01-21T21:49:18Z</dcterms:created>
  <dcterms:modified xsi:type="dcterms:W3CDTF">2018-05-04T13:57:33Z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85</vt:i4>
  </property>
  <property fmtid="{D5CDD505-2E9C-101B-9397-08002B2CF9AE}" pid="5" name="ScreenSize">
    <vt:i4>2</vt:i4>
  </property>
  <property fmtid="{D5CDD505-2E9C-101B-9397-08002B2CF9AE}" pid="6" name="ScreenUsage">
    <vt:i4>2</vt:i4>
  </property>
  <property fmtid="{D5CDD505-2E9C-101B-9397-08002B2CF9AE}" pid="7" name="MailAddress">
    <vt:lpwstr>rudich@cs.cmu.edu</vt:lpwstr>
  </property>
  <property fmtid="{D5CDD505-2E9C-101B-9397-08002B2CF9AE}" pid="8" name="HomePage">
    <vt:lpwstr>http://www.cs.cmu.edu/~rudich</vt:lpwstr>
  </property>
  <property fmtid="{D5CDD505-2E9C-101B-9397-08002B2CF9AE}" pid="9" name="Other">
    <vt:lpwstr>The lecture was generated using Powerpoint 97. The original lecture contains sound and animation that is not represented here. Some distortions of the original slides are due to bugs in the Powerpoint to HTML translator.</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false</vt:bool>
  </property>
  <property fmtid="{D5CDD505-2E9C-101B-9397-08002B2CF9AE}" pid="13" name="BackColor">
    <vt:i4>6684672</vt:i4>
  </property>
  <property fmtid="{D5CDD505-2E9C-101B-9397-08002B2CF9AE}" pid="14" name="TextColor">
    <vt:i4>16777215</vt:i4>
  </property>
  <property fmtid="{D5CDD505-2E9C-101B-9397-08002B2CF9AE}" pid="15" name="LinkColor">
    <vt:i4>65535</vt:i4>
  </property>
  <property fmtid="{D5CDD505-2E9C-101B-9397-08002B2CF9AE}" pid="16" name="VisitedColor">
    <vt:i4>6737151</vt:i4>
  </property>
  <property fmtid="{D5CDD505-2E9C-101B-9397-08002B2CF9AE}" pid="17" name="TransparentButton">
    <vt:i4>0</vt:i4>
  </property>
  <property fmtid="{D5CDD505-2E9C-101B-9397-08002B2CF9AE}" pid="18" name="ButtonType">
    <vt:i4>1</vt:i4>
  </property>
  <property fmtid="{D5CDD505-2E9C-101B-9397-08002B2CF9AE}" pid="19" name="ShowNotes">
    <vt:bool>false</vt:bool>
  </property>
  <property fmtid="{D5CDD505-2E9C-101B-9397-08002B2CF9AE}" pid="20" name="NavBtnPos">
    <vt:i4>4</vt:i4>
  </property>
  <property fmtid="{D5CDD505-2E9C-101B-9397-08002B2CF9AE}" pid="21" name="OutputDir">
    <vt:lpwstr>C:\Rudich\HTML</vt:lpwstr>
  </property>
</Properties>
</file>