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60" r:id="rId5"/>
    <p:sldId id="279" r:id="rId6"/>
    <p:sldId id="27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3B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82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83F89FD-4279-4A97-ABB0-97CE8F9831B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88BF593-ECB0-4700-88E4-1BB6B5C864DB}" type="datetimeFigureOut">
              <a:rPr lang="en-US" smtClean="0"/>
              <a:t>2/16/2017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315200" cy="3355975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sz="4800" b="1" dirty="0">
                <a:solidFill>
                  <a:schemeClr val="accent4">
                    <a:lumMod val="75000"/>
                  </a:schemeClr>
                </a:solidFill>
              </a:rPr>
              <a:t>CompTIA A+ Essentials (</a:t>
            </a:r>
            <a:r>
              <a:rPr lang="en-US" sz="4800" b="1" dirty="0" smtClean="0">
                <a:solidFill>
                  <a:schemeClr val="accent4">
                    <a:lumMod val="75000"/>
                  </a:schemeClr>
                </a:solidFill>
              </a:rPr>
              <a:t>2015 </a:t>
            </a:r>
            <a:r>
              <a:rPr lang="en-US" sz="4800" b="1" dirty="0">
                <a:solidFill>
                  <a:schemeClr val="accent4">
                    <a:lumMod val="75000"/>
                  </a:schemeClr>
                </a:solidFill>
              </a:rPr>
              <a:t>Edition) Objectives 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b="1" dirty="0">
                <a:solidFill>
                  <a:srgbClr val="C00000"/>
                </a:solidFill>
              </a:rPr>
              <a:t>Exam Number: </a:t>
            </a:r>
            <a:r>
              <a:rPr lang="en-US" sz="4800" b="1" dirty="0" smtClean="0">
                <a:solidFill>
                  <a:srgbClr val="C00000"/>
                </a:solidFill>
              </a:rPr>
              <a:t>220-901 </a:t>
            </a:r>
            <a:endParaRPr lang="en-US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55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b="1" dirty="0">
                <a:solidFill>
                  <a:srgbClr val="C00000"/>
                </a:solidFill>
              </a:rPr>
              <a:t>Introduction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In order to receive </a:t>
            </a:r>
            <a:r>
              <a:rPr lang="en-US" sz="2800" b="1" dirty="0" err="1">
                <a:solidFill>
                  <a:schemeClr val="accent4">
                    <a:lumMod val="75000"/>
                  </a:schemeClr>
                </a:solidFill>
              </a:rPr>
              <a:t>CompTIA</a:t>
            </a: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 A+ certification a candidate must pass two exams. The first exam is CompTIA A+ 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Fundamentals</a:t>
            </a: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, exam number 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220-901</a:t>
            </a: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. CompTIA A+ 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220-901 </a:t>
            </a: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covers the fundamentals of computer technology, installation and configuration of PCs, laptops and related hardware, and basic networking</a:t>
            </a:r>
          </a:p>
        </p:txBody>
      </p:sp>
    </p:spTree>
    <p:extLst>
      <p:ext uri="{BB962C8B-B14F-4D97-AF65-F5344CB8AC3E}">
        <p14:creationId xmlns:p14="http://schemas.microsoft.com/office/powerpoint/2010/main" val="84212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220-801 Objectives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4">
                    <a:lumMod val="75000"/>
                  </a:schemeClr>
                </a:solidFill>
              </a:rPr>
              <a:t>CompTIA</a:t>
            </a: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 A+ is ISO 17024 Accredited (Personnel Certification Accreditation) and, as such, undergoes regular reviews and updates to the exam objectives. The following CompTIA A+ Essentials objectives reflect the subject areas in the 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2015 </a:t>
            </a: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Edition of the exam and result from subject matter expert workshops and industry-wide survey results regarding the skills and knowledge required of an entry-level IT professional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663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C00000"/>
                </a:solidFill>
              </a:rPr>
              <a:t>Relative Importance of Domains</a:t>
            </a:r>
            <a:endParaRPr lang="en-US" sz="4000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204170"/>
              </p:ext>
            </p:extLst>
          </p:nvPr>
        </p:nvGraphicFramePr>
        <p:xfrm>
          <a:off x="533400" y="1295400"/>
          <a:ext cx="7467600" cy="5053965"/>
        </p:xfrm>
        <a:graphic>
          <a:graphicData uri="http://schemas.openxmlformats.org/drawingml/2006/table">
            <a:tbl>
              <a:tblPr/>
              <a:tblGrid>
                <a:gridCol w="2240280"/>
                <a:gridCol w="1736442"/>
                <a:gridCol w="1736442"/>
                <a:gridCol w="1754436"/>
              </a:tblGrid>
              <a:tr h="990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Domain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Percentage of Examination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220-901</a:t>
                      </a:r>
                      <a:endParaRPr lang="en-US" sz="2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Percentage of Examination</a:t>
                      </a:r>
                    </a:p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220-801</a:t>
                      </a:r>
                      <a:endParaRPr lang="en-US" sz="2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Percentage of </a:t>
                      </a:r>
                      <a:r>
                        <a:rPr lang="en-US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Examination</a:t>
                      </a:r>
                    </a:p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220-701</a:t>
                      </a:r>
                      <a:endParaRPr lang="en-US" sz="2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1.0 Hardware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34%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40%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27%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2.0 Troubleshooting, Repair &amp; Maintenance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28%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1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3.0 Operating System and Software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4.0 Networking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21%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27%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5.0 Security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8%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6.0 Operational Procedure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11%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7.0 Laptops, Mobile</a:t>
                      </a:r>
                      <a:endParaRPr lang="en-US" sz="18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17%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11%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8.0 Printers</a:t>
                      </a:r>
                      <a:endParaRPr lang="en-US" sz="18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11%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100%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100%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01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7620000" cy="1600200"/>
          </a:xfrm>
          <a:solidFill>
            <a:schemeClr val="accent2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ctr"/>
            <a:r>
              <a:rPr lang="en-US" sz="9600" dirty="0"/>
              <a:t>Domain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n-US" sz="7200" b="1" dirty="0" smtClean="0">
              <a:solidFill>
                <a:srgbClr val="0070C0"/>
              </a:solidFill>
            </a:endParaRPr>
          </a:p>
          <a:p>
            <a:pPr marL="114300" indent="0" algn="ctr">
              <a:buNone/>
            </a:pPr>
            <a:r>
              <a:rPr lang="en-US" sz="7200" b="1" dirty="0" smtClean="0">
                <a:solidFill>
                  <a:srgbClr val="0070C0"/>
                </a:solidFill>
              </a:rPr>
              <a:t>Hardware</a:t>
            </a:r>
          </a:p>
          <a:p>
            <a:pPr marL="114300" indent="0" algn="ctr">
              <a:buNone/>
            </a:pPr>
            <a:r>
              <a:rPr lang="en-US" sz="7200" b="1" dirty="0" smtClean="0">
                <a:solidFill>
                  <a:srgbClr val="0070C0"/>
                </a:solidFill>
              </a:rPr>
              <a:t>34%</a:t>
            </a:r>
            <a:endParaRPr lang="en-US" sz="7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40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813B2D"/>
                </a:solidFill>
              </a:rPr>
              <a:t>Groups Responsibility</a:t>
            </a:r>
            <a:endParaRPr lang="en-US" b="1" dirty="0">
              <a:solidFill>
                <a:srgbClr val="813B2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Each group should review </a:t>
            </a: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901 </a:t>
            </a: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objectives and cover all topics related to their presentation</a:t>
            </a:r>
            <a:endParaRPr lang="en-US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62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185</TotalTime>
  <Words>235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Adjacency</vt:lpstr>
      <vt:lpstr>  CompTIA A+ Essentials (2015 Edition) Objectives   Exam Number: 220-901 </vt:lpstr>
      <vt:lpstr>  Introduction </vt:lpstr>
      <vt:lpstr>220-801 Objectives</vt:lpstr>
      <vt:lpstr>Relative Importance of Domains</vt:lpstr>
      <vt:lpstr>Domain 1</vt:lpstr>
      <vt:lpstr>Groups Responsibility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CompTIA A+ Essentials (2009 Edition) Objectives   Exam Number: 220-701</dc:title>
  <dc:creator>x32</dc:creator>
  <cp:lastModifiedBy>Fatollah Salimian</cp:lastModifiedBy>
  <cp:revision>18</cp:revision>
  <dcterms:created xsi:type="dcterms:W3CDTF">2011-02-10T01:29:31Z</dcterms:created>
  <dcterms:modified xsi:type="dcterms:W3CDTF">2017-02-16T20:52:28Z</dcterms:modified>
</cp:coreProperties>
</file>