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  <p:sldId id="270" r:id="rId3"/>
    <p:sldId id="261" r:id="rId4"/>
    <p:sldId id="262" r:id="rId5"/>
    <p:sldId id="263" r:id="rId6"/>
    <p:sldId id="256" r:id="rId7"/>
    <p:sldId id="260" r:id="rId8"/>
    <p:sldId id="257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6B491C2-6927-4A58-AFF0-58FAEEDB071E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ADBD6E2-0483-4EDC-80E6-9AF65F0BB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_56kyib-Ls&amp;list=PL291F84A80CA32304" TargetMode="External"/><Relationship Id="rId2" Type="http://schemas.openxmlformats.org/officeDocument/2006/relationships/hyperlink" Target="https://www.youtube.com/watch?v=lPIXAtNGGCw&amp;list=PL291F84A80CA3230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RxaVBsXEiok&amp;list=PL291F84A80CA3230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LGA_1366" TargetMode="External"/><Relationship Id="rId13" Type="http://schemas.openxmlformats.org/officeDocument/2006/relationships/hyperlink" Target="http://en.wikipedia.org/wiki/Socket_479" TargetMode="External"/><Relationship Id="rId18" Type="http://schemas.openxmlformats.org/officeDocument/2006/relationships/hyperlink" Target="http://en.wikipedia.org/w/index.php?title=Socket_G2&amp;action=edit&amp;redlink=1" TargetMode="External"/><Relationship Id="rId26" Type="http://schemas.openxmlformats.org/officeDocument/2006/relationships/hyperlink" Target="http://en.wikipedia.org/wiki/LGA_1567" TargetMode="External"/><Relationship Id="rId3" Type="http://schemas.openxmlformats.org/officeDocument/2006/relationships/hyperlink" Target="http://en.wikipedia.org/wiki/Socket_370" TargetMode="External"/><Relationship Id="rId21" Type="http://schemas.openxmlformats.org/officeDocument/2006/relationships/hyperlink" Target="http://en.wikipedia.org/wiki/Socket_603" TargetMode="External"/><Relationship Id="rId34" Type="http://schemas.openxmlformats.org/officeDocument/2006/relationships/hyperlink" Target="http://en.wikipedia.org/wiki/LGA_771" TargetMode="External"/><Relationship Id="rId7" Type="http://schemas.openxmlformats.org/officeDocument/2006/relationships/hyperlink" Target="http://en.wikipedia.org/wiki/LGA_1156" TargetMode="External"/><Relationship Id="rId12" Type="http://schemas.openxmlformats.org/officeDocument/2006/relationships/hyperlink" Target="http://en.wikipedia.org/wiki/Socket_441" TargetMode="External"/><Relationship Id="rId17" Type="http://schemas.openxmlformats.org/officeDocument/2006/relationships/hyperlink" Target="http://en.wikipedia.org/wiki/Socket_G1" TargetMode="External"/><Relationship Id="rId25" Type="http://schemas.openxmlformats.org/officeDocument/2006/relationships/hyperlink" Target="http://en.wikipedia.org/wiki/LGA_1248" TargetMode="External"/><Relationship Id="rId33" Type="http://schemas.openxmlformats.org/officeDocument/2006/relationships/hyperlink" Target="http://en.wikipedia.org/wiki/Socket_7" TargetMode="External"/><Relationship Id="rId2" Type="http://schemas.openxmlformats.org/officeDocument/2006/relationships/hyperlink" Target="http://en.wikipedia.org/wiki/Slot_1" TargetMode="External"/><Relationship Id="rId16" Type="http://schemas.openxmlformats.org/officeDocument/2006/relationships/hyperlink" Target="http://en.wikipedia.org/wiki/Socket_P" TargetMode="External"/><Relationship Id="rId20" Type="http://schemas.openxmlformats.org/officeDocument/2006/relationships/hyperlink" Target="http://en.wikipedia.org/wiki/Slot_2" TargetMode="External"/><Relationship Id="rId29" Type="http://schemas.openxmlformats.org/officeDocument/2006/relationships/hyperlink" Target="http://en.wikipedia.org/wiki/Socket_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LGA_775" TargetMode="External"/><Relationship Id="rId11" Type="http://schemas.openxmlformats.org/officeDocument/2006/relationships/hyperlink" Target="http://en.wikipedia.org/wiki/LGA_2011" TargetMode="External"/><Relationship Id="rId24" Type="http://schemas.openxmlformats.org/officeDocument/2006/relationships/hyperlink" Target="http://en.wikipedia.org/wiki/PAC611" TargetMode="External"/><Relationship Id="rId32" Type="http://schemas.openxmlformats.org/officeDocument/2006/relationships/hyperlink" Target="http://en.wikipedia.org/wiki/Socket_6" TargetMode="External"/><Relationship Id="rId5" Type="http://schemas.openxmlformats.org/officeDocument/2006/relationships/hyperlink" Target="http://en.wikipedia.org/wiki/Socket_478" TargetMode="External"/><Relationship Id="rId15" Type="http://schemas.openxmlformats.org/officeDocument/2006/relationships/hyperlink" Target="http://en.wikipedia.org/wiki/Socket_M" TargetMode="External"/><Relationship Id="rId23" Type="http://schemas.openxmlformats.org/officeDocument/2006/relationships/hyperlink" Target="http://en.wikipedia.org/wiki/PAC418" TargetMode="External"/><Relationship Id="rId28" Type="http://schemas.openxmlformats.org/officeDocument/2006/relationships/hyperlink" Target="http://en.wikipedia.org/wiki/Socket_2" TargetMode="External"/><Relationship Id="rId10" Type="http://schemas.openxmlformats.org/officeDocument/2006/relationships/hyperlink" Target="http://en.wikipedia.org/wiki/LGA_1356" TargetMode="External"/><Relationship Id="rId19" Type="http://schemas.openxmlformats.org/officeDocument/2006/relationships/hyperlink" Target="http://en.wikipedia.org/wiki/Socket_8" TargetMode="External"/><Relationship Id="rId31" Type="http://schemas.openxmlformats.org/officeDocument/2006/relationships/hyperlink" Target="http://en.wikipedia.org/wiki/Socket_5" TargetMode="External"/><Relationship Id="rId4" Type="http://schemas.openxmlformats.org/officeDocument/2006/relationships/hyperlink" Target="http://en.wikipedia.org/wiki/Socket_423" TargetMode="External"/><Relationship Id="rId9" Type="http://schemas.openxmlformats.org/officeDocument/2006/relationships/hyperlink" Target="http://en.wikipedia.org/wiki/LGA_1155" TargetMode="External"/><Relationship Id="rId14" Type="http://schemas.openxmlformats.org/officeDocument/2006/relationships/hyperlink" Target="http://en.wikipedia.org/wiki/Socket_495" TargetMode="External"/><Relationship Id="rId22" Type="http://schemas.openxmlformats.org/officeDocument/2006/relationships/hyperlink" Target="http://en.wikipedia.org/wiki/Socket_604" TargetMode="External"/><Relationship Id="rId27" Type="http://schemas.openxmlformats.org/officeDocument/2006/relationships/hyperlink" Target="http://en.wikipedia.org/wiki/Socket_1" TargetMode="External"/><Relationship Id="rId30" Type="http://schemas.openxmlformats.org/officeDocument/2006/relationships/hyperlink" Target="http://en.wikipedia.org/wiki/Socket_4" TargetMode="External"/><Relationship Id="rId35" Type="http://schemas.openxmlformats.org/officeDocument/2006/relationships/hyperlink" Target="https://en.wikipedia.org/wiki/CPU_sock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1600200"/>
            <a:ext cx="7406640" cy="3810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dirty="0" smtClean="0"/>
              <a:t>Build Your Own Computer</a:t>
            </a:r>
            <a:br>
              <a:rPr lang="en-US" sz="8000" b="1" dirty="0" smtClean="0"/>
            </a:br>
            <a:r>
              <a:rPr lang="en-US" sz="6000" dirty="0" smtClean="0">
                <a:solidFill>
                  <a:srgbClr val="C00000"/>
                </a:solidFill>
              </a:rPr>
              <a:t>INFO 450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build a computer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26936"/>
          </a:xfrm>
        </p:spPr>
        <p:txBody>
          <a:bodyPr>
            <a:normAutofit/>
          </a:bodyPr>
          <a:lstStyle/>
          <a:p>
            <a:r>
              <a:rPr lang="en-US" dirty="0" smtClean="0"/>
              <a:t>Part 1: </a:t>
            </a:r>
            <a:r>
              <a:rPr lang="en-US" dirty="0" smtClean="0">
                <a:hlinkClick r:id="rId2"/>
              </a:rPr>
              <a:t>Choosing your parts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Part 2: </a:t>
            </a:r>
            <a:r>
              <a:rPr lang="en-US" dirty="0" smtClean="0">
                <a:hlinkClick r:id="rId3"/>
              </a:rPr>
              <a:t>The Build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Part 3: </a:t>
            </a:r>
            <a:r>
              <a:rPr lang="en-US" dirty="0" smtClean="0">
                <a:hlinkClick r:id="rId4"/>
              </a:rPr>
              <a:t>Installing OS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Reasons to Build a PC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26936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Computers are surprisingly easy to build.</a:t>
            </a:r>
          </a:p>
          <a:p>
            <a:r>
              <a:rPr lang="en-US" sz="3200" dirty="0" smtClean="0"/>
              <a:t>	*  Money Saving</a:t>
            </a:r>
          </a:p>
          <a:p>
            <a:r>
              <a:rPr lang="en-US" sz="3200" dirty="0" smtClean="0"/>
              <a:t>	*  Performance</a:t>
            </a:r>
          </a:p>
          <a:p>
            <a:r>
              <a:rPr lang="en-US" sz="3200" dirty="0" smtClean="0"/>
              <a:t>	*  Satisfy Personal needs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533400"/>
            <a:ext cx="7406640" cy="8382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Parts Required: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447800"/>
            <a:ext cx="7406640" cy="48768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dirty="0" smtClean="0"/>
              <a:t>Case </a:t>
            </a:r>
          </a:p>
          <a:p>
            <a:pPr marL="541782" indent="-514350">
              <a:buAutoNum type="arabicPeriod"/>
            </a:pPr>
            <a:r>
              <a:rPr lang="en-US" dirty="0" smtClean="0"/>
              <a:t>Power Supply</a:t>
            </a:r>
          </a:p>
          <a:p>
            <a:pPr marL="541782" indent="-514350">
              <a:buAutoNum type="arabicPeriod"/>
            </a:pPr>
            <a:r>
              <a:rPr lang="en-US" dirty="0" smtClean="0"/>
              <a:t>Motherboard</a:t>
            </a:r>
          </a:p>
          <a:p>
            <a:pPr marL="541782" indent="-514350">
              <a:buAutoNum type="arabicPeriod"/>
            </a:pPr>
            <a:r>
              <a:rPr lang="en-US" dirty="0" smtClean="0"/>
              <a:t>CPU</a:t>
            </a:r>
          </a:p>
          <a:p>
            <a:pPr marL="541782" indent="-514350">
              <a:buAutoNum type="arabicPeriod"/>
            </a:pPr>
            <a:r>
              <a:rPr lang="en-US" dirty="0" smtClean="0"/>
              <a:t>Memory</a:t>
            </a:r>
          </a:p>
          <a:p>
            <a:pPr marL="541782" indent="-514350">
              <a:buAutoNum type="arabicPeriod"/>
            </a:pPr>
            <a:r>
              <a:rPr lang="en-US" dirty="0" smtClean="0"/>
              <a:t>Video Card</a:t>
            </a:r>
          </a:p>
          <a:p>
            <a:pPr marL="541782" indent="-514350">
              <a:buAutoNum type="arabicPeriod"/>
            </a:pPr>
            <a:r>
              <a:rPr lang="en-US" dirty="0" smtClean="0"/>
              <a:t>Sound Card, Network Card, Modem…</a:t>
            </a:r>
          </a:p>
          <a:p>
            <a:pPr marL="541782" indent="-514350">
              <a:buAutoNum type="arabicPeriod"/>
            </a:pPr>
            <a:r>
              <a:rPr lang="en-US" dirty="0" smtClean="0"/>
              <a:t>Hard Drive(s)</a:t>
            </a:r>
          </a:p>
          <a:p>
            <a:pPr marL="541782" indent="-514350">
              <a:buAutoNum type="arabicPeriod"/>
            </a:pPr>
            <a:r>
              <a:rPr lang="en-US" dirty="0" smtClean="0"/>
              <a:t>DVD ROM/RW; Blue Ray</a:t>
            </a:r>
          </a:p>
          <a:p>
            <a:pPr marL="541782" indent="-514350">
              <a:buAutoNum type="arabicPeriod"/>
            </a:pPr>
            <a:r>
              <a:rPr lang="en-US" dirty="0" smtClean="0"/>
              <a:t>Keyboard, Mouse, Monitor</a:t>
            </a:r>
          </a:p>
          <a:p>
            <a:pPr marL="541782" indent="-514350">
              <a:buAutoNum type="arabicPeriod"/>
            </a:pPr>
            <a:endParaRPr lang="en-US" dirty="0" smtClean="0"/>
          </a:p>
          <a:p>
            <a:pPr marL="541782" indent="-514350">
              <a:buAutoNum type="arabicPeriod"/>
            </a:pPr>
            <a:endParaRPr lang="en-US" dirty="0" smtClean="0"/>
          </a:p>
          <a:p>
            <a:pPr marL="541782" indent="-514350">
              <a:buAutoNum type="arabicPeriod"/>
            </a:pPr>
            <a:endParaRPr lang="en-US" dirty="0" smtClean="0"/>
          </a:p>
          <a:p>
            <a:pPr marL="541782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Cases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398336"/>
          </a:xfrm>
        </p:spPr>
        <p:txBody>
          <a:bodyPr/>
          <a:lstStyle/>
          <a:p>
            <a:r>
              <a:rPr lang="en-US" dirty="0" err="1" smtClean="0"/>
              <a:t>Antec</a:t>
            </a:r>
            <a:r>
              <a:rPr lang="en-US" dirty="0" smtClean="0"/>
              <a:t>: Most popular</a:t>
            </a:r>
          </a:p>
          <a:p>
            <a:r>
              <a:rPr lang="en-US" dirty="0" err="1" smtClean="0"/>
              <a:t>Lian</a:t>
            </a:r>
            <a:r>
              <a:rPr lang="en-US" dirty="0" smtClean="0"/>
              <a:t>-Li :  Expensive, Top Rated</a:t>
            </a:r>
          </a:p>
          <a:p>
            <a:r>
              <a:rPr lang="en-US" dirty="0" err="1" smtClean="0"/>
              <a:t>Thermaltake</a:t>
            </a:r>
            <a:endParaRPr lang="en-US" dirty="0" smtClean="0"/>
          </a:p>
          <a:p>
            <a:r>
              <a:rPr lang="en-US" dirty="0" smtClean="0"/>
              <a:t>Cooler Master</a:t>
            </a:r>
          </a:p>
          <a:p>
            <a:r>
              <a:rPr lang="en-US" dirty="0" err="1" smtClean="0"/>
              <a:t>Nzst</a:t>
            </a:r>
            <a:endParaRPr lang="en-US" dirty="0" smtClean="0"/>
          </a:p>
          <a:p>
            <a:r>
              <a:rPr lang="en-US" dirty="0" err="1" smtClean="0"/>
              <a:t>Enlight</a:t>
            </a:r>
            <a:endParaRPr lang="en-US" dirty="0" smtClean="0"/>
          </a:p>
          <a:p>
            <a:r>
              <a:rPr lang="en-US" dirty="0" smtClean="0"/>
              <a:t>Corsair</a:t>
            </a:r>
          </a:p>
          <a:p>
            <a:r>
              <a:rPr lang="en-US" dirty="0" err="1" smtClean="0"/>
              <a:t>Raidmax</a:t>
            </a:r>
            <a:r>
              <a:rPr lang="en-US" dirty="0" smtClean="0"/>
              <a:t>: low level popular case</a:t>
            </a:r>
          </a:p>
          <a:p>
            <a:r>
              <a:rPr lang="en-US" dirty="0" err="1" smtClean="0"/>
              <a:t>Rosewill</a:t>
            </a:r>
            <a:r>
              <a:rPr lang="en-US" dirty="0" smtClean="0"/>
              <a:t>: Bang for the buck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Case accessories: Fan, Cooling systems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322136"/>
          </a:xfrm>
        </p:spPr>
        <p:txBody>
          <a:bodyPr/>
          <a:lstStyle/>
          <a:p>
            <a:r>
              <a:rPr lang="en-US" dirty="0" smtClean="0"/>
              <a:t>Exhaust fans</a:t>
            </a:r>
          </a:p>
          <a:p>
            <a:r>
              <a:rPr lang="en-US" dirty="0" smtClean="0"/>
              <a:t>Liquid cooling</a:t>
            </a:r>
          </a:p>
          <a:p>
            <a:r>
              <a:rPr lang="en-US" dirty="0" smtClean="0"/>
              <a:t>Heat Sink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Power Supply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86493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Know what the power requirements are for the hardware you have installed or will install in your computer, check out these wattage requirements for the common computer parts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457200"/>
            <a:ext cx="7406640" cy="5943600"/>
          </a:xfrm>
        </p:spPr>
        <p:txBody>
          <a:bodyPr>
            <a:normAutofit fontScale="32500" lnSpcReduction="20000"/>
          </a:bodyPr>
          <a:lstStyle/>
          <a:p>
            <a:r>
              <a:rPr lang="en-US" sz="11100" dirty="0" smtClean="0">
                <a:solidFill>
                  <a:srgbClr val="002060"/>
                </a:solidFill>
              </a:rPr>
              <a:t>Motherboard 15-30 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Low-end CPU 20-50 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Mid to high range CPU </a:t>
            </a:r>
            <a:r>
              <a:rPr lang="en-US" sz="11100" dirty="0" smtClean="0">
                <a:solidFill>
                  <a:srgbClr val="002060"/>
                </a:solidFill>
              </a:rPr>
              <a:t>40-150 </a:t>
            </a:r>
            <a:r>
              <a:rPr lang="en-US" sz="11100" dirty="0" smtClean="0">
                <a:solidFill>
                  <a:srgbClr val="002060"/>
                </a:solidFill>
              </a:rPr>
              <a:t>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RAM </a:t>
            </a:r>
            <a:r>
              <a:rPr lang="en-US" sz="11100" dirty="0" smtClean="0">
                <a:solidFill>
                  <a:srgbClr val="002060"/>
                </a:solidFill>
              </a:rPr>
              <a:t>5 to 10 </a:t>
            </a:r>
            <a:r>
              <a:rPr lang="en-US" sz="11100" dirty="0" smtClean="0">
                <a:solidFill>
                  <a:srgbClr val="002060"/>
                </a:solidFill>
              </a:rPr>
              <a:t>watts per </a:t>
            </a:r>
            <a:r>
              <a:rPr lang="en-US" sz="11100" dirty="0" smtClean="0">
                <a:solidFill>
                  <a:srgbClr val="002060"/>
                </a:solidFill>
              </a:rPr>
              <a:t>Module </a:t>
            </a:r>
            <a:endParaRPr lang="en-US" sz="11100" dirty="0" smtClean="0">
              <a:solidFill>
                <a:srgbClr val="002060"/>
              </a:solidFill>
            </a:endParaRPr>
          </a:p>
          <a:p>
            <a:r>
              <a:rPr lang="en-US" sz="11100" dirty="0" smtClean="0">
                <a:solidFill>
                  <a:srgbClr val="002060"/>
                </a:solidFill>
              </a:rPr>
              <a:t>PCI add-in card 5 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Low to mid level graphics card 20-60 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High-End graphics card </a:t>
            </a:r>
            <a:r>
              <a:rPr lang="en-US" sz="11100" dirty="0" smtClean="0">
                <a:solidFill>
                  <a:srgbClr val="002060"/>
                </a:solidFill>
              </a:rPr>
              <a:t>100-250 </a:t>
            </a:r>
            <a:r>
              <a:rPr lang="en-US" sz="11100" dirty="0" smtClean="0">
                <a:solidFill>
                  <a:srgbClr val="002060"/>
                </a:solidFill>
              </a:rPr>
              <a:t>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IDE hard drive </a:t>
            </a:r>
            <a:r>
              <a:rPr lang="en-US" sz="11100" dirty="0" smtClean="0">
                <a:solidFill>
                  <a:srgbClr val="002060"/>
                </a:solidFill>
              </a:rPr>
              <a:t>5-20 </a:t>
            </a:r>
            <a:r>
              <a:rPr lang="en-US" sz="11100" dirty="0" smtClean="0">
                <a:solidFill>
                  <a:srgbClr val="002060"/>
                </a:solidFill>
              </a:rPr>
              <a:t>watts </a:t>
            </a:r>
          </a:p>
          <a:p>
            <a:r>
              <a:rPr lang="en-US" sz="11100" dirty="0" smtClean="0">
                <a:solidFill>
                  <a:srgbClr val="002060"/>
                </a:solidFill>
              </a:rPr>
              <a:t>Optical drives 10-25 watts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838200"/>
            <a:ext cx="7406640" cy="3429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You should add up your estimated requirements, add another 30% or so for safety and upgrades to get a rough idea of your minimum requirement. You should always go more than the minimum.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4419600"/>
            <a:ext cx="7406640" cy="2057400"/>
          </a:xfrm>
        </p:spPr>
        <p:txBody>
          <a:bodyPr/>
          <a:lstStyle/>
          <a:p>
            <a:r>
              <a:rPr lang="en-US" sz="3200" dirty="0" smtClean="0"/>
              <a:t>If you are into top of the line, heavy graphics, overclocking, bells and whistles, start with a </a:t>
            </a:r>
            <a:r>
              <a:rPr lang="en-US" sz="3200" dirty="0" smtClean="0"/>
              <a:t>600 </a:t>
            </a:r>
            <a:r>
              <a:rPr lang="en-US" sz="3200" dirty="0" smtClean="0"/>
              <a:t>watt power supply at least.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Motherboard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26936"/>
          </a:xfrm>
        </p:spPr>
        <p:txBody>
          <a:bodyPr>
            <a:normAutofit fontScale="62500" lnSpcReduction="20000"/>
          </a:bodyPr>
          <a:lstStyle/>
          <a:p>
            <a:r>
              <a:rPr lang="en-US" sz="3200" dirty="0" smtClean="0"/>
              <a:t>Intel Based</a:t>
            </a:r>
          </a:p>
          <a:p>
            <a:r>
              <a:rPr lang="en-US" sz="2800" dirty="0" smtClean="0"/>
              <a:t>Desktop sockets </a:t>
            </a:r>
            <a:r>
              <a:rPr lang="en-US" sz="2800" dirty="0" smtClean="0">
                <a:hlinkClick r:id="rId2" tooltip="Slot 1"/>
              </a:rPr>
              <a:t>Slot 1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3" tooltip="Socket 370"/>
              </a:rPr>
              <a:t>Socket 370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4" tooltip="Socket 423"/>
              </a:rPr>
              <a:t>Socket 423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5" tooltip="Socket 478"/>
              </a:rPr>
              <a:t>Socket 478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6" tooltip="LGA 775"/>
              </a:rPr>
              <a:t>LGA 775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7" tooltip="LGA 1156"/>
              </a:rPr>
              <a:t>LGA 1156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8" tooltip="LGA 1366"/>
              </a:rPr>
              <a:t>LGA 1366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9" tooltip="LGA 1155"/>
              </a:rPr>
              <a:t>LGA 1155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0" tooltip="LGA 1356"/>
              </a:rPr>
              <a:t>LGA 1356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1" tooltip="LGA 2011"/>
              </a:rPr>
              <a:t>LGA </a:t>
            </a:r>
            <a:r>
              <a:rPr lang="en-US" sz="2800" dirty="0" smtClean="0">
                <a:hlinkClick r:id="rId11" tooltip="LGA 2011"/>
              </a:rPr>
              <a:t>2011</a:t>
            </a:r>
            <a:r>
              <a:rPr lang="en-US" sz="2800" dirty="0" smtClean="0"/>
              <a:t>, </a:t>
            </a:r>
            <a:r>
              <a:rPr lang="en-US" sz="2800" dirty="0">
                <a:hlinkClick r:id="rId11" tooltip="LGA 2011"/>
              </a:rPr>
              <a:t>LGA </a:t>
            </a:r>
            <a:r>
              <a:rPr lang="en-US" sz="2800" dirty="0" smtClean="0">
                <a:hlinkClick r:id="rId11" tooltip="LGA 2011"/>
              </a:rPr>
              <a:t>2066</a:t>
            </a:r>
            <a:endParaRPr lang="en-US" sz="2800" dirty="0" smtClean="0"/>
          </a:p>
          <a:p>
            <a:r>
              <a:rPr lang="en-US" sz="2800" dirty="0" smtClean="0"/>
              <a:t>Mobile sockets </a:t>
            </a:r>
            <a:r>
              <a:rPr lang="en-US" sz="2800" dirty="0" smtClean="0">
                <a:hlinkClick r:id="rId12" tooltip="Socket 441"/>
              </a:rPr>
              <a:t>Socket 441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3" tooltip="Socket 479"/>
              </a:rPr>
              <a:t>Socket 479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4" tooltip="Socket 495"/>
              </a:rPr>
              <a:t>Socket 495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5" tooltip="Socket M"/>
              </a:rPr>
              <a:t>Socket M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6" tooltip="Socket P"/>
              </a:rPr>
              <a:t>Socket P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7" tooltip="Socket G1"/>
              </a:rPr>
              <a:t>Socket G1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8" tooltip="Socket G2 (page does not exist)"/>
              </a:rPr>
              <a:t>Socket G2</a:t>
            </a:r>
            <a:endParaRPr lang="en-US" sz="2800" dirty="0" smtClean="0"/>
          </a:p>
          <a:p>
            <a:r>
              <a:rPr lang="en-US" sz="2800" dirty="0" smtClean="0"/>
              <a:t>Server sockets </a:t>
            </a:r>
            <a:r>
              <a:rPr lang="en-US" sz="2800" dirty="0" smtClean="0">
                <a:hlinkClick r:id="rId19" tooltip="Socket 8"/>
              </a:rPr>
              <a:t>Socket 8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0" tooltip="Slot 2"/>
              </a:rPr>
              <a:t>Slot 2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1" tooltip="Socket 603"/>
              </a:rPr>
              <a:t>Socket 603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2" tooltip="Socket 604"/>
              </a:rPr>
              <a:t>Socket 604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3" tooltip="PAC418"/>
              </a:rPr>
              <a:t>PAC418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4" tooltip="PAC611"/>
              </a:rPr>
              <a:t>PAC611</a:t>
            </a:r>
            <a:r>
              <a:rPr lang="en-US" sz="2800" dirty="0" smtClean="0"/>
              <a:t> • </a:t>
            </a:r>
            <a:r>
              <a:rPr lang="en-US" sz="2800" b="1" dirty="0" smtClean="0"/>
              <a:t>LGA 771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7" tooltip="LGA 1156"/>
              </a:rPr>
              <a:t>LGA 1156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8" tooltip="LGA 1366"/>
              </a:rPr>
              <a:t>LGA 1366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5" tooltip="LGA 1248"/>
              </a:rPr>
              <a:t>LGA 1248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6" tooltip="LGA 1567"/>
              </a:rPr>
              <a:t>LGA 1567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0" tooltip="LGA 1356"/>
              </a:rPr>
              <a:t>LGA 1356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11" tooltip="LGA 2011"/>
              </a:rPr>
              <a:t>LGA 2011</a:t>
            </a:r>
            <a:endParaRPr lang="en-US" sz="2800" dirty="0" smtClean="0"/>
          </a:p>
          <a:p>
            <a:r>
              <a:rPr lang="en-US" sz="2800" dirty="0" smtClean="0"/>
              <a:t>Legacy non-proprietary sockets </a:t>
            </a:r>
            <a:r>
              <a:rPr lang="en-US" sz="2800" dirty="0" smtClean="0">
                <a:hlinkClick r:id="rId27" tooltip="Socket 1"/>
              </a:rPr>
              <a:t>Socket 1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8" tooltip="Socket 2"/>
              </a:rPr>
              <a:t>Socket 2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29" tooltip="Socket 3"/>
              </a:rPr>
              <a:t>Socket 3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30" tooltip="Socket 4"/>
              </a:rPr>
              <a:t>Socket 4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31" tooltip="Socket 5"/>
              </a:rPr>
              <a:t>Socket 5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32" tooltip="Socket 6"/>
              </a:rPr>
              <a:t>Socket 6</a:t>
            </a:r>
            <a:r>
              <a:rPr lang="en-US" sz="2800" dirty="0" smtClean="0"/>
              <a:t> • </a:t>
            </a:r>
            <a:r>
              <a:rPr lang="en-US" sz="2800" dirty="0" smtClean="0">
                <a:hlinkClick r:id="rId33" tooltip="Socket 7"/>
              </a:rPr>
              <a:t>Socket 7</a:t>
            </a:r>
            <a:endParaRPr lang="en-US" sz="2800" dirty="0" smtClean="0"/>
          </a:p>
          <a:p>
            <a:r>
              <a:rPr lang="en-US" sz="3200" dirty="0" smtClean="0">
                <a:hlinkClick r:id="rId34"/>
              </a:rPr>
              <a:t>http://en.wikipedia.org/wiki/LGA_771</a:t>
            </a:r>
            <a:endParaRPr lang="en-US" sz="3200" dirty="0" smtClean="0"/>
          </a:p>
          <a:p>
            <a:r>
              <a:rPr lang="en-US" sz="3200" dirty="0" smtClean="0">
                <a:hlinkClick r:id="rId6"/>
              </a:rPr>
              <a:t>http://en.wikipedia.org/wiki/LGA_775</a:t>
            </a:r>
            <a:endParaRPr lang="en-US" sz="3200" dirty="0" smtClean="0"/>
          </a:p>
          <a:p>
            <a:r>
              <a:rPr lang="en-US" sz="3200" dirty="0" smtClean="0">
                <a:hlinkClick r:id="rId7"/>
              </a:rPr>
              <a:t>http://en.wikipedia.org/wiki/LGA_1156</a:t>
            </a:r>
            <a:endParaRPr lang="en-US" sz="3200" dirty="0" smtClean="0"/>
          </a:p>
          <a:p>
            <a:r>
              <a:rPr lang="en-US" sz="3200" dirty="0" smtClean="0"/>
              <a:t>AMD based</a:t>
            </a:r>
          </a:p>
          <a:p>
            <a:r>
              <a:rPr lang="en-US" sz="3200" dirty="0" smtClean="0"/>
              <a:t>AM4, TR4, AM3</a:t>
            </a:r>
            <a:r>
              <a:rPr lang="en-US" sz="3200" dirty="0" smtClean="0"/>
              <a:t>+, AM3, AM2+,AM2 </a:t>
            </a:r>
          </a:p>
          <a:p>
            <a:r>
              <a:rPr lang="en-US" sz="3200" dirty="0" smtClean="0">
                <a:hlinkClick r:id="rId35"/>
              </a:rPr>
              <a:t>CPU Sockets</a:t>
            </a:r>
            <a:endParaRPr lang="en-US" sz="3200" dirty="0" smtClean="0"/>
          </a:p>
          <a:p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589</TotalTime>
  <Words>262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Gill Sans MT</vt:lpstr>
      <vt:lpstr>Verdana</vt:lpstr>
      <vt:lpstr>Wingdings 2</vt:lpstr>
      <vt:lpstr>Solstice</vt:lpstr>
      <vt:lpstr>Build Your Own Computer INFO 450</vt:lpstr>
      <vt:lpstr>Reasons to Build a PC</vt:lpstr>
      <vt:lpstr>Parts Required:</vt:lpstr>
      <vt:lpstr>Cases</vt:lpstr>
      <vt:lpstr>Case accessories: Fan, Cooling systems</vt:lpstr>
      <vt:lpstr>Power Supply</vt:lpstr>
      <vt:lpstr>PowerPoint Presentation</vt:lpstr>
      <vt:lpstr>You should add up your estimated requirements, add another 30% or so for safety and upgrades to get a rough idea of your minimum requirement. You should always go more than the minimum.</vt:lpstr>
      <vt:lpstr>Motherboard</vt:lpstr>
      <vt:lpstr>How to build a computer</vt:lpstr>
    </vt:vector>
  </TitlesOfParts>
  <Company>Salisbury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Supply</dc:title>
  <dc:creator>fxsalimian</dc:creator>
  <cp:lastModifiedBy>Fatollah Salimian</cp:lastModifiedBy>
  <cp:revision>34</cp:revision>
  <dcterms:created xsi:type="dcterms:W3CDTF">2010-02-18T14:58:08Z</dcterms:created>
  <dcterms:modified xsi:type="dcterms:W3CDTF">2019-02-14T22:03:10Z</dcterms:modified>
</cp:coreProperties>
</file>