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notesMasterIdLst>
    <p:notesMasterId r:id="rId30"/>
  </p:notesMasterIdLst>
  <p:handoutMasterIdLst>
    <p:handoutMasterId r:id="rId31"/>
  </p:handoutMasterIdLst>
  <p:sldIdLst>
    <p:sldId id="305" r:id="rId2"/>
    <p:sldId id="282" r:id="rId3"/>
    <p:sldId id="304" r:id="rId4"/>
    <p:sldId id="283" r:id="rId5"/>
    <p:sldId id="284" r:id="rId6"/>
    <p:sldId id="285" r:id="rId7"/>
    <p:sldId id="287" r:id="rId8"/>
    <p:sldId id="286" r:id="rId9"/>
    <p:sldId id="310" r:id="rId10"/>
    <p:sldId id="288" r:id="rId11"/>
    <p:sldId id="309" r:id="rId12"/>
    <p:sldId id="308" r:id="rId13"/>
    <p:sldId id="289" r:id="rId14"/>
    <p:sldId id="311" r:id="rId15"/>
    <p:sldId id="314"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3" r:id="rId29"/>
  </p:sldIdLst>
  <p:sldSz cx="9144000" cy="6858000" type="screen4x3"/>
  <p:notesSz cx="6858000" cy="9137650"/>
  <p:custDataLst>
    <p:tags r:id="rId32"/>
  </p:custDataLst>
  <p:defaultTextStyle>
    <a:defPPr>
      <a:defRPr lang="en-US"/>
    </a:defPPr>
    <a:lvl1pPr algn="l" rtl="0" fontAlgn="base">
      <a:spcBef>
        <a:spcPct val="50000"/>
      </a:spcBef>
      <a:spcAft>
        <a:spcPct val="0"/>
      </a:spcAft>
      <a:buClr>
        <a:srgbClr val="003580"/>
      </a:buClr>
      <a:buFont typeface="Wingdings" pitchFamily="2" charset="2"/>
      <a:defRPr sz="2600" kern="1200">
        <a:solidFill>
          <a:srgbClr val="003580"/>
        </a:solidFill>
        <a:latin typeface="Arial" charset="0"/>
        <a:ea typeface="+mn-ea"/>
        <a:cs typeface="Arial" charset="0"/>
      </a:defRPr>
    </a:lvl1pPr>
    <a:lvl2pPr marL="457200" algn="l" rtl="0" fontAlgn="base">
      <a:spcBef>
        <a:spcPct val="50000"/>
      </a:spcBef>
      <a:spcAft>
        <a:spcPct val="0"/>
      </a:spcAft>
      <a:buClr>
        <a:srgbClr val="003580"/>
      </a:buClr>
      <a:buFont typeface="Wingdings" pitchFamily="2" charset="2"/>
      <a:defRPr sz="2600" kern="1200">
        <a:solidFill>
          <a:srgbClr val="003580"/>
        </a:solidFill>
        <a:latin typeface="Arial" charset="0"/>
        <a:ea typeface="+mn-ea"/>
        <a:cs typeface="Arial" charset="0"/>
      </a:defRPr>
    </a:lvl2pPr>
    <a:lvl3pPr marL="914400" algn="l" rtl="0" fontAlgn="base">
      <a:spcBef>
        <a:spcPct val="50000"/>
      </a:spcBef>
      <a:spcAft>
        <a:spcPct val="0"/>
      </a:spcAft>
      <a:buClr>
        <a:srgbClr val="003580"/>
      </a:buClr>
      <a:buFont typeface="Wingdings" pitchFamily="2" charset="2"/>
      <a:defRPr sz="2600" kern="1200">
        <a:solidFill>
          <a:srgbClr val="003580"/>
        </a:solidFill>
        <a:latin typeface="Arial" charset="0"/>
        <a:ea typeface="+mn-ea"/>
        <a:cs typeface="Arial" charset="0"/>
      </a:defRPr>
    </a:lvl3pPr>
    <a:lvl4pPr marL="1371600" algn="l" rtl="0" fontAlgn="base">
      <a:spcBef>
        <a:spcPct val="50000"/>
      </a:spcBef>
      <a:spcAft>
        <a:spcPct val="0"/>
      </a:spcAft>
      <a:buClr>
        <a:srgbClr val="003580"/>
      </a:buClr>
      <a:buFont typeface="Wingdings" pitchFamily="2" charset="2"/>
      <a:defRPr sz="2600" kern="1200">
        <a:solidFill>
          <a:srgbClr val="003580"/>
        </a:solidFill>
        <a:latin typeface="Arial" charset="0"/>
        <a:ea typeface="+mn-ea"/>
        <a:cs typeface="Arial" charset="0"/>
      </a:defRPr>
    </a:lvl4pPr>
    <a:lvl5pPr marL="1828800" algn="l" rtl="0" fontAlgn="base">
      <a:spcBef>
        <a:spcPct val="50000"/>
      </a:spcBef>
      <a:spcAft>
        <a:spcPct val="0"/>
      </a:spcAft>
      <a:buClr>
        <a:srgbClr val="003580"/>
      </a:buClr>
      <a:buFont typeface="Wingdings" pitchFamily="2" charset="2"/>
      <a:defRPr sz="2600" kern="1200">
        <a:solidFill>
          <a:srgbClr val="003580"/>
        </a:solidFill>
        <a:latin typeface="Arial" charset="0"/>
        <a:ea typeface="+mn-ea"/>
        <a:cs typeface="Arial" charset="0"/>
      </a:defRPr>
    </a:lvl5pPr>
    <a:lvl6pPr marL="2286000" algn="l" defTabSz="914400" rtl="0" eaLnBrk="1" latinLnBrk="0" hangingPunct="1">
      <a:defRPr sz="2600" kern="1200">
        <a:solidFill>
          <a:srgbClr val="003580"/>
        </a:solidFill>
        <a:latin typeface="Arial" charset="0"/>
        <a:ea typeface="+mn-ea"/>
        <a:cs typeface="Arial" charset="0"/>
      </a:defRPr>
    </a:lvl6pPr>
    <a:lvl7pPr marL="2743200" algn="l" defTabSz="914400" rtl="0" eaLnBrk="1" latinLnBrk="0" hangingPunct="1">
      <a:defRPr sz="2600" kern="1200">
        <a:solidFill>
          <a:srgbClr val="003580"/>
        </a:solidFill>
        <a:latin typeface="Arial" charset="0"/>
        <a:ea typeface="+mn-ea"/>
        <a:cs typeface="Arial" charset="0"/>
      </a:defRPr>
    </a:lvl7pPr>
    <a:lvl8pPr marL="3200400" algn="l" defTabSz="914400" rtl="0" eaLnBrk="1" latinLnBrk="0" hangingPunct="1">
      <a:defRPr sz="2600" kern="1200">
        <a:solidFill>
          <a:srgbClr val="003580"/>
        </a:solidFill>
        <a:latin typeface="Arial" charset="0"/>
        <a:ea typeface="+mn-ea"/>
        <a:cs typeface="Arial" charset="0"/>
      </a:defRPr>
    </a:lvl8pPr>
    <a:lvl9pPr marL="3657600" algn="l" defTabSz="914400" rtl="0" eaLnBrk="1" latinLnBrk="0" hangingPunct="1">
      <a:defRPr sz="2600" kern="1200">
        <a:solidFill>
          <a:srgbClr val="003580"/>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DFOK"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hiddenSlides="1"/>
  <p:showPr showNarration="1" useTimings="0">
    <p:present/>
    <p:sldAll/>
    <p:penClr>
      <a:schemeClr val="tx1"/>
    </p:penClr>
  </p:showPr>
  <p:clrMru>
    <a:srgbClr val="003580"/>
    <a:srgbClr val="FF0000"/>
    <a:srgbClr val="C0C0C0"/>
    <a:srgbClr val="FF33CC"/>
    <a:srgbClr val="FCEDC8"/>
    <a:srgbClr val="BFCCDF"/>
    <a:srgbClr val="D6D991"/>
    <a:srgbClr val="F5D97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36" autoAdjust="0"/>
    <p:restoredTop sz="88007" autoAdjust="0"/>
  </p:normalViewPr>
  <p:slideViewPr>
    <p:cSldViewPr snapToGrid="0">
      <p:cViewPr varScale="1">
        <p:scale>
          <a:sx n="99" d="100"/>
          <a:sy n="99" d="100"/>
        </p:scale>
        <p:origin x="-1404" y="-102"/>
      </p:cViewPr>
      <p:guideLst>
        <p:guide orient="horz" pos="2160"/>
        <p:guide pos="2880"/>
      </p:guideLst>
    </p:cSldViewPr>
  </p:slideViewPr>
  <p:notesTextViewPr>
    <p:cViewPr>
      <p:scale>
        <a:sx n="100" d="100"/>
        <a:sy n="100" d="100"/>
      </p:scale>
      <p:origin x="0" y="810"/>
    </p:cViewPr>
  </p:notesTextViewPr>
  <p:sorterViewPr>
    <p:cViewPr>
      <p:scale>
        <a:sx n="66" d="100"/>
        <a:sy n="66" d="100"/>
      </p:scale>
      <p:origin x="0" y="0"/>
    </p:cViewPr>
  </p:sorterViewPr>
  <p:notesViewPr>
    <p:cSldViewPr snapToGrid="0">
      <p:cViewPr>
        <p:scale>
          <a:sx n="100" d="100"/>
          <a:sy n="100" d="100"/>
        </p:scale>
        <p:origin x="-864" y="2328"/>
      </p:cViewPr>
      <p:guideLst>
        <p:guide orient="horz" pos="287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6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defRPr>
            </a:lvl1pPr>
          </a:lstStyle>
          <a:p>
            <a:r>
              <a:rPr lang="en-US"/>
              <a:t>Copyright © 2007 EMC Corporation. Do not Copy - All Rights Reserved.</a:t>
            </a:r>
          </a:p>
        </p:txBody>
      </p:sp>
      <p:sp>
        <p:nvSpPr>
          <p:cNvPr id="9369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defRPr>
            </a:lvl1pPr>
          </a:lstStyle>
          <a:p>
            <a:endParaRPr lang="en-US"/>
          </a:p>
        </p:txBody>
      </p:sp>
      <p:sp>
        <p:nvSpPr>
          <p:cNvPr id="936964" name="Rectangle 4"/>
          <p:cNvSpPr>
            <a:spLocks noGrp="1" noChangeArrowheads="1"/>
          </p:cNvSpPr>
          <p:nvPr>
            <p:ph type="ftr" sz="quarter" idx="2"/>
          </p:nvPr>
        </p:nvSpPr>
        <p:spPr bwMode="auto">
          <a:xfrm>
            <a:off x="0" y="867886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defRPr>
            </a:lvl1pPr>
          </a:lstStyle>
          <a:p>
            <a:r>
              <a:rPr lang="en-US"/>
              <a:t>RAID Arrays</a:t>
            </a:r>
          </a:p>
        </p:txBody>
      </p:sp>
      <p:sp>
        <p:nvSpPr>
          <p:cNvPr id="936965" name="Rectangle 5"/>
          <p:cNvSpPr>
            <a:spLocks noGrp="1" noChangeArrowheads="1"/>
          </p:cNvSpPr>
          <p:nvPr>
            <p:ph type="sldNum" sz="quarter" idx="3"/>
          </p:nvPr>
        </p:nvSpPr>
        <p:spPr bwMode="auto">
          <a:xfrm>
            <a:off x="3884613" y="867886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solidFill>
                  <a:schemeClr val="tx1"/>
                </a:solidFill>
              </a:defRPr>
            </a:lvl1pPr>
          </a:lstStyle>
          <a:p>
            <a:fld id="{4E73283D-C55E-42F0-85EA-424CFFAA55CB}"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49225"/>
            <a:ext cx="6858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100000"/>
              </a:spcBef>
              <a:buClrTx/>
              <a:buFontTx/>
              <a:buNone/>
              <a:defRPr sz="1000">
                <a:solidFill>
                  <a:schemeClr val="tx1"/>
                </a:solidFill>
              </a:defRPr>
            </a:lvl1pPr>
          </a:lstStyle>
          <a:p>
            <a:r>
              <a:rPr lang="en-US"/>
              <a:t>Copyright © 2007 EMC Corporation. Do not Copy - All Rights Reserved.</a:t>
            </a:r>
          </a:p>
        </p:txBody>
      </p:sp>
      <p:sp>
        <p:nvSpPr>
          <p:cNvPr id="4100" name="Rectangle 4"/>
          <p:cNvSpPr>
            <a:spLocks noGrp="1" noRot="1" noChangeAspect="1" noChangeArrowheads="1" noTextEdit="1"/>
          </p:cNvSpPr>
          <p:nvPr>
            <p:ph type="sldImg" idx="2"/>
          </p:nvPr>
        </p:nvSpPr>
        <p:spPr bwMode="auto">
          <a:xfrm>
            <a:off x="690563" y="457200"/>
            <a:ext cx="5476875" cy="4106863"/>
          </a:xfrm>
          <a:prstGeom prst="rect">
            <a:avLst/>
          </a:prstGeom>
          <a:noFill/>
          <a:ln w="9525">
            <a:solidFill>
              <a:srgbClr val="000000"/>
            </a:solidFill>
            <a:miter lim="800000"/>
            <a:headEnd/>
            <a:tailEnd/>
          </a:ln>
          <a:effectLst/>
        </p:spPr>
      </p:sp>
      <p:sp>
        <p:nvSpPr>
          <p:cNvPr id="4101" name="Rectangle 5"/>
          <p:cNvSpPr>
            <a:spLocks noGrp="1" noChangeAspect="1" noChangeArrowheads="1"/>
          </p:cNvSpPr>
          <p:nvPr>
            <p:ph type="body" sz="quarter" idx="3"/>
          </p:nvPr>
        </p:nvSpPr>
        <p:spPr bwMode="auto">
          <a:xfrm>
            <a:off x="374650" y="4683125"/>
            <a:ext cx="6110288" cy="40005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5" name="Rectangle 9"/>
          <p:cNvSpPr>
            <a:spLocks noChangeArrowheads="1"/>
          </p:cNvSpPr>
          <p:nvPr/>
        </p:nvSpPr>
        <p:spPr bwMode="auto">
          <a:xfrm>
            <a:off x="1600200" y="8832850"/>
            <a:ext cx="4032250" cy="228600"/>
          </a:xfrm>
          <a:prstGeom prst="rect">
            <a:avLst/>
          </a:prstGeom>
          <a:noFill/>
          <a:ln w="9525">
            <a:noFill/>
            <a:miter lim="800000"/>
            <a:headEnd/>
            <a:tailEnd/>
          </a:ln>
          <a:effectLst/>
        </p:spPr>
        <p:txBody>
          <a:bodyPr/>
          <a:lstStyle/>
          <a:p>
            <a:pPr algn="r">
              <a:spcBef>
                <a:spcPct val="0"/>
              </a:spcBef>
              <a:buClrTx/>
              <a:buFontTx/>
              <a:buNone/>
            </a:pPr>
            <a:r>
              <a:rPr lang="en-US" sz="800">
                <a:solidFill>
                  <a:schemeClr val="tx1"/>
                </a:solidFill>
              </a:rPr>
              <a:t>RAID Arrays</a:t>
            </a:r>
          </a:p>
        </p:txBody>
      </p:sp>
      <p:sp>
        <p:nvSpPr>
          <p:cNvPr id="4106" name="Rectangle 10"/>
          <p:cNvSpPr>
            <a:spLocks noChangeArrowheads="1"/>
          </p:cNvSpPr>
          <p:nvPr/>
        </p:nvSpPr>
        <p:spPr bwMode="auto">
          <a:xfrm>
            <a:off x="5448300" y="8818563"/>
            <a:ext cx="2241550" cy="228600"/>
          </a:xfrm>
          <a:prstGeom prst="rect">
            <a:avLst/>
          </a:prstGeom>
          <a:noFill/>
          <a:ln w="9525">
            <a:noFill/>
            <a:miter lim="800000"/>
            <a:headEnd/>
            <a:tailEnd/>
          </a:ln>
          <a:effectLst/>
        </p:spPr>
        <p:txBody>
          <a:bodyPr/>
          <a:lstStyle/>
          <a:p>
            <a:pPr>
              <a:spcBef>
                <a:spcPct val="0"/>
              </a:spcBef>
              <a:buClrTx/>
              <a:buFontTx/>
              <a:buNone/>
            </a:pPr>
            <a:r>
              <a:rPr lang="en-US" sz="900">
                <a:solidFill>
                  <a:schemeClr val="tx1"/>
                </a:solidFill>
              </a:rPr>
              <a:t> - </a:t>
            </a:r>
            <a:fld id="{5037B50C-2BCA-43BA-A02B-C01675C4F527}" type="slidenum">
              <a:rPr lang="en-US" sz="800">
                <a:solidFill>
                  <a:schemeClr val="tx1"/>
                </a:solidFill>
              </a:rPr>
              <a:pPr>
                <a:spcBef>
                  <a:spcPct val="0"/>
                </a:spcBef>
                <a:buClrTx/>
                <a:buFontTx/>
                <a:buNone/>
              </a:pPr>
              <a:t>‹#›</a:t>
            </a:fld>
            <a:endParaRPr lang="en-US" sz="800">
              <a:solidFill>
                <a:schemeClr val="tx1"/>
              </a:solidFill>
            </a:endParaRPr>
          </a:p>
        </p:txBody>
      </p:sp>
      <p:pic>
        <p:nvPicPr>
          <p:cNvPr id="4111" name="Picture 15" descr="mr_logo"/>
          <p:cNvPicPr>
            <a:picLocks noChangeAspect="1" noChangeArrowheads="1"/>
          </p:cNvPicPr>
          <p:nvPr/>
        </p:nvPicPr>
        <p:blipFill>
          <a:blip r:embed="rId2"/>
          <a:srcRect/>
          <a:stretch>
            <a:fillRect/>
          </a:stretch>
        </p:blipFill>
        <p:spPr bwMode="auto">
          <a:xfrm>
            <a:off x="5802313" y="8864600"/>
            <a:ext cx="695325" cy="146050"/>
          </a:xfrm>
          <a:prstGeom prst="rect">
            <a:avLst/>
          </a:prstGeom>
          <a:noFill/>
        </p:spPr>
      </p:pic>
    </p:spTree>
  </p:cSld>
  <p:clrMap bg1="lt1" tx1="dk1" bg2="lt2" tx2="dk2" accent1="accent1" accent2="accent2" accent3="accent3" accent4="accent4" accent5="accent5" accent6="accent6" hlink="hlink" folHlink="folHlink"/>
  <p:hf ftr="0" dt="0"/>
  <p:notesStyle>
    <a:lvl1pPr algn="l" rtl="0" fontAlgn="base">
      <a:spcBef>
        <a:spcPct val="50000"/>
      </a:spcBef>
      <a:spcAft>
        <a:spcPct val="0"/>
      </a:spcAft>
      <a:defRPr sz="1200" kern="1200">
        <a:solidFill>
          <a:schemeClr val="tx1"/>
        </a:solidFill>
        <a:latin typeface="Times New Roman" pitchFamily="18" charset="0"/>
        <a:ea typeface="+mn-ea"/>
        <a:cs typeface="Arial" charset="0"/>
      </a:defRPr>
    </a:lvl1pPr>
    <a:lvl2pPr marL="228600" indent="-114300" algn="l" rtl="0" fontAlgn="base">
      <a:spcBef>
        <a:spcPct val="20000"/>
      </a:spcBef>
      <a:spcAft>
        <a:spcPct val="0"/>
      </a:spcAft>
      <a:buFont typeface="Wingdings" pitchFamily="2" charset="2"/>
      <a:buChar char=""/>
      <a:defRPr sz="1200" kern="1200">
        <a:solidFill>
          <a:schemeClr val="tx1"/>
        </a:solidFill>
        <a:latin typeface="Times New Roman" pitchFamily="18" charset="0"/>
        <a:ea typeface="+mn-ea"/>
        <a:cs typeface="Arial" charset="0"/>
      </a:defRPr>
    </a:lvl2pPr>
    <a:lvl3pPr marL="457200" indent="-114300" algn="l" rtl="0" fontAlgn="base">
      <a:spcBef>
        <a:spcPct val="10000"/>
      </a:spcBef>
      <a:spcAft>
        <a:spcPct val="0"/>
      </a:spcAft>
      <a:buFont typeface="Times New Roman" pitchFamily="18" charset="0"/>
      <a:buChar char="−"/>
      <a:defRPr sz="1200" kern="1200">
        <a:solidFill>
          <a:schemeClr val="tx1"/>
        </a:solidFill>
        <a:latin typeface="Times New Roman" pitchFamily="18" charset="0"/>
        <a:ea typeface="+mn-ea"/>
        <a:cs typeface="Arial" charset="0"/>
      </a:defRPr>
    </a:lvl3pPr>
    <a:lvl4pPr marL="685800" indent="-114300" algn="l" rtl="0" fontAlgn="base">
      <a:spcBef>
        <a:spcPct val="10000"/>
      </a:spcBef>
      <a:spcAft>
        <a:spcPct val="0"/>
      </a:spcAft>
      <a:buSzPct val="85000"/>
      <a:buFont typeface="Wingdings" pitchFamily="2" charset="2"/>
      <a:buChar char="Ø"/>
      <a:defRPr sz="1200" kern="1200">
        <a:solidFill>
          <a:schemeClr val="tx1"/>
        </a:solidFill>
        <a:latin typeface="Times New Roman" pitchFamily="18" charset="0"/>
        <a:ea typeface="+mn-ea"/>
        <a:cs typeface="Arial" charset="0"/>
      </a:defRPr>
    </a:lvl4pPr>
    <a:lvl5pPr marL="914400" indent="-114300" algn="l" rtl="0" fontAlgn="base">
      <a:spcBef>
        <a:spcPct val="10000"/>
      </a:spcBef>
      <a:spcAft>
        <a:spcPct val="0"/>
      </a:spcAft>
      <a:buFont typeface="Wingdings" pitchFamily="2" charset="2"/>
      <a:buChar char="§"/>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34786" name="Rectangle 2"/>
          <p:cNvSpPr>
            <a:spLocks noGrp="1" noRot="1" noChangeAspect="1" noChangeArrowheads="1" noTextEdit="1"/>
          </p:cNvSpPr>
          <p:nvPr>
            <p:ph type="sldImg"/>
          </p:nvPr>
        </p:nvSpPr>
        <p:spPr>
          <a:xfrm>
            <a:off x="692150" y="457200"/>
            <a:ext cx="5475288" cy="4106863"/>
          </a:xfrm>
          <a:ln/>
        </p:spPr>
      </p:sp>
      <p:sp>
        <p:nvSpPr>
          <p:cNvPr id="2934787" name="Rectangle 3"/>
          <p:cNvSpPr>
            <a:spLocks noGrp="1" noChangeAspect="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47078" name="Rectangle 6"/>
          <p:cNvSpPr>
            <a:spLocks noGrp="1" noRot="1" noChangeAspect="1" noChangeArrowheads="1" noTextEdit="1"/>
          </p:cNvSpPr>
          <p:nvPr>
            <p:ph type="sldImg"/>
          </p:nvPr>
        </p:nvSpPr>
        <p:spPr>
          <a:ln/>
        </p:spPr>
      </p:sp>
      <p:sp>
        <p:nvSpPr>
          <p:cNvPr id="2947079" name="Rectangle 7"/>
          <p:cNvSpPr>
            <a:spLocks noGrp="1" noChangeAspect="1" noChangeArrowheads="1"/>
          </p:cNvSpPr>
          <p:nvPr>
            <p:ph type="body" idx="1"/>
          </p:nvPr>
        </p:nvSpPr>
        <p:spPr/>
        <p:txBody>
          <a:bodyPr/>
          <a:lstStyle/>
          <a:p>
            <a:endParaRPr lang="en-US" sz="10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34786" name="Rectangle 2"/>
          <p:cNvSpPr>
            <a:spLocks noGrp="1" noRot="1" noChangeAspect="1" noChangeArrowheads="1" noTextEdit="1"/>
          </p:cNvSpPr>
          <p:nvPr>
            <p:ph type="sldImg"/>
          </p:nvPr>
        </p:nvSpPr>
        <p:spPr>
          <a:xfrm>
            <a:off x="692150" y="457200"/>
            <a:ext cx="5475288" cy="4106863"/>
          </a:xfrm>
          <a:ln/>
        </p:spPr>
      </p:sp>
      <p:sp>
        <p:nvSpPr>
          <p:cNvPr id="2934787" name="Rectangle 3"/>
          <p:cNvSpPr>
            <a:spLocks noGrp="1" noChangeAspect="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34786" name="Rectangle 2"/>
          <p:cNvSpPr>
            <a:spLocks noGrp="1" noRot="1" noChangeAspect="1" noChangeArrowheads="1" noTextEdit="1"/>
          </p:cNvSpPr>
          <p:nvPr>
            <p:ph type="sldImg"/>
          </p:nvPr>
        </p:nvSpPr>
        <p:spPr>
          <a:xfrm>
            <a:off x="692150" y="457200"/>
            <a:ext cx="5475288" cy="4106863"/>
          </a:xfrm>
          <a:ln/>
        </p:spPr>
      </p:sp>
      <p:sp>
        <p:nvSpPr>
          <p:cNvPr id="2934787" name="Rectangle 3"/>
          <p:cNvSpPr>
            <a:spLocks noGrp="1" noChangeAspect="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49124" name="Rectangle 4"/>
          <p:cNvSpPr>
            <a:spLocks noGrp="1" noRot="1" noChangeAspect="1" noChangeArrowheads="1" noTextEdit="1"/>
          </p:cNvSpPr>
          <p:nvPr>
            <p:ph type="sldImg"/>
          </p:nvPr>
        </p:nvSpPr>
        <p:spPr>
          <a:ln/>
        </p:spPr>
      </p:sp>
      <p:sp>
        <p:nvSpPr>
          <p:cNvPr id="2949125" name="Rectangle 5"/>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34786" name="Rectangle 2"/>
          <p:cNvSpPr>
            <a:spLocks noGrp="1" noRot="1" noChangeAspect="1" noChangeArrowheads="1" noTextEdit="1"/>
          </p:cNvSpPr>
          <p:nvPr>
            <p:ph type="sldImg"/>
          </p:nvPr>
        </p:nvSpPr>
        <p:spPr>
          <a:xfrm>
            <a:off x="692150" y="457200"/>
            <a:ext cx="5475288" cy="4106863"/>
          </a:xfrm>
          <a:ln/>
        </p:spPr>
      </p:sp>
      <p:sp>
        <p:nvSpPr>
          <p:cNvPr id="2934787" name="Rectangle 3"/>
          <p:cNvSpPr>
            <a:spLocks noGrp="1" noChangeAspect="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34786" name="Rectangle 2"/>
          <p:cNvSpPr>
            <a:spLocks noGrp="1" noRot="1" noChangeAspect="1" noChangeArrowheads="1" noTextEdit="1"/>
          </p:cNvSpPr>
          <p:nvPr>
            <p:ph type="sldImg"/>
          </p:nvPr>
        </p:nvSpPr>
        <p:spPr>
          <a:xfrm>
            <a:off x="692150" y="457200"/>
            <a:ext cx="5475288" cy="4106863"/>
          </a:xfrm>
          <a:ln/>
        </p:spPr>
      </p:sp>
      <p:sp>
        <p:nvSpPr>
          <p:cNvPr id="2934787" name="Rectangle 3"/>
          <p:cNvSpPr>
            <a:spLocks noGrp="1" noChangeAspect="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51172" name="Rectangle 4"/>
          <p:cNvSpPr>
            <a:spLocks noGrp="1" noRot="1" noChangeAspect="1" noChangeArrowheads="1" noTextEdit="1"/>
          </p:cNvSpPr>
          <p:nvPr>
            <p:ph type="sldImg"/>
          </p:nvPr>
        </p:nvSpPr>
        <p:spPr>
          <a:ln/>
        </p:spPr>
      </p:sp>
      <p:sp>
        <p:nvSpPr>
          <p:cNvPr id="2951173" name="Rectangle 5"/>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53224" name="Rectangle 8"/>
          <p:cNvSpPr>
            <a:spLocks noGrp="1" noRot="1" noChangeAspect="1" noChangeArrowheads="1" noTextEdit="1"/>
          </p:cNvSpPr>
          <p:nvPr>
            <p:ph type="sldImg"/>
          </p:nvPr>
        </p:nvSpPr>
        <p:spPr>
          <a:ln/>
        </p:spPr>
      </p:sp>
      <p:sp>
        <p:nvSpPr>
          <p:cNvPr id="2953225" name="Rectangle 9"/>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55268" name="Rectangle 4"/>
          <p:cNvSpPr>
            <a:spLocks noGrp="1" noRot="1" noChangeAspect="1" noChangeArrowheads="1" noTextEdit="1"/>
          </p:cNvSpPr>
          <p:nvPr>
            <p:ph type="sldImg"/>
          </p:nvPr>
        </p:nvSpPr>
        <p:spPr>
          <a:ln/>
        </p:spPr>
      </p:sp>
      <p:sp>
        <p:nvSpPr>
          <p:cNvPr id="2955269" name="Rectangle 5"/>
          <p:cNvSpPr>
            <a:spLocks noGrp="1" noChangeAspect="1" noChangeArrowheads="1"/>
          </p:cNvSpPr>
          <p:nvPr>
            <p:ph type="body" idx="1"/>
          </p:nvPr>
        </p:nvSpPr>
        <p:spPr/>
        <p:txBody>
          <a:bodyPr/>
          <a:lstStyle/>
          <a:p>
            <a:r>
              <a:rPr lang="en-US"/>
              <a:t>Do not confuse RAID 1+0 with RAID 0+1. </a:t>
            </a:r>
            <a:r>
              <a:rPr lang="en-US" dirty="0"/>
              <a:t>The benefits offered by theses combinations of RAID level are identical while all the disks are operating normally. If a failure occurs, however, the rebuild operations are very different.</a:t>
            </a:r>
          </a:p>
          <a:p>
            <a:pPr lvl="1"/>
            <a:r>
              <a:rPr lang="en-US" dirty="0"/>
              <a:t>RAID 1+0 has a mirrored pair as its basic element. If a drive fails and is replaced, only the mirror needs to be rebuilt. In other words, the disk array controller uses the surviving drive in the mirrored pair for data recovery and continuous operation. Data from one surviving disk will be copied to the replacement disk. </a:t>
            </a:r>
          </a:p>
          <a:p>
            <a:pPr lvl="2"/>
            <a:r>
              <a:rPr lang="en-US" dirty="0"/>
              <a:t>Note: If there is a hot spare, data is rebuilt onto the hot spare from the surviving drive in the mirrored pair . When the failed disk is replaced, data from the surviving drive in the mirrored pair is used to rebuild the data on the replaced disk. </a:t>
            </a:r>
          </a:p>
          <a:p>
            <a:pPr lvl="1"/>
            <a:r>
              <a:rPr lang="en-US" dirty="0"/>
              <a:t>RAID 0+1 uses a stripe as its basic element. The stripe has no protection (RAID 0). If a single drive fails, the entire stripe is faulted, meaning that only half the disks in the RAID set are available for data access. A rebuild operation rebuilds the entire stripe, copying data from each disk in the healthy stripe to the equivalent disk in the failed stripe. This causes increased, and unneeded, I/O load on the backend, and also makes the RAID set more vulnerable to a second disk failure.</a:t>
            </a:r>
          </a:p>
          <a:p>
            <a:r>
              <a:rPr lang="en-US" dirty="0"/>
              <a:t>RAID 0+1 is less common than RAID 1+0, and is a poorer solution.</a:t>
            </a:r>
          </a:p>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57316" name="Rectangle 4"/>
          <p:cNvSpPr>
            <a:spLocks noGrp="1" noRot="1" noChangeAspect="1" noChangeArrowheads="1" noTextEdit="1"/>
          </p:cNvSpPr>
          <p:nvPr>
            <p:ph type="sldImg"/>
          </p:nvPr>
        </p:nvSpPr>
        <p:spPr>
          <a:ln/>
        </p:spPr>
      </p:sp>
      <p:sp>
        <p:nvSpPr>
          <p:cNvPr id="2957317" name="Rectangle 5"/>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34786" name="Rectangle 2"/>
          <p:cNvSpPr>
            <a:spLocks noGrp="1" noRot="1" noChangeAspect="1" noChangeArrowheads="1" noTextEdit="1"/>
          </p:cNvSpPr>
          <p:nvPr>
            <p:ph type="sldImg"/>
          </p:nvPr>
        </p:nvSpPr>
        <p:spPr>
          <a:xfrm>
            <a:off x="692150" y="457200"/>
            <a:ext cx="5475288" cy="4106863"/>
          </a:xfrm>
          <a:ln/>
        </p:spPr>
      </p:sp>
      <p:sp>
        <p:nvSpPr>
          <p:cNvPr id="2934787" name="Rectangle 3"/>
          <p:cNvSpPr>
            <a:spLocks noGrp="1" noChangeAspect="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59362" name="Rectangle 2"/>
          <p:cNvSpPr>
            <a:spLocks noGrp="1" noRot="1" noChangeAspect="1" noChangeArrowheads="1" noTextEdit="1"/>
          </p:cNvSpPr>
          <p:nvPr>
            <p:ph type="sldImg"/>
          </p:nvPr>
        </p:nvSpPr>
        <p:spPr>
          <a:xfrm>
            <a:off x="692150" y="457200"/>
            <a:ext cx="5475288" cy="4106863"/>
          </a:xfrm>
          <a:ln/>
        </p:spPr>
      </p:sp>
      <p:sp>
        <p:nvSpPr>
          <p:cNvPr id="2959363" name="Rectangle 3"/>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61412" name="Rectangle 4"/>
          <p:cNvSpPr>
            <a:spLocks noGrp="1" noRot="1" noChangeAspect="1" noChangeArrowheads="1" noTextEdit="1"/>
          </p:cNvSpPr>
          <p:nvPr>
            <p:ph type="sldImg"/>
          </p:nvPr>
        </p:nvSpPr>
        <p:spPr>
          <a:ln/>
        </p:spPr>
      </p:sp>
      <p:sp>
        <p:nvSpPr>
          <p:cNvPr id="2961413" name="Rectangle 5"/>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63462" name="Rectangle 6"/>
          <p:cNvSpPr>
            <a:spLocks noGrp="1" noRot="1" noChangeAspect="1" noChangeArrowheads="1" noTextEdit="1"/>
          </p:cNvSpPr>
          <p:nvPr>
            <p:ph type="sldImg"/>
          </p:nvPr>
        </p:nvSpPr>
        <p:spPr>
          <a:ln/>
        </p:spPr>
      </p:sp>
      <p:sp>
        <p:nvSpPr>
          <p:cNvPr id="2963463" name="Rectangle 7"/>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65510" name="Rectangle 6"/>
          <p:cNvSpPr>
            <a:spLocks noGrp="1" noRot="1" noChangeAspect="1" noChangeArrowheads="1" noTextEdit="1"/>
          </p:cNvSpPr>
          <p:nvPr>
            <p:ph type="sldImg"/>
          </p:nvPr>
        </p:nvSpPr>
        <p:spPr>
          <a:ln/>
        </p:spPr>
      </p:sp>
      <p:sp>
        <p:nvSpPr>
          <p:cNvPr id="2965511" name="Rectangle 7"/>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67556" name="Rectangle 4"/>
          <p:cNvSpPr>
            <a:spLocks noGrp="1" noRot="1" noChangeAspect="1" noChangeArrowheads="1" noTextEdit="1"/>
          </p:cNvSpPr>
          <p:nvPr>
            <p:ph type="sldImg"/>
          </p:nvPr>
        </p:nvSpPr>
        <p:spPr>
          <a:ln/>
        </p:spPr>
      </p:sp>
      <p:sp>
        <p:nvSpPr>
          <p:cNvPr id="2967557" name="Rectangle 5"/>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69604" name="Rectangle 4"/>
          <p:cNvSpPr>
            <a:spLocks noGrp="1" noRot="1" noChangeAspect="1" noChangeArrowheads="1" noTextEdit="1"/>
          </p:cNvSpPr>
          <p:nvPr>
            <p:ph type="sldImg"/>
          </p:nvPr>
        </p:nvSpPr>
        <p:spPr>
          <a:ln/>
        </p:spPr>
      </p:sp>
      <p:sp>
        <p:nvSpPr>
          <p:cNvPr id="2969605" name="Rectangle 5"/>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71654" name="Rectangle 6"/>
          <p:cNvSpPr>
            <a:spLocks noGrp="1" noRot="1" noChangeAspect="1" noChangeArrowheads="1" noTextEdit="1"/>
          </p:cNvSpPr>
          <p:nvPr>
            <p:ph type="sldImg"/>
          </p:nvPr>
        </p:nvSpPr>
        <p:spPr>
          <a:ln/>
        </p:spPr>
      </p:sp>
      <p:sp>
        <p:nvSpPr>
          <p:cNvPr id="2971655" name="Rectangle 7"/>
          <p:cNvSpPr>
            <a:spLocks noGrp="1" noChangeAspect="1" noChangeArrowheads="1"/>
          </p:cNvSpPr>
          <p:nvPr>
            <p:ph type="body" idx="1"/>
          </p:nvPr>
        </p:nvSpPr>
        <p:spPr/>
        <p:txBody>
          <a:bodyPr/>
          <a:lstStyle/>
          <a:p>
            <a:pPr>
              <a:lnSpc>
                <a:spcPct val="90000"/>
              </a:lnSpc>
            </a:pPr>
            <a:endParaRPr lang="en-US" sz="1000"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73698" name="Rectangle 2"/>
          <p:cNvSpPr>
            <a:spLocks noGrp="1" noRot="1" noChangeAspect="1" noChangeArrowheads="1" noTextEdit="1"/>
          </p:cNvSpPr>
          <p:nvPr>
            <p:ph type="sldImg"/>
          </p:nvPr>
        </p:nvSpPr>
        <p:spPr>
          <a:xfrm>
            <a:off x="692150" y="457200"/>
            <a:ext cx="5475288" cy="4106863"/>
          </a:xfrm>
          <a:ln/>
        </p:spPr>
      </p:sp>
      <p:sp>
        <p:nvSpPr>
          <p:cNvPr id="2973699" name="Rectangle 3"/>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77794" name="Rectangle 2"/>
          <p:cNvSpPr>
            <a:spLocks noGrp="1" noRot="1" noChangeAspect="1" noChangeArrowheads="1" noTextEdit="1"/>
          </p:cNvSpPr>
          <p:nvPr>
            <p:ph type="sldImg"/>
          </p:nvPr>
        </p:nvSpPr>
        <p:spPr>
          <a:xfrm>
            <a:off x="692150" y="457200"/>
            <a:ext cx="5475288" cy="4106863"/>
          </a:xfrm>
          <a:ln/>
        </p:spPr>
      </p:sp>
      <p:sp>
        <p:nvSpPr>
          <p:cNvPr id="2977795" name="Rectangle 3"/>
          <p:cNvSpPr>
            <a:spLocks noGrp="1" noChangeAspect="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34786" name="Rectangle 2"/>
          <p:cNvSpPr>
            <a:spLocks noGrp="1" noRot="1" noChangeAspect="1" noChangeArrowheads="1" noTextEdit="1"/>
          </p:cNvSpPr>
          <p:nvPr>
            <p:ph type="sldImg"/>
          </p:nvPr>
        </p:nvSpPr>
        <p:spPr>
          <a:xfrm>
            <a:off x="692150" y="457200"/>
            <a:ext cx="5475288" cy="4106863"/>
          </a:xfrm>
          <a:ln/>
        </p:spPr>
      </p:sp>
      <p:sp>
        <p:nvSpPr>
          <p:cNvPr id="2934787" name="Rectangle 3"/>
          <p:cNvSpPr>
            <a:spLocks noGrp="1" noChangeAspect="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36836" name="Rectangle 4"/>
          <p:cNvSpPr>
            <a:spLocks noGrp="1" noRot="1" noChangeAspect="1" noChangeArrowheads="1" noTextEdit="1"/>
          </p:cNvSpPr>
          <p:nvPr>
            <p:ph type="sldImg"/>
          </p:nvPr>
        </p:nvSpPr>
        <p:spPr>
          <a:ln/>
        </p:spPr>
      </p:sp>
      <p:sp>
        <p:nvSpPr>
          <p:cNvPr id="2936837" name="Rectangle 5"/>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38884" name="Rectangle 4"/>
          <p:cNvSpPr>
            <a:spLocks noGrp="1" noRot="1" noChangeAspect="1" noChangeArrowheads="1" noTextEdit="1"/>
          </p:cNvSpPr>
          <p:nvPr>
            <p:ph type="sldImg"/>
          </p:nvPr>
        </p:nvSpPr>
        <p:spPr>
          <a:ln/>
        </p:spPr>
      </p:sp>
      <p:sp>
        <p:nvSpPr>
          <p:cNvPr id="2938885" name="Rectangle 5"/>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40932" name="Rectangle 4"/>
          <p:cNvSpPr>
            <a:spLocks noGrp="1" noRot="1" noChangeAspect="1" noChangeArrowheads="1" noTextEdit="1"/>
          </p:cNvSpPr>
          <p:nvPr>
            <p:ph type="sldImg"/>
          </p:nvPr>
        </p:nvSpPr>
        <p:spPr>
          <a:ln/>
        </p:spPr>
      </p:sp>
      <p:sp>
        <p:nvSpPr>
          <p:cNvPr id="2940933" name="Rectangle 5"/>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45030" name="Rectangle 6"/>
          <p:cNvSpPr>
            <a:spLocks noGrp="1" noRot="1" noChangeAspect="1" noChangeArrowheads="1" noTextEdit="1"/>
          </p:cNvSpPr>
          <p:nvPr>
            <p:ph type="sldImg"/>
          </p:nvPr>
        </p:nvSpPr>
        <p:spPr>
          <a:ln/>
        </p:spPr>
      </p:sp>
      <p:sp>
        <p:nvSpPr>
          <p:cNvPr id="2945031" name="Rectangle 7"/>
          <p:cNvSpPr>
            <a:spLocks noGrp="1" noChangeAspect="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42980" name="Rectangle 4"/>
          <p:cNvSpPr>
            <a:spLocks noGrp="1" noRot="1" noChangeAspect="1" noChangeArrowheads="1" noTextEdit="1"/>
          </p:cNvSpPr>
          <p:nvPr>
            <p:ph type="sldImg"/>
          </p:nvPr>
        </p:nvSpPr>
        <p:spPr>
          <a:ln/>
        </p:spPr>
      </p:sp>
      <p:sp>
        <p:nvSpPr>
          <p:cNvPr id="2942981" name="Rectangle 5"/>
          <p:cNvSpPr>
            <a:spLocks noGrp="1" noChangeAspect="1" noChangeArrowheads="1"/>
          </p:cNvSpPr>
          <p:nvPr>
            <p:ph type="body" idx="1"/>
          </p:nvPr>
        </p:nvSpPr>
        <p:spPr/>
        <p:txBody>
          <a:bodyPr/>
          <a:lstStyle/>
          <a:p>
            <a:r>
              <a:rPr lang="en-US"/>
              <a:t>There are some standard RAID configuration levels, each of which has benefits in terms of performance, capacity, data protection, etc.</a:t>
            </a:r>
          </a:p>
          <a:p>
            <a:r>
              <a:rPr lang="en-US"/>
              <a:t>The discussion centers around the commonly used levels and commonly used combinations of levels.</a:t>
            </a:r>
          </a:p>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Copyright © 2007 EMC Corporation. Do not Copy - All Rights Reserved.</a:t>
            </a:r>
          </a:p>
        </p:txBody>
      </p:sp>
      <p:sp>
        <p:nvSpPr>
          <p:cNvPr id="2934786" name="Rectangle 2"/>
          <p:cNvSpPr>
            <a:spLocks noGrp="1" noRot="1" noChangeAspect="1" noChangeArrowheads="1" noTextEdit="1"/>
          </p:cNvSpPr>
          <p:nvPr>
            <p:ph type="sldImg"/>
          </p:nvPr>
        </p:nvSpPr>
        <p:spPr>
          <a:xfrm>
            <a:off x="692150" y="457200"/>
            <a:ext cx="5475288" cy="4106863"/>
          </a:xfrm>
          <a:ln/>
        </p:spPr>
      </p:sp>
      <p:sp>
        <p:nvSpPr>
          <p:cNvPr id="2934787" name="Rectangle 3"/>
          <p:cNvSpPr>
            <a:spLocks noGrp="1" noChangeAspect="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E3AD2F8-C5FE-400C-AEB9-990487405096}" type="datetimeFigureOut">
              <a:rPr lang="en-US" smtClean="0"/>
              <a:pPr/>
              <a:t>3/31/2011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0934EC3-1C6C-47EC-866C-611E4B90B3A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3AD2F8-C5FE-400C-AEB9-990487405096}" type="datetimeFigureOut">
              <a:rPr lang="en-US" smtClean="0"/>
              <a:pPr/>
              <a:t>3/31/2011</a:t>
            </a:fld>
            <a:endParaRPr lang="en-US"/>
          </a:p>
        </p:txBody>
      </p:sp>
      <p:sp>
        <p:nvSpPr>
          <p:cNvPr id="5" name="Footer Placeholder 4"/>
          <p:cNvSpPr>
            <a:spLocks noGrp="1"/>
          </p:cNvSpPr>
          <p:nvPr>
            <p:ph type="ftr" sz="quarter" idx="11"/>
          </p:nvPr>
        </p:nvSpPr>
        <p:spPr/>
        <p:txBody>
          <a:bodyPr/>
          <a:lstStyle/>
          <a:p>
            <a:r>
              <a:rPr lang="en-US" smtClean="0"/>
              <a:t>RAID Arrays</a:t>
            </a:r>
            <a:endParaRPr lang="en-US"/>
          </a:p>
        </p:txBody>
      </p:sp>
      <p:sp>
        <p:nvSpPr>
          <p:cNvPr id="6" name="Slide Number Placeholder 5"/>
          <p:cNvSpPr>
            <a:spLocks noGrp="1"/>
          </p:cNvSpPr>
          <p:nvPr>
            <p:ph type="sldNum" sz="quarter" idx="12"/>
          </p:nvPr>
        </p:nvSpPr>
        <p:spPr/>
        <p:txBody>
          <a:bodyPr/>
          <a:lstStyle/>
          <a:p>
            <a:r>
              <a:rPr lang="en-US" smtClean="0"/>
              <a:t> - </a:t>
            </a:r>
            <a:fld id="{3B6195D1-0283-4895-96EA-8C394E22AACA}" type="slidenum">
              <a:rPr lang="en-US" sz="800" smtClean="0"/>
              <a:pPr/>
              <a:t>‹#›</a:t>
            </a:fld>
            <a:endParaRPr lang="en-US" sz="8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3AD2F8-C5FE-400C-AEB9-990487405096}" type="datetimeFigureOut">
              <a:rPr lang="en-US" smtClean="0"/>
              <a:pPr/>
              <a:t>3/31/2011</a:t>
            </a:fld>
            <a:endParaRPr lang="en-US"/>
          </a:p>
        </p:txBody>
      </p:sp>
      <p:sp>
        <p:nvSpPr>
          <p:cNvPr id="5" name="Footer Placeholder 4"/>
          <p:cNvSpPr>
            <a:spLocks noGrp="1"/>
          </p:cNvSpPr>
          <p:nvPr>
            <p:ph type="ftr" sz="quarter" idx="11"/>
          </p:nvPr>
        </p:nvSpPr>
        <p:spPr/>
        <p:txBody>
          <a:bodyPr/>
          <a:lstStyle/>
          <a:p>
            <a:r>
              <a:rPr lang="en-US" smtClean="0"/>
              <a:t>RAID Arrays</a:t>
            </a:r>
            <a:endParaRPr lang="en-US"/>
          </a:p>
        </p:txBody>
      </p:sp>
      <p:sp>
        <p:nvSpPr>
          <p:cNvPr id="6" name="Slide Number Placeholder 5"/>
          <p:cNvSpPr>
            <a:spLocks noGrp="1"/>
          </p:cNvSpPr>
          <p:nvPr>
            <p:ph type="sldNum" sz="quarter" idx="12"/>
          </p:nvPr>
        </p:nvSpPr>
        <p:spPr/>
        <p:txBody>
          <a:bodyPr/>
          <a:lstStyle/>
          <a:p>
            <a:r>
              <a:rPr lang="en-US" smtClean="0"/>
              <a:t> - </a:t>
            </a:r>
            <a:fld id="{70B00D73-1677-431F-8271-77F19D0078F3}" type="slidenum">
              <a:rPr lang="en-US" sz="800" smtClean="0"/>
              <a:pPr/>
              <a:t>‹#›</a:t>
            </a:fld>
            <a:endParaRPr lang="en-US" sz="8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425" y="584200"/>
            <a:ext cx="8705850" cy="457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1233488"/>
            <a:ext cx="4276725" cy="53292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33488"/>
            <a:ext cx="4276725" cy="53292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4343400" y="6677025"/>
            <a:ext cx="3840163" cy="228600"/>
          </a:xfrm>
        </p:spPr>
        <p:txBody>
          <a:bodyPr/>
          <a:lstStyle>
            <a:lvl1pPr>
              <a:defRPr/>
            </a:lvl1pPr>
          </a:lstStyle>
          <a:p>
            <a:r>
              <a:rPr lang="en-US"/>
              <a:t>RAID Arrays</a:t>
            </a:r>
          </a:p>
        </p:txBody>
      </p:sp>
      <p:sp>
        <p:nvSpPr>
          <p:cNvPr id="6" name="Slide Number Placeholder 5"/>
          <p:cNvSpPr>
            <a:spLocks noGrp="1"/>
          </p:cNvSpPr>
          <p:nvPr>
            <p:ph type="sldNum" sz="quarter" idx="11"/>
          </p:nvPr>
        </p:nvSpPr>
        <p:spPr>
          <a:xfrm>
            <a:off x="8008938" y="6662738"/>
            <a:ext cx="2135187" cy="228600"/>
          </a:xfrm>
        </p:spPr>
        <p:txBody>
          <a:bodyPr/>
          <a:lstStyle>
            <a:lvl1pPr>
              <a:defRPr/>
            </a:lvl1pPr>
          </a:lstStyle>
          <a:p>
            <a:r>
              <a:rPr lang="en-US"/>
              <a:t> - </a:t>
            </a:r>
            <a:fld id="{315A78B8-3025-46F7-B096-F3D6555C1973}" type="slidenum">
              <a:rPr lang="en-US" sz="800"/>
              <a:pPr/>
              <a:t>‹#›</a:t>
            </a:fld>
            <a:endParaRPr lang="en-US" sz="80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E3AD2F8-C5FE-400C-AEB9-990487405096}" type="datetimeFigureOut">
              <a:rPr lang="en-US" smtClean="0"/>
              <a:pPr/>
              <a:t>3/31/2011</a:t>
            </a:fld>
            <a:endParaRPr lang="en-US"/>
          </a:p>
        </p:txBody>
      </p:sp>
      <p:sp>
        <p:nvSpPr>
          <p:cNvPr id="9" name="Slide Number Placeholder 8"/>
          <p:cNvSpPr>
            <a:spLocks noGrp="1"/>
          </p:cNvSpPr>
          <p:nvPr>
            <p:ph type="sldNum" sz="quarter" idx="15"/>
          </p:nvPr>
        </p:nvSpPr>
        <p:spPr/>
        <p:txBody>
          <a:bodyPr rtlCol="0"/>
          <a:lstStyle/>
          <a:p>
            <a:r>
              <a:rPr lang="en-US" smtClean="0"/>
              <a:t> - </a:t>
            </a:r>
            <a:fld id="{E5944200-145B-4FEB-9E9B-DB80D51B0132}" type="slidenum">
              <a:rPr lang="en-US" sz="800" smtClean="0"/>
              <a:pPr/>
              <a:t>‹#›</a:t>
            </a:fld>
            <a:endParaRPr lang="en-US" sz="800"/>
          </a:p>
        </p:txBody>
      </p:sp>
      <p:sp>
        <p:nvSpPr>
          <p:cNvPr id="10" name="Footer Placeholder 9"/>
          <p:cNvSpPr>
            <a:spLocks noGrp="1"/>
          </p:cNvSpPr>
          <p:nvPr>
            <p:ph type="ftr" sz="quarter" idx="16"/>
          </p:nvPr>
        </p:nvSpPr>
        <p:spPr/>
        <p:txBody>
          <a:bodyPr rtlCol="0"/>
          <a:lstStyle/>
          <a:p>
            <a:r>
              <a:rPr lang="en-US" smtClean="0"/>
              <a:t>RAID Arrays</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E3AD2F8-C5FE-400C-AEB9-990487405096}" type="datetimeFigureOut">
              <a:rPr lang="en-US" smtClean="0"/>
              <a:pPr/>
              <a:t>3/31/2011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RAID Arrays</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r>
              <a:rPr lang="en-US" smtClean="0"/>
              <a:t> - </a:t>
            </a:r>
            <a:fld id="{72FA1261-D384-4B33-8D7A-8BC90E08AAF1}" type="slidenum">
              <a:rPr lang="en-US" sz="800" smtClean="0"/>
              <a:pPr/>
              <a:t>‹#›</a:t>
            </a:fld>
            <a:endParaRPr lang="en-US" sz="80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E3AD2F8-C5FE-400C-AEB9-990487405096}" type="datetimeFigureOut">
              <a:rPr lang="en-US" smtClean="0"/>
              <a:pPr/>
              <a:t>3/31/2011</a:t>
            </a:fld>
            <a:endParaRPr lang="en-US"/>
          </a:p>
        </p:txBody>
      </p:sp>
      <p:sp>
        <p:nvSpPr>
          <p:cNvPr id="6" name="Footer Placeholder 5"/>
          <p:cNvSpPr>
            <a:spLocks noGrp="1"/>
          </p:cNvSpPr>
          <p:nvPr>
            <p:ph type="ftr" sz="quarter" idx="11"/>
          </p:nvPr>
        </p:nvSpPr>
        <p:spPr/>
        <p:txBody>
          <a:bodyPr/>
          <a:lstStyle/>
          <a:p>
            <a:r>
              <a:rPr lang="en-US" smtClean="0"/>
              <a:t>RAID Arrays</a:t>
            </a:r>
            <a:endParaRPr lang="en-US"/>
          </a:p>
        </p:txBody>
      </p:sp>
      <p:sp>
        <p:nvSpPr>
          <p:cNvPr id="7" name="Slide Number Placeholder 6"/>
          <p:cNvSpPr>
            <a:spLocks noGrp="1"/>
          </p:cNvSpPr>
          <p:nvPr>
            <p:ph type="sldNum" sz="quarter" idx="12"/>
          </p:nvPr>
        </p:nvSpPr>
        <p:spPr/>
        <p:txBody>
          <a:bodyPr/>
          <a:lstStyle/>
          <a:p>
            <a:r>
              <a:rPr lang="en-US" smtClean="0"/>
              <a:t> - </a:t>
            </a:r>
            <a:fld id="{5C0B66AB-3220-4AC4-9F1D-9FCFB6A6711B}" type="slidenum">
              <a:rPr lang="en-US" sz="800" smtClean="0"/>
              <a:pPr/>
              <a:t>‹#›</a:t>
            </a:fld>
            <a:endParaRPr lang="en-US" sz="80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E3AD2F8-C5FE-400C-AEB9-990487405096}" type="datetimeFigureOut">
              <a:rPr lang="en-US" smtClean="0"/>
              <a:pPr/>
              <a:t>3/31/2011</a:t>
            </a:fld>
            <a:endParaRPr lang="en-US"/>
          </a:p>
        </p:txBody>
      </p:sp>
      <p:sp>
        <p:nvSpPr>
          <p:cNvPr id="8" name="Footer Placeholder 7"/>
          <p:cNvSpPr>
            <a:spLocks noGrp="1"/>
          </p:cNvSpPr>
          <p:nvPr>
            <p:ph type="ftr" sz="quarter" idx="11"/>
          </p:nvPr>
        </p:nvSpPr>
        <p:spPr/>
        <p:txBody>
          <a:bodyPr/>
          <a:lstStyle/>
          <a:p>
            <a:r>
              <a:rPr lang="en-US" smtClean="0"/>
              <a:t>RAID Arrays</a:t>
            </a:r>
            <a:endParaRPr lang="en-US"/>
          </a:p>
        </p:txBody>
      </p:sp>
      <p:sp>
        <p:nvSpPr>
          <p:cNvPr id="9" name="Slide Number Placeholder 8"/>
          <p:cNvSpPr>
            <a:spLocks noGrp="1"/>
          </p:cNvSpPr>
          <p:nvPr>
            <p:ph type="sldNum" sz="quarter" idx="12"/>
          </p:nvPr>
        </p:nvSpPr>
        <p:spPr/>
        <p:txBody>
          <a:bodyPr/>
          <a:lstStyle/>
          <a:p>
            <a:r>
              <a:rPr lang="en-US" smtClean="0"/>
              <a:t> - </a:t>
            </a:r>
            <a:fld id="{472D8F70-F647-403B-A531-C5679388754E}" type="slidenum">
              <a:rPr lang="en-US" sz="800" smtClean="0"/>
              <a:pPr/>
              <a:t>‹#›</a:t>
            </a:fld>
            <a:endParaRPr lang="en-US" sz="80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E3AD2F8-C5FE-400C-AEB9-990487405096}" type="datetimeFigureOut">
              <a:rPr lang="en-US" smtClean="0"/>
              <a:pPr/>
              <a:t>3/31/2011</a:t>
            </a:fld>
            <a:endParaRPr lang="en-US"/>
          </a:p>
        </p:txBody>
      </p:sp>
      <p:sp>
        <p:nvSpPr>
          <p:cNvPr id="7" name="Slide Number Placeholder 6"/>
          <p:cNvSpPr>
            <a:spLocks noGrp="1"/>
          </p:cNvSpPr>
          <p:nvPr>
            <p:ph type="sldNum" sz="quarter" idx="11"/>
          </p:nvPr>
        </p:nvSpPr>
        <p:spPr/>
        <p:txBody>
          <a:bodyPr rtlCol="0"/>
          <a:lstStyle/>
          <a:p>
            <a:r>
              <a:rPr lang="en-US" smtClean="0"/>
              <a:t> - </a:t>
            </a:r>
            <a:fld id="{F12D14BF-28DB-4800-95A9-736CE1253A0D}" type="slidenum">
              <a:rPr lang="en-US" sz="800" smtClean="0"/>
              <a:pPr/>
              <a:t>‹#›</a:t>
            </a:fld>
            <a:endParaRPr lang="en-US" sz="800"/>
          </a:p>
        </p:txBody>
      </p:sp>
      <p:sp>
        <p:nvSpPr>
          <p:cNvPr id="8" name="Footer Placeholder 7"/>
          <p:cNvSpPr>
            <a:spLocks noGrp="1"/>
          </p:cNvSpPr>
          <p:nvPr>
            <p:ph type="ftr" sz="quarter" idx="12"/>
          </p:nvPr>
        </p:nvSpPr>
        <p:spPr/>
        <p:txBody>
          <a:bodyPr rtlCol="0"/>
          <a:lstStyle/>
          <a:p>
            <a:r>
              <a:rPr lang="en-US" smtClean="0"/>
              <a:t>RAID Arrays</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AD2F8-C5FE-400C-AEB9-990487405096}" type="datetimeFigureOut">
              <a:rPr lang="en-US" smtClean="0"/>
              <a:pPr/>
              <a:t>3/31/2011</a:t>
            </a:fld>
            <a:endParaRPr lang="en-US"/>
          </a:p>
        </p:txBody>
      </p:sp>
      <p:sp>
        <p:nvSpPr>
          <p:cNvPr id="3" name="Footer Placeholder 2"/>
          <p:cNvSpPr>
            <a:spLocks noGrp="1"/>
          </p:cNvSpPr>
          <p:nvPr>
            <p:ph type="ftr" sz="quarter" idx="11"/>
          </p:nvPr>
        </p:nvSpPr>
        <p:spPr/>
        <p:txBody>
          <a:bodyPr/>
          <a:lstStyle/>
          <a:p>
            <a:r>
              <a:rPr lang="en-US" smtClean="0"/>
              <a:t>RAID Arrays</a:t>
            </a:r>
            <a:endParaRPr lang="en-US"/>
          </a:p>
        </p:txBody>
      </p:sp>
      <p:sp>
        <p:nvSpPr>
          <p:cNvPr id="4" name="Slide Number Placeholder 3"/>
          <p:cNvSpPr>
            <a:spLocks noGrp="1"/>
          </p:cNvSpPr>
          <p:nvPr>
            <p:ph type="sldNum" sz="quarter" idx="12"/>
          </p:nvPr>
        </p:nvSpPr>
        <p:spPr/>
        <p:txBody>
          <a:bodyPr/>
          <a:lstStyle/>
          <a:p>
            <a:r>
              <a:rPr lang="en-US" smtClean="0"/>
              <a:t> - </a:t>
            </a:r>
            <a:fld id="{405B835A-E74A-406D-9F9F-2771A3614542}" type="slidenum">
              <a:rPr lang="en-US" sz="800" smtClean="0"/>
              <a:pPr/>
              <a:t>‹#›</a:t>
            </a:fld>
            <a:endParaRPr lang="en-US" sz="8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E3AD2F8-C5FE-400C-AEB9-990487405096}" type="datetimeFigureOut">
              <a:rPr lang="en-US" smtClean="0"/>
              <a:pPr/>
              <a:t>3/31/2011</a:t>
            </a:fld>
            <a:endParaRPr lang="en-US"/>
          </a:p>
        </p:txBody>
      </p:sp>
      <p:sp>
        <p:nvSpPr>
          <p:cNvPr id="22" name="Slide Number Placeholder 21"/>
          <p:cNvSpPr>
            <a:spLocks noGrp="1"/>
          </p:cNvSpPr>
          <p:nvPr>
            <p:ph type="sldNum" sz="quarter" idx="15"/>
          </p:nvPr>
        </p:nvSpPr>
        <p:spPr/>
        <p:txBody>
          <a:bodyPr rtlCol="0"/>
          <a:lstStyle/>
          <a:p>
            <a:r>
              <a:rPr lang="en-US" smtClean="0"/>
              <a:t> - </a:t>
            </a:r>
            <a:fld id="{3DDAB89D-739F-41DC-8DC1-3B5BB6FCC765}" type="slidenum">
              <a:rPr lang="en-US" sz="800" smtClean="0"/>
              <a:pPr/>
              <a:t>‹#›</a:t>
            </a:fld>
            <a:endParaRPr lang="en-US" sz="800"/>
          </a:p>
        </p:txBody>
      </p:sp>
      <p:sp>
        <p:nvSpPr>
          <p:cNvPr id="23" name="Footer Placeholder 22"/>
          <p:cNvSpPr>
            <a:spLocks noGrp="1"/>
          </p:cNvSpPr>
          <p:nvPr>
            <p:ph type="ftr" sz="quarter" idx="16"/>
          </p:nvPr>
        </p:nvSpPr>
        <p:spPr/>
        <p:txBody>
          <a:bodyPr rtlCol="0"/>
          <a:lstStyle/>
          <a:p>
            <a:r>
              <a:rPr lang="en-US" smtClean="0"/>
              <a:t>RAID Arrays</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E3AD2F8-C5FE-400C-AEB9-990487405096}" type="datetimeFigureOut">
              <a:rPr lang="en-US" smtClean="0"/>
              <a:pPr/>
              <a:t>3/31/2011</a:t>
            </a:fld>
            <a:endParaRPr lang="en-US"/>
          </a:p>
        </p:txBody>
      </p:sp>
      <p:sp>
        <p:nvSpPr>
          <p:cNvPr id="18" name="Slide Number Placeholder 17"/>
          <p:cNvSpPr>
            <a:spLocks noGrp="1"/>
          </p:cNvSpPr>
          <p:nvPr>
            <p:ph type="sldNum" sz="quarter" idx="11"/>
          </p:nvPr>
        </p:nvSpPr>
        <p:spPr/>
        <p:txBody>
          <a:bodyPr rtlCol="0"/>
          <a:lstStyle/>
          <a:p>
            <a:r>
              <a:rPr lang="en-US" smtClean="0"/>
              <a:t> - </a:t>
            </a:r>
            <a:fld id="{EBD8FE6F-EE1A-4348-A28A-6677AAC2A783}" type="slidenum">
              <a:rPr lang="en-US" sz="800" smtClean="0"/>
              <a:pPr/>
              <a:t>‹#›</a:t>
            </a:fld>
            <a:endParaRPr lang="en-US" sz="800"/>
          </a:p>
        </p:txBody>
      </p:sp>
      <p:sp>
        <p:nvSpPr>
          <p:cNvPr id="21" name="Footer Placeholder 20"/>
          <p:cNvSpPr>
            <a:spLocks noGrp="1"/>
          </p:cNvSpPr>
          <p:nvPr>
            <p:ph type="ftr" sz="quarter" idx="12"/>
          </p:nvPr>
        </p:nvSpPr>
        <p:spPr/>
        <p:txBody>
          <a:bodyPr rtlCol="0"/>
          <a:lstStyle/>
          <a:p>
            <a:r>
              <a:rPr lang="en-US" smtClean="0"/>
              <a:t>RAID Arrays</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E3AD2F8-C5FE-400C-AEB9-990487405096}" type="datetimeFigureOut">
              <a:rPr lang="en-US" smtClean="0"/>
              <a:pPr/>
              <a:t>3/31/2011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RAID Arrays</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r>
              <a:rPr lang="en-US" smtClean="0"/>
              <a:t> - </a:t>
            </a:r>
            <a:fld id="{8ECC9FBB-F919-4DDB-846D-0623935835EF}" type="slidenum">
              <a:rPr lang="en-US" sz="800" smtClean="0"/>
              <a:pPr/>
              <a:t>‹#›</a:t>
            </a:fld>
            <a:endParaRPr lang="en-US" sz="800"/>
          </a:p>
        </p:txBody>
      </p:sp>
    </p:spTree>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Ls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3762" name="Rectangle 2"/>
          <p:cNvSpPr>
            <a:spLocks noGrp="1" noChangeArrowheads="1"/>
          </p:cNvSpPr>
          <p:nvPr>
            <p:ph type="ctrTitle"/>
          </p:nvPr>
        </p:nvSpPr>
        <p:spPr>
          <a:xfrm>
            <a:off x="1270534" y="757238"/>
            <a:ext cx="7365465" cy="2197718"/>
          </a:xfrm>
        </p:spPr>
        <p:txBody>
          <a:bodyPr/>
          <a:lstStyle/>
          <a:p>
            <a:pPr algn="ctr"/>
            <a:r>
              <a:rPr lang="en-US" sz="6000" dirty="0">
                <a:solidFill>
                  <a:schemeClr val="accent3">
                    <a:lumMod val="50000"/>
                  </a:schemeClr>
                </a:solidFill>
              </a:rPr>
              <a:t>RAID Arrays</a:t>
            </a:r>
          </a:p>
        </p:txBody>
      </p:sp>
      <p:sp>
        <p:nvSpPr>
          <p:cNvPr id="2933763" name="Rectangle 3"/>
          <p:cNvSpPr>
            <a:spLocks noGrp="1" noChangeArrowheads="1"/>
          </p:cNvSpPr>
          <p:nvPr>
            <p:ph type="subTitle" idx="1"/>
          </p:nvPr>
        </p:nvSpPr>
        <p:spPr>
          <a:xfrm>
            <a:off x="1819176" y="3484344"/>
            <a:ext cx="6189044" cy="1915429"/>
          </a:xfrm>
        </p:spPr>
        <p:txBody>
          <a:bodyPr>
            <a:normAutofit/>
          </a:bodyPr>
          <a:lstStyle/>
          <a:p>
            <a:pPr algn="ctr">
              <a:defRPr/>
            </a:pPr>
            <a:r>
              <a:rPr lang="en-US" sz="4000" dirty="0" smtClean="0"/>
              <a:t>Redundant Array of Inexpensive Discs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6050" name="Rectangle 2"/>
          <p:cNvSpPr>
            <a:spLocks noGrp="1" noChangeArrowheads="1"/>
          </p:cNvSpPr>
          <p:nvPr>
            <p:ph type="title"/>
          </p:nvPr>
        </p:nvSpPr>
        <p:spPr/>
        <p:txBody>
          <a:bodyPr>
            <a:normAutofit fontScale="90000"/>
          </a:bodyPr>
          <a:lstStyle/>
          <a:p>
            <a:r>
              <a:rPr lang="en-US"/>
              <a:t>RAID 0 – Striped Array with no Fault Tolerance</a:t>
            </a:r>
          </a:p>
        </p:txBody>
      </p:sp>
      <p:sp>
        <p:nvSpPr>
          <p:cNvPr id="137" name="Footer Placeholder 4"/>
          <p:cNvSpPr>
            <a:spLocks noGrp="1"/>
          </p:cNvSpPr>
          <p:nvPr>
            <p:ph type="ftr" sz="quarter" idx="10"/>
          </p:nvPr>
        </p:nvSpPr>
        <p:spPr/>
        <p:txBody>
          <a:bodyPr/>
          <a:lstStyle/>
          <a:p>
            <a:r>
              <a:rPr lang="en-US"/>
              <a:t>RAID Arrays</a:t>
            </a:r>
          </a:p>
        </p:txBody>
      </p:sp>
      <p:sp>
        <p:nvSpPr>
          <p:cNvPr id="138" name="Slide Number Placeholder 5"/>
          <p:cNvSpPr>
            <a:spLocks noGrp="1"/>
          </p:cNvSpPr>
          <p:nvPr>
            <p:ph type="sldNum" sz="quarter" idx="11"/>
          </p:nvPr>
        </p:nvSpPr>
        <p:spPr/>
        <p:txBody>
          <a:bodyPr>
            <a:normAutofit fontScale="77500" lnSpcReduction="20000"/>
          </a:bodyPr>
          <a:lstStyle/>
          <a:p>
            <a:r>
              <a:rPr lang="en-US"/>
              <a:t> - </a:t>
            </a:r>
            <a:fld id="{1E0C4A8A-820E-4362-862D-F8BCDA4FDFEF}" type="slidenum">
              <a:rPr lang="en-US" sz="800"/>
              <a:pPr/>
              <a:t>10</a:t>
            </a:fld>
            <a:endParaRPr lang="en-US" sz="800"/>
          </a:p>
        </p:txBody>
      </p:sp>
      <p:sp>
        <p:nvSpPr>
          <p:cNvPr id="2946051" name="Line 3"/>
          <p:cNvSpPr>
            <a:spLocks noChangeShapeType="1"/>
          </p:cNvSpPr>
          <p:nvPr/>
        </p:nvSpPr>
        <p:spPr bwMode="auto">
          <a:xfrm>
            <a:off x="2857500" y="3732213"/>
            <a:ext cx="3629025" cy="0"/>
          </a:xfrm>
          <a:prstGeom prst="line">
            <a:avLst/>
          </a:prstGeom>
          <a:noFill/>
          <a:ln w="12700">
            <a:solidFill>
              <a:srgbClr val="000000"/>
            </a:solidFill>
            <a:round/>
            <a:headEnd type="none" w="med" len="lg"/>
            <a:tailEnd type="none" w="med" len="lg"/>
          </a:ln>
          <a:effectLst/>
        </p:spPr>
        <p:txBody>
          <a:bodyPr lIns="0" tIns="0" rIns="0" bIns="0" anchor="ctr">
            <a:spAutoFit/>
          </a:bodyPr>
          <a:lstStyle/>
          <a:p>
            <a:endParaRPr lang="en-US"/>
          </a:p>
        </p:txBody>
      </p:sp>
      <p:pic>
        <p:nvPicPr>
          <p:cNvPr id="2946052" name="Picture 4" descr="host_icon"/>
          <p:cNvPicPr>
            <a:picLocks noChangeAspect="1" noChangeArrowheads="1"/>
          </p:cNvPicPr>
          <p:nvPr/>
        </p:nvPicPr>
        <p:blipFill>
          <a:blip r:embed="rId3" cstate="print"/>
          <a:srcRect/>
          <a:stretch>
            <a:fillRect/>
          </a:stretch>
        </p:blipFill>
        <p:spPr bwMode="auto">
          <a:xfrm>
            <a:off x="1417638" y="2954338"/>
            <a:ext cx="1617662" cy="1555750"/>
          </a:xfrm>
          <a:prstGeom prst="rect">
            <a:avLst/>
          </a:prstGeom>
          <a:noFill/>
        </p:spPr>
      </p:pic>
      <p:sp>
        <p:nvSpPr>
          <p:cNvPr id="2946053" name="Rectangle 5"/>
          <p:cNvSpPr>
            <a:spLocks noChangeArrowheads="1"/>
          </p:cNvSpPr>
          <p:nvPr/>
        </p:nvSpPr>
        <p:spPr bwMode="auto">
          <a:xfrm>
            <a:off x="3671888" y="3371850"/>
            <a:ext cx="1358900" cy="720725"/>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46054" name="Text Box 6"/>
          <p:cNvSpPr txBox="1">
            <a:spLocks noChangeArrowheads="1"/>
          </p:cNvSpPr>
          <p:nvPr/>
        </p:nvSpPr>
        <p:spPr bwMode="auto">
          <a:xfrm>
            <a:off x="3865563" y="3511550"/>
            <a:ext cx="971550" cy="441325"/>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sp>
        <p:nvSpPr>
          <p:cNvPr id="2946055" name="Freeform 7"/>
          <p:cNvSpPr>
            <a:spLocks/>
          </p:cNvSpPr>
          <p:nvPr/>
        </p:nvSpPr>
        <p:spPr bwMode="auto">
          <a:xfrm>
            <a:off x="5710238" y="1741488"/>
            <a:ext cx="641350" cy="3968750"/>
          </a:xfrm>
          <a:custGeom>
            <a:avLst/>
            <a:gdLst/>
            <a:ahLst/>
            <a:cxnLst>
              <a:cxn ang="0">
                <a:pos x="380" y="0"/>
              </a:cxn>
              <a:cxn ang="0">
                <a:pos x="0" y="0"/>
              </a:cxn>
              <a:cxn ang="0">
                <a:pos x="0" y="2488"/>
              </a:cxn>
              <a:cxn ang="0">
                <a:pos x="404" y="2488"/>
              </a:cxn>
            </a:cxnLst>
            <a:rect l="0" t="0" r="r" b="b"/>
            <a:pathLst>
              <a:path w="404" h="2488">
                <a:moveTo>
                  <a:pt x="380" y="0"/>
                </a:moveTo>
                <a:lnTo>
                  <a:pt x="0" y="0"/>
                </a:lnTo>
                <a:lnTo>
                  <a:pt x="0" y="2488"/>
                </a:lnTo>
                <a:lnTo>
                  <a:pt x="404" y="2488"/>
                </a:lnTo>
              </a:path>
            </a:pathLst>
          </a:custGeom>
          <a:noFill/>
          <a:ln w="12700" cap="flat" cmpd="sng">
            <a:solidFill>
              <a:srgbClr val="000000"/>
            </a:solidFill>
            <a:prstDash val="solid"/>
            <a:round/>
            <a:headEnd type="none" w="med" len="lg"/>
            <a:tailEnd type="none" w="med" len="lg"/>
          </a:ln>
          <a:effectLst/>
        </p:spPr>
        <p:txBody>
          <a:bodyPr lIns="0" tIns="0" rIns="0" bIns="0" anchor="ctr">
            <a:spAutoFit/>
          </a:bodyPr>
          <a:lstStyle/>
          <a:p>
            <a:endParaRPr lang="en-US"/>
          </a:p>
        </p:txBody>
      </p:sp>
      <p:sp>
        <p:nvSpPr>
          <p:cNvPr id="2946056" name="Line 8"/>
          <p:cNvSpPr>
            <a:spLocks noChangeShapeType="1"/>
          </p:cNvSpPr>
          <p:nvPr/>
        </p:nvSpPr>
        <p:spPr bwMode="auto">
          <a:xfrm>
            <a:off x="5710238" y="2738438"/>
            <a:ext cx="554037" cy="0"/>
          </a:xfrm>
          <a:prstGeom prst="line">
            <a:avLst/>
          </a:prstGeom>
          <a:noFill/>
          <a:ln w="12700">
            <a:solidFill>
              <a:srgbClr val="000000"/>
            </a:solidFill>
            <a:round/>
            <a:headEnd/>
            <a:tailEnd/>
          </a:ln>
          <a:effectLst/>
        </p:spPr>
        <p:txBody>
          <a:bodyPr wrap="none" lIns="0" tIns="0" rIns="0" bIns="0" anchor="ctr">
            <a:spAutoFit/>
          </a:bodyPr>
          <a:lstStyle/>
          <a:p>
            <a:endParaRPr lang="en-US"/>
          </a:p>
        </p:txBody>
      </p:sp>
      <p:sp>
        <p:nvSpPr>
          <p:cNvPr id="2946057" name="Line 9"/>
          <p:cNvSpPr>
            <a:spLocks noChangeShapeType="1"/>
          </p:cNvSpPr>
          <p:nvPr/>
        </p:nvSpPr>
        <p:spPr bwMode="auto">
          <a:xfrm>
            <a:off x="5710238" y="4724400"/>
            <a:ext cx="554037" cy="0"/>
          </a:xfrm>
          <a:prstGeom prst="line">
            <a:avLst/>
          </a:prstGeom>
          <a:noFill/>
          <a:ln w="12700">
            <a:solidFill>
              <a:srgbClr val="000000"/>
            </a:solidFill>
            <a:round/>
            <a:headEnd/>
            <a:tailEnd/>
          </a:ln>
          <a:effectLst/>
        </p:spPr>
        <p:txBody>
          <a:bodyPr wrap="none" lIns="0" tIns="0" rIns="0" bIns="0" anchor="ctr">
            <a:spAutoFit/>
          </a:bodyPr>
          <a:lstStyle/>
          <a:p>
            <a:endParaRPr lang="en-US"/>
          </a:p>
        </p:txBody>
      </p:sp>
      <p:grpSp>
        <p:nvGrpSpPr>
          <p:cNvPr id="2946058" name="Group 10"/>
          <p:cNvGrpSpPr>
            <a:grpSpLocks/>
          </p:cNvGrpSpPr>
          <p:nvPr/>
        </p:nvGrpSpPr>
        <p:grpSpPr bwMode="auto">
          <a:xfrm>
            <a:off x="6249988" y="1428750"/>
            <a:ext cx="746125" cy="4606925"/>
            <a:chOff x="3973" y="900"/>
            <a:chExt cx="470" cy="2902"/>
          </a:xfrm>
        </p:grpSpPr>
        <p:grpSp>
          <p:nvGrpSpPr>
            <p:cNvPr id="2946059" name="Group 11"/>
            <p:cNvGrpSpPr>
              <a:grpSpLocks/>
            </p:cNvGrpSpPr>
            <p:nvPr/>
          </p:nvGrpSpPr>
          <p:grpSpPr bwMode="auto">
            <a:xfrm>
              <a:off x="3973" y="1525"/>
              <a:ext cx="470" cy="400"/>
              <a:chOff x="3973" y="900"/>
              <a:chExt cx="470" cy="400"/>
            </a:xfrm>
          </p:grpSpPr>
          <p:grpSp>
            <p:nvGrpSpPr>
              <p:cNvPr id="2946060" name="Group 12"/>
              <p:cNvGrpSpPr>
                <a:grpSpLocks/>
              </p:cNvGrpSpPr>
              <p:nvPr/>
            </p:nvGrpSpPr>
            <p:grpSpPr bwMode="auto">
              <a:xfrm>
                <a:off x="3973" y="1095"/>
                <a:ext cx="470" cy="205"/>
                <a:chOff x="1594" y="3360"/>
                <a:chExt cx="364" cy="159"/>
              </a:xfrm>
            </p:grpSpPr>
            <p:sp>
              <p:nvSpPr>
                <p:cNvPr id="2946061" name="Oval 13"/>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062" name="Rectangle 14"/>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063" name="Oval 15"/>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nvGrpSpPr>
              <p:cNvPr id="2946064" name="Group 16"/>
              <p:cNvGrpSpPr>
                <a:grpSpLocks/>
              </p:cNvGrpSpPr>
              <p:nvPr/>
            </p:nvGrpSpPr>
            <p:grpSpPr bwMode="auto">
              <a:xfrm>
                <a:off x="3973" y="1047"/>
                <a:ext cx="470" cy="205"/>
                <a:chOff x="1594" y="3360"/>
                <a:chExt cx="364" cy="159"/>
              </a:xfrm>
            </p:grpSpPr>
            <p:sp>
              <p:nvSpPr>
                <p:cNvPr id="2946065" name="Oval 17"/>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066" name="Rectangle 18"/>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067" name="Oval 19"/>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46068" name="Oval 20"/>
              <p:cNvSpPr>
                <a:spLocks noChangeArrowheads="1"/>
              </p:cNvSpPr>
              <p:nvPr/>
            </p:nvSpPr>
            <p:spPr bwMode="auto">
              <a:xfrm>
                <a:off x="3973" y="1039"/>
                <a:ext cx="470" cy="164"/>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069" name="Rectangle 21"/>
              <p:cNvSpPr>
                <a:spLocks noChangeArrowheads="1"/>
              </p:cNvSpPr>
              <p:nvPr/>
            </p:nvSpPr>
            <p:spPr bwMode="auto">
              <a:xfrm>
                <a:off x="3973" y="1081"/>
                <a:ext cx="470" cy="39"/>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070" name="Oval 22"/>
              <p:cNvSpPr>
                <a:spLocks noChangeArrowheads="1"/>
              </p:cNvSpPr>
              <p:nvPr/>
            </p:nvSpPr>
            <p:spPr bwMode="auto">
              <a:xfrm>
                <a:off x="3973" y="998"/>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6071" name="Oval 23"/>
              <p:cNvSpPr>
                <a:spLocks noChangeArrowheads="1"/>
              </p:cNvSpPr>
              <p:nvPr/>
            </p:nvSpPr>
            <p:spPr bwMode="auto">
              <a:xfrm>
                <a:off x="3973" y="990"/>
                <a:ext cx="470" cy="164"/>
              </a:xfrm>
              <a:prstGeom prst="ellipse">
                <a:avLst/>
              </a:prstGeom>
              <a:gradFill rotWithShape="1">
                <a:gsLst>
                  <a:gs pos="0">
                    <a:srgbClr val="D4C344">
                      <a:gamma/>
                      <a:shade val="59608"/>
                      <a:invGamma/>
                    </a:srgbClr>
                  </a:gs>
                  <a:gs pos="50000">
                    <a:srgbClr val="D4C344"/>
                  </a:gs>
                  <a:gs pos="100000">
                    <a:srgbClr val="D4C344">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072" name="Rectangle 24"/>
              <p:cNvSpPr>
                <a:spLocks noChangeArrowheads="1"/>
              </p:cNvSpPr>
              <p:nvPr/>
            </p:nvSpPr>
            <p:spPr bwMode="auto">
              <a:xfrm>
                <a:off x="3973" y="1032"/>
                <a:ext cx="470" cy="39"/>
              </a:xfrm>
              <a:prstGeom prst="rect">
                <a:avLst/>
              </a:prstGeom>
              <a:gradFill rotWithShape="1">
                <a:gsLst>
                  <a:gs pos="0">
                    <a:srgbClr val="D4C344">
                      <a:gamma/>
                      <a:shade val="59608"/>
                      <a:invGamma/>
                    </a:srgbClr>
                  </a:gs>
                  <a:gs pos="50000">
                    <a:srgbClr val="D4C344"/>
                  </a:gs>
                  <a:gs pos="100000">
                    <a:srgbClr val="D4C344">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073" name="Oval 25"/>
              <p:cNvSpPr>
                <a:spLocks noChangeArrowheads="1"/>
              </p:cNvSpPr>
              <p:nvPr/>
            </p:nvSpPr>
            <p:spPr bwMode="auto">
              <a:xfrm>
                <a:off x="3973" y="94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46074" name="Group 26"/>
              <p:cNvGrpSpPr>
                <a:grpSpLocks/>
              </p:cNvGrpSpPr>
              <p:nvPr/>
            </p:nvGrpSpPr>
            <p:grpSpPr bwMode="auto">
              <a:xfrm>
                <a:off x="3973" y="900"/>
                <a:ext cx="470" cy="205"/>
                <a:chOff x="1594" y="3360"/>
                <a:chExt cx="364" cy="159"/>
              </a:xfrm>
            </p:grpSpPr>
            <p:sp>
              <p:nvSpPr>
                <p:cNvPr id="2946075" name="Oval 27"/>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076" name="Rectangle 28"/>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077" name="Oval 29"/>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46078" name="Group 30"/>
            <p:cNvGrpSpPr>
              <a:grpSpLocks/>
            </p:cNvGrpSpPr>
            <p:nvPr/>
          </p:nvGrpSpPr>
          <p:grpSpPr bwMode="auto">
            <a:xfrm>
              <a:off x="3973" y="2151"/>
              <a:ext cx="470" cy="400"/>
              <a:chOff x="3973" y="900"/>
              <a:chExt cx="470" cy="400"/>
            </a:xfrm>
          </p:grpSpPr>
          <p:grpSp>
            <p:nvGrpSpPr>
              <p:cNvPr id="2946079" name="Group 31"/>
              <p:cNvGrpSpPr>
                <a:grpSpLocks/>
              </p:cNvGrpSpPr>
              <p:nvPr/>
            </p:nvGrpSpPr>
            <p:grpSpPr bwMode="auto">
              <a:xfrm>
                <a:off x="3973" y="1095"/>
                <a:ext cx="470" cy="205"/>
                <a:chOff x="1594" y="3360"/>
                <a:chExt cx="364" cy="159"/>
              </a:xfrm>
            </p:grpSpPr>
            <p:sp>
              <p:nvSpPr>
                <p:cNvPr id="2946080" name="Oval 32"/>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081" name="Rectangle 33"/>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082" name="Oval 34"/>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nvGrpSpPr>
              <p:cNvPr id="2946083" name="Group 35"/>
              <p:cNvGrpSpPr>
                <a:grpSpLocks/>
              </p:cNvGrpSpPr>
              <p:nvPr/>
            </p:nvGrpSpPr>
            <p:grpSpPr bwMode="auto">
              <a:xfrm>
                <a:off x="3973" y="1047"/>
                <a:ext cx="470" cy="205"/>
                <a:chOff x="1594" y="3360"/>
                <a:chExt cx="364" cy="159"/>
              </a:xfrm>
            </p:grpSpPr>
            <p:sp>
              <p:nvSpPr>
                <p:cNvPr id="2946084" name="Oval 36"/>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085" name="Rectangle 37"/>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086" name="Oval 38"/>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46087" name="Oval 39"/>
              <p:cNvSpPr>
                <a:spLocks noChangeArrowheads="1"/>
              </p:cNvSpPr>
              <p:nvPr/>
            </p:nvSpPr>
            <p:spPr bwMode="auto">
              <a:xfrm>
                <a:off x="3973" y="1039"/>
                <a:ext cx="470" cy="164"/>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088" name="Rectangle 40"/>
              <p:cNvSpPr>
                <a:spLocks noChangeArrowheads="1"/>
              </p:cNvSpPr>
              <p:nvPr/>
            </p:nvSpPr>
            <p:spPr bwMode="auto">
              <a:xfrm>
                <a:off x="3973" y="1081"/>
                <a:ext cx="470" cy="39"/>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089" name="Oval 41"/>
              <p:cNvSpPr>
                <a:spLocks noChangeArrowheads="1"/>
              </p:cNvSpPr>
              <p:nvPr/>
            </p:nvSpPr>
            <p:spPr bwMode="auto">
              <a:xfrm>
                <a:off x="3973" y="998"/>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6090" name="Oval 42"/>
              <p:cNvSpPr>
                <a:spLocks noChangeArrowheads="1"/>
              </p:cNvSpPr>
              <p:nvPr/>
            </p:nvSpPr>
            <p:spPr bwMode="auto">
              <a:xfrm>
                <a:off x="3973" y="990"/>
                <a:ext cx="470" cy="164"/>
              </a:xfrm>
              <a:prstGeom prst="ellipse">
                <a:avLst/>
              </a:prstGeom>
              <a:gradFill rotWithShape="1">
                <a:gsLst>
                  <a:gs pos="0">
                    <a:srgbClr val="D4C344">
                      <a:gamma/>
                      <a:shade val="59608"/>
                      <a:invGamma/>
                    </a:srgbClr>
                  </a:gs>
                  <a:gs pos="50000">
                    <a:srgbClr val="D4C344"/>
                  </a:gs>
                  <a:gs pos="100000">
                    <a:srgbClr val="D4C344">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091" name="Rectangle 43"/>
              <p:cNvSpPr>
                <a:spLocks noChangeArrowheads="1"/>
              </p:cNvSpPr>
              <p:nvPr/>
            </p:nvSpPr>
            <p:spPr bwMode="auto">
              <a:xfrm>
                <a:off x="3973" y="1032"/>
                <a:ext cx="470" cy="39"/>
              </a:xfrm>
              <a:prstGeom prst="rect">
                <a:avLst/>
              </a:prstGeom>
              <a:gradFill rotWithShape="1">
                <a:gsLst>
                  <a:gs pos="0">
                    <a:srgbClr val="D4C344">
                      <a:gamma/>
                      <a:shade val="59608"/>
                      <a:invGamma/>
                    </a:srgbClr>
                  </a:gs>
                  <a:gs pos="50000">
                    <a:srgbClr val="D4C344"/>
                  </a:gs>
                  <a:gs pos="100000">
                    <a:srgbClr val="D4C344">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092" name="Oval 44"/>
              <p:cNvSpPr>
                <a:spLocks noChangeArrowheads="1"/>
              </p:cNvSpPr>
              <p:nvPr/>
            </p:nvSpPr>
            <p:spPr bwMode="auto">
              <a:xfrm>
                <a:off x="3973" y="94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46093" name="Group 45"/>
              <p:cNvGrpSpPr>
                <a:grpSpLocks/>
              </p:cNvGrpSpPr>
              <p:nvPr/>
            </p:nvGrpSpPr>
            <p:grpSpPr bwMode="auto">
              <a:xfrm>
                <a:off x="3973" y="900"/>
                <a:ext cx="470" cy="205"/>
                <a:chOff x="1594" y="3360"/>
                <a:chExt cx="364" cy="159"/>
              </a:xfrm>
            </p:grpSpPr>
            <p:sp>
              <p:nvSpPr>
                <p:cNvPr id="2946094" name="Oval 46"/>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095" name="Rectangle 47"/>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096" name="Oval 48"/>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46097" name="Group 49"/>
            <p:cNvGrpSpPr>
              <a:grpSpLocks/>
            </p:cNvGrpSpPr>
            <p:nvPr/>
          </p:nvGrpSpPr>
          <p:grpSpPr bwMode="auto">
            <a:xfrm>
              <a:off x="3973" y="2776"/>
              <a:ext cx="470" cy="400"/>
              <a:chOff x="3973" y="900"/>
              <a:chExt cx="470" cy="400"/>
            </a:xfrm>
          </p:grpSpPr>
          <p:grpSp>
            <p:nvGrpSpPr>
              <p:cNvPr id="2946098" name="Group 50"/>
              <p:cNvGrpSpPr>
                <a:grpSpLocks/>
              </p:cNvGrpSpPr>
              <p:nvPr/>
            </p:nvGrpSpPr>
            <p:grpSpPr bwMode="auto">
              <a:xfrm>
                <a:off x="3973" y="1095"/>
                <a:ext cx="470" cy="205"/>
                <a:chOff x="1594" y="3360"/>
                <a:chExt cx="364" cy="159"/>
              </a:xfrm>
            </p:grpSpPr>
            <p:sp>
              <p:nvSpPr>
                <p:cNvPr id="2946099" name="Oval 51"/>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00" name="Rectangle 52"/>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01" name="Oval 53"/>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nvGrpSpPr>
              <p:cNvPr id="2946102" name="Group 54"/>
              <p:cNvGrpSpPr>
                <a:grpSpLocks/>
              </p:cNvGrpSpPr>
              <p:nvPr/>
            </p:nvGrpSpPr>
            <p:grpSpPr bwMode="auto">
              <a:xfrm>
                <a:off x="3973" y="1047"/>
                <a:ext cx="470" cy="205"/>
                <a:chOff x="1594" y="3360"/>
                <a:chExt cx="364" cy="159"/>
              </a:xfrm>
            </p:grpSpPr>
            <p:sp>
              <p:nvSpPr>
                <p:cNvPr id="2946103" name="Oval 55"/>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04" name="Rectangle 56"/>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05" name="Oval 57"/>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46106" name="Oval 58"/>
              <p:cNvSpPr>
                <a:spLocks noChangeArrowheads="1"/>
              </p:cNvSpPr>
              <p:nvPr/>
            </p:nvSpPr>
            <p:spPr bwMode="auto">
              <a:xfrm>
                <a:off x="3973" y="1039"/>
                <a:ext cx="470" cy="164"/>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pPr marL="354013" indent="-354013" algn="ctr" defTabSz="941388"/>
                <a:endParaRPr lang="en-US"/>
              </a:p>
            </p:txBody>
          </p:sp>
          <p:sp>
            <p:nvSpPr>
              <p:cNvPr id="2946107" name="Rectangle 59"/>
              <p:cNvSpPr>
                <a:spLocks noChangeArrowheads="1"/>
              </p:cNvSpPr>
              <p:nvPr/>
            </p:nvSpPr>
            <p:spPr bwMode="auto">
              <a:xfrm>
                <a:off x="3973" y="1081"/>
                <a:ext cx="470" cy="39"/>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08" name="Oval 60"/>
              <p:cNvSpPr>
                <a:spLocks noChangeArrowheads="1"/>
              </p:cNvSpPr>
              <p:nvPr/>
            </p:nvSpPr>
            <p:spPr bwMode="auto">
              <a:xfrm>
                <a:off x="3973" y="998"/>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6109" name="Oval 61"/>
              <p:cNvSpPr>
                <a:spLocks noChangeArrowheads="1"/>
              </p:cNvSpPr>
              <p:nvPr/>
            </p:nvSpPr>
            <p:spPr bwMode="auto">
              <a:xfrm>
                <a:off x="3973" y="990"/>
                <a:ext cx="470" cy="164"/>
              </a:xfrm>
              <a:prstGeom prst="ellipse">
                <a:avLst/>
              </a:prstGeom>
              <a:gradFill rotWithShape="1">
                <a:gsLst>
                  <a:gs pos="0">
                    <a:srgbClr val="D4C344">
                      <a:gamma/>
                      <a:shade val="59608"/>
                      <a:invGamma/>
                    </a:srgbClr>
                  </a:gs>
                  <a:gs pos="50000">
                    <a:srgbClr val="D4C344"/>
                  </a:gs>
                  <a:gs pos="100000">
                    <a:srgbClr val="D4C344">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10" name="Rectangle 62"/>
              <p:cNvSpPr>
                <a:spLocks noChangeArrowheads="1"/>
              </p:cNvSpPr>
              <p:nvPr/>
            </p:nvSpPr>
            <p:spPr bwMode="auto">
              <a:xfrm>
                <a:off x="3973" y="1032"/>
                <a:ext cx="470" cy="39"/>
              </a:xfrm>
              <a:prstGeom prst="rect">
                <a:avLst/>
              </a:prstGeom>
              <a:gradFill rotWithShape="1">
                <a:gsLst>
                  <a:gs pos="0">
                    <a:srgbClr val="D4C344">
                      <a:gamma/>
                      <a:shade val="59608"/>
                      <a:invGamma/>
                    </a:srgbClr>
                  </a:gs>
                  <a:gs pos="50000">
                    <a:srgbClr val="D4C344"/>
                  </a:gs>
                  <a:gs pos="100000">
                    <a:srgbClr val="D4C344">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11" name="Oval 63"/>
              <p:cNvSpPr>
                <a:spLocks noChangeArrowheads="1"/>
              </p:cNvSpPr>
              <p:nvPr/>
            </p:nvSpPr>
            <p:spPr bwMode="auto">
              <a:xfrm>
                <a:off x="3973" y="94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46112" name="Group 64"/>
              <p:cNvGrpSpPr>
                <a:grpSpLocks/>
              </p:cNvGrpSpPr>
              <p:nvPr/>
            </p:nvGrpSpPr>
            <p:grpSpPr bwMode="auto">
              <a:xfrm>
                <a:off x="3973" y="900"/>
                <a:ext cx="470" cy="205"/>
                <a:chOff x="1594" y="3360"/>
                <a:chExt cx="364" cy="159"/>
              </a:xfrm>
            </p:grpSpPr>
            <p:sp>
              <p:nvSpPr>
                <p:cNvPr id="2946113" name="Oval 65"/>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14" name="Rectangle 66"/>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15" name="Oval 67"/>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46116" name="Group 68"/>
            <p:cNvGrpSpPr>
              <a:grpSpLocks/>
            </p:cNvGrpSpPr>
            <p:nvPr/>
          </p:nvGrpSpPr>
          <p:grpSpPr bwMode="auto">
            <a:xfrm>
              <a:off x="3973" y="3402"/>
              <a:ext cx="470" cy="400"/>
              <a:chOff x="3973" y="900"/>
              <a:chExt cx="470" cy="400"/>
            </a:xfrm>
          </p:grpSpPr>
          <p:grpSp>
            <p:nvGrpSpPr>
              <p:cNvPr id="2946117" name="Group 69"/>
              <p:cNvGrpSpPr>
                <a:grpSpLocks/>
              </p:cNvGrpSpPr>
              <p:nvPr/>
            </p:nvGrpSpPr>
            <p:grpSpPr bwMode="auto">
              <a:xfrm>
                <a:off x="3973" y="1095"/>
                <a:ext cx="470" cy="205"/>
                <a:chOff x="1594" y="3360"/>
                <a:chExt cx="364" cy="159"/>
              </a:xfrm>
            </p:grpSpPr>
            <p:sp>
              <p:nvSpPr>
                <p:cNvPr id="2946118" name="Oval 70"/>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19" name="Rectangle 71"/>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20" name="Oval 72"/>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nvGrpSpPr>
              <p:cNvPr id="2946121" name="Group 73"/>
              <p:cNvGrpSpPr>
                <a:grpSpLocks/>
              </p:cNvGrpSpPr>
              <p:nvPr/>
            </p:nvGrpSpPr>
            <p:grpSpPr bwMode="auto">
              <a:xfrm>
                <a:off x="3973" y="1047"/>
                <a:ext cx="470" cy="205"/>
                <a:chOff x="1594" y="3360"/>
                <a:chExt cx="364" cy="159"/>
              </a:xfrm>
            </p:grpSpPr>
            <p:sp>
              <p:nvSpPr>
                <p:cNvPr id="2946122" name="Oval 74"/>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23" name="Rectangle 75"/>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24" name="Oval 76"/>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46125" name="Oval 77"/>
              <p:cNvSpPr>
                <a:spLocks noChangeArrowheads="1"/>
              </p:cNvSpPr>
              <p:nvPr/>
            </p:nvSpPr>
            <p:spPr bwMode="auto">
              <a:xfrm>
                <a:off x="3973" y="1039"/>
                <a:ext cx="470" cy="164"/>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26" name="Rectangle 78"/>
              <p:cNvSpPr>
                <a:spLocks noChangeArrowheads="1"/>
              </p:cNvSpPr>
              <p:nvPr/>
            </p:nvSpPr>
            <p:spPr bwMode="auto">
              <a:xfrm>
                <a:off x="3973" y="1081"/>
                <a:ext cx="470" cy="39"/>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27" name="Oval 79"/>
              <p:cNvSpPr>
                <a:spLocks noChangeArrowheads="1"/>
              </p:cNvSpPr>
              <p:nvPr/>
            </p:nvSpPr>
            <p:spPr bwMode="auto">
              <a:xfrm>
                <a:off x="3973" y="998"/>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6128" name="Oval 80"/>
              <p:cNvSpPr>
                <a:spLocks noChangeArrowheads="1"/>
              </p:cNvSpPr>
              <p:nvPr/>
            </p:nvSpPr>
            <p:spPr bwMode="auto">
              <a:xfrm>
                <a:off x="3973" y="990"/>
                <a:ext cx="470" cy="164"/>
              </a:xfrm>
              <a:prstGeom prst="ellipse">
                <a:avLst/>
              </a:prstGeom>
              <a:gradFill rotWithShape="1">
                <a:gsLst>
                  <a:gs pos="0">
                    <a:srgbClr val="D4C344">
                      <a:gamma/>
                      <a:shade val="59608"/>
                      <a:invGamma/>
                    </a:srgbClr>
                  </a:gs>
                  <a:gs pos="50000">
                    <a:srgbClr val="D4C344"/>
                  </a:gs>
                  <a:gs pos="100000">
                    <a:srgbClr val="D4C344">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29" name="Rectangle 81"/>
              <p:cNvSpPr>
                <a:spLocks noChangeArrowheads="1"/>
              </p:cNvSpPr>
              <p:nvPr/>
            </p:nvSpPr>
            <p:spPr bwMode="auto">
              <a:xfrm>
                <a:off x="3973" y="1032"/>
                <a:ext cx="470" cy="39"/>
              </a:xfrm>
              <a:prstGeom prst="rect">
                <a:avLst/>
              </a:prstGeom>
              <a:gradFill rotWithShape="1">
                <a:gsLst>
                  <a:gs pos="0">
                    <a:srgbClr val="D4C344">
                      <a:gamma/>
                      <a:shade val="59608"/>
                      <a:invGamma/>
                    </a:srgbClr>
                  </a:gs>
                  <a:gs pos="50000">
                    <a:srgbClr val="D4C344"/>
                  </a:gs>
                  <a:gs pos="100000">
                    <a:srgbClr val="D4C344">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30" name="Oval 82"/>
              <p:cNvSpPr>
                <a:spLocks noChangeArrowheads="1"/>
              </p:cNvSpPr>
              <p:nvPr/>
            </p:nvSpPr>
            <p:spPr bwMode="auto">
              <a:xfrm>
                <a:off x="3973" y="94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46131" name="Group 83"/>
              <p:cNvGrpSpPr>
                <a:grpSpLocks/>
              </p:cNvGrpSpPr>
              <p:nvPr/>
            </p:nvGrpSpPr>
            <p:grpSpPr bwMode="auto">
              <a:xfrm>
                <a:off x="3973" y="900"/>
                <a:ext cx="470" cy="205"/>
                <a:chOff x="1594" y="3360"/>
                <a:chExt cx="364" cy="159"/>
              </a:xfrm>
            </p:grpSpPr>
            <p:sp>
              <p:nvSpPr>
                <p:cNvPr id="2946132" name="Oval 84"/>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33" name="Rectangle 85"/>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34" name="Oval 86"/>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46135" name="Group 87"/>
            <p:cNvGrpSpPr>
              <a:grpSpLocks/>
            </p:cNvGrpSpPr>
            <p:nvPr/>
          </p:nvGrpSpPr>
          <p:grpSpPr bwMode="auto">
            <a:xfrm>
              <a:off x="3973" y="900"/>
              <a:ext cx="470" cy="400"/>
              <a:chOff x="3973" y="900"/>
              <a:chExt cx="470" cy="400"/>
            </a:xfrm>
          </p:grpSpPr>
          <p:grpSp>
            <p:nvGrpSpPr>
              <p:cNvPr id="2946136" name="Group 88"/>
              <p:cNvGrpSpPr>
                <a:grpSpLocks/>
              </p:cNvGrpSpPr>
              <p:nvPr/>
            </p:nvGrpSpPr>
            <p:grpSpPr bwMode="auto">
              <a:xfrm>
                <a:off x="3973" y="1095"/>
                <a:ext cx="470" cy="205"/>
                <a:chOff x="1594" y="3360"/>
                <a:chExt cx="364" cy="159"/>
              </a:xfrm>
            </p:grpSpPr>
            <p:sp>
              <p:nvSpPr>
                <p:cNvPr id="2946137" name="Oval 89"/>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38" name="Rectangle 90"/>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39" name="Oval 91"/>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nvGrpSpPr>
              <p:cNvPr id="2946140" name="Group 92"/>
              <p:cNvGrpSpPr>
                <a:grpSpLocks/>
              </p:cNvGrpSpPr>
              <p:nvPr/>
            </p:nvGrpSpPr>
            <p:grpSpPr bwMode="auto">
              <a:xfrm>
                <a:off x="3973" y="1047"/>
                <a:ext cx="470" cy="205"/>
                <a:chOff x="1594" y="3360"/>
                <a:chExt cx="364" cy="159"/>
              </a:xfrm>
            </p:grpSpPr>
            <p:sp>
              <p:nvSpPr>
                <p:cNvPr id="2946141" name="Oval 93"/>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42" name="Rectangle 94"/>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43" name="Oval 95"/>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46144" name="Oval 96"/>
              <p:cNvSpPr>
                <a:spLocks noChangeArrowheads="1"/>
              </p:cNvSpPr>
              <p:nvPr/>
            </p:nvSpPr>
            <p:spPr bwMode="auto">
              <a:xfrm>
                <a:off x="3973" y="1039"/>
                <a:ext cx="470" cy="164"/>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45" name="Rectangle 97"/>
              <p:cNvSpPr>
                <a:spLocks noChangeArrowheads="1"/>
              </p:cNvSpPr>
              <p:nvPr/>
            </p:nvSpPr>
            <p:spPr bwMode="auto">
              <a:xfrm>
                <a:off x="3973" y="1081"/>
                <a:ext cx="470" cy="39"/>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46" name="Oval 98"/>
              <p:cNvSpPr>
                <a:spLocks noChangeArrowheads="1"/>
              </p:cNvSpPr>
              <p:nvPr/>
            </p:nvSpPr>
            <p:spPr bwMode="auto">
              <a:xfrm>
                <a:off x="3973" y="998"/>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6147" name="Oval 99"/>
              <p:cNvSpPr>
                <a:spLocks noChangeArrowheads="1"/>
              </p:cNvSpPr>
              <p:nvPr/>
            </p:nvSpPr>
            <p:spPr bwMode="auto">
              <a:xfrm>
                <a:off x="3973" y="990"/>
                <a:ext cx="470" cy="164"/>
              </a:xfrm>
              <a:prstGeom prst="ellipse">
                <a:avLst/>
              </a:prstGeom>
              <a:gradFill rotWithShape="1">
                <a:gsLst>
                  <a:gs pos="0">
                    <a:srgbClr val="D4C344">
                      <a:gamma/>
                      <a:shade val="59608"/>
                      <a:invGamma/>
                    </a:srgbClr>
                  </a:gs>
                  <a:gs pos="50000">
                    <a:srgbClr val="D4C344"/>
                  </a:gs>
                  <a:gs pos="100000">
                    <a:srgbClr val="D4C344">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48" name="Rectangle 100"/>
              <p:cNvSpPr>
                <a:spLocks noChangeArrowheads="1"/>
              </p:cNvSpPr>
              <p:nvPr/>
            </p:nvSpPr>
            <p:spPr bwMode="auto">
              <a:xfrm>
                <a:off x="3973" y="1032"/>
                <a:ext cx="470" cy="39"/>
              </a:xfrm>
              <a:prstGeom prst="rect">
                <a:avLst/>
              </a:prstGeom>
              <a:gradFill rotWithShape="1">
                <a:gsLst>
                  <a:gs pos="0">
                    <a:srgbClr val="D4C344">
                      <a:gamma/>
                      <a:shade val="59608"/>
                      <a:invGamma/>
                    </a:srgbClr>
                  </a:gs>
                  <a:gs pos="50000">
                    <a:srgbClr val="D4C344"/>
                  </a:gs>
                  <a:gs pos="100000">
                    <a:srgbClr val="D4C344">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49" name="Oval 101"/>
              <p:cNvSpPr>
                <a:spLocks noChangeArrowheads="1"/>
              </p:cNvSpPr>
              <p:nvPr/>
            </p:nvSpPr>
            <p:spPr bwMode="auto">
              <a:xfrm>
                <a:off x="3973" y="94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46150" name="Group 102"/>
              <p:cNvGrpSpPr>
                <a:grpSpLocks/>
              </p:cNvGrpSpPr>
              <p:nvPr/>
            </p:nvGrpSpPr>
            <p:grpSpPr bwMode="auto">
              <a:xfrm>
                <a:off x="3973" y="900"/>
                <a:ext cx="470" cy="205"/>
                <a:chOff x="1594" y="3360"/>
                <a:chExt cx="364" cy="159"/>
              </a:xfrm>
            </p:grpSpPr>
            <p:sp>
              <p:nvSpPr>
                <p:cNvPr id="2946151" name="Oval 103"/>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6152" name="Rectangle 104"/>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6153" name="Oval 105"/>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grpSp>
        <p:nvGrpSpPr>
          <p:cNvPr id="2946154" name="Group 106"/>
          <p:cNvGrpSpPr>
            <a:grpSpLocks/>
          </p:cNvGrpSpPr>
          <p:nvPr/>
        </p:nvGrpSpPr>
        <p:grpSpPr bwMode="auto">
          <a:xfrm>
            <a:off x="1736725" y="3570288"/>
            <a:ext cx="981075" cy="325437"/>
            <a:chOff x="1607" y="3273"/>
            <a:chExt cx="618" cy="205"/>
          </a:xfrm>
        </p:grpSpPr>
        <p:sp>
          <p:nvSpPr>
            <p:cNvPr id="2946155" name="Rectangle 107"/>
            <p:cNvSpPr>
              <a:spLocks noChangeArrowheads="1"/>
            </p:cNvSpPr>
            <p:nvPr/>
          </p:nvSpPr>
          <p:spPr bwMode="auto">
            <a:xfrm>
              <a:off x="1607" y="3273"/>
              <a:ext cx="618" cy="205"/>
            </a:xfrm>
            <a:prstGeom prst="rect">
              <a:avLst/>
            </a:prstGeom>
            <a:solidFill>
              <a:srgbClr val="A09E52"/>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6156" name="Text Box 108"/>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4</a:t>
              </a:r>
            </a:p>
          </p:txBody>
        </p:sp>
      </p:grpSp>
      <p:grpSp>
        <p:nvGrpSpPr>
          <p:cNvPr id="2946157" name="Group 109"/>
          <p:cNvGrpSpPr>
            <a:grpSpLocks/>
          </p:cNvGrpSpPr>
          <p:nvPr/>
        </p:nvGrpSpPr>
        <p:grpSpPr bwMode="auto">
          <a:xfrm>
            <a:off x="3865563" y="3570288"/>
            <a:ext cx="981075" cy="325437"/>
            <a:chOff x="1607" y="3273"/>
            <a:chExt cx="618" cy="205"/>
          </a:xfrm>
        </p:grpSpPr>
        <p:sp>
          <p:nvSpPr>
            <p:cNvPr id="2946158" name="Rectangle 110"/>
            <p:cNvSpPr>
              <a:spLocks noChangeArrowheads="1"/>
            </p:cNvSpPr>
            <p:nvPr/>
          </p:nvSpPr>
          <p:spPr bwMode="auto">
            <a:xfrm>
              <a:off x="1607" y="3273"/>
              <a:ext cx="618" cy="205"/>
            </a:xfrm>
            <a:prstGeom prst="rect">
              <a:avLst/>
            </a:prstGeom>
            <a:solidFill>
              <a:srgbClr val="A09E52"/>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6159" name="Text Box 111"/>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4</a:t>
              </a:r>
            </a:p>
          </p:txBody>
        </p:sp>
      </p:grpSp>
      <p:grpSp>
        <p:nvGrpSpPr>
          <p:cNvPr id="2946160" name="Group 112"/>
          <p:cNvGrpSpPr>
            <a:grpSpLocks/>
          </p:cNvGrpSpPr>
          <p:nvPr/>
        </p:nvGrpSpPr>
        <p:grpSpPr bwMode="auto">
          <a:xfrm>
            <a:off x="1736725" y="3570288"/>
            <a:ext cx="981075" cy="325437"/>
            <a:chOff x="1607" y="3273"/>
            <a:chExt cx="618" cy="205"/>
          </a:xfrm>
        </p:grpSpPr>
        <p:sp>
          <p:nvSpPr>
            <p:cNvPr id="2946161" name="Rectangle 113"/>
            <p:cNvSpPr>
              <a:spLocks noChangeArrowheads="1"/>
            </p:cNvSpPr>
            <p:nvPr/>
          </p:nvSpPr>
          <p:spPr bwMode="auto">
            <a:xfrm>
              <a:off x="1607" y="3273"/>
              <a:ext cx="618" cy="205"/>
            </a:xfrm>
            <a:prstGeom prst="rect">
              <a:avLst/>
            </a:prstGeom>
            <a:solidFill>
              <a:srgbClr val="A09E52"/>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6162" name="Text Box 114"/>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3</a:t>
              </a:r>
            </a:p>
          </p:txBody>
        </p:sp>
      </p:grpSp>
      <p:grpSp>
        <p:nvGrpSpPr>
          <p:cNvPr id="2946163" name="Group 115"/>
          <p:cNvGrpSpPr>
            <a:grpSpLocks/>
          </p:cNvGrpSpPr>
          <p:nvPr/>
        </p:nvGrpSpPr>
        <p:grpSpPr bwMode="auto">
          <a:xfrm>
            <a:off x="3865563" y="3570288"/>
            <a:ext cx="981075" cy="325437"/>
            <a:chOff x="1607" y="3273"/>
            <a:chExt cx="618" cy="205"/>
          </a:xfrm>
        </p:grpSpPr>
        <p:sp>
          <p:nvSpPr>
            <p:cNvPr id="2946164" name="Rectangle 116"/>
            <p:cNvSpPr>
              <a:spLocks noChangeArrowheads="1"/>
            </p:cNvSpPr>
            <p:nvPr/>
          </p:nvSpPr>
          <p:spPr bwMode="auto">
            <a:xfrm>
              <a:off x="1607" y="3273"/>
              <a:ext cx="618" cy="205"/>
            </a:xfrm>
            <a:prstGeom prst="rect">
              <a:avLst/>
            </a:prstGeom>
            <a:solidFill>
              <a:srgbClr val="A09E52"/>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6165" name="Text Box 117"/>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3</a:t>
              </a:r>
            </a:p>
          </p:txBody>
        </p:sp>
      </p:grpSp>
      <p:grpSp>
        <p:nvGrpSpPr>
          <p:cNvPr id="2946166" name="Group 118"/>
          <p:cNvGrpSpPr>
            <a:grpSpLocks/>
          </p:cNvGrpSpPr>
          <p:nvPr/>
        </p:nvGrpSpPr>
        <p:grpSpPr bwMode="auto">
          <a:xfrm>
            <a:off x="1736725" y="3570288"/>
            <a:ext cx="981075" cy="325437"/>
            <a:chOff x="1607" y="3273"/>
            <a:chExt cx="618" cy="205"/>
          </a:xfrm>
        </p:grpSpPr>
        <p:sp>
          <p:nvSpPr>
            <p:cNvPr id="2946167" name="Rectangle 119"/>
            <p:cNvSpPr>
              <a:spLocks noChangeArrowheads="1"/>
            </p:cNvSpPr>
            <p:nvPr/>
          </p:nvSpPr>
          <p:spPr bwMode="auto">
            <a:xfrm>
              <a:off x="1607" y="3273"/>
              <a:ext cx="618" cy="205"/>
            </a:xfrm>
            <a:prstGeom prst="rect">
              <a:avLst/>
            </a:prstGeom>
            <a:solidFill>
              <a:srgbClr val="A09E52"/>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6168" name="Text Box 120"/>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2</a:t>
              </a:r>
            </a:p>
          </p:txBody>
        </p:sp>
      </p:grpSp>
      <p:grpSp>
        <p:nvGrpSpPr>
          <p:cNvPr id="2946169" name="Group 121"/>
          <p:cNvGrpSpPr>
            <a:grpSpLocks/>
          </p:cNvGrpSpPr>
          <p:nvPr/>
        </p:nvGrpSpPr>
        <p:grpSpPr bwMode="auto">
          <a:xfrm>
            <a:off x="3865563" y="3570288"/>
            <a:ext cx="981075" cy="325437"/>
            <a:chOff x="1607" y="3273"/>
            <a:chExt cx="618" cy="205"/>
          </a:xfrm>
        </p:grpSpPr>
        <p:sp>
          <p:nvSpPr>
            <p:cNvPr id="2946170" name="Rectangle 122"/>
            <p:cNvSpPr>
              <a:spLocks noChangeArrowheads="1"/>
            </p:cNvSpPr>
            <p:nvPr/>
          </p:nvSpPr>
          <p:spPr bwMode="auto">
            <a:xfrm>
              <a:off x="1607" y="3273"/>
              <a:ext cx="618" cy="205"/>
            </a:xfrm>
            <a:prstGeom prst="rect">
              <a:avLst/>
            </a:prstGeom>
            <a:solidFill>
              <a:srgbClr val="A09E52"/>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6171" name="Text Box 123"/>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2</a:t>
              </a:r>
            </a:p>
          </p:txBody>
        </p:sp>
      </p:grpSp>
      <p:grpSp>
        <p:nvGrpSpPr>
          <p:cNvPr id="2946172" name="Group 124"/>
          <p:cNvGrpSpPr>
            <a:grpSpLocks/>
          </p:cNvGrpSpPr>
          <p:nvPr/>
        </p:nvGrpSpPr>
        <p:grpSpPr bwMode="auto">
          <a:xfrm>
            <a:off x="1736725" y="3570288"/>
            <a:ext cx="981075" cy="325437"/>
            <a:chOff x="1607" y="3273"/>
            <a:chExt cx="618" cy="205"/>
          </a:xfrm>
        </p:grpSpPr>
        <p:sp>
          <p:nvSpPr>
            <p:cNvPr id="2946173" name="Rectangle 125"/>
            <p:cNvSpPr>
              <a:spLocks noChangeArrowheads="1"/>
            </p:cNvSpPr>
            <p:nvPr/>
          </p:nvSpPr>
          <p:spPr bwMode="auto">
            <a:xfrm>
              <a:off x="1607" y="3273"/>
              <a:ext cx="618" cy="205"/>
            </a:xfrm>
            <a:prstGeom prst="rect">
              <a:avLst/>
            </a:prstGeom>
            <a:solidFill>
              <a:srgbClr val="A09E52"/>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6174" name="Text Box 126"/>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46175" name="Group 127"/>
          <p:cNvGrpSpPr>
            <a:grpSpLocks/>
          </p:cNvGrpSpPr>
          <p:nvPr/>
        </p:nvGrpSpPr>
        <p:grpSpPr bwMode="auto">
          <a:xfrm>
            <a:off x="3865563" y="3570288"/>
            <a:ext cx="981075" cy="325437"/>
            <a:chOff x="1607" y="3273"/>
            <a:chExt cx="618" cy="205"/>
          </a:xfrm>
        </p:grpSpPr>
        <p:sp>
          <p:nvSpPr>
            <p:cNvPr id="2946176" name="Rectangle 128"/>
            <p:cNvSpPr>
              <a:spLocks noChangeArrowheads="1"/>
            </p:cNvSpPr>
            <p:nvPr/>
          </p:nvSpPr>
          <p:spPr bwMode="auto">
            <a:xfrm>
              <a:off x="1607" y="3273"/>
              <a:ext cx="618" cy="205"/>
            </a:xfrm>
            <a:prstGeom prst="rect">
              <a:avLst/>
            </a:prstGeom>
            <a:solidFill>
              <a:srgbClr val="A09E52"/>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6177" name="Text Box 129"/>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46178" name="Group 130"/>
          <p:cNvGrpSpPr>
            <a:grpSpLocks/>
          </p:cNvGrpSpPr>
          <p:nvPr/>
        </p:nvGrpSpPr>
        <p:grpSpPr bwMode="auto">
          <a:xfrm>
            <a:off x="1736725" y="3570288"/>
            <a:ext cx="981075" cy="325437"/>
            <a:chOff x="1607" y="3273"/>
            <a:chExt cx="618" cy="205"/>
          </a:xfrm>
        </p:grpSpPr>
        <p:sp>
          <p:nvSpPr>
            <p:cNvPr id="2946179" name="Rectangle 131"/>
            <p:cNvSpPr>
              <a:spLocks noChangeArrowheads="1"/>
            </p:cNvSpPr>
            <p:nvPr/>
          </p:nvSpPr>
          <p:spPr bwMode="auto">
            <a:xfrm>
              <a:off x="1607" y="3273"/>
              <a:ext cx="618" cy="205"/>
            </a:xfrm>
            <a:prstGeom prst="rect">
              <a:avLst/>
            </a:prstGeom>
            <a:solidFill>
              <a:srgbClr val="A09E52"/>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6180" name="Text Box 132"/>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grpSp>
        <p:nvGrpSpPr>
          <p:cNvPr id="2946181" name="Group 133"/>
          <p:cNvGrpSpPr>
            <a:grpSpLocks/>
          </p:cNvGrpSpPr>
          <p:nvPr/>
        </p:nvGrpSpPr>
        <p:grpSpPr bwMode="auto">
          <a:xfrm>
            <a:off x="3865563" y="3570288"/>
            <a:ext cx="981075" cy="325437"/>
            <a:chOff x="1607" y="3273"/>
            <a:chExt cx="618" cy="205"/>
          </a:xfrm>
        </p:grpSpPr>
        <p:sp>
          <p:nvSpPr>
            <p:cNvPr id="2946182" name="Rectangle 134"/>
            <p:cNvSpPr>
              <a:spLocks noChangeArrowheads="1"/>
            </p:cNvSpPr>
            <p:nvPr/>
          </p:nvSpPr>
          <p:spPr bwMode="auto">
            <a:xfrm>
              <a:off x="1607" y="3273"/>
              <a:ext cx="618" cy="205"/>
            </a:xfrm>
            <a:prstGeom prst="rect">
              <a:avLst/>
            </a:prstGeom>
            <a:solidFill>
              <a:srgbClr val="A09E52"/>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6183" name="Text Box 135"/>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sp>
        <p:nvSpPr>
          <p:cNvPr id="2946184" name="Text Box 136"/>
          <p:cNvSpPr txBox="1">
            <a:spLocks noChangeArrowheads="1"/>
          </p:cNvSpPr>
          <p:nvPr/>
        </p:nvSpPr>
        <p:spPr bwMode="auto">
          <a:xfrm>
            <a:off x="2076450" y="4705350"/>
            <a:ext cx="565150" cy="304800"/>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2000" b="1">
                <a:solidFill>
                  <a:srgbClr val="000610"/>
                </a:solidFill>
              </a:rPr>
              <a:t>Host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61111E-6 -2.96296E-6 L 0.23211 -2.96296E-6 " pathEditMode="relative" rAng="0" ptsTypes="AA">
                                      <p:cBhvr>
                                        <p:cTn id="6" dur="1000" fill="hold"/>
                                        <p:tgtEl>
                                          <p:spTgt spid="2946178"/>
                                        </p:tgtEl>
                                        <p:attrNameLst>
                                          <p:attrName>ppt_x</p:attrName>
                                          <p:attrName>ppt_y</p:attrName>
                                        </p:attrNameLst>
                                      </p:cBhvr>
                                      <p:rCtr x="116" y="0"/>
                                    </p:animMotion>
                                  </p:childTnLst>
                                </p:cTn>
                              </p:par>
                            </p:childTnLst>
                          </p:cTn>
                        </p:par>
                        <p:par>
                          <p:cTn id="7" fill="hold">
                            <p:stCondLst>
                              <p:cond delay="1000"/>
                            </p:stCondLst>
                            <p:childTnLst>
                              <p:par>
                                <p:cTn id="8" presetID="1" presetClass="exit" presetSubtype="0" fill="hold" nodeType="afterEffect">
                                  <p:stCondLst>
                                    <p:cond delay="0"/>
                                  </p:stCondLst>
                                  <p:childTnLst>
                                    <p:set>
                                      <p:cBhvr>
                                        <p:cTn id="9" dur="1" fill="hold">
                                          <p:stCondLst>
                                            <p:cond delay="0"/>
                                          </p:stCondLst>
                                        </p:cTn>
                                        <p:tgtEl>
                                          <p:spTgt spid="2946178"/>
                                        </p:tgtEl>
                                        <p:attrNameLst>
                                          <p:attrName>style.visibility</p:attrName>
                                        </p:attrNameLst>
                                      </p:cBhvr>
                                      <p:to>
                                        <p:strVal val="hidden"/>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0"/>
                                          </p:stCondLst>
                                        </p:cTn>
                                        <p:tgtEl>
                                          <p:spTgt spid="2946181"/>
                                        </p:tgtEl>
                                        <p:attrNameLst>
                                          <p:attrName>style.visibility</p:attrName>
                                        </p:attrNameLst>
                                      </p:cBhvr>
                                      <p:to>
                                        <p:strVal val="visible"/>
                                      </p:to>
                                    </p:set>
                                  </p:childTnLst>
                                </p:cTn>
                              </p:par>
                            </p:childTnLst>
                          </p:cTn>
                        </p:par>
                        <p:par>
                          <p:cTn id="13" fill="hold">
                            <p:stCondLst>
                              <p:cond delay="1000"/>
                            </p:stCondLst>
                            <p:childTnLst>
                              <p:par>
                                <p:cTn id="14" presetID="0" presetClass="path" presetSubtype="0" accel="50000" decel="50000" fill="hold" nodeType="afterEffect">
                                  <p:stCondLst>
                                    <p:cond delay="0"/>
                                  </p:stCondLst>
                                  <p:childTnLst>
                                    <p:animMotion origin="layout" path="M -0.0007 7.03704E-6 L 0.14826 7.03704E-6 L 0.14826 -0.29073 L 0.35138 -0.29073 " pathEditMode="relative" ptsTypes="AAAA">
                                      <p:cBhvr>
                                        <p:cTn id="15" dur="2000" fill="hold"/>
                                        <p:tgtEl>
                                          <p:spTgt spid="2946181"/>
                                        </p:tgtEl>
                                        <p:attrNameLst>
                                          <p:attrName>ppt_x</p:attrName>
                                          <p:attrName>ppt_y</p:attrName>
                                        </p:attrNameLst>
                                      </p:cBhvr>
                                    </p:animMotion>
                                  </p:childTnLst>
                                </p:cTn>
                              </p:par>
                            </p:childTnLst>
                          </p:cTn>
                        </p:par>
                      </p:childTnLst>
                    </p:cTn>
                  </p:par>
                  <p:par>
                    <p:cTn id="16" fill="hold">
                      <p:stCondLst>
                        <p:cond delay="indefinite"/>
                      </p:stCondLst>
                      <p:childTnLst>
                        <p:par>
                          <p:cTn id="17" fill="hold">
                            <p:stCondLst>
                              <p:cond delay="0"/>
                            </p:stCondLst>
                            <p:childTnLst>
                              <p:par>
                                <p:cTn id="18" presetID="63" presetClass="path" presetSubtype="0" accel="50000" decel="50000" fill="hold" nodeType="clickEffect">
                                  <p:stCondLst>
                                    <p:cond delay="0"/>
                                  </p:stCondLst>
                                  <p:childTnLst>
                                    <p:animMotion origin="layout" path="M 3.61111E-6 -2.96296E-6 L 0.23211 -2.96296E-6 " pathEditMode="relative" rAng="0" ptsTypes="AA">
                                      <p:cBhvr>
                                        <p:cTn id="19" dur="1000" fill="hold"/>
                                        <p:tgtEl>
                                          <p:spTgt spid="2946172"/>
                                        </p:tgtEl>
                                        <p:attrNameLst>
                                          <p:attrName>ppt_x</p:attrName>
                                          <p:attrName>ppt_y</p:attrName>
                                        </p:attrNameLst>
                                      </p:cBhvr>
                                      <p:rCtr x="116" y="0"/>
                                    </p:animMotion>
                                  </p:childTnLst>
                                </p:cTn>
                              </p:par>
                            </p:childTnLst>
                          </p:cTn>
                        </p:par>
                        <p:par>
                          <p:cTn id="20" fill="hold">
                            <p:stCondLst>
                              <p:cond delay="1000"/>
                            </p:stCondLst>
                            <p:childTnLst>
                              <p:par>
                                <p:cTn id="21" presetID="1" presetClass="exit" presetSubtype="0" fill="hold" nodeType="afterEffect">
                                  <p:stCondLst>
                                    <p:cond delay="0"/>
                                  </p:stCondLst>
                                  <p:childTnLst>
                                    <p:set>
                                      <p:cBhvr>
                                        <p:cTn id="22" dur="1" fill="hold">
                                          <p:stCondLst>
                                            <p:cond delay="0"/>
                                          </p:stCondLst>
                                        </p:cTn>
                                        <p:tgtEl>
                                          <p:spTgt spid="2946172"/>
                                        </p:tgtEl>
                                        <p:attrNameLst>
                                          <p:attrName>style.visibility</p:attrName>
                                        </p:attrNameLst>
                                      </p:cBhvr>
                                      <p:to>
                                        <p:strVal val="hidden"/>
                                      </p:to>
                                    </p:set>
                                  </p:childTnLst>
                                </p:cTn>
                              </p:par>
                            </p:childTnLst>
                          </p:cTn>
                        </p:par>
                        <p:par>
                          <p:cTn id="23" fill="hold">
                            <p:stCondLst>
                              <p:cond delay="1000"/>
                            </p:stCondLst>
                            <p:childTnLst>
                              <p:par>
                                <p:cTn id="24" presetID="1" presetClass="entr" presetSubtype="0" fill="hold" nodeType="afterEffect">
                                  <p:stCondLst>
                                    <p:cond delay="0"/>
                                  </p:stCondLst>
                                  <p:childTnLst>
                                    <p:set>
                                      <p:cBhvr>
                                        <p:cTn id="25" dur="1" fill="hold">
                                          <p:stCondLst>
                                            <p:cond delay="0"/>
                                          </p:stCondLst>
                                        </p:cTn>
                                        <p:tgtEl>
                                          <p:spTgt spid="2946175"/>
                                        </p:tgtEl>
                                        <p:attrNameLst>
                                          <p:attrName>style.visibility</p:attrName>
                                        </p:attrNameLst>
                                      </p:cBhvr>
                                      <p:to>
                                        <p:strVal val="visible"/>
                                      </p:to>
                                    </p:set>
                                  </p:childTnLst>
                                </p:cTn>
                              </p:par>
                            </p:childTnLst>
                          </p:cTn>
                        </p:par>
                        <p:par>
                          <p:cTn id="26" fill="hold">
                            <p:stCondLst>
                              <p:cond delay="1000"/>
                            </p:stCondLst>
                            <p:childTnLst>
                              <p:par>
                                <p:cTn id="27" presetID="0" presetClass="path" presetSubtype="0" accel="50000" decel="50000" fill="hold" nodeType="afterEffect">
                                  <p:stCondLst>
                                    <p:cond delay="0"/>
                                  </p:stCondLst>
                                  <p:childTnLst>
                                    <p:animMotion origin="layout" path="M -0.0007 -2.96296E-6 L 0.14826 -2.96296E-6 L 0.14826 -0.14606 L 0.35139 -0.14606 " pathEditMode="relative" rAng="0" ptsTypes="AAAA">
                                      <p:cBhvr>
                                        <p:cTn id="28" dur="2000" fill="hold"/>
                                        <p:tgtEl>
                                          <p:spTgt spid="2946175"/>
                                        </p:tgtEl>
                                        <p:attrNameLst>
                                          <p:attrName>ppt_x</p:attrName>
                                          <p:attrName>ppt_y</p:attrName>
                                        </p:attrNameLst>
                                      </p:cBhvr>
                                      <p:rCtr x="176" y="-73"/>
                                    </p:animMotion>
                                  </p:childTnLst>
                                </p:cTn>
                              </p:par>
                            </p:childTnLst>
                          </p:cTn>
                        </p:par>
                      </p:childTnLst>
                    </p:cTn>
                  </p:par>
                  <p:par>
                    <p:cTn id="29" fill="hold">
                      <p:stCondLst>
                        <p:cond delay="indefinite"/>
                      </p:stCondLst>
                      <p:childTnLst>
                        <p:par>
                          <p:cTn id="30" fill="hold">
                            <p:stCondLst>
                              <p:cond delay="0"/>
                            </p:stCondLst>
                            <p:childTnLst>
                              <p:par>
                                <p:cTn id="31" presetID="63" presetClass="path" presetSubtype="0" accel="50000" decel="50000" fill="hold" nodeType="clickEffect">
                                  <p:stCondLst>
                                    <p:cond delay="0"/>
                                  </p:stCondLst>
                                  <p:childTnLst>
                                    <p:animMotion origin="layout" path="M 3.61111E-6 -2.96296E-6 L 0.23211 -2.96296E-6 " pathEditMode="relative" rAng="0" ptsTypes="AA">
                                      <p:cBhvr>
                                        <p:cTn id="32" dur="1000" fill="hold"/>
                                        <p:tgtEl>
                                          <p:spTgt spid="2946166"/>
                                        </p:tgtEl>
                                        <p:attrNameLst>
                                          <p:attrName>ppt_x</p:attrName>
                                          <p:attrName>ppt_y</p:attrName>
                                        </p:attrNameLst>
                                      </p:cBhvr>
                                      <p:rCtr x="116" y="0"/>
                                    </p:animMotion>
                                  </p:childTnLst>
                                </p:cTn>
                              </p:par>
                            </p:childTnLst>
                          </p:cTn>
                        </p:par>
                        <p:par>
                          <p:cTn id="33" fill="hold">
                            <p:stCondLst>
                              <p:cond delay="1000"/>
                            </p:stCondLst>
                            <p:childTnLst>
                              <p:par>
                                <p:cTn id="34" presetID="1" presetClass="exit" presetSubtype="0" fill="hold" nodeType="afterEffect">
                                  <p:stCondLst>
                                    <p:cond delay="0"/>
                                  </p:stCondLst>
                                  <p:childTnLst>
                                    <p:set>
                                      <p:cBhvr>
                                        <p:cTn id="35" dur="1" fill="hold">
                                          <p:stCondLst>
                                            <p:cond delay="0"/>
                                          </p:stCondLst>
                                        </p:cTn>
                                        <p:tgtEl>
                                          <p:spTgt spid="2946166"/>
                                        </p:tgtEl>
                                        <p:attrNameLst>
                                          <p:attrName>style.visibility</p:attrName>
                                        </p:attrNameLst>
                                      </p:cBhvr>
                                      <p:to>
                                        <p:strVal val="hidden"/>
                                      </p:to>
                                    </p:set>
                                  </p:childTnLst>
                                </p:cTn>
                              </p:par>
                            </p:childTnLst>
                          </p:cTn>
                        </p:par>
                        <p:par>
                          <p:cTn id="36" fill="hold">
                            <p:stCondLst>
                              <p:cond delay="1000"/>
                            </p:stCondLst>
                            <p:childTnLst>
                              <p:par>
                                <p:cTn id="37" presetID="1" presetClass="entr" presetSubtype="0" fill="hold" nodeType="afterEffect">
                                  <p:stCondLst>
                                    <p:cond delay="0"/>
                                  </p:stCondLst>
                                  <p:childTnLst>
                                    <p:set>
                                      <p:cBhvr>
                                        <p:cTn id="38" dur="1" fill="hold">
                                          <p:stCondLst>
                                            <p:cond delay="0"/>
                                          </p:stCondLst>
                                        </p:cTn>
                                        <p:tgtEl>
                                          <p:spTgt spid="2946169"/>
                                        </p:tgtEl>
                                        <p:attrNameLst>
                                          <p:attrName>style.visibility</p:attrName>
                                        </p:attrNameLst>
                                      </p:cBhvr>
                                      <p:to>
                                        <p:strVal val="visible"/>
                                      </p:to>
                                    </p:set>
                                  </p:childTnLst>
                                </p:cTn>
                              </p:par>
                            </p:childTnLst>
                          </p:cTn>
                        </p:par>
                        <p:par>
                          <p:cTn id="39" fill="hold">
                            <p:stCondLst>
                              <p:cond delay="1000"/>
                            </p:stCondLst>
                            <p:childTnLst>
                              <p:par>
                                <p:cTn id="40" presetID="63" presetClass="path" presetSubtype="0" accel="50000" decel="50000" fill="hold" nodeType="afterEffect">
                                  <p:stCondLst>
                                    <p:cond delay="0"/>
                                  </p:stCondLst>
                                  <p:childTnLst>
                                    <p:animMotion origin="layout" path="M -0.00069 -2.96296E-6 L 0.35139 -2.96296E-6 " pathEditMode="relative" rAng="0" ptsTypes="AA">
                                      <p:cBhvr>
                                        <p:cTn id="41" dur="1000" fill="hold"/>
                                        <p:tgtEl>
                                          <p:spTgt spid="2946169"/>
                                        </p:tgtEl>
                                        <p:attrNameLst>
                                          <p:attrName>ppt_x</p:attrName>
                                          <p:attrName>ppt_y</p:attrName>
                                        </p:attrNameLst>
                                      </p:cBhvr>
                                      <p:rCtr x="176" y="0"/>
                                    </p:animMotion>
                                  </p:childTnLst>
                                </p:cTn>
                              </p:par>
                            </p:childTnLst>
                          </p:cTn>
                        </p:par>
                      </p:childTnLst>
                    </p:cTn>
                  </p:par>
                  <p:par>
                    <p:cTn id="42" fill="hold">
                      <p:stCondLst>
                        <p:cond delay="indefinite"/>
                      </p:stCondLst>
                      <p:childTnLst>
                        <p:par>
                          <p:cTn id="43" fill="hold">
                            <p:stCondLst>
                              <p:cond delay="0"/>
                            </p:stCondLst>
                            <p:childTnLst>
                              <p:par>
                                <p:cTn id="44" presetID="63" presetClass="path" presetSubtype="0" accel="50000" decel="50000" fill="hold" nodeType="clickEffect">
                                  <p:stCondLst>
                                    <p:cond delay="0"/>
                                  </p:stCondLst>
                                  <p:childTnLst>
                                    <p:animMotion origin="layout" path="M 3.61111E-6 -2.96296E-6 L 0.23211 -2.96296E-6 " pathEditMode="relative" rAng="0" ptsTypes="AA">
                                      <p:cBhvr>
                                        <p:cTn id="45" dur="1000" fill="hold"/>
                                        <p:tgtEl>
                                          <p:spTgt spid="2946160"/>
                                        </p:tgtEl>
                                        <p:attrNameLst>
                                          <p:attrName>ppt_x</p:attrName>
                                          <p:attrName>ppt_y</p:attrName>
                                        </p:attrNameLst>
                                      </p:cBhvr>
                                      <p:rCtr x="116" y="0"/>
                                    </p:animMotion>
                                  </p:childTnLst>
                                </p:cTn>
                              </p:par>
                            </p:childTnLst>
                          </p:cTn>
                        </p:par>
                        <p:par>
                          <p:cTn id="46" fill="hold">
                            <p:stCondLst>
                              <p:cond delay="1000"/>
                            </p:stCondLst>
                            <p:childTnLst>
                              <p:par>
                                <p:cTn id="47" presetID="1" presetClass="exit" presetSubtype="0" fill="hold" nodeType="afterEffect">
                                  <p:stCondLst>
                                    <p:cond delay="0"/>
                                  </p:stCondLst>
                                  <p:childTnLst>
                                    <p:set>
                                      <p:cBhvr>
                                        <p:cTn id="48" dur="1" fill="hold">
                                          <p:stCondLst>
                                            <p:cond delay="0"/>
                                          </p:stCondLst>
                                        </p:cTn>
                                        <p:tgtEl>
                                          <p:spTgt spid="2946160"/>
                                        </p:tgtEl>
                                        <p:attrNameLst>
                                          <p:attrName>style.visibility</p:attrName>
                                        </p:attrNameLst>
                                      </p:cBhvr>
                                      <p:to>
                                        <p:strVal val="hidden"/>
                                      </p:to>
                                    </p:set>
                                  </p:childTnLst>
                                </p:cTn>
                              </p:par>
                            </p:childTnLst>
                          </p:cTn>
                        </p:par>
                        <p:par>
                          <p:cTn id="49" fill="hold">
                            <p:stCondLst>
                              <p:cond delay="1000"/>
                            </p:stCondLst>
                            <p:childTnLst>
                              <p:par>
                                <p:cTn id="50" presetID="1" presetClass="entr" presetSubtype="0" fill="hold" nodeType="afterEffect">
                                  <p:stCondLst>
                                    <p:cond delay="0"/>
                                  </p:stCondLst>
                                  <p:childTnLst>
                                    <p:set>
                                      <p:cBhvr>
                                        <p:cTn id="51" dur="1" fill="hold">
                                          <p:stCondLst>
                                            <p:cond delay="0"/>
                                          </p:stCondLst>
                                        </p:cTn>
                                        <p:tgtEl>
                                          <p:spTgt spid="2946163"/>
                                        </p:tgtEl>
                                        <p:attrNameLst>
                                          <p:attrName>style.visibility</p:attrName>
                                        </p:attrNameLst>
                                      </p:cBhvr>
                                      <p:to>
                                        <p:strVal val="visible"/>
                                      </p:to>
                                    </p:set>
                                  </p:childTnLst>
                                </p:cTn>
                              </p:par>
                            </p:childTnLst>
                          </p:cTn>
                        </p:par>
                        <p:par>
                          <p:cTn id="52" fill="hold">
                            <p:stCondLst>
                              <p:cond delay="1000"/>
                            </p:stCondLst>
                            <p:childTnLst>
                              <p:par>
                                <p:cTn id="53" presetID="0" presetClass="path" presetSubtype="0" accel="50000" decel="50000" fill="hold" nodeType="afterEffect">
                                  <p:stCondLst>
                                    <p:cond delay="0"/>
                                  </p:stCondLst>
                                  <p:childTnLst>
                                    <p:animMotion origin="layout" path="M -0.0007 -2.96296E-6 L 0.14826 -2.96296E-6 L 0.14826 0.14329 L 0.35139 0.14329 " pathEditMode="relative" rAng="0" ptsTypes="AAAA">
                                      <p:cBhvr>
                                        <p:cTn id="54" dur="2000" fill="hold"/>
                                        <p:tgtEl>
                                          <p:spTgt spid="2946163"/>
                                        </p:tgtEl>
                                        <p:attrNameLst>
                                          <p:attrName>ppt_x</p:attrName>
                                          <p:attrName>ppt_y</p:attrName>
                                        </p:attrNameLst>
                                      </p:cBhvr>
                                      <p:rCtr x="176" y="72"/>
                                    </p:animMotion>
                                  </p:childTnLst>
                                </p:cTn>
                              </p:par>
                            </p:childTnLst>
                          </p:cTn>
                        </p:par>
                      </p:childTnLst>
                    </p:cTn>
                  </p:par>
                  <p:par>
                    <p:cTn id="55" fill="hold">
                      <p:stCondLst>
                        <p:cond delay="indefinite"/>
                      </p:stCondLst>
                      <p:childTnLst>
                        <p:par>
                          <p:cTn id="56" fill="hold">
                            <p:stCondLst>
                              <p:cond delay="0"/>
                            </p:stCondLst>
                            <p:childTnLst>
                              <p:par>
                                <p:cTn id="57" presetID="63" presetClass="path" presetSubtype="0" accel="50000" decel="50000" fill="hold" nodeType="clickEffect">
                                  <p:stCondLst>
                                    <p:cond delay="0"/>
                                  </p:stCondLst>
                                  <p:childTnLst>
                                    <p:animMotion origin="layout" path="M 3.61111E-6 -2.96296E-6 L 0.23211 -2.96296E-6 " pathEditMode="relative" rAng="0" ptsTypes="AA">
                                      <p:cBhvr>
                                        <p:cTn id="58" dur="1000" fill="hold"/>
                                        <p:tgtEl>
                                          <p:spTgt spid="2946154"/>
                                        </p:tgtEl>
                                        <p:attrNameLst>
                                          <p:attrName>ppt_x</p:attrName>
                                          <p:attrName>ppt_y</p:attrName>
                                        </p:attrNameLst>
                                      </p:cBhvr>
                                      <p:rCtr x="116" y="0"/>
                                    </p:animMotion>
                                  </p:childTnLst>
                                </p:cTn>
                              </p:par>
                            </p:childTnLst>
                          </p:cTn>
                        </p:par>
                        <p:par>
                          <p:cTn id="59" fill="hold">
                            <p:stCondLst>
                              <p:cond delay="1000"/>
                            </p:stCondLst>
                            <p:childTnLst>
                              <p:par>
                                <p:cTn id="60" presetID="1" presetClass="exit" presetSubtype="0" fill="hold" nodeType="afterEffect">
                                  <p:stCondLst>
                                    <p:cond delay="0"/>
                                  </p:stCondLst>
                                  <p:childTnLst>
                                    <p:set>
                                      <p:cBhvr>
                                        <p:cTn id="61" dur="1" fill="hold">
                                          <p:stCondLst>
                                            <p:cond delay="0"/>
                                          </p:stCondLst>
                                        </p:cTn>
                                        <p:tgtEl>
                                          <p:spTgt spid="2946154"/>
                                        </p:tgtEl>
                                        <p:attrNameLst>
                                          <p:attrName>style.visibility</p:attrName>
                                        </p:attrNameLst>
                                      </p:cBhvr>
                                      <p:to>
                                        <p:strVal val="hidden"/>
                                      </p:to>
                                    </p:set>
                                  </p:childTnLst>
                                </p:cTn>
                              </p:par>
                            </p:childTnLst>
                          </p:cTn>
                        </p:par>
                        <p:par>
                          <p:cTn id="62" fill="hold">
                            <p:stCondLst>
                              <p:cond delay="1000"/>
                            </p:stCondLst>
                            <p:childTnLst>
                              <p:par>
                                <p:cTn id="63" presetID="1" presetClass="entr" presetSubtype="0" fill="hold" nodeType="afterEffect">
                                  <p:stCondLst>
                                    <p:cond delay="0"/>
                                  </p:stCondLst>
                                  <p:childTnLst>
                                    <p:set>
                                      <p:cBhvr>
                                        <p:cTn id="64" dur="1" fill="hold">
                                          <p:stCondLst>
                                            <p:cond delay="0"/>
                                          </p:stCondLst>
                                        </p:cTn>
                                        <p:tgtEl>
                                          <p:spTgt spid="2946157"/>
                                        </p:tgtEl>
                                        <p:attrNameLst>
                                          <p:attrName>style.visibility</p:attrName>
                                        </p:attrNameLst>
                                      </p:cBhvr>
                                      <p:to>
                                        <p:strVal val="visible"/>
                                      </p:to>
                                    </p:set>
                                  </p:childTnLst>
                                </p:cTn>
                              </p:par>
                            </p:childTnLst>
                          </p:cTn>
                        </p:par>
                        <p:par>
                          <p:cTn id="65" fill="hold">
                            <p:stCondLst>
                              <p:cond delay="1000"/>
                            </p:stCondLst>
                            <p:childTnLst>
                              <p:par>
                                <p:cTn id="66" presetID="0" presetClass="path" presetSubtype="0" accel="50000" decel="50000" fill="hold" nodeType="afterEffect">
                                  <p:stCondLst>
                                    <p:cond delay="0"/>
                                  </p:stCondLst>
                                  <p:childTnLst>
                                    <p:animMotion origin="layout" path="M -0.0007 -2.96296E-6 L 0.14826 -2.96296E-6 L 0.14826 0.2882 L 0.35139 0.2882 " pathEditMode="relative" rAng="0" ptsTypes="AAAA">
                                      <p:cBhvr>
                                        <p:cTn id="67" dur="2000" fill="hold"/>
                                        <p:tgtEl>
                                          <p:spTgt spid="2946157"/>
                                        </p:tgtEl>
                                        <p:attrNameLst>
                                          <p:attrName>ppt_x</p:attrName>
                                          <p:attrName>ppt_y</p:attrName>
                                        </p:attrNameLst>
                                      </p:cBhvr>
                                      <p:rCtr x="176" y="14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3762" name="Rectangle 2"/>
          <p:cNvSpPr>
            <a:spLocks noGrp="1" noChangeArrowheads="1"/>
          </p:cNvSpPr>
          <p:nvPr>
            <p:ph type="ctrTitle"/>
          </p:nvPr>
        </p:nvSpPr>
        <p:spPr>
          <a:xfrm>
            <a:off x="457200" y="625642"/>
            <a:ext cx="8178800" cy="933651"/>
          </a:xfrm>
        </p:spPr>
        <p:txBody>
          <a:bodyPr>
            <a:normAutofit/>
          </a:bodyPr>
          <a:lstStyle/>
          <a:p>
            <a:pPr algn="ctr"/>
            <a:r>
              <a:rPr lang="en-US" sz="4000" dirty="0" smtClean="0">
                <a:solidFill>
                  <a:srgbClr val="C00000"/>
                </a:solidFill>
              </a:rPr>
              <a:t>Advantages of RAID 0</a:t>
            </a:r>
            <a:endParaRPr lang="en-US" sz="4000" dirty="0">
              <a:solidFill>
                <a:srgbClr val="C00000"/>
              </a:solidFill>
            </a:endParaRPr>
          </a:p>
        </p:txBody>
      </p:sp>
      <p:sp>
        <p:nvSpPr>
          <p:cNvPr id="2933763" name="Rectangle 3"/>
          <p:cNvSpPr>
            <a:spLocks noGrp="1" noChangeArrowheads="1"/>
          </p:cNvSpPr>
          <p:nvPr>
            <p:ph type="subTitle" idx="1"/>
          </p:nvPr>
        </p:nvSpPr>
        <p:spPr>
          <a:xfrm>
            <a:off x="2011680" y="1809549"/>
            <a:ext cx="6446520" cy="4565373"/>
          </a:xfrm>
        </p:spPr>
        <p:txBody>
          <a:bodyPr>
            <a:normAutofit lnSpcReduction="10000"/>
          </a:bodyPr>
          <a:lstStyle/>
          <a:p>
            <a:pPr>
              <a:defRPr/>
            </a:pPr>
            <a:r>
              <a:rPr lang="en-US" sz="3600" dirty="0" smtClean="0"/>
              <a:t>I/O performance is greatly improved by spreading the I/O load across many channels and drives</a:t>
            </a:r>
          </a:p>
          <a:p>
            <a:pPr>
              <a:defRPr/>
            </a:pPr>
            <a:r>
              <a:rPr lang="en-US" sz="3600" dirty="0" smtClean="0"/>
              <a:t>No parity calculation overhead is involved</a:t>
            </a:r>
          </a:p>
          <a:p>
            <a:pPr>
              <a:defRPr/>
            </a:pPr>
            <a:r>
              <a:rPr lang="en-US" sz="3600" dirty="0" smtClean="0"/>
              <a:t>Very simple design</a:t>
            </a:r>
          </a:p>
          <a:p>
            <a:pPr>
              <a:defRPr/>
            </a:pPr>
            <a:r>
              <a:rPr lang="en-US" sz="3600" dirty="0" smtClean="0"/>
              <a:t>Easy to implement </a:t>
            </a:r>
          </a:p>
          <a:p>
            <a:pPr>
              <a:defRPr/>
            </a:pPr>
            <a:endParaRPr lang="en-US" sz="3600"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3762" name="Rectangle 2"/>
          <p:cNvSpPr>
            <a:spLocks noGrp="1" noChangeArrowheads="1"/>
          </p:cNvSpPr>
          <p:nvPr>
            <p:ph type="ctrTitle"/>
          </p:nvPr>
        </p:nvSpPr>
        <p:spPr>
          <a:xfrm>
            <a:off x="457200" y="625642"/>
            <a:ext cx="8178800" cy="933651"/>
          </a:xfrm>
        </p:spPr>
        <p:txBody>
          <a:bodyPr>
            <a:normAutofit/>
          </a:bodyPr>
          <a:lstStyle/>
          <a:p>
            <a:pPr algn="ctr"/>
            <a:r>
              <a:rPr lang="en-US" sz="4000" dirty="0" smtClean="0">
                <a:solidFill>
                  <a:srgbClr val="C00000"/>
                </a:solidFill>
              </a:rPr>
              <a:t>Disadvantages of RAID 0</a:t>
            </a:r>
            <a:endParaRPr lang="en-US" sz="4000" dirty="0">
              <a:solidFill>
                <a:srgbClr val="C00000"/>
              </a:solidFill>
            </a:endParaRPr>
          </a:p>
        </p:txBody>
      </p:sp>
      <p:sp>
        <p:nvSpPr>
          <p:cNvPr id="2933763" name="Rectangle 3"/>
          <p:cNvSpPr>
            <a:spLocks noGrp="1" noChangeArrowheads="1"/>
          </p:cNvSpPr>
          <p:nvPr>
            <p:ph type="subTitle" idx="1"/>
          </p:nvPr>
        </p:nvSpPr>
        <p:spPr>
          <a:xfrm>
            <a:off x="2286000" y="1809549"/>
            <a:ext cx="6172200" cy="4565373"/>
          </a:xfrm>
        </p:spPr>
        <p:txBody>
          <a:bodyPr>
            <a:normAutofit fontScale="92500"/>
          </a:bodyPr>
          <a:lstStyle/>
          <a:p>
            <a:pPr>
              <a:defRPr/>
            </a:pPr>
            <a:r>
              <a:rPr lang="en-US" sz="3600" dirty="0" smtClean="0"/>
              <a:t>Not a "True" RAID because it is NOT fault-tolerant </a:t>
            </a:r>
          </a:p>
          <a:p>
            <a:pPr>
              <a:defRPr/>
            </a:pPr>
            <a:r>
              <a:rPr lang="en-US" sz="3600" dirty="0" smtClean="0"/>
              <a:t>The failure of just one drive will result in all data in an array being lost</a:t>
            </a:r>
          </a:p>
          <a:p>
            <a:pPr>
              <a:defRPr/>
            </a:pPr>
            <a:r>
              <a:rPr lang="en-US" sz="3600" dirty="0" smtClean="0"/>
              <a:t>Should never be used in mission critical environments </a:t>
            </a:r>
          </a:p>
          <a:p>
            <a:pPr>
              <a:defRPr/>
            </a:pPr>
            <a:endParaRPr lang="en-US" sz="3600"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8098" name="Rectangle 2"/>
          <p:cNvSpPr>
            <a:spLocks noGrp="1" noChangeArrowheads="1"/>
          </p:cNvSpPr>
          <p:nvPr>
            <p:ph type="title"/>
          </p:nvPr>
        </p:nvSpPr>
        <p:spPr/>
        <p:txBody>
          <a:bodyPr>
            <a:normAutofit fontScale="90000"/>
          </a:bodyPr>
          <a:lstStyle/>
          <a:p>
            <a:r>
              <a:rPr lang="en-US"/>
              <a:t>RAID 1 – Disk Mirroring</a:t>
            </a:r>
          </a:p>
        </p:txBody>
      </p:sp>
      <p:sp>
        <p:nvSpPr>
          <p:cNvPr id="62" name="Footer Placeholder 4"/>
          <p:cNvSpPr>
            <a:spLocks noGrp="1"/>
          </p:cNvSpPr>
          <p:nvPr>
            <p:ph type="ftr" sz="quarter" idx="10"/>
          </p:nvPr>
        </p:nvSpPr>
        <p:spPr/>
        <p:txBody>
          <a:bodyPr/>
          <a:lstStyle/>
          <a:p>
            <a:r>
              <a:rPr lang="en-US"/>
              <a:t>RAID Arrays</a:t>
            </a:r>
          </a:p>
        </p:txBody>
      </p:sp>
      <p:sp>
        <p:nvSpPr>
          <p:cNvPr id="63" name="Slide Number Placeholder 5"/>
          <p:cNvSpPr>
            <a:spLocks noGrp="1"/>
          </p:cNvSpPr>
          <p:nvPr>
            <p:ph type="sldNum" sz="quarter" idx="11"/>
          </p:nvPr>
        </p:nvSpPr>
        <p:spPr/>
        <p:txBody>
          <a:bodyPr>
            <a:normAutofit fontScale="77500" lnSpcReduction="20000"/>
          </a:bodyPr>
          <a:lstStyle/>
          <a:p>
            <a:r>
              <a:rPr lang="en-US"/>
              <a:t> - </a:t>
            </a:r>
            <a:fld id="{CA9230A8-D672-4A64-B3CD-5569DBE349D0}" type="slidenum">
              <a:rPr lang="en-US" sz="800"/>
              <a:pPr/>
              <a:t>13</a:t>
            </a:fld>
            <a:endParaRPr lang="en-US" sz="800"/>
          </a:p>
        </p:txBody>
      </p:sp>
      <p:sp>
        <p:nvSpPr>
          <p:cNvPr id="2948099" name="Freeform 3"/>
          <p:cNvSpPr>
            <a:spLocks/>
          </p:cNvSpPr>
          <p:nvPr/>
        </p:nvSpPr>
        <p:spPr bwMode="auto">
          <a:xfrm>
            <a:off x="5176838" y="2760663"/>
            <a:ext cx="1022350" cy="1930400"/>
          </a:xfrm>
          <a:custGeom>
            <a:avLst/>
            <a:gdLst/>
            <a:ahLst/>
            <a:cxnLst>
              <a:cxn ang="0">
                <a:pos x="380" y="0"/>
              </a:cxn>
              <a:cxn ang="0">
                <a:pos x="0" y="0"/>
              </a:cxn>
              <a:cxn ang="0">
                <a:pos x="0" y="2488"/>
              </a:cxn>
              <a:cxn ang="0">
                <a:pos x="404" y="2488"/>
              </a:cxn>
            </a:cxnLst>
            <a:rect l="0" t="0" r="r" b="b"/>
            <a:pathLst>
              <a:path w="404" h="2488">
                <a:moveTo>
                  <a:pt x="380" y="0"/>
                </a:moveTo>
                <a:lnTo>
                  <a:pt x="0" y="0"/>
                </a:lnTo>
                <a:lnTo>
                  <a:pt x="0" y="2488"/>
                </a:lnTo>
                <a:lnTo>
                  <a:pt x="404" y="2488"/>
                </a:lnTo>
              </a:path>
            </a:pathLst>
          </a:custGeom>
          <a:noFill/>
          <a:ln w="12700" cap="flat" cmpd="sng">
            <a:solidFill>
              <a:srgbClr val="000000"/>
            </a:solidFill>
            <a:prstDash val="solid"/>
            <a:round/>
            <a:headEnd type="none" w="med" len="lg"/>
            <a:tailEnd type="none" w="med" len="lg"/>
          </a:ln>
          <a:effectLst/>
        </p:spPr>
        <p:txBody>
          <a:bodyPr lIns="0" tIns="0" rIns="0" bIns="0" anchor="ctr">
            <a:spAutoFit/>
          </a:bodyPr>
          <a:lstStyle/>
          <a:p>
            <a:endParaRPr lang="en-US"/>
          </a:p>
        </p:txBody>
      </p:sp>
      <p:sp>
        <p:nvSpPr>
          <p:cNvPr id="2948100" name="Line 4"/>
          <p:cNvSpPr>
            <a:spLocks noChangeShapeType="1"/>
          </p:cNvSpPr>
          <p:nvPr/>
        </p:nvSpPr>
        <p:spPr bwMode="auto">
          <a:xfrm>
            <a:off x="2333625" y="3732213"/>
            <a:ext cx="2838450" cy="0"/>
          </a:xfrm>
          <a:prstGeom prst="line">
            <a:avLst/>
          </a:prstGeom>
          <a:noFill/>
          <a:ln w="12700">
            <a:solidFill>
              <a:srgbClr val="000000"/>
            </a:solidFill>
            <a:round/>
            <a:headEnd type="none" w="med" len="lg"/>
            <a:tailEnd type="none" w="med" len="lg"/>
          </a:ln>
          <a:effectLst/>
        </p:spPr>
        <p:txBody>
          <a:bodyPr lIns="0" tIns="0" rIns="0" bIns="0" anchor="ctr">
            <a:spAutoFit/>
          </a:bodyPr>
          <a:lstStyle/>
          <a:p>
            <a:endParaRPr lang="en-US"/>
          </a:p>
        </p:txBody>
      </p:sp>
      <p:pic>
        <p:nvPicPr>
          <p:cNvPr id="2948101" name="Picture 5" descr="host_icon"/>
          <p:cNvPicPr>
            <a:picLocks noChangeAspect="1" noChangeArrowheads="1"/>
          </p:cNvPicPr>
          <p:nvPr/>
        </p:nvPicPr>
        <p:blipFill>
          <a:blip r:embed="rId3" cstate="print"/>
          <a:srcRect/>
          <a:stretch>
            <a:fillRect/>
          </a:stretch>
        </p:blipFill>
        <p:spPr bwMode="auto">
          <a:xfrm>
            <a:off x="922338" y="2954338"/>
            <a:ext cx="1617662" cy="1555750"/>
          </a:xfrm>
          <a:prstGeom prst="rect">
            <a:avLst/>
          </a:prstGeom>
          <a:noFill/>
        </p:spPr>
      </p:pic>
      <p:sp>
        <p:nvSpPr>
          <p:cNvPr id="2948102" name="Rectangle 6"/>
          <p:cNvSpPr>
            <a:spLocks noChangeArrowheads="1"/>
          </p:cNvSpPr>
          <p:nvPr/>
        </p:nvSpPr>
        <p:spPr bwMode="auto">
          <a:xfrm>
            <a:off x="3176588" y="3371850"/>
            <a:ext cx="1358900" cy="720725"/>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48103" name="Text Box 7"/>
          <p:cNvSpPr txBox="1">
            <a:spLocks noChangeArrowheads="1"/>
          </p:cNvSpPr>
          <p:nvPr/>
        </p:nvSpPr>
        <p:spPr bwMode="auto">
          <a:xfrm>
            <a:off x="3370263" y="3511550"/>
            <a:ext cx="971550" cy="441325"/>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grpSp>
        <p:nvGrpSpPr>
          <p:cNvPr id="2948104" name="Group 8"/>
          <p:cNvGrpSpPr>
            <a:grpSpLocks/>
          </p:cNvGrpSpPr>
          <p:nvPr/>
        </p:nvGrpSpPr>
        <p:grpSpPr bwMode="auto">
          <a:xfrm>
            <a:off x="5934075" y="2247900"/>
            <a:ext cx="1003300" cy="2838450"/>
            <a:chOff x="3299" y="1319"/>
            <a:chExt cx="702" cy="1983"/>
          </a:xfrm>
        </p:grpSpPr>
        <p:grpSp>
          <p:nvGrpSpPr>
            <p:cNvPr id="2948105" name="Group 9"/>
            <p:cNvGrpSpPr>
              <a:grpSpLocks/>
            </p:cNvGrpSpPr>
            <p:nvPr/>
          </p:nvGrpSpPr>
          <p:grpSpPr bwMode="auto">
            <a:xfrm>
              <a:off x="3299" y="1319"/>
              <a:ext cx="702" cy="598"/>
              <a:chOff x="3299" y="1037"/>
              <a:chExt cx="702" cy="598"/>
            </a:xfrm>
          </p:grpSpPr>
          <p:sp>
            <p:nvSpPr>
              <p:cNvPr id="2948106" name="Oval 10"/>
              <p:cNvSpPr>
                <a:spLocks noChangeArrowheads="1"/>
              </p:cNvSpPr>
              <p:nvPr/>
            </p:nvSpPr>
            <p:spPr bwMode="auto">
              <a:xfrm>
                <a:off x="3299" y="1390"/>
                <a:ext cx="702" cy="245"/>
              </a:xfrm>
              <a:prstGeom prst="ellipse">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8107" name="Rectangle 11"/>
              <p:cNvSpPr>
                <a:spLocks noChangeArrowheads="1"/>
              </p:cNvSpPr>
              <p:nvPr/>
            </p:nvSpPr>
            <p:spPr bwMode="auto">
              <a:xfrm>
                <a:off x="3299" y="1452"/>
                <a:ext cx="702" cy="59"/>
              </a:xfrm>
              <a:prstGeom prst="rect">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8108" name="Oval 12"/>
              <p:cNvSpPr>
                <a:spLocks noChangeArrowheads="1"/>
              </p:cNvSpPr>
              <p:nvPr/>
            </p:nvSpPr>
            <p:spPr bwMode="auto">
              <a:xfrm>
                <a:off x="3299" y="1328"/>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8109" name="Oval 13"/>
              <p:cNvSpPr>
                <a:spLocks noChangeArrowheads="1"/>
              </p:cNvSpPr>
              <p:nvPr/>
            </p:nvSpPr>
            <p:spPr bwMode="auto">
              <a:xfrm>
                <a:off x="3299" y="1318"/>
                <a:ext cx="702" cy="245"/>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48110" name="Rectangle 14"/>
              <p:cNvSpPr>
                <a:spLocks noChangeArrowheads="1"/>
              </p:cNvSpPr>
              <p:nvPr/>
            </p:nvSpPr>
            <p:spPr bwMode="auto">
              <a:xfrm>
                <a:off x="3299" y="1381"/>
                <a:ext cx="702" cy="58"/>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48111" name="Oval 15"/>
              <p:cNvSpPr>
                <a:spLocks noChangeArrowheads="1"/>
              </p:cNvSpPr>
              <p:nvPr/>
            </p:nvSpPr>
            <p:spPr bwMode="auto">
              <a:xfrm>
                <a:off x="3299" y="1257"/>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8112" name="Oval 16"/>
              <p:cNvSpPr>
                <a:spLocks noChangeArrowheads="1"/>
              </p:cNvSpPr>
              <p:nvPr/>
            </p:nvSpPr>
            <p:spPr bwMode="auto">
              <a:xfrm>
                <a:off x="3299" y="1245"/>
                <a:ext cx="702" cy="245"/>
              </a:xfrm>
              <a:prstGeom prst="ellipse">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8113" name="Rectangle 17"/>
              <p:cNvSpPr>
                <a:spLocks noChangeArrowheads="1"/>
              </p:cNvSpPr>
              <p:nvPr/>
            </p:nvSpPr>
            <p:spPr bwMode="auto">
              <a:xfrm>
                <a:off x="3299" y="1307"/>
                <a:ext cx="702" cy="59"/>
              </a:xfrm>
              <a:prstGeom prst="rect">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miter lim="800000"/>
                <a:headEnd/>
                <a:tailEnd/>
              </a:ln>
              <a:effectLst/>
            </p:spPr>
            <p:txBody>
              <a:bodyPr wrap="none" lIns="0" tIns="0" rIns="0" bIns="0" anchor="ctr"/>
              <a:lstStyle/>
              <a:p>
                <a:endParaRPr lang="en-US"/>
              </a:p>
            </p:txBody>
          </p:sp>
          <p:sp>
            <p:nvSpPr>
              <p:cNvPr id="2948114" name="Oval 18"/>
              <p:cNvSpPr>
                <a:spLocks noChangeArrowheads="1"/>
              </p:cNvSpPr>
              <p:nvPr/>
            </p:nvSpPr>
            <p:spPr bwMode="auto">
              <a:xfrm>
                <a:off x="3299" y="1183"/>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8115" name="Oval 19"/>
              <p:cNvSpPr>
                <a:spLocks noChangeArrowheads="1"/>
              </p:cNvSpPr>
              <p:nvPr/>
            </p:nvSpPr>
            <p:spPr bwMode="auto">
              <a:xfrm>
                <a:off x="3299" y="1171"/>
                <a:ext cx="702" cy="245"/>
              </a:xfrm>
              <a:prstGeom prst="ellipse">
                <a:avLst/>
              </a:prstGeom>
              <a:gradFill rotWithShape="1">
                <a:gsLst>
                  <a:gs pos="0">
                    <a:srgbClr val="3D8B59">
                      <a:gamma/>
                      <a:shade val="46275"/>
                      <a:invGamma/>
                    </a:srgbClr>
                  </a:gs>
                  <a:gs pos="50000">
                    <a:srgbClr val="3D8B59"/>
                  </a:gs>
                  <a:gs pos="100000">
                    <a:srgbClr val="3D8B59">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8116" name="Rectangle 20"/>
              <p:cNvSpPr>
                <a:spLocks noChangeArrowheads="1"/>
              </p:cNvSpPr>
              <p:nvPr/>
            </p:nvSpPr>
            <p:spPr bwMode="auto">
              <a:xfrm>
                <a:off x="3299" y="1234"/>
                <a:ext cx="702" cy="58"/>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8117" name="Oval 21"/>
              <p:cNvSpPr>
                <a:spLocks noChangeArrowheads="1"/>
              </p:cNvSpPr>
              <p:nvPr/>
            </p:nvSpPr>
            <p:spPr bwMode="auto">
              <a:xfrm>
                <a:off x="3299" y="1110"/>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48118" name="Group 22"/>
              <p:cNvGrpSpPr>
                <a:grpSpLocks/>
              </p:cNvGrpSpPr>
              <p:nvPr/>
            </p:nvGrpSpPr>
            <p:grpSpPr bwMode="auto">
              <a:xfrm>
                <a:off x="3299" y="1037"/>
                <a:ext cx="702" cy="306"/>
                <a:chOff x="1594" y="3360"/>
                <a:chExt cx="364" cy="159"/>
              </a:xfrm>
            </p:grpSpPr>
            <p:sp>
              <p:nvSpPr>
                <p:cNvPr id="2948119" name="Oval 23"/>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8120" name="Rectangle 24"/>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8121" name="Oval 25"/>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48122" name="Group 26"/>
            <p:cNvGrpSpPr>
              <a:grpSpLocks/>
            </p:cNvGrpSpPr>
            <p:nvPr/>
          </p:nvGrpSpPr>
          <p:grpSpPr bwMode="auto">
            <a:xfrm>
              <a:off x="3299" y="2704"/>
              <a:ext cx="702" cy="598"/>
              <a:chOff x="3299" y="2913"/>
              <a:chExt cx="702" cy="598"/>
            </a:xfrm>
          </p:grpSpPr>
          <p:sp>
            <p:nvSpPr>
              <p:cNvPr id="2948123" name="Oval 27"/>
              <p:cNvSpPr>
                <a:spLocks noChangeArrowheads="1"/>
              </p:cNvSpPr>
              <p:nvPr/>
            </p:nvSpPr>
            <p:spPr bwMode="auto">
              <a:xfrm>
                <a:off x="3299" y="3266"/>
                <a:ext cx="702" cy="245"/>
              </a:xfrm>
              <a:prstGeom prst="ellipse">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8124" name="Rectangle 28"/>
              <p:cNvSpPr>
                <a:spLocks noChangeArrowheads="1"/>
              </p:cNvSpPr>
              <p:nvPr/>
            </p:nvSpPr>
            <p:spPr bwMode="auto">
              <a:xfrm>
                <a:off x="3299" y="3329"/>
                <a:ext cx="702" cy="58"/>
              </a:xfrm>
              <a:prstGeom prst="rect">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8125" name="Oval 29"/>
              <p:cNvSpPr>
                <a:spLocks noChangeArrowheads="1"/>
              </p:cNvSpPr>
              <p:nvPr/>
            </p:nvSpPr>
            <p:spPr bwMode="auto">
              <a:xfrm>
                <a:off x="3299" y="3205"/>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8126" name="Oval 30"/>
              <p:cNvSpPr>
                <a:spLocks noChangeArrowheads="1"/>
              </p:cNvSpPr>
              <p:nvPr/>
            </p:nvSpPr>
            <p:spPr bwMode="auto">
              <a:xfrm>
                <a:off x="3299" y="3194"/>
                <a:ext cx="702" cy="245"/>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48127" name="Rectangle 31"/>
              <p:cNvSpPr>
                <a:spLocks noChangeArrowheads="1"/>
              </p:cNvSpPr>
              <p:nvPr/>
            </p:nvSpPr>
            <p:spPr bwMode="auto">
              <a:xfrm>
                <a:off x="3299" y="3257"/>
                <a:ext cx="702" cy="58"/>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48128" name="Oval 32"/>
              <p:cNvSpPr>
                <a:spLocks noChangeArrowheads="1"/>
              </p:cNvSpPr>
              <p:nvPr/>
            </p:nvSpPr>
            <p:spPr bwMode="auto">
              <a:xfrm>
                <a:off x="3299" y="3133"/>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8129" name="Oval 33"/>
              <p:cNvSpPr>
                <a:spLocks noChangeArrowheads="1"/>
              </p:cNvSpPr>
              <p:nvPr/>
            </p:nvSpPr>
            <p:spPr bwMode="auto">
              <a:xfrm>
                <a:off x="3299" y="3121"/>
                <a:ext cx="702" cy="245"/>
              </a:xfrm>
              <a:prstGeom prst="ellipse">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8130" name="Rectangle 34"/>
              <p:cNvSpPr>
                <a:spLocks noChangeArrowheads="1"/>
              </p:cNvSpPr>
              <p:nvPr/>
            </p:nvSpPr>
            <p:spPr bwMode="auto">
              <a:xfrm>
                <a:off x="3299" y="3184"/>
                <a:ext cx="702" cy="58"/>
              </a:xfrm>
              <a:prstGeom prst="rect">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miter lim="800000"/>
                <a:headEnd/>
                <a:tailEnd/>
              </a:ln>
              <a:effectLst/>
            </p:spPr>
            <p:txBody>
              <a:bodyPr wrap="none" lIns="0" tIns="0" rIns="0" bIns="0" anchor="ctr"/>
              <a:lstStyle/>
              <a:p>
                <a:endParaRPr lang="en-US"/>
              </a:p>
            </p:txBody>
          </p:sp>
          <p:sp>
            <p:nvSpPr>
              <p:cNvPr id="2948131" name="Oval 35"/>
              <p:cNvSpPr>
                <a:spLocks noChangeArrowheads="1"/>
              </p:cNvSpPr>
              <p:nvPr/>
            </p:nvSpPr>
            <p:spPr bwMode="auto">
              <a:xfrm>
                <a:off x="3299" y="3060"/>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8132" name="Oval 36"/>
              <p:cNvSpPr>
                <a:spLocks noChangeArrowheads="1"/>
              </p:cNvSpPr>
              <p:nvPr/>
            </p:nvSpPr>
            <p:spPr bwMode="auto">
              <a:xfrm>
                <a:off x="3299" y="3048"/>
                <a:ext cx="702" cy="245"/>
              </a:xfrm>
              <a:prstGeom prst="ellipse">
                <a:avLst/>
              </a:prstGeom>
              <a:gradFill rotWithShape="1">
                <a:gsLst>
                  <a:gs pos="0">
                    <a:srgbClr val="3D8B59">
                      <a:gamma/>
                      <a:shade val="46275"/>
                      <a:invGamma/>
                    </a:srgbClr>
                  </a:gs>
                  <a:gs pos="50000">
                    <a:srgbClr val="3D8B59"/>
                  </a:gs>
                  <a:gs pos="100000">
                    <a:srgbClr val="3D8B59">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8133" name="Rectangle 37"/>
              <p:cNvSpPr>
                <a:spLocks noChangeArrowheads="1"/>
              </p:cNvSpPr>
              <p:nvPr/>
            </p:nvSpPr>
            <p:spPr bwMode="auto">
              <a:xfrm>
                <a:off x="3299" y="3111"/>
                <a:ext cx="702" cy="58"/>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8134" name="Oval 38"/>
              <p:cNvSpPr>
                <a:spLocks noChangeArrowheads="1"/>
              </p:cNvSpPr>
              <p:nvPr/>
            </p:nvSpPr>
            <p:spPr bwMode="auto">
              <a:xfrm>
                <a:off x="3299" y="2987"/>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48135" name="Group 39"/>
              <p:cNvGrpSpPr>
                <a:grpSpLocks/>
              </p:cNvGrpSpPr>
              <p:nvPr/>
            </p:nvGrpSpPr>
            <p:grpSpPr bwMode="auto">
              <a:xfrm>
                <a:off x="3299" y="2913"/>
                <a:ext cx="702" cy="307"/>
                <a:chOff x="1594" y="3360"/>
                <a:chExt cx="364" cy="159"/>
              </a:xfrm>
            </p:grpSpPr>
            <p:sp>
              <p:nvSpPr>
                <p:cNvPr id="2948136" name="Oval 40"/>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8137" name="Rectangle 41"/>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8138" name="Oval 42"/>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grpSp>
        <p:nvGrpSpPr>
          <p:cNvPr id="2948139" name="Group 43"/>
          <p:cNvGrpSpPr>
            <a:grpSpLocks/>
          </p:cNvGrpSpPr>
          <p:nvPr/>
        </p:nvGrpSpPr>
        <p:grpSpPr bwMode="auto">
          <a:xfrm>
            <a:off x="1241425" y="3570288"/>
            <a:ext cx="981075" cy="325437"/>
            <a:chOff x="1607" y="3273"/>
            <a:chExt cx="618" cy="205"/>
          </a:xfrm>
        </p:grpSpPr>
        <p:sp>
          <p:nvSpPr>
            <p:cNvPr id="2948140" name="Rectangle 44"/>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8141" name="Text Box 45"/>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48142" name="Group 46"/>
          <p:cNvGrpSpPr>
            <a:grpSpLocks/>
          </p:cNvGrpSpPr>
          <p:nvPr/>
        </p:nvGrpSpPr>
        <p:grpSpPr bwMode="auto">
          <a:xfrm>
            <a:off x="3370263" y="3570288"/>
            <a:ext cx="981075" cy="325437"/>
            <a:chOff x="1607" y="3273"/>
            <a:chExt cx="618" cy="205"/>
          </a:xfrm>
        </p:grpSpPr>
        <p:sp>
          <p:nvSpPr>
            <p:cNvPr id="2948143" name="Rectangle 47"/>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8144" name="Text Box 48"/>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48145" name="Group 49"/>
          <p:cNvGrpSpPr>
            <a:grpSpLocks/>
          </p:cNvGrpSpPr>
          <p:nvPr/>
        </p:nvGrpSpPr>
        <p:grpSpPr bwMode="auto">
          <a:xfrm>
            <a:off x="3370263" y="3570288"/>
            <a:ext cx="981075" cy="325437"/>
            <a:chOff x="1607" y="3273"/>
            <a:chExt cx="618" cy="205"/>
          </a:xfrm>
        </p:grpSpPr>
        <p:sp>
          <p:nvSpPr>
            <p:cNvPr id="2948146" name="Rectangle 50"/>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8147" name="Text Box 51"/>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48148" name="Group 52"/>
          <p:cNvGrpSpPr>
            <a:grpSpLocks/>
          </p:cNvGrpSpPr>
          <p:nvPr/>
        </p:nvGrpSpPr>
        <p:grpSpPr bwMode="auto">
          <a:xfrm>
            <a:off x="1241425" y="3570288"/>
            <a:ext cx="981075" cy="325437"/>
            <a:chOff x="1607" y="3273"/>
            <a:chExt cx="618" cy="205"/>
          </a:xfrm>
        </p:grpSpPr>
        <p:sp>
          <p:nvSpPr>
            <p:cNvPr id="2948149" name="Rectangle 53"/>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8150" name="Text Box 54"/>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grpSp>
        <p:nvGrpSpPr>
          <p:cNvPr id="2948151" name="Group 55"/>
          <p:cNvGrpSpPr>
            <a:grpSpLocks/>
          </p:cNvGrpSpPr>
          <p:nvPr/>
        </p:nvGrpSpPr>
        <p:grpSpPr bwMode="auto">
          <a:xfrm>
            <a:off x="3370263" y="3570288"/>
            <a:ext cx="981075" cy="325437"/>
            <a:chOff x="1607" y="3273"/>
            <a:chExt cx="618" cy="205"/>
          </a:xfrm>
        </p:grpSpPr>
        <p:sp>
          <p:nvSpPr>
            <p:cNvPr id="2948152" name="Rectangle 56"/>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8153" name="Text Box 57"/>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grpSp>
        <p:nvGrpSpPr>
          <p:cNvPr id="2948154" name="Group 58"/>
          <p:cNvGrpSpPr>
            <a:grpSpLocks/>
          </p:cNvGrpSpPr>
          <p:nvPr/>
        </p:nvGrpSpPr>
        <p:grpSpPr bwMode="auto">
          <a:xfrm>
            <a:off x="3370263" y="3570288"/>
            <a:ext cx="981075" cy="325437"/>
            <a:chOff x="1607" y="3273"/>
            <a:chExt cx="618" cy="205"/>
          </a:xfrm>
        </p:grpSpPr>
        <p:sp>
          <p:nvSpPr>
            <p:cNvPr id="2948155" name="Rectangle 59"/>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48156" name="Text Box 60"/>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sp>
        <p:nvSpPr>
          <p:cNvPr id="2948157" name="Text Box 61"/>
          <p:cNvSpPr txBox="1">
            <a:spLocks noChangeArrowheads="1"/>
          </p:cNvSpPr>
          <p:nvPr/>
        </p:nvSpPr>
        <p:spPr bwMode="auto">
          <a:xfrm>
            <a:off x="1371600" y="4705350"/>
            <a:ext cx="565150" cy="304800"/>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2000" b="1">
                <a:solidFill>
                  <a:srgbClr val="000610"/>
                </a:solidFill>
              </a:rPr>
              <a:t>Host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61111E-6 -2.96296E-6 L 0.23211 -2.96296E-6 " pathEditMode="relative" rAng="0" ptsTypes="AA">
                                      <p:cBhvr>
                                        <p:cTn id="6" dur="1000" fill="hold"/>
                                        <p:tgtEl>
                                          <p:spTgt spid="2948148"/>
                                        </p:tgtEl>
                                        <p:attrNameLst>
                                          <p:attrName>ppt_x</p:attrName>
                                          <p:attrName>ppt_y</p:attrName>
                                        </p:attrNameLst>
                                      </p:cBhvr>
                                      <p:rCtr x="116" y="0"/>
                                    </p:animMotion>
                                  </p:childTnLst>
                                </p:cTn>
                              </p:par>
                            </p:childTnLst>
                          </p:cTn>
                        </p:par>
                        <p:par>
                          <p:cTn id="7" fill="hold">
                            <p:stCondLst>
                              <p:cond delay="1000"/>
                            </p:stCondLst>
                            <p:childTnLst>
                              <p:par>
                                <p:cTn id="8" presetID="1" presetClass="exit" presetSubtype="0" fill="hold" nodeType="afterEffect">
                                  <p:stCondLst>
                                    <p:cond delay="0"/>
                                  </p:stCondLst>
                                  <p:childTnLst>
                                    <p:set>
                                      <p:cBhvr>
                                        <p:cTn id="9" dur="1" fill="hold">
                                          <p:stCondLst>
                                            <p:cond delay="0"/>
                                          </p:stCondLst>
                                        </p:cTn>
                                        <p:tgtEl>
                                          <p:spTgt spid="2948148"/>
                                        </p:tgtEl>
                                        <p:attrNameLst>
                                          <p:attrName>style.visibility</p:attrName>
                                        </p:attrNameLst>
                                      </p:cBhvr>
                                      <p:to>
                                        <p:strVal val="hidden"/>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0"/>
                                          </p:stCondLst>
                                        </p:cTn>
                                        <p:tgtEl>
                                          <p:spTgt spid="2948154"/>
                                        </p:tgtEl>
                                        <p:attrNameLst>
                                          <p:attrName>style.visibility</p:attrName>
                                        </p:attrNameLst>
                                      </p:cBhvr>
                                      <p:to>
                                        <p:strVal val="visible"/>
                                      </p:to>
                                    </p:set>
                                  </p:childTnLst>
                                </p:cTn>
                              </p:par>
                            </p:childTnLst>
                          </p:cTn>
                        </p:par>
                        <p:par>
                          <p:cTn id="13" fill="hold">
                            <p:stCondLst>
                              <p:cond delay="1000"/>
                            </p:stCondLst>
                            <p:childTnLst>
                              <p:par>
                                <p:cTn id="14" presetID="0" presetClass="path" presetSubtype="0" accel="50000" decel="50000" fill="hold" nodeType="afterEffect">
                                  <p:stCondLst>
                                    <p:cond delay="0"/>
                                  </p:stCondLst>
                                  <p:childTnLst>
                                    <p:animMotion origin="layout" path="M -0.00069 -2.96296E-6 L 0.1441 -2.96296E-6 L 0.1441 -0.17291 L 0.41285 -0.17268 " pathEditMode="relative" rAng="0" ptsTypes="AAAA">
                                      <p:cBhvr>
                                        <p:cTn id="15" dur="2000" fill="hold"/>
                                        <p:tgtEl>
                                          <p:spTgt spid="2948154"/>
                                        </p:tgtEl>
                                        <p:attrNameLst>
                                          <p:attrName>ppt_x</p:attrName>
                                          <p:attrName>ppt_y</p:attrName>
                                        </p:attrNameLst>
                                      </p:cBhvr>
                                      <p:rCtr x="207" y="-87"/>
                                    </p:animMotion>
                                  </p:childTnLst>
                                </p:cTn>
                              </p:par>
                              <p:par>
                                <p:cTn id="16" presetID="1" presetClass="entr" presetSubtype="0" fill="hold" nodeType="withEffect">
                                  <p:stCondLst>
                                    <p:cond delay="0"/>
                                  </p:stCondLst>
                                  <p:childTnLst>
                                    <p:set>
                                      <p:cBhvr>
                                        <p:cTn id="17" dur="1" fill="hold">
                                          <p:stCondLst>
                                            <p:cond delay="0"/>
                                          </p:stCondLst>
                                        </p:cTn>
                                        <p:tgtEl>
                                          <p:spTgt spid="2948151"/>
                                        </p:tgtEl>
                                        <p:attrNameLst>
                                          <p:attrName>style.visibility</p:attrName>
                                        </p:attrNameLst>
                                      </p:cBhvr>
                                      <p:to>
                                        <p:strVal val="visible"/>
                                      </p:to>
                                    </p:set>
                                  </p:childTnLst>
                                </p:cTn>
                              </p:par>
                              <p:par>
                                <p:cTn id="18" presetID="0" presetClass="path" presetSubtype="0" accel="50000" decel="50000" fill="hold" nodeType="withEffect">
                                  <p:stCondLst>
                                    <p:cond delay="0"/>
                                  </p:stCondLst>
                                  <p:childTnLst>
                                    <p:animMotion origin="layout" path="M -0.00069 -2.96296E-6 L 0.1441 -2.96296E-6 L 0.1441 0.11505 L 0.41285 0.11482 " pathEditMode="relative" rAng="0" ptsTypes="AAAA">
                                      <p:cBhvr>
                                        <p:cTn id="19" dur="2000" fill="hold"/>
                                        <p:tgtEl>
                                          <p:spTgt spid="2948151"/>
                                        </p:tgtEl>
                                        <p:attrNameLst>
                                          <p:attrName>ppt_x</p:attrName>
                                          <p:attrName>ppt_y</p:attrName>
                                        </p:attrNameLst>
                                      </p:cBhvr>
                                      <p:rCtr x="207" y="57"/>
                                    </p:animMotion>
                                  </p:childTnLst>
                                </p:cTn>
                              </p:par>
                            </p:childTnLst>
                          </p:cTn>
                        </p:par>
                      </p:childTnLst>
                    </p:cTn>
                  </p:par>
                  <p:par>
                    <p:cTn id="20" fill="hold">
                      <p:stCondLst>
                        <p:cond delay="indefinite"/>
                      </p:stCondLst>
                      <p:childTnLst>
                        <p:par>
                          <p:cTn id="21" fill="hold">
                            <p:stCondLst>
                              <p:cond delay="0"/>
                            </p:stCondLst>
                            <p:childTnLst>
                              <p:par>
                                <p:cTn id="22" presetID="63" presetClass="path" presetSubtype="0" accel="50000" decel="50000" fill="hold" nodeType="clickEffect">
                                  <p:stCondLst>
                                    <p:cond delay="0"/>
                                  </p:stCondLst>
                                  <p:childTnLst>
                                    <p:animMotion origin="layout" path="M 3.61111E-6 -2.96296E-6 L 0.23211 -2.96296E-6 " pathEditMode="relative" rAng="0" ptsTypes="AA">
                                      <p:cBhvr>
                                        <p:cTn id="23" dur="1000" fill="hold"/>
                                        <p:tgtEl>
                                          <p:spTgt spid="2948139"/>
                                        </p:tgtEl>
                                        <p:attrNameLst>
                                          <p:attrName>ppt_x</p:attrName>
                                          <p:attrName>ppt_y</p:attrName>
                                        </p:attrNameLst>
                                      </p:cBhvr>
                                      <p:rCtr x="116" y="0"/>
                                    </p:animMotion>
                                  </p:childTnLst>
                                </p:cTn>
                              </p:par>
                            </p:childTnLst>
                          </p:cTn>
                        </p:par>
                        <p:par>
                          <p:cTn id="24" fill="hold">
                            <p:stCondLst>
                              <p:cond delay="1000"/>
                            </p:stCondLst>
                            <p:childTnLst>
                              <p:par>
                                <p:cTn id="25" presetID="1" presetClass="exit" presetSubtype="0" fill="hold" nodeType="afterEffect">
                                  <p:stCondLst>
                                    <p:cond delay="0"/>
                                  </p:stCondLst>
                                  <p:childTnLst>
                                    <p:set>
                                      <p:cBhvr>
                                        <p:cTn id="26" dur="1" fill="hold">
                                          <p:stCondLst>
                                            <p:cond delay="0"/>
                                          </p:stCondLst>
                                        </p:cTn>
                                        <p:tgtEl>
                                          <p:spTgt spid="2948139"/>
                                        </p:tgtEl>
                                        <p:attrNameLst>
                                          <p:attrName>style.visibility</p:attrName>
                                        </p:attrNameLst>
                                      </p:cBhvr>
                                      <p:to>
                                        <p:strVal val="hidden"/>
                                      </p:to>
                                    </p:set>
                                  </p:childTnLst>
                                </p:cTn>
                              </p:par>
                            </p:childTnLst>
                          </p:cTn>
                        </p:par>
                        <p:par>
                          <p:cTn id="27" fill="hold">
                            <p:stCondLst>
                              <p:cond delay="1000"/>
                            </p:stCondLst>
                            <p:childTnLst>
                              <p:par>
                                <p:cTn id="28" presetID="1" presetClass="entr" presetSubtype="0" fill="hold" nodeType="afterEffect">
                                  <p:stCondLst>
                                    <p:cond delay="0"/>
                                  </p:stCondLst>
                                  <p:childTnLst>
                                    <p:set>
                                      <p:cBhvr>
                                        <p:cTn id="29" dur="1" fill="hold">
                                          <p:stCondLst>
                                            <p:cond delay="0"/>
                                          </p:stCondLst>
                                        </p:cTn>
                                        <p:tgtEl>
                                          <p:spTgt spid="2948145"/>
                                        </p:tgtEl>
                                        <p:attrNameLst>
                                          <p:attrName>style.visibility</p:attrName>
                                        </p:attrNameLst>
                                      </p:cBhvr>
                                      <p:to>
                                        <p:strVal val="visible"/>
                                      </p:to>
                                    </p:set>
                                  </p:childTnLst>
                                </p:cTn>
                              </p:par>
                            </p:childTnLst>
                          </p:cTn>
                        </p:par>
                        <p:par>
                          <p:cTn id="30" fill="hold">
                            <p:stCondLst>
                              <p:cond delay="1000"/>
                            </p:stCondLst>
                            <p:childTnLst>
                              <p:par>
                                <p:cTn id="31" presetID="0" presetClass="path" presetSubtype="0" accel="50000" decel="50000" fill="hold" nodeType="afterEffect">
                                  <p:stCondLst>
                                    <p:cond delay="0"/>
                                  </p:stCondLst>
                                  <p:childTnLst>
                                    <p:animMotion origin="layout" path="M -0.00069 -2.96296E-6 L 0.1441 -2.96296E-6 L 0.1441 -0.11458 L 0.41285 -0.11458 " pathEditMode="relative" rAng="0" ptsTypes="AAAA">
                                      <p:cBhvr>
                                        <p:cTn id="32" dur="2000" fill="hold"/>
                                        <p:tgtEl>
                                          <p:spTgt spid="2948145"/>
                                        </p:tgtEl>
                                        <p:attrNameLst>
                                          <p:attrName>ppt_x</p:attrName>
                                          <p:attrName>ppt_y</p:attrName>
                                        </p:attrNameLst>
                                      </p:cBhvr>
                                      <p:rCtr x="207" y="-57"/>
                                    </p:animMotion>
                                  </p:childTnLst>
                                </p:cTn>
                              </p:par>
                              <p:par>
                                <p:cTn id="33" presetID="1" presetClass="entr" presetSubtype="0" fill="hold" nodeType="withEffect">
                                  <p:stCondLst>
                                    <p:cond delay="0"/>
                                  </p:stCondLst>
                                  <p:childTnLst>
                                    <p:set>
                                      <p:cBhvr>
                                        <p:cTn id="34" dur="1" fill="hold">
                                          <p:stCondLst>
                                            <p:cond delay="0"/>
                                          </p:stCondLst>
                                        </p:cTn>
                                        <p:tgtEl>
                                          <p:spTgt spid="2948142"/>
                                        </p:tgtEl>
                                        <p:attrNameLst>
                                          <p:attrName>style.visibility</p:attrName>
                                        </p:attrNameLst>
                                      </p:cBhvr>
                                      <p:to>
                                        <p:strVal val="visible"/>
                                      </p:to>
                                    </p:set>
                                  </p:childTnLst>
                                </p:cTn>
                              </p:par>
                              <p:par>
                                <p:cTn id="35" presetID="0" presetClass="path" presetSubtype="0" accel="50000" decel="50000" fill="hold" nodeType="withEffect">
                                  <p:stCondLst>
                                    <p:cond delay="0"/>
                                  </p:stCondLst>
                                  <p:childTnLst>
                                    <p:animMotion origin="layout" path="M -0.00069 -2.96296E-6 L 0.1441 -2.96296E-6 L 0.1441 0.17315 L 0.41285 0.17269 " pathEditMode="relative" rAng="0" ptsTypes="AAAA">
                                      <p:cBhvr>
                                        <p:cTn id="36" dur="2000" fill="hold"/>
                                        <p:tgtEl>
                                          <p:spTgt spid="2948142"/>
                                        </p:tgtEl>
                                        <p:attrNameLst>
                                          <p:attrName>ppt_x</p:attrName>
                                          <p:attrName>ppt_y</p:attrName>
                                        </p:attrNameLst>
                                      </p:cBhvr>
                                      <p:rCtr x="207" y="8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3762" name="Rectangle 2"/>
          <p:cNvSpPr>
            <a:spLocks noGrp="1" noChangeArrowheads="1"/>
          </p:cNvSpPr>
          <p:nvPr>
            <p:ph type="ctrTitle"/>
          </p:nvPr>
        </p:nvSpPr>
        <p:spPr>
          <a:xfrm>
            <a:off x="457200" y="365760"/>
            <a:ext cx="8178800" cy="1029903"/>
          </a:xfrm>
        </p:spPr>
        <p:txBody>
          <a:bodyPr>
            <a:normAutofit/>
          </a:bodyPr>
          <a:lstStyle/>
          <a:p>
            <a:pPr algn="ctr"/>
            <a:r>
              <a:rPr lang="en-US" sz="4000" dirty="0" smtClean="0">
                <a:solidFill>
                  <a:srgbClr val="C00000"/>
                </a:solidFill>
              </a:rPr>
              <a:t>RAID 1 Advantages</a:t>
            </a:r>
            <a:endParaRPr lang="en-US" sz="4000" dirty="0">
              <a:solidFill>
                <a:srgbClr val="C00000"/>
              </a:solidFill>
            </a:endParaRPr>
          </a:p>
        </p:txBody>
      </p:sp>
      <p:sp>
        <p:nvSpPr>
          <p:cNvPr id="2933763" name="Rectangle 3"/>
          <p:cNvSpPr>
            <a:spLocks noGrp="1" noChangeArrowheads="1"/>
          </p:cNvSpPr>
          <p:nvPr>
            <p:ph type="subTitle" idx="1"/>
          </p:nvPr>
        </p:nvSpPr>
        <p:spPr>
          <a:xfrm>
            <a:off x="1896177" y="1530417"/>
            <a:ext cx="6670307" cy="5014762"/>
          </a:xfrm>
        </p:spPr>
        <p:txBody>
          <a:bodyPr>
            <a:normAutofit fontScale="85000" lnSpcReduction="20000"/>
          </a:bodyPr>
          <a:lstStyle/>
          <a:p>
            <a:pPr>
              <a:lnSpc>
                <a:spcPct val="90000"/>
              </a:lnSpc>
              <a:defRPr/>
            </a:pPr>
            <a:r>
              <a:rPr lang="en-US" sz="3600" dirty="0" smtClean="0"/>
              <a:t>High data availability and high I/O rate (small block size). </a:t>
            </a:r>
          </a:p>
          <a:p>
            <a:pPr>
              <a:lnSpc>
                <a:spcPct val="90000"/>
              </a:lnSpc>
              <a:defRPr/>
            </a:pPr>
            <a:r>
              <a:rPr lang="en-US" sz="3600" dirty="0" smtClean="0"/>
              <a:t>Improves read performance - twice the read transaction rate of single disks, same write transaction rate as single disks</a:t>
            </a:r>
          </a:p>
          <a:p>
            <a:pPr>
              <a:lnSpc>
                <a:spcPct val="90000"/>
              </a:lnSpc>
              <a:defRPr/>
            </a:pPr>
            <a:r>
              <a:rPr lang="en-US" sz="3600" dirty="0" smtClean="0"/>
              <a:t>100% redundancy of data means no rebuild is necessary in case of a disk failure, just a copy to the replacement disk</a:t>
            </a:r>
          </a:p>
          <a:p>
            <a:pPr>
              <a:lnSpc>
                <a:spcPct val="90000"/>
              </a:lnSpc>
              <a:defRPr/>
            </a:pPr>
            <a:r>
              <a:rPr lang="en-US" sz="3600" dirty="0" smtClean="0"/>
              <a:t>Simplest RAID storage subsystem design – easy to maintain</a:t>
            </a:r>
          </a:p>
          <a:p>
            <a:pPr>
              <a:defRPr/>
            </a:pPr>
            <a:endParaRPr lang="en-US" sz="3600"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3762" name="Rectangle 2"/>
          <p:cNvSpPr>
            <a:spLocks noGrp="1" noChangeArrowheads="1"/>
          </p:cNvSpPr>
          <p:nvPr>
            <p:ph type="ctrTitle"/>
          </p:nvPr>
        </p:nvSpPr>
        <p:spPr>
          <a:xfrm>
            <a:off x="457200" y="346510"/>
            <a:ext cx="8178800" cy="933650"/>
          </a:xfrm>
        </p:spPr>
        <p:txBody>
          <a:bodyPr>
            <a:normAutofit/>
          </a:bodyPr>
          <a:lstStyle/>
          <a:p>
            <a:pPr algn="ctr"/>
            <a:r>
              <a:rPr lang="en-US" sz="4000" dirty="0" smtClean="0">
                <a:solidFill>
                  <a:srgbClr val="C00000"/>
                </a:solidFill>
              </a:rPr>
              <a:t>RAID 1 Disadvantages</a:t>
            </a:r>
            <a:endParaRPr lang="en-US" sz="4000" dirty="0">
              <a:solidFill>
                <a:srgbClr val="C00000"/>
              </a:solidFill>
            </a:endParaRPr>
          </a:p>
        </p:txBody>
      </p:sp>
      <p:sp>
        <p:nvSpPr>
          <p:cNvPr id="2933763" name="Rectangle 3"/>
          <p:cNvSpPr>
            <a:spLocks noGrp="1" noChangeArrowheads="1"/>
          </p:cNvSpPr>
          <p:nvPr>
            <p:ph type="subTitle" idx="1"/>
          </p:nvPr>
        </p:nvSpPr>
        <p:spPr>
          <a:xfrm>
            <a:off x="2286000" y="1809549"/>
            <a:ext cx="6172200" cy="4565373"/>
          </a:xfrm>
        </p:spPr>
        <p:txBody>
          <a:bodyPr>
            <a:normAutofit fontScale="85000" lnSpcReduction="20000"/>
          </a:bodyPr>
          <a:lstStyle/>
          <a:p>
            <a:pPr>
              <a:defRPr/>
            </a:pPr>
            <a:r>
              <a:rPr lang="en-US" sz="3600" dirty="0" smtClean="0"/>
              <a:t>Expensive due to the extra capacity required to duplicate data.  Overhead cost equals 100%, while usable storage capacity is 50%.</a:t>
            </a:r>
          </a:p>
          <a:p>
            <a:pPr>
              <a:defRPr/>
            </a:pPr>
            <a:r>
              <a:rPr lang="en-US" sz="3600" dirty="0" smtClean="0"/>
              <a:t>May not support hot swap of failed disk when implemented with software.  Use hardware implementation.</a:t>
            </a:r>
          </a:p>
          <a:p>
            <a:pPr>
              <a:defRPr/>
            </a:pPr>
            <a:endParaRPr lang="en-US" sz="3600"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0146" name="Rectangle 2"/>
          <p:cNvSpPr>
            <a:spLocks noGrp="1" noChangeArrowheads="1"/>
          </p:cNvSpPr>
          <p:nvPr>
            <p:ph type="title"/>
          </p:nvPr>
        </p:nvSpPr>
        <p:spPr/>
        <p:txBody>
          <a:bodyPr>
            <a:normAutofit/>
          </a:bodyPr>
          <a:lstStyle/>
          <a:p>
            <a:r>
              <a:rPr lang="en-US"/>
              <a:t>RAID 0+1 – Striping and Mirroring</a:t>
            </a:r>
          </a:p>
        </p:txBody>
      </p:sp>
      <p:sp>
        <p:nvSpPr>
          <p:cNvPr id="116" name="Footer Placeholder 2"/>
          <p:cNvSpPr>
            <a:spLocks noGrp="1"/>
          </p:cNvSpPr>
          <p:nvPr>
            <p:ph type="ftr" sz="quarter" idx="12"/>
          </p:nvPr>
        </p:nvSpPr>
        <p:spPr/>
        <p:txBody>
          <a:bodyPr/>
          <a:lstStyle/>
          <a:p>
            <a:r>
              <a:rPr lang="en-US"/>
              <a:t>RAID Arrays</a:t>
            </a:r>
          </a:p>
        </p:txBody>
      </p:sp>
      <p:sp>
        <p:nvSpPr>
          <p:cNvPr id="2950147" name="Freeform 3"/>
          <p:cNvSpPr>
            <a:spLocks/>
          </p:cNvSpPr>
          <p:nvPr/>
        </p:nvSpPr>
        <p:spPr bwMode="auto">
          <a:xfrm>
            <a:off x="4052888" y="2760663"/>
            <a:ext cx="755650" cy="1930400"/>
          </a:xfrm>
          <a:custGeom>
            <a:avLst/>
            <a:gdLst/>
            <a:ahLst/>
            <a:cxnLst>
              <a:cxn ang="0">
                <a:pos x="380" y="0"/>
              </a:cxn>
              <a:cxn ang="0">
                <a:pos x="0" y="0"/>
              </a:cxn>
              <a:cxn ang="0">
                <a:pos x="0" y="2488"/>
              </a:cxn>
              <a:cxn ang="0">
                <a:pos x="404" y="2488"/>
              </a:cxn>
            </a:cxnLst>
            <a:rect l="0" t="0" r="r" b="b"/>
            <a:pathLst>
              <a:path w="404" h="2488">
                <a:moveTo>
                  <a:pt x="380" y="0"/>
                </a:moveTo>
                <a:lnTo>
                  <a:pt x="0" y="0"/>
                </a:lnTo>
                <a:lnTo>
                  <a:pt x="0" y="2488"/>
                </a:lnTo>
                <a:lnTo>
                  <a:pt x="404" y="2488"/>
                </a:lnTo>
              </a:path>
            </a:pathLst>
          </a:custGeom>
          <a:noFill/>
          <a:ln w="12700" cap="flat" cmpd="sng">
            <a:solidFill>
              <a:srgbClr val="000000"/>
            </a:solidFill>
            <a:prstDash val="solid"/>
            <a:round/>
            <a:headEnd type="none" w="med" len="lg"/>
            <a:tailEnd type="none" w="med" len="lg"/>
          </a:ln>
          <a:effectLst/>
        </p:spPr>
        <p:txBody>
          <a:bodyPr lIns="0" tIns="0" rIns="0" bIns="0" anchor="ctr">
            <a:spAutoFit/>
          </a:bodyPr>
          <a:lstStyle/>
          <a:p>
            <a:endParaRPr lang="en-US"/>
          </a:p>
        </p:txBody>
      </p:sp>
      <p:grpSp>
        <p:nvGrpSpPr>
          <p:cNvPr id="2950148" name="Group 4"/>
          <p:cNvGrpSpPr>
            <a:grpSpLocks/>
          </p:cNvGrpSpPr>
          <p:nvPr/>
        </p:nvGrpSpPr>
        <p:grpSpPr bwMode="auto">
          <a:xfrm>
            <a:off x="4381500" y="2352675"/>
            <a:ext cx="930275" cy="792163"/>
            <a:chOff x="3299" y="1037"/>
            <a:chExt cx="702" cy="598"/>
          </a:xfrm>
        </p:grpSpPr>
        <p:sp>
          <p:nvSpPr>
            <p:cNvPr id="2950149" name="Oval 5"/>
            <p:cNvSpPr>
              <a:spLocks noChangeArrowheads="1"/>
            </p:cNvSpPr>
            <p:nvPr/>
          </p:nvSpPr>
          <p:spPr bwMode="auto">
            <a:xfrm>
              <a:off x="3299" y="1390"/>
              <a:ext cx="702" cy="245"/>
            </a:xfrm>
            <a:prstGeom prst="ellipse">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150" name="Rectangle 6"/>
            <p:cNvSpPr>
              <a:spLocks noChangeArrowheads="1"/>
            </p:cNvSpPr>
            <p:nvPr/>
          </p:nvSpPr>
          <p:spPr bwMode="auto">
            <a:xfrm>
              <a:off x="3299" y="1452"/>
              <a:ext cx="702" cy="59"/>
            </a:xfrm>
            <a:prstGeom prst="rect">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0151" name="Oval 7"/>
            <p:cNvSpPr>
              <a:spLocks noChangeArrowheads="1"/>
            </p:cNvSpPr>
            <p:nvPr/>
          </p:nvSpPr>
          <p:spPr bwMode="auto">
            <a:xfrm>
              <a:off x="3299" y="1328"/>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0152" name="Oval 8"/>
            <p:cNvSpPr>
              <a:spLocks noChangeArrowheads="1"/>
            </p:cNvSpPr>
            <p:nvPr/>
          </p:nvSpPr>
          <p:spPr bwMode="auto">
            <a:xfrm>
              <a:off x="3299" y="1318"/>
              <a:ext cx="702" cy="245"/>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50153" name="Rectangle 9"/>
            <p:cNvSpPr>
              <a:spLocks noChangeArrowheads="1"/>
            </p:cNvSpPr>
            <p:nvPr/>
          </p:nvSpPr>
          <p:spPr bwMode="auto">
            <a:xfrm>
              <a:off x="3299" y="1381"/>
              <a:ext cx="702" cy="58"/>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50154" name="Oval 10"/>
            <p:cNvSpPr>
              <a:spLocks noChangeArrowheads="1"/>
            </p:cNvSpPr>
            <p:nvPr/>
          </p:nvSpPr>
          <p:spPr bwMode="auto">
            <a:xfrm>
              <a:off x="3299" y="1257"/>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0155" name="Oval 11"/>
            <p:cNvSpPr>
              <a:spLocks noChangeArrowheads="1"/>
            </p:cNvSpPr>
            <p:nvPr/>
          </p:nvSpPr>
          <p:spPr bwMode="auto">
            <a:xfrm>
              <a:off x="3299" y="1245"/>
              <a:ext cx="702" cy="245"/>
            </a:xfrm>
            <a:prstGeom prst="ellipse">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156" name="Rectangle 12"/>
            <p:cNvSpPr>
              <a:spLocks noChangeArrowheads="1"/>
            </p:cNvSpPr>
            <p:nvPr/>
          </p:nvSpPr>
          <p:spPr bwMode="auto">
            <a:xfrm>
              <a:off x="3299" y="1307"/>
              <a:ext cx="702" cy="59"/>
            </a:xfrm>
            <a:prstGeom prst="rect">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miter lim="800000"/>
              <a:headEnd/>
              <a:tailEnd/>
            </a:ln>
            <a:effectLst/>
          </p:spPr>
          <p:txBody>
            <a:bodyPr wrap="none" lIns="0" tIns="0" rIns="0" bIns="0" anchor="ctr"/>
            <a:lstStyle/>
            <a:p>
              <a:endParaRPr lang="en-US"/>
            </a:p>
          </p:txBody>
        </p:sp>
        <p:sp>
          <p:nvSpPr>
            <p:cNvPr id="2950157" name="Oval 13"/>
            <p:cNvSpPr>
              <a:spLocks noChangeArrowheads="1"/>
            </p:cNvSpPr>
            <p:nvPr/>
          </p:nvSpPr>
          <p:spPr bwMode="auto">
            <a:xfrm>
              <a:off x="3299" y="1183"/>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0158" name="Oval 14"/>
            <p:cNvSpPr>
              <a:spLocks noChangeArrowheads="1"/>
            </p:cNvSpPr>
            <p:nvPr/>
          </p:nvSpPr>
          <p:spPr bwMode="auto">
            <a:xfrm>
              <a:off x="3299" y="1171"/>
              <a:ext cx="702" cy="245"/>
            </a:xfrm>
            <a:prstGeom prst="ellipse">
              <a:avLst/>
            </a:prstGeom>
            <a:gradFill rotWithShape="1">
              <a:gsLst>
                <a:gs pos="0">
                  <a:srgbClr val="3D8B59">
                    <a:gamma/>
                    <a:shade val="46275"/>
                    <a:invGamma/>
                  </a:srgbClr>
                </a:gs>
                <a:gs pos="50000">
                  <a:srgbClr val="3D8B59"/>
                </a:gs>
                <a:gs pos="100000">
                  <a:srgbClr val="3D8B59">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159" name="Rectangle 15"/>
            <p:cNvSpPr>
              <a:spLocks noChangeArrowheads="1"/>
            </p:cNvSpPr>
            <p:nvPr/>
          </p:nvSpPr>
          <p:spPr bwMode="auto">
            <a:xfrm>
              <a:off x="3299" y="1234"/>
              <a:ext cx="702" cy="58"/>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0160" name="Oval 16"/>
            <p:cNvSpPr>
              <a:spLocks noChangeArrowheads="1"/>
            </p:cNvSpPr>
            <p:nvPr/>
          </p:nvSpPr>
          <p:spPr bwMode="auto">
            <a:xfrm>
              <a:off x="3299" y="1110"/>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50161" name="Group 17"/>
            <p:cNvGrpSpPr>
              <a:grpSpLocks/>
            </p:cNvGrpSpPr>
            <p:nvPr/>
          </p:nvGrpSpPr>
          <p:grpSpPr bwMode="auto">
            <a:xfrm>
              <a:off x="3299" y="1037"/>
              <a:ext cx="702" cy="306"/>
              <a:chOff x="1594" y="3360"/>
              <a:chExt cx="364" cy="159"/>
            </a:xfrm>
          </p:grpSpPr>
          <p:sp>
            <p:nvSpPr>
              <p:cNvPr id="2950162" name="Oval 18"/>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163" name="Rectangle 19"/>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0164" name="Oval 20"/>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50165" name="Group 21"/>
          <p:cNvGrpSpPr>
            <a:grpSpLocks/>
          </p:cNvGrpSpPr>
          <p:nvPr/>
        </p:nvGrpSpPr>
        <p:grpSpPr bwMode="auto">
          <a:xfrm>
            <a:off x="4381500" y="4189413"/>
            <a:ext cx="930275" cy="792162"/>
            <a:chOff x="3299" y="2913"/>
            <a:chExt cx="702" cy="598"/>
          </a:xfrm>
        </p:grpSpPr>
        <p:sp>
          <p:nvSpPr>
            <p:cNvPr id="2950166" name="Oval 22"/>
            <p:cNvSpPr>
              <a:spLocks noChangeArrowheads="1"/>
            </p:cNvSpPr>
            <p:nvPr/>
          </p:nvSpPr>
          <p:spPr bwMode="auto">
            <a:xfrm>
              <a:off x="3299" y="3266"/>
              <a:ext cx="702" cy="245"/>
            </a:xfrm>
            <a:prstGeom prst="ellipse">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167" name="Rectangle 23"/>
            <p:cNvSpPr>
              <a:spLocks noChangeArrowheads="1"/>
            </p:cNvSpPr>
            <p:nvPr/>
          </p:nvSpPr>
          <p:spPr bwMode="auto">
            <a:xfrm>
              <a:off x="3299" y="3329"/>
              <a:ext cx="702" cy="58"/>
            </a:xfrm>
            <a:prstGeom prst="rect">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0168" name="Oval 24"/>
            <p:cNvSpPr>
              <a:spLocks noChangeArrowheads="1"/>
            </p:cNvSpPr>
            <p:nvPr/>
          </p:nvSpPr>
          <p:spPr bwMode="auto">
            <a:xfrm>
              <a:off x="3299" y="3205"/>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0169" name="Oval 25"/>
            <p:cNvSpPr>
              <a:spLocks noChangeArrowheads="1"/>
            </p:cNvSpPr>
            <p:nvPr/>
          </p:nvSpPr>
          <p:spPr bwMode="auto">
            <a:xfrm>
              <a:off x="3299" y="3194"/>
              <a:ext cx="702" cy="245"/>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50170" name="Rectangle 26"/>
            <p:cNvSpPr>
              <a:spLocks noChangeArrowheads="1"/>
            </p:cNvSpPr>
            <p:nvPr/>
          </p:nvSpPr>
          <p:spPr bwMode="auto">
            <a:xfrm>
              <a:off x="3299" y="3257"/>
              <a:ext cx="702" cy="58"/>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50171" name="Oval 27"/>
            <p:cNvSpPr>
              <a:spLocks noChangeArrowheads="1"/>
            </p:cNvSpPr>
            <p:nvPr/>
          </p:nvSpPr>
          <p:spPr bwMode="auto">
            <a:xfrm>
              <a:off x="3299" y="3133"/>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0172" name="Oval 28"/>
            <p:cNvSpPr>
              <a:spLocks noChangeArrowheads="1"/>
            </p:cNvSpPr>
            <p:nvPr/>
          </p:nvSpPr>
          <p:spPr bwMode="auto">
            <a:xfrm>
              <a:off x="3299" y="3121"/>
              <a:ext cx="702" cy="245"/>
            </a:xfrm>
            <a:prstGeom prst="ellipse">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173" name="Rectangle 29"/>
            <p:cNvSpPr>
              <a:spLocks noChangeArrowheads="1"/>
            </p:cNvSpPr>
            <p:nvPr/>
          </p:nvSpPr>
          <p:spPr bwMode="auto">
            <a:xfrm>
              <a:off x="3299" y="3184"/>
              <a:ext cx="702" cy="58"/>
            </a:xfrm>
            <a:prstGeom prst="rect">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miter lim="800000"/>
              <a:headEnd/>
              <a:tailEnd/>
            </a:ln>
            <a:effectLst/>
          </p:spPr>
          <p:txBody>
            <a:bodyPr wrap="none" lIns="0" tIns="0" rIns="0" bIns="0" anchor="ctr"/>
            <a:lstStyle/>
            <a:p>
              <a:endParaRPr lang="en-US"/>
            </a:p>
          </p:txBody>
        </p:sp>
        <p:sp>
          <p:nvSpPr>
            <p:cNvPr id="2950174" name="Oval 30"/>
            <p:cNvSpPr>
              <a:spLocks noChangeArrowheads="1"/>
            </p:cNvSpPr>
            <p:nvPr/>
          </p:nvSpPr>
          <p:spPr bwMode="auto">
            <a:xfrm>
              <a:off x="3299" y="3060"/>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0175" name="Oval 31"/>
            <p:cNvSpPr>
              <a:spLocks noChangeArrowheads="1"/>
            </p:cNvSpPr>
            <p:nvPr/>
          </p:nvSpPr>
          <p:spPr bwMode="auto">
            <a:xfrm>
              <a:off x="3299" y="3048"/>
              <a:ext cx="702" cy="245"/>
            </a:xfrm>
            <a:prstGeom prst="ellipse">
              <a:avLst/>
            </a:prstGeom>
            <a:gradFill rotWithShape="1">
              <a:gsLst>
                <a:gs pos="0">
                  <a:srgbClr val="3D8B59">
                    <a:gamma/>
                    <a:shade val="46275"/>
                    <a:invGamma/>
                  </a:srgbClr>
                </a:gs>
                <a:gs pos="50000">
                  <a:srgbClr val="3D8B59"/>
                </a:gs>
                <a:gs pos="100000">
                  <a:srgbClr val="3D8B59">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176" name="Rectangle 32"/>
            <p:cNvSpPr>
              <a:spLocks noChangeArrowheads="1"/>
            </p:cNvSpPr>
            <p:nvPr/>
          </p:nvSpPr>
          <p:spPr bwMode="auto">
            <a:xfrm>
              <a:off x="3299" y="3111"/>
              <a:ext cx="702" cy="58"/>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0177" name="Oval 33"/>
            <p:cNvSpPr>
              <a:spLocks noChangeArrowheads="1"/>
            </p:cNvSpPr>
            <p:nvPr/>
          </p:nvSpPr>
          <p:spPr bwMode="auto">
            <a:xfrm>
              <a:off x="3299" y="2987"/>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50178" name="Group 34"/>
            <p:cNvGrpSpPr>
              <a:grpSpLocks/>
            </p:cNvGrpSpPr>
            <p:nvPr/>
          </p:nvGrpSpPr>
          <p:grpSpPr bwMode="auto">
            <a:xfrm>
              <a:off x="3299" y="2913"/>
              <a:ext cx="702" cy="307"/>
              <a:chOff x="1594" y="3360"/>
              <a:chExt cx="364" cy="159"/>
            </a:xfrm>
          </p:grpSpPr>
          <p:sp>
            <p:nvSpPr>
              <p:cNvPr id="2950179" name="Oval 35"/>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180" name="Rectangle 36"/>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0181" name="Oval 37"/>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sp>
        <p:nvSpPr>
          <p:cNvPr id="2950182" name="Freeform 38"/>
          <p:cNvSpPr>
            <a:spLocks/>
          </p:cNvSpPr>
          <p:nvPr/>
        </p:nvSpPr>
        <p:spPr bwMode="auto">
          <a:xfrm>
            <a:off x="6596063" y="2760663"/>
            <a:ext cx="755650" cy="1930400"/>
          </a:xfrm>
          <a:custGeom>
            <a:avLst/>
            <a:gdLst/>
            <a:ahLst/>
            <a:cxnLst>
              <a:cxn ang="0">
                <a:pos x="380" y="0"/>
              </a:cxn>
              <a:cxn ang="0">
                <a:pos x="0" y="0"/>
              </a:cxn>
              <a:cxn ang="0">
                <a:pos x="0" y="2488"/>
              </a:cxn>
              <a:cxn ang="0">
                <a:pos x="404" y="2488"/>
              </a:cxn>
            </a:cxnLst>
            <a:rect l="0" t="0" r="r" b="b"/>
            <a:pathLst>
              <a:path w="404" h="2488">
                <a:moveTo>
                  <a:pt x="380" y="0"/>
                </a:moveTo>
                <a:lnTo>
                  <a:pt x="0" y="0"/>
                </a:lnTo>
                <a:lnTo>
                  <a:pt x="0" y="2488"/>
                </a:lnTo>
                <a:lnTo>
                  <a:pt x="404" y="2488"/>
                </a:lnTo>
              </a:path>
            </a:pathLst>
          </a:custGeom>
          <a:noFill/>
          <a:ln w="12700" cap="flat" cmpd="sng">
            <a:solidFill>
              <a:srgbClr val="000000"/>
            </a:solidFill>
            <a:prstDash val="solid"/>
            <a:round/>
            <a:headEnd type="none" w="med" len="lg"/>
            <a:tailEnd type="none" w="med" len="lg"/>
          </a:ln>
          <a:effectLst/>
        </p:spPr>
        <p:txBody>
          <a:bodyPr lIns="0" tIns="0" rIns="0" bIns="0" anchor="ctr">
            <a:spAutoFit/>
          </a:bodyPr>
          <a:lstStyle/>
          <a:p>
            <a:endParaRPr lang="en-US"/>
          </a:p>
        </p:txBody>
      </p:sp>
      <p:grpSp>
        <p:nvGrpSpPr>
          <p:cNvPr id="2950183" name="Group 39"/>
          <p:cNvGrpSpPr>
            <a:grpSpLocks/>
          </p:cNvGrpSpPr>
          <p:nvPr/>
        </p:nvGrpSpPr>
        <p:grpSpPr bwMode="auto">
          <a:xfrm>
            <a:off x="6924675" y="2352675"/>
            <a:ext cx="930275" cy="2628900"/>
            <a:chOff x="3299" y="1319"/>
            <a:chExt cx="702" cy="1983"/>
          </a:xfrm>
        </p:grpSpPr>
        <p:grpSp>
          <p:nvGrpSpPr>
            <p:cNvPr id="2950184" name="Group 40"/>
            <p:cNvGrpSpPr>
              <a:grpSpLocks/>
            </p:cNvGrpSpPr>
            <p:nvPr/>
          </p:nvGrpSpPr>
          <p:grpSpPr bwMode="auto">
            <a:xfrm>
              <a:off x="3299" y="1319"/>
              <a:ext cx="702" cy="598"/>
              <a:chOff x="3299" y="1037"/>
              <a:chExt cx="702" cy="598"/>
            </a:xfrm>
          </p:grpSpPr>
          <p:sp>
            <p:nvSpPr>
              <p:cNvPr id="2950185" name="Oval 41"/>
              <p:cNvSpPr>
                <a:spLocks noChangeArrowheads="1"/>
              </p:cNvSpPr>
              <p:nvPr/>
            </p:nvSpPr>
            <p:spPr bwMode="auto">
              <a:xfrm>
                <a:off x="3299" y="1390"/>
                <a:ext cx="702" cy="245"/>
              </a:xfrm>
              <a:prstGeom prst="ellipse">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186" name="Rectangle 42"/>
              <p:cNvSpPr>
                <a:spLocks noChangeArrowheads="1"/>
              </p:cNvSpPr>
              <p:nvPr/>
            </p:nvSpPr>
            <p:spPr bwMode="auto">
              <a:xfrm>
                <a:off x="3299" y="1452"/>
                <a:ext cx="702" cy="59"/>
              </a:xfrm>
              <a:prstGeom prst="rect">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0187" name="Oval 43"/>
              <p:cNvSpPr>
                <a:spLocks noChangeArrowheads="1"/>
              </p:cNvSpPr>
              <p:nvPr/>
            </p:nvSpPr>
            <p:spPr bwMode="auto">
              <a:xfrm>
                <a:off x="3299" y="1328"/>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0188" name="Oval 44"/>
              <p:cNvSpPr>
                <a:spLocks noChangeArrowheads="1"/>
              </p:cNvSpPr>
              <p:nvPr/>
            </p:nvSpPr>
            <p:spPr bwMode="auto">
              <a:xfrm>
                <a:off x="3299" y="1318"/>
                <a:ext cx="702" cy="245"/>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50189" name="Rectangle 45"/>
              <p:cNvSpPr>
                <a:spLocks noChangeArrowheads="1"/>
              </p:cNvSpPr>
              <p:nvPr/>
            </p:nvSpPr>
            <p:spPr bwMode="auto">
              <a:xfrm>
                <a:off x="3299" y="1381"/>
                <a:ext cx="702" cy="58"/>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50190" name="Oval 46"/>
              <p:cNvSpPr>
                <a:spLocks noChangeArrowheads="1"/>
              </p:cNvSpPr>
              <p:nvPr/>
            </p:nvSpPr>
            <p:spPr bwMode="auto">
              <a:xfrm>
                <a:off x="3299" y="1257"/>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0191" name="Oval 47"/>
              <p:cNvSpPr>
                <a:spLocks noChangeArrowheads="1"/>
              </p:cNvSpPr>
              <p:nvPr/>
            </p:nvSpPr>
            <p:spPr bwMode="auto">
              <a:xfrm>
                <a:off x="3299" y="1245"/>
                <a:ext cx="702" cy="245"/>
              </a:xfrm>
              <a:prstGeom prst="ellipse">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192" name="Rectangle 48"/>
              <p:cNvSpPr>
                <a:spLocks noChangeArrowheads="1"/>
              </p:cNvSpPr>
              <p:nvPr/>
            </p:nvSpPr>
            <p:spPr bwMode="auto">
              <a:xfrm>
                <a:off x="3299" y="1307"/>
                <a:ext cx="702" cy="59"/>
              </a:xfrm>
              <a:prstGeom prst="rect">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miter lim="800000"/>
                <a:headEnd/>
                <a:tailEnd/>
              </a:ln>
              <a:effectLst/>
            </p:spPr>
            <p:txBody>
              <a:bodyPr wrap="none" lIns="0" tIns="0" rIns="0" bIns="0" anchor="ctr"/>
              <a:lstStyle/>
              <a:p>
                <a:endParaRPr lang="en-US"/>
              </a:p>
            </p:txBody>
          </p:sp>
          <p:sp>
            <p:nvSpPr>
              <p:cNvPr id="2950193" name="Oval 49"/>
              <p:cNvSpPr>
                <a:spLocks noChangeArrowheads="1"/>
              </p:cNvSpPr>
              <p:nvPr/>
            </p:nvSpPr>
            <p:spPr bwMode="auto">
              <a:xfrm>
                <a:off x="3299" y="1183"/>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0194" name="Oval 50"/>
              <p:cNvSpPr>
                <a:spLocks noChangeArrowheads="1"/>
              </p:cNvSpPr>
              <p:nvPr/>
            </p:nvSpPr>
            <p:spPr bwMode="auto">
              <a:xfrm>
                <a:off x="3299" y="1171"/>
                <a:ext cx="702" cy="245"/>
              </a:xfrm>
              <a:prstGeom prst="ellipse">
                <a:avLst/>
              </a:prstGeom>
              <a:gradFill rotWithShape="1">
                <a:gsLst>
                  <a:gs pos="0">
                    <a:srgbClr val="3D8B59">
                      <a:gamma/>
                      <a:shade val="46275"/>
                      <a:invGamma/>
                    </a:srgbClr>
                  </a:gs>
                  <a:gs pos="50000">
                    <a:srgbClr val="3D8B59"/>
                  </a:gs>
                  <a:gs pos="100000">
                    <a:srgbClr val="3D8B59">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195" name="Rectangle 51"/>
              <p:cNvSpPr>
                <a:spLocks noChangeArrowheads="1"/>
              </p:cNvSpPr>
              <p:nvPr/>
            </p:nvSpPr>
            <p:spPr bwMode="auto">
              <a:xfrm>
                <a:off x="3299" y="1234"/>
                <a:ext cx="702" cy="58"/>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0196" name="Oval 52"/>
              <p:cNvSpPr>
                <a:spLocks noChangeArrowheads="1"/>
              </p:cNvSpPr>
              <p:nvPr/>
            </p:nvSpPr>
            <p:spPr bwMode="auto">
              <a:xfrm>
                <a:off x="3299" y="1110"/>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50197" name="Group 53"/>
              <p:cNvGrpSpPr>
                <a:grpSpLocks/>
              </p:cNvGrpSpPr>
              <p:nvPr/>
            </p:nvGrpSpPr>
            <p:grpSpPr bwMode="auto">
              <a:xfrm>
                <a:off x="3299" y="1037"/>
                <a:ext cx="702" cy="306"/>
                <a:chOff x="1594" y="3360"/>
                <a:chExt cx="364" cy="159"/>
              </a:xfrm>
            </p:grpSpPr>
            <p:sp>
              <p:nvSpPr>
                <p:cNvPr id="2950198" name="Oval 54"/>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199" name="Rectangle 55"/>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0200" name="Oval 56"/>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50201" name="Group 57"/>
            <p:cNvGrpSpPr>
              <a:grpSpLocks/>
            </p:cNvGrpSpPr>
            <p:nvPr/>
          </p:nvGrpSpPr>
          <p:grpSpPr bwMode="auto">
            <a:xfrm>
              <a:off x="3299" y="2704"/>
              <a:ext cx="702" cy="598"/>
              <a:chOff x="3299" y="2913"/>
              <a:chExt cx="702" cy="598"/>
            </a:xfrm>
          </p:grpSpPr>
          <p:sp>
            <p:nvSpPr>
              <p:cNvPr id="2950202" name="Oval 58"/>
              <p:cNvSpPr>
                <a:spLocks noChangeArrowheads="1"/>
              </p:cNvSpPr>
              <p:nvPr/>
            </p:nvSpPr>
            <p:spPr bwMode="auto">
              <a:xfrm>
                <a:off x="3299" y="3266"/>
                <a:ext cx="702" cy="245"/>
              </a:xfrm>
              <a:prstGeom prst="ellipse">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203" name="Rectangle 59"/>
              <p:cNvSpPr>
                <a:spLocks noChangeArrowheads="1"/>
              </p:cNvSpPr>
              <p:nvPr/>
            </p:nvSpPr>
            <p:spPr bwMode="auto">
              <a:xfrm>
                <a:off x="3299" y="3329"/>
                <a:ext cx="702" cy="58"/>
              </a:xfrm>
              <a:prstGeom prst="rect">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0204" name="Oval 60"/>
              <p:cNvSpPr>
                <a:spLocks noChangeArrowheads="1"/>
              </p:cNvSpPr>
              <p:nvPr/>
            </p:nvSpPr>
            <p:spPr bwMode="auto">
              <a:xfrm>
                <a:off x="3299" y="3205"/>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0205" name="Oval 61"/>
              <p:cNvSpPr>
                <a:spLocks noChangeArrowheads="1"/>
              </p:cNvSpPr>
              <p:nvPr/>
            </p:nvSpPr>
            <p:spPr bwMode="auto">
              <a:xfrm>
                <a:off x="3299" y="3194"/>
                <a:ext cx="702" cy="245"/>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50206" name="Rectangle 62"/>
              <p:cNvSpPr>
                <a:spLocks noChangeArrowheads="1"/>
              </p:cNvSpPr>
              <p:nvPr/>
            </p:nvSpPr>
            <p:spPr bwMode="auto">
              <a:xfrm>
                <a:off x="3299" y="3257"/>
                <a:ext cx="702" cy="58"/>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50207" name="Oval 63"/>
              <p:cNvSpPr>
                <a:spLocks noChangeArrowheads="1"/>
              </p:cNvSpPr>
              <p:nvPr/>
            </p:nvSpPr>
            <p:spPr bwMode="auto">
              <a:xfrm>
                <a:off x="3299" y="3133"/>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0208" name="Oval 64"/>
              <p:cNvSpPr>
                <a:spLocks noChangeArrowheads="1"/>
              </p:cNvSpPr>
              <p:nvPr/>
            </p:nvSpPr>
            <p:spPr bwMode="auto">
              <a:xfrm>
                <a:off x="3299" y="3121"/>
                <a:ext cx="702" cy="245"/>
              </a:xfrm>
              <a:prstGeom prst="ellipse">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209" name="Rectangle 65"/>
              <p:cNvSpPr>
                <a:spLocks noChangeArrowheads="1"/>
              </p:cNvSpPr>
              <p:nvPr/>
            </p:nvSpPr>
            <p:spPr bwMode="auto">
              <a:xfrm>
                <a:off x="3299" y="3184"/>
                <a:ext cx="702" cy="58"/>
              </a:xfrm>
              <a:prstGeom prst="rect">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miter lim="800000"/>
                <a:headEnd/>
                <a:tailEnd/>
              </a:ln>
              <a:effectLst/>
            </p:spPr>
            <p:txBody>
              <a:bodyPr wrap="none" lIns="0" tIns="0" rIns="0" bIns="0" anchor="ctr"/>
              <a:lstStyle/>
              <a:p>
                <a:endParaRPr lang="en-US"/>
              </a:p>
            </p:txBody>
          </p:sp>
          <p:sp>
            <p:nvSpPr>
              <p:cNvPr id="2950210" name="Oval 66"/>
              <p:cNvSpPr>
                <a:spLocks noChangeArrowheads="1"/>
              </p:cNvSpPr>
              <p:nvPr/>
            </p:nvSpPr>
            <p:spPr bwMode="auto">
              <a:xfrm>
                <a:off x="3299" y="3060"/>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0211" name="Oval 67"/>
              <p:cNvSpPr>
                <a:spLocks noChangeArrowheads="1"/>
              </p:cNvSpPr>
              <p:nvPr/>
            </p:nvSpPr>
            <p:spPr bwMode="auto">
              <a:xfrm>
                <a:off x="3299" y="3048"/>
                <a:ext cx="702" cy="245"/>
              </a:xfrm>
              <a:prstGeom prst="ellipse">
                <a:avLst/>
              </a:prstGeom>
              <a:gradFill rotWithShape="1">
                <a:gsLst>
                  <a:gs pos="0">
                    <a:srgbClr val="3D8B59">
                      <a:gamma/>
                      <a:shade val="46275"/>
                      <a:invGamma/>
                    </a:srgbClr>
                  </a:gs>
                  <a:gs pos="50000">
                    <a:srgbClr val="3D8B59"/>
                  </a:gs>
                  <a:gs pos="100000">
                    <a:srgbClr val="3D8B59">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212" name="Rectangle 68"/>
              <p:cNvSpPr>
                <a:spLocks noChangeArrowheads="1"/>
              </p:cNvSpPr>
              <p:nvPr/>
            </p:nvSpPr>
            <p:spPr bwMode="auto">
              <a:xfrm>
                <a:off x="3299" y="3111"/>
                <a:ext cx="702" cy="58"/>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0213" name="Oval 69"/>
              <p:cNvSpPr>
                <a:spLocks noChangeArrowheads="1"/>
              </p:cNvSpPr>
              <p:nvPr/>
            </p:nvSpPr>
            <p:spPr bwMode="auto">
              <a:xfrm>
                <a:off x="3299" y="2987"/>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50214" name="Group 70"/>
              <p:cNvGrpSpPr>
                <a:grpSpLocks/>
              </p:cNvGrpSpPr>
              <p:nvPr/>
            </p:nvGrpSpPr>
            <p:grpSpPr bwMode="auto">
              <a:xfrm>
                <a:off x="3299" y="2913"/>
                <a:ext cx="702" cy="307"/>
                <a:chOff x="1594" y="3360"/>
                <a:chExt cx="364" cy="159"/>
              </a:xfrm>
            </p:grpSpPr>
            <p:sp>
              <p:nvSpPr>
                <p:cNvPr id="2950215" name="Oval 71"/>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0216" name="Rectangle 72"/>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0217" name="Oval 73"/>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sp>
        <p:nvSpPr>
          <p:cNvPr id="2950218" name="Line 74"/>
          <p:cNvSpPr>
            <a:spLocks noChangeShapeType="1"/>
          </p:cNvSpPr>
          <p:nvPr/>
        </p:nvSpPr>
        <p:spPr bwMode="auto">
          <a:xfrm>
            <a:off x="1157288" y="3732213"/>
            <a:ext cx="5438775" cy="0"/>
          </a:xfrm>
          <a:prstGeom prst="line">
            <a:avLst/>
          </a:prstGeom>
          <a:noFill/>
          <a:ln w="12700">
            <a:solidFill>
              <a:srgbClr val="000000"/>
            </a:solidFill>
            <a:round/>
            <a:headEnd type="none" w="med" len="lg"/>
            <a:tailEnd type="none" w="med" len="lg"/>
          </a:ln>
          <a:effectLst/>
        </p:spPr>
        <p:txBody>
          <a:bodyPr lIns="0" tIns="0" rIns="0" bIns="0" anchor="ctr">
            <a:spAutoFit/>
          </a:bodyPr>
          <a:lstStyle/>
          <a:p>
            <a:endParaRPr lang="en-US"/>
          </a:p>
        </p:txBody>
      </p:sp>
      <p:pic>
        <p:nvPicPr>
          <p:cNvPr id="2950219" name="Picture 75" descr="host_icon"/>
          <p:cNvPicPr>
            <a:picLocks noChangeAspect="1" noChangeArrowheads="1"/>
          </p:cNvPicPr>
          <p:nvPr/>
        </p:nvPicPr>
        <p:blipFill>
          <a:blip r:embed="rId3" cstate="print"/>
          <a:srcRect/>
          <a:stretch>
            <a:fillRect/>
          </a:stretch>
        </p:blipFill>
        <p:spPr bwMode="auto">
          <a:xfrm>
            <a:off x="200025" y="2947988"/>
            <a:ext cx="1617663" cy="1555750"/>
          </a:xfrm>
          <a:prstGeom prst="rect">
            <a:avLst/>
          </a:prstGeom>
          <a:noFill/>
        </p:spPr>
      </p:pic>
      <p:grpSp>
        <p:nvGrpSpPr>
          <p:cNvPr id="2950220" name="Group 76"/>
          <p:cNvGrpSpPr>
            <a:grpSpLocks/>
          </p:cNvGrpSpPr>
          <p:nvPr/>
        </p:nvGrpSpPr>
        <p:grpSpPr bwMode="auto">
          <a:xfrm>
            <a:off x="2265363" y="3371850"/>
            <a:ext cx="1358900" cy="720725"/>
            <a:chOff x="1471" y="2124"/>
            <a:chExt cx="856" cy="454"/>
          </a:xfrm>
        </p:grpSpPr>
        <p:sp>
          <p:nvSpPr>
            <p:cNvPr id="2950221" name="Rectangle 77"/>
            <p:cNvSpPr>
              <a:spLocks noChangeArrowheads="1"/>
            </p:cNvSpPr>
            <p:nvPr/>
          </p:nvSpPr>
          <p:spPr bwMode="auto">
            <a:xfrm>
              <a:off x="1471" y="2124"/>
              <a:ext cx="856" cy="454"/>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50222" name="Text Box 78"/>
            <p:cNvSpPr txBox="1">
              <a:spLocks noChangeArrowheads="1"/>
            </p:cNvSpPr>
            <p:nvPr/>
          </p:nvSpPr>
          <p:spPr bwMode="auto">
            <a:xfrm>
              <a:off x="1593" y="2212"/>
              <a:ext cx="612" cy="278"/>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grpSp>
      <p:grpSp>
        <p:nvGrpSpPr>
          <p:cNvPr id="2950223" name="Group 79"/>
          <p:cNvGrpSpPr>
            <a:grpSpLocks/>
          </p:cNvGrpSpPr>
          <p:nvPr/>
        </p:nvGrpSpPr>
        <p:grpSpPr bwMode="auto">
          <a:xfrm>
            <a:off x="517525" y="3562350"/>
            <a:ext cx="981075" cy="325438"/>
            <a:chOff x="1607" y="3273"/>
            <a:chExt cx="618" cy="205"/>
          </a:xfrm>
        </p:grpSpPr>
        <p:sp>
          <p:nvSpPr>
            <p:cNvPr id="2950224" name="Rectangle 80"/>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0225" name="Text Box 81"/>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3</a:t>
              </a:r>
            </a:p>
          </p:txBody>
        </p:sp>
      </p:grpSp>
      <p:grpSp>
        <p:nvGrpSpPr>
          <p:cNvPr id="2950226" name="Group 82"/>
          <p:cNvGrpSpPr>
            <a:grpSpLocks/>
          </p:cNvGrpSpPr>
          <p:nvPr/>
        </p:nvGrpSpPr>
        <p:grpSpPr bwMode="auto">
          <a:xfrm>
            <a:off x="2454275" y="3562350"/>
            <a:ext cx="981075" cy="325438"/>
            <a:chOff x="1607" y="3273"/>
            <a:chExt cx="618" cy="205"/>
          </a:xfrm>
        </p:grpSpPr>
        <p:sp>
          <p:nvSpPr>
            <p:cNvPr id="2950227" name="Rectangle 83"/>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0228" name="Text Box 84"/>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3</a:t>
              </a:r>
            </a:p>
          </p:txBody>
        </p:sp>
      </p:grpSp>
      <p:grpSp>
        <p:nvGrpSpPr>
          <p:cNvPr id="2950229" name="Group 85"/>
          <p:cNvGrpSpPr>
            <a:grpSpLocks/>
          </p:cNvGrpSpPr>
          <p:nvPr/>
        </p:nvGrpSpPr>
        <p:grpSpPr bwMode="auto">
          <a:xfrm>
            <a:off x="2454275" y="3562350"/>
            <a:ext cx="981075" cy="325438"/>
            <a:chOff x="1607" y="3273"/>
            <a:chExt cx="618" cy="205"/>
          </a:xfrm>
        </p:grpSpPr>
        <p:sp>
          <p:nvSpPr>
            <p:cNvPr id="2950230" name="Rectangle 86"/>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0231" name="Text Box 87"/>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3</a:t>
              </a:r>
            </a:p>
          </p:txBody>
        </p:sp>
      </p:grpSp>
      <p:grpSp>
        <p:nvGrpSpPr>
          <p:cNvPr id="2950232" name="Group 88"/>
          <p:cNvGrpSpPr>
            <a:grpSpLocks/>
          </p:cNvGrpSpPr>
          <p:nvPr/>
        </p:nvGrpSpPr>
        <p:grpSpPr bwMode="auto">
          <a:xfrm>
            <a:off x="517525" y="3562350"/>
            <a:ext cx="981075" cy="325438"/>
            <a:chOff x="1607" y="3273"/>
            <a:chExt cx="618" cy="205"/>
          </a:xfrm>
        </p:grpSpPr>
        <p:sp>
          <p:nvSpPr>
            <p:cNvPr id="2950233" name="Rectangle 89"/>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0234" name="Text Box 90"/>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2</a:t>
              </a:r>
            </a:p>
          </p:txBody>
        </p:sp>
      </p:grpSp>
      <p:grpSp>
        <p:nvGrpSpPr>
          <p:cNvPr id="2950235" name="Group 91"/>
          <p:cNvGrpSpPr>
            <a:grpSpLocks/>
          </p:cNvGrpSpPr>
          <p:nvPr/>
        </p:nvGrpSpPr>
        <p:grpSpPr bwMode="auto">
          <a:xfrm>
            <a:off x="2454275" y="3562350"/>
            <a:ext cx="981075" cy="325438"/>
            <a:chOff x="1607" y="3273"/>
            <a:chExt cx="618" cy="205"/>
          </a:xfrm>
        </p:grpSpPr>
        <p:sp>
          <p:nvSpPr>
            <p:cNvPr id="2950236" name="Rectangle 92"/>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0237" name="Text Box 93"/>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2</a:t>
              </a:r>
            </a:p>
          </p:txBody>
        </p:sp>
      </p:grpSp>
      <p:grpSp>
        <p:nvGrpSpPr>
          <p:cNvPr id="2950238" name="Group 94"/>
          <p:cNvGrpSpPr>
            <a:grpSpLocks/>
          </p:cNvGrpSpPr>
          <p:nvPr/>
        </p:nvGrpSpPr>
        <p:grpSpPr bwMode="auto">
          <a:xfrm>
            <a:off x="2454275" y="3562350"/>
            <a:ext cx="981075" cy="325438"/>
            <a:chOff x="1607" y="3273"/>
            <a:chExt cx="618" cy="205"/>
          </a:xfrm>
        </p:grpSpPr>
        <p:sp>
          <p:nvSpPr>
            <p:cNvPr id="2950239" name="Rectangle 95"/>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0240" name="Text Box 96"/>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2</a:t>
              </a:r>
            </a:p>
          </p:txBody>
        </p:sp>
      </p:grpSp>
      <p:grpSp>
        <p:nvGrpSpPr>
          <p:cNvPr id="2950241" name="Group 97"/>
          <p:cNvGrpSpPr>
            <a:grpSpLocks/>
          </p:cNvGrpSpPr>
          <p:nvPr/>
        </p:nvGrpSpPr>
        <p:grpSpPr bwMode="auto">
          <a:xfrm>
            <a:off x="517525" y="3562350"/>
            <a:ext cx="981075" cy="325438"/>
            <a:chOff x="1607" y="3273"/>
            <a:chExt cx="618" cy="205"/>
          </a:xfrm>
        </p:grpSpPr>
        <p:sp>
          <p:nvSpPr>
            <p:cNvPr id="2950242" name="Rectangle 98"/>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0243" name="Text Box 99"/>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50244" name="Group 100"/>
          <p:cNvGrpSpPr>
            <a:grpSpLocks/>
          </p:cNvGrpSpPr>
          <p:nvPr/>
        </p:nvGrpSpPr>
        <p:grpSpPr bwMode="auto">
          <a:xfrm>
            <a:off x="2454275" y="3562350"/>
            <a:ext cx="981075" cy="325438"/>
            <a:chOff x="1607" y="3273"/>
            <a:chExt cx="618" cy="205"/>
          </a:xfrm>
        </p:grpSpPr>
        <p:sp>
          <p:nvSpPr>
            <p:cNvPr id="2950245" name="Rectangle 101"/>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0246" name="Text Box 102"/>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50247" name="Group 103"/>
          <p:cNvGrpSpPr>
            <a:grpSpLocks/>
          </p:cNvGrpSpPr>
          <p:nvPr/>
        </p:nvGrpSpPr>
        <p:grpSpPr bwMode="auto">
          <a:xfrm>
            <a:off x="2454275" y="3562350"/>
            <a:ext cx="981075" cy="325438"/>
            <a:chOff x="1607" y="3273"/>
            <a:chExt cx="618" cy="205"/>
          </a:xfrm>
        </p:grpSpPr>
        <p:sp>
          <p:nvSpPr>
            <p:cNvPr id="2950248" name="Rectangle 104"/>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0249" name="Text Box 105"/>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50250" name="Group 106"/>
          <p:cNvGrpSpPr>
            <a:grpSpLocks/>
          </p:cNvGrpSpPr>
          <p:nvPr/>
        </p:nvGrpSpPr>
        <p:grpSpPr bwMode="auto">
          <a:xfrm>
            <a:off x="517525" y="3562350"/>
            <a:ext cx="981075" cy="325438"/>
            <a:chOff x="1607" y="3273"/>
            <a:chExt cx="618" cy="205"/>
          </a:xfrm>
        </p:grpSpPr>
        <p:sp>
          <p:nvSpPr>
            <p:cNvPr id="2950251" name="Rectangle 107"/>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0252" name="Text Box 108"/>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grpSp>
        <p:nvGrpSpPr>
          <p:cNvPr id="2950253" name="Group 109"/>
          <p:cNvGrpSpPr>
            <a:grpSpLocks/>
          </p:cNvGrpSpPr>
          <p:nvPr/>
        </p:nvGrpSpPr>
        <p:grpSpPr bwMode="auto">
          <a:xfrm>
            <a:off x="2454275" y="3562350"/>
            <a:ext cx="981075" cy="325438"/>
            <a:chOff x="1607" y="3273"/>
            <a:chExt cx="618" cy="205"/>
          </a:xfrm>
        </p:grpSpPr>
        <p:sp>
          <p:nvSpPr>
            <p:cNvPr id="2950254" name="Rectangle 110"/>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0255" name="Text Box 111"/>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grpSp>
        <p:nvGrpSpPr>
          <p:cNvPr id="2950256" name="Group 112"/>
          <p:cNvGrpSpPr>
            <a:grpSpLocks/>
          </p:cNvGrpSpPr>
          <p:nvPr/>
        </p:nvGrpSpPr>
        <p:grpSpPr bwMode="auto">
          <a:xfrm>
            <a:off x="2454275" y="3562350"/>
            <a:ext cx="981075" cy="325438"/>
            <a:chOff x="1607" y="3273"/>
            <a:chExt cx="618" cy="205"/>
          </a:xfrm>
        </p:grpSpPr>
        <p:sp>
          <p:nvSpPr>
            <p:cNvPr id="2950257" name="Rectangle 113"/>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0258" name="Text Box 114"/>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sp>
        <p:nvSpPr>
          <p:cNvPr id="2950259" name="Text Box 115"/>
          <p:cNvSpPr txBox="1">
            <a:spLocks noChangeArrowheads="1"/>
          </p:cNvSpPr>
          <p:nvPr/>
        </p:nvSpPr>
        <p:spPr bwMode="auto">
          <a:xfrm>
            <a:off x="647700" y="4705350"/>
            <a:ext cx="565150" cy="304800"/>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2000" b="1">
                <a:solidFill>
                  <a:srgbClr val="000610"/>
                </a:solidFill>
              </a:rPr>
              <a:t>Host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05556E-6 4.44444E-6 L 0.21077 4.44444E-6 " pathEditMode="relative" rAng="0" ptsTypes="AA">
                                      <p:cBhvr>
                                        <p:cTn id="6" dur="1000" fill="hold"/>
                                        <p:tgtEl>
                                          <p:spTgt spid="2950250"/>
                                        </p:tgtEl>
                                        <p:attrNameLst>
                                          <p:attrName>ppt_x</p:attrName>
                                          <p:attrName>ppt_y</p:attrName>
                                        </p:attrNameLst>
                                      </p:cBhvr>
                                      <p:rCtr x="105" y="0"/>
                                    </p:animMotion>
                                  </p:childTnLst>
                                </p:cTn>
                              </p:par>
                            </p:childTnLst>
                          </p:cTn>
                        </p:par>
                        <p:par>
                          <p:cTn id="7" fill="hold">
                            <p:stCondLst>
                              <p:cond delay="1000"/>
                            </p:stCondLst>
                            <p:childTnLst>
                              <p:par>
                                <p:cTn id="8" presetID="1" presetClass="exit" presetSubtype="0" fill="hold" nodeType="afterEffect">
                                  <p:stCondLst>
                                    <p:cond delay="0"/>
                                  </p:stCondLst>
                                  <p:childTnLst>
                                    <p:set>
                                      <p:cBhvr>
                                        <p:cTn id="9" dur="1" fill="hold">
                                          <p:stCondLst>
                                            <p:cond delay="0"/>
                                          </p:stCondLst>
                                        </p:cTn>
                                        <p:tgtEl>
                                          <p:spTgt spid="2950250"/>
                                        </p:tgtEl>
                                        <p:attrNameLst>
                                          <p:attrName>style.visibility</p:attrName>
                                        </p:attrNameLst>
                                      </p:cBhvr>
                                      <p:to>
                                        <p:strVal val="hidden"/>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0"/>
                                          </p:stCondLst>
                                        </p:cTn>
                                        <p:tgtEl>
                                          <p:spTgt spid="2950256"/>
                                        </p:tgtEl>
                                        <p:attrNameLst>
                                          <p:attrName>style.visibility</p:attrName>
                                        </p:attrNameLst>
                                      </p:cBhvr>
                                      <p:to>
                                        <p:strVal val="visible"/>
                                      </p:to>
                                    </p:set>
                                  </p:childTnLst>
                                </p:cTn>
                              </p:par>
                              <p:par>
                                <p:cTn id="13" presetID="0" presetClass="path" presetSubtype="0" accel="50000" decel="50000" fill="hold" nodeType="withEffect">
                                  <p:stCondLst>
                                    <p:cond delay="200"/>
                                  </p:stCondLst>
                                  <p:childTnLst>
                                    <p:animMotion origin="layout" path="M -5.55556E-6 -2.59259E-6 L 0.12117 -2.59259E-6 L 0.12117 -0.17593 L 0.31909 -0.17593 " pathEditMode="relative" ptsTypes="AAAA">
                                      <p:cBhvr>
                                        <p:cTn id="14" dur="2000" fill="hold"/>
                                        <p:tgtEl>
                                          <p:spTgt spid="2950256"/>
                                        </p:tgtEl>
                                        <p:attrNameLst>
                                          <p:attrName>ppt_x</p:attrName>
                                          <p:attrName>ppt_y</p:attrName>
                                        </p:attrNameLst>
                                      </p:cBhvr>
                                    </p:animMotion>
                                  </p:childTnLst>
                                </p:cTn>
                              </p:par>
                              <p:par>
                                <p:cTn id="15" presetID="1" presetClass="entr" presetSubtype="0" fill="hold" nodeType="withEffect">
                                  <p:stCondLst>
                                    <p:cond delay="200"/>
                                  </p:stCondLst>
                                  <p:childTnLst>
                                    <p:set>
                                      <p:cBhvr>
                                        <p:cTn id="16" dur="1" fill="hold">
                                          <p:stCondLst>
                                            <p:cond delay="0"/>
                                          </p:stCondLst>
                                        </p:cTn>
                                        <p:tgtEl>
                                          <p:spTgt spid="2950253"/>
                                        </p:tgtEl>
                                        <p:attrNameLst>
                                          <p:attrName>style.visibility</p:attrName>
                                        </p:attrNameLst>
                                      </p:cBhvr>
                                      <p:to>
                                        <p:strVal val="visible"/>
                                      </p:to>
                                    </p:set>
                                  </p:childTnLst>
                                </p:cTn>
                              </p:par>
                              <p:par>
                                <p:cTn id="17" presetID="0" presetClass="path" presetSubtype="0" accel="50000" decel="50000" fill="hold" nodeType="withEffect">
                                  <p:stCondLst>
                                    <p:cond delay="200"/>
                                  </p:stCondLst>
                                  <p:childTnLst>
                                    <p:animMotion origin="layout" path="M -0.00104 4.44444E-6 L 0.3993 0.00023 L 0.3993 -0.1757 L 0.59462 -0.17593 " pathEditMode="relative" rAng="0" ptsTypes="AAAA">
                                      <p:cBhvr>
                                        <p:cTn id="18" dur="2000" fill="hold"/>
                                        <p:tgtEl>
                                          <p:spTgt spid="2950253"/>
                                        </p:tgtEl>
                                        <p:attrNameLst>
                                          <p:attrName>ppt_x</p:attrName>
                                          <p:attrName>ppt_y</p:attrName>
                                        </p:attrNameLst>
                                      </p:cBhvr>
                                      <p:rCtr x="298" y="-88"/>
                                    </p:animMotion>
                                  </p:childTnLst>
                                </p:cTn>
                              </p:par>
                            </p:childTnLst>
                          </p:cTn>
                        </p:par>
                      </p:childTnLst>
                    </p:cTn>
                  </p:par>
                  <p:par>
                    <p:cTn id="19" fill="hold">
                      <p:stCondLst>
                        <p:cond delay="indefinite"/>
                      </p:stCondLst>
                      <p:childTnLst>
                        <p:par>
                          <p:cTn id="20" fill="hold">
                            <p:stCondLst>
                              <p:cond delay="0"/>
                            </p:stCondLst>
                            <p:childTnLst>
                              <p:par>
                                <p:cTn id="21" presetID="63" presetClass="path" presetSubtype="0" accel="50000" decel="50000" fill="hold" nodeType="clickEffect">
                                  <p:stCondLst>
                                    <p:cond delay="0"/>
                                  </p:stCondLst>
                                  <p:childTnLst>
                                    <p:animMotion origin="layout" path="M -3.05556E-6 4.44444E-6 L 0.21077 4.44444E-6 " pathEditMode="relative" rAng="0" ptsTypes="AA">
                                      <p:cBhvr>
                                        <p:cTn id="22" dur="1000" fill="hold"/>
                                        <p:tgtEl>
                                          <p:spTgt spid="2950241"/>
                                        </p:tgtEl>
                                        <p:attrNameLst>
                                          <p:attrName>ppt_x</p:attrName>
                                          <p:attrName>ppt_y</p:attrName>
                                        </p:attrNameLst>
                                      </p:cBhvr>
                                      <p:rCtr x="105" y="0"/>
                                    </p:animMotion>
                                  </p:childTnLst>
                                </p:cTn>
                              </p:par>
                            </p:childTnLst>
                          </p:cTn>
                        </p:par>
                        <p:par>
                          <p:cTn id="23" fill="hold">
                            <p:stCondLst>
                              <p:cond delay="1000"/>
                            </p:stCondLst>
                            <p:childTnLst>
                              <p:par>
                                <p:cTn id="24" presetID="1" presetClass="exit" presetSubtype="0" fill="hold" nodeType="afterEffect">
                                  <p:stCondLst>
                                    <p:cond delay="0"/>
                                  </p:stCondLst>
                                  <p:childTnLst>
                                    <p:set>
                                      <p:cBhvr>
                                        <p:cTn id="25" dur="1" fill="hold">
                                          <p:stCondLst>
                                            <p:cond delay="0"/>
                                          </p:stCondLst>
                                        </p:cTn>
                                        <p:tgtEl>
                                          <p:spTgt spid="2950241"/>
                                        </p:tgtEl>
                                        <p:attrNameLst>
                                          <p:attrName>style.visibility</p:attrName>
                                        </p:attrNameLst>
                                      </p:cBhvr>
                                      <p:to>
                                        <p:strVal val="hidden"/>
                                      </p:to>
                                    </p:set>
                                  </p:childTnLst>
                                </p:cTn>
                              </p:par>
                            </p:childTnLst>
                          </p:cTn>
                        </p:par>
                        <p:par>
                          <p:cTn id="26" fill="hold">
                            <p:stCondLst>
                              <p:cond delay="1000"/>
                            </p:stCondLst>
                            <p:childTnLst>
                              <p:par>
                                <p:cTn id="27" presetID="1" presetClass="entr" presetSubtype="0" fill="hold" nodeType="afterEffect">
                                  <p:stCondLst>
                                    <p:cond delay="0"/>
                                  </p:stCondLst>
                                  <p:childTnLst>
                                    <p:set>
                                      <p:cBhvr>
                                        <p:cTn id="28" dur="1" fill="hold">
                                          <p:stCondLst>
                                            <p:cond delay="0"/>
                                          </p:stCondLst>
                                        </p:cTn>
                                        <p:tgtEl>
                                          <p:spTgt spid="2950247"/>
                                        </p:tgtEl>
                                        <p:attrNameLst>
                                          <p:attrName>style.visibility</p:attrName>
                                        </p:attrNameLst>
                                      </p:cBhvr>
                                      <p:to>
                                        <p:strVal val="visible"/>
                                      </p:to>
                                    </p:set>
                                  </p:childTnLst>
                                </p:cTn>
                              </p:par>
                              <p:par>
                                <p:cTn id="29" presetID="0" presetClass="path" presetSubtype="0" accel="50000" decel="50000" fill="hold" nodeType="withEffect">
                                  <p:stCondLst>
                                    <p:cond delay="200"/>
                                  </p:stCondLst>
                                  <p:childTnLst>
                                    <p:animMotion origin="layout" path="M -0.00104 4.44444E-6 L 0.12014 4.44444E-6 L 0.12014 0.09074 L 0.31806 0.09074 " pathEditMode="relative" rAng="0" ptsTypes="AAAA">
                                      <p:cBhvr>
                                        <p:cTn id="30" dur="2000" fill="hold"/>
                                        <p:tgtEl>
                                          <p:spTgt spid="2950247"/>
                                        </p:tgtEl>
                                        <p:attrNameLst>
                                          <p:attrName>ppt_x</p:attrName>
                                          <p:attrName>ppt_y</p:attrName>
                                        </p:attrNameLst>
                                      </p:cBhvr>
                                      <p:rCtr x="160" y="45"/>
                                    </p:animMotion>
                                  </p:childTnLst>
                                </p:cTn>
                              </p:par>
                              <p:par>
                                <p:cTn id="31" presetID="1" presetClass="entr" presetSubtype="0" fill="hold" nodeType="withEffect">
                                  <p:stCondLst>
                                    <p:cond delay="200"/>
                                  </p:stCondLst>
                                  <p:childTnLst>
                                    <p:set>
                                      <p:cBhvr>
                                        <p:cTn id="32" dur="1" fill="hold">
                                          <p:stCondLst>
                                            <p:cond delay="0"/>
                                          </p:stCondLst>
                                        </p:cTn>
                                        <p:tgtEl>
                                          <p:spTgt spid="2950244"/>
                                        </p:tgtEl>
                                        <p:attrNameLst>
                                          <p:attrName>style.visibility</p:attrName>
                                        </p:attrNameLst>
                                      </p:cBhvr>
                                      <p:to>
                                        <p:strVal val="visible"/>
                                      </p:to>
                                    </p:set>
                                  </p:childTnLst>
                                </p:cTn>
                              </p:par>
                              <p:par>
                                <p:cTn id="33" presetID="0" presetClass="path" presetSubtype="0" accel="50000" decel="50000" fill="hold" nodeType="withEffect">
                                  <p:stCondLst>
                                    <p:cond delay="200"/>
                                  </p:stCondLst>
                                  <p:childTnLst>
                                    <p:animMotion origin="layout" path="M 1.38889E-6 4.44444E-6 L 0.3993 0.00023 L 0.3993 0.09097 L 0.59566 0.08935 " pathEditMode="relative" rAng="0" ptsTypes="AAAA">
                                      <p:cBhvr>
                                        <p:cTn id="34" dur="2000" fill="hold"/>
                                        <p:tgtEl>
                                          <p:spTgt spid="2950244"/>
                                        </p:tgtEl>
                                        <p:attrNameLst>
                                          <p:attrName>ppt_x</p:attrName>
                                          <p:attrName>ppt_y</p:attrName>
                                        </p:attrNameLst>
                                      </p:cBhvr>
                                      <p:rCtr x="298" y="45"/>
                                    </p:animMotion>
                                  </p:childTnLst>
                                </p:cTn>
                              </p:par>
                            </p:childTnLst>
                          </p:cTn>
                        </p:par>
                      </p:childTnLst>
                    </p:cTn>
                  </p:par>
                  <p:par>
                    <p:cTn id="35" fill="hold">
                      <p:stCondLst>
                        <p:cond delay="indefinite"/>
                      </p:stCondLst>
                      <p:childTnLst>
                        <p:par>
                          <p:cTn id="36" fill="hold">
                            <p:stCondLst>
                              <p:cond delay="0"/>
                            </p:stCondLst>
                            <p:childTnLst>
                              <p:par>
                                <p:cTn id="37" presetID="63" presetClass="path" presetSubtype="0" accel="50000" decel="50000" fill="hold" nodeType="clickEffect">
                                  <p:stCondLst>
                                    <p:cond delay="0"/>
                                  </p:stCondLst>
                                  <p:childTnLst>
                                    <p:animMotion origin="layout" path="M -3.05556E-6 4.44444E-6 L 0.21077 4.44444E-6 " pathEditMode="relative" rAng="0" ptsTypes="AA">
                                      <p:cBhvr>
                                        <p:cTn id="38" dur="1000" fill="hold"/>
                                        <p:tgtEl>
                                          <p:spTgt spid="2950232"/>
                                        </p:tgtEl>
                                        <p:attrNameLst>
                                          <p:attrName>ppt_x</p:attrName>
                                          <p:attrName>ppt_y</p:attrName>
                                        </p:attrNameLst>
                                      </p:cBhvr>
                                      <p:rCtr x="105" y="0"/>
                                    </p:animMotion>
                                  </p:childTnLst>
                                </p:cTn>
                              </p:par>
                            </p:childTnLst>
                          </p:cTn>
                        </p:par>
                        <p:par>
                          <p:cTn id="39" fill="hold">
                            <p:stCondLst>
                              <p:cond delay="1000"/>
                            </p:stCondLst>
                            <p:childTnLst>
                              <p:par>
                                <p:cTn id="40" presetID="1" presetClass="exit" presetSubtype="0" fill="hold" nodeType="afterEffect">
                                  <p:stCondLst>
                                    <p:cond delay="0"/>
                                  </p:stCondLst>
                                  <p:childTnLst>
                                    <p:set>
                                      <p:cBhvr>
                                        <p:cTn id="41" dur="1" fill="hold">
                                          <p:stCondLst>
                                            <p:cond delay="0"/>
                                          </p:stCondLst>
                                        </p:cTn>
                                        <p:tgtEl>
                                          <p:spTgt spid="2950232"/>
                                        </p:tgtEl>
                                        <p:attrNameLst>
                                          <p:attrName>style.visibility</p:attrName>
                                        </p:attrNameLst>
                                      </p:cBhvr>
                                      <p:to>
                                        <p:strVal val="hidden"/>
                                      </p:to>
                                    </p:set>
                                  </p:childTnLst>
                                </p:cTn>
                              </p:par>
                            </p:childTnLst>
                          </p:cTn>
                        </p:par>
                        <p:par>
                          <p:cTn id="42" fill="hold">
                            <p:stCondLst>
                              <p:cond delay="1000"/>
                            </p:stCondLst>
                            <p:childTnLst>
                              <p:par>
                                <p:cTn id="43" presetID="1" presetClass="entr" presetSubtype="0" fill="hold" nodeType="afterEffect">
                                  <p:stCondLst>
                                    <p:cond delay="0"/>
                                  </p:stCondLst>
                                  <p:childTnLst>
                                    <p:set>
                                      <p:cBhvr>
                                        <p:cTn id="44" dur="1" fill="hold">
                                          <p:stCondLst>
                                            <p:cond delay="0"/>
                                          </p:stCondLst>
                                        </p:cTn>
                                        <p:tgtEl>
                                          <p:spTgt spid="2950238"/>
                                        </p:tgtEl>
                                        <p:attrNameLst>
                                          <p:attrName>style.visibility</p:attrName>
                                        </p:attrNameLst>
                                      </p:cBhvr>
                                      <p:to>
                                        <p:strVal val="visible"/>
                                      </p:to>
                                    </p:set>
                                  </p:childTnLst>
                                </p:cTn>
                              </p:par>
                              <p:par>
                                <p:cTn id="45" presetID="0" presetClass="path" presetSubtype="0" accel="50000" decel="50000" fill="hold" nodeType="withEffect">
                                  <p:stCondLst>
                                    <p:cond delay="200"/>
                                  </p:stCondLst>
                                  <p:childTnLst>
                                    <p:animMotion origin="layout" path="M -0.00104 4.44444E-6 L 0.12014 4.44444E-6 L 0.12014 -0.10926 L 0.31806 -0.10926 " pathEditMode="relative" rAng="0" ptsTypes="AAAA">
                                      <p:cBhvr>
                                        <p:cTn id="46" dur="2000" fill="hold"/>
                                        <p:tgtEl>
                                          <p:spTgt spid="2950238"/>
                                        </p:tgtEl>
                                        <p:attrNameLst>
                                          <p:attrName>ppt_x</p:attrName>
                                          <p:attrName>ppt_y</p:attrName>
                                        </p:attrNameLst>
                                      </p:cBhvr>
                                      <p:rCtr x="160" y="-55"/>
                                    </p:animMotion>
                                  </p:childTnLst>
                                </p:cTn>
                              </p:par>
                              <p:par>
                                <p:cTn id="47" presetID="1" presetClass="entr" presetSubtype="0" fill="hold" nodeType="withEffect">
                                  <p:stCondLst>
                                    <p:cond delay="200"/>
                                  </p:stCondLst>
                                  <p:childTnLst>
                                    <p:set>
                                      <p:cBhvr>
                                        <p:cTn id="48" dur="1" fill="hold">
                                          <p:stCondLst>
                                            <p:cond delay="0"/>
                                          </p:stCondLst>
                                        </p:cTn>
                                        <p:tgtEl>
                                          <p:spTgt spid="2950235"/>
                                        </p:tgtEl>
                                        <p:attrNameLst>
                                          <p:attrName>style.visibility</p:attrName>
                                        </p:attrNameLst>
                                      </p:cBhvr>
                                      <p:to>
                                        <p:strVal val="visible"/>
                                      </p:to>
                                    </p:set>
                                  </p:childTnLst>
                                </p:cTn>
                              </p:par>
                              <p:par>
                                <p:cTn id="49" presetID="0" presetClass="path" presetSubtype="0" accel="50000" decel="50000" fill="hold" nodeType="withEffect">
                                  <p:stCondLst>
                                    <p:cond delay="200"/>
                                  </p:stCondLst>
                                  <p:childTnLst>
                                    <p:animMotion origin="layout" path="M 3.05556E-6 4.44444E-6 L 0.40034 0.00023 L 0.40034 -0.10926 L 0.59566 -0.10926 " pathEditMode="relative" rAng="0" ptsTypes="AAAA">
                                      <p:cBhvr>
                                        <p:cTn id="50" dur="2000" fill="hold"/>
                                        <p:tgtEl>
                                          <p:spTgt spid="2950235"/>
                                        </p:tgtEl>
                                        <p:attrNameLst>
                                          <p:attrName>ppt_x</p:attrName>
                                          <p:attrName>ppt_y</p:attrName>
                                        </p:attrNameLst>
                                      </p:cBhvr>
                                      <p:rCtr x="298" y="-55"/>
                                    </p:animMotion>
                                  </p:childTnLst>
                                </p:cTn>
                              </p:par>
                            </p:childTnLst>
                          </p:cTn>
                        </p:par>
                      </p:childTnLst>
                    </p:cTn>
                  </p:par>
                  <p:par>
                    <p:cTn id="51" fill="hold">
                      <p:stCondLst>
                        <p:cond delay="indefinite"/>
                      </p:stCondLst>
                      <p:childTnLst>
                        <p:par>
                          <p:cTn id="52" fill="hold">
                            <p:stCondLst>
                              <p:cond delay="0"/>
                            </p:stCondLst>
                            <p:childTnLst>
                              <p:par>
                                <p:cTn id="53" presetID="63" presetClass="path" presetSubtype="0" accel="50000" decel="50000" fill="hold" nodeType="clickEffect">
                                  <p:stCondLst>
                                    <p:cond delay="0"/>
                                  </p:stCondLst>
                                  <p:childTnLst>
                                    <p:animMotion origin="layout" path="M -3.05556E-6 4.44444E-6 L 0.21077 4.44444E-6 " pathEditMode="relative" rAng="0" ptsTypes="AA">
                                      <p:cBhvr>
                                        <p:cTn id="54" dur="1000" fill="hold"/>
                                        <p:tgtEl>
                                          <p:spTgt spid="2950223"/>
                                        </p:tgtEl>
                                        <p:attrNameLst>
                                          <p:attrName>ppt_x</p:attrName>
                                          <p:attrName>ppt_y</p:attrName>
                                        </p:attrNameLst>
                                      </p:cBhvr>
                                      <p:rCtr x="105" y="0"/>
                                    </p:animMotion>
                                  </p:childTnLst>
                                </p:cTn>
                              </p:par>
                            </p:childTnLst>
                          </p:cTn>
                        </p:par>
                        <p:par>
                          <p:cTn id="55" fill="hold">
                            <p:stCondLst>
                              <p:cond delay="1000"/>
                            </p:stCondLst>
                            <p:childTnLst>
                              <p:par>
                                <p:cTn id="56" presetID="1" presetClass="exit" presetSubtype="0" fill="hold" nodeType="afterEffect">
                                  <p:stCondLst>
                                    <p:cond delay="0"/>
                                  </p:stCondLst>
                                  <p:childTnLst>
                                    <p:set>
                                      <p:cBhvr>
                                        <p:cTn id="57" dur="1" fill="hold">
                                          <p:stCondLst>
                                            <p:cond delay="0"/>
                                          </p:stCondLst>
                                        </p:cTn>
                                        <p:tgtEl>
                                          <p:spTgt spid="2950223"/>
                                        </p:tgtEl>
                                        <p:attrNameLst>
                                          <p:attrName>style.visibility</p:attrName>
                                        </p:attrNameLst>
                                      </p:cBhvr>
                                      <p:to>
                                        <p:strVal val="hidden"/>
                                      </p:to>
                                    </p:set>
                                  </p:childTnLst>
                                </p:cTn>
                              </p:par>
                            </p:childTnLst>
                          </p:cTn>
                        </p:par>
                        <p:par>
                          <p:cTn id="58" fill="hold">
                            <p:stCondLst>
                              <p:cond delay="1000"/>
                            </p:stCondLst>
                            <p:childTnLst>
                              <p:par>
                                <p:cTn id="59" presetID="1" presetClass="entr" presetSubtype="0" fill="hold" nodeType="afterEffect">
                                  <p:stCondLst>
                                    <p:cond delay="0"/>
                                  </p:stCondLst>
                                  <p:childTnLst>
                                    <p:set>
                                      <p:cBhvr>
                                        <p:cTn id="60" dur="1" fill="hold">
                                          <p:stCondLst>
                                            <p:cond delay="0"/>
                                          </p:stCondLst>
                                        </p:cTn>
                                        <p:tgtEl>
                                          <p:spTgt spid="2950229"/>
                                        </p:tgtEl>
                                        <p:attrNameLst>
                                          <p:attrName>style.visibility</p:attrName>
                                        </p:attrNameLst>
                                      </p:cBhvr>
                                      <p:to>
                                        <p:strVal val="visible"/>
                                      </p:to>
                                    </p:set>
                                  </p:childTnLst>
                                </p:cTn>
                              </p:par>
                              <p:par>
                                <p:cTn id="61" presetID="0" presetClass="path" presetSubtype="0" accel="50000" decel="50000" fill="hold" nodeType="withEffect">
                                  <p:stCondLst>
                                    <p:cond delay="200"/>
                                  </p:stCondLst>
                                  <p:childTnLst>
                                    <p:animMotion origin="layout" path="M -0.00104 4.44444E-6 L 0.12014 4.44444E-6 L 0.12014 0.15879 L 0.31806 0.15879 " pathEditMode="relative" rAng="0" ptsTypes="AAAA">
                                      <p:cBhvr>
                                        <p:cTn id="62" dur="2000" fill="hold"/>
                                        <p:tgtEl>
                                          <p:spTgt spid="2950229"/>
                                        </p:tgtEl>
                                        <p:attrNameLst>
                                          <p:attrName>ppt_x</p:attrName>
                                          <p:attrName>ppt_y</p:attrName>
                                        </p:attrNameLst>
                                      </p:cBhvr>
                                      <p:rCtr x="160" y="79"/>
                                    </p:animMotion>
                                  </p:childTnLst>
                                </p:cTn>
                              </p:par>
                              <p:par>
                                <p:cTn id="63" presetID="1" presetClass="entr" presetSubtype="0" fill="hold" nodeType="withEffect">
                                  <p:stCondLst>
                                    <p:cond delay="200"/>
                                  </p:stCondLst>
                                  <p:childTnLst>
                                    <p:set>
                                      <p:cBhvr>
                                        <p:cTn id="64" dur="1" fill="hold">
                                          <p:stCondLst>
                                            <p:cond delay="0"/>
                                          </p:stCondLst>
                                        </p:cTn>
                                        <p:tgtEl>
                                          <p:spTgt spid="2950226"/>
                                        </p:tgtEl>
                                        <p:attrNameLst>
                                          <p:attrName>style.visibility</p:attrName>
                                        </p:attrNameLst>
                                      </p:cBhvr>
                                      <p:to>
                                        <p:strVal val="visible"/>
                                      </p:to>
                                    </p:set>
                                  </p:childTnLst>
                                </p:cTn>
                              </p:par>
                              <p:par>
                                <p:cTn id="65" presetID="0" presetClass="path" presetSubtype="0" accel="50000" decel="50000" fill="hold" nodeType="withEffect">
                                  <p:stCondLst>
                                    <p:cond delay="200"/>
                                  </p:stCondLst>
                                  <p:childTnLst>
                                    <p:animMotion origin="layout" path="M 3.05556E-6 2.96296E-6 L 0.40034 2.96296E-6 L 0.40034 0.15833 L 0.59566 0.15856 " pathEditMode="relative" rAng="0" ptsTypes="AAAA">
                                      <p:cBhvr>
                                        <p:cTn id="66" dur="2000" fill="hold"/>
                                        <p:tgtEl>
                                          <p:spTgt spid="2950226"/>
                                        </p:tgtEl>
                                        <p:attrNameLst>
                                          <p:attrName>ppt_x</p:attrName>
                                          <p:attrName>ppt_y</p:attrName>
                                        </p:attrNameLst>
                                      </p:cBhvr>
                                      <p:rCtr x="298" y="7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2194" name="Rectangle 2"/>
          <p:cNvSpPr>
            <a:spLocks noGrp="1" noChangeArrowheads="1"/>
          </p:cNvSpPr>
          <p:nvPr>
            <p:ph type="title"/>
          </p:nvPr>
        </p:nvSpPr>
        <p:spPr/>
        <p:txBody>
          <a:bodyPr>
            <a:normAutofit/>
          </a:bodyPr>
          <a:lstStyle/>
          <a:p>
            <a:r>
              <a:rPr lang="en-US"/>
              <a:t>RAID 1+0 – Mirroring and Striping</a:t>
            </a:r>
          </a:p>
        </p:txBody>
      </p:sp>
      <p:sp>
        <p:nvSpPr>
          <p:cNvPr id="115" name="Footer Placeholder 2"/>
          <p:cNvSpPr>
            <a:spLocks noGrp="1"/>
          </p:cNvSpPr>
          <p:nvPr>
            <p:ph type="ftr" sz="quarter" idx="12"/>
          </p:nvPr>
        </p:nvSpPr>
        <p:spPr/>
        <p:txBody>
          <a:bodyPr/>
          <a:lstStyle/>
          <a:p>
            <a:r>
              <a:rPr lang="en-US"/>
              <a:t>RAID Arrays</a:t>
            </a:r>
          </a:p>
        </p:txBody>
      </p:sp>
      <p:sp>
        <p:nvSpPr>
          <p:cNvPr id="2952195" name="Freeform 3"/>
          <p:cNvSpPr>
            <a:spLocks/>
          </p:cNvSpPr>
          <p:nvPr/>
        </p:nvSpPr>
        <p:spPr bwMode="auto">
          <a:xfrm>
            <a:off x="4052888" y="2741613"/>
            <a:ext cx="3489325" cy="1825625"/>
          </a:xfrm>
          <a:custGeom>
            <a:avLst/>
            <a:gdLst/>
            <a:ahLst/>
            <a:cxnLst>
              <a:cxn ang="0">
                <a:pos x="380" y="0"/>
              </a:cxn>
              <a:cxn ang="0">
                <a:pos x="0" y="0"/>
              </a:cxn>
              <a:cxn ang="0">
                <a:pos x="0" y="2488"/>
              </a:cxn>
              <a:cxn ang="0">
                <a:pos x="404" y="2488"/>
              </a:cxn>
            </a:cxnLst>
            <a:rect l="0" t="0" r="r" b="b"/>
            <a:pathLst>
              <a:path w="404" h="2488">
                <a:moveTo>
                  <a:pt x="380" y="0"/>
                </a:moveTo>
                <a:lnTo>
                  <a:pt x="0" y="0"/>
                </a:lnTo>
                <a:lnTo>
                  <a:pt x="0" y="2488"/>
                </a:lnTo>
                <a:lnTo>
                  <a:pt x="404" y="2488"/>
                </a:lnTo>
              </a:path>
            </a:pathLst>
          </a:custGeom>
          <a:noFill/>
          <a:ln w="12700" cap="flat" cmpd="sng">
            <a:solidFill>
              <a:srgbClr val="000000"/>
            </a:solidFill>
            <a:prstDash val="solid"/>
            <a:round/>
            <a:headEnd type="none" w="med" len="lg"/>
            <a:tailEnd type="none" w="med" len="lg"/>
          </a:ln>
          <a:effectLst/>
        </p:spPr>
        <p:txBody>
          <a:bodyPr lIns="0" tIns="0" rIns="0" bIns="0" anchor="ctr">
            <a:spAutoFit/>
          </a:bodyPr>
          <a:lstStyle/>
          <a:p>
            <a:endParaRPr lang="en-US"/>
          </a:p>
        </p:txBody>
      </p:sp>
      <p:grpSp>
        <p:nvGrpSpPr>
          <p:cNvPr id="2952196" name="Group 4"/>
          <p:cNvGrpSpPr>
            <a:grpSpLocks/>
          </p:cNvGrpSpPr>
          <p:nvPr/>
        </p:nvGrpSpPr>
        <p:grpSpPr bwMode="auto">
          <a:xfrm>
            <a:off x="4381500" y="2352675"/>
            <a:ext cx="930275" cy="792163"/>
            <a:chOff x="3299" y="1037"/>
            <a:chExt cx="702" cy="598"/>
          </a:xfrm>
        </p:grpSpPr>
        <p:sp>
          <p:nvSpPr>
            <p:cNvPr id="2952197" name="Oval 5"/>
            <p:cNvSpPr>
              <a:spLocks noChangeArrowheads="1"/>
            </p:cNvSpPr>
            <p:nvPr/>
          </p:nvSpPr>
          <p:spPr bwMode="auto">
            <a:xfrm>
              <a:off x="3299" y="1390"/>
              <a:ext cx="702" cy="245"/>
            </a:xfrm>
            <a:prstGeom prst="ellipse">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198" name="Rectangle 6"/>
            <p:cNvSpPr>
              <a:spLocks noChangeArrowheads="1"/>
            </p:cNvSpPr>
            <p:nvPr/>
          </p:nvSpPr>
          <p:spPr bwMode="auto">
            <a:xfrm>
              <a:off x="3299" y="1452"/>
              <a:ext cx="702" cy="59"/>
            </a:xfrm>
            <a:prstGeom prst="rect">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2199" name="Oval 7"/>
            <p:cNvSpPr>
              <a:spLocks noChangeArrowheads="1"/>
            </p:cNvSpPr>
            <p:nvPr/>
          </p:nvSpPr>
          <p:spPr bwMode="auto">
            <a:xfrm>
              <a:off x="3299" y="1328"/>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2200" name="Oval 8"/>
            <p:cNvSpPr>
              <a:spLocks noChangeArrowheads="1"/>
            </p:cNvSpPr>
            <p:nvPr/>
          </p:nvSpPr>
          <p:spPr bwMode="auto">
            <a:xfrm>
              <a:off x="3299" y="1318"/>
              <a:ext cx="702" cy="245"/>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52201" name="Rectangle 9"/>
            <p:cNvSpPr>
              <a:spLocks noChangeArrowheads="1"/>
            </p:cNvSpPr>
            <p:nvPr/>
          </p:nvSpPr>
          <p:spPr bwMode="auto">
            <a:xfrm>
              <a:off x="3299" y="1381"/>
              <a:ext cx="702" cy="58"/>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52202" name="Oval 10"/>
            <p:cNvSpPr>
              <a:spLocks noChangeArrowheads="1"/>
            </p:cNvSpPr>
            <p:nvPr/>
          </p:nvSpPr>
          <p:spPr bwMode="auto">
            <a:xfrm>
              <a:off x="3299" y="1257"/>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2203" name="Oval 11"/>
            <p:cNvSpPr>
              <a:spLocks noChangeArrowheads="1"/>
            </p:cNvSpPr>
            <p:nvPr/>
          </p:nvSpPr>
          <p:spPr bwMode="auto">
            <a:xfrm>
              <a:off x="3299" y="1245"/>
              <a:ext cx="702" cy="245"/>
            </a:xfrm>
            <a:prstGeom prst="ellipse">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04" name="Rectangle 12"/>
            <p:cNvSpPr>
              <a:spLocks noChangeArrowheads="1"/>
            </p:cNvSpPr>
            <p:nvPr/>
          </p:nvSpPr>
          <p:spPr bwMode="auto">
            <a:xfrm>
              <a:off x="3299" y="1307"/>
              <a:ext cx="702" cy="59"/>
            </a:xfrm>
            <a:prstGeom prst="rect">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miter lim="800000"/>
              <a:headEnd/>
              <a:tailEnd/>
            </a:ln>
            <a:effectLst/>
          </p:spPr>
          <p:txBody>
            <a:bodyPr wrap="none" lIns="0" tIns="0" rIns="0" bIns="0" anchor="ctr"/>
            <a:lstStyle/>
            <a:p>
              <a:endParaRPr lang="en-US"/>
            </a:p>
          </p:txBody>
        </p:sp>
        <p:sp>
          <p:nvSpPr>
            <p:cNvPr id="2952205" name="Oval 13"/>
            <p:cNvSpPr>
              <a:spLocks noChangeArrowheads="1"/>
            </p:cNvSpPr>
            <p:nvPr/>
          </p:nvSpPr>
          <p:spPr bwMode="auto">
            <a:xfrm>
              <a:off x="3299" y="1183"/>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2206" name="Oval 14"/>
            <p:cNvSpPr>
              <a:spLocks noChangeArrowheads="1"/>
            </p:cNvSpPr>
            <p:nvPr/>
          </p:nvSpPr>
          <p:spPr bwMode="auto">
            <a:xfrm>
              <a:off x="3299" y="1171"/>
              <a:ext cx="702" cy="245"/>
            </a:xfrm>
            <a:prstGeom prst="ellipse">
              <a:avLst/>
            </a:prstGeom>
            <a:gradFill rotWithShape="1">
              <a:gsLst>
                <a:gs pos="0">
                  <a:srgbClr val="3D8B59">
                    <a:gamma/>
                    <a:shade val="46275"/>
                    <a:invGamma/>
                  </a:srgbClr>
                </a:gs>
                <a:gs pos="50000">
                  <a:srgbClr val="3D8B59"/>
                </a:gs>
                <a:gs pos="100000">
                  <a:srgbClr val="3D8B59">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07" name="Rectangle 15"/>
            <p:cNvSpPr>
              <a:spLocks noChangeArrowheads="1"/>
            </p:cNvSpPr>
            <p:nvPr/>
          </p:nvSpPr>
          <p:spPr bwMode="auto">
            <a:xfrm>
              <a:off x="3299" y="1234"/>
              <a:ext cx="702" cy="58"/>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2208" name="Oval 16"/>
            <p:cNvSpPr>
              <a:spLocks noChangeArrowheads="1"/>
            </p:cNvSpPr>
            <p:nvPr/>
          </p:nvSpPr>
          <p:spPr bwMode="auto">
            <a:xfrm>
              <a:off x="3299" y="1110"/>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52209" name="Group 17"/>
            <p:cNvGrpSpPr>
              <a:grpSpLocks/>
            </p:cNvGrpSpPr>
            <p:nvPr/>
          </p:nvGrpSpPr>
          <p:grpSpPr bwMode="auto">
            <a:xfrm>
              <a:off x="3299" y="1037"/>
              <a:ext cx="702" cy="306"/>
              <a:chOff x="1594" y="3360"/>
              <a:chExt cx="364" cy="159"/>
            </a:xfrm>
          </p:grpSpPr>
          <p:sp>
            <p:nvSpPr>
              <p:cNvPr id="2952210" name="Oval 18"/>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11" name="Rectangle 19"/>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2212" name="Oval 20"/>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52213" name="Group 21"/>
          <p:cNvGrpSpPr>
            <a:grpSpLocks/>
          </p:cNvGrpSpPr>
          <p:nvPr/>
        </p:nvGrpSpPr>
        <p:grpSpPr bwMode="auto">
          <a:xfrm>
            <a:off x="4381500" y="4189413"/>
            <a:ext cx="930275" cy="792162"/>
            <a:chOff x="3299" y="2913"/>
            <a:chExt cx="702" cy="598"/>
          </a:xfrm>
        </p:grpSpPr>
        <p:sp>
          <p:nvSpPr>
            <p:cNvPr id="2952214" name="Oval 22"/>
            <p:cNvSpPr>
              <a:spLocks noChangeArrowheads="1"/>
            </p:cNvSpPr>
            <p:nvPr/>
          </p:nvSpPr>
          <p:spPr bwMode="auto">
            <a:xfrm>
              <a:off x="3299" y="3266"/>
              <a:ext cx="702" cy="245"/>
            </a:xfrm>
            <a:prstGeom prst="ellipse">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15" name="Rectangle 23"/>
            <p:cNvSpPr>
              <a:spLocks noChangeArrowheads="1"/>
            </p:cNvSpPr>
            <p:nvPr/>
          </p:nvSpPr>
          <p:spPr bwMode="auto">
            <a:xfrm>
              <a:off x="3299" y="3329"/>
              <a:ext cx="702" cy="58"/>
            </a:xfrm>
            <a:prstGeom prst="rect">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2216" name="Oval 24"/>
            <p:cNvSpPr>
              <a:spLocks noChangeArrowheads="1"/>
            </p:cNvSpPr>
            <p:nvPr/>
          </p:nvSpPr>
          <p:spPr bwMode="auto">
            <a:xfrm>
              <a:off x="3299" y="3205"/>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2217" name="Oval 25"/>
            <p:cNvSpPr>
              <a:spLocks noChangeArrowheads="1"/>
            </p:cNvSpPr>
            <p:nvPr/>
          </p:nvSpPr>
          <p:spPr bwMode="auto">
            <a:xfrm>
              <a:off x="3299" y="3194"/>
              <a:ext cx="702" cy="245"/>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52218" name="Rectangle 26"/>
            <p:cNvSpPr>
              <a:spLocks noChangeArrowheads="1"/>
            </p:cNvSpPr>
            <p:nvPr/>
          </p:nvSpPr>
          <p:spPr bwMode="auto">
            <a:xfrm>
              <a:off x="3299" y="3257"/>
              <a:ext cx="702" cy="58"/>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52219" name="Oval 27"/>
            <p:cNvSpPr>
              <a:spLocks noChangeArrowheads="1"/>
            </p:cNvSpPr>
            <p:nvPr/>
          </p:nvSpPr>
          <p:spPr bwMode="auto">
            <a:xfrm>
              <a:off x="3299" y="3133"/>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2220" name="Oval 28"/>
            <p:cNvSpPr>
              <a:spLocks noChangeArrowheads="1"/>
            </p:cNvSpPr>
            <p:nvPr/>
          </p:nvSpPr>
          <p:spPr bwMode="auto">
            <a:xfrm>
              <a:off x="3299" y="3121"/>
              <a:ext cx="702" cy="245"/>
            </a:xfrm>
            <a:prstGeom prst="ellipse">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21" name="Rectangle 29"/>
            <p:cNvSpPr>
              <a:spLocks noChangeArrowheads="1"/>
            </p:cNvSpPr>
            <p:nvPr/>
          </p:nvSpPr>
          <p:spPr bwMode="auto">
            <a:xfrm>
              <a:off x="3299" y="3184"/>
              <a:ext cx="702" cy="58"/>
            </a:xfrm>
            <a:prstGeom prst="rect">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miter lim="800000"/>
              <a:headEnd/>
              <a:tailEnd/>
            </a:ln>
            <a:effectLst/>
          </p:spPr>
          <p:txBody>
            <a:bodyPr wrap="none" lIns="0" tIns="0" rIns="0" bIns="0" anchor="ctr"/>
            <a:lstStyle/>
            <a:p>
              <a:endParaRPr lang="en-US"/>
            </a:p>
          </p:txBody>
        </p:sp>
        <p:sp>
          <p:nvSpPr>
            <p:cNvPr id="2952222" name="Oval 30"/>
            <p:cNvSpPr>
              <a:spLocks noChangeArrowheads="1"/>
            </p:cNvSpPr>
            <p:nvPr/>
          </p:nvSpPr>
          <p:spPr bwMode="auto">
            <a:xfrm>
              <a:off x="3299" y="3060"/>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2223" name="Oval 31"/>
            <p:cNvSpPr>
              <a:spLocks noChangeArrowheads="1"/>
            </p:cNvSpPr>
            <p:nvPr/>
          </p:nvSpPr>
          <p:spPr bwMode="auto">
            <a:xfrm>
              <a:off x="3299" y="3048"/>
              <a:ext cx="702" cy="245"/>
            </a:xfrm>
            <a:prstGeom prst="ellipse">
              <a:avLst/>
            </a:prstGeom>
            <a:gradFill rotWithShape="1">
              <a:gsLst>
                <a:gs pos="0">
                  <a:srgbClr val="3D8B59">
                    <a:gamma/>
                    <a:shade val="46275"/>
                    <a:invGamma/>
                  </a:srgbClr>
                </a:gs>
                <a:gs pos="50000">
                  <a:srgbClr val="3D8B59"/>
                </a:gs>
                <a:gs pos="100000">
                  <a:srgbClr val="3D8B59">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24" name="Rectangle 32"/>
            <p:cNvSpPr>
              <a:spLocks noChangeArrowheads="1"/>
            </p:cNvSpPr>
            <p:nvPr/>
          </p:nvSpPr>
          <p:spPr bwMode="auto">
            <a:xfrm>
              <a:off x="3299" y="3111"/>
              <a:ext cx="702" cy="58"/>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2225" name="Oval 33"/>
            <p:cNvSpPr>
              <a:spLocks noChangeArrowheads="1"/>
            </p:cNvSpPr>
            <p:nvPr/>
          </p:nvSpPr>
          <p:spPr bwMode="auto">
            <a:xfrm>
              <a:off x="3299" y="2987"/>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52226" name="Group 34"/>
            <p:cNvGrpSpPr>
              <a:grpSpLocks/>
            </p:cNvGrpSpPr>
            <p:nvPr/>
          </p:nvGrpSpPr>
          <p:grpSpPr bwMode="auto">
            <a:xfrm>
              <a:off x="3299" y="2913"/>
              <a:ext cx="702" cy="307"/>
              <a:chOff x="1594" y="3360"/>
              <a:chExt cx="364" cy="159"/>
            </a:xfrm>
          </p:grpSpPr>
          <p:sp>
            <p:nvSpPr>
              <p:cNvPr id="2952227" name="Oval 35"/>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28" name="Rectangle 36"/>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2229" name="Oval 37"/>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52230" name="Group 38"/>
          <p:cNvGrpSpPr>
            <a:grpSpLocks/>
          </p:cNvGrpSpPr>
          <p:nvPr/>
        </p:nvGrpSpPr>
        <p:grpSpPr bwMode="auto">
          <a:xfrm>
            <a:off x="6924675" y="2352675"/>
            <a:ext cx="930275" cy="2628900"/>
            <a:chOff x="3299" y="1319"/>
            <a:chExt cx="702" cy="1983"/>
          </a:xfrm>
        </p:grpSpPr>
        <p:grpSp>
          <p:nvGrpSpPr>
            <p:cNvPr id="2952231" name="Group 39"/>
            <p:cNvGrpSpPr>
              <a:grpSpLocks/>
            </p:cNvGrpSpPr>
            <p:nvPr/>
          </p:nvGrpSpPr>
          <p:grpSpPr bwMode="auto">
            <a:xfrm>
              <a:off x="3299" y="1319"/>
              <a:ext cx="702" cy="598"/>
              <a:chOff x="3299" y="1037"/>
              <a:chExt cx="702" cy="598"/>
            </a:xfrm>
          </p:grpSpPr>
          <p:sp>
            <p:nvSpPr>
              <p:cNvPr id="2952232" name="Oval 40"/>
              <p:cNvSpPr>
                <a:spLocks noChangeArrowheads="1"/>
              </p:cNvSpPr>
              <p:nvPr/>
            </p:nvSpPr>
            <p:spPr bwMode="auto">
              <a:xfrm>
                <a:off x="3299" y="1390"/>
                <a:ext cx="702" cy="245"/>
              </a:xfrm>
              <a:prstGeom prst="ellipse">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33" name="Rectangle 41"/>
              <p:cNvSpPr>
                <a:spLocks noChangeArrowheads="1"/>
              </p:cNvSpPr>
              <p:nvPr/>
            </p:nvSpPr>
            <p:spPr bwMode="auto">
              <a:xfrm>
                <a:off x="3299" y="1452"/>
                <a:ext cx="702" cy="59"/>
              </a:xfrm>
              <a:prstGeom prst="rect">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2234" name="Oval 42"/>
              <p:cNvSpPr>
                <a:spLocks noChangeArrowheads="1"/>
              </p:cNvSpPr>
              <p:nvPr/>
            </p:nvSpPr>
            <p:spPr bwMode="auto">
              <a:xfrm>
                <a:off x="3299" y="1328"/>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2235" name="Oval 43"/>
              <p:cNvSpPr>
                <a:spLocks noChangeArrowheads="1"/>
              </p:cNvSpPr>
              <p:nvPr/>
            </p:nvSpPr>
            <p:spPr bwMode="auto">
              <a:xfrm>
                <a:off x="3299" y="1318"/>
                <a:ext cx="702" cy="245"/>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52236" name="Rectangle 44"/>
              <p:cNvSpPr>
                <a:spLocks noChangeArrowheads="1"/>
              </p:cNvSpPr>
              <p:nvPr/>
            </p:nvSpPr>
            <p:spPr bwMode="auto">
              <a:xfrm>
                <a:off x="3299" y="1381"/>
                <a:ext cx="702" cy="58"/>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52237" name="Oval 45"/>
              <p:cNvSpPr>
                <a:spLocks noChangeArrowheads="1"/>
              </p:cNvSpPr>
              <p:nvPr/>
            </p:nvSpPr>
            <p:spPr bwMode="auto">
              <a:xfrm>
                <a:off x="3299" y="1257"/>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2238" name="Oval 46"/>
              <p:cNvSpPr>
                <a:spLocks noChangeArrowheads="1"/>
              </p:cNvSpPr>
              <p:nvPr/>
            </p:nvSpPr>
            <p:spPr bwMode="auto">
              <a:xfrm>
                <a:off x="3299" y="1245"/>
                <a:ext cx="702" cy="245"/>
              </a:xfrm>
              <a:prstGeom prst="ellipse">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39" name="Rectangle 47"/>
              <p:cNvSpPr>
                <a:spLocks noChangeArrowheads="1"/>
              </p:cNvSpPr>
              <p:nvPr/>
            </p:nvSpPr>
            <p:spPr bwMode="auto">
              <a:xfrm>
                <a:off x="3299" y="1307"/>
                <a:ext cx="702" cy="59"/>
              </a:xfrm>
              <a:prstGeom prst="rect">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miter lim="800000"/>
                <a:headEnd/>
                <a:tailEnd/>
              </a:ln>
              <a:effectLst/>
            </p:spPr>
            <p:txBody>
              <a:bodyPr wrap="none" lIns="0" tIns="0" rIns="0" bIns="0" anchor="ctr"/>
              <a:lstStyle/>
              <a:p>
                <a:endParaRPr lang="en-US"/>
              </a:p>
            </p:txBody>
          </p:sp>
          <p:sp>
            <p:nvSpPr>
              <p:cNvPr id="2952240" name="Oval 48"/>
              <p:cNvSpPr>
                <a:spLocks noChangeArrowheads="1"/>
              </p:cNvSpPr>
              <p:nvPr/>
            </p:nvSpPr>
            <p:spPr bwMode="auto">
              <a:xfrm>
                <a:off x="3299" y="1183"/>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2241" name="Oval 49"/>
              <p:cNvSpPr>
                <a:spLocks noChangeArrowheads="1"/>
              </p:cNvSpPr>
              <p:nvPr/>
            </p:nvSpPr>
            <p:spPr bwMode="auto">
              <a:xfrm>
                <a:off x="3299" y="1171"/>
                <a:ext cx="702" cy="245"/>
              </a:xfrm>
              <a:prstGeom prst="ellipse">
                <a:avLst/>
              </a:prstGeom>
              <a:gradFill rotWithShape="1">
                <a:gsLst>
                  <a:gs pos="0">
                    <a:srgbClr val="3D8B59">
                      <a:gamma/>
                      <a:shade val="46275"/>
                      <a:invGamma/>
                    </a:srgbClr>
                  </a:gs>
                  <a:gs pos="50000">
                    <a:srgbClr val="3D8B59"/>
                  </a:gs>
                  <a:gs pos="100000">
                    <a:srgbClr val="3D8B59">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42" name="Rectangle 50"/>
              <p:cNvSpPr>
                <a:spLocks noChangeArrowheads="1"/>
              </p:cNvSpPr>
              <p:nvPr/>
            </p:nvSpPr>
            <p:spPr bwMode="auto">
              <a:xfrm>
                <a:off x="3299" y="1234"/>
                <a:ext cx="702" cy="58"/>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2243" name="Oval 51"/>
              <p:cNvSpPr>
                <a:spLocks noChangeArrowheads="1"/>
              </p:cNvSpPr>
              <p:nvPr/>
            </p:nvSpPr>
            <p:spPr bwMode="auto">
              <a:xfrm>
                <a:off x="3299" y="1110"/>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52244" name="Group 52"/>
              <p:cNvGrpSpPr>
                <a:grpSpLocks/>
              </p:cNvGrpSpPr>
              <p:nvPr/>
            </p:nvGrpSpPr>
            <p:grpSpPr bwMode="auto">
              <a:xfrm>
                <a:off x="3299" y="1037"/>
                <a:ext cx="702" cy="306"/>
                <a:chOff x="1594" y="3360"/>
                <a:chExt cx="364" cy="159"/>
              </a:xfrm>
            </p:grpSpPr>
            <p:sp>
              <p:nvSpPr>
                <p:cNvPr id="2952245" name="Oval 53"/>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46" name="Rectangle 54"/>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2247" name="Oval 55"/>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52248" name="Group 56"/>
            <p:cNvGrpSpPr>
              <a:grpSpLocks/>
            </p:cNvGrpSpPr>
            <p:nvPr/>
          </p:nvGrpSpPr>
          <p:grpSpPr bwMode="auto">
            <a:xfrm>
              <a:off x="3299" y="2704"/>
              <a:ext cx="702" cy="598"/>
              <a:chOff x="3299" y="2913"/>
              <a:chExt cx="702" cy="598"/>
            </a:xfrm>
          </p:grpSpPr>
          <p:sp>
            <p:nvSpPr>
              <p:cNvPr id="2952249" name="Oval 57"/>
              <p:cNvSpPr>
                <a:spLocks noChangeArrowheads="1"/>
              </p:cNvSpPr>
              <p:nvPr/>
            </p:nvSpPr>
            <p:spPr bwMode="auto">
              <a:xfrm>
                <a:off x="3299" y="3266"/>
                <a:ext cx="702" cy="245"/>
              </a:xfrm>
              <a:prstGeom prst="ellipse">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50" name="Rectangle 58"/>
              <p:cNvSpPr>
                <a:spLocks noChangeArrowheads="1"/>
              </p:cNvSpPr>
              <p:nvPr/>
            </p:nvSpPr>
            <p:spPr bwMode="auto">
              <a:xfrm>
                <a:off x="3299" y="3329"/>
                <a:ext cx="702" cy="58"/>
              </a:xfrm>
              <a:prstGeom prst="rect">
                <a:avLst/>
              </a:prstGeom>
              <a:gradFill rotWithShape="1">
                <a:gsLst>
                  <a:gs pos="0">
                    <a:srgbClr val="6F9995">
                      <a:gamma/>
                      <a:shade val="59608"/>
                      <a:invGamma/>
                    </a:srgbClr>
                  </a:gs>
                  <a:gs pos="50000">
                    <a:srgbClr val="6F9995"/>
                  </a:gs>
                  <a:gs pos="100000">
                    <a:srgbClr val="6F9995">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2251" name="Oval 59"/>
              <p:cNvSpPr>
                <a:spLocks noChangeArrowheads="1"/>
              </p:cNvSpPr>
              <p:nvPr/>
            </p:nvSpPr>
            <p:spPr bwMode="auto">
              <a:xfrm>
                <a:off x="3299" y="3205"/>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2252" name="Oval 60"/>
              <p:cNvSpPr>
                <a:spLocks noChangeArrowheads="1"/>
              </p:cNvSpPr>
              <p:nvPr/>
            </p:nvSpPr>
            <p:spPr bwMode="auto">
              <a:xfrm>
                <a:off x="3299" y="3194"/>
                <a:ext cx="702" cy="245"/>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52253" name="Rectangle 61"/>
              <p:cNvSpPr>
                <a:spLocks noChangeArrowheads="1"/>
              </p:cNvSpPr>
              <p:nvPr/>
            </p:nvSpPr>
            <p:spPr bwMode="auto">
              <a:xfrm>
                <a:off x="3299" y="3257"/>
                <a:ext cx="702" cy="58"/>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52254" name="Oval 62"/>
              <p:cNvSpPr>
                <a:spLocks noChangeArrowheads="1"/>
              </p:cNvSpPr>
              <p:nvPr/>
            </p:nvSpPr>
            <p:spPr bwMode="auto">
              <a:xfrm>
                <a:off x="3299" y="3133"/>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2255" name="Oval 63"/>
              <p:cNvSpPr>
                <a:spLocks noChangeArrowheads="1"/>
              </p:cNvSpPr>
              <p:nvPr/>
            </p:nvSpPr>
            <p:spPr bwMode="auto">
              <a:xfrm>
                <a:off x="3299" y="3121"/>
                <a:ext cx="702" cy="245"/>
              </a:xfrm>
              <a:prstGeom prst="ellipse">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56" name="Rectangle 64"/>
              <p:cNvSpPr>
                <a:spLocks noChangeArrowheads="1"/>
              </p:cNvSpPr>
              <p:nvPr/>
            </p:nvSpPr>
            <p:spPr bwMode="auto">
              <a:xfrm>
                <a:off x="3299" y="3184"/>
                <a:ext cx="702" cy="58"/>
              </a:xfrm>
              <a:prstGeom prst="rect">
                <a:avLst/>
              </a:prstGeom>
              <a:gradFill rotWithShape="1">
                <a:gsLst>
                  <a:gs pos="0">
                    <a:srgbClr val="FF6600">
                      <a:gamma/>
                      <a:shade val="46275"/>
                      <a:invGamma/>
                    </a:srgbClr>
                  </a:gs>
                  <a:gs pos="50000">
                    <a:srgbClr val="FF6600"/>
                  </a:gs>
                  <a:gs pos="100000">
                    <a:srgbClr val="FF6600">
                      <a:gamma/>
                      <a:shade val="46275"/>
                      <a:invGamma/>
                    </a:srgbClr>
                  </a:gs>
                </a:gsLst>
                <a:lin ang="0" scaled="1"/>
              </a:gradFill>
              <a:ln w="12700" algn="ctr">
                <a:noFill/>
                <a:miter lim="800000"/>
                <a:headEnd/>
                <a:tailEnd/>
              </a:ln>
              <a:effectLst/>
            </p:spPr>
            <p:txBody>
              <a:bodyPr wrap="none" lIns="0" tIns="0" rIns="0" bIns="0" anchor="ctr"/>
              <a:lstStyle/>
              <a:p>
                <a:endParaRPr lang="en-US"/>
              </a:p>
            </p:txBody>
          </p:sp>
          <p:sp>
            <p:nvSpPr>
              <p:cNvPr id="2952257" name="Oval 65"/>
              <p:cNvSpPr>
                <a:spLocks noChangeArrowheads="1"/>
              </p:cNvSpPr>
              <p:nvPr/>
            </p:nvSpPr>
            <p:spPr bwMode="auto">
              <a:xfrm>
                <a:off x="3299" y="3060"/>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2258" name="Oval 66"/>
              <p:cNvSpPr>
                <a:spLocks noChangeArrowheads="1"/>
              </p:cNvSpPr>
              <p:nvPr/>
            </p:nvSpPr>
            <p:spPr bwMode="auto">
              <a:xfrm>
                <a:off x="3299" y="3048"/>
                <a:ext cx="702" cy="245"/>
              </a:xfrm>
              <a:prstGeom prst="ellipse">
                <a:avLst/>
              </a:prstGeom>
              <a:gradFill rotWithShape="1">
                <a:gsLst>
                  <a:gs pos="0">
                    <a:srgbClr val="3D8B59">
                      <a:gamma/>
                      <a:shade val="46275"/>
                      <a:invGamma/>
                    </a:srgbClr>
                  </a:gs>
                  <a:gs pos="50000">
                    <a:srgbClr val="3D8B59"/>
                  </a:gs>
                  <a:gs pos="100000">
                    <a:srgbClr val="3D8B59">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59" name="Rectangle 67"/>
              <p:cNvSpPr>
                <a:spLocks noChangeArrowheads="1"/>
              </p:cNvSpPr>
              <p:nvPr/>
            </p:nvSpPr>
            <p:spPr bwMode="auto">
              <a:xfrm>
                <a:off x="3299" y="3111"/>
                <a:ext cx="702" cy="58"/>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2260" name="Oval 68"/>
              <p:cNvSpPr>
                <a:spLocks noChangeArrowheads="1"/>
              </p:cNvSpPr>
              <p:nvPr/>
            </p:nvSpPr>
            <p:spPr bwMode="auto">
              <a:xfrm>
                <a:off x="3299" y="2987"/>
                <a:ext cx="702" cy="245"/>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52261" name="Group 69"/>
              <p:cNvGrpSpPr>
                <a:grpSpLocks/>
              </p:cNvGrpSpPr>
              <p:nvPr/>
            </p:nvGrpSpPr>
            <p:grpSpPr bwMode="auto">
              <a:xfrm>
                <a:off x="3299" y="2913"/>
                <a:ext cx="702" cy="307"/>
                <a:chOff x="1594" y="3360"/>
                <a:chExt cx="364" cy="159"/>
              </a:xfrm>
            </p:grpSpPr>
            <p:sp>
              <p:nvSpPr>
                <p:cNvPr id="2952262" name="Oval 70"/>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2263" name="Rectangle 71"/>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2264" name="Oval 72"/>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sp>
        <p:nvSpPr>
          <p:cNvPr id="2952265" name="Line 73"/>
          <p:cNvSpPr>
            <a:spLocks noChangeShapeType="1"/>
          </p:cNvSpPr>
          <p:nvPr/>
        </p:nvSpPr>
        <p:spPr bwMode="auto">
          <a:xfrm>
            <a:off x="1128713" y="3732213"/>
            <a:ext cx="2914650" cy="0"/>
          </a:xfrm>
          <a:prstGeom prst="line">
            <a:avLst/>
          </a:prstGeom>
          <a:noFill/>
          <a:ln w="12700">
            <a:solidFill>
              <a:srgbClr val="000000"/>
            </a:solidFill>
            <a:round/>
            <a:headEnd type="none" w="med" len="lg"/>
            <a:tailEnd type="none" w="med" len="lg"/>
          </a:ln>
          <a:effectLst/>
        </p:spPr>
        <p:txBody>
          <a:bodyPr lIns="0" tIns="0" rIns="0" bIns="0" anchor="ctr">
            <a:spAutoFit/>
          </a:bodyPr>
          <a:lstStyle/>
          <a:p>
            <a:endParaRPr lang="en-US"/>
          </a:p>
        </p:txBody>
      </p:sp>
      <p:pic>
        <p:nvPicPr>
          <p:cNvPr id="2952266" name="Picture 74" descr="host_icon"/>
          <p:cNvPicPr>
            <a:picLocks noChangeAspect="1" noChangeArrowheads="1"/>
          </p:cNvPicPr>
          <p:nvPr/>
        </p:nvPicPr>
        <p:blipFill>
          <a:blip r:embed="rId3" cstate="print"/>
          <a:srcRect/>
          <a:stretch>
            <a:fillRect/>
          </a:stretch>
        </p:blipFill>
        <p:spPr bwMode="auto">
          <a:xfrm>
            <a:off x="200025" y="2947988"/>
            <a:ext cx="1617663" cy="1555750"/>
          </a:xfrm>
          <a:prstGeom prst="rect">
            <a:avLst/>
          </a:prstGeom>
          <a:noFill/>
        </p:spPr>
      </p:pic>
      <p:grpSp>
        <p:nvGrpSpPr>
          <p:cNvPr id="2952267" name="Group 75"/>
          <p:cNvGrpSpPr>
            <a:grpSpLocks/>
          </p:cNvGrpSpPr>
          <p:nvPr/>
        </p:nvGrpSpPr>
        <p:grpSpPr bwMode="auto">
          <a:xfrm>
            <a:off x="2265363" y="3371850"/>
            <a:ext cx="1358900" cy="720725"/>
            <a:chOff x="1471" y="2124"/>
            <a:chExt cx="856" cy="454"/>
          </a:xfrm>
        </p:grpSpPr>
        <p:sp>
          <p:nvSpPr>
            <p:cNvPr id="2952268" name="Rectangle 76"/>
            <p:cNvSpPr>
              <a:spLocks noChangeArrowheads="1"/>
            </p:cNvSpPr>
            <p:nvPr/>
          </p:nvSpPr>
          <p:spPr bwMode="auto">
            <a:xfrm>
              <a:off x="1471" y="2124"/>
              <a:ext cx="856" cy="454"/>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52269" name="Text Box 77"/>
            <p:cNvSpPr txBox="1">
              <a:spLocks noChangeArrowheads="1"/>
            </p:cNvSpPr>
            <p:nvPr/>
          </p:nvSpPr>
          <p:spPr bwMode="auto">
            <a:xfrm>
              <a:off x="1593" y="2212"/>
              <a:ext cx="612" cy="278"/>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grpSp>
      <p:grpSp>
        <p:nvGrpSpPr>
          <p:cNvPr id="2952270" name="Group 78"/>
          <p:cNvGrpSpPr>
            <a:grpSpLocks/>
          </p:cNvGrpSpPr>
          <p:nvPr/>
        </p:nvGrpSpPr>
        <p:grpSpPr bwMode="auto">
          <a:xfrm>
            <a:off x="517525" y="3562350"/>
            <a:ext cx="981075" cy="325438"/>
            <a:chOff x="1607" y="3273"/>
            <a:chExt cx="618" cy="205"/>
          </a:xfrm>
        </p:grpSpPr>
        <p:sp>
          <p:nvSpPr>
            <p:cNvPr id="2952271" name="Rectangle 79"/>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2272" name="Text Box 80"/>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3</a:t>
              </a:r>
            </a:p>
          </p:txBody>
        </p:sp>
      </p:grpSp>
      <p:grpSp>
        <p:nvGrpSpPr>
          <p:cNvPr id="2952273" name="Group 81"/>
          <p:cNvGrpSpPr>
            <a:grpSpLocks/>
          </p:cNvGrpSpPr>
          <p:nvPr/>
        </p:nvGrpSpPr>
        <p:grpSpPr bwMode="auto">
          <a:xfrm>
            <a:off x="2454275" y="3562350"/>
            <a:ext cx="981075" cy="325438"/>
            <a:chOff x="1607" y="3273"/>
            <a:chExt cx="618" cy="205"/>
          </a:xfrm>
        </p:grpSpPr>
        <p:sp>
          <p:nvSpPr>
            <p:cNvPr id="2952274" name="Rectangle 82"/>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2275" name="Text Box 83"/>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3</a:t>
              </a:r>
            </a:p>
          </p:txBody>
        </p:sp>
      </p:grpSp>
      <p:grpSp>
        <p:nvGrpSpPr>
          <p:cNvPr id="2952276" name="Group 84"/>
          <p:cNvGrpSpPr>
            <a:grpSpLocks/>
          </p:cNvGrpSpPr>
          <p:nvPr/>
        </p:nvGrpSpPr>
        <p:grpSpPr bwMode="auto">
          <a:xfrm>
            <a:off x="2454275" y="3562350"/>
            <a:ext cx="981075" cy="325438"/>
            <a:chOff x="1607" y="3273"/>
            <a:chExt cx="618" cy="205"/>
          </a:xfrm>
        </p:grpSpPr>
        <p:sp>
          <p:nvSpPr>
            <p:cNvPr id="2952277" name="Rectangle 85"/>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2278" name="Text Box 86"/>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3</a:t>
              </a:r>
            </a:p>
          </p:txBody>
        </p:sp>
      </p:grpSp>
      <p:grpSp>
        <p:nvGrpSpPr>
          <p:cNvPr id="2952279" name="Group 87"/>
          <p:cNvGrpSpPr>
            <a:grpSpLocks/>
          </p:cNvGrpSpPr>
          <p:nvPr/>
        </p:nvGrpSpPr>
        <p:grpSpPr bwMode="auto">
          <a:xfrm>
            <a:off x="517525" y="3562350"/>
            <a:ext cx="981075" cy="325438"/>
            <a:chOff x="1607" y="3273"/>
            <a:chExt cx="618" cy="205"/>
          </a:xfrm>
        </p:grpSpPr>
        <p:sp>
          <p:nvSpPr>
            <p:cNvPr id="2952280" name="Rectangle 88"/>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2281" name="Text Box 89"/>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2</a:t>
              </a:r>
            </a:p>
          </p:txBody>
        </p:sp>
      </p:grpSp>
      <p:grpSp>
        <p:nvGrpSpPr>
          <p:cNvPr id="2952282" name="Group 90"/>
          <p:cNvGrpSpPr>
            <a:grpSpLocks/>
          </p:cNvGrpSpPr>
          <p:nvPr/>
        </p:nvGrpSpPr>
        <p:grpSpPr bwMode="auto">
          <a:xfrm>
            <a:off x="2454275" y="3562350"/>
            <a:ext cx="981075" cy="325438"/>
            <a:chOff x="1607" y="3273"/>
            <a:chExt cx="618" cy="205"/>
          </a:xfrm>
        </p:grpSpPr>
        <p:sp>
          <p:nvSpPr>
            <p:cNvPr id="2952283" name="Rectangle 91"/>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2284" name="Text Box 92"/>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2</a:t>
              </a:r>
            </a:p>
          </p:txBody>
        </p:sp>
      </p:grpSp>
      <p:grpSp>
        <p:nvGrpSpPr>
          <p:cNvPr id="2952285" name="Group 93"/>
          <p:cNvGrpSpPr>
            <a:grpSpLocks/>
          </p:cNvGrpSpPr>
          <p:nvPr/>
        </p:nvGrpSpPr>
        <p:grpSpPr bwMode="auto">
          <a:xfrm>
            <a:off x="2454275" y="3562350"/>
            <a:ext cx="981075" cy="325438"/>
            <a:chOff x="1607" y="3273"/>
            <a:chExt cx="618" cy="205"/>
          </a:xfrm>
        </p:grpSpPr>
        <p:sp>
          <p:nvSpPr>
            <p:cNvPr id="2952286" name="Rectangle 94"/>
            <p:cNvSpPr>
              <a:spLocks noChangeArrowheads="1"/>
            </p:cNvSpPr>
            <p:nvPr/>
          </p:nvSpPr>
          <p:spPr bwMode="auto">
            <a:xfrm>
              <a:off x="1607" y="3273"/>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2287" name="Text Box 95"/>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2</a:t>
              </a:r>
            </a:p>
          </p:txBody>
        </p:sp>
      </p:grpSp>
      <p:grpSp>
        <p:nvGrpSpPr>
          <p:cNvPr id="2952288" name="Group 96"/>
          <p:cNvGrpSpPr>
            <a:grpSpLocks/>
          </p:cNvGrpSpPr>
          <p:nvPr/>
        </p:nvGrpSpPr>
        <p:grpSpPr bwMode="auto">
          <a:xfrm>
            <a:off x="517525" y="3562350"/>
            <a:ext cx="981075" cy="325438"/>
            <a:chOff x="1607" y="3273"/>
            <a:chExt cx="618" cy="205"/>
          </a:xfrm>
        </p:grpSpPr>
        <p:sp>
          <p:nvSpPr>
            <p:cNvPr id="2952289" name="Rectangle 97"/>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2290" name="Text Box 98"/>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52291" name="Group 99"/>
          <p:cNvGrpSpPr>
            <a:grpSpLocks/>
          </p:cNvGrpSpPr>
          <p:nvPr/>
        </p:nvGrpSpPr>
        <p:grpSpPr bwMode="auto">
          <a:xfrm>
            <a:off x="2454275" y="3562350"/>
            <a:ext cx="981075" cy="325438"/>
            <a:chOff x="1607" y="3273"/>
            <a:chExt cx="618" cy="205"/>
          </a:xfrm>
        </p:grpSpPr>
        <p:sp>
          <p:nvSpPr>
            <p:cNvPr id="2952292" name="Rectangle 100"/>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2293" name="Text Box 101"/>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52294" name="Group 102"/>
          <p:cNvGrpSpPr>
            <a:grpSpLocks/>
          </p:cNvGrpSpPr>
          <p:nvPr/>
        </p:nvGrpSpPr>
        <p:grpSpPr bwMode="auto">
          <a:xfrm>
            <a:off x="2454275" y="3562350"/>
            <a:ext cx="981075" cy="325438"/>
            <a:chOff x="1607" y="3273"/>
            <a:chExt cx="618" cy="205"/>
          </a:xfrm>
        </p:grpSpPr>
        <p:sp>
          <p:nvSpPr>
            <p:cNvPr id="2952295" name="Rectangle 103"/>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2296" name="Text Box 104"/>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52297" name="Group 105"/>
          <p:cNvGrpSpPr>
            <a:grpSpLocks/>
          </p:cNvGrpSpPr>
          <p:nvPr/>
        </p:nvGrpSpPr>
        <p:grpSpPr bwMode="auto">
          <a:xfrm>
            <a:off x="517525" y="3562350"/>
            <a:ext cx="981075" cy="325438"/>
            <a:chOff x="1607" y="3273"/>
            <a:chExt cx="618" cy="205"/>
          </a:xfrm>
        </p:grpSpPr>
        <p:sp>
          <p:nvSpPr>
            <p:cNvPr id="2952298" name="Rectangle 106"/>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2299" name="Text Box 107"/>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grpSp>
        <p:nvGrpSpPr>
          <p:cNvPr id="2952300" name="Group 108"/>
          <p:cNvGrpSpPr>
            <a:grpSpLocks/>
          </p:cNvGrpSpPr>
          <p:nvPr/>
        </p:nvGrpSpPr>
        <p:grpSpPr bwMode="auto">
          <a:xfrm>
            <a:off x="2454275" y="3562350"/>
            <a:ext cx="981075" cy="325438"/>
            <a:chOff x="1607" y="3273"/>
            <a:chExt cx="618" cy="205"/>
          </a:xfrm>
        </p:grpSpPr>
        <p:sp>
          <p:nvSpPr>
            <p:cNvPr id="2952301" name="Rectangle 109"/>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2302" name="Text Box 110"/>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grpSp>
        <p:nvGrpSpPr>
          <p:cNvPr id="2952303" name="Group 111"/>
          <p:cNvGrpSpPr>
            <a:grpSpLocks/>
          </p:cNvGrpSpPr>
          <p:nvPr/>
        </p:nvGrpSpPr>
        <p:grpSpPr bwMode="auto">
          <a:xfrm>
            <a:off x="2454275" y="3562350"/>
            <a:ext cx="981075" cy="325438"/>
            <a:chOff x="1607" y="3273"/>
            <a:chExt cx="618" cy="205"/>
          </a:xfrm>
        </p:grpSpPr>
        <p:sp>
          <p:nvSpPr>
            <p:cNvPr id="2952304" name="Rectangle 112"/>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52305" name="Text Box 113"/>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sp>
        <p:nvSpPr>
          <p:cNvPr id="2952306" name="Text Box 114"/>
          <p:cNvSpPr txBox="1">
            <a:spLocks noChangeArrowheads="1"/>
          </p:cNvSpPr>
          <p:nvPr/>
        </p:nvSpPr>
        <p:spPr bwMode="auto">
          <a:xfrm>
            <a:off x="647700" y="4705350"/>
            <a:ext cx="565150" cy="304800"/>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2000" b="1">
                <a:solidFill>
                  <a:srgbClr val="000610"/>
                </a:solidFill>
              </a:rPr>
              <a:t>Host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05556E-6 4.44444E-6 L 0.21077 4.44444E-6 " pathEditMode="relative" rAng="0" ptsTypes="AA">
                                      <p:cBhvr>
                                        <p:cTn id="6" dur="1000" fill="hold"/>
                                        <p:tgtEl>
                                          <p:spTgt spid="2952297"/>
                                        </p:tgtEl>
                                        <p:attrNameLst>
                                          <p:attrName>ppt_x</p:attrName>
                                          <p:attrName>ppt_y</p:attrName>
                                        </p:attrNameLst>
                                      </p:cBhvr>
                                      <p:rCtr x="105" y="0"/>
                                    </p:animMotion>
                                  </p:childTnLst>
                                </p:cTn>
                              </p:par>
                            </p:childTnLst>
                          </p:cTn>
                        </p:par>
                        <p:par>
                          <p:cTn id="7" fill="hold">
                            <p:stCondLst>
                              <p:cond delay="1000"/>
                            </p:stCondLst>
                            <p:childTnLst>
                              <p:par>
                                <p:cTn id="8" presetID="1" presetClass="exit" presetSubtype="0" fill="hold" nodeType="afterEffect">
                                  <p:stCondLst>
                                    <p:cond delay="0"/>
                                  </p:stCondLst>
                                  <p:childTnLst>
                                    <p:set>
                                      <p:cBhvr>
                                        <p:cTn id="9" dur="1" fill="hold">
                                          <p:stCondLst>
                                            <p:cond delay="0"/>
                                          </p:stCondLst>
                                        </p:cTn>
                                        <p:tgtEl>
                                          <p:spTgt spid="2952297"/>
                                        </p:tgtEl>
                                        <p:attrNameLst>
                                          <p:attrName>style.visibility</p:attrName>
                                        </p:attrNameLst>
                                      </p:cBhvr>
                                      <p:to>
                                        <p:strVal val="hidden"/>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0"/>
                                          </p:stCondLst>
                                        </p:cTn>
                                        <p:tgtEl>
                                          <p:spTgt spid="2952303"/>
                                        </p:tgtEl>
                                        <p:attrNameLst>
                                          <p:attrName>style.visibility</p:attrName>
                                        </p:attrNameLst>
                                      </p:cBhvr>
                                      <p:to>
                                        <p:strVal val="visible"/>
                                      </p:to>
                                    </p:set>
                                  </p:childTnLst>
                                </p:cTn>
                              </p:par>
                              <p:par>
                                <p:cTn id="13" presetID="0" presetClass="path" presetSubtype="0" accel="50000" decel="50000" fill="hold" nodeType="withEffect">
                                  <p:stCondLst>
                                    <p:cond delay="200"/>
                                  </p:stCondLst>
                                  <p:childTnLst>
                                    <p:animMotion origin="layout" path="M -5.55556E-6 -2.59259E-6 L 0.12117 -2.59259E-6 L 0.12117 -0.17593 L 0.31909 -0.17593 " pathEditMode="relative" ptsTypes="AAAA">
                                      <p:cBhvr>
                                        <p:cTn id="14" dur="2000" fill="hold"/>
                                        <p:tgtEl>
                                          <p:spTgt spid="2952303"/>
                                        </p:tgtEl>
                                        <p:attrNameLst>
                                          <p:attrName>ppt_x</p:attrName>
                                          <p:attrName>ppt_y</p:attrName>
                                        </p:attrNameLst>
                                      </p:cBhvr>
                                    </p:animMotion>
                                  </p:childTnLst>
                                </p:cTn>
                              </p:par>
                              <p:par>
                                <p:cTn id="15" presetID="1" presetClass="entr" presetSubtype="0" fill="hold" nodeType="withEffect">
                                  <p:stCondLst>
                                    <p:cond delay="200"/>
                                  </p:stCondLst>
                                  <p:childTnLst>
                                    <p:set>
                                      <p:cBhvr>
                                        <p:cTn id="16" dur="1" fill="hold">
                                          <p:stCondLst>
                                            <p:cond delay="0"/>
                                          </p:stCondLst>
                                        </p:cTn>
                                        <p:tgtEl>
                                          <p:spTgt spid="2952300"/>
                                        </p:tgtEl>
                                        <p:attrNameLst>
                                          <p:attrName>style.visibility</p:attrName>
                                        </p:attrNameLst>
                                      </p:cBhvr>
                                      <p:to>
                                        <p:strVal val="visible"/>
                                      </p:to>
                                    </p:set>
                                  </p:childTnLst>
                                </p:cTn>
                              </p:par>
                              <p:par>
                                <p:cTn id="17" presetID="0" presetClass="path" presetSubtype="0" accel="50000" decel="50000" fill="hold" nodeType="withEffect">
                                  <p:stCondLst>
                                    <p:cond delay="800"/>
                                  </p:stCondLst>
                                  <p:childTnLst>
                                    <p:animMotion origin="layout" path="M -0.00104 4.44444E-6 L 0.11944 -0.00116 L 0.11944 -0.17848 L 0.59462 -0.17593 " pathEditMode="relative" rAng="0" ptsTypes="AAAA">
                                      <p:cBhvr>
                                        <p:cTn id="18" dur="2000" fill="hold"/>
                                        <p:tgtEl>
                                          <p:spTgt spid="2952300"/>
                                        </p:tgtEl>
                                        <p:attrNameLst>
                                          <p:attrName>ppt_x</p:attrName>
                                          <p:attrName>ppt_y</p:attrName>
                                        </p:attrNameLst>
                                      </p:cBhvr>
                                      <p:rCtr x="298" y="-89"/>
                                    </p:animMotion>
                                  </p:childTnLst>
                                </p:cTn>
                              </p:par>
                            </p:childTnLst>
                          </p:cTn>
                        </p:par>
                      </p:childTnLst>
                    </p:cTn>
                  </p:par>
                  <p:par>
                    <p:cTn id="19" fill="hold">
                      <p:stCondLst>
                        <p:cond delay="indefinite"/>
                      </p:stCondLst>
                      <p:childTnLst>
                        <p:par>
                          <p:cTn id="20" fill="hold">
                            <p:stCondLst>
                              <p:cond delay="0"/>
                            </p:stCondLst>
                            <p:childTnLst>
                              <p:par>
                                <p:cTn id="21" presetID="63" presetClass="path" presetSubtype="0" accel="50000" decel="50000" fill="hold" nodeType="clickEffect">
                                  <p:stCondLst>
                                    <p:cond delay="0"/>
                                  </p:stCondLst>
                                  <p:childTnLst>
                                    <p:animMotion origin="layout" path="M -3.05556E-6 4.44444E-6 L 0.21077 4.44444E-6 " pathEditMode="relative" rAng="0" ptsTypes="AA">
                                      <p:cBhvr>
                                        <p:cTn id="22" dur="1000" fill="hold"/>
                                        <p:tgtEl>
                                          <p:spTgt spid="2952288"/>
                                        </p:tgtEl>
                                        <p:attrNameLst>
                                          <p:attrName>ppt_x</p:attrName>
                                          <p:attrName>ppt_y</p:attrName>
                                        </p:attrNameLst>
                                      </p:cBhvr>
                                      <p:rCtr x="105" y="0"/>
                                    </p:animMotion>
                                  </p:childTnLst>
                                </p:cTn>
                              </p:par>
                            </p:childTnLst>
                          </p:cTn>
                        </p:par>
                        <p:par>
                          <p:cTn id="23" fill="hold">
                            <p:stCondLst>
                              <p:cond delay="1000"/>
                            </p:stCondLst>
                            <p:childTnLst>
                              <p:par>
                                <p:cTn id="24" presetID="1" presetClass="exit" presetSubtype="0" fill="hold" nodeType="afterEffect">
                                  <p:stCondLst>
                                    <p:cond delay="0"/>
                                  </p:stCondLst>
                                  <p:childTnLst>
                                    <p:set>
                                      <p:cBhvr>
                                        <p:cTn id="25" dur="1" fill="hold">
                                          <p:stCondLst>
                                            <p:cond delay="0"/>
                                          </p:stCondLst>
                                        </p:cTn>
                                        <p:tgtEl>
                                          <p:spTgt spid="2952288"/>
                                        </p:tgtEl>
                                        <p:attrNameLst>
                                          <p:attrName>style.visibility</p:attrName>
                                        </p:attrNameLst>
                                      </p:cBhvr>
                                      <p:to>
                                        <p:strVal val="hidden"/>
                                      </p:to>
                                    </p:set>
                                  </p:childTnLst>
                                </p:cTn>
                              </p:par>
                            </p:childTnLst>
                          </p:cTn>
                        </p:par>
                        <p:par>
                          <p:cTn id="26" fill="hold">
                            <p:stCondLst>
                              <p:cond delay="1000"/>
                            </p:stCondLst>
                            <p:childTnLst>
                              <p:par>
                                <p:cTn id="27" presetID="1" presetClass="entr" presetSubtype="0" fill="hold" nodeType="afterEffect">
                                  <p:stCondLst>
                                    <p:cond delay="0"/>
                                  </p:stCondLst>
                                  <p:childTnLst>
                                    <p:set>
                                      <p:cBhvr>
                                        <p:cTn id="28" dur="1" fill="hold">
                                          <p:stCondLst>
                                            <p:cond delay="0"/>
                                          </p:stCondLst>
                                        </p:cTn>
                                        <p:tgtEl>
                                          <p:spTgt spid="2952294"/>
                                        </p:tgtEl>
                                        <p:attrNameLst>
                                          <p:attrName>style.visibility</p:attrName>
                                        </p:attrNameLst>
                                      </p:cBhvr>
                                      <p:to>
                                        <p:strVal val="visible"/>
                                      </p:to>
                                    </p:set>
                                  </p:childTnLst>
                                </p:cTn>
                              </p:par>
                              <p:par>
                                <p:cTn id="29" presetID="0" presetClass="path" presetSubtype="0" accel="50000" decel="50000" fill="hold" nodeType="withEffect">
                                  <p:stCondLst>
                                    <p:cond delay="200"/>
                                  </p:stCondLst>
                                  <p:childTnLst>
                                    <p:animMotion origin="layout" path="M -0.00104 4.44444E-6 L 0.12014 4.44444E-6 L 0.12014 0.09074 L 0.31806 0.09074 " pathEditMode="relative" rAng="0" ptsTypes="AAAA">
                                      <p:cBhvr>
                                        <p:cTn id="30" dur="2000" fill="hold"/>
                                        <p:tgtEl>
                                          <p:spTgt spid="2952294"/>
                                        </p:tgtEl>
                                        <p:attrNameLst>
                                          <p:attrName>ppt_x</p:attrName>
                                          <p:attrName>ppt_y</p:attrName>
                                        </p:attrNameLst>
                                      </p:cBhvr>
                                      <p:rCtr x="160" y="45"/>
                                    </p:animMotion>
                                  </p:childTnLst>
                                </p:cTn>
                              </p:par>
                              <p:par>
                                <p:cTn id="31" presetID="1" presetClass="entr" presetSubtype="0" fill="hold" nodeType="withEffect">
                                  <p:stCondLst>
                                    <p:cond delay="200"/>
                                  </p:stCondLst>
                                  <p:childTnLst>
                                    <p:set>
                                      <p:cBhvr>
                                        <p:cTn id="32" dur="1" fill="hold">
                                          <p:stCondLst>
                                            <p:cond delay="0"/>
                                          </p:stCondLst>
                                        </p:cTn>
                                        <p:tgtEl>
                                          <p:spTgt spid="2952291"/>
                                        </p:tgtEl>
                                        <p:attrNameLst>
                                          <p:attrName>style.visibility</p:attrName>
                                        </p:attrNameLst>
                                      </p:cBhvr>
                                      <p:to>
                                        <p:strVal val="visible"/>
                                      </p:to>
                                    </p:set>
                                  </p:childTnLst>
                                </p:cTn>
                              </p:par>
                              <p:par>
                                <p:cTn id="33" presetID="0" presetClass="path" presetSubtype="0" accel="50000" decel="50000" fill="hold" nodeType="withEffect">
                                  <p:stCondLst>
                                    <p:cond delay="900"/>
                                  </p:stCondLst>
                                  <p:childTnLst>
                                    <p:animMotion origin="layout" path="M 1.38889E-6 4.44444E-6 L 0.11944 0.00023 L 0.12048 0.08958 L 0.59566 0.08935 " pathEditMode="relative" rAng="0" ptsTypes="AAAA">
                                      <p:cBhvr>
                                        <p:cTn id="34" dur="2000" fill="hold"/>
                                        <p:tgtEl>
                                          <p:spTgt spid="2952291"/>
                                        </p:tgtEl>
                                        <p:attrNameLst>
                                          <p:attrName>ppt_x</p:attrName>
                                          <p:attrName>ppt_y</p:attrName>
                                        </p:attrNameLst>
                                      </p:cBhvr>
                                      <p:rCtr x="298" y="45"/>
                                    </p:animMotion>
                                  </p:childTnLst>
                                </p:cTn>
                              </p:par>
                            </p:childTnLst>
                          </p:cTn>
                        </p:par>
                      </p:childTnLst>
                    </p:cTn>
                  </p:par>
                  <p:par>
                    <p:cTn id="35" fill="hold">
                      <p:stCondLst>
                        <p:cond delay="indefinite"/>
                      </p:stCondLst>
                      <p:childTnLst>
                        <p:par>
                          <p:cTn id="36" fill="hold">
                            <p:stCondLst>
                              <p:cond delay="0"/>
                            </p:stCondLst>
                            <p:childTnLst>
                              <p:par>
                                <p:cTn id="37" presetID="63" presetClass="path" presetSubtype="0" accel="50000" decel="50000" fill="hold" nodeType="clickEffect">
                                  <p:stCondLst>
                                    <p:cond delay="0"/>
                                  </p:stCondLst>
                                  <p:childTnLst>
                                    <p:animMotion origin="layout" path="M -3.05556E-6 4.44444E-6 L 0.21077 4.44444E-6 " pathEditMode="relative" rAng="0" ptsTypes="AA">
                                      <p:cBhvr>
                                        <p:cTn id="38" dur="1000" fill="hold"/>
                                        <p:tgtEl>
                                          <p:spTgt spid="2952279"/>
                                        </p:tgtEl>
                                        <p:attrNameLst>
                                          <p:attrName>ppt_x</p:attrName>
                                          <p:attrName>ppt_y</p:attrName>
                                        </p:attrNameLst>
                                      </p:cBhvr>
                                      <p:rCtr x="105" y="0"/>
                                    </p:animMotion>
                                  </p:childTnLst>
                                </p:cTn>
                              </p:par>
                            </p:childTnLst>
                          </p:cTn>
                        </p:par>
                        <p:par>
                          <p:cTn id="39" fill="hold">
                            <p:stCondLst>
                              <p:cond delay="1000"/>
                            </p:stCondLst>
                            <p:childTnLst>
                              <p:par>
                                <p:cTn id="40" presetID="1" presetClass="exit" presetSubtype="0" fill="hold" nodeType="afterEffect">
                                  <p:stCondLst>
                                    <p:cond delay="0"/>
                                  </p:stCondLst>
                                  <p:childTnLst>
                                    <p:set>
                                      <p:cBhvr>
                                        <p:cTn id="41" dur="1" fill="hold">
                                          <p:stCondLst>
                                            <p:cond delay="0"/>
                                          </p:stCondLst>
                                        </p:cTn>
                                        <p:tgtEl>
                                          <p:spTgt spid="2952279"/>
                                        </p:tgtEl>
                                        <p:attrNameLst>
                                          <p:attrName>style.visibility</p:attrName>
                                        </p:attrNameLst>
                                      </p:cBhvr>
                                      <p:to>
                                        <p:strVal val="hidden"/>
                                      </p:to>
                                    </p:set>
                                  </p:childTnLst>
                                </p:cTn>
                              </p:par>
                            </p:childTnLst>
                          </p:cTn>
                        </p:par>
                        <p:par>
                          <p:cTn id="42" fill="hold">
                            <p:stCondLst>
                              <p:cond delay="1000"/>
                            </p:stCondLst>
                            <p:childTnLst>
                              <p:par>
                                <p:cTn id="43" presetID="1" presetClass="entr" presetSubtype="0" fill="hold" nodeType="afterEffect">
                                  <p:stCondLst>
                                    <p:cond delay="0"/>
                                  </p:stCondLst>
                                  <p:childTnLst>
                                    <p:set>
                                      <p:cBhvr>
                                        <p:cTn id="44" dur="1" fill="hold">
                                          <p:stCondLst>
                                            <p:cond delay="0"/>
                                          </p:stCondLst>
                                        </p:cTn>
                                        <p:tgtEl>
                                          <p:spTgt spid="2952285"/>
                                        </p:tgtEl>
                                        <p:attrNameLst>
                                          <p:attrName>style.visibility</p:attrName>
                                        </p:attrNameLst>
                                      </p:cBhvr>
                                      <p:to>
                                        <p:strVal val="visible"/>
                                      </p:to>
                                    </p:set>
                                  </p:childTnLst>
                                </p:cTn>
                              </p:par>
                              <p:par>
                                <p:cTn id="45" presetID="0" presetClass="path" presetSubtype="0" accel="50000" decel="50000" fill="hold" nodeType="withEffect">
                                  <p:stCondLst>
                                    <p:cond delay="200"/>
                                  </p:stCondLst>
                                  <p:childTnLst>
                                    <p:animMotion origin="layout" path="M -0.00104 4.44444E-6 L 0.12014 4.44444E-6 L 0.12014 -0.10926 L 0.31806 -0.10926 " pathEditMode="relative" rAng="0" ptsTypes="AAAA">
                                      <p:cBhvr>
                                        <p:cTn id="46" dur="2000" fill="hold"/>
                                        <p:tgtEl>
                                          <p:spTgt spid="2952285"/>
                                        </p:tgtEl>
                                        <p:attrNameLst>
                                          <p:attrName>ppt_x</p:attrName>
                                          <p:attrName>ppt_y</p:attrName>
                                        </p:attrNameLst>
                                      </p:cBhvr>
                                      <p:rCtr x="160" y="-55"/>
                                    </p:animMotion>
                                  </p:childTnLst>
                                </p:cTn>
                              </p:par>
                              <p:par>
                                <p:cTn id="47" presetID="1" presetClass="entr" presetSubtype="0" fill="hold" nodeType="withEffect">
                                  <p:stCondLst>
                                    <p:cond delay="200"/>
                                  </p:stCondLst>
                                  <p:childTnLst>
                                    <p:set>
                                      <p:cBhvr>
                                        <p:cTn id="48" dur="1" fill="hold">
                                          <p:stCondLst>
                                            <p:cond delay="0"/>
                                          </p:stCondLst>
                                        </p:cTn>
                                        <p:tgtEl>
                                          <p:spTgt spid="2952282"/>
                                        </p:tgtEl>
                                        <p:attrNameLst>
                                          <p:attrName>style.visibility</p:attrName>
                                        </p:attrNameLst>
                                      </p:cBhvr>
                                      <p:to>
                                        <p:strVal val="visible"/>
                                      </p:to>
                                    </p:set>
                                  </p:childTnLst>
                                </p:cTn>
                              </p:par>
                              <p:par>
                                <p:cTn id="49" presetID="0" presetClass="path" presetSubtype="0" accel="50000" decel="50000" fill="hold" nodeType="withEffect">
                                  <p:stCondLst>
                                    <p:cond delay="700"/>
                                  </p:stCondLst>
                                  <p:childTnLst>
                                    <p:animMotion origin="layout" path="M 1.38889E-6 4.44444E-6 L 0.11944 -0.00116 L 0.11944 -0.11181 L 0.59566 -0.10926 " pathEditMode="relative" rAng="0" ptsTypes="AAAA">
                                      <p:cBhvr>
                                        <p:cTn id="50" dur="2000" fill="hold"/>
                                        <p:tgtEl>
                                          <p:spTgt spid="2952282"/>
                                        </p:tgtEl>
                                        <p:attrNameLst>
                                          <p:attrName>ppt_x</p:attrName>
                                          <p:attrName>ppt_y</p:attrName>
                                        </p:attrNameLst>
                                      </p:cBhvr>
                                      <p:rCtr x="298" y="-56"/>
                                    </p:animMotion>
                                  </p:childTnLst>
                                </p:cTn>
                              </p:par>
                            </p:childTnLst>
                          </p:cTn>
                        </p:par>
                      </p:childTnLst>
                    </p:cTn>
                  </p:par>
                  <p:par>
                    <p:cTn id="51" fill="hold">
                      <p:stCondLst>
                        <p:cond delay="indefinite"/>
                      </p:stCondLst>
                      <p:childTnLst>
                        <p:par>
                          <p:cTn id="52" fill="hold">
                            <p:stCondLst>
                              <p:cond delay="0"/>
                            </p:stCondLst>
                            <p:childTnLst>
                              <p:par>
                                <p:cTn id="53" presetID="63" presetClass="path" presetSubtype="0" accel="50000" decel="50000" fill="hold" nodeType="clickEffect">
                                  <p:stCondLst>
                                    <p:cond delay="0"/>
                                  </p:stCondLst>
                                  <p:childTnLst>
                                    <p:animMotion origin="layout" path="M -3.05556E-6 4.44444E-6 L 0.21077 4.44444E-6 " pathEditMode="relative" rAng="0" ptsTypes="AA">
                                      <p:cBhvr>
                                        <p:cTn id="54" dur="1000" fill="hold"/>
                                        <p:tgtEl>
                                          <p:spTgt spid="2952270"/>
                                        </p:tgtEl>
                                        <p:attrNameLst>
                                          <p:attrName>ppt_x</p:attrName>
                                          <p:attrName>ppt_y</p:attrName>
                                        </p:attrNameLst>
                                      </p:cBhvr>
                                      <p:rCtr x="105" y="0"/>
                                    </p:animMotion>
                                  </p:childTnLst>
                                </p:cTn>
                              </p:par>
                            </p:childTnLst>
                          </p:cTn>
                        </p:par>
                        <p:par>
                          <p:cTn id="55" fill="hold">
                            <p:stCondLst>
                              <p:cond delay="1000"/>
                            </p:stCondLst>
                            <p:childTnLst>
                              <p:par>
                                <p:cTn id="56" presetID="1" presetClass="exit" presetSubtype="0" fill="hold" nodeType="afterEffect">
                                  <p:stCondLst>
                                    <p:cond delay="0"/>
                                  </p:stCondLst>
                                  <p:childTnLst>
                                    <p:set>
                                      <p:cBhvr>
                                        <p:cTn id="57" dur="1" fill="hold">
                                          <p:stCondLst>
                                            <p:cond delay="0"/>
                                          </p:stCondLst>
                                        </p:cTn>
                                        <p:tgtEl>
                                          <p:spTgt spid="2952270"/>
                                        </p:tgtEl>
                                        <p:attrNameLst>
                                          <p:attrName>style.visibility</p:attrName>
                                        </p:attrNameLst>
                                      </p:cBhvr>
                                      <p:to>
                                        <p:strVal val="hidden"/>
                                      </p:to>
                                    </p:set>
                                  </p:childTnLst>
                                </p:cTn>
                              </p:par>
                            </p:childTnLst>
                          </p:cTn>
                        </p:par>
                        <p:par>
                          <p:cTn id="58" fill="hold">
                            <p:stCondLst>
                              <p:cond delay="1000"/>
                            </p:stCondLst>
                            <p:childTnLst>
                              <p:par>
                                <p:cTn id="59" presetID="1" presetClass="entr" presetSubtype="0" fill="hold" nodeType="afterEffect">
                                  <p:stCondLst>
                                    <p:cond delay="0"/>
                                  </p:stCondLst>
                                  <p:childTnLst>
                                    <p:set>
                                      <p:cBhvr>
                                        <p:cTn id="60" dur="1" fill="hold">
                                          <p:stCondLst>
                                            <p:cond delay="0"/>
                                          </p:stCondLst>
                                        </p:cTn>
                                        <p:tgtEl>
                                          <p:spTgt spid="2952276"/>
                                        </p:tgtEl>
                                        <p:attrNameLst>
                                          <p:attrName>style.visibility</p:attrName>
                                        </p:attrNameLst>
                                      </p:cBhvr>
                                      <p:to>
                                        <p:strVal val="visible"/>
                                      </p:to>
                                    </p:set>
                                  </p:childTnLst>
                                </p:cTn>
                              </p:par>
                              <p:par>
                                <p:cTn id="61" presetID="0" presetClass="path" presetSubtype="0" accel="50000" decel="50000" fill="hold" nodeType="withEffect">
                                  <p:stCondLst>
                                    <p:cond delay="200"/>
                                  </p:stCondLst>
                                  <p:childTnLst>
                                    <p:animMotion origin="layout" path="M -0.00104 4.44444E-6 L 0.12014 4.44444E-6 L 0.12014 0.15879 L 0.31806 0.15879 " pathEditMode="relative" rAng="0" ptsTypes="AAAA">
                                      <p:cBhvr>
                                        <p:cTn id="62" dur="2000" fill="hold"/>
                                        <p:tgtEl>
                                          <p:spTgt spid="2952276"/>
                                        </p:tgtEl>
                                        <p:attrNameLst>
                                          <p:attrName>ppt_x</p:attrName>
                                          <p:attrName>ppt_y</p:attrName>
                                        </p:attrNameLst>
                                      </p:cBhvr>
                                      <p:rCtr x="160" y="79"/>
                                    </p:animMotion>
                                  </p:childTnLst>
                                </p:cTn>
                              </p:par>
                              <p:par>
                                <p:cTn id="63" presetID="1" presetClass="entr" presetSubtype="0" fill="hold" nodeType="withEffect">
                                  <p:stCondLst>
                                    <p:cond delay="200"/>
                                  </p:stCondLst>
                                  <p:childTnLst>
                                    <p:set>
                                      <p:cBhvr>
                                        <p:cTn id="64" dur="1" fill="hold">
                                          <p:stCondLst>
                                            <p:cond delay="0"/>
                                          </p:stCondLst>
                                        </p:cTn>
                                        <p:tgtEl>
                                          <p:spTgt spid="2952273"/>
                                        </p:tgtEl>
                                        <p:attrNameLst>
                                          <p:attrName>style.visibility</p:attrName>
                                        </p:attrNameLst>
                                      </p:cBhvr>
                                      <p:to>
                                        <p:strVal val="visible"/>
                                      </p:to>
                                    </p:set>
                                  </p:childTnLst>
                                </p:cTn>
                              </p:par>
                              <p:par>
                                <p:cTn id="65" presetID="0" presetClass="path" presetSubtype="0" accel="50000" decel="50000" fill="hold" nodeType="withEffect">
                                  <p:stCondLst>
                                    <p:cond delay="700"/>
                                  </p:stCondLst>
                                  <p:childTnLst>
                                    <p:animMotion origin="layout" path="M 1.38889E-6 4.44444E-6 L 0.11944 -0.00116 L 0.11944 0.15902 L 0.59566 0.15856 " pathEditMode="relative" rAng="0" ptsTypes="AAAA">
                                      <p:cBhvr>
                                        <p:cTn id="66" dur="2000" fill="hold"/>
                                        <p:tgtEl>
                                          <p:spTgt spid="2952273"/>
                                        </p:tgtEl>
                                        <p:attrNameLst>
                                          <p:attrName>ppt_x</p:attrName>
                                          <p:attrName>ppt_y</p:attrName>
                                        </p:attrNameLst>
                                      </p:cBhvr>
                                      <p:rCtr x="298" y="7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4244" name="Rectangle 4"/>
          <p:cNvSpPr>
            <a:spLocks noGrp="1" noChangeArrowheads="1"/>
          </p:cNvSpPr>
          <p:nvPr>
            <p:ph type="title"/>
          </p:nvPr>
        </p:nvSpPr>
        <p:spPr/>
        <p:txBody>
          <a:bodyPr/>
          <a:lstStyle/>
          <a:p>
            <a:r>
              <a:rPr lang="en-US"/>
              <a:t>RAID 0+1 vs. RAID 1+0</a:t>
            </a:r>
          </a:p>
        </p:txBody>
      </p:sp>
      <p:sp>
        <p:nvSpPr>
          <p:cNvPr id="2954245" name="Rectangle 5"/>
          <p:cNvSpPr>
            <a:spLocks noGrp="1" noChangeArrowheads="1"/>
          </p:cNvSpPr>
          <p:nvPr>
            <p:ph sz="quarter" idx="1"/>
          </p:nvPr>
        </p:nvSpPr>
        <p:spPr/>
        <p:txBody>
          <a:bodyPr/>
          <a:lstStyle/>
          <a:p>
            <a:r>
              <a:rPr lang="en-US"/>
              <a:t>Benefits are identical under normal operations</a:t>
            </a:r>
          </a:p>
          <a:p>
            <a:r>
              <a:rPr lang="en-US"/>
              <a:t>Rebuild operations are very different</a:t>
            </a:r>
          </a:p>
          <a:p>
            <a:pPr lvl="1"/>
            <a:r>
              <a:rPr lang="en-US"/>
              <a:t>RAID 1+0 uses a mirrored pair – only 1 disk is rebuilt if a disk fails</a:t>
            </a:r>
          </a:p>
          <a:p>
            <a:pPr lvl="1"/>
            <a:r>
              <a:rPr lang="en-US"/>
              <a:t>RAID 0+1 if a single drive fails, the entire stripe is faulted</a:t>
            </a:r>
          </a:p>
          <a:p>
            <a:pPr lvl="2"/>
            <a:r>
              <a:rPr lang="en-US"/>
              <a:t>RAID is 0+1 is a poorer solution and is less common</a:t>
            </a:r>
          </a:p>
        </p:txBody>
      </p:sp>
      <p:sp>
        <p:nvSpPr>
          <p:cNvPr id="4" name="Footer Placeholder 3"/>
          <p:cNvSpPr>
            <a:spLocks noGrp="1"/>
          </p:cNvSpPr>
          <p:nvPr>
            <p:ph type="ftr" sz="quarter" idx="16"/>
          </p:nvPr>
        </p:nvSpPr>
        <p:spPr/>
        <p:txBody>
          <a:bodyPr/>
          <a:lstStyle/>
          <a:p>
            <a:r>
              <a:rPr lang="en-US"/>
              <a:t>RAID Arrays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6291" name="Rectangle 3"/>
          <p:cNvSpPr>
            <a:spLocks noGrp="1" noChangeArrowheads="1"/>
          </p:cNvSpPr>
          <p:nvPr>
            <p:ph type="title"/>
          </p:nvPr>
        </p:nvSpPr>
        <p:spPr/>
        <p:txBody>
          <a:bodyPr/>
          <a:lstStyle/>
          <a:p>
            <a:r>
              <a:rPr lang="en-US"/>
              <a:t>RAID Redundancy: Parity </a:t>
            </a:r>
          </a:p>
        </p:txBody>
      </p:sp>
      <p:sp>
        <p:nvSpPr>
          <p:cNvPr id="182" name="Slide Number Placeholder 3"/>
          <p:cNvSpPr>
            <a:spLocks noGrp="1"/>
          </p:cNvSpPr>
          <p:nvPr>
            <p:ph type="sldNum" sz="quarter" idx="11"/>
          </p:nvPr>
        </p:nvSpPr>
        <p:spPr/>
        <p:txBody>
          <a:bodyPr/>
          <a:lstStyle/>
          <a:p>
            <a:r>
              <a:rPr lang="en-US"/>
              <a:t> - </a:t>
            </a:r>
            <a:fld id="{BC25DEB8-1BA9-4499-9C48-6085D9071FD9}" type="slidenum">
              <a:rPr lang="en-US" sz="800"/>
              <a:pPr/>
              <a:t>19</a:t>
            </a:fld>
            <a:endParaRPr lang="en-US" sz="800"/>
          </a:p>
        </p:txBody>
      </p:sp>
      <p:sp>
        <p:nvSpPr>
          <p:cNvPr id="181" name="Footer Placeholder 2"/>
          <p:cNvSpPr>
            <a:spLocks noGrp="1"/>
          </p:cNvSpPr>
          <p:nvPr>
            <p:ph type="ftr" sz="quarter" idx="12"/>
          </p:nvPr>
        </p:nvSpPr>
        <p:spPr/>
        <p:txBody>
          <a:bodyPr/>
          <a:lstStyle/>
          <a:p>
            <a:r>
              <a:rPr lang="en-US"/>
              <a:t>RAID Arrays</a:t>
            </a:r>
          </a:p>
        </p:txBody>
      </p:sp>
      <p:sp>
        <p:nvSpPr>
          <p:cNvPr id="2956290" name="AutoShape 2"/>
          <p:cNvSpPr>
            <a:spLocks noChangeArrowheads="1"/>
          </p:cNvSpPr>
          <p:nvPr/>
        </p:nvSpPr>
        <p:spPr bwMode="auto">
          <a:xfrm>
            <a:off x="3197225" y="1292225"/>
            <a:ext cx="5483225" cy="5067300"/>
          </a:xfrm>
          <a:prstGeom prst="roundRect">
            <a:avLst>
              <a:gd name="adj" fmla="val 3338"/>
            </a:avLst>
          </a:prstGeom>
          <a:gradFill rotWithShape="1">
            <a:gsLst>
              <a:gs pos="0">
                <a:srgbClr val="D1E5E4">
                  <a:gamma/>
                  <a:tint val="46667"/>
                  <a:invGamma/>
                </a:srgbClr>
              </a:gs>
              <a:gs pos="100000">
                <a:srgbClr val="D1E5E4"/>
              </a:gs>
            </a:gsLst>
            <a:lin ang="2700000" scaled="1"/>
          </a:gradFill>
          <a:ln w="12700" algn="ctr">
            <a:solidFill>
              <a:srgbClr val="88B8B6"/>
            </a:solidFill>
            <a:round/>
            <a:headEnd/>
            <a:tailEnd type="none" w="lg" len="med"/>
          </a:ln>
          <a:effectLst>
            <a:outerShdw dist="35921" dir="2700000" algn="ctr" rotWithShape="0">
              <a:srgbClr val="000000"/>
            </a:outerShdw>
          </a:effectLst>
        </p:spPr>
        <p:txBody>
          <a:bodyPr wrap="none" lIns="0" tIns="0" rIns="0" bIns="0" anchor="ctr"/>
          <a:lstStyle/>
          <a:p>
            <a:endParaRPr lang="en-US"/>
          </a:p>
        </p:txBody>
      </p:sp>
      <p:sp>
        <p:nvSpPr>
          <p:cNvPr id="2956292" name="Line 4"/>
          <p:cNvSpPr>
            <a:spLocks noChangeShapeType="1"/>
          </p:cNvSpPr>
          <p:nvPr/>
        </p:nvSpPr>
        <p:spPr bwMode="auto">
          <a:xfrm>
            <a:off x="5421313" y="6610350"/>
            <a:ext cx="779462" cy="0"/>
          </a:xfrm>
          <a:prstGeom prst="line">
            <a:avLst/>
          </a:prstGeom>
          <a:noFill/>
          <a:ln w="9525">
            <a:solidFill>
              <a:srgbClr val="000610"/>
            </a:solidFill>
            <a:round/>
            <a:headEnd/>
            <a:tailEnd type="none" w="lg" len="med"/>
          </a:ln>
          <a:effectLst/>
        </p:spPr>
        <p:txBody>
          <a:bodyPr lIns="0" tIns="0" rIns="0" bIns="0"/>
          <a:lstStyle/>
          <a:p>
            <a:endParaRPr lang="en-US"/>
          </a:p>
        </p:txBody>
      </p:sp>
      <p:sp>
        <p:nvSpPr>
          <p:cNvPr id="2956293" name="Line 5"/>
          <p:cNvSpPr>
            <a:spLocks noChangeShapeType="1"/>
          </p:cNvSpPr>
          <p:nvPr/>
        </p:nvSpPr>
        <p:spPr bwMode="auto">
          <a:xfrm flipV="1">
            <a:off x="6205538" y="6073775"/>
            <a:ext cx="128587" cy="536575"/>
          </a:xfrm>
          <a:prstGeom prst="line">
            <a:avLst/>
          </a:prstGeom>
          <a:noFill/>
          <a:ln w="9525">
            <a:solidFill>
              <a:srgbClr val="000610"/>
            </a:solidFill>
            <a:round/>
            <a:headEnd/>
            <a:tailEnd type="triangle" w="med" len="lg"/>
          </a:ln>
          <a:effectLst/>
        </p:spPr>
        <p:txBody>
          <a:bodyPr lIns="0" tIns="0" rIns="0" bIns="0"/>
          <a:lstStyle/>
          <a:p>
            <a:endParaRPr lang="en-US"/>
          </a:p>
        </p:txBody>
      </p:sp>
      <p:sp>
        <p:nvSpPr>
          <p:cNvPr id="2956294" name="Text Box 6"/>
          <p:cNvSpPr txBox="1">
            <a:spLocks noChangeArrowheads="1"/>
          </p:cNvSpPr>
          <p:nvPr/>
        </p:nvSpPr>
        <p:spPr bwMode="auto">
          <a:xfrm>
            <a:off x="4211638" y="6469063"/>
            <a:ext cx="1181100" cy="274637"/>
          </a:xfrm>
          <a:prstGeom prst="rect">
            <a:avLst/>
          </a:prstGeom>
          <a:noFill/>
          <a:ln w="25400" algn="ctr">
            <a:noFill/>
            <a:miter lim="800000"/>
            <a:headEnd/>
            <a:tailEnd type="none" w="lg" len="med"/>
          </a:ln>
          <a:effectLst/>
        </p:spPr>
        <p:txBody>
          <a:bodyPr lIns="0" tIns="0" rIns="0" bIns="0">
            <a:spAutoFit/>
          </a:bodyPr>
          <a:lstStyle/>
          <a:p>
            <a:pPr marL="354013" indent="-354013" algn="ctr" defTabSz="941388"/>
            <a:r>
              <a:rPr lang="en-US" sz="1800" b="1">
                <a:solidFill>
                  <a:srgbClr val="000610"/>
                </a:solidFill>
              </a:rPr>
              <a:t>Parity Disk</a:t>
            </a:r>
          </a:p>
        </p:txBody>
      </p:sp>
      <p:sp>
        <p:nvSpPr>
          <p:cNvPr id="2956295" name="Line 7"/>
          <p:cNvSpPr>
            <a:spLocks noChangeShapeType="1"/>
          </p:cNvSpPr>
          <p:nvPr/>
        </p:nvSpPr>
        <p:spPr bwMode="auto">
          <a:xfrm>
            <a:off x="1400175" y="3817938"/>
            <a:ext cx="4921250" cy="0"/>
          </a:xfrm>
          <a:prstGeom prst="line">
            <a:avLst/>
          </a:prstGeom>
          <a:noFill/>
          <a:ln w="12700">
            <a:solidFill>
              <a:srgbClr val="000000"/>
            </a:solidFill>
            <a:round/>
            <a:headEnd type="none" w="med" len="lg"/>
            <a:tailEnd type="none" w="med" len="lg"/>
          </a:ln>
          <a:effectLst/>
        </p:spPr>
        <p:txBody>
          <a:bodyPr lIns="0" tIns="0" rIns="0" bIns="0" anchor="ctr">
            <a:spAutoFit/>
          </a:bodyPr>
          <a:lstStyle/>
          <a:p>
            <a:endParaRPr lang="en-US"/>
          </a:p>
        </p:txBody>
      </p:sp>
      <p:sp>
        <p:nvSpPr>
          <p:cNvPr id="2956296" name="Freeform 8"/>
          <p:cNvSpPr>
            <a:spLocks/>
          </p:cNvSpPr>
          <p:nvPr/>
        </p:nvSpPr>
        <p:spPr bwMode="auto">
          <a:xfrm>
            <a:off x="5392738" y="1827213"/>
            <a:ext cx="641350" cy="3968750"/>
          </a:xfrm>
          <a:custGeom>
            <a:avLst/>
            <a:gdLst/>
            <a:ahLst/>
            <a:cxnLst>
              <a:cxn ang="0">
                <a:pos x="380" y="0"/>
              </a:cxn>
              <a:cxn ang="0">
                <a:pos x="0" y="0"/>
              </a:cxn>
              <a:cxn ang="0">
                <a:pos x="0" y="2488"/>
              </a:cxn>
              <a:cxn ang="0">
                <a:pos x="404" y="2488"/>
              </a:cxn>
            </a:cxnLst>
            <a:rect l="0" t="0" r="r" b="b"/>
            <a:pathLst>
              <a:path w="404" h="2488">
                <a:moveTo>
                  <a:pt x="380" y="0"/>
                </a:moveTo>
                <a:lnTo>
                  <a:pt x="0" y="0"/>
                </a:lnTo>
                <a:lnTo>
                  <a:pt x="0" y="2488"/>
                </a:lnTo>
                <a:lnTo>
                  <a:pt x="404" y="2488"/>
                </a:lnTo>
              </a:path>
            </a:pathLst>
          </a:custGeom>
          <a:noFill/>
          <a:ln w="12700" cap="flat" cmpd="sng">
            <a:solidFill>
              <a:srgbClr val="000000"/>
            </a:solidFill>
            <a:prstDash val="solid"/>
            <a:round/>
            <a:headEnd type="none" w="med" len="lg"/>
            <a:tailEnd type="none" w="med" len="lg"/>
          </a:ln>
          <a:effectLst/>
        </p:spPr>
        <p:txBody>
          <a:bodyPr lIns="0" tIns="0" rIns="0" bIns="0" anchor="ctr">
            <a:spAutoFit/>
          </a:bodyPr>
          <a:lstStyle/>
          <a:p>
            <a:endParaRPr lang="en-US"/>
          </a:p>
        </p:txBody>
      </p:sp>
      <p:sp>
        <p:nvSpPr>
          <p:cNvPr id="2956297" name="Line 9"/>
          <p:cNvSpPr>
            <a:spLocks noChangeShapeType="1"/>
          </p:cNvSpPr>
          <p:nvPr/>
        </p:nvSpPr>
        <p:spPr bwMode="auto">
          <a:xfrm>
            <a:off x="5392738" y="2824163"/>
            <a:ext cx="554037" cy="0"/>
          </a:xfrm>
          <a:prstGeom prst="line">
            <a:avLst/>
          </a:prstGeom>
          <a:noFill/>
          <a:ln w="12700">
            <a:solidFill>
              <a:srgbClr val="000000"/>
            </a:solidFill>
            <a:round/>
            <a:headEnd/>
            <a:tailEnd/>
          </a:ln>
          <a:effectLst/>
        </p:spPr>
        <p:txBody>
          <a:bodyPr wrap="none" lIns="0" tIns="0" rIns="0" bIns="0" anchor="ctr">
            <a:spAutoFit/>
          </a:bodyPr>
          <a:lstStyle/>
          <a:p>
            <a:endParaRPr lang="en-US"/>
          </a:p>
        </p:txBody>
      </p:sp>
      <p:sp>
        <p:nvSpPr>
          <p:cNvPr id="2956298" name="Line 10"/>
          <p:cNvSpPr>
            <a:spLocks noChangeShapeType="1"/>
          </p:cNvSpPr>
          <p:nvPr/>
        </p:nvSpPr>
        <p:spPr bwMode="auto">
          <a:xfrm>
            <a:off x="5392738" y="4810125"/>
            <a:ext cx="554037" cy="0"/>
          </a:xfrm>
          <a:prstGeom prst="line">
            <a:avLst/>
          </a:prstGeom>
          <a:noFill/>
          <a:ln w="12700">
            <a:solidFill>
              <a:srgbClr val="000000"/>
            </a:solidFill>
            <a:round/>
            <a:headEnd/>
            <a:tailEnd/>
          </a:ln>
          <a:effectLst/>
        </p:spPr>
        <p:txBody>
          <a:bodyPr wrap="none" lIns="0" tIns="0" rIns="0" bIns="0" anchor="ctr">
            <a:spAutoFit/>
          </a:bodyPr>
          <a:lstStyle/>
          <a:p>
            <a:endParaRPr lang="en-US"/>
          </a:p>
        </p:txBody>
      </p:sp>
      <p:grpSp>
        <p:nvGrpSpPr>
          <p:cNvPr id="2956299" name="Group 11"/>
          <p:cNvGrpSpPr>
            <a:grpSpLocks/>
          </p:cNvGrpSpPr>
          <p:nvPr/>
        </p:nvGrpSpPr>
        <p:grpSpPr bwMode="auto">
          <a:xfrm>
            <a:off x="5954713" y="3475038"/>
            <a:ext cx="2433637" cy="744537"/>
            <a:chOff x="3755" y="1541"/>
            <a:chExt cx="1533" cy="469"/>
          </a:xfrm>
        </p:grpSpPr>
        <p:grpSp>
          <p:nvGrpSpPr>
            <p:cNvPr id="2956300" name="Group 12"/>
            <p:cNvGrpSpPr>
              <a:grpSpLocks/>
            </p:cNvGrpSpPr>
            <p:nvPr/>
          </p:nvGrpSpPr>
          <p:grpSpPr bwMode="auto">
            <a:xfrm>
              <a:off x="3755" y="1755"/>
              <a:ext cx="470" cy="205"/>
              <a:chOff x="1594" y="3360"/>
              <a:chExt cx="364" cy="159"/>
            </a:xfrm>
          </p:grpSpPr>
          <p:sp>
            <p:nvSpPr>
              <p:cNvPr id="2956301" name="Oval 13"/>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02" name="Rectangle 14"/>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03" name="Oval 15"/>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56304" name="Oval 16"/>
            <p:cNvSpPr>
              <a:spLocks noChangeArrowheads="1"/>
            </p:cNvSpPr>
            <p:nvPr/>
          </p:nvSpPr>
          <p:spPr bwMode="auto">
            <a:xfrm>
              <a:off x="3755" y="1748"/>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56305" name="Rectangle 17"/>
            <p:cNvSpPr>
              <a:spLocks noChangeArrowheads="1"/>
            </p:cNvSpPr>
            <p:nvPr/>
          </p:nvSpPr>
          <p:spPr bwMode="auto">
            <a:xfrm>
              <a:off x="3755" y="1790"/>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56306" name="Oval 18"/>
            <p:cNvSpPr>
              <a:spLocks noChangeArrowheads="1"/>
            </p:cNvSpPr>
            <p:nvPr/>
          </p:nvSpPr>
          <p:spPr bwMode="auto">
            <a:xfrm>
              <a:off x="3755" y="1707"/>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6307" name="Oval 19"/>
            <p:cNvSpPr>
              <a:spLocks noChangeArrowheads="1"/>
            </p:cNvSpPr>
            <p:nvPr/>
          </p:nvSpPr>
          <p:spPr bwMode="auto">
            <a:xfrm>
              <a:off x="3755" y="1699"/>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08" name="Rectangle 20"/>
            <p:cNvSpPr>
              <a:spLocks noChangeArrowheads="1"/>
            </p:cNvSpPr>
            <p:nvPr/>
          </p:nvSpPr>
          <p:spPr bwMode="auto">
            <a:xfrm>
              <a:off x="3755" y="1741"/>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09" name="Oval 21"/>
            <p:cNvSpPr>
              <a:spLocks noChangeArrowheads="1"/>
            </p:cNvSpPr>
            <p:nvPr/>
          </p:nvSpPr>
          <p:spPr bwMode="auto">
            <a:xfrm>
              <a:off x="3755" y="1658"/>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6310" name="Oval 22"/>
            <p:cNvSpPr>
              <a:spLocks noChangeArrowheads="1"/>
            </p:cNvSpPr>
            <p:nvPr/>
          </p:nvSpPr>
          <p:spPr bwMode="auto">
            <a:xfrm>
              <a:off x="3755" y="1650"/>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11" name="Rectangle 23"/>
            <p:cNvSpPr>
              <a:spLocks noChangeArrowheads="1"/>
            </p:cNvSpPr>
            <p:nvPr/>
          </p:nvSpPr>
          <p:spPr bwMode="auto">
            <a:xfrm>
              <a:off x="3755" y="1692"/>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12" name="Oval 24"/>
            <p:cNvSpPr>
              <a:spLocks noChangeArrowheads="1"/>
            </p:cNvSpPr>
            <p:nvPr/>
          </p:nvSpPr>
          <p:spPr bwMode="auto">
            <a:xfrm>
              <a:off x="3755" y="160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56313" name="Group 25"/>
            <p:cNvGrpSpPr>
              <a:grpSpLocks/>
            </p:cNvGrpSpPr>
            <p:nvPr/>
          </p:nvGrpSpPr>
          <p:grpSpPr bwMode="auto">
            <a:xfrm>
              <a:off x="3755" y="1560"/>
              <a:ext cx="470" cy="205"/>
              <a:chOff x="1594" y="3360"/>
              <a:chExt cx="364" cy="159"/>
            </a:xfrm>
          </p:grpSpPr>
          <p:sp>
            <p:nvSpPr>
              <p:cNvPr id="2956314" name="Oval 26"/>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15" name="Rectangle 27"/>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16" name="Oval 28"/>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nvGrpSpPr>
            <p:cNvPr id="2956317" name="Group 29"/>
            <p:cNvGrpSpPr>
              <a:grpSpLocks/>
            </p:cNvGrpSpPr>
            <p:nvPr/>
          </p:nvGrpSpPr>
          <p:grpSpPr bwMode="auto">
            <a:xfrm>
              <a:off x="4228" y="1610"/>
              <a:ext cx="544" cy="116"/>
              <a:chOff x="4416" y="992"/>
              <a:chExt cx="544" cy="116"/>
            </a:xfrm>
          </p:grpSpPr>
          <p:sp>
            <p:nvSpPr>
              <p:cNvPr id="2956318" name="Line 30"/>
              <p:cNvSpPr>
                <a:spLocks noChangeShapeType="1"/>
              </p:cNvSpPr>
              <p:nvPr/>
            </p:nvSpPr>
            <p:spPr bwMode="auto">
              <a:xfrm>
                <a:off x="4416" y="1108"/>
                <a:ext cx="276" cy="0"/>
              </a:xfrm>
              <a:prstGeom prst="line">
                <a:avLst/>
              </a:prstGeom>
              <a:noFill/>
              <a:ln w="12700">
                <a:solidFill>
                  <a:srgbClr val="3D8B59"/>
                </a:solidFill>
                <a:round/>
                <a:headEnd/>
                <a:tailEnd/>
              </a:ln>
              <a:effectLst/>
            </p:spPr>
            <p:txBody>
              <a:bodyPr wrap="none" lIns="0" tIns="0" rIns="0" bIns="0" anchor="ctr"/>
              <a:lstStyle/>
              <a:p>
                <a:endParaRPr lang="en-US"/>
              </a:p>
            </p:txBody>
          </p:sp>
          <p:sp>
            <p:nvSpPr>
              <p:cNvPr id="2956319" name="Line 31"/>
              <p:cNvSpPr>
                <a:spLocks noChangeShapeType="1"/>
              </p:cNvSpPr>
              <p:nvPr/>
            </p:nvSpPr>
            <p:spPr bwMode="auto">
              <a:xfrm>
                <a:off x="4684" y="992"/>
                <a:ext cx="276" cy="0"/>
              </a:xfrm>
              <a:prstGeom prst="line">
                <a:avLst/>
              </a:prstGeom>
              <a:noFill/>
              <a:ln w="12700">
                <a:solidFill>
                  <a:srgbClr val="3D8B59"/>
                </a:solidFill>
                <a:round/>
                <a:headEnd/>
                <a:tailEnd/>
              </a:ln>
              <a:effectLst/>
            </p:spPr>
            <p:txBody>
              <a:bodyPr wrap="none" lIns="0" tIns="0" rIns="0" bIns="0" anchor="ctr"/>
              <a:lstStyle/>
              <a:p>
                <a:endParaRPr lang="en-US"/>
              </a:p>
            </p:txBody>
          </p:sp>
          <p:sp>
            <p:nvSpPr>
              <p:cNvPr id="2956320" name="Line 32"/>
              <p:cNvSpPr>
                <a:spLocks noChangeShapeType="1"/>
              </p:cNvSpPr>
              <p:nvPr/>
            </p:nvSpPr>
            <p:spPr bwMode="auto">
              <a:xfrm flipV="1">
                <a:off x="4684" y="992"/>
                <a:ext cx="0" cy="116"/>
              </a:xfrm>
              <a:prstGeom prst="line">
                <a:avLst/>
              </a:prstGeom>
              <a:noFill/>
              <a:ln w="12700">
                <a:solidFill>
                  <a:srgbClr val="3D8B59"/>
                </a:solidFill>
                <a:round/>
                <a:headEnd/>
                <a:tailEnd/>
              </a:ln>
              <a:effectLst/>
            </p:spPr>
            <p:txBody>
              <a:bodyPr wrap="none" lIns="0" tIns="0" rIns="0" bIns="0" anchor="ctr"/>
              <a:lstStyle/>
              <a:p>
                <a:endParaRPr lang="en-US"/>
              </a:p>
            </p:txBody>
          </p:sp>
        </p:grpSp>
        <p:sp>
          <p:nvSpPr>
            <p:cNvPr id="2956321" name="Line 33"/>
            <p:cNvSpPr>
              <a:spLocks noChangeShapeType="1"/>
            </p:cNvSpPr>
            <p:nvPr/>
          </p:nvSpPr>
          <p:spPr bwMode="auto">
            <a:xfrm rot="10800000" flipV="1">
              <a:off x="4502" y="1946"/>
              <a:ext cx="282" cy="0"/>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322" name="Line 34"/>
            <p:cNvSpPr>
              <a:spLocks noChangeShapeType="1"/>
            </p:cNvSpPr>
            <p:nvPr/>
          </p:nvSpPr>
          <p:spPr bwMode="auto">
            <a:xfrm rot="10800000" flipV="1">
              <a:off x="4221" y="1838"/>
              <a:ext cx="286" cy="0"/>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323" name="Line 35"/>
            <p:cNvSpPr>
              <a:spLocks noChangeShapeType="1"/>
            </p:cNvSpPr>
            <p:nvPr/>
          </p:nvSpPr>
          <p:spPr bwMode="auto">
            <a:xfrm rot="-10800000">
              <a:off x="4507" y="1838"/>
              <a:ext cx="0" cy="108"/>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324" name="Line 36"/>
            <p:cNvSpPr>
              <a:spLocks noChangeShapeType="1"/>
            </p:cNvSpPr>
            <p:nvPr/>
          </p:nvSpPr>
          <p:spPr bwMode="auto">
            <a:xfrm>
              <a:off x="4228" y="1786"/>
              <a:ext cx="496" cy="0"/>
            </a:xfrm>
            <a:prstGeom prst="line">
              <a:avLst/>
            </a:prstGeom>
            <a:noFill/>
            <a:ln w="12700">
              <a:solidFill>
                <a:srgbClr val="FF6600"/>
              </a:solidFill>
              <a:round/>
              <a:headEnd/>
              <a:tailEnd/>
            </a:ln>
            <a:effectLst/>
          </p:spPr>
          <p:txBody>
            <a:bodyPr wrap="none" lIns="0" tIns="0" rIns="0" bIns="0" anchor="ctr"/>
            <a:lstStyle/>
            <a:p>
              <a:endParaRPr lang="en-US"/>
            </a:p>
          </p:txBody>
        </p:sp>
        <p:sp>
          <p:nvSpPr>
            <p:cNvPr id="2956325" name="Rectangle 37"/>
            <p:cNvSpPr>
              <a:spLocks noChangeArrowheads="1"/>
            </p:cNvSpPr>
            <p:nvPr/>
          </p:nvSpPr>
          <p:spPr bwMode="auto">
            <a:xfrm>
              <a:off x="4728" y="1541"/>
              <a:ext cx="560" cy="156"/>
            </a:xfrm>
            <a:prstGeom prst="rect">
              <a:avLst/>
            </a:prstGeom>
            <a:solidFill>
              <a:srgbClr val="3D8B59"/>
            </a:solidFill>
            <a:ln w="12700" algn="ctr">
              <a:noFill/>
              <a:miter lim="800000"/>
              <a:headEnd/>
              <a:tailEnd/>
            </a:ln>
            <a:effectLst/>
          </p:spPr>
          <p:txBody>
            <a:bodyPr wrap="none" lIns="0" tIns="0" rIns="0" bIns="0" anchor="ctr"/>
            <a:lstStyle/>
            <a:p>
              <a:endParaRPr lang="en-US"/>
            </a:p>
          </p:txBody>
        </p:sp>
        <p:sp>
          <p:nvSpPr>
            <p:cNvPr id="2956326" name="Rectangle 38"/>
            <p:cNvSpPr>
              <a:spLocks noChangeArrowheads="1"/>
            </p:cNvSpPr>
            <p:nvPr/>
          </p:nvSpPr>
          <p:spPr bwMode="auto">
            <a:xfrm>
              <a:off x="4728" y="1854"/>
              <a:ext cx="560" cy="156"/>
            </a:xfrm>
            <a:prstGeom prst="rect">
              <a:avLst/>
            </a:prstGeom>
            <a:gradFill rotWithShape="1">
              <a:gsLst>
                <a:gs pos="0">
                  <a:srgbClr val="003580">
                    <a:gamma/>
                    <a:invGamma/>
                  </a:srgbClr>
                </a:gs>
                <a:gs pos="50000">
                  <a:srgbClr val="003580"/>
                </a:gs>
                <a:gs pos="100000">
                  <a:srgbClr val="003580">
                    <a:gamma/>
                    <a:invGamma/>
                  </a:srgbClr>
                </a:gs>
              </a:gsLst>
              <a:lin ang="0" scaled="1"/>
            </a:gradFill>
            <a:ln w="12700" algn="ctr">
              <a:noFill/>
              <a:miter lim="800000"/>
              <a:headEnd/>
              <a:tailEnd/>
            </a:ln>
            <a:effectLst/>
          </p:spPr>
          <p:txBody>
            <a:bodyPr wrap="none" lIns="0" tIns="0" rIns="0" bIns="0" anchor="ctr"/>
            <a:lstStyle/>
            <a:p>
              <a:endParaRPr lang="en-US"/>
            </a:p>
          </p:txBody>
        </p:sp>
        <p:sp>
          <p:nvSpPr>
            <p:cNvPr id="2956327" name="Rectangle 39"/>
            <p:cNvSpPr>
              <a:spLocks noChangeArrowheads="1"/>
            </p:cNvSpPr>
            <p:nvPr/>
          </p:nvSpPr>
          <p:spPr bwMode="auto">
            <a:xfrm>
              <a:off x="4728" y="1698"/>
              <a:ext cx="560" cy="156"/>
            </a:xfrm>
            <a:prstGeom prst="rect">
              <a:avLst/>
            </a:prstGeom>
            <a:solidFill>
              <a:srgbClr val="FF6600"/>
            </a:solidFill>
            <a:ln w="12700" algn="ctr">
              <a:noFill/>
              <a:miter lim="800000"/>
              <a:headEnd/>
              <a:tailEnd/>
            </a:ln>
            <a:effectLst/>
          </p:spPr>
          <p:txBody>
            <a:bodyPr wrap="none" lIns="0" tIns="0" rIns="0" bIns="0" anchor="ctr"/>
            <a:lstStyle/>
            <a:p>
              <a:endParaRPr lang="en-US"/>
            </a:p>
          </p:txBody>
        </p:sp>
      </p:grpSp>
      <p:grpSp>
        <p:nvGrpSpPr>
          <p:cNvPr id="2956328" name="Group 40"/>
          <p:cNvGrpSpPr>
            <a:grpSpLocks/>
          </p:cNvGrpSpPr>
          <p:nvPr/>
        </p:nvGrpSpPr>
        <p:grpSpPr bwMode="auto">
          <a:xfrm>
            <a:off x="5954713" y="4392613"/>
            <a:ext cx="2433637" cy="744537"/>
            <a:chOff x="3755" y="1541"/>
            <a:chExt cx="1533" cy="469"/>
          </a:xfrm>
        </p:grpSpPr>
        <p:grpSp>
          <p:nvGrpSpPr>
            <p:cNvPr id="2956329" name="Group 41"/>
            <p:cNvGrpSpPr>
              <a:grpSpLocks/>
            </p:cNvGrpSpPr>
            <p:nvPr/>
          </p:nvGrpSpPr>
          <p:grpSpPr bwMode="auto">
            <a:xfrm>
              <a:off x="3755" y="1755"/>
              <a:ext cx="470" cy="205"/>
              <a:chOff x="1594" y="3360"/>
              <a:chExt cx="364" cy="159"/>
            </a:xfrm>
          </p:grpSpPr>
          <p:sp>
            <p:nvSpPr>
              <p:cNvPr id="2956330" name="Oval 42"/>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31" name="Rectangle 43"/>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32" name="Oval 44"/>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56333" name="Oval 45"/>
            <p:cNvSpPr>
              <a:spLocks noChangeArrowheads="1"/>
            </p:cNvSpPr>
            <p:nvPr/>
          </p:nvSpPr>
          <p:spPr bwMode="auto">
            <a:xfrm>
              <a:off x="3755" y="1748"/>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56334" name="Rectangle 46"/>
            <p:cNvSpPr>
              <a:spLocks noChangeArrowheads="1"/>
            </p:cNvSpPr>
            <p:nvPr/>
          </p:nvSpPr>
          <p:spPr bwMode="auto">
            <a:xfrm>
              <a:off x="3755" y="1790"/>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56335" name="Oval 47"/>
            <p:cNvSpPr>
              <a:spLocks noChangeArrowheads="1"/>
            </p:cNvSpPr>
            <p:nvPr/>
          </p:nvSpPr>
          <p:spPr bwMode="auto">
            <a:xfrm>
              <a:off x="3755" y="1707"/>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6336" name="Oval 48"/>
            <p:cNvSpPr>
              <a:spLocks noChangeArrowheads="1"/>
            </p:cNvSpPr>
            <p:nvPr/>
          </p:nvSpPr>
          <p:spPr bwMode="auto">
            <a:xfrm>
              <a:off x="3755" y="1699"/>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37" name="Rectangle 49"/>
            <p:cNvSpPr>
              <a:spLocks noChangeArrowheads="1"/>
            </p:cNvSpPr>
            <p:nvPr/>
          </p:nvSpPr>
          <p:spPr bwMode="auto">
            <a:xfrm>
              <a:off x="3755" y="1741"/>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38" name="Oval 50"/>
            <p:cNvSpPr>
              <a:spLocks noChangeArrowheads="1"/>
            </p:cNvSpPr>
            <p:nvPr/>
          </p:nvSpPr>
          <p:spPr bwMode="auto">
            <a:xfrm>
              <a:off x="3755" y="1658"/>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6339" name="Oval 51"/>
            <p:cNvSpPr>
              <a:spLocks noChangeArrowheads="1"/>
            </p:cNvSpPr>
            <p:nvPr/>
          </p:nvSpPr>
          <p:spPr bwMode="auto">
            <a:xfrm>
              <a:off x="3755" y="1650"/>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40" name="Rectangle 52"/>
            <p:cNvSpPr>
              <a:spLocks noChangeArrowheads="1"/>
            </p:cNvSpPr>
            <p:nvPr/>
          </p:nvSpPr>
          <p:spPr bwMode="auto">
            <a:xfrm>
              <a:off x="3755" y="1692"/>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41" name="Oval 53"/>
            <p:cNvSpPr>
              <a:spLocks noChangeArrowheads="1"/>
            </p:cNvSpPr>
            <p:nvPr/>
          </p:nvSpPr>
          <p:spPr bwMode="auto">
            <a:xfrm>
              <a:off x="3755" y="160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56342" name="Group 54"/>
            <p:cNvGrpSpPr>
              <a:grpSpLocks/>
            </p:cNvGrpSpPr>
            <p:nvPr/>
          </p:nvGrpSpPr>
          <p:grpSpPr bwMode="auto">
            <a:xfrm>
              <a:off x="3755" y="1560"/>
              <a:ext cx="470" cy="205"/>
              <a:chOff x="1594" y="3360"/>
              <a:chExt cx="364" cy="159"/>
            </a:xfrm>
          </p:grpSpPr>
          <p:sp>
            <p:nvSpPr>
              <p:cNvPr id="2956343" name="Oval 55"/>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44" name="Rectangle 56"/>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45" name="Oval 57"/>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nvGrpSpPr>
            <p:cNvPr id="2956346" name="Group 58"/>
            <p:cNvGrpSpPr>
              <a:grpSpLocks/>
            </p:cNvGrpSpPr>
            <p:nvPr/>
          </p:nvGrpSpPr>
          <p:grpSpPr bwMode="auto">
            <a:xfrm>
              <a:off x="4228" y="1610"/>
              <a:ext cx="544" cy="116"/>
              <a:chOff x="4416" y="992"/>
              <a:chExt cx="544" cy="116"/>
            </a:xfrm>
          </p:grpSpPr>
          <p:sp>
            <p:nvSpPr>
              <p:cNvPr id="2956347" name="Line 59"/>
              <p:cNvSpPr>
                <a:spLocks noChangeShapeType="1"/>
              </p:cNvSpPr>
              <p:nvPr/>
            </p:nvSpPr>
            <p:spPr bwMode="auto">
              <a:xfrm>
                <a:off x="4416" y="1108"/>
                <a:ext cx="276" cy="0"/>
              </a:xfrm>
              <a:prstGeom prst="line">
                <a:avLst/>
              </a:prstGeom>
              <a:noFill/>
              <a:ln w="12700">
                <a:solidFill>
                  <a:srgbClr val="3D8B59"/>
                </a:solidFill>
                <a:round/>
                <a:headEnd/>
                <a:tailEnd/>
              </a:ln>
              <a:effectLst/>
            </p:spPr>
            <p:txBody>
              <a:bodyPr wrap="none" lIns="0" tIns="0" rIns="0" bIns="0" anchor="ctr"/>
              <a:lstStyle/>
              <a:p>
                <a:endParaRPr lang="en-US"/>
              </a:p>
            </p:txBody>
          </p:sp>
          <p:sp>
            <p:nvSpPr>
              <p:cNvPr id="2956348" name="Line 60"/>
              <p:cNvSpPr>
                <a:spLocks noChangeShapeType="1"/>
              </p:cNvSpPr>
              <p:nvPr/>
            </p:nvSpPr>
            <p:spPr bwMode="auto">
              <a:xfrm>
                <a:off x="4684" y="992"/>
                <a:ext cx="276" cy="0"/>
              </a:xfrm>
              <a:prstGeom prst="line">
                <a:avLst/>
              </a:prstGeom>
              <a:noFill/>
              <a:ln w="12700">
                <a:solidFill>
                  <a:srgbClr val="3D8B59"/>
                </a:solidFill>
                <a:round/>
                <a:headEnd/>
                <a:tailEnd/>
              </a:ln>
              <a:effectLst/>
            </p:spPr>
            <p:txBody>
              <a:bodyPr wrap="none" lIns="0" tIns="0" rIns="0" bIns="0" anchor="ctr"/>
              <a:lstStyle/>
              <a:p>
                <a:endParaRPr lang="en-US"/>
              </a:p>
            </p:txBody>
          </p:sp>
          <p:sp>
            <p:nvSpPr>
              <p:cNvPr id="2956349" name="Line 61"/>
              <p:cNvSpPr>
                <a:spLocks noChangeShapeType="1"/>
              </p:cNvSpPr>
              <p:nvPr/>
            </p:nvSpPr>
            <p:spPr bwMode="auto">
              <a:xfrm flipV="1">
                <a:off x="4684" y="992"/>
                <a:ext cx="0" cy="116"/>
              </a:xfrm>
              <a:prstGeom prst="line">
                <a:avLst/>
              </a:prstGeom>
              <a:noFill/>
              <a:ln w="12700">
                <a:solidFill>
                  <a:srgbClr val="3D8B59"/>
                </a:solidFill>
                <a:round/>
                <a:headEnd/>
                <a:tailEnd/>
              </a:ln>
              <a:effectLst/>
            </p:spPr>
            <p:txBody>
              <a:bodyPr wrap="none" lIns="0" tIns="0" rIns="0" bIns="0" anchor="ctr"/>
              <a:lstStyle/>
              <a:p>
                <a:endParaRPr lang="en-US"/>
              </a:p>
            </p:txBody>
          </p:sp>
        </p:grpSp>
        <p:sp>
          <p:nvSpPr>
            <p:cNvPr id="2956350" name="Line 62"/>
            <p:cNvSpPr>
              <a:spLocks noChangeShapeType="1"/>
            </p:cNvSpPr>
            <p:nvPr/>
          </p:nvSpPr>
          <p:spPr bwMode="auto">
            <a:xfrm rot="10800000" flipV="1">
              <a:off x="4502" y="1946"/>
              <a:ext cx="282" cy="0"/>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351" name="Line 63"/>
            <p:cNvSpPr>
              <a:spLocks noChangeShapeType="1"/>
            </p:cNvSpPr>
            <p:nvPr/>
          </p:nvSpPr>
          <p:spPr bwMode="auto">
            <a:xfrm rot="10800000" flipV="1">
              <a:off x="4221" y="1838"/>
              <a:ext cx="286" cy="0"/>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352" name="Line 64"/>
            <p:cNvSpPr>
              <a:spLocks noChangeShapeType="1"/>
            </p:cNvSpPr>
            <p:nvPr/>
          </p:nvSpPr>
          <p:spPr bwMode="auto">
            <a:xfrm rot="-10800000">
              <a:off x="4507" y="1838"/>
              <a:ext cx="0" cy="108"/>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353" name="Line 65"/>
            <p:cNvSpPr>
              <a:spLocks noChangeShapeType="1"/>
            </p:cNvSpPr>
            <p:nvPr/>
          </p:nvSpPr>
          <p:spPr bwMode="auto">
            <a:xfrm>
              <a:off x="4228" y="1786"/>
              <a:ext cx="496" cy="0"/>
            </a:xfrm>
            <a:prstGeom prst="line">
              <a:avLst/>
            </a:prstGeom>
            <a:noFill/>
            <a:ln w="12700">
              <a:solidFill>
                <a:srgbClr val="FF6600"/>
              </a:solidFill>
              <a:round/>
              <a:headEnd/>
              <a:tailEnd/>
            </a:ln>
            <a:effectLst/>
          </p:spPr>
          <p:txBody>
            <a:bodyPr wrap="none" lIns="0" tIns="0" rIns="0" bIns="0" anchor="ctr"/>
            <a:lstStyle/>
            <a:p>
              <a:endParaRPr lang="en-US"/>
            </a:p>
          </p:txBody>
        </p:sp>
        <p:sp>
          <p:nvSpPr>
            <p:cNvPr id="2956354" name="Rectangle 66"/>
            <p:cNvSpPr>
              <a:spLocks noChangeArrowheads="1"/>
            </p:cNvSpPr>
            <p:nvPr/>
          </p:nvSpPr>
          <p:spPr bwMode="auto">
            <a:xfrm>
              <a:off x="4728" y="1541"/>
              <a:ext cx="560" cy="156"/>
            </a:xfrm>
            <a:prstGeom prst="rect">
              <a:avLst/>
            </a:prstGeom>
            <a:solidFill>
              <a:srgbClr val="3D8B59"/>
            </a:solidFill>
            <a:ln w="12700" algn="ctr">
              <a:noFill/>
              <a:miter lim="800000"/>
              <a:headEnd/>
              <a:tailEnd/>
            </a:ln>
            <a:effectLst/>
          </p:spPr>
          <p:txBody>
            <a:bodyPr wrap="none" lIns="0" tIns="0" rIns="0" bIns="0" anchor="ctr"/>
            <a:lstStyle/>
            <a:p>
              <a:endParaRPr lang="en-US"/>
            </a:p>
          </p:txBody>
        </p:sp>
        <p:sp>
          <p:nvSpPr>
            <p:cNvPr id="2956355" name="Rectangle 67"/>
            <p:cNvSpPr>
              <a:spLocks noChangeArrowheads="1"/>
            </p:cNvSpPr>
            <p:nvPr/>
          </p:nvSpPr>
          <p:spPr bwMode="auto">
            <a:xfrm>
              <a:off x="4728" y="1854"/>
              <a:ext cx="560" cy="156"/>
            </a:xfrm>
            <a:prstGeom prst="rect">
              <a:avLst/>
            </a:prstGeom>
            <a:gradFill rotWithShape="1">
              <a:gsLst>
                <a:gs pos="0">
                  <a:srgbClr val="003580">
                    <a:gamma/>
                    <a:invGamma/>
                  </a:srgbClr>
                </a:gs>
                <a:gs pos="50000">
                  <a:srgbClr val="003580"/>
                </a:gs>
                <a:gs pos="100000">
                  <a:srgbClr val="003580">
                    <a:gamma/>
                    <a:invGamma/>
                  </a:srgbClr>
                </a:gs>
              </a:gsLst>
              <a:lin ang="0" scaled="1"/>
            </a:gradFill>
            <a:ln w="12700" algn="ctr">
              <a:noFill/>
              <a:miter lim="800000"/>
              <a:headEnd/>
              <a:tailEnd/>
            </a:ln>
            <a:effectLst/>
          </p:spPr>
          <p:txBody>
            <a:bodyPr wrap="none" lIns="0" tIns="0" rIns="0" bIns="0" anchor="ctr"/>
            <a:lstStyle/>
            <a:p>
              <a:endParaRPr lang="en-US"/>
            </a:p>
          </p:txBody>
        </p:sp>
        <p:sp>
          <p:nvSpPr>
            <p:cNvPr id="2956356" name="Rectangle 68"/>
            <p:cNvSpPr>
              <a:spLocks noChangeArrowheads="1"/>
            </p:cNvSpPr>
            <p:nvPr/>
          </p:nvSpPr>
          <p:spPr bwMode="auto">
            <a:xfrm>
              <a:off x="4728" y="1698"/>
              <a:ext cx="560" cy="156"/>
            </a:xfrm>
            <a:prstGeom prst="rect">
              <a:avLst/>
            </a:prstGeom>
            <a:solidFill>
              <a:srgbClr val="FF6600"/>
            </a:solidFill>
            <a:ln w="12700" algn="ctr">
              <a:noFill/>
              <a:miter lim="800000"/>
              <a:headEnd/>
              <a:tailEnd/>
            </a:ln>
            <a:effectLst/>
          </p:spPr>
          <p:txBody>
            <a:bodyPr wrap="none" lIns="0" tIns="0" rIns="0" bIns="0" anchor="ctr"/>
            <a:lstStyle/>
            <a:p>
              <a:endParaRPr lang="en-US"/>
            </a:p>
          </p:txBody>
        </p:sp>
      </p:grpSp>
      <p:grpSp>
        <p:nvGrpSpPr>
          <p:cNvPr id="2956357" name="Group 69"/>
          <p:cNvGrpSpPr>
            <a:grpSpLocks/>
          </p:cNvGrpSpPr>
          <p:nvPr/>
        </p:nvGrpSpPr>
        <p:grpSpPr bwMode="auto">
          <a:xfrm>
            <a:off x="5954713" y="5389563"/>
            <a:ext cx="2433637" cy="744537"/>
            <a:chOff x="3755" y="1541"/>
            <a:chExt cx="1533" cy="469"/>
          </a:xfrm>
        </p:grpSpPr>
        <p:grpSp>
          <p:nvGrpSpPr>
            <p:cNvPr id="2956358" name="Group 70"/>
            <p:cNvGrpSpPr>
              <a:grpSpLocks/>
            </p:cNvGrpSpPr>
            <p:nvPr/>
          </p:nvGrpSpPr>
          <p:grpSpPr bwMode="auto">
            <a:xfrm>
              <a:off x="3755" y="1755"/>
              <a:ext cx="470" cy="205"/>
              <a:chOff x="1594" y="3360"/>
              <a:chExt cx="364" cy="159"/>
            </a:xfrm>
          </p:grpSpPr>
          <p:sp>
            <p:nvSpPr>
              <p:cNvPr id="2956359" name="Oval 71"/>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60" name="Rectangle 72"/>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61" name="Oval 73"/>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56362" name="Oval 74"/>
            <p:cNvSpPr>
              <a:spLocks noChangeArrowheads="1"/>
            </p:cNvSpPr>
            <p:nvPr/>
          </p:nvSpPr>
          <p:spPr bwMode="auto">
            <a:xfrm>
              <a:off x="3755" y="1748"/>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56363" name="Rectangle 75"/>
            <p:cNvSpPr>
              <a:spLocks noChangeArrowheads="1"/>
            </p:cNvSpPr>
            <p:nvPr/>
          </p:nvSpPr>
          <p:spPr bwMode="auto">
            <a:xfrm>
              <a:off x="3755" y="1790"/>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56364" name="Oval 76"/>
            <p:cNvSpPr>
              <a:spLocks noChangeArrowheads="1"/>
            </p:cNvSpPr>
            <p:nvPr/>
          </p:nvSpPr>
          <p:spPr bwMode="auto">
            <a:xfrm>
              <a:off x="3755" y="1707"/>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6365" name="Oval 77"/>
            <p:cNvSpPr>
              <a:spLocks noChangeArrowheads="1"/>
            </p:cNvSpPr>
            <p:nvPr/>
          </p:nvSpPr>
          <p:spPr bwMode="auto">
            <a:xfrm>
              <a:off x="3755" y="1699"/>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66" name="Rectangle 78"/>
            <p:cNvSpPr>
              <a:spLocks noChangeArrowheads="1"/>
            </p:cNvSpPr>
            <p:nvPr/>
          </p:nvSpPr>
          <p:spPr bwMode="auto">
            <a:xfrm>
              <a:off x="3755" y="1741"/>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67" name="Oval 79"/>
            <p:cNvSpPr>
              <a:spLocks noChangeArrowheads="1"/>
            </p:cNvSpPr>
            <p:nvPr/>
          </p:nvSpPr>
          <p:spPr bwMode="auto">
            <a:xfrm>
              <a:off x="3755" y="1658"/>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6368" name="Oval 80"/>
            <p:cNvSpPr>
              <a:spLocks noChangeArrowheads="1"/>
            </p:cNvSpPr>
            <p:nvPr/>
          </p:nvSpPr>
          <p:spPr bwMode="auto">
            <a:xfrm>
              <a:off x="3755" y="1650"/>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69" name="Rectangle 81"/>
            <p:cNvSpPr>
              <a:spLocks noChangeArrowheads="1"/>
            </p:cNvSpPr>
            <p:nvPr/>
          </p:nvSpPr>
          <p:spPr bwMode="auto">
            <a:xfrm>
              <a:off x="3755" y="1692"/>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70" name="Oval 82"/>
            <p:cNvSpPr>
              <a:spLocks noChangeArrowheads="1"/>
            </p:cNvSpPr>
            <p:nvPr/>
          </p:nvSpPr>
          <p:spPr bwMode="auto">
            <a:xfrm>
              <a:off x="3755" y="160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56371" name="Group 83"/>
            <p:cNvGrpSpPr>
              <a:grpSpLocks/>
            </p:cNvGrpSpPr>
            <p:nvPr/>
          </p:nvGrpSpPr>
          <p:grpSpPr bwMode="auto">
            <a:xfrm>
              <a:off x="3755" y="1560"/>
              <a:ext cx="470" cy="205"/>
              <a:chOff x="1594" y="3360"/>
              <a:chExt cx="364" cy="159"/>
            </a:xfrm>
          </p:grpSpPr>
          <p:sp>
            <p:nvSpPr>
              <p:cNvPr id="2956372" name="Oval 84"/>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73" name="Rectangle 85"/>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74" name="Oval 86"/>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nvGrpSpPr>
            <p:cNvPr id="2956375" name="Group 87"/>
            <p:cNvGrpSpPr>
              <a:grpSpLocks/>
            </p:cNvGrpSpPr>
            <p:nvPr/>
          </p:nvGrpSpPr>
          <p:grpSpPr bwMode="auto">
            <a:xfrm>
              <a:off x="4228" y="1610"/>
              <a:ext cx="544" cy="116"/>
              <a:chOff x="4416" y="992"/>
              <a:chExt cx="544" cy="116"/>
            </a:xfrm>
          </p:grpSpPr>
          <p:sp>
            <p:nvSpPr>
              <p:cNvPr id="2956376" name="Line 88"/>
              <p:cNvSpPr>
                <a:spLocks noChangeShapeType="1"/>
              </p:cNvSpPr>
              <p:nvPr/>
            </p:nvSpPr>
            <p:spPr bwMode="auto">
              <a:xfrm>
                <a:off x="4416" y="1108"/>
                <a:ext cx="276" cy="0"/>
              </a:xfrm>
              <a:prstGeom prst="line">
                <a:avLst/>
              </a:prstGeom>
              <a:noFill/>
              <a:ln w="12700">
                <a:solidFill>
                  <a:srgbClr val="3D8B59"/>
                </a:solidFill>
                <a:round/>
                <a:headEnd/>
                <a:tailEnd/>
              </a:ln>
              <a:effectLst/>
            </p:spPr>
            <p:txBody>
              <a:bodyPr wrap="none" lIns="0" tIns="0" rIns="0" bIns="0" anchor="ctr"/>
              <a:lstStyle/>
              <a:p>
                <a:endParaRPr lang="en-US"/>
              </a:p>
            </p:txBody>
          </p:sp>
          <p:sp>
            <p:nvSpPr>
              <p:cNvPr id="2956377" name="Line 89"/>
              <p:cNvSpPr>
                <a:spLocks noChangeShapeType="1"/>
              </p:cNvSpPr>
              <p:nvPr/>
            </p:nvSpPr>
            <p:spPr bwMode="auto">
              <a:xfrm>
                <a:off x="4684" y="992"/>
                <a:ext cx="276" cy="0"/>
              </a:xfrm>
              <a:prstGeom prst="line">
                <a:avLst/>
              </a:prstGeom>
              <a:noFill/>
              <a:ln w="12700">
                <a:solidFill>
                  <a:srgbClr val="3D8B59"/>
                </a:solidFill>
                <a:round/>
                <a:headEnd/>
                <a:tailEnd/>
              </a:ln>
              <a:effectLst/>
            </p:spPr>
            <p:txBody>
              <a:bodyPr wrap="none" lIns="0" tIns="0" rIns="0" bIns="0" anchor="ctr"/>
              <a:lstStyle/>
              <a:p>
                <a:endParaRPr lang="en-US"/>
              </a:p>
            </p:txBody>
          </p:sp>
          <p:sp>
            <p:nvSpPr>
              <p:cNvPr id="2956378" name="Line 90"/>
              <p:cNvSpPr>
                <a:spLocks noChangeShapeType="1"/>
              </p:cNvSpPr>
              <p:nvPr/>
            </p:nvSpPr>
            <p:spPr bwMode="auto">
              <a:xfrm flipV="1">
                <a:off x="4684" y="992"/>
                <a:ext cx="0" cy="116"/>
              </a:xfrm>
              <a:prstGeom prst="line">
                <a:avLst/>
              </a:prstGeom>
              <a:noFill/>
              <a:ln w="12700">
                <a:solidFill>
                  <a:srgbClr val="3D8B59"/>
                </a:solidFill>
                <a:round/>
                <a:headEnd/>
                <a:tailEnd/>
              </a:ln>
              <a:effectLst/>
            </p:spPr>
            <p:txBody>
              <a:bodyPr wrap="none" lIns="0" tIns="0" rIns="0" bIns="0" anchor="ctr"/>
              <a:lstStyle/>
              <a:p>
                <a:endParaRPr lang="en-US"/>
              </a:p>
            </p:txBody>
          </p:sp>
        </p:grpSp>
        <p:sp>
          <p:nvSpPr>
            <p:cNvPr id="2956379" name="Line 91"/>
            <p:cNvSpPr>
              <a:spLocks noChangeShapeType="1"/>
            </p:cNvSpPr>
            <p:nvPr/>
          </p:nvSpPr>
          <p:spPr bwMode="auto">
            <a:xfrm rot="10800000" flipV="1">
              <a:off x="4502" y="1946"/>
              <a:ext cx="282" cy="0"/>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380" name="Line 92"/>
            <p:cNvSpPr>
              <a:spLocks noChangeShapeType="1"/>
            </p:cNvSpPr>
            <p:nvPr/>
          </p:nvSpPr>
          <p:spPr bwMode="auto">
            <a:xfrm rot="10800000" flipV="1">
              <a:off x="4221" y="1838"/>
              <a:ext cx="286" cy="0"/>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381" name="Line 93"/>
            <p:cNvSpPr>
              <a:spLocks noChangeShapeType="1"/>
            </p:cNvSpPr>
            <p:nvPr/>
          </p:nvSpPr>
          <p:spPr bwMode="auto">
            <a:xfrm rot="-10800000">
              <a:off x="4507" y="1838"/>
              <a:ext cx="0" cy="108"/>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382" name="Line 94"/>
            <p:cNvSpPr>
              <a:spLocks noChangeShapeType="1"/>
            </p:cNvSpPr>
            <p:nvPr/>
          </p:nvSpPr>
          <p:spPr bwMode="auto">
            <a:xfrm>
              <a:off x="4228" y="1786"/>
              <a:ext cx="496" cy="0"/>
            </a:xfrm>
            <a:prstGeom prst="line">
              <a:avLst/>
            </a:prstGeom>
            <a:noFill/>
            <a:ln w="12700">
              <a:solidFill>
                <a:srgbClr val="FF6600"/>
              </a:solidFill>
              <a:round/>
              <a:headEnd/>
              <a:tailEnd/>
            </a:ln>
            <a:effectLst/>
          </p:spPr>
          <p:txBody>
            <a:bodyPr wrap="none" lIns="0" tIns="0" rIns="0" bIns="0" anchor="ctr"/>
            <a:lstStyle/>
            <a:p>
              <a:endParaRPr lang="en-US"/>
            </a:p>
          </p:txBody>
        </p:sp>
        <p:sp>
          <p:nvSpPr>
            <p:cNvPr id="2956383" name="Rectangle 95"/>
            <p:cNvSpPr>
              <a:spLocks noChangeArrowheads="1"/>
            </p:cNvSpPr>
            <p:nvPr/>
          </p:nvSpPr>
          <p:spPr bwMode="auto">
            <a:xfrm>
              <a:off x="4728" y="1541"/>
              <a:ext cx="560" cy="156"/>
            </a:xfrm>
            <a:prstGeom prst="rect">
              <a:avLst/>
            </a:prstGeom>
            <a:solidFill>
              <a:srgbClr val="3D8B59"/>
            </a:solidFill>
            <a:ln w="12700" algn="ctr">
              <a:noFill/>
              <a:miter lim="800000"/>
              <a:headEnd/>
              <a:tailEnd/>
            </a:ln>
            <a:effectLst/>
          </p:spPr>
          <p:txBody>
            <a:bodyPr wrap="none" lIns="0" tIns="0" rIns="0" bIns="0" anchor="ctr"/>
            <a:lstStyle/>
            <a:p>
              <a:endParaRPr lang="en-US"/>
            </a:p>
          </p:txBody>
        </p:sp>
        <p:sp>
          <p:nvSpPr>
            <p:cNvPr id="2956384" name="Rectangle 96"/>
            <p:cNvSpPr>
              <a:spLocks noChangeArrowheads="1"/>
            </p:cNvSpPr>
            <p:nvPr/>
          </p:nvSpPr>
          <p:spPr bwMode="auto">
            <a:xfrm>
              <a:off x="4728" y="1854"/>
              <a:ext cx="560" cy="156"/>
            </a:xfrm>
            <a:prstGeom prst="rect">
              <a:avLst/>
            </a:prstGeom>
            <a:gradFill rotWithShape="1">
              <a:gsLst>
                <a:gs pos="0">
                  <a:srgbClr val="003580">
                    <a:gamma/>
                    <a:invGamma/>
                  </a:srgbClr>
                </a:gs>
                <a:gs pos="50000">
                  <a:srgbClr val="003580"/>
                </a:gs>
                <a:gs pos="100000">
                  <a:srgbClr val="003580">
                    <a:gamma/>
                    <a:invGamma/>
                  </a:srgbClr>
                </a:gs>
              </a:gsLst>
              <a:lin ang="0" scaled="1"/>
            </a:gradFill>
            <a:ln w="12700" algn="ctr">
              <a:noFill/>
              <a:miter lim="800000"/>
              <a:headEnd/>
              <a:tailEnd/>
            </a:ln>
            <a:effectLst/>
          </p:spPr>
          <p:txBody>
            <a:bodyPr wrap="none" lIns="0" tIns="0" rIns="0" bIns="0" anchor="ctr"/>
            <a:lstStyle/>
            <a:p>
              <a:endParaRPr lang="en-US"/>
            </a:p>
          </p:txBody>
        </p:sp>
        <p:sp>
          <p:nvSpPr>
            <p:cNvPr id="2956385" name="Rectangle 97"/>
            <p:cNvSpPr>
              <a:spLocks noChangeArrowheads="1"/>
            </p:cNvSpPr>
            <p:nvPr/>
          </p:nvSpPr>
          <p:spPr bwMode="auto">
            <a:xfrm>
              <a:off x="4728" y="1698"/>
              <a:ext cx="560" cy="156"/>
            </a:xfrm>
            <a:prstGeom prst="rect">
              <a:avLst/>
            </a:prstGeom>
            <a:solidFill>
              <a:srgbClr val="FF6600"/>
            </a:solidFill>
            <a:ln w="12700" algn="ctr">
              <a:noFill/>
              <a:miter lim="800000"/>
              <a:headEnd/>
              <a:tailEnd/>
            </a:ln>
            <a:effectLst/>
          </p:spPr>
          <p:txBody>
            <a:bodyPr wrap="none" lIns="0" tIns="0" rIns="0" bIns="0" anchor="ctr"/>
            <a:lstStyle/>
            <a:p>
              <a:endParaRPr lang="en-US"/>
            </a:p>
          </p:txBody>
        </p:sp>
      </p:grpSp>
      <p:grpSp>
        <p:nvGrpSpPr>
          <p:cNvPr id="2956386" name="Group 98"/>
          <p:cNvGrpSpPr>
            <a:grpSpLocks/>
          </p:cNvGrpSpPr>
          <p:nvPr/>
        </p:nvGrpSpPr>
        <p:grpSpPr bwMode="auto">
          <a:xfrm>
            <a:off x="5954713" y="2446338"/>
            <a:ext cx="2433637" cy="744537"/>
            <a:chOff x="3755" y="1541"/>
            <a:chExt cx="1533" cy="469"/>
          </a:xfrm>
        </p:grpSpPr>
        <p:grpSp>
          <p:nvGrpSpPr>
            <p:cNvPr id="2956387" name="Group 99"/>
            <p:cNvGrpSpPr>
              <a:grpSpLocks/>
            </p:cNvGrpSpPr>
            <p:nvPr/>
          </p:nvGrpSpPr>
          <p:grpSpPr bwMode="auto">
            <a:xfrm>
              <a:off x="3755" y="1755"/>
              <a:ext cx="470" cy="205"/>
              <a:chOff x="1594" y="3360"/>
              <a:chExt cx="364" cy="159"/>
            </a:xfrm>
          </p:grpSpPr>
          <p:sp>
            <p:nvSpPr>
              <p:cNvPr id="2956388" name="Oval 100"/>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89" name="Rectangle 101"/>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90" name="Oval 102"/>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56391" name="Oval 103"/>
            <p:cNvSpPr>
              <a:spLocks noChangeArrowheads="1"/>
            </p:cNvSpPr>
            <p:nvPr/>
          </p:nvSpPr>
          <p:spPr bwMode="auto">
            <a:xfrm>
              <a:off x="3755" y="1748"/>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56392" name="Rectangle 104"/>
            <p:cNvSpPr>
              <a:spLocks noChangeArrowheads="1"/>
            </p:cNvSpPr>
            <p:nvPr/>
          </p:nvSpPr>
          <p:spPr bwMode="auto">
            <a:xfrm>
              <a:off x="3755" y="1790"/>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56393" name="Oval 105"/>
            <p:cNvSpPr>
              <a:spLocks noChangeArrowheads="1"/>
            </p:cNvSpPr>
            <p:nvPr/>
          </p:nvSpPr>
          <p:spPr bwMode="auto">
            <a:xfrm>
              <a:off x="3755" y="1707"/>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6394" name="Oval 106"/>
            <p:cNvSpPr>
              <a:spLocks noChangeArrowheads="1"/>
            </p:cNvSpPr>
            <p:nvPr/>
          </p:nvSpPr>
          <p:spPr bwMode="auto">
            <a:xfrm>
              <a:off x="3755" y="1699"/>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95" name="Rectangle 107"/>
            <p:cNvSpPr>
              <a:spLocks noChangeArrowheads="1"/>
            </p:cNvSpPr>
            <p:nvPr/>
          </p:nvSpPr>
          <p:spPr bwMode="auto">
            <a:xfrm>
              <a:off x="3755" y="1741"/>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96" name="Oval 108"/>
            <p:cNvSpPr>
              <a:spLocks noChangeArrowheads="1"/>
            </p:cNvSpPr>
            <p:nvPr/>
          </p:nvSpPr>
          <p:spPr bwMode="auto">
            <a:xfrm>
              <a:off x="3755" y="1658"/>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6397" name="Oval 109"/>
            <p:cNvSpPr>
              <a:spLocks noChangeArrowheads="1"/>
            </p:cNvSpPr>
            <p:nvPr/>
          </p:nvSpPr>
          <p:spPr bwMode="auto">
            <a:xfrm>
              <a:off x="3755" y="1650"/>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398" name="Rectangle 110"/>
            <p:cNvSpPr>
              <a:spLocks noChangeArrowheads="1"/>
            </p:cNvSpPr>
            <p:nvPr/>
          </p:nvSpPr>
          <p:spPr bwMode="auto">
            <a:xfrm>
              <a:off x="3755" y="1692"/>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399" name="Oval 111"/>
            <p:cNvSpPr>
              <a:spLocks noChangeArrowheads="1"/>
            </p:cNvSpPr>
            <p:nvPr/>
          </p:nvSpPr>
          <p:spPr bwMode="auto">
            <a:xfrm>
              <a:off x="3755" y="160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56400" name="Group 112"/>
            <p:cNvGrpSpPr>
              <a:grpSpLocks/>
            </p:cNvGrpSpPr>
            <p:nvPr/>
          </p:nvGrpSpPr>
          <p:grpSpPr bwMode="auto">
            <a:xfrm>
              <a:off x="3755" y="1560"/>
              <a:ext cx="470" cy="205"/>
              <a:chOff x="1594" y="3360"/>
              <a:chExt cx="364" cy="159"/>
            </a:xfrm>
          </p:grpSpPr>
          <p:sp>
            <p:nvSpPr>
              <p:cNvPr id="2956401" name="Oval 113"/>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402" name="Rectangle 114"/>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403" name="Oval 115"/>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nvGrpSpPr>
            <p:cNvPr id="2956404" name="Group 116"/>
            <p:cNvGrpSpPr>
              <a:grpSpLocks/>
            </p:cNvGrpSpPr>
            <p:nvPr/>
          </p:nvGrpSpPr>
          <p:grpSpPr bwMode="auto">
            <a:xfrm>
              <a:off x="4228" y="1610"/>
              <a:ext cx="544" cy="116"/>
              <a:chOff x="4416" y="992"/>
              <a:chExt cx="544" cy="116"/>
            </a:xfrm>
          </p:grpSpPr>
          <p:sp>
            <p:nvSpPr>
              <p:cNvPr id="2956405" name="Line 117"/>
              <p:cNvSpPr>
                <a:spLocks noChangeShapeType="1"/>
              </p:cNvSpPr>
              <p:nvPr/>
            </p:nvSpPr>
            <p:spPr bwMode="auto">
              <a:xfrm>
                <a:off x="4416" y="1108"/>
                <a:ext cx="276" cy="0"/>
              </a:xfrm>
              <a:prstGeom prst="line">
                <a:avLst/>
              </a:prstGeom>
              <a:noFill/>
              <a:ln w="12700">
                <a:solidFill>
                  <a:srgbClr val="3D8B59"/>
                </a:solidFill>
                <a:round/>
                <a:headEnd/>
                <a:tailEnd/>
              </a:ln>
              <a:effectLst/>
            </p:spPr>
            <p:txBody>
              <a:bodyPr wrap="none" lIns="0" tIns="0" rIns="0" bIns="0" anchor="ctr"/>
              <a:lstStyle/>
              <a:p>
                <a:endParaRPr lang="en-US"/>
              </a:p>
            </p:txBody>
          </p:sp>
          <p:sp>
            <p:nvSpPr>
              <p:cNvPr id="2956406" name="Line 118"/>
              <p:cNvSpPr>
                <a:spLocks noChangeShapeType="1"/>
              </p:cNvSpPr>
              <p:nvPr/>
            </p:nvSpPr>
            <p:spPr bwMode="auto">
              <a:xfrm>
                <a:off x="4684" y="992"/>
                <a:ext cx="276" cy="0"/>
              </a:xfrm>
              <a:prstGeom prst="line">
                <a:avLst/>
              </a:prstGeom>
              <a:noFill/>
              <a:ln w="12700">
                <a:solidFill>
                  <a:srgbClr val="3D8B59"/>
                </a:solidFill>
                <a:round/>
                <a:headEnd/>
                <a:tailEnd/>
              </a:ln>
              <a:effectLst/>
            </p:spPr>
            <p:txBody>
              <a:bodyPr wrap="none" lIns="0" tIns="0" rIns="0" bIns="0" anchor="ctr"/>
              <a:lstStyle/>
              <a:p>
                <a:endParaRPr lang="en-US"/>
              </a:p>
            </p:txBody>
          </p:sp>
          <p:sp>
            <p:nvSpPr>
              <p:cNvPr id="2956407" name="Line 119"/>
              <p:cNvSpPr>
                <a:spLocks noChangeShapeType="1"/>
              </p:cNvSpPr>
              <p:nvPr/>
            </p:nvSpPr>
            <p:spPr bwMode="auto">
              <a:xfrm flipV="1">
                <a:off x="4684" y="992"/>
                <a:ext cx="0" cy="116"/>
              </a:xfrm>
              <a:prstGeom prst="line">
                <a:avLst/>
              </a:prstGeom>
              <a:noFill/>
              <a:ln w="12700">
                <a:solidFill>
                  <a:srgbClr val="3D8B59"/>
                </a:solidFill>
                <a:round/>
                <a:headEnd/>
                <a:tailEnd/>
              </a:ln>
              <a:effectLst/>
            </p:spPr>
            <p:txBody>
              <a:bodyPr wrap="none" lIns="0" tIns="0" rIns="0" bIns="0" anchor="ctr"/>
              <a:lstStyle/>
              <a:p>
                <a:endParaRPr lang="en-US"/>
              </a:p>
            </p:txBody>
          </p:sp>
        </p:grpSp>
        <p:sp>
          <p:nvSpPr>
            <p:cNvPr id="2956408" name="Line 120"/>
            <p:cNvSpPr>
              <a:spLocks noChangeShapeType="1"/>
            </p:cNvSpPr>
            <p:nvPr/>
          </p:nvSpPr>
          <p:spPr bwMode="auto">
            <a:xfrm rot="10800000" flipV="1">
              <a:off x="4502" y="1946"/>
              <a:ext cx="282" cy="0"/>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409" name="Line 121"/>
            <p:cNvSpPr>
              <a:spLocks noChangeShapeType="1"/>
            </p:cNvSpPr>
            <p:nvPr/>
          </p:nvSpPr>
          <p:spPr bwMode="auto">
            <a:xfrm rot="10800000" flipV="1">
              <a:off x="4221" y="1838"/>
              <a:ext cx="286" cy="0"/>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410" name="Line 122"/>
            <p:cNvSpPr>
              <a:spLocks noChangeShapeType="1"/>
            </p:cNvSpPr>
            <p:nvPr/>
          </p:nvSpPr>
          <p:spPr bwMode="auto">
            <a:xfrm rot="-10800000">
              <a:off x="4507" y="1838"/>
              <a:ext cx="0" cy="108"/>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411" name="Line 123"/>
            <p:cNvSpPr>
              <a:spLocks noChangeShapeType="1"/>
            </p:cNvSpPr>
            <p:nvPr/>
          </p:nvSpPr>
          <p:spPr bwMode="auto">
            <a:xfrm>
              <a:off x="4228" y="1786"/>
              <a:ext cx="496" cy="0"/>
            </a:xfrm>
            <a:prstGeom prst="line">
              <a:avLst/>
            </a:prstGeom>
            <a:noFill/>
            <a:ln w="12700">
              <a:solidFill>
                <a:srgbClr val="FF6600"/>
              </a:solidFill>
              <a:round/>
              <a:headEnd/>
              <a:tailEnd/>
            </a:ln>
            <a:effectLst/>
          </p:spPr>
          <p:txBody>
            <a:bodyPr wrap="none" lIns="0" tIns="0" rIns="0" bIns="0" anchor="ctr"/>
            <a:lstStyle/>
            <a:p>
              <a:endParaRPr lang="en-US"/>
            </a:p>
          </p:txBody>
        </p:sp>
        <p:sp>
          <p:nvSpPr>
            <p:cNvPr id="2956412" name="Rectangle 124"/>
            <p:cNvSpPr>
              <a:spLocks noChangeArrowheads="1"/>
            </p:cNvSpPr>
            <p:nvPr/>
          </p:nvSpPr>
          <p:spPr bwMode="auto">
            <a:xfrm>
              <a:off x="4728" y="1541"/>
              <a:ext cx="560" cy="156"/>
            </a:xfrm>
            <a:prstGeom prst="rect">
              <a:avLst/>
            </a:prstGeom>
            <a:solidFill>
              <a:srgbClr val="3D8B59"/>
            </a:solidFill>
            <a:ln w="12700" algn="ctr">
              <a:noFill/>
              <a:miter lim="800000"/>
              <a:headEnd/>
              <a:tailEnd/>
            </a:ln>
            <a:effectLst/>
          </p:spPr>
          <p:txBody>
            <a:bodyPr wrap="none" lIns="0" tIns="0" rIns="0" bIns="0" anchor="ctr"/>
            <a:lstStyle/>
            <a:p>
              <a:endParaRPr lang="en-US"/>
            </a:p>
          </p:txBody>
        </p:sp>
        <p:sp>
          <p:nvSpPr>
            <p:cNvPr id="2956413" name="Rectangle 125"/>
            <p:cNvSpPr>
              <a:spLocks noChangeArrowheads="1"/>
            </p:cNvSpPr>
            <p:nvPr/>
          </p:nvSpPr>
          <p:spPr bwMode="auto">
            <a:xfrm>
              <a:off x="4728" y="1854"/>
              <a:ext cx="560" cy="156"/>
            </a:xfrm>
            <a:prstGeom prst="rect">
              <a:avLst/>
            </a:prstGeom>
            <a:gradFill rotWithShape="1">
              <a:gsLst>
                <a:gs pos="0">
                  <a:srgbClr val="003580">
                    <a:gamma/>
                    <a:invGamma/>
                  </a:srgbClr>
                </a:gs>
                <a:gs pos="50000">
                  <a:srgbClr val="003580"/>
                </a:gs>
                <a:gs pos="100000">
                  <a:srgbClr val="003580">
                    <a:gamma/>
                    <a:invGamma/>
                  </a:srgbClr>
                </a:gs>
              </a:gsLst>
              <a:lin ang="0" scaled="1"/>
            </a:gradFill>
            <a:ln w="12700" algn="ctr">
              <a:noFill/>
              <a:miter lim="800000"/>
              <a:headEnd/>
              <a:tailEnd/>
            </a:ln>
            <a:effectLst/>
          </p:spPr>
          <p:txBody>
            <a:bodyPr wrap="none" lIns="0" tIns="0" rIns="0" bIns="0" anchor="ctr"/>
            <a:lstStyle/>
            <a:p>
              <a:endParaRPr lang="en-US"/>
            </a:p>
          </p:txBody>
        </p:sp>
        <p:sp>
          <p:nvSpPr>
            <p:cNvPr id="2956414" name="Rectangle 126"/>
            <p:cNvSpPr>
              <a:spLocks noChangeArrowheads="1"/>
            </p:cNvSpPr>
            <p:nvPr/>
          </p:nvSpPr>
          <p:spPr bwMode="auto">
            <a:xfrm>
              <a:off x="4728" y="1698"/>
              <a:ext cx="560" cy="156"/>
            </a:xfrm>
            <a:prstGeom prst="rect">
              <a:avLst/>
            </a:prstGeom>
            <a:solidFill>
              <a:srgbClr val="FF6600"/>
            </a:solidFill>
            <a:ln w="12700" algn="ctr">
              <a:noFill/>
              <a:miter lim="800000"/>
              <a:headEnd/>
              <a:tailEnd/>
            </a:ln>
            <a:effectLst/>
          </p:spPr>
          <p:txBody>
            <a:bodyPr wrap="none" lIns="0" tIns="0" rIns="0" bIns="0" anchor="ctr"/>
            <a:lstStyle/>
            <a:p>
              <a:endParaRPr lang="en-US"/>
            </a:p>
          </p:txBody>
        </p:sp>
      </p:grpSp>
      <p:grpSp>
        <p:nvGrpSpPr>
          <p:cNvPr id="2956415" name="Group 127"/>
          <p:cNvGrpSpPr>
            <a:grpSpLocks/>
          </p:cNvGrpSpPr>
          <p:nvPr/>
        </p:nvGrpSpPr>
        <p:grpSpPr bwMode="auto">
          <a:xfrm>
            <a:off x="5954713" y="1465263"/>
            <a:ext cx="2433637" cy="744537"/>
            <a:chOff x="3751" y="923"/>
            <a:chExt cx="1533" cy="469"/>
          </a:xfrm>
        </p:grpSpPr>
        <p:grpSp>
          <p:nvGrpSpPr>
            <p:cNvPr id="2956416" name="Group 128"/>
            <p:cNvGrpSpPr>
              <a:grpSpLocks/>
            </p:cNvGrpSpPr>
            <p:nvPr/>
          </p:nvGrpSpPr>
          <p:grpSpPr bwMode="auto">
            <a:xfrm>
              <a:off x="3751" y="1137"/>
              <a:ext cx="470" cy="205"/>
              <a:chOff x="1594" y="3360"/>
              <a:chExt cx="364" cy="159"/>
            </a:xfrm>
          </p:grpSpPr>
          <p:sp>
            <p:nvSpPr>
              <p:cNvPr id="2956417" name="Oval 129"/>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418" name="Rectangle 130"/>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419" name="Oval 131"/>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56420" name="Oval 132"/>
            <p:cNvSpPr>
              <a:spLocks noChangeArrowheads="1"/>
            </p:cNvSpPr>
            <p:nvPr/>
          </p:nvSpPr>
          <p:spPr bwMode="auto">
            <a:xfrm>
              <a:off x="3751" y="1130"/>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56421" name="Rectangle 133"/>
            <p:cNvSpPr>
              <a:spLocks noChangeArrowheads="1"/>
            </p:cNvSpPr>
            <p:nvPr/>
          </p:nvSpPr>
          <p:spPr bwMode="auto">
            <a:xfrm>
              <a:off x="3751" y="1172"/>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56422" name="Oval 134"/>
            <p:cNvSpPr>
              <a:spLocks noChangeArrowheads="1"/>
            </p:cNvSpPr>
            <p:nvPr/>
          </p:nvSpPr>
          <p:spPr bwMode="auto">
            <a:xfrm>
              <a:off x="3751" y="108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6423" name="Oval 135"/>
            <p:cNvSpPr>
              <a:spLocks noChangeArrowheads="1"/>
            </p:cNvSpPr>
            <p:nvPr/>
          </p:nvSpPr>
          <p:spPr bwMode="auto">
            <a:xfrm>
              <a:off x="3751" y="1081"/>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424" name="Rectangle 136"/>
            <p:cNvSpPr>
              <a:spLocks noChangeArrowheads="1"/>
            </p:cNvSpPr>
            <p:nvPr/>
          </p:nvSpPr>
          <p:spPr bwMode="auto">
            <a:xfrm>
              <a:off x="3751" y="1123"/>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425" name="Oval 137"/>
            <p:cNvSpPr>
              <a:spLocks noChangeArrowheads="1"/>
            </p:cNvSpPr>
            <p:nvPr/>
          </p:nvSpPr>
          <p:spPr bwMode="auto">
            <a:xfrm>
              <a:off x="3751" y="1040"/>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56426" name="Oval 138"/>
            <p:cNvSpPr>
              <a:spLocks noChangeArrowheads="1"/>
            </p:cNvSpPr>
            <p:nvPr/>
          </p:nvSpPr>
          <p:spPr bwMode="auto">
            <a:xfrm>
              <a:off x="3751" y="1032"/>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427" name="Rectangle 139"/>
            <p:cNvSpPr>
              <a:spLocks noChangeArrowheads="1"/>
            </p:cNvSpPr>
            <p:nvPr/>
          </p:nvSpPr>
          <p:spPr bwMode="auto">
            <a:xfrm>
              <a:off x="3751" y="1074"/>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428" name="Oval 140"/>
            <p:cNvSpPr>
              <a:spLocks noChangeArrowheads="1"/>
            </p:cNvSpPr>
            <p:nvPr/>
          </p:nvSpPr>
          <p:spPr bwMode="auto">
            <a:xfrm>
              <a:off x="3751" y="991"/>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56429" name="Group 141"/>
            <p:cNvGrpSpPr>
              <a:grpSpLocks/>
            </p:cNvGrpSpPr>
            <p:nvPr/>
          </p:nvGrpSpPr>
          <p:grpSpPr bwMode="auto">
            <a:xfrm>
              <a:off x="3751" y="942"/>
              <a:ext cx="470" cy="205"/>
              <a:chOff x="1594" y="3360"/>
              <a:chExt cx="364" cy="159"/>
            </a:xfrm>
          </p:grpSpPr>
          <p:sp>
            <p:nvSpPr>
              <p:cNvPr id="2956430" name="Oval 142"/>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6431" name="Rectangle 143"/>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6432" name="Oval 144"/>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nvGrpSpPr>
            <p:cNvPr id="2956433" name="Group 145"/>
            <p:cNvGrpSpPr>
              <a:grpSpLocks/>
            </p:cNvGrpSpPr>
            <p:nvPr/>
          </p:nvGrpSpPr>
          <p:grpSpPr bwMode="auto">
            <a:xfrm>
              <a:off x="4224" y="992"/>
              <a:ext cx="544" cy="116"/>
              <a:chOff x="4416" y="992"/>
              <a:chExt cx="544" cy="116"/>
            </a:xfrm>
          </p:grpSpPr>
          <p:sp>
            <p:nvSpPr>
              <p:cNvPr id="2956434" name="Line 146"/>
              <p:cNvSpPr>
                <a:spLocks noChangeShapeType="1"/>
              </p:cNvSpPr>
              <p:nvPr/>
            </p:nvSpPr>
            <p:spPr bwMode="auto">
              <a:xfrm>
                <a:off x="4416" y="1108"/>
                <a:ext cx="276" cy="0"/>
              </a:xfrm>
              <a:prstGeom prst="line">
                <a:avLst/>
              </a:prstGeom>
              <a:noFill/>
              <a:ln w="12700">
                <a:solidFill>
                  <a:srgbClr val="3D8B59"/>
                </a:solidFill>
                <a:round/>
                <a:headEnd/>
                <a:tailEnd/>
              </a:ln>
              <a:effectLst/>
            </p:spPr>
            <p:txBody>
              <a:bodyPr wrap="none" lIns="0" tIns="0" rIns="0" bIns="0" anchor="ctr"/>
              <a:lstStyle/>
              <a:p>
                <a:endParaRPr lang="en-US"/>
              </a:p>
            </p:txBody>
          </p:sp>
          <p:sp>
            <p:nvSpPr>
              <p:cNvPr id="2956435" name="Line 147"/>
              <p:cNvSpPr>
                <a:spLocks noChangeShapeType="1"/>
              </p:cNvSpPr>
              <p:nvPr/>
            </p:nvSpPr>
            <p:spPr bwMode="auto">
              <a:xfrm>
                <a:off x="4684" y="992"/>
                <a:ext cx="276" cy="0"/>
              </a:xfrm>
              <a:prstGeom prst="line">
                <a:avLst/>
              </a:prstGeom>
              <a:noFill/>
              <a:ln w="12700">
                <a:solidFill>
                  <a:srgbClr val="3D8B59"/>
                </a:solidFill>
                <a:round/>
                <a:headEnd/>
                <a:tailEnd/>
              </a:ln>
              <a:effectLst/>
            </p:spPr>
            <p:txBody>
              <a:bodyPr wrap="none" lIns="0" tIns="0" rIns="0" bIns="0" anchor="ctr"/>
              <a:lstStyle/>
              <a:p>
                <a:endParaRPr lang="en-US"/>
              </a:p>
            </p:txBody>
          </p:sp>
          <p:sp>
            <p:nvSpPr>
              <p:cNvPr id="2956436" name="Line 148"/>
              <p:cNvSpPr>
                <a:spLocks noChangeShapeType="1"/>
              </p:cNvSpPr>
              <p:nvPr/>
            </p:nvSpPr>
            <p:spPr bwMode="auto">
              <a:xfrm flipV="1">
                <a:off x="4684" y="992"/>
                <a:ext cx="0" cy="116"/>
              </a:xfrm>
              <a:prstGeom prst="line">
                <a:avLst/>
              </a:prstGeom>
              <a:noFill/>
              <a:ln w="12700">
                <a:solidFill>
                  <a:srgbClr val="3D8B59"/>
                </a:solidFill>
                <a:round/>
                <a:headEnd/>
                <a:tailEnd/>
              </a:ln>
              <a:effectLst/>
            </p:spPr>
            <p:txBody>
              <a:bodyPr wrap="none" lIns="0" tIns="0" rIns="0" bIns="0" anchor="ctr"/>
              <a:lstStyle/>
              <a:p>
                <a:endParaRPr lang="en-US"/>
              </a:p>
            </p:txBody>
          </p:sp>
        </p:grpSp>
        <p:sp>
          <p:nvSpPr>
            <p:cNvPr id="2956437" name="Line 149"/>
            <p:cNvSpPr>
              <a:spLocks noChangeShapeType="1"/>
            </p:cNvSpPr>
            <p:nvPr/>
          </p:nvSpPr>
          <p:spPr bwMode="auto">
            <a:xfrm rot="10800000" flipV="1">
              <a:off x="4498" y="1328"/>
              <a:ext cx="282" cy="0"/>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438" name="Line 150"/>
            <p:cNvSpPr>
              <a:spLocks noChangeShapeType="1"/>
            </p:cNvSpPr>
            <p:nvPr/>
          </p:nvSpPr>
          <p:spPr bwMode="auto">
            <a:xfrm rot="10800000" flipV="1">
              <a:off x="4217" y="1220"/>
              <a:ext cx="286" cy="0"/>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439" name="Line 151"/>
            <p:cNvSpPr>
              <a:spLocks noChangeShapeType="1"/>
            </p:cNvSpPr>
            <p:nvPr/>
          </p:nvSpPr>
          <p:spPr bwMode="auto">
            <a:xfrm rot="-10800000">
              <a:off x="4503" y="1220"/>
              <a:ext cx="0" cy="108"/>
            </a:xfrm>
            <a:prstGeom prst="line">
              <a:avLst/>
            </a:prstGeom>
            <a:noFill/>
            <a:ln w="12700">
              <a:solidFill>
                <a:srgbClr val="003580"/>
              </a:solidFill>
              <a:round/>
              <a:headEnd/>
              <a:tailEnd/>
            </a:ln>
            <a:effectLst/>
          </p:spPr>
          <p:txBody>
            <a:bodyPr wrap="none" lIns="0" tIns="0" rIns="0" bIns="0" anchor="ctr"/>
            <a:lstStyle/>
            <a:p>
              <a:endParaRPr lang="en-US"/>
            </a:p>
          </p:txBody>
        </p:sp>
        <p:sp>
          <p:nvSpPr>
            <p:cNvPr id="2956440" name="Line 152"/>
            <p:cNvSpPr>
              <a:spLocks noChangeShapeType="1"/>
            </p:cNvSpPr>
            <p:nvPr/>
          </p:nvSpPr>
          <p:spPr bwMode="auto">
            <a:xfrm>
              <a:off x="4224" y="1168"/>
              <a:ext cx="496" cy="0"/>
            </a:xfrm>
            <a:prstGeom prst="line">
              <a:avLst/>
            </a:prstGeom>
            <a:noFill/>
            <a:ln w="12700">
              <a:solidFill>
                <a:srgbClr val="FF6600"/>
              </a:solidFill>
              <a:round/>
              <a:headEnd/>
              <a:tailEnd/>
            </a:ln>
            <a:effectLst/>
          </p:spPr>
          <p:txBody>
            <a:bodyPr wrap="none" lIns="0" tIns="0" rIns="0" bIns="0" anchor="ctr"/>
            <a:lstStyle/>
            <a:p>
              <a:endParaRPr lang="en-US"/>
            </a:p>
          </p:txBody>
        </p:sp>
        <p:sp>
          <p:nvSpPr>
            <p:cNvPr id="2956441" name="Rectangle 153"/>
            <p:cNvSpPr>
              <a:spLocks noChangeArrowheads="1"/>
            </p:cNvSpPr>
            <p:nvPr/>
          </p:nvSpPr>
          <p:spPr bwMode="auto">
            <a:xfrm>
              <a:off x="4724" y="923"/>
              <a:ext cx="560" cy="156"/>
            </a:xfrm>
            <a:prstGeom prst="rect">
              <a:avLst/>
            </a:prstGeom>
            <a:solidFill>
              <a:srgbClr val="3D8B59"/>
            </a:solidFill>
            <a:ln w="12700" algn="ctr">
              <a:noFill/>
              <a:miter lim="800000"/>
              <a:headEnd/>
              <a:tailEnd/>
            </a:ln>
            <a:effectLst/>
          </p:spPr>
          <p:txBody>
            <a:bodyPr wrap="none" lIns="0" tIns="0" rIns="0" bIns="0" anchor="ctr"/>
            <a:lstStyle/>
            <a:p>
              <a:endParaRPr lang="en-US"/>
            </a:p>
          </p:txBody>
        </p:sp>
        <p:sp>
          <p:nvSpPr>
            <p:cNvPr id="2956442" name="Text Box 154"/>
            <p:cNvSpPr txBox="1">
              <a:spLocks noChangeArrowheads="1"/>
            </p:cNvSpPr>
            <p:nvPr/>
          </p:nvSpPr>
          <p:spPr bwMode="auto">
            <a:xfrm>
              <a:off x="4969" y="923"/>
              <a:ext cx="71" cy="154"/>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0</a:t>
              </a:r>
            </a:p>
          </p:txBody>
        </p:sp>
        <p:sp>
          <p:nvSpPr>
            <p:cNvPr id="2956443" name="Rectangle 155"/>
            <p:cNvSpPr>
              <a:spLocks noChangeArrowheads="1"/>
            </p:cNvSpPr>
            <p:nvPr/>
          </p:nvSpPr>
          <p:spPr bwMode="auto">
            <a:xfrm>
              <a:off x="4724" y="1236"/>
              <a:ext cx="560" cy="156"/>
            </a:xfrm>
            <a:prstGeom prst="rect">
              <a:avLst/>
            </a:prstGeom>
            <a:gradFill rotWithShape="1">
              <a:gsLst>
                <a:gs pos="0">
                  <a:srgbClr val="003580">
                    <a:gamma/>
                    <a:invGamma/>
                  </a:srgbClr>
                </a:gs>
                <a:gs pos="50000">
                  <a:srgbClr val="003580"/>
                </a:gs>
                <a:gs pos="100000">
                  <a:srgbClr val="003580">
                    <a:gamma/>
                    <a:invGamma/>
                  </a:srgbClr>
                </a:gs>
              </a:gsLst>
              <a:lin ang="0" scaled="1"/>
            </a:gradFill>
            <a:ln w="12700" algn="ctr">
              <a:noFill/>
              <a:miter lim="800000"/>
              <a:headEnd/>
              <a:tailEnd/>
            </a:ln>
            <a:effectLst/>
          </p:spPr>
          <p:txBody>
            <a:bodyPr wrap="none" lIns="0" tIns="0" rIns="0" bIns="0" anchor="ctr"/>
            <a:lstStyle/>
            <a:p>
              <a:endParaRPr lang="en-US"/>
            </a:p>
          </p:txBody>
        </p:sp>
        <p:sp>
          <p:nvSpPr>
            <p:cNvPr id="2956444" name="Text Box 156"/>
            <p:cNvSpPr txBox="1">
              <a:spLocks noChangeArrowheads="1"/>
            </p:cNvSpPr>
            <p:nvPr/>
          </p:nvSpPr>
          <p:spPr bwMode="auto">
            <a:xfrm>
              <a:off x="4965" y="1233"/>
              <a:ext cx="71" cy="154"/>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8</a:t>
              </a:r>
            </a:p>
          </p:txBody>
        </p:sp>
        <p:sp>
          <p:nvSpPr>
            <p:cNvPr id="2956445" name="Rectangle 157"/>
            <p:cNvSpPr>
              <a:spLocks noChangeArrowheads="1"/>
            </p:cNvSpPr>
            <p:nvPr/>
          </p:nvSpPr>
          <p:spPr bwMode="auto">
            <a:xfrm>
              <a:off x="4724" y="1080"/>
              <a:ext cx="560" cy="156"/>
            </a:xfrm>
            <a:prstGeom prst="rect">
              <a:avLst/>
            </a:prstGeom>
            <a:solidFill>
              <a:srgbClr val="FF6600"/>
            </a:solidFill>
            <a:ln w="12700" algn="ctr">
              <a:noFill/>
              <a:miter lim="800000"/>
              <a:headEnd/>
              <a:tailEnd/>
            </a:ln>
            <a:effectLst/>
          </p:spPr>
          <p:txBody>
            <a:bodyPr wrap="none" lIns="0" tIns="0" rIns="0" bIns="0" anchor="ctr"/>
            <a:lstStyle/>
            <a:p>
              <a:endParaRPr lang="en-US"/>
            </a:p>
          </p:txBody>
        </p:sp>
        <p:sp>
          <p:nvSpPr>
            <p:cNvPr id="2956446" name="Text Box 158"/>
            <p:cNvSpPr txBox="1">
              <a:spLocks noChangeArrowheads="1"/>
            </p:cNvSpPr>
            <p:nvPr/>
          </p:nvSpPr>
          <p:spPr bwMode="auto">
            <a:xfrm>
              <a:off x="4969" y="1081"/>
              <a:ext cx="71" cy="154"/>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4</a:t>
              </a:r>
            </a:p>
          </p:txBody>
        </p:sp>
      </p:grpSp>
      <p:pic>
        <p:nvPicPr>
          <p:cNvPr id="2956447" name="Picture 159" descr="host_icon"/>
          <p:cNvPicPr>
            <a:picLocks noChangeAspect="1" noChangeArrowheads="1"/>
          </p:cNvPicPr>
          <p:nvPr/>
        </p:nvPicPr>
        <p:blipFill>
          <a:blip r:embed="rId3" cstate="print"/>
          <a:srcRect/>
          <a:stretch>
            <a:fillRect/>
          </a:stretch>
        </p:blipFill>
        <p:spPr bwMode="auto">
          <a:xfrm>
            <a:off x="379413" y="3048000"/>
            <a:ext cx="1617662" cy="1555750"/>
          </a:xfrm>
          <a:prstGeom prst="rect">
            <a:avLst/>
          </a:prstGeom>
          <a:noFill/>
        </p:spPr>
      </p:pic>
      <p:sp>
        <p:nvSpPr>
          <p:cNvPr id="2956448" name="Text Box 160"/>
          <p:cNvSpPr txBox="1">
            <a:spLocks noChangeArrowheads="1"/>
          </p:cNvSpPr>
          <p:nvPr/>
        </p:nvSpPr>
        <p:spPr bwMode="auto">
          <a:xfrm>
            <a:off x="7888288" y="2446338"/>
            <a:ext cx="112712" cy="244475"/>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1</a:t>
            </a:r>
          </a:p>
        </p:txBody>
      </p:sp>
      <p:sp>
        <p:nvSpPr>
          <p:cNvPr id="2956449" name="Text Box 161"/>
          <p:cNvSpPr txBox="1">
            <a:spLocks noChangeArrowheads="1"/>
          </p:cNvSpPr>
          <p:nvPr/>
        </p:nvSpPr>
        <p:spPr bwMode="auto">
          <a:xfrm>
            <a:off x="7878763" y="2938463"/>
            <a:ext cx="112712" cy="244475"/>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9</a:t>
            </a:r>
          </a:p>
        </p:txBody>
      </p:sp>
      <p:sp>
        <p:nvSpPr>
          <p:cNvPr id="2956450" name="Text Box 162"/>
          <p:cNvSpPr txBox="1">
            <a:spLocks noChangeArrowheads="1"/>
          </p:cNvSpPr>
          <p:nvPr/>
        </p:nvSpPr>
        <p:spPr bwMode="auto">
          <a:xfrm>
            <a:off x="7885113" y="2697163"/>
            <a:ext cx="112712" cy="244475"/>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5</a:t>
            </a:r>
          </a:p>
        </p:txBody>
      </p:sp>
      <p:sp>
        <p:nvSpPr>
          <p:cNvPr id="2956451" name="Text Box 163"/>
          <p:cNvSpPr txBox="1">
            <a:spLocks noChangeArrowheads="1"/>
          </p:cNvSpPr>
          <p:nvPr/>
        </p:nvSpPr>
        <p:spPr bwMode="auto">
          <a:xfrm>
            <a:off x="7888288" y="3475038"/>
            <a:ext cx="112712" cy="244475"/>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2</a:t>
            </a:r>
          </a:p>
        </p:txBody>
      </p:sp>
      <p:sp>
        <p:nvSpPr>
          <p:cNvPr id="2956452" name="Text Box 164"/>
          <p:cNvSpPr txBox="1">
            <a:spLocks noChangeArrowheads="1"/>
          </p:cNvSpPr>
          <p:nvPr/>
        </p:nvSpPr>
        <p:spPr bwMode="auto">
          <a:xfrm>
            <a:off x="7826375" y="3967163"/>
            <a:ext cx="225425" cy="244475"/>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10</a:t>
            </a:r>
          </a:p>
        </p:txBody>
      </p:sp>
      <p:sp>
        <p:nvSpPr>
          <p:cNvPr id="2956453" name="Text Box 165"/>
          <p:cNvSpPr txBox="1">
            <a:spLocks noChangeArrowheads="1"/>
          </p:cNvSpPr>
          <p:nvPr/>
        </p:nvSpPr>
        <p:spPr bwMode="auto">
          <a:xfrm>
            <a:off x="7888288" y="3725863"/>
            <a:ext cx="112712" cy="244475"/>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6</a:t>
            </a:r>
          </a:p>
        </p:txBody>
      </p:sp>
      <p:sp>
        <p:nvSpPr>
          <p:cNvPr id="2956454" name="Text Box 166"/>
          <p:cNvSpPr txBox="1">
            <a:spLocks noChangeArrowheads="1"/>
          </p:cNvSpPr>
          <p:nvPr/>
        </p:nvSpPr>
        <p:spPr bwMode="auto">
          <a:xfrm>
            <a:off x="7888288" y="4389438"/>
            <a:ext cx="112712" cy="244475"/>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3</a:t>
            </a:r>
          </a:p>
        </p:txBody>
      </p:sp>
      <p:sp>
        <p:nvSpPr>
          <p:cNvPr id="2956455" name="Text Box 167"/>
          <p:cNvSpPr txBox="1">
            <a:spLocks noChangeArrowheads="1"/>
          </p:cNvSpPr>
          <p:nvPr/>
        </p:nvSpPr>
        <p:spPr bwMode="auto">
          <a:xfrm>
            <a:off x="7826375" y="4881563"/>
            <a:ext cx="225425" cy="244475"/>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11</a:t>
            </a:r>
          </a:p>
        </p:txBody>
      </p:sp>
      <p:sp>
        <p:nvSpPr>
          <p:cNvPr id="2956456" name="Text Box 168"/>
          <p:cNvSpPr txBox="1">
            <a:spLocks noChangeArrowheads="1"/>
          </p:cNvSpPr>
          <p:nvPr/>
        </p:nvSpPr>
        <p:spPr bwMode="auto">
          <a:xfrm>
            <a:off x="7888288" y="4640263"/>
            <a:ext cx="112712" cy="244475"/>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7</a:t>
            </a:r>
          </a:p>
        </p:txBody>
      </p:sp>
      <p:sp>
        <p:nvSpPr>
          <p:cNvPr id="2956457" name="Text Box 169"/>
          <p:cNvSpPr txBox="1">
            <a:spLocks noChangeArrowheads="1"/>
          </p:cNvSpPr>
          <p:nvPr/>
        </p:nvSpPr>
        <p:spPr bwMode="auto">
          <a:xfrm>
            <a:off x="7637463" y="5389563"/>
            <a:ext cx="622300" cy="244475"/>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0 1 2 3</a:t>
            </a:r>
          </a:p>
        </p:txBody>
      </p:sp>
      <p:sp>
        <p:nvSpPr>
          <p:cNvPr id="2956458" name="Text Box 170"/>
          <p:cNvSpPr txBox="1">
            <a:spLocks noChangeArrowheads="1"/>
          </p:cNvSpPr>
          <p:nvPr/>
        </p:nvSpPr>
        <p:spPr bwMode="auto">
          <a:xfrm>
            <a:off x="7575550" y="5908675"/>
            <a:ext cx="738188" cy="212725"/>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400">
                <a:solidFill>
                  <a:schemeClr val="bg1"/>
                </a:solidFill>
              </a:rPr>
              <a:t>8 9 10 11</a:t>
            </a:r>
          </a:p>
        </p:txBody>
      </p:sp>
      <p:sp>
        <p:nvSpPr>
          <p:cNvPr id="2956459" name="Text Box 171"/>
          <p:cNvSpPr txBox="1">
            <a:spLocks noChangeArrowheads="1"/>
          </p:cNvSpPr>
          <p:nvPr/>
        </p:nvSpPr>
        <p:spPr bwMode="auto">
          <a:xfrm>
            <a:off x="7639050" y="5640388"/>
            <a:ext cx="622300" cy="244475"/>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1600">
                <a:solidFill>
                  <a:schemeClr val="bg1"/>
                </a:solidFill>
              </a:rPr>
              <a:t>4 5 6 7</a:t>
            </a:r>
          </a:p>
        </p:txBody>
      </p:sp>
      <p:sp>
        <p:nvSpPr>
          <p:cNvPr id="2956460" name="AutoShape 172"/>
          <p:cNvSpPr>
            <a:spLocks noChangeArrowheads="1"/>
          </p:cNvSpPr>
          <p:nvPr/>
        </p:nvSpPr>
        <p:spPr bwMode="auto">
          <a:xfrm flipV="1">
            <a:off x="1284288" y="3505200"/>
            <a:ext cx="436562" cy="628650"/>
          </a:xfrm>
          <a:prstGeom prst="foldedCorner">
            <a:avLst>
              <a:gd name="adj" fmla="val 30912"/>
            </a:avLst>
          </a:prstGeom>
          <a:solidFill>
            <a:schemeClr val="accent1"/>
          </a:solidFill>
          <a:ln w="28575">
            <a:solidFill>
              <a:srgbClr val="000610"/>
            </a:solidFill>
            <a:round/>
            <a:headEnd/>
            <a:tailEnd type="none" w="lg" len="med"/>
          </a:ln>
          <a:effectLst/>
        </p:spPr>
        <p:txBody>
          <a:bodyPr wrap="none" lIns="0" tIns="0" rIns="0" bIns="0" anchor="ctr"/>
          <a:lstStyle/>
          <a:p>
            <a:endParaRPr lang="en-US"/>
          </a:p>
        </p:txBody>
      </p:sp>
      <p:sp>
        <p:nvSpPr>
          <p:cNvPr id="2956461" name="AutoShape 173"/>
          <p:cNvSpPr>
            <a:spLocks noChangeAspect="1" noChangeArrowheads="1"/>
          </p:cNvSpPr>
          <p:nvPr/>
        </p:nvSpPr>
        <p:spPr bwMode="auto">
          <a:xfrm flipV="1">
            <a:off x="4605338" y="3694113"/>
            <a:ext cx="173037" cy="249237"/>
          </a:xfrm>
          <a:prstGeom prst="foldedCorner">
            <a:avLst>
              <a:gd name="adj" fmla="val 30912"/>
            </a:avLst>
          </a:prstGeom>
          <a:solidFill>
            <a:schemeClr val="accent1"/>
          </a:solidFill>
          <a:ln w="28575">
            <a:solidFill>
              <a:srgbClr val="000610"/>
            </a:solidFill>
            <a:round/>
            <a:headEnd/>
            <a:tailEnd type="none" w="lg" len="med"/>
          </a:ln>
          <a:effectLst/>
        </p:spPr>
        <p:txBody>
          <a:bodyPr wrap="none" lIns="0" tIns="0" rIns="0" bIns="0" anchor="ctr"/>
          <a:lstStyle/>
          <a:p>
            <a:endParaRPr lang="en-US"/>
          </a:p>
        </p:txBody>
      </p:sp>
      <p:sp>
        <p:nvSpPr>
          <p:cNvPr id="2956462" name="AutoShape 174"/>
          <p:cNvSpPr>
            <a:spLocks noChangeAspect="1" noChangeArrowheads="1"/>
          </p:cNvSpPr>
          <p:nvPr/>
        </p:nvSpPr>
        <p:spPr bwMode="auto">
          <a:xfrm flipV="1">
            <a:off x="4605338" y="3694113"/>
            <a:ext cx="173037" cy="249237"/>
          </a:xfrm>
          <a:prstGeom prst="foldedCorner">
            <a:avLst>
              <a:gd name="adj" fmla="val 30912"/>
            </a:avLst>
          </a:prstGeom>
          <a:solidFill>
            <a:schemeClr val="accent1"/>
          </a:solidFill>
          <a:ln w="28575">
            <a:solidFill>
              <a:srgbClr val="000610"/>
            </a:solidFill>
            <a:round/>
            <a:headEnd/>
            <a:tailEnd type="none" w="lg" len="med"/>
          </a:ln>
          <a:effectLst/>
        </p:spPr>
        <p:txBody>
          <a:bodyPr wrap="none" lIns="0" tIns="0" rIns="0" bIns="0" anchor="ctr"/>
          <a:lstStyle/>
          <a:p>
            <a:endParaRPr lang="en-US"/>
          </a:p>
        </p:txBody>
      </p:sp>
      <p:sp>
        <p:nvSpPr>
          <p:cNvPr id="2956463" name="AutoShape 175"/>
          <p:cNvSpPr>
            <a:spLocks noChangeAspect="1" noChangeArrowheads="1"/>
          </p:cNvSpPr>
          <p:nvPr/>
        </p:nvSpPr>
        <p:spPr bwMode="auto">
          <a:xfrm flipV="1">
            <a:off x="4605338" y="3694113"/>
            <a:ext cx="173037" cy="249237"/>
          </a:xfrm>
          <a:prstGeom prst="foldedCorner">
            <a:avLst>
              <a:gd name="adj" fmla="val 30912"/>
            </a:avLst>
          </a:prstGeom>
          <a:solidFill>
            <a:schemeClr val="accent1"/>
          </a:solidFill>
          <a:ln w="28575">
            <a:solidFill>
              <a:srgbClr val="000610"/>
            </a:solidFill>
            <a:round/>
            <a:headEnd/>
            <a:tailEnd type="none" w="lg" len="med"/>
          </a:ln>
          <a:effectLst/>
        </p:spPr>
        <p:txBody>
          <a:bodyPr wrap="none" lIns="0" tIns="0" rIns="0" bIns="0" anchor="ctr"/>
          <a:lstStyle/>
          <a:p>
            <a:endParaRPr lang="en-US"/>
          </a:p>
        </p:txBody>
      </p:sp>
      <p:sp>
        <p:nvSpPr>
          <p:cNvPr id="2956464" name="AutoShape 176"/>
          <p:cNvSpPr>
            <a:spLocks noChangeAspect="1" noChangeArrowheads="1"/>
          </p:cNvSpPr>
          <p:nvPr/>
        </p:nvSpPr>
        <p:spPr bwMode="auto">
          <a:xfrm flipV="1">
            <a:off x="4605338" y="3694113"/>
            <a:ext cx="173037" cy="249237"/>
          </a:xfrm>
          <a:prstGeom prst="foldedCorner">
            <a:avLst>
              <a:gd name="adj" fmla="val 30912"/>
            </a:avLst>
          </a:prstGeom>
          <a:solidFill>
            <a:schemeClr val="accent1"/>
          </a:solidFill>
          <a:ln w="28575">
            <a:solidFill>
              <a:srgbClr val="000610"/>
            </a:solidFill>
            <a:round/>
            <a:headEnd/>
            <a:tailEnd type="none" w="lg" len="med"/>
          </a:ln>
          <a:effectLst/>
        </p:spPr>
        <p:txBody>
          <a:bodyPr wrap="none" lIns="0" tIns="0" rIns="0" bIns="0" anchor="ctr"/>
          <a:lstStyle/>
          <a:p>
            <a:endParaRPr lang="en-US"/>
          </a:p>
        </p:txBody>
      </p:sp>
      <p:sp>
        <p:nvSpPr>
          <p:cNvPr id="2956465" name="AutoShape 177"/>
          <p:cNvSpPr>
            <a:spLocks noChangeAspect="1" noChangeArrowheads="1"/>
          </p:cNvSpPr>
          <p:nvPr/>
        </p:nvSpPr>
        <p:spPr bwMode="auto">
          <a:xfrm flipV="1">
            <a:off x="4605338" y="3694113"/>
            <a:ext cx="173037" cy="249237"/>
          </a:xfrm>
          <a:prstGeom prst="foldedCorner">
            <a:avLst>
              <a:gd name="adj" fmla="val 30912"/>
            </a:avLst>
          </a:prstGeom>
          <a:solidFill>
            <a:schemeClr val="accent1"/>
          </a:solidFill>
          <a:ln w="28575">
            <a:solidFill>
              <a:srgbClr val="000610"/>
            </a:solidFill>
            <a:round/>
            <a:headEnd/>
            <a:tailEnd type="none" w="lg" len="med"/>
          </a:ln>
          <a:effectLst/>
        </p:spPr>
        <p:txBody>
          <a:bodyPr wrap="none" lIns="0" tIns="0" rIns="0" bIns="0" anchor="ctr"/>
          <a:lstStyle/>
          <a:p>
            <a:endParaRPr lang="en-US"/>
          </a:p>
        </p:txBody>
      </p:sp>
      <p:sp>
        <p:nvSpPr>
          <p:cNvPr id="2956466" name="Rectangle 178"/>
          <p:cNvSpPr>
            <a:spLocks noChangeArrowheads="1"/>
          </p:cNvSpPr>
          <p:nvPr/>
        </p:nvSpPr>
        <p:spPr bwMode="auto">
          <a:xfrm>
            <a:off x="3438525" y="3454400"/>
            <a:ext cx="1358900" cy="720725"/>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56467" name="Text Box 179"/>
          <p:cNvSpPr txBox="1">
            <a:spLocks noChangeArrowheads="1"/>
          </p:cNvSpPr>
          <p:nvPr/>
        </p:nvSpPr>
        <p:spPr bwMode="auto">
          <a:xfrm>
            <a:off x="3632200" y="3594100"/>
            <a:ext cx="971550" cy="441325"/>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sp>
        <p:nvSpPr>
          <p:cNvPr id="2956468" name="Text Box 180"/>
          <p:cNvSpPr txBox="1">
            <a:spLocks noChangeArrowheads="1"/>
          </p:cNvSpPr>
          <p:nvPr/>
        </p:nvSpPr>
        <p:spPr bwMode="auto">
          <a:xfrm>
            <a:off x="584200" y="4691063"/>
            <a:ext cx="1355725" cy="304800"/>
          </a:xfrm>
          <a:prstGeom prst="rect">
            <a:avLst/>
          </a:prstGeom>
          <a:noFill/>
          <a:ln w="25400" algn="ctr">
            <a:noFill/>
            <a:miter lim="800000"/>
            <a:headEnd/>
            <a:tailEnd type="none" w="lg" len="med"/>
          </a:ln>
          <a:effectLst/>
        </p:spPr>
        <p:txBody>
          <a:bodyPr lIns="0" tIns="0" rIns="0" bIns="0">
            <a:spAutoFit/>
          </a:bodyPr>
          <a:lstStyle/>
          <a:p>
            <a:pPr marL="354013" indent="-354013" algn="ctr" defTabSz="941388"/>
            <a:r>
              <a:rPr lang="en-US" sz="2000" b="1">
                <a:solidFill>
                  <a:srgbClr val="000610"/>
                </a:solidFill>
              </a:rPr>
              <a:t>Host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56460"/>
                                        </p:tgtEl>
                                        <p:attrNameLst>
                                          <p:attrName>style.visibility</p:attrName>
                                        </p:attrNameLst>
                                      </p:cBhvr>
                                      <p:to>
                                        <p:strVal val="visible"/>
                                      </p:to>
                                    </p:set>
                                    <p:animEffect transition="in" filter="fade">
                                      <p:cBhvr>
                                        <p:cTn id="7" dur="500"/>
                                        <p:tgtEl>
                                          <p:spTgt spid="2956460"/>
                                        </p:tgtEl>
                                      </p:cBhvr>
                                    </p:animEffect>
                                  </p:childTnLst>
                                </p:cTn>
                              </p:par>
                            </p:childTnLst>
                          </p:cTn>
                        </p:par>
                        <p:par>
                          <p:cTn id="8" fill="hold">
                            <p:stCondLst>
                              <p:cond delay="500"/>
                            </p:stCondLst>
                            <p:childTnLst>
                              <p:par>
                                <p:cTn id="9" presetID="63" presetClass="path" presetSubtype="0" accel="50000" decel="50000" fill="hold" grpId="1" nodeType="afterEffect">
                                  <p:stCondLst>
                                    <p:cond delay="0"/>
                                  </p:stCondLst>
                                  <p:childTnLst>
                                    <p:animMotion origin="layout" path="M 3.88889E-6 -4.44444E-6 L 0.24531 -4.44444E-6 " pathEditMode="relative" rAng="0" ptsTypes="AA">
                                      <p:cBhvr>
                                        <p:cTn id="10" dur="2000" fill="hold"/>
                                        <p:tgtEl>
                                          <p:spTgt spid="2956460"/>
                                        </p:tgtEl>
                                        <p:attrNameLst>
                                          <p:attrName>ppt_x</p:attrName>
                                          <p:attrName>ppt_y</p:attrName>
                                        </p:attrNameLst>
                                      </p:cBhvr>
                                      <p:rCtr x="123" y="0"/>
                                    </p:animMotion>
                                  </p:childTnLst>
                                </p:cTn>
                              </p:par>
                            </p:childTnLst>
                          </p:cTn>
                        </p:par>
                        <p:par>
                          <p:cTn id="11" fill="hold">
                            <p:stCondLst>
                              <p:cond delay="2500"/>
                            </p:stCondLst>
                            <p:childTnLst>
                              <p:par>
                                <p:cTn id="12" presetID="0" presetClass="path" presetSubtype="0" accel="50000" decel="50000" fill="hold" grpId="0" nodeType="afterEffect">
                                  <p:stCondLst>
                                    <p:cond delay="0"/>
                                  </p:stCondLst>
                                  <p:childTnLst>
                                    <p:animMotion origin="layout" path="M -1.11111E-6 4.44444E-6 L 0.07778 4.44444E-6 L 0.07778 -0.28935 L 0.17986 -0.28935 " pathEditMode="relative" ptsTypes="AAAA">
                                      <p:cBhvr>
                                        <p:cTn id="13" dur="2000" fill="hold"/>
                                        <p:tgtEl>
                                          <p:spTgt spid="2956461"/>
                                        </p:tgtEl>
                                        <p:attrNameLst>
                                          <p:attrName>ppt_x</p:attrName>
                                          <p:attrName>ppt_y</p:attrName>
                                        </p:attrNameLst>
                                      </p:cBhvr>
                                    </p:animMotion>
                                  </p:childTnLst>
                                </p:cTn>
                              </p:par>
                              <p:par>
                                <p:cTn id="14" presetID="0" presetClass="path" presetSubtype="0" accel="50000" decel="50000" fill="hold" grpId="0" nodeType="withEffect">
                                  <p:stCondLst>
                                    <p:cond delay="0"/>
                                  </p:stCondLst>
                                  <p:childTnLst>
                                    <p:animMotion origin="layout" path="M -8.33333E-7 -2.96296E-6 L 0.07778 -2.96296E-6 L 0.07778 -0.14537 L 0.17986 -0.14537 " pathEditMode="relative" rAng="0" ptsTypes="AAAA">
                                      <p:cBhvr>
                                        <p:cTn id="15" dur="2000" fill="hold"/>
                                        <p:tgtEl>
                                          <p:spTgt spid="2956462"/>
                                        </p:tgtEl>
                                        <p:attrNameLst>
                                          <p:attrName>ppt_x</p:attrName>
                                          <p:attrName>ppt_y</p:attrName>
                                        </p:attrNameLst>
                                      </p:cBhvr>
                                      <p:rCtr x="90" y="-73"/>
                                    </p:animMotion>
                                  </p:childTnLst>
                                </p:cTn>
                              </p:par>
                              <p:par>
                                <p:cTn id="16" presetID="0" presetClass="path" presetSubtype="0" accel="50000" decel="50000" fill="hold" grpId="0" nodeType="withEffect">
                                  <p:stCondLst>
                                    <p:cond delay="0"/>
                                  </p:stCondLst>
                                  <p:childTnLst>
                                    <p:animMotion origin="layout" path="M -8.33333E-7 -2.96296E-6 L 0.17691 -2.96296E-6 " pathEditMode="relative" rAng="0" ptsTypes="AA">
                                      <p:cBhvr>
                                        <p:cTn id="17" dur="2000" fill="hold"/>
                                        <p:tgtEl>
                                          <p:spTgt spid="2956463"/>
                                        </p:tgtEl>
                                        <p:attrNameLst>
                                          <p:attrName>ppt_x</p:attrName>
                                          <p:attrName>ppt_y</p:attrName>
                                        </p:attrNameLst>
                                      </p:cBhvr>
                                      <p:rCtr x="88" y="0"/>
                                    </p:animMotion>
                                  </p:childTnLst>
                                </p:cTn>
                              </p:par>
                              <p:par>
                                <p:cTn id="18" presetID="0" presetClass="path" presetSubtype="0" accel="50000" decel="50000" fill="hold" grpId="0" nodeType="withEffect">
                                  <p:stCondLst>
                                    <p:cond delay="0"/>
                                  </p:stCondLst>
                                  <p:childTnLst>
                                    <p:animMotion origin="layout" path="M -8.33333E-7 -2.96296E-6 L 0.07778 -2.96296E-6 L 0.07778 0.1426 L 0.17986 0.1426 " pathEditMode="relative" rAng="0" ptsTypes="AAAA">
                                      <p:cBhvr>
                                        <p:cTn id="19" dur="2000" fill="hold"/>
                                        <p:tgtEl>
                                          <p:spTgt spid="2956464"/>
                                        </p:tgtEl>
                                        <p:attrNameLst>
                                          <p:attrName>ppt_x</p:attrName>
                                          <p:attrName>ppt_y</p:attrName>
                                        </p:attrNameLst>
                                      </p:cBhvr>
                                      <p:rCtr x="90" y="71"/>
                                    </p:animMotion>
                                  </p:childTnLst>
                                </p:cTn>
                              </p:par>
                              <p:par>
                                <p:cTn id="20" presetID="0" presetClass="path" presetSubtype="0" accel="50000" decel="50000" fill="hold" grpId="0" nodeType="withEffect">
                                  <p:stCondLst>
                                    <p:cond delay="0"/>
                                  </p:stCondLst>
                                  <p:childTnLst>
                                    <p:animMotion origin="layout" path="M -8.33333E-7 -2.96296E-6 L 0.07778 -2.96296E-6 L 0.07778 0.28727 L 0.17986 0.28727 " pathEditMode="relative" rAng="0" ptsTypes="AAAA">
                                      <p:cBhvr>
                                        <p:cTn id="21" dur="2000" fill="hold"/>
                                        <p:tgtEl>
                                          <p:spTgt spid="2956465"/>
                                        </p:tgtEl>
                                        <p:attrNameLst>
                                          <p:attrName>ppt_x</p:attrName>
                                          <p:attrName>ppt_y</p:attrName>
                                        </p:attrNameLst>
                                      </p:cBhvr>
                                      <p:rCtr x="90" y="14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6460" grpId="0" animBg="1"/>
      <p:bldP spid="2956460" grpId="1" animBg="1"/>
      <p:bldP spid="2956461" grpId="0" animBg="1"/>
      <p:bldP spid="2956462" grpId="0" animBg="1"/>
      <p:bldP spid="2956463" grpId="0" animBg="1"/>
      <p:bldP spid="2956464" grpId="0" animBg="1"/>
      <p:bldP spid="29564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3762" name="Rectangle 2"/>
          <p:cNvSpPr>
            <a:spLocks noGrp="1" noChangeArrowheads="1"/>
          </p:cNvSpPr>
          <p:nvPr>
            <p:ph type="ctrTitle"/>
          </p:nvPr>
        </p:nvSpPr>
        <p:spPr>
          <a:xfrm>
            <a:off x="457200" y="394636"/>
            <a:ext cx="8178800" cy="1164657"/>
          </a:xfrm>
        </p:spPr>
        <p:txBody>
          <a:bodyPr>
            <a:normAutofit/>
          </a:bodyPr>
          <a:lstStyle/>
          <a:p>
            <a:pPr algn="ctr"/>
            <a:r>
              <a:rPr lang="en-US" sz="4000" dirty="0" smtClean="0"/>
              <a:t>What is RAID Arrays?</a:t>
            </a:r>
            <a:endParaRPr lang="en-US" sz="4000" dirty="0"/>
          </a:p>
        </p:txBody>
      </p:sp>
      <p:sp>
        <p:nvSpPr>
          <p:cNvPr id="2933763" name="Rectangle 3"/>
          <p:cNvSpPr>
            <a:spLocks noGrp="1" noChangeArrowheads="1"/>
          </p:cNvSpPr>
          <p:nvPr>
            <p:ph type="subTitle" idx="1"/>
          </p:nvPr>
        </p:nvSpPr>
        <p:spPr>
          <a:xfrm>
            <a:off x="1722923" y="1713297"/>
            <a:ext cx="6901314" cy="4735629"/>
          </a:xfrm>
        </p:spPr>
        <p:txBody>
          <a:bodyPr>
            <a:normAutofit lnSpcReduction="10000"/>
          </a:bodyPr>
          <a:lstStyle/>
          <a:p>
            <a:pPr>
              <a:defRPr/>
            </a:pPr>
            <a:r>
              <a:rPr lang="en-US" sz="3200" dirty="0" smtClean="0">
                <a:solidFill>
                  <a:schemeClr val="accent3">
                    <a:lumMod val="75000"/>
                  </a:schemeClr>
                </a:solidFill>
              </a:rPr>
              <a:t>RAID is an acronym for Redundant Array of Independent Drives (or Disks), also known as Redundant Array of Inexpensive Drives (or Disks)</a:t>
            </a:r>
          </a:p>
          <a:p>
            <a:pPr>
              <a:defRPr/>
            </a:pPr>
            <a:r>
              <a:rPr lang="en-US" sz="3200" dirty="0" smtClean="0">
                <a:solidFill>
                  <a:schemeClr val="accent3">
                    <a:lumMod val="75000"/>
                  </a:schemeClr>
                </a:solidFill>
              </a:rPr>
              <a:t>The various types of RAID are data storage schemes that divide and/or replicate data among multiple hard drives</a:t>
            </a: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8338" name="Rectangle 2"/>
          <p:cNvSpPr>
            <a:spLocks noGrp="1" noChangeArrowheads="1"/>
          </p:cNvSpPr>
          <p:nvPr>
            <p:ph type="title"/>
          </p:nvPr>
        </p:nvSpPr>
        <p:spPr/>
        <p:txBody>
          <a:bodyPr/>
          <a:lstStyle/>
          <a:p>
            <a:r>
              <a:rPr lang="en-US"/>
              <a:t>Parity Calculation</a:t>
            </a:r>
          </a:p>
        </p:txBody>
      </p:sp>
      <p:sp>
        <p:nvSpPr>
          <p:cNvPr id="66" name="Footer Placeholder 3"/>
          <p:cNvSpPr>
            <a:spLocks noGrp="1"/>
          </p:cNvSpPr>
          <p:nvPr>
            <p:ph type="ftr" sz="quarter" idx="16"/>
          </p:nvPr>
        </p:nvSpPr>
        <p:spPr/>
        <p:txBody>
          <a:bodyPr/>
          <a:lstStyle/>
          <a:p>
            <a:r>
              <a:rPr lang="en-US"/>
              <a:t>RAID Arrays</a:t>
            </a:r>
          </a:p>
        </p:txBody>
      </p:sp>
      <p:sp>
        <p:nvSpPr>
          <p:cNvPr id="2958339" name="Line 3"/>
          <p:cNvSpPr>
            <a:spLocks noChangeShapeType="1"/>
          </p:cNvSpPr>
          <p:nvPr/>
        </p:nvSpPr>
        <p:spPr bwMode="auto">
          <a:xfrm>
            <a:off x="4997450" y="3397250"/>
            <a:ext cx="396875" cy="0"/>
          </a:xfrm>
          <a:prstGeom prst="line">
            <a:avLst/>
          </a:prstGeom>
          <a:noFill/>
          <a:ln w="9525">
            <a:solidFill>
              <a:srgbClr val="000000"/>
            </a:solidFill>
            <a:round/>
            <a:headEnd type="none" w="med" len="lg"/>
            <a:tailEnd/>
          </a:ln>
          <a:effectLst/>
        </p:spPr>
        <p:txBody>
          <a:bodyPr lIns="0" tIns="0" rIns="0" bIns="0" anchor="ctr">
            <a:spAutoFit/>
          </a:bodyPr>
          <a:lstStyle/>
          <a:p>
            <a:endParaRPr lang="en-US"/>
          </a:p>
        </p:txBody>
      </p:sp>
      <p:sp>
        <p:nvSpPr>
          <p:cNvPr id="2958340" name="Line 4"/>
          <p:cNvSpPr>
            <a:spLocks noChangeShapeType="1"/>
          </p:cNvSpPr>
          <p:nvPr/>
        </p:nvSpPr>
        <p:spPr bwMode="auto">
          <a:xfrm>
            <a:off x="5395913" y="1638300"/>
            <a:ext cx="0" cy="3952875"/>
          </a:xfrm>
          <a:prstGeom prst="line">
            <a:avLst/>
          </a:prstGeom>
          <a:noFill/>
          <a:ln w="9525">
            <a:solidFill>
              <a:srgbClr val="080808"/>
            </a:solidFill>
            <a:round/>
            <a:headEnd/>
            <a:tailEnd/>
          </a:ln>
          <a:effectLst/>
        </p:spPr>
        <p:txBody>
          <a:bodyPr wrap="none" lIns="0" tIns="0" rIns="0" bIns="0" anchor="ctr"/>
          <a:lstStyle/>
          <a:p>
            <a:endParaRPr lang="en-US"/>
          </a:p>
        </p:txBody>
      </p:sp>
      <p:sp>
        <p:nvSpPr>
          <p:cNvPr id="2958341" name="Line 5"/>
          <p:cNvSpPr>
            <a:spLocks noChangeShapeType="1"/>
          </p:cNvSpPr>
          <p:nvPr/>
        </p:nvSpPr>
        <p:spPr bwMode="auto">
          <a:xfrm>
            <a:off x="5397500" y="1638300"/>
            <a:ext cx="517525" cy="0"/>
          </a:xfrm>
          <a:prstGeom prst="line">
            <a:avLst/>
          </a:prstGeom>
          <a:noFill/>
          <a:ln w="9525">
            <a:solidFill>
              <a:srgbClr val="000000"/>
            </a:solidFill>
            <a:round/>
            <a:headEnd type="none" w="med" len="lg"/>
            <a:tailEnd type="none" w="med" len="lg"/>
          </a:ln>
          <a:effectLst/>
        </p:spPr>
        <p:txBody>
          <a:bodyPr lIns="0" tIns="0" rIns="0" bIns="0" anchor="ctr">
            <a:spAutoFit/>
          </a:bodyPr>
          <a:lstStyle/>
          <a:p>
            <a:endParaRPr lang="en-US"/>
          </a:p>
        </p:txBody>
      </p:sp>
      <p:sp>
        <p:nvSpPr>
          <p:cNvPr id="2958342" name="Line 6"/>
          <p:cNvSpPr>
            <a:spLocks noChangeShapeType="1"/>
          </p:cNvSpPr>
          <p:nvPr/>
        </p:nvSpPr>
        <p:spPr bwMode="auto">
          <a:xfrm>
            <a:off x="5403850" y="2635250"/>
            <a:ext cx="517525" cy="0"/>
          </a:xfrm>
          <a:prstGeom prst="line">
            <a:avLst/>
          </a:prstGeom>
          <a:noFill/>
          <a:ln w="9525">
            <a:solidFill>
              <a:srgbClr val="000000"/>
            </a:solidFill>
            <a:round/>
            <a:headEnd type="none" w="med" len="lg"/>
            <a:tailEnd type="none" w="med" len="lg"/>
          </a:ln>
          <a:effectLst/>
        </p:spPr>
        <p:txBody>
          <a:bodyPr lIns="0" tIns="0" rIns="0" bIns="0" anchor="ctr">
            <a:spAutoFit/>
          </a:bodyPr>
          <a:lstStyle/>
          <a:p>
            <a:endParaRPr lang="en-US"/>
          </a:p>
        </p:txBody>
      </p:sp>
      <p:sp>
        <p:nvSpPr>
          <p:cNvPr id="2958343" name="Line 7"/>
          <p:cNvSpPr>
            <a:spLocks noChangeShapeType="1"/>
          </p:cNvSpPr>
          <p:nvPr/>
        </p:nvSpPr>
        <p:spPr bwMode="auto">
          <a:xfrm>
            <a:off x="5397500" y="3657600"/>
            <a:ext cx="517525" cy="0"/>
          </a:xfrm>
          <a:prstGeom prst="line">
            <a:avLst/>
          </a:prstGeom>
          <a:noFill/>
          <a:ln w="9525">
            <a:solidFill>
              <a:srgbClr val="000000"/>
            </a:solidFill>
            <a:round/>
            <a:headEnd type="none" w="med" len="lg"/>
            <a:tailEnd type="none" w="med" len="lg"/>
          </a:ln>
          <a:effectLst/>
        </p:spPr>
        <p:txBody>
          <a:bodyPr lIns="0" tIns="0" rIns="0" bIns="0" anchor="ctr">
            <a:spAutoFit/>
          </a:bodyPr>
          <a:lstStyle/>
          <a:p>
            <a:endParaRPr lang="en-US"/>
          </a:p>
        </p:txBody>
      </p:sp>
      <p:sp>
        <p:nvSpPr>
          <p:cNvPr id="2958344" name="Line 8"/>
          <p:cNvSpPr>
            <a:spLocks noChangeShapeType="1"/>
          </p:cNvSpPr>
          <p:nvPr/>
        </p:nvSpPr>
        <p:spPr bwMode="auto">
          <a:xfrm>
            <a:off x="5403850" y="4622800"/>
            <a:ext cx="517525" cy="0"/>
          </a:xfrm>
          <a:prstGeom prst="line">
            <a:avLst/>
          </a:prstGeom>
          <a:noFill/>
          <a:ln w="9525">
            <a:solidFill>
              <a:srgbClr val="000000"/>
            </a:solidFill>
            <a:round/>
            <a:headEnd type="none" w="med" len="lg"/>
            <a:tailEnd type="none" w="med" len="lg"/>
          </a:ln>
          <a:effectLst/>
        </p:spPr>
        <p:txBody>
          <a:bodyPr lIns="0" tIns="0" rIns="0" bIns="0" anchor="ctr">
            <a:spAutoFit/>
          </a:bodyPr>
          <a:lstStyle/>
          <a:p>
            <a:endParaRPr lang="en-US"/>
          </a:p>
        </p:txBody>
      </p:sp>
      <p:sp>
        <p:nvSpPr>
          <p:cNvPr id="2958345" name="Line 9"/>
          <p:cNvSpPr>
            <a:spLocks noChangeShapeType="1"/>
          </p:cNvSpPr>
          <p:nvPr/>
        </p:nvSpPr>
        <p:spPr bwMode="auto">
          <a:xfrm>
            <a:off x="5403850" y="5588000"/>
            <a:ext cx="517525" cy="0"/>
          </a:xfrm>
          <a:prstGeom prst="line">
            <a:avLst/>
          </a:prstGeom>
          <a:noFill/>
          <a:ln w="9525">
            <a:solidFill>
              <a:srgbClr val="000000"/>
            </a:solidFill>
            <a:round/>
            <a:headEnd type="none" w="med" len="lg"/>
            <a:tailEnd type="none" w="med" len="lg"/>
          </a:ln>
          <a:effectLst/>
        </p:spPr>
        <p:txBody>
          <a:bodyPr lIns="0" tIns="0" rIns="0" bIns="0" anchor="ctr">
            <a:spAutoFit/>
          </a:bodyPr>
          <a:lstStyle/>
          <a:p>
            <a:endParaRPr lang="en-US"/>
          </a:p>
        </p:txBody>
      </p:sp>
      <p:grpSp>
        <p:nvGrpSpPr>
          <p:cNvPr id="2958346" name="Group 10"/>
          <p:cNvGrpSpPr>
            <a:grpSpLocks/>
          </p:cNvGrpSpPr>
          <p:nvPr/>
        </p:nvGrpSpPr>
        <p:grpSpPr bwMode="auto">
          <a:xfrm>
            <a:off x="6056313" y="1241425"/>
            <a:ext cx="746125" cy="812800"/>
            <a:chOff x="3815" y="830"/>
            <a:chExt cx="470" cy="512"/>
          </a:xfrm>
        </p:grpSpPr>
        <p:sp>
          <p:nvSpPr>
            <p:cNvPr id="2958347" name="Oval 11"/>
            <p:cNvSpPr>
              <a:spLocks noChangeArrowheads="1"/>
            </p:cNvSpPr>
            <p:nvPr/>
          </p:nvSpPr>
          <p:spPr bwMode="auto">
            <a:xfrm>
              <a:off x="3815" y="1178"/>
              <a:ext cx="470" cy="164"/>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8348" name="Rectangle 12"/>
            <p:cNvSpPr>
              <a:spLocks noChangeArrowheads="1"/>
            </p:cNvSpPr>
            <p:nvPr/>
          </p:nvSpPr>
          <p:spPr bwMode="auto">
            <a:xfrm>
              <a:off x="3815" y="1112"/>
              <a:ext cx="470" cy="39"/>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8349" name="Rectangle 13"/>
            <p:cNvSpPr>
              <a:spLocks noChangeArrowheads="1"/>
            </p:cNvSpPr>
            <p:nvPr/>
          </p:nvSpPr>
          <p:spPr bwMode="auto">
            <a:xfrm>
              <a:off x="3815" y="939"/>
              <a:ext cx="470" cy="335"/>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grpSp>
          <p:nvGrpSpPr>
            <p:cNvPr id="2958350" name="Group 14"/>
            <p:cNvGrpSpPr>
              <a:grpSpLocks/>
            </p:cNvGrpSpPr>
            <p:nvPr/>
          </p:nvGrpSpPr>
          <p:grpSpPr bwMode="auto">
            <a:xfrm>
              <a:off x="3815" y="830"/>
              <a:ext cx="470" cy="205"/>
              <a:chOff x="1594" y="3360"/>
              <a:chExt cx="364" cy="159"/>
            </a:xfrm>
          </p:grpSpPr>
          <p:sp>
            <p:nvSpPr>
              <p:cNvPr id="2958351" name="Oval 15"/>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8352" name="Rectangle 16"/>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8353" name="Oval 17"/>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58354" name="Group 18"/>
          <p:cNvGrpSpPr>
            <a:grpSpLocks/>
          </p:cNvGrpSpPr>
          <p:nvPr/>
        </p:nvGrpSpPr>
        <p:grpSpPr bwMode="auto">
          <a:xfrm>
            <a:off x="6056313" y="2279650"/>
            <a:ext cx="746125" cy="812800"/>
            <a:chOff x="3815" y="830"/>
            <a:chExt cx="470" cy="512"/>
          </a:xfrm>
        </p:grpSpPr>
        <p:sp>
          <p:nvSpPr>
            <p:cNvPr id="2958355" name="Oval 19"/>
            <p:cNvSpPr>
              <a:spLocks noChangeArrowheads="1"/>
            </p:cNvSpPr>
            <p:nvPr/>
          </p:nvSpPr>
          <p:spPr bwMode="auto">
            <a:xfrm>
              <a:off x="3815" y="1178"/>
              <a:ext cx="470" cy="164"/>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8356" name="Rectangle 20"/>
            <p:cNvSpPr>
              <a:spLocks noChangeArrowheads="1"/>
            </p:cNvSpPr>
            <p:nvPr/>
          </p:nvSpPr>
          <p:spPr bwMode="auto">
            <a:xfrm>
              <a:off x="3815" y="1112"/>
              <a:ext cx="470" cy="39"/>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8357" name="Rectangle 21"/>
            <p:cNvSpPr>
              <a:spLocks noChangeArrowheads="1"/>
            </p:cNvSpPr>
            <p:nvPr/>
          </p:nvSpPr>
          <p:spPr bwMode="auto">
            <a:xfrm>
              <a:off x="3815" y="939"/>
              <a:ext cx="470" cy="335"/>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grpSp>
          <p:nvGrpSpPr>
            <p:cNvPr id="2958358" name="Group 22"/>
            <p:cNvGrpSpPr>
              <a:grpSpLocks/>
            </p:cNvGrpSpPr>
            <p:nvPr/>
          </p:nvGrpSpPr>
          <p:grpSpPr bwMode="auto">
            <a:xfrm>
              <a:off x="3815" y="830"/>
              <a:ext cx="470" cy="205"/>
              <a:chOff x="1594" y="3360"/>
              <a:chExt cx="364" cy="159"/>
            </a:xfrm>
          </p:grpSpPr>
          <p:sp>
            <p:nvSpPr>
              <p:cNvPr id="2958359" name="Oval 23"/>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8360" name="Rectangle 24"/>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8361" name="Oval 25"/>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58362" name="Group 26"/>
          <p:cNvGrpSpPr>
            <a:grpSpLocks/>
          </p:cNvGrpSpPr>
          <p:nvPr/>
        </p:nvGrpSpPr>
        <p:grpSpPr bwMode="auto">
          <a:xfrm>
            <a:off x="6056313" y="3251200"/>
            <a:ext cx="746125" cy="812800"/>
            <a:chOff x="3815" y="830"/>
            <a:chExt cx="470" cy="512"/>
          </a:xfrm>
        </p:grpSpPr>
        <p:sp>
          <p:nvSpPr>
            <p:cNvPr id="2958363" name="Oval 27"/>
            <p:cNvSpPr>
              <a:spLocks noChangeArrowheads="1"/>
            </p:cNvSpPr>
            <p:nvPr/>
          </p:nvSpPr>
          <p:spPr bwMode="auto">
            <a:xfrm>
              <a:off x="3815" y="1178"/>
              <a:ext cx="470" cy="164"/>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8364" name="Rectangle 28"/>
            <p:cNvSpPr>
              <a:spLocks noChangeArrowheads="1"/>
            </p:cNvSpPr>
            <p:nvPr/>
          </p:nvSpPr>
          <p:spPr bwMode="auto">
            <a:xfrm>
              <a:off x="3815" y="1112"/>
              <a:ext cx="470" cy="39"/>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8365" name="Rectangle 29"/>
            <p:cNvSpPr>
              <a:spLocks noChangeArrowheads="1"/>
            </p:cNvSpPr>
            <p:nvPr/>
          </p:nvSpPr>
          <p:spPr bwMode="auto">
            <a:xfrm>
              <a:off x="3815" y="939"/>
              <a:ext cx="470" cy="335"/>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grpSp>
          <p:nvGrpSpPr>
            <p:cNvPr id="2958366" name="Group 30"/>
            <p:cNvGrpSpPr>
              <a:grpSpLocks/>
            </p:cNvGrpSpPr>
            <p:nvPr/>
          </p:nvGrpSpPr>
          <p:grpSpPr bwMode="auto">
            <a:xfrm>
              <a:off x="3815" y="830"/>
              <a:ext cx="470" cy="205"/>
              <a:chOff x="1594" y="3360"/>
              <a:chExt cx="364" cy="159"/>
            </a:xfrm>
          </p:grpSpPr>
          <p:sp>
            <p:nvSpPr>
              <p:cNvPr id="2958367" name="Oval 31"/>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8368" name="Rectangle 32"/>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8369" name="Oval 33"/>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58370" name="Group 34"/>
          <p:cNvGrpSpPr>
            <a:grpSpLocks/>
          </p:cNvGrpSpPr>
          <p:nvPr/>
        </p:nvGrpSpPr>
        <p:grpSpPr bwMode="auto">
          <a:xfrm>
            <a:off x="6056313" y="4213225"/>
            <a:ext cx="746125" cy="812800"/>
            <a:chOff x="3815" y="830"/>
            <a:chExt cx="470" cy="512"/>
          </a:xfrm>
        </p:grpSpPr>
        <p:sp>
          <p:nvSpPr>
            <p:cNvPr id="2958371" name="Oval 35"/>
            <p:cNvSpPr>
              <a:spLocks noChangeArrowheads="1"/>
            </p:cNvSpPr>
            <p:nvPr/>
          </p:nvSpPr>
          <p:spPr bwMode="auto">
            <a:xfrm>
              <a:off x="3815" y="1178"/>
              <a:ext cx="470" cy="164"/>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8372" name="Rectangle 36"/>
            <p:cNvSpPr>
              <a:spLocks noChangeArrowheads="1"/>
            </p:cNvSpPr>
            <p:nvPr/>
          </p:nvSpPr>
          <p:spPr bwMode="auto">
            <a:xfrm>
              <a:off x="3815" y="1112"/>
              <a:ext cx="470" cy="39"/>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8373" name="Rectangle 37"/>
            <p:cNvSpPr>
              <a:spLocks noChangeArrowheads="1"/>
            </p:cNvSpPr>
            <p:nvPr/>
          </p:nvSpPr>
          <p:spPr bwMode="auto">
            <a:xfrm>
              <a:off x="3815" y="939"/>
              <a:ext cx="470" cy="335"/>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grpSp>
          <p:nvGrpSpPr>
            <p:cNvPr id="2958374" name="Group 38"/>
            <p:cNvGrpSpPr>
              <a:grpSpLocks/>
            </p:cNvGrpSpPr>
            <p:nvPr/>
          </p:nvGrpSpPr>
          <p:grpSpPr bwMode="auto">
            <a:xfrm>
              <a:off x="3815" y="830"/>
              <a:ext cx="470" cy="205"/>
              <a:chOff x="1594" y="3360"/>
              <a:chExt cx="364" cy="159"/>
            </a:xfrm>
          </p:grpSpPr>
          <p:sp>
            <p:nvSpPr>
              <p:cNvPr id="2958375" name="Oval 39"/>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8376" name="Rectangle 40"/>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8377" name="Oval 41"/>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58378" name="Group 42"/>
          <p:cNvGrpSpPr>
            <a:grpSpLocks/>
          </p:cNvGrpSpPr>
          <p:nvPr/>
        </p:nvGrpSpPr>
        <p:grpSpPr bwMode="auto">
          <a:xfrm>
            <a:off x="6056313" y="5200650"/>
            <a:ext cx="746125" cy="812800"/>
            <a:chOff x="3815" y="830"/>
            <a:chExt cx="470" cy="512"/>
          </a:xfrm>
        </p:grpSpPr>
        <p:sp>
          <p:nvSpPr>
            <p:cNvPr id="2958379" name="Oval 43"/>
            <p:cNvSpPr>
              <a:spLocks noChangeArrowheads="1"/>
            </p:cNvSpPr>
            <p:nvPr/>
          </p:nvSpPr>
          <p:spPr bwMode="auto">
            <a:xfrm>
              <a:off x="3815" y="1178"/>
              <a:ext cx="470" cy="164"/>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8380" name="Rectangle 44"/>
            <p:cNvSpPr>
              <a:spLocks noChangeArrowheads="1"/>
            </p:cNvSpPr>
            <p:nvPr/>
          </p:nvSpPr>
          <p:spPr bwMode="auto">
            <a:xfrm>
              <a:off x="3815" y="1112"/>
              <a:ext cx="470" cy="39"/>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8381" name="Rectangle 45"/>
            <p:cNvSpPr>
              <a:spLocks noChangeArrowheads="1"/>
            </p:cNvSpPr>
            <p:nvPr/>
          </p:nvSpPr>
          <p:spPr bwMode="auto">
            <a:xfrm>
              <a:off x="3815" y="939"/>
              <a:ext cx="470" cy="335"/>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grpSp>
          <p:nvGrpSpPr>
            <p:cNvPr id="2958382" name="Group 46"/>
            <p:cNvGrpSpPr>
              <a:grpSpLocks/>
            </p:cNvGrpSpPr>
            <p:nvPr/>
          </p:nvGrpSpPr>
          <p:grpSpPr bwMode="auto">
            <a:xfrm>
              <a:off x="3815" y="830"/>
              <a:ext cx="470" cy="205"/>
              <a:chOff x="1594" y="3360"/>
              <a:chExt cx="364" cy="159"/>
            </a:xfrm>
          </p:grpSpPr>
          <p:sp>
            <p:nvSpPr>
              <p:cNvPr id="2958383" name="Oval 47"/>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58384" name="Rectangle 48"/>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58385" name="Oval 49"/>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sp>
        <p:nvSpPr>
          <p:cNvPr id="2958386" name="Text Box 50"/>
          <p:cNvSpPr txBox="1">
            <a:spLocks noChangeArrowheads="1"/>
          </p:cNvSpPr>
          <p:nvPr/>
        </p:nvSpPr>
        <p:spPr bwMode="auto">
          <a:xfrm>
            <a:off x="6919913" y="5441950"/>
            <a:ext cx="704850" cy="304800"/>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2000" b="1">
                <a:solidFill>
                  <a:srgbClr val="000610"/>
                </a:solidFill>
              </a:rPr>
              <a:t>Parity</a:t>
            </a:r>
          </a:p>
        </p:txBody>
      </p:sp>
      <p:sp>
        <p:nvSpPr>
          <p:cNvPr id="2958387" name="Text Box 51"/>
          <p:cNvSpPr txBox="1">
            <a:spLocks noChangeArrowheads="1"/>
          </p:cNvSpPr>
          <p:nvPr/>
        </p:nvSpPr>
        <p:spPr bwMode="auto">
          <a:xfrm>
            <a:off x="6919913" y="1498600"/>
            <a:ext cx="550862" cy="304800"/>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2000" b="1">
                <a:solidFill>
                  <a:srgbClr val="000610"/>
                </a:solidFill>
              </a:rPr>
              <a:t>Data</a:t>
            </a:r>
          </a:p>
        </p:txBody>
      </p:sp>
      <p:sp>
        <p:nvSpPr>
          <p:cNvPr id="2958388" name="Text Box 52"/>
          <p:cNvSpPr txBox="1">
            <a:spLocks noChangeArrowheads="1"/>
          </p:cNvSpPr>
          <p:nvPr/>
        </p:nvSpPr>
        <p:spPr bwMode="auto">
          <a:xfrm>
            <a:off x="6919913" y="2484438"/>
            <a:ext cx="550862" cy="304800"/>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2000" b="1">
                <a:solidFill>
                  <a:srgbClr val="000610"/>
                </a:solidFill>
              </a:rPr>
              <a:t>Data</a:t>
            </a:r>
          </a:p>
        </p:txBody>
      </p:sp>
      <p:sp>
        <p:nvSpPr>
          <p:cNvPr id="2958389" name="Text Box 53"/>
          <p:cNvSpPr txBox="1">
            <a:spLocks noChangeArrowheads="1"/>
          </p:cNvSpPr>
          <p:nvPr/>
        </p:nvSpPr>
        <p:spPr bwMode="auto">
          <a:xfrm>
            <a:off x="6919913" y="3470275"/>
            <a:ext cx="550862" cy="304800"/>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2000" b="1">
                <a:solidFill>
                  <a:srgbClr val="000610"/>
                </a:solidFill>
              </a:rPr>
              <a:t>Data</a:t>
            </a:r>
          </a:p>
        </p:txBody>
      </p:sp>
      <p:sp>
        <p:nvSpPr>
          <p:cNvPr id="2958390" name="Text Box 54"/>
          <p:cNvSpPr txBox="1">
            <a:spLocks noChangeArrowheads="1"/>
          </p:cNvSpPr>
          <p:nvPr/>
        </p:nvSpPr>
        <p:spPr bwMode="auto">
          <a:xfrm>
            <a:off x="6919913" y="4456113"/>
            <a:ext cx="550862" cy="304800"/>
          </a:xfrm>
          <a:prstGeom prst="rect">
            <a:avLst/>
          </a:prstGeom>
          <a:noFill/>
          <a:ln w="12700" algn="ctr">
            <a:noFill/>
            <a:miter lim="800000"/>
            <a:headEnd/>
            <a:tailEnd/>
          </a:ln>
          <a:effectLst/>
        </p:spPr>
        <p:txBody>
          <a:bodyPr wrap="none" lIns="0" tIns="0" rIns="0" bIns="0">
            <a:spAutoFit/>
          </a:bodyPr>
          <a:lstStyle/>
          <a:p>
            <a:pPr marL="354013" indent="-354013" algn="ctr" defTabSz="941388"/>
            <a:r>
              <a:rPr lang="en-US" sz="2000" b="1">
                <a:solidFill>
                  <a:srgbClr val="000610"/>
                </a:solidFill>
              </a:rPr>
              <a:t>Data</a:t>
            </a:r>
          </a:p>
        </p:txBody>
      </p:sp>
      <p:sp>
        <p:nvSpPr>
          <p:cNvPr id="2958391" name="Text Box 55"/>
          <p:cNvSpPr txBox="1">
            <a:spLocks noChangeArrowheads="1"/>
          </p:cNvSpPr>
          <p:nvPr/>
        </p:nvSpPr>
        <p:spPr bwMode="auto">
          <a:xfrm>
            <a:off x="6210300" y="3505200"/>
            <a:ext cx="400050" cy="396875"/>
          </a:xfrm>
          <a:prstGeom prst="rect">
            <a:avLst/>
          </a:prstGeom>
          <a:noFill/>
          <a:ln w="25400" algn="ctr">
            <a:noFill/>
            <a:miter lim="800000"/>
            <a:headEnd/>
            <a:tailEnd type="none" w="lg" len="med"/>
          </a:ln>
          <a:effectLst/>
        </p:spPr>
        <p:txBody>
          <a:bodyPr lIns="0" tIns="0" rIns="0" bIns="0">
            <a:spAutoFit/>
          </a:bodyPr>
          <a:lstStyle/>
          <a:p>
            <a:pPr marL="354013" indent="-354013" algn="ctr" defTabSz="941388"/>
            <a:r>
              <a:rPr lang="en-US" b="1">
                <a:solidFill>
                  <a:schemeClr val="bg1"/>
                </a:solidFill>
              </a:rPr>
              <a:t>4</a:t>
            </a:r>
          </a:p>
        </p:txBody>
      </p:sp>
      <p:sp>
        <p:nvSpPr>
          <p:cNvPr id="2958392" name="Text Box 56"/>
          <p:cNvSpPr txBox="1">
            <a:spLocks noChangeArrowheads="1"/>
          </p:cNvSpPr>
          <p:nvPr/>
        </p:nvSpPr>
        <p:spPr bwMode="auto">
          <a:xfrm>
            <a:off x="6210300" y="4495800"/>
            <a:ext cx="400050" cy="396875"/>
          </a:xfrm>
          <a:prstGeom prst="rect">
            <a:avLst/>
          </a:prstGeom>
          <a:noFill/>
          <a:ln w="25400" algn="ctr">
            <a:noFill/>
            <a:miter lim="800000"/>
            <a:headEnd/>
            <a:tailEnd type="none" w="lg" len="med"/>
          </a:ln>
          <a:effectLst/>
        </p:spPr>
        <p:txBody>
          <a:bodyPr lIns="0" tIns="0" rIns="0" bIns="0">
            <a:spAutoFit/>
          </a:bodyPr>
          <a:lstStyle/>
          <a:p>
            <a:pPr marL="354013" indent="-354013" algn="ctr" defTabSz="941388"/>
            <a:r>
              <a:rPr lang="en-US" b="1">
                <a:solidFill>
                  <a:schemeClr val="bg1"/>
                </a:solidFill>
              </a:rPr>
              <a:t>2</a:t>
            </a:r>
          </a:p>
        </p:txBody>
      </p:sp>
      <p:sp>
        <p:nvSpPr>
          <p:cNvPr id="2958393" name="Text Box 57"/>
          <p:cNvSpPr txBox="1">
            <a:spLocks noChangeArrowheads="1"/>
          </p:cNvSpPr>
          <p:nvPr/>
        </p:nvSpPr>
        <p:spPr bwMode="auto">
          <a:xfrm>
            <a:off x="6210300" y="2514600"/>
            <a:ext cx="400050" cy="396875"/>
          </a:xfrm>
          <a:prstGeom prst="rect">
            <a:avLst/>
          </a:prstGeom>
          <a:noFill/>
          <a:ln w="25400" algn="ctr">
            <a:noFill/>
            <a:miter lim="800000"/>
            <a:headEnd/>
            <a:tailEnd type="none" w="lg" len="med"/>
          </a:ln>
          <a:effectLst/>
        </p:spPr>
        <p:txBody>
          <a:bodyPr lIns="0" tIns="0" rIns="0" bIns="0">
            <a:spAutoFit/>
          </a:bodyPr>
          <a:lstStyle/>
          <a:p>
            <a:pPr marL="354013" indent="-354013" algn="ctr" defTabSz="941388"/>
            <a:r>
              <a:rPr lang="en-US" b="1">
                <a:solidFill>
                  <a:schemeClr val="bg1"/>
                </a:solidFill>
              </a:rPr>
              <a:t>3</a:t>
            </a:r>
          </a:p>
        </p:txBody>
      </p:sp>
      <p:sp>
        <p:nvSpPr>
          <p:cNvPr id="2958394" name="Text Box 58"/>
          <p:cNvSpPr txBox="1">
            <a:spLocks noChangeArrowheads="1"/>
          </p:cNvSpPr>
          <p:nvPr/>
        </p:nvSpPr>
        <p:spPr bwMode="auto">
          <a:xfrm>
            <a:off x="6210300" y="1524000"/>
            <a:ext cx="400050" cy="396875"/>
          </a:xfrm>
          <a:prstGeom prst="rect">
            <a:avLst/>
          </a:prstGeom>
          <a:noFill/>
          <a:ln w="25400" algn="ctr">
            <a:noFill/>
            <a:miter lim="800000"/>
            <a:headEnd/>
            <a:tailEnd type="none" w="lg" len="med"/>
          </a:ln>
          <a:effectLst/>
        </p:spPr>
        <p:txBody>
          <a:bodyPr lIns="0" tIns="0" rIns="0" bIns="0">
            <a:spAutoFit/>
          </a:bodyPr>
          <a:lstStyle/>
          <a:p>
            <a:pPr marL="354013" indent="-354013" algn="ctr" defTabSz="941388"/>
            <a:r>
              <a:rPr lang="en-US" b="1">
                <a:solidFill>
                  <a:schemeClr val="bg1"/>
                </a:solidFill>
              </a:rPr>
              <a:t>5</a:t>
            </a:r>
          </a:p>
        </p:txBody>
      </p:sp>
      <p:sp>
        <p:nvSpPr>
          <p:cNvPr id="2958395" name="Text Box 59"/>
          <p:cNvSpPr txBox="1">
            <a:spLocks noChangeArrowheads="1"/>
          </p:cNvSpPr>
          <p:nvPr/>
        </p:nvSpPr>
        <p:spPr bwMode="auto">
          <a:xfrm>
            <a:off x="6210300" y="5486400"/>
            <a:ext cx="400050" cy="396875"/>
          </a:xfrm>
          <a:prstGeom prst="rect">
            <a:avLst/>
          </a:prstGeom>
          <a:noFill/>
          <a:ln w="25400" algn="ctr">
            <a:noFill/>
            <a:miter lim="800000"/>
            <a:headEnd/>
            <a:tailEnd type="none" w="lg" len="med"/>
          </a:ln>
          <a:effectLst/>
        </p:spPr>
        <p:txBody>
          <a:bodyPr lIns="0" tIns="0" rIns="0" bIns="0">
            <a:spAutoFit/>
          </a:bodyPr>
          <a:lstStyle/>
          <a:p>
            <a:pPr marL="354013" indent="-354013" algn="ctr" defTabSz="941388"/>
            <a:r>
              <a:rPr lang="en-US" b="1">
                <a:solidFill>
                  <a:schemeClr val="bg1"/>
                </a:solidFill>
              </a:rPr>
              <a:t>14</a:t>
            </a:r>
          </a:p>
        </p:txBody>
      </p:sp>
      <p:sp>
        <p:nvSpPr>
          <p:cNvPr id="2958396" name="Text Box 60"/>
          <p:cNvSpPr txBox="1">
            <a:spLocks noChangeArrowheads="1"/>
          </p:cNvSpPr>
          <p:nvPr/>
        </p:nvSpPr>
        <p:spPr bwMode="auto">
          <a:xfrm>
            <a:off x="400050" y="1562100"/>
            <a:ext cx="3752850" cy="396875"/>
          </a:xfrm>
          <a:prstGeom prst="rect">
            <a:avLst/>
          </a:prstGeom>
          <a:noFill/>
          <a:ln w="25400" algn="ctr">
            <a:noFill/>
            <a:miter lim="800000"/>
            <a:headEnd/>
            <a:tailEnd type="none" w="lg" len="med"/>
          </a:ln>
          <a:effectLst/>
        </p:spPr>
        <p:txBody>
          <a:bodyPr lIns="0" tIns="0" rIns="0" bIns="0">
            <a:spAutoFit/>
          </a:bodyPr>
          <a:lstStyle/>
          <a:p>
            <a:pPr marL="354013" indent="-354013" defTabSz="941388"/>
            <a:r>
              <a:rPr lang="en-US" b="1">
                <a:solidFill>
                  <a:srgbClr val="000610"/>
                </a:solidFill>
              </a:rPr>
              <a:t>5 + 3 + 4 + 2 = 14</a:t>
            </a:r>
          </a:p>
        </p:txBody>
      </p:sp>
      <p:grpSp>
        <p:nvGrpSpPr>
          <p:cNvPr id="2958397" name="Group 61"/>
          <p:cNvGrpSpPr>
            <a:grpSpLocks/>
          </p:cNvGrpSpPr>
          <p:nvPr/>
        </p:nvGrpSpPr>
        <p:grpSpPr bwMode="auto">
          <a:xfrm>
            <a:off x="400050" y="3276600"/>
            <a:ext cx="6419850" cy="781050"/>
            <a:chOff x="252" y="2064"/>
            <a:chExt cx="4044" cy="492"/>
          </a:xfrm>
        </p:grpSpPr>
        <p:sp>
          <p:nvSpPr>
            <p:cNvPr id="2958398" name="Text Box 62"/>
            <p:cNvSpPr txBox="1">
              <a:spLocks noChangeArrowheads="1"/>
            </p:cNvSpPr>
            <p:nvPr/>
          </p:nvSpPr>
          <p:spPr bwMode="auto">
            <a:xfrm>
              <a:off x="252" y="2112"/>
              <a:ext cx="2364" cy="250"/>
            </a:xfrm>
            <a:prstGeom prst="rect">
              <a:avLst/>
            </a:prstGeom>
            <a:noFill/>
            <a:ln w="25400" algn="ctr">
              <a:noFill/>
              <a:miter lim="800000"/>
              <a:headEnd/>
              <a:tailEnd type="none" w="lg" len="med"/>
            </a:ln>
            <a:effectLst/>
          </p:spPr>
          <p:txBody>
            <a:bodyPr lIns="0" tIns="0" rIns="0" bIns="0">
              <a:spAutoFit/>
            </a:bodyPr>
            <a:lstStyle/>
            <a:p>
              <a:pPr marL="354013" indent="-354013" defTabSz="941388"/>
              <a:r>
                <a:rPr lang="en-US" b="1">
                  <a:solidFill>
                    <a:srgbClr val="000610"/>
                  </a:solidFill>
                </a:rPr>
                <a:t>The middle drive fails:</a:t>
              </a:r>
            </a:p>
          </p:txBody>
        </p:sp>
        <p:sp>
          <p:nvSpPr>
            <p:cNvPr id="2958399" name="AutoShape 63"/>
            <p:cNvSpPr>
              <a:spLocks noChangeAspect="1" noChangeArrowheads="1"/>
            </p:cNvSpPr>
            <p:nvPr/>
          </p:nvSpPr>
          <p:spPr bwMode="auto">
            <a:xfrm>
              <a:off x="3804" y="2064"/>
              <a:ext cx="492" cy="492"/>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25400" algn="ctr">
              <a:noFill/>
              <a:miter lim="800000"/>
              <a:headEnd/>
              <a:tailEnd type="none" w="lg" len="med"/>
            </a:ln>
            <a:effectLst/>
          </p:spPr>
          <p:txBody>
            <a:bodyPr wrap="none" lIns="0" tIns="0" rIns="0" bIns="0" anchor="ctr"/>
            <a:lstStyle/>
            <a:p>
              <a:endParaRPr lang="en-US"/>
            </a:p>
          </p:txBody>
        </p:sp>
      </p:grpSp>
      <p:sp>
        <p:nvSpPr>
          <p:cNvPr id="2958400" name="Text Box 64"/>
          <p:cNvSpPr txBox="1">
            <a:spLocks noChangeArrowheads="1"/>
          </p:cNvSpPr>
          <p:nvPr/>
        </p:nvSpPr>
        <p:spPr bwMode="auto">
          <a:xfrm>
            <a:off x="400050" y="4076700"/>
            <a:ext cx="4019550" cy="2182813"/>
          </a:xfrm>
          <a:prstGeom prst="rect">
            <a:avLst/>
          </a:prstGeom>
          <a:noFill/>
          <a:ln w="25400" algn="ctr">
            <a:noFill/>
            <a:miter lim="800000"/>
            <a:headEnd/>
            <a:tailEnd type="none" w="lg" len="med"/>
          </a:ln>
          <a:effectLst/>
        </p:spPr>
        <p:txBody>
          <a:bodyPr lIns="0" tIns="0" rIns="0" bIns="0">
            <a:spAutoFit/>
          </a:bodyPr>
          <a:lstStyle/>
          <a:p>
            <a:pPr marL="354013" indent="-354013" defTabSz="941388"/>
            <a:r>
              <a:rPr lang="en-US" b="1">
                <a:solidFill>
                  <a:srgbClr val="000610"/>
                </a:solidFill>
              </a:rPr>
              <a:t>5 + 3 + ? + 2 = 14</a:t>
            </a:r>
          </a:p>
          <a:p>
            <a:pPr marL="354013" indent="-354013" defTabSz="941388"/>
            <a:r>
              <a:rPr lang="en-US" b="1">
                <a:solidFill>
                  <a:srgbClr val="000610"/>
                </a:solidFill>
              </a:rPr>
              <a:t>? = 14 – 5 – 3 – 2</a:t>
            </a:r>
          </a:p>
          <a:p>
            <a:pPr marL="354013" indent="-354013" defTabSz="941388"/>
            <a:r>
              <a:rPr lang="en-US" b="1">
                <a:solidFill>
                  <a:srgbClr val="000610"/>
                </a:solidFill>
              </a:rPr>
              <a:t>? = 4</a:t>
            </a:r>
          </a:p>
          <a:p>
            <a:pPr marL="354013" indent="-354013" algn="ctr" defTabSz="941388"/>
            <a:endParaRPr lang="en-US">
              <a:solidFill>
                <a:srgbClr val="000610"/>
              </a:solidFill>
            </a:endParaRPr>
          </a:p>
        </p:txBody>
      </p:sp>
      <p:sp>
        <p:nvSpPr>
          <p:cNvPr id="2958401" name="Text Box 65"/>
          <p:cNvSpPr txBox="1">
            <a:spLocks noChangeArrowheads="1"/>
          </p:cNvSpPr>
          <p:nvPr/>
        </p:nvSpPr>
        <p:spPr bwMode="auto">
          <a:xfrm>
            <a:off x="5819775" y="6297613"/>
            <a:ext cx="1355725" cy="304800"/>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2000" b="1">
                <a:solidFill>
                  <a:srgbClr val="000610"/>
                </a:solidFill>
              </a:rPr>
              <a:t>RAID Array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583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584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840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0386" name="Rectangle 2"/>
          <p:cNvSpPr>
            <a:spLocks noGrp="1" noChangeArrowheads="1"/>
          </p:cNvSpPr>
          <p:nvPr>
            <p:ph type="title"/>
          </p:nvPr>
        </p:nvSpPr>
        <p:spPr/>
        <p:txBody>
          <a:bodyPr>
            <a:normAutofit/>
          </a:bodyPr>
          <a:lstStyle/>
          <a:p>
            <a:r>
              <a:rPr lang="en-US"/>
              <a:t>RAID 3 – Parallel Transfer with Dedicated Parity Disk</a:t>
            </a:r>
          </a:p>
        </p:txBody>
      </p:sp>
      <p:sp>
        <p:nvSpPr>
          <p:cNvPr id="132" name="Footer Placeholder 2"/>
          <p:cNvSpPr>
            <a:spLocks noGrp="1"/>
          </p:cNvSpPr>
          <p:nvPr>
            <p:ph type="ftr" sz="quarter" idx="12"/>
          </p:nvPr>
        </p:nvSpPr>
        <p:spPr/>
        <p:txBody>
          <a:bodyPr/>
          <a:lstStyle/>
          <a:p>
            <a:r>
              <a:rPr lang="en-US"/>
              <a:t>RAID Arrays</a:t>
            </a:r>
          </a:p>
        </p:txBody>
      </p:sp>
      <p:sp>
        <p:nvSpPr>
          <p:cNvPr id="2960387" name="Line 3"/>
          <p:cNvSpPr>
            <a:spLocks noChangeShapeType="1"/>
          </p:cNvSpPr>
          <p:nvPr/>
        </p:nvSpPr>
        <p:spPr bwMode="auto">
          <a:xfrm>
            <a:off x="1400175" y="3765550"/>
            <a:ext cx="4921250" cy="0"/>
          </a:xfrm>
          <a:prstGeom prst="line">
            <a:avLst/>
          </a:prstGeom>
          <a:noFill/>
          <a:ln w="12700">
            <a:solidFill>
              <a:srgbClr val="000000"/>
            </a:solidFill>
            <a:round/>
            <a:headEnd type="none" w="med" len="lg"/>
            <a:tailEnd type="none" w="med" len="lg"/>
          </a:ln>
          <a:effectLst/>
        </p:spPr>
        <p:txBody>
          <a:bodyPr lIns="0" tIns="0" rIns="0" bIns="0" anchor="ctr">
            <a:spAutoFit/>
          </a:bodyPr>
          <a:lstStyle/>
          <a:p>
            <a:endParaRPr lang="en-US"/>
          </a:p>
        </p:txBody>
      </p:sp>
      <p:sp>
        <p:nvSpPr>
          <p:cNvPr id="2960388" name="Freeform 4"/>
          <p:cNvSpPr>
            <a:spLocks/>
          </p:cNvSpPr>
          <p:nvPr/>
        </p:nvSpPr>
        <p:spPr bwMode="auto">
          <a:xfrm>
            <a:off x="5392738" y="1817688"/>
            <a:ext cx="641350" cy="3919537"/>
          </a:xfrm>
          <a:custGeom>
            <a:avLst/>
            <a:gdLst/>
            <a:ahLst/>
            <a:cxnLst>
              <a:cxn ang="0">
                <a:pos x="380" y="0"/>
              </a:cxn>
              <a:cxn ang="0">
                <a:pos x="0" y="0"/>
              </a:cxn>
              <a:cxn ang="0">
                <a:pos x="0" y="2488"/>
              </a:cxn>
              <a:cxn ang="0">
                <a:pos x="404" y="2488"/>
              </a:cxn>
            </a:cxnLst>
            <a:rect l="0" t="0" r="r" b="b"/>
            <a:pathLst>
              <a:path w="404" h="2488">
                <a:moveTo>
                  <a:pt x="380" y="0"/>
                </a:moveTo>
                <a:lnTo>
                  <a:pt x="0" y="0"/>
                </a:lnTo>
                <a:lnTo>
                  <a:pt x="0" y="2488"/>
                </a:lnTo>
                <a:lnTo>
                  <a:pt x="404" y="2488"/>
                </a:lnTo>
              </a:path>
            </a:pathLst>
          </a:custGeom>
          <a:noFill/>
          <a:ln w="12700" cap="flat" cmpd="sng">
            <a:solidFill>
              <a:srgbClr val="000000"/>
            </a:solidFill>
            <a:prstDash val="solid"/>
            <a:round/>
            <a:headEnd type="none" w="med" len="lg"/>
            <a:tailEnd type="none" w="med" len="lg"/>
          </a:ln>
          <a:effectLst/>
        </p:spPr>
        <p:txBody>
          <a:bodyPr lIns="0" tIns="0" rIns="0" bIns="0" anchor="ctr">
            <a:spAutoFit/>
          </a:bodyPr>
          <a:lstStyle/>
          <a:p>
            <a:endParaRPr lang="en-US"/>
          </a:p>
        </p:txBody>
      </p:sp>
      <p:sp>
        <p:nvSpPr>
          <p:cNvPr id="2960389" name="Line 5"/>
          <p:cNvSpPr>
            <a:spLocks noChangeShapeType="1"/>
          </p:cNvSpPr>
          <p:nvPr/>
        </p:nvSpPr>
        <p:spPr bwMode="auto">
          <a:xfrm>
            <a:off x="5392738" y="2794000"/>
            <a:ext cx="554037" cy="0"/>
          </a:xfrm>
          <a:prstGeom prst="line">
            <a:avLst/>
          </a:prstGeom>
          <a:noFill/>
          <a:ln w="12700">
            <a:solidFill>
              <a:srgbClr val="000000"/>
            </a:solidFill>
            <a:round/>
            <a:headEnd/>
            <a:tailEnd/>
          </a:ln>
          <a:effectLst/>
        </p:spPr>
        <p:txBody>
          <a:bodyPr wrap="none" lIns="0" tIns="0" rIns="0" bIns="0" anchor="ctr">
            <a:spAutoFit/>
          </a:bodyPr>
          <a:lstStyle/>
          <a:p>
            <a:endParaRPr lang="en-US"/>
          </a:p>
        </p:txBody>
      </p:sp>
      <p:sp>
        <p:nvSpPr>
          <p:cNvPr id="2960390" name="Line 6"/>
          <p:cNvSpPr>
            <a:spLocks noChangeShapeType="1"/>
          </p:cNvSpPr>
          <p:nvPr/>
        </p:nvSpPr>
        <p:spPr bwMode="auto">
          <a:xfrm>
            <a:off x="5392738" y="4756150"/>
            <a:ext cx="554037" cy="0"/>
          </a:xfrm>
          <a:prstGeom prst="line">
            <a:avLst/>
          </a:prstGeom>
          <a:noFill/>
          <a:ln w="12700">
            <a:solidFill>
              <a:srgbClr val="000000"/>
            </a:solidFill>
            <a:round/>
            <a:headEnd/>
            <a:tailEnd/>
          </a:ln>
          <a:effectLst/>
        </p:spPr>
        <p:txBody>
          <a:bodyPr wrap="none" lIns="0" tIns="0" rIns="0" bIns="0" anchor="ctr">
            <a:spAutoFit/>
          </a:bodyPr>
          <a:lstStyle/>
          <a:p>
            <a:endParaRPr lang="en-US"/>
          </a:p>
        </p:txBody>
      </p:sp>
      <p:grpSp>
        <p:nvGrpSpPr>
          <p:cNvPr id="2960391" name="Group 7"/>
          <p:cNvGrpSpPr>
            <a:grpSpLocks/>
          </p:cNvGrpSpPr>
          <p:nvPr/>
        </p:nvGrpSpPr>
        <p:grpSpPr bwMode="auto">
          <a:xfrm>
            <a:off x="5867400" y="3382963"/>
            <a:ext cx="920750" cy="784225"/>
            <a:chOff x="3751" y="2208"/>
            <a:chExt cx="470" cy="400"/>
          </a:xfrm>
        </p:grpSpPr>
        <p:grpSp>
          <p:nvGrpSpPr>
            <p:cNvPr id="2960392" name="Group 8"/>
            <p:cNvGrpSpPr>
              <a:grpSpLocks/>
            </p:cNvGrpSpPr>
            <p:nvPr/>
          </p:nvGrpSpPr>
          <p:grpSpPr bwMode="auto">
            <a:xfrm>
              <a:off x="3751" y="2403"/>
              <a:ext cx="470" cy="205"/>
              <a:chOff x="1594" y="3360"/>
              <a:chExt cx="364" cy="159"/>
            </a:xfrm>
          </p:grpSpPr>
          <p:sp>
            <p:nvSpPr>
              <p:cNvPr id="2960393" name="Oval 9"/>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394" name="Rectangle 10"/>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395" name="Oval 11"/>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0396" name="Oval 12"/>
            <p:cNvSpPr>
              <a:spLocks noChangeArrowheads="1"/>
            </p:cNvSpPr>
            <p:nvPr/>
          </p:nvSpPr>
          <p:spPr bwMode="auto">
            <a:xfrm>
              <a:off x="3751" y="2396"/>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0397" name="Rectangle 13"/>
            <p:cNvSpPr>
              <a:spLocks noChangeArrowheads="1"/>
            </p:cNvSpPr>
            <p:nvPr/>
          </p:nvSpPr>
          <p:spPr bwMode="auto">
            <a:xfrm>
              <a:off x="3751" y="2438"/>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0398" name="Oval 14"/>
            <p:cNvSpPr>
              <a:spLocks noChangeArrowheads="1"/>
            </p:cNvSpPr>
            <p:nvPr/>
          </p:nvSpPr>
          <p:spPr bwMode="auto">
            <a:xfrm>
              <a:off x="3751" y="2355"/>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0399" name="Oval 15"/>
            <p:cNvSpPr>
              <a:spLocks noChangeArrowheads="1"/>
            </p:cNvSpPr>
            <p:nvPr/>
          </p:nvSpPr>
          <p:spPr bwMode="auto">
            <a:xfrm>
              <a:off x="3751" y="2347"/>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00" name="Rectangle 16"/>
            <p:cNvSpPr>
              <a:spLocks noChangeArrowheads="1"/>
            </p:cNvSpPr>
            <p:nvPr/>
          </p:nvSpPr>
          <p:spPr bwMode="auto">
            <a:xfrm>
              <a:off x="3751" y="2389"/>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01" name="Oval 17"/>
            <p:cNvSpPr>
              <a:spLocks noChangeArrowheads="1"/>
            </p:cNvSpPr>
            <p:nvPr/>
          </p:nvSpPr>
          <p:spPr bwMode="auto">
            <a:xfrm>
              <a:off x="3751" y="2306"/>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0402" name="Oval 18"/>
            <p:cNvSpPr>
              <a:spLocks noChangeArrowheads="1"/>
            </p:cNvSpPr>
            <p:nvPr/>
          </p:nvSpPr>
          <p:spPr bwMode="auto">
            <a:xfrm>
              <a:off x="3751" y="2298"/>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03" name="Rectangle 19"/>
            <p:cNvSpPr>
              <a:spLocks noChangeArrowheads="1"/>
            </p:cNvSpPr>
            <p:nvPr/>
          </p:nvSpPr>
          <p:spPr bwMode="auto">
            <a:xfrm>
              <a:off x="3751" y="2340"/>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04" name="Oval 20"/>
            <p:cNvSpPr>
              <a:spLocks noChangeArrowheads="1"/>
            </p:cNvSpPr>
            <p:nvPr/>
          </p:nvSpPr>
          <p:spPr bwMode="auto">
            <a:xfrm>
              <a:off x="3751" y="2257"/>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0405" name="Group 21"/>
            <p:cNvGrpSpPr>
              <a:grpSpLocks/>
            </p:cNvGrpSpPr>
            <p:nvPr/>
          </p:nvGrpSpPr>
          <p:grpSpPr bwMode="auto">
            <a:xfrm>
              <a:off x="3751" y="2208"/>
              <a:ext cx="470" cy="205"/>
              <a:chOff x="1594" y="3360"/>
              <a:chExt cx="364" cy="159"/>
            </a:xfrm>
          </p:grpSpPr>
          <p:sp>
            <p:nvSpPr>
              <p:cNvPr id="2960406" name="Oval 22"/>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07" name="Rectangle 23"/>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08" name="Oval 24"/>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60409" name="Group 25"/>
          <p:cNvGrpSpPr>
            <a:grpSpLocks/>
          </p:cNvGrpSpPr>
          <p:nvPr/>
        </p:nvGrpSpPr>
        <p:grpSpPr bwMode="auto">
          <a:xfrm>
            <a:off x="5867400" y="4364038"/>
            <a:ext cx="920750" cy="784225"/>
            <a:chOff x="3751" y="2786"/>
            <a:chExt cx="470" cy="400"/>
          </a:xfrm>
        </p:grpSpPr>
        <p:grpSp>
          <p:nvGrpSpPr>
            <p:cNvPr id="2960410" name="Group 26"/>
            <p:cNvGrpSpPr>
              <a:grpSpLocks/>
            </p:cNvGrpSpPr>
            <p:nvPr/>
          </p:nvGrpSpPr>
          <p:grpSpPr bwMode="auto">
            <a:xfrm>
              <a:off x="3751" y="2981"/>
              <a:ext cx="470" cy="205"/>
              <a:chOff x="1594" y="3360"/>
              <a:chExt cx="364" cy="159"/>
            </a:xfrm>
          </p:grpSpPr>
          <p:sp>
            <p:nvSpPr>
              <p:cNvPr id="2960411" name="Oval 27"/>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12" name="Rectangle 28"/>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13" name="Oval 29"/>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0414" name="Oval 30"/>
            <p:cNvSpPr>
              <a:spLocks noChangeArrowheads="1"/>
            </p:cNvSpPr>
            <p:nvPr/>
          </p:nvSpPr>
          <p:spPr bwMode="auto">
            <a:xfrm>
              <a:off x="3751" y="2974"/>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0415" name="Rectangle 31"/>
            <p:cNvSpPr>
              <a:spLocks noChangeArrowheads="1"/>
            </p:cNvSpPr>
            <p:nvPr/>
          </p:nvSpPr>
          <p:spPr bwMode="auto">
            <a:xfrm>
              <a:off x="3751" y="3016"/>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0416" name="Oval 32"/>
            <p:cNvSpPr>
              <a:spLocks noChangeArrowheads="1"/>
            </p:cNvSpPr>
            <p:nvPr/>
          </p:nvSpPr>
          <p:spPr bwMode="auto">
            <a:xfrm>
              <a:off x="3751" y="2933"/>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0417" name="Oval 33"/>
            <p:cNvSpPr>
              <a:spLocks noChangeArrowheads="1"/>
            </p:cNvSpPr>
            <p:nvPr/>
          </p:nvSpPr>
          <p:spPr bwMode="auto">
            <a:xfrm>
              <a:off x="3751" y="2925"/>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18" name="Rectangle 34"/>
            <p:cNvSpPr>
              <a:spLocks noChangeArrowheads="1"/>
            </p:cNvSpPr>
            <p:nvPr/>
          </p:nvSpPr>
          <p:spPr bwMode="auto">
            <a:xfrm>
              <a:off x="3751" y="2967"/>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19" name="Oval 35"/>
            <p:cNvSpPr>
              <a:spLocks noChangeArrowheads="1"/>
            </p:cNvSpPr>
            <p:nvPr/>
          </p:nvSpPr>
          <p:spPr bwMode="auto">
            <a:xfrm>
              <a:off x="3751" y="2884"/>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0420" name="Oval 36"/>
            <p:cNvSpPr>
              <a:spLocks noChangeArrowheads="1"/>
            </p:cNvSpPr>
            <p:nvPr/>
          </p:nvSpPr>
          <p:spPr bwMode="auto">
            <a:xfrm>
              <a:off x="3751" y="2876"/>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21" name="Rectangle 37"/>
            <p:cNvSpPr>
              <a:spLocks noChangeArrowheads="1"/>
            </p:cNvSpPr>
            <p:nvPr/>
          </p:nvSpPr>
          <p:spPr bwMode="auto">
            <a:xfrm>
              <a:off x="3751" y="2918"/>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22" name="Oval 38"/>
            <p:cNvSpPr>
              <a:spLocks noChangeArrowheads="1"/>
            </p:cNvSpPr>
            <p:nvPr/>
          </p:nvSpPr>
          <p:spPr bwMode="auto">
            <a:xfrm>
              <a:off x="3751" y="2835"/>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0423" name="Group 39"/>
            <p:cNvGrpSpPr>
              <a:grpSpLocks/>
            </p:cNvGrpSpPr>
            <p:nvPr/>
          </p:nvGrpSpPr>
          <p:grpSpPr bwMode="auto">
            <a:xfrm>
              <a:off x="3751" y="2786"/>
              <a:ext cx="470" cy="205"/>
              <a:chOff x="1594" y="3360"/>
              <a:chExt cx="364" cy="159"/>
            </a:xfrm>
          </p:grpSpPr>
          <p:sp>
            <p:nvSpPr>
              <p:cNvPr id="2960424" name="Oval 40"/>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25" name="Rectangle 41"/>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26" name="Oval 42"/>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60427" name="Group 43"/>
          <p:cNvGrpSpPr>
            <a:grpSpLocks/>
          </p:cNvGrpSpPr>
          <p:nvPr/>
        </p:nvGrpSpPr>
        <p:grpSpPr bwMode="auto">
          <a:xfrm>
            <a:off x="5867400" y="5345113"/>
            <a:ext cx="920750" cy="784225"/>
            <a:chOff x="3751" y="3414"/>
            <a:chExt cx="470" cy="400"/>
          </a:xfrm>
        </p:grpSpPr>
        <p:grpSp>
          <p:nvGrpSpPr>
            <p:cNvPr id="2960428" name="Group 44"/>
            <p:cNvGrpSpPr>
              <a:grpSpLocks/>
            </p:cNvGrpSpPr>
            <p:nvPr/>
          </p:nvGrpSpPr>
          <p:grpSpPr bwMode="auto">
            <a:xfrm>
              <a:off x="3751" y="3609"/>
              <a:ext cx="470" cy="205"/>
              <a:chOff x="1594" y="3360"/>
              <a:chExt cx="364" cy="159"/>
            </a:xfrm>
          </p:grpSpPr>
          <p:sp>
            <p:nvSpPr>
              <p:cNvPr id="2960429" name="Oval 45"/>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30" name="Rectangle 46"/>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31" name="Oval 47"/>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0432" name="Oval 48"/>
            <p:cNvSpPr>
              <a:spLocks noChangeArrowheads="1"/>
            </p:cNvSpPr>
            <p:nvPr/>
          </p:nvSpPr>
          <p:spPr bwMode="auto">
            <a:xfrm>
              <a:off x="3751" y="3602"/>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0433" name="Rectangle 49"/>
            <p:cNvSpPr>
              <a:spLocks noChangeArrowheads="1"/>
            </p:cNvSpPr>
            <p:nvPr/>
          </p:nvSpPr>
          <p:spPr bwMode="auto">
            <a:xfrm>
              <a:off x="3751" y="3644"/>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0434" name="Oval 50"/>
            <p:cNvSpPr>
              <a:spLocks noChangeArrowheads="1"/>
            </p:cNvSpPr>
            <p:nvPr/>
          </p:nvSpPr>
          <p:spPr bwMode="auto">
            <a:xfrm>
              <a:off x="3751" y="3561"/>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0435" name="Oval 51"/>
            <p:cNvSpPr>
              <a:spLocks noChangeArrowheads="1"/>
            </p:cNvSpPr>
            <p:nvPr/>
          </p:nvSpPr>
          <p:spPr bwMode="auto">
            <a:xfrm>
              <a:off x="3751" y="3553"/>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36" name="Rectangle 52"/>
            <p:cNvSpPr>
              <a:spLocks noChangeArrowheads="1"/>
            </p:cNvSpPr>
            <p:nvPr/>
          </p:nvSpPr>
          <p:spPr bwMode="auto">
            <a:xfrm>
              <a:off x="3751" y="3595"/>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37" name="Oval 53"/>
            <p:cNvSpPr>
              <a:spLocks noChangeArrowheads="1"/>
            </p:cNvSpPr>
            <p:nvPr/>
          </p:nvSpPr>
          <p:spPr bwMode="auto">
            <a:xfrm>
              <a:off x="3751" y="3512"/>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0438" name="Oval 54"/>
            <p:cNvSpPr>
              <a:spLocks noChangeArrowheads="1"/>
            </p:cNvSpPr>
            <p:nvPr/>
          </p:nvSpPr>
          <p:spPr bwMode="auto">
            <a:xfrm>
              <a:off x="3751" y="3504"/>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39" name="Rectangle 55"/>
            <p:cNvSpPr>
              <a:spLocks noChangeArrowheads="1"/>
            </p:cNvSpPr>
            <p:nvPr/>
          </p:nvSpPr>
          <p:spPr bwMode="auto">
            <a:xfrm>
              <a:off x="3751" y="3546"/>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40" name="Oval 56"/>
            <p:cNvSpPr>
              <a:spLocks noChangeArrowheads="1"/>
            </p:cNvSpPr>
            <p:nvPr/>
          </p:nvSpPr>
          <p:spPr bwMode="auto">
            <a:xfrm>
              <a:off x="3751" y="3463"/>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0441" name="Group 57"/>
            <p:cNvGrpSpPr>
              <a:grpSpLocks/>
            </p:cNvGrpSpPr>
            <p:nvPr/>
          </p:nvGrpSpPr>
          <p:grpSpPr bwMode="auto">
            <a:xfrm>
              <a:off x="3751" y="3414"/>
              <a:ext cx="470" cy="205"/>
              <a:chOff x="1594" y="3360"/>
              <a:chExt cx="364" cy="159"/>
            </a:xfrm>
          </p:grpSpPr>
          <p:sp>
            <p:nvSpPr>
              <p:cNvPr id="2960442" name="Oval 58"/>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43" name="Rectangle 59"/>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44" name="Oval 60"/>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60445" name="Group 61"/>
          <p:cNvGrpSpPr>
            <a:grpSpLocks/>
          </p:cNvGrpSpPr>
          <p:nvPr/>
        </p:nvGrpSpPr>
        <p:grpSpPr bwMode="auto">
          <a:xfrm>
            <a:off x="5867400" y="2401888"/>
            <a:ext cx="920750" cy="784225"/>
            <a:chOff x="3751" y="1560"/>
            <a:chExt cx="470" cy="400"/>
          </a:xfrm>
        </p:grpSpPr>
        <p:grpSp>
          <p:nvGrpSpPr>
            <p:cNvPr id="2960446" name="Group 62"/>
            <p:cNvGrpSpPr>
              <a:grpSpLocks/>
            </p:cNvGrpSpPr>
            <p:nvPr/>
          </p:nvGrpSpPr>
          <p:grpSpPr bwMode="auto">
            <a:xfrm>
              <a:off x="3751" y="1755"/>
              <a:ext cx="470" cy="205"/>
              <a:chOff x="1594" y="3360"/>
              <a:chExt cx="364" cy="159"/>
            </a:xfrm>
          </p:grpSpPr>
          <p:sp>
            <p:nvSpPr>
              <p:cNvPr id="2960447" name="Oval 63"/>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48" name="Rectangle 64"/>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49" name="Oval 65"/>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0450" name="Oval 66"/>
            <p:cNvSpPr>
              <a:spLocks noChangeArrowheads="1"/>
            </p:cNvSpPr>
            <p:nvPr/>
          </p:nvSpPr>
          <p:spPr bwMode="auto">
            <a:xfrm>
              <a:off x="3751" y="1748"/>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0451" name="Rectangle 67"/>
            <p:cNvSpPr>
              <a:spLocks noChangeArrowheads="1"/>
            </p:cNvSpPr>
            <p:nvPr/>
          </p:nvSpPr>
          <p:spPr bwMode="auto">
            <a:xfrm>
              <a:off x="3751" y="1790"/>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0452" name="Oval 68"/>
            <p:cNvSpPr>
              <a:spLocks noChangeArrowheads="1"/>
            </p:cNvSpPr>
            <p:nvPr/>
          </p:nvSpPr>
          <p:spPr bwMode="auto">
            <a:xfrm>
              <a:off x="3751" y="1707"/>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0453" name="Oval 69"/>
            <p:cNvSpPr>
              <a:spLocks noChangeArrowheads="1"/>
            </p:cNvSpPr>
            <p:nvPr/>
          </p:nvSpPr>
          <p:spPr bwMode="auto">
            <a:xfrm>
              <a:off x="3751" y="1699"/>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54" name="Rectangle 70"/>
            <p:cNvSpPr>
              <a:spLocks noChangeArrowheads="1"/>
            </p:cNvSpPr>
            <p:nvPr/>
          </p:nvSpPr>
          <p:spPr bwMode="auto">
            <a:xfrm>
              <a:off x="3751" y="1741"/>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55" name="Oval 71"/>
            <p:cNvSpPr>
              <a:spLocks noChangeArrowheads="1"/>
            </p:cNvSpPr>
            <p:nvPr/>
          </p:nvSpPr>
          <p:spPr bwMode="auto">
            <a:xfrm>
              <a:off x="3751" y="1658"/>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0456" name="Oval 72"/>
            <p:cNvSpPr>
              <a:spLocks noChangeArrowheads="1"/>
            </p:cNvSpPr>
            <p:nvPr/>
          </p:nvSpPr>
          <p:spPr bwMode="auto">
            <a:xfrm>
              <a:off x="3751" y="1650"/>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57" name="Rectangle 73"/>
            <p:cNvSpPr>
              <a:spLocks noChangeArrowheads="1"/>
            </p:cNvSpPr>
            <p:nvPr/>
          </p:nvSpPr>
          <p:spPr bwMode="auto">
            <a:xfrm>
              <a:off x="3751" y="1692"/>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58" name="Oval 74"/>
            <p:cNvSpPr>
              <a:spLocks noChangeArrowheads="1"/>
            </p:cNvSpPr>
            <p:nvPr/>
          </p:nvSpPr>
          <p:spPr bwMode="auto">
            <a:xfrm>
              <a:off x="3751" y="160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0459" name="Group 75"/>
            <p:cNvGrpSpPr>
              <a:grpSpLocks/>
            </p:cNvGrpSpPr>
            <p:nvPr/>
          </p:nvGrpSpPr>
          <p:grpSpPr bwMode="auto">
            <a:xfrm>
              <a:off x="3751" y="1560"/>
              <a:ext cx="470" cy="205"/>
              <a:chOff x="1594" y="3360"/>
              <a:chExt cx="364" cy="159"/>
            </a:xfrm>
          </p:grpSpPr>
          <p:sp>
            <p:nvSpPr>
              <p:cNvPr id="2960460" name="Oval 76"/>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61" name="Rectangle 77"/>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62" name="Oval 78"/>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60463" name="Group 79"/>
          <p:cNvGrpSpPr>
            <a:grpSpLocks/>
          </p:cNvGrpSpPr>
          <p:nvPr/>
        </p:nvGrpSpPr>
        <p:grpSpPr bwMode="auto">
          <a:xfrm>
            <a:off x="5867400" y="1420813"/>
            <a:ext cx="920750" cy="784225"/>
            <a:chOff x="3751" y="942"/>
            <a:chExt cx="470" cy="400"/>
          </a:xfrm>
        </p:grpSpPr>
        <p:grpSp>
          <p:nvGrpSpPr>
            <p:cNvPr id="2960464" name="Group 80"/>
            <p:cNvGrpSpPr>
              <a:grpSpLocks/>
            </p:cNvGrpSpPr>
            <p:nvPr/>
          </p:nvGrpSpPr>
          <p:grpSpPr bwMode="auto">
            <a:xfrm>
              <a:off x="3751" y="1137"/>
              <a:ext cx="470" cy="205"/>
              <a:chOff x="1594" y="3360"/>
              <a:chExt cx="364" cy="159"/>
            </a:xfrm>
          </p:grpSpPr>
          <p:sp>
            <p:nvSpPr>
              <p:cNvPr id="2960465" name="Oval 81"/>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66" name="Rectangle 82"/>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67" name="Oval 83"/>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0468" name="Oval 84"/>
            <p:cNvSpPr>
              <a:spLocks noChangeArrowheads="1"/>
            </p:cNvSpPr>
            <p:nvPr/>
          </p:nvSpPr>
          <p:spPr bwMode="auto">
            <a:xfrm>
              <a:off x="3751" y="1130"/>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0469" name="Rectangle 85"/>
            <p:cNvSpPr>
              <a:spLocks noChangeArrowheads="1"/>
            </p:cNvSpPr>
            <p:nvPr/>
          </p:nvSpPr>
          <p:spPr bwMode="auto">
            <a:xfrm>
              <a:off x="3751" y="1172"/>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0470" name="Oval 86"/>
            <p:cNvSpPr>
              <a:spLocks noChangeArrowheads="1"/>
            </p:cNvSpPr>
            <p:nvPr/>
          </p:nvSpPr>
          <p:spPr bwMode="auto">
            <a:xfrm>
              <a:off x="3751" y="108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0471" name="Oval 87"/>
            <p:cNvSpPr>
              <a:spLocks noChangeArrowheads="1"/>
            </p:cNvSpPr>
            <p:nvPr/>
          </p:nvSpPr>
          <p:spPr bwMode="auto">
            <a:xfrm>
              <a:off x="3751" y="1081"/>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72" name="Rectangle 88"/>
            <p:cNvSpPr>
              <a:spLocks noChangeArrowheads="1"/>
            </p:cNvSpPr>
            <p:nvPr/>
          </p:nvSpPr>
          <p:spPr bwMode="auto">
            <a:xfrm>
              <a:off x="3751" y="1123"/>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73" name="Oval 89"/>
            <p:cNvSpPr>
              <a:spLocks noChangeArrowheads="1"/>
            </p:cNvSpPr>
            <p:nvPr/>
          </p:nvSpPr>
          <p:spPr bwMode="auto">
            <a:xfrm>
              <a:off x="3751" y="1040"/>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0474" name="Oval 90"/>
            <p:cNvSpPr>
              <a:spLocks noChangeArrowheads="1"/>
            </p:cNvSpPr>
            <p:nvPr/>
          </p:nvSpPr>
          <p:spPr bwMode="auto">
            <a:xfrm>
              <a:off x="3751" y="1032"/>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75" name="Rectangle 91"/>
            <p:cNvSpPr>
              <a:spLocks noChangeArrowheads="1"/>
            </p:cNvSpPr>
            <p:nvPr/>
          </p:nvSpPr>
          <p:spPr bwMode="auto">
            <a:xfrm>
              <a:off x="3751" y="1074"/>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76" name="Oval 92"/>
            <p:cNvSpPr>
              <a:spLocks noChangeArrowheads="1"/>
            </p:cNvSpPr>
            <p:nvPr/>
          </p:nvSpPr>
          <p:spPr bwMode="auto">
            <a:xfrm>
              <a:off x="3751" y="991"/>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0477" name="Group 93"/>
            <p:cNvGrpSpPr>
              <a:grpSpLocks/>
            </p:cNvGrpSpPr>
            <p:nvPr/>
          </p:nvGrpSpPr>
          <p:grpSpPr bwMode="auto">
            <a:xfrm>
              <a:off x="3751" y="942"/>
              <a:ext cx="470" cy="205"/>
              <a:chOff x="1594" y="3360"/>
              <a:chExt cx="364" cy="159"/>
            </a:xfrm>
          </p:grpSpPr>
          <p:sp>
            <p:nvSpPr>
              <p:cNvPr id="2960478" name="Oval 94"/>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0479" name="Rectangle 95"/>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0480" name="Oval 96"/>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pic>
        <p:nvPicPr>
          <p:cNvPr id="2960481" name="Picture 97" descr="host_icon"/>
          <p:cNvPicPr>
            <a:picLocks noChangeAspect="1" noChangeArrowheads="1"/>
          </p:cNvPicPr>
          <p:nvPr/>
        </p:nvPicPr>
        <p:blipFill>
          <a:blip r:embed="rId3" cstate="print"/>
          <a:srcRect/>
          <a:stretch>
            <a:fillRect/>
          </a:stretch>
        </p:blipFill>
        <p:spPr bwMode="auto">
          <a:xfrm>
            <a:off x="379413" y="3009900"/>
            <a:ext cx="1617662" cy="1555750"/>
          </a:xfrm>
          <a:prstGeom prst="rect">
            <a:avLst/>
          </a:prstGeom>
          <a:noFill/>
        </p:spPr>
      </p:pic>
      <p:grpSp>
        <p:nvGrpSpPr>
          <p:cNvPr id="2960482" name="Group 98"/>
          <p:cNvGrpSpPr>
            <a:grpSpLocks/>
          </p:cNvGrpSpPr>
          <p:nvPr/>
        </p:nvGrpSpPr>
        <p:grpSpPr bwMode="auto">
          <a:xfrm>
            <a:off x="2955925" y="3425825"/>
            <a:ext cx="1358900" cy="720725"/>
            <a:chOff x="2166" y="2158"/>
            <a:chExt cx="856" cy="454"/>
          </a:xfrm>
        </p:grpSpPr>
        <p:sp>
          <p:nvSpPr>
            <p:cNvPr id="2960483" name="Rectangle 99"/>
            <p:cNvSpPr>
              <a:spLocks noChangeArrowheads="1"/>
            </p:cNvSpPr>
            <p:nvPr/>
          </p:nvSpPr>
          <p:spPr bwMode="auto">
            <a:xfrm>
              <a:off x="2166" y="2158"/>
              <a:ext cx="856" cy="454"/>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60484" name="Text Box 100"/>
            <p:cNvSpPr txBox="1">
              <a:spLocks noChangeArrowheads="1"/>
            </p:cNvSpPr>
            <p:nvPr/>
          </p:nvSpPr>
          <p:spPr bwMode="auto">
            <a:xfrm>
              <a:off x="2288" y="2246"/>
              <a:ext cx="612" cy="278"/>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grpSp>
      <p:grpSp>
        <p:nvGrpSpPr>
          <p:cNvPr id="2960485" name="Group 101"/>
          <p:cNvGrpSpPr>
            <a:grpSpLocks/>
          </p:cNvGrpSpPr>
          <p:nvPr/>
        </p:nvGrpSpPr>
        <p:grpSpPr bwMode="auto">
          <a:xfrm>
            <a:off x="3144838" y="4010025"/>
            <a:ext cx="981075" cy="325438"/>
            <a:chOff x="1607" y="3273"/>
            <a:chExt cx="618" cy="205"/>
          </a:xfrm>
        </p:grpSpPr>
        <p:sp>
          <p:nvSpPr>
            <p:cNvPr id="2960486" name="Rectangle 102"/>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0487" name="Text Box 103"/>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60488" name="Group 104"/>
          <p:cNvGrpSpPr>
            <a:grpSpLocks/>
          </p:cNvGrpSpPr>
          <p:nvPr/>
        </p:nvGrpSpPr>
        <p:grpSpPr bwMode="auto">
          <a:xfrm>
            <a:off x="3144838" y="4406900"/>
            <a:ext cx="981075" cy="325438"/>
            <a:chOff x="1607" y="3273"/>
            <a:chExt cx="618" cy="205"/>
          </a:xfrm>
        </p:grpSpPr>
        <p:sp>
          <p:nvSpPr>
            <p:cNvPr id="2960489" name="Rectangle 105"/>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0490" name="Text Box 106"/>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2</a:t>
              </a:r>
            </a:p>
          </p:txBody>
        </p:sp>
      </p:grpSp>
      <p:grpSp>
        <p:nvGrpSpPr>
          <p:cNvPr id="2960491" name="Group 107"/>
          <p:cNvGrpSpPr>
            <a:grpSpLocks/>
          </p:cNvGrpSpPr>
          <p:nvPr/>
        </p:nvGrpSpPr>
        <p:grpSpPr bwMode="auto">
          <a:xfrm>
            <a:off x="3144838" y="4803775"/>
            <a:ext cx="981075" cy="325438"/>
            <a:chOff x="1607" y="3273"/>
            <a:chExt cx="618" cy="205"/>
          </a:xfrm>
        </p:grpSpPr>
        <p:sp>
          <p:nvSpPr>
            <p:cNvPr id="2960492" name="Rectangle 108"/>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0493" name="Text Box 109"/>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3</a:t>
              </a:r>
            </a:p>
          </p:txBody>
        </p:sp>
      </p:grpSp>
      <p:grpSp>
        <p:nvGrpSpPr>
          <p:cNvPr id="2960494" name="Group 110"/>
          <p:cNvGrpSpPr>
            <a:grpSpLocks/>
          </p:cNvGrpSpPr>
          <p:nvPr/>
        </p:nvGrpSpPr>
        <p:grpSpPr bwMode="auto">
          <a:xfrm>
            <a:off x="3144838" y="5202238"/>
            <a:ext cx="981075" cy="325437"/>
            <a:chOff x="1981" y="3277"/>
            <a:chExt cx="618" cy="205"/>
          </a:xfrm>
        </p:grpSpPr>
        <p:sp>
          <p:nvSpPr>
            <p:cNvPr id="2960495" name="Rectangle 111"/>
            <p:cNvSpPr>
              <a:spLocks noChangeArrowheads="1"/>
            </p:cNvSpPr>
            <p:nvPr/>
          </p:nvSpPr>
          <p:spPr bwMode="auto">
            <a:xfrm>
              <a:off x="1981" y="3277"/>
              <a:ext cx="618" cy="205"/>
            </a:xfrm>
            <a:prstGeom prst="rect">
              <a:avLst/>
            </a:prstGeom>
            <a:solidFill>
              <a:srgbClr val="B2DEC7"/>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0496" name="Text Box 112"/>
            <p:cNvSpPr txBox="1">
              <a:spLocks noChangeArrowheads="1"/>
            </p:cNvSpPr>
            <p:nvPr/>
          </p:nvSpPr>
          <p:spPr bwMode="auto">
            <a:xfrm>
              <a:off x="2035" y="3310"/>
              <a:ext cx="513" cy="139"/>
            </a:xfrm>
            <a:prstGeom prst="rect">
              <a:avLst/>
            </a:prstGeom>
            <a:noFill/>
            <a:ln w="25400" algn="ctr">
              <a:noFill/>
              <a:miter lim="800000"/>
              <a:headEnd/>
              <a:tailEnd type="none" w="lg" len="med"/>
            </a:ln>
            <a:effectLst/>
          </p:spPr>
          <p:txBody>
            <a:bodyPr wrap="none" lIns="0" tIns="0" rIns="0" bIns="0">
              <a:spAutoFit/>
            </a:bodyPr>
            <a:lstStyle/>
            <a:p>
              <a:pPr defTabSz="941388">
                <a:lnSpc>
                  <a:spcPct val="90000"/>
                </a:lnSpc>
              </a:pPr>
              <a:r>
                <a:rPr lang="en-US" sz="1600" b="1">
                  <a:solidFill>
                    <a:srgbClr val="000000"/>
                  </a:solidFill>
                </a:rPr>
                <a:t>P 0 1 2 3</a:t>
              </a:r>
            </a:p>
          </p:txBody>
        </p:sp>
      </p:grpSp>
      <p:grpSp>
        <p:nvGrpSpPr>
          <p:cNvPr id="2960497" name="Group 113"/>
          <p:cNvGrpSpPr>
            <a:grpSpLocks/>
          </p:cNvGrpSpPr>
          <p:nvPr/>
        </p:nvGrpSpPr>
        <p:grpSpPr bwMode="auto">
          <a:xfrm>
            <a:off x="3144838" y="3613150"/>
            <a:ext cx="981075" cy="325438"/>
            <a:chOff x="1607" y="3273"/>
            <a:chExt cx="618" cy="205"/>
          </a:xfrm>
        </p:grpSpPr>
        <p:sp>
          <p:nvSpPr>
            <p:cNvPr id="2960498" name="Rectangle 114"/>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0499" name="Text Box 115"/>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grpSp>
        <p:nvGrpSpPr>
          <p:cNvPr id="2960500" name="Group 116"/>
          <p:cNvGrpSpPr>
            <a:grpSpLocks/>
          </p:cNvGrpSpPr>
          <p:nvPr/>
        </p:nvGrpSpPr>
        <p:grpSpPr bwMode="auto">
          <a:xfrm>
            <a:off x="698500" y="3613150"/>
            <a:ext cx="981075" cy="325438"/>
            <a:chOff x="1607" y="3273"/>
            <a:chExt cx="618" cy="205"/>
          </a:xfrm>
        </p:grpSpPr>
        <p:sp>
          <p:nvSpPr>
            <p:cNvPr id="2960501" name="Rectangle 117"/>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0502" name="Text Box 118"/>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3</a:t>
              </a:r>
            </a:p>
          </p:txBody>
        </p:sp>
      </p:grpSp>
      <p:grpSp>
        <p:nvGrpSpPr>
          <p:cNvPr id="2960503" name="Group 119"/>
          <p:cNvGrpSpPr>
            <a:grpSpLocks/>
          </p:cNvGrpSpPr>
          <p:nvPr/>
        </p:nvGrpSpPr>
        <p:grpSpPr bwMode="auto">
          <a:xfrm>
            <a:off x="698500" y="3613150"/>
            <a:ext cx="981075" cy="325438"/>
            <a:chOff x="1607" y="3273"/>
            <a:chExt cx="618" cy="205"/>
          </a:xfrm>
        </p:grpSpPr>
        <p:sp>
          <p:nvSpPr>
            <p:cNvPr id="2960504" name="Rectangle 120"/>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0505" name="Text Box 121"/>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2</a:t>
              </a:r>
            </a:p>
          </p:txBody>
        </p:sp>
      </p:grpSp>
      <p:grpSp>
        <p:nvGrpSpPr>
          <p:cNvPr id="2960506" name="Group 122"/>
          <p:cNvGrpSpPr>
            <a:grpSpLocks/>
          </p:cNvGrpSpPr>
          <p:nvPr/>
        </p:nvGrpSpPr>
        <p:grpSpPr bwMode="auto">
          <a:xfrm>
            <a:off x="698500" y="3613150"/>
            <a:ext cx="981075" cy="325438"/>
            <a:chOff x="1607" y="3273"/>
            <a:chExt cx="618" cy="205"/>
          </a:xfrm>
        </p:grpSpPr>
        <p:sp>
          <p:nvSpPr>
            <p:cNvPr id="2960507" name="Rectangle 123"/>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0508" name="Text Box 124"/>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60509" name="Group 125"/>
          <p:cNvGrpSpPr>
            <a:grpSpLocks/>
          </p:cNvGrpSpPr>
          <p:nvPr/>
        </p:nvGrpSpPr>
        <p:grpSpPr bwMode="auto">
          <a:xfrm>
            <a:off x="698500" y="3613150"/>
            <a:ext cx="981075" cy="325438"/>
            <a:chOff x="1607" y="3273"/>
            <a:chExt cx="618" cy="205"/>
          </a:xfrm>
        </p:grpSpPr>
        <p:sp>
          <p:nvSpPr>
            <p:cNvPr id="2960510" name="Rectangle 126"/>
            <p:cNvSpPr>
              <a:spLocks noChangeArrowheads="1"/>
            </p:cNvSpPr>
            <p:nvPr/>
          </p:nvSpPr>
          <p:spPr bwMode="auto">
            <a:xfrm>
              <a:off x="1607" y="3273"/>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0511" name="Text Box 127"/>
            <p:cNvSpPr txBox="1">
              <a:spLocks noChangeArrowheads="1"/>
            </p:cNvSpPr>
            <p:nvPr/>
          </p:nvSpPr>
          <p:spPr bwMode="auto">
            <a:xfrm>
              <a:off x="1689" y="3306"/>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grpSp>
        <p:nvGrpSpPr>
          <p:cNvPr id="2960512" name="Group 128"/>
          <p:cNvGrpSpPr>
            <a:grpSpLocks/>
          </p:cNvGrpSpPr>
          <p:nvPr/>
        </p:nvGrpSpPr>
        <p:grpSpPr bwMode="auto">
          <a:xfrm>
            <a:off x="2994025" y="3536950"/>
            <a:ext cx="1281113" cy="1630363"/>
            <a:chOff x="1886" y="2228"/>
            <a:chExt cx="807" cy="1027"/>
          </a:xfrm>
        </p:grpSpPr>
        <p:sp>
          <p:nvSpPr>
            <p:cNvPr id="2960513" name="AutoShape 129"/>
            <p:cNvSpPr>
              <a:spLocks noChangeArrowheads="1"/>
            </p:cNvSpPr>
            <p:nvPr/>
          </p:nvSpPr>
          <p:spPr bwMode="auto">
            <a:xfrm>
              <a:off x="1886" y="2228"/>
              <a:ext cx="807" cy="1027"/>
            </a:xfrm>
            <a:prstGeom prst="roundRect">
              <a:avLst>
                <a:gd name="adj" fmla="val 12019"/>
              </a:avLst>
            </a:prstGeom>
            <a:solidFill>
              <a:srgbClr val="B2DEC7"/>
            </a:solidFill>
            <a:ln w="9525" algn="ctr">
              <a:solidFill>
                <a:srgbClr val="000000"/>
              </a:solidFill>
              <a:round/>
              <a:headEnd/>
              <a:tailEnd/>
            </a:ln>
            <a:effectLst/>
          </p:spPr>
          <p:txBody>
            <a:bodyPr wrap="none" lIns="0" tIns="0" rIns="0" bIns="0" anchor="ctr"/>
            <a:lstStyle/>
            <a:p>
              <a:endParaRPr lang="en-US"/>
            </a:p>
          </p:txBody>
        </p:sp>
        <p:sp>
          <p:nvSpPr>
            <p:cNvPr id="2960514" name="Text Box 130"/>
            <p:cNvSpPr txBox="1">
              <a:spLocks noChangeArrowheads="1"/>
            </p:cNvSpPr>
            <p:nvPr/>
          </p:nvSpPr>
          <p:spPr bwMode="auto">
            <a:xfrm>
              <a:off x="1973" y="2603"/>
              <a:ext cx="633" cy="278"/>
            </a:xfrm>
            <a:prstGeom prst="rect">
              <a:avLst/>
            </a:prstGeom>
            <a:noFill/>
            <a:ln w="25400" algn="ctr">
              <a:noFill/>
              <a:miter lim="800000"/>
              <a:headEnd/>
              <a:tailEnd type="none" w="lg" len="med"/>
            </a:ln>
            <a:effectLst/>
          </p:spPr>
          <p:txBody>
            <a:bodyPr wrap="none" lIns="0" tIns="0" rIns="0" bIns="0">
              <a:spAutoFit/>
            </a:bodyPr>
            <a:lstStyle/>
            <a:p>
              <a:pPr algn="ctr" defTabSz="941388">
                <a:lnSpc>
                  <a:spcPct val="90000"/>
                </a:lnSpc>
              </a:pPr>
              <a:r>
                <a:rPr lang="en-US" sz="1600" b="1">
                  <a:solidFill>
                    <a:srgbClr val="000000"/>
                  </a:solidFill>
                </a:rPr>
                <a:t>Parity</a:t>
              </a:r>
              <a:br>
                <a:rPr lang="en-US" sz="1600" b="1">
                  <a:solidFill>
                    <a:srgbClr val="000000"/>
                  </a:solidFill>
                </a:rPr>
              </a:br>
              <a:r>
                <a:rPr lang="en-US" sz="1600" b="1">
                  <a:solidFill>
                    <a:srgbClr val="000000"/>
                  </a:solidFill>
                </a:rPr>
                <a:t>Generated</a:t>
              </a:r>
            </a:p>
          </p:txBody>
        </p:sp>
      </p:grpSp>
      <p:sp>
        <p:nvSpPr>
          <p:cNvPr id="2960515" name="Text Box 131"/>
          <p:cNvSpPr txBox="1">
            <a:spLocks noChangeArrowheads="1"/>
          </p:cNvSpPr>
          <p:nvPr/>
        </p:nvSpPr>
        <p:spPr bwMode="auto">
          <a:xfrm>
            <a:off x="895350" y="4705350"/>
            <a:ext cx="565150" cy="304800"/>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2000" b="1">
                <a:solidFill>
                  <a:srgbClr val="000610"/>
                </a:solidFill>
              </a:rPr>
              <a:t>Host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4.72222E-6 -2.96296E-6 L 0.26841 -2.96296E-6 " pathEditMode="relative" rAng="0" ptsTypes="AA">
                                      <p:cBhvr>
                                        <p:cTn id="6" dur="1000" fill="hold"/>
                                        <p:tgtEl>
                                          <p:spTgt spid="2960509"/>
                                        </p:tgtEl>
                                        <p:attrNameLst>
                                          <p:attrName>ppt_x</p:attrName>
                                          <p:attrName>ppt_y</p:attrName>
                                        </p:attrNameLst>
                                      </p:cBhvr>
                                      <p:rCtr x="134" y="0"/>
                                    </p:animMotion>
                                  </p:childTnLst>
                                </p:cTn>
                              </p:par>
                            </p:childTnLst>
                          </p:cTn>
                        </p:par>
                        <p:par>
                          <p:cTn id="7" fill="hold">
                            <p:stCondLst>
                              <p:cond delay="1000"/>
                            </p:stCondLst>
                            <p:childTnLst>
                              <p:par>
                                <p:cTn id="8" presetID="1" presetClass="exit" presetSubtype="0" fill="hold" nodeType="afterEffect">
                                  <p:stCondLst>
                                    <p:cond delay="0"/>
                                  </p:stCondLst>
                                  <p:childTnLst>
                                    <p:set>
                                      <p:cBhvr>
                                        <p:cTn id="9" dur="1" fill="hold">
                                          <p:stCondLst>
                                            <p:cond delay="0"/>
                                          </p:stCondLst>
                                        </p:cTn>
                                        <p:tgtEl>
                                          <p:spTgt spid="2960509"/>
                                        </p:tgtEl>
                                        <p:attrNameLst>
                                          <p:attrName>style.visibility</p:attrName>
                                        </p:attrNameLst>
                                      </p:cBhvr>
                                      <p:to>
                                        <p:strVal val="hidden"/>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0"/>
                                          </p:stCondLst>
                                        </p:cTn>
                                        <p:tgtEl>
                                          <p:spTgt spid="2960497"/>
                                        </p:tgtEl>
                                        <p:attrNameLst>
                                          <p:attrName>style.visibility</p:attrName>
                                        </p:attrNameLst>
                                      </p:cBhvr>
                                      <p:to>
                                        <p:strVal val="visible"/>
                                      </p:to>
                                    </p:set>
                                  </p:childTnLst>
                                </p:cTn>
                              </p:par>
                            </p:childTnLst>
                          </p:cTn>
                        </p:par>
                        <p:par>
                          <p:cTn id="13" fill="hold">
                            <p:stCondLst>
                              <p:cond delay="1000"/>
                            </p:stCondLst>
                            <p:childTnLst>
                              <p:par>
                                <p:cTn id="14" presetID="0" presetClass="path" presetSubtype="0" accel="50000" decel="50000" fill="hold" nodeType="afterEffect">
                                  <p:stCondLst>
                                    <p:cond delay="0"/>
                                  </p:stCondLst>
                                  <p:childTnLst>
                                    <p:animMotion origin="layout" path="M 6.11111E-6 7.77778E-6 L 0.26928 7.77778E-6 L 0.26928 0.06019 " pathEditMode="relative" ptsTypes="AAA">
                                      <p:cBhvr>
                                        <p:cTn id="15" dur="1000" fill="hold"/>
                                        <p:tgtEl>
                                          <p:spTgt spid="2960506"/>
                                        </p:tgtEl>
                                        <p:attrNameLst>
                                          <p:attrName>ppt_x</p:attrName>
                                          <p:attrName>ppt_y</p:attrName>
                                        </p:attrNameLst>
                                      </p:cBhvr>
                                    </p:animMotion>
                                  </p:childTnLst>
                                </p:cTn>
                              </p:par>
                            </p:childTnLst>
                          </p:cTn>
                        </p:par>
                        <p:par>
                          <p:cTn id="16" fill="hold">
                            <p:stCondLst>
                              <p:cond delay="2000"/>
                            </p:stCondLst>
                            <p:childTnLst>
                              <p:par>
                                <p:cTn id="17" presetID="1" presetClass="exit" presetSubtype="0" fill="hold" nodeType="afterEffect">
                                  <p:stCondLst>
                                    <p:cond delay="0"/>
                                  </p:stCondLst>
                                  <p:childTnLst>
                                    <p:set>
                                      <p:cBhvr>
                                        <p:cTn id="18" dur="1" fill="hold">
                                          <p:stCondLst>
                                            <p:cond delay="0"/>
                                          </p:stCondLst>
                                        </p:cTn>
                                        <p:tgtEl>
                                          <p:spTgt spid="2960506"/>
                                        </p:tgtEl>
                                        <p:attrNameLst>
                                          <p:attrName>style.visibility</p:attrName>
                                        </p:attrNameLst>
                                      </p:cBhvr>
                                      <p:to>
                                        <p:strVal val="hidden"/>
                                      </p:to>
                                    </p:set>
                                  </p:childTnLst>
                                </p:cTn>
                              </p:par>
                            </p:childTnLst>
                          </p:cTn>
                        </p:par>
                        <p:par>
                          <p:cTn id="19" fill="hold">
                            <p:stCondLst>
                              <p:cond delay="2000"/>
                            </p:stCondLst>
                            <p:childTnLst>
                              <p:par>
                                <p:cTn id="20" presetID="1" presetClass="entr" presetSubtype="0" fill="hold" nodeType="afterEffect">
                                  <p:stCondLst>
                                    <p:cond delay="0"/>
                                  </p:stCondLst>
                                  <p:childTnLst>
                                    <p:set>
                                      <p:cBhvr>
                                        <p:cTn id="21" dur="1" fill="hold">
                                          <p:stCondLst>
                                            <p:cond delay="0"/>
                                          </p:stCondLst>
                                        </p:cTn>
                                        <p:tgtEl>
                                          <p:spTgt spid="2960485"/>
                                        </p:tgtEl>
                                        <p:attrNameLst>
                                          <p:attrName>style.visibility</p:attrName>
                                        </p:attrNameLst>
                                      </p:cBhvr>
                                      <p:to>
                                        <p:strVal val="visible"/>
                                      </p:to>
                                    </p:set>
                                  </p:childTnLst>
                                </p:cTn>
                              </p:par>
                            </p:childTnLst>
                          </p:cTn>
                        </p:par>
                        <p:par>
                          <p:cTn id="22" fill="hold">
                            <p:stCondLst>
                              <p:cond delay="2000"/>
                            </p:stCondLst>
                            <p:childTnLst>
                              <p:par>
                                <p:cTn id="23" presetID="0" presetClass="path" presetSubtype="0" accel="50000" decel="50000" fill="hold" nodeType="afterEffect">
                                  <p:stCondLst>
                                    <p:cond delay="0"/>
                                  </p:stCondLst>
                                  <p:childTnLst>
                                    <p:animMotion origin="layout" path="M -0.00086 -0.00162 L 0.26754 -0.00162 L 0.26754 0.11505 " pathEditMode="relative" ptsTypes="AAA">
                                      <p:cBhvr>
                                        <p:cTn id="24" dur="1000" fill="hold"/>
                                        <p:tgtEl>
                                          <p:spTgt spid="2960503"/>
                                        </p:tgtEl>
                                        <p:attrNameLst>
                                          <p:attrName>ppt_x</p:attrName>
                                          <p:attrName>ppt_y</p:attrName>
                                        </p:attrNameLst>
                                      </p:cBhvr>
                                    </p:animMotion>
                                  </p:childTnLst>
                                </p:cTn>
                              </p:par>
                            </p:childTnLst>
                          </p:cTn>
                        </p:par>
                        <p:par>
                          <p:cTn id="25" fill="hold">
                            <p:stCondLst>
                              <p:cond delay="3000"/>
                            </p:stCondLst>
                            <p:childTnLst>
                              <p:par>
                                <p:cTn id="26" presetID="1" presetClass="exit" presetSubtype="0" fill="hold" nodeType="afterEffect">
                                  <p:stCondLst>
                                    <p:cond delay="0"/>
                                  </p:stCondLst>
                                  <p:childTnLst>
                                    <p:set>
                                      <p:cBhvr>
                                        <p:cTn id="27" dur="1" fill="hold">
                                          <p:stCondLst>
                                            <p:cond delay="0"/>
                                          </p:stCondLst>
                                        </p:cTn>
                                        <p:tgtEl>
                                          <p:spTgt spid="2960503"/>
                                        </p:tgtEl>
                                        <p:attrNameLst>
                                          <p:attrName>style.visibility</p:attrName>
                                        </p:attrNameLst>
                                      </p:cBhvr>
                                      <p:to>
                                        <p:strVal val="hidden"/>
                                      </p:to>
                                    </p:set>
                                  </p:childTnLst>
                                </p:cTn>
                              </p:par>
                            </p:childTnLst>
                          </p:cTn>
                        </p:par>
                        <p:par>
                          <p:cTn id="28" fill="hold">
                            <p:stCondLst>
                              <p:cond delay="3000"/>
                            </p:stCondLst>
                            <p:childTnLst>
                              <p:par>
                                <p:cTn id="29" presetID="1" presetClass="entr" presetSubtype="0" fill="hold" nodeType="afterEffect">
                                  <p:stCondLst>
                                    <p:cond delay="0"/>
                                  </p:stCondLst>
                                  <p:childTnLst>
                                    <p:set>
                                      <p:cBhvr>
                                        <p:cTn id="30" dur="1" fill="hold">
                                          <p:stCondLst>
                                            <p:cond delay="0"/>
                                          </p:stCondLst>
                                        </p:cTn>
                                        <p:tgtEl>
                                          <p:spTgt spid="2960488"/>
                                        </p:tgtEl>
                                        <p:attrNameLst>
                                          <p:attrName>style.visibility</p:attrName>
                                        </p:attrNameLst>
                                      </p:cBhvr>
                                      <p:to>
                                        <p:strVal val="visible"/>
                                      </p:to>
                                    </p:set>
                                  </p:childTnLst>
                                </p:cTn>
                              </p:par>
                            </p:childTnLst>
                          </p:cTn>
                        </p:par>
                        <p:par>
                          <p:cTn id="31" fill="hold">
                            <p:stCondLst>
                              <p:cond delay="3000"/>
                            </p:stCondLst>
                            <p:childTnLst>
                              <p:par>
                                <p:cTn id="32" presetID="0" presetClass="path" presetSubtype="0" accel="50000" decel="50000" fill="hold" nodeType="afterEffect">
                                  <p:stCondLst>
                                    <p:cond delay="0"/>
                                  </p:stCondLst>
                                  <p:childTnLst>
                                    <p:animMotion origin="layout" path="M 8.05556E-6 3.7037E-7 L 0.26841 0.00116 L 0.26841 0.17454 " pathEditMode="relative" ptsTypes="AAA">
                                      <p:cBhvr>
                                        <p:cTn id="33" dur="1000" fill="hold"/>
                                        <p:tgtEl>
                                          <p:spTgt spid="2960500"/>
                                        </p:tgtEl>
                                        <p:attrNameLst>
                                          <p:attrName>ppt_x</p:attrName>
                                          <p:attrName>ppt_y</p:attrName>
                                        </p:attrNameLst>
                                      </p:cBhvr>
                                    </p:animMotion>
                                  </p:childTnLst>
                                </p:cTn>
                              </p:par>
                            </p:childTnLst>
                          </p:cTn>
                        </p:par>
                        <p:par>
                          <p:cTn id="34" fill="hold">
                            <p:stCondLst>
                              <p:cond delay="4000"/>
                            </p:stCondLst>
                            <p:childTnLst>
                              <p:par>
                                <p:cTn id="35" presetID="1" presetClass="exit" presetSubtype="0" fill="hold" nodeType="afterEffect">
                                  <p:stCondLst>
                                    <p:cond delay="0"/>
                                  </p:stCondLst>
                                  <p:childTnLst>
                                    <p:set>
                                      <p:cBhvr>
                                        <p:cTn id="36" dur="1" fill="hold">
                                          <p:stCondLst>
                                            <p:cond delay="0"/>
                                          </p:stCondLst>
                                        </p:cTn>
                                        <p:tgtEl>
                                          <p:spTgt spid="2960500"/>
                                        </p:tgtEl>
                                        <p:attrNameLst>
                                          <p:attrName>style.visibility</p:attrName>
                                        </p:attrNameLst>
                                      </p:cBhvr>
                                      <p:to>
                                        <p:strVal val="hidden"/>
                                      </p:to>
                                    </p:set>
                                  </p:childTnLst>
                                </p:cTn>
                              </p:par>
                            </p:childTnLst>
                          </p:cTn>
                        </p:par>
                        <p:par>
                          <p:cTn id="37" fill="hold">
                            <p:stCondLst>
                              <p:cond delay="4000"/>
                            </p:stCondLst>
                            <p:childTnLst>
                              <p:par>
                                <p:cTn id="38" presetID="1" presetClass="entr" presetSubtype="0" fill="hold" nodeType="afterEffect">
                                  <p:stCondLst>
                                    <p:cond delay="0"/>
                                  </p:stCondLst>
                                  <p:childTnLst>
                                    <p:set>
                                      <p:cBhvr>
                                        <p:cTn id="39" dur="1" fill="hold">
                                          <p:stCondLst>
                                            <p:cond delay="0"/>
                                          </p:stCondLst>
                                        </p:cTn>
                                        <p:tgtEl>
                                          <p:spTgt spid="2960491"/>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960512"/>
                                        </p:tgtEl>
                                        <p:attrNameLst>
                                          <p:attrName>style.visibility</p:attrName>
                                        </p:attrNameLst>
                                      </p:cBhvr>
                                      <p:to>
                                        <p:strVal val="visible"/>
                                      </p:to>
                                    </p:set>
                                    <p:animEffect transition="in" filter="fade">
                                      <p:cBhvr>
                                        <p:cTn id="44" dur="1000"/>
                                        <p:tgtEl>
                                          <p:spTgt spid="2960512"/>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xit" presetSubtype="0" fill="hold" nodeType="clickEffect">
                                  <p:stCondLst>
                                    <p:cond delay="0"/>
                                  </p:stCondLst>
                                  <p:childTnLst>
                                    <p:animEffect transition="out" filter="fade">
                                      <p:cBhvr>
                                        <p:cTn id="48" dur="1000"/>
                                        <p:tgtEl>
                                          <p:spTgt spid="2960512"/>
                                        </p:tgtEl>
                                      </p:cBhvr>
                                    </p:animEffect>
                                    <p:set>
                                      <p:cBhvr>
                                        <p:cTn id="49" dur="1" fill="hold">
                                          <p:stCondLst>
                                            <p:cond delay="999"/>
                                          </p:stCondLst>
                                        </p:cTn>
                                        <p:tgtEl>
                                          <p:spTgt spid="2960512"/>
                                        </p:tgtEl>
                                        <p:attrNameLst>
                                          <p:attrName>style.visibility</p:attrName>
                                        </p:attrNameLst>
                                      </p:cBhvr>
                                      <p:to>
                                        <p:strVal val="hidden"/>
                                      </p:to>
                                    </p:set>
                                  </p:childTnLst>
                                </p:cTn>
                              </p:par>
                            </p:childTnLst>
                          </p:cTn>
                        </p:par>
                        <p:par>
                          <p:cTn id="50" fill="hold">
                            <p:stCondLst>
                              <p:cond delay="1000"/>
                            </p:stCondLst>
                            <p:childTnLst>
                              <p:par>
                                <p:cTn id="51" presetID="10" presetClass="entr" presetSubtype="0" fill="hold" nodeType="afterEffect">
                                  <p:stCondLst>
                                    <p:cond delay="0"/>
                                  </p:stCondLst>
                                  <p:childTnLst>
                                    <p:set>
                                      <p:cBhvr>
                                        <p:cTn id="52" dur="1" fill="hold">
                                          <p:stCondLst>
                                            <p:cond delay="0"/>
                                          </p:stCondLst>
                                        </p:cTn>
                                        <p:tgtEl>
                                          <p:spTgt spid="2960494"/>
                                        </p:tgtEl>
                                        <p:attrNameLst>
                                          <p:attrName>style.visibility</p:attrName>
                                        </p:attrNameLst>
                                      </p:cBhvr>
                                      <p:to>
                                        <p:strVal val="visible"/>
                                      </p:to>
                                    </p:set>
                                    <p:animEffect transition="in" filter="fade">
                                      <p:cBhvr>
                                        <p:cTn id="53" dur="1000"/>
                                        <p:tgtEl>
                                          <p:spTgt spid="2960494"/>
                                        </p:tgtEl>
                                      </p:cBhvr>
                                    </p:animEffect>
                                  </p:childTnLst>
                                </p:cTn>
                              </p:par>
                            </p:childTnLst>
                          </p:cTn>
                        </p:par>
                      </p:childTnLst>
                    </p:cTn>
                  </p:par>
                  <p:par>
                    <p:cTn id="54" fill="hold">
                      <p:stCondLst>
                        <p:cond delay="indefinite"/>
                      </p:stCondLst>
                      <p:childTnLst>
                        <p:par>
                          <p:cTn id="55" fill="hold">
                            <p:stCondLst>
                              <p:cond delay="0"/>
                            </p:stCondLst>
                            <p:childTnLst>
                              <p:par>
                                <p:cTn id="56" presetID="0" presetClass="path" presetSubtype="0" accel="50000" decel="50000" fill="hold" nodeType="clickEffect">
                                  <p:stCondLst>
                                    <p:cond delay="0"/>
                                  </p:stCondLst>
                                  <p:childTnLst>
                                    <p:animMotion origin="layout" path="M 5.55556E-7 3.7037E-7 L 0.19167 3.7037E-7 L 0.19167 -0.28449 L 0.40486 -0.28449 " pathEditMode="relative" ptsTypes="AAAA">
                                      <p:cBhvr>
                                        <p:cTn id="57" dur="1000" fill="hold"/>
                                        <p:tgtEl>
                                          <p:spTgt spid="2960497"/>
                                        </p:tgtEl>
                                        <p:attrNameLst>
                                          <p:attrName>ppt_x</p:attrName>
                                          <p:attrName>ppt_y</p:attrName>
                                        </p:attrNameLst>
                                      </p:cBhvr>
                                    </p:animMotion>
                                  </p:childTnLst>
                                </p:cTn>
                              </p:par>
                              <p:par>
                                <p:cTn id="58" presetID="0" presetClass="path" presetSubtype="0" accel="50000" decel="50000" fill="hold" nodeType="withEffect">
                                  <p:stCondLst>
                                    <p:cond delay="400"/>
                                  </p:stCondLst>
                                  <p:childTnLst>
                                    <p:animMotion origin="layout" path="M 5.55556E-7 3.7037E-7 L 0.19167 3.7037E-7 L 0.19167 -0.2 L 0.40486 -0.2 " pathEditMode="relative" ptsTypes="AAAA">
                                      <p:cBhvr>
                                        <p:cTn id="59" dur="1000" fill="hold"/>
                                        <p:tgtEl>
                                          <p:spTgt spid="2960485"/>
                                        </p:tgtEl>
                                        <p:attrNameLst>
                                          <p:attrName>ppt_x</p:attrName>
                                          <p:attrName>ppt_y</p:attrName>
                                        </p:attrNameLst>
                                      </p:cBhvr>
                                    </p:animMotion>
                                  </p:childTnLst>
                                </p:cTn>
                              </p:par>
                              <p:par>
                                <p:cTn id="60" presetID="0" presetClass="path" presetSubtype="0" accel="50000" decel="50000" fill="hold" nodeType="withEffect">
                                  <p:stCondLst>
                                    <p:cond delay="400"/>
                                  </p:stCondLst>
                                  <p:childTnLst>
                                    <p:animMotion origin="layout" path="M 5.55556E-7 -0.00069 L 0.19167 -0.00069 L 0.19167 -0.11736 L 0.40486 -0.11736 " pathEditMode="relative" ptsTypes="AAAA">
                                      <p:cBhvr>
                                        <p:cTn id="61" dur="1000" fill="hold"/>
                                        <p:tgtEl>
                                          <p:spTgt spid="2960488"/>
                                        </p:tgtEl>
                                        <p:attrNameLst>
                                          <p:attrName>ppt_x</p:attrName>
                                          <p:attrName>ppt_y</p:attrName>
                                        </p:attrNameLst>
                                      </p:cBhvr>
                                    </p:animMotion>
                                  </p:childTnLst>
                                </p:cTn>
                              </p:par>
                              <p:par>
                                <p:cTn id="62" presetID="0" presetClass="path" presetSubtype="0" accel="50000" decel="50000" fill="hold" nodeType="withEffect">
                                  <p:stCondLst>
                                    <p:cond delay="400"/>
                                  </p:stCondLst>
                                  <p:childTnLst>
                                    <p:animMotion origin="layout" path="M 5.55556E-7 -0.00069 L 0.19236 -0.00069 L 0.19236 -0.03194 L 0.40486 -0.03194 " pathEditMode="relative" ptsTypes="AAAA">
                                      <p:cBhvr>
                                        <p:cTn id="63" dur="1000" fill="hold"/>
                                        <p:tgtEl>
                                          <p:spTgt spid="2960491"/>
                                        </p:tgtEl>
                                        <p:attrNameLst>
                                          <p:attrName>ppt_x</p:attrName>
                                          <p:attrName>ppt_y</p:attrName>
                                        </p:attrNameLst>
                                      </p:cBhvr>
                                    </p:animMotion>
                                  </p:childTnLst>
                                </p:cTn>
                              </p:par>
                              <p:par>
                                <p:cTn id="64" presetID="0" presetClass="path" presetSubtype="0" accel="50000" decel="50000" fill="hold" nodeType="withEffect">
                                  <p:stCondLst>
                                    <p:cond delay="400"/>
                                  </p:stCondLst>
                                  <p:childTnLst>
                                    <p:animMotion origin="layout" path="M 5.55556E-7 -2.59259E-6 L 0.1941 -2.59259E-6 L 0.1941 0.05463 L 0.40486 0.05463 " pathEditMode="relative" ptsTypes="AAAA">
                                      <p:cBhvr>
                                        <p:cTn id="65" dur="1000" fill="hold"/>
                                        <p:tgtEl>
                                          <p:spTgt spid="296049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2434" name="Rectangle 2"/>
          <p:cNvSpPr>
            <a:spLocks noGrp="1" noChangeArrowheads="1"/>
          </p:cNvSpPr>
          <p:nvPr>
            <p:ph type="title"/>
          </p:nvPr>
        </p:nvSpPr>
        <p:spPr/>
        <p:txBody>
          <a:bodyPr>
            <a:normAutofit/>
          </a:bodyPr>
          <a:lstStyle/>
          <a:p>
            <a:r>
              <a:rPr lang="en-US"/>
              <a:t>RAID 4 – Striping with Dedicated Parity Disk</a:t>
            </a:r>
          </a:p>
        </p:txBody>
      </p:sp>
      <p:sp>
        <p:nvSpPr>
          <p:cNvPr id="150" name="Footer Placeholder 3"/>
          <p:cNvSpPr>
            <a:spLocks noGrp="1"/>
          </p:cNvSpPr>
          <p:nvPr>
            <p:ph type="ftr" sz="quarter" idx="16"/>
          </p:nvPr>
        </p:nvSpPr>
        <p:spPr/>
        <p:txBody>
          <a:bodyPr/>
          <a:lstStyle/>
          <a:p>
            <a:r>
              <a:rPr lang="en-US"/>
              <a:t>RAID Arrays</a:t>
            </a:r>
          </a:p>
        </p:txBody>
      </p:sp>
      <p:sp>
        <p:nvSpPr>
          <p:cNvPr id="2962435" name="Line 3"/>
          <p:cNvSpPr>
            <a:spLocks noChangeShapeType="1"/>
          </p:cNvSpPr>
          <p:nvPr/>
        </p:nvSpPr>
        <p:spPr bwMode="auto">
          <a:xfrm>
            <a:off x="1400175" y="3765550"/>
            <a:ext cx="4921250" cy="0"/>
          </a:xfrm>
          <a:prstGeom prst="line">
            <a:avLst/>
          </a:prstGeom>
          <a:noFill/>
          <a:ln w="12700">
            <a:solidFill>
              <a:srgbClr val="000000"/>
            </a:solidFill>
            <a:round/>
            <a:headEnd type="none" w="med" len="lg"/>
            <a:tailEnd type="none" w="med" len="lg"/>
          </a:ln>
          <a:effectLst/>
        </p:spPr>
        <p:txBody>
          <a:bodyPr lIns="0" tIns="0" rIns="0" bIns="0" anchor="ctr">
            <a:spAutoFit/>
          </a:bodyPr>
          <a:lstStyle/>
          <a:p>
            <a:endParaRPr lang="en-US"/>
          </a:p>
        </p:txBody>
      </p:sp>
      <p:sp>
        <p:nvSpPr>
          <p:cNvPr id="2962436" name="Freeform 4"/>
          <p:cNvSpPr>
            <a:spLocks/>
          </p:cNvSpPr>
          <p:nvPr/>
        </p:nvSpPr>
        <p:spPr bwMode="auto">
          <a:xfrm>
            <a:off x="5392738" y="1817688"/>
            <a:ext cx="641350" cy="3919537"/>
          </a:xfrm>
          <a:custGeom>
            <a:avLst/>
            <a:gdLst/>
            <a:ahLst/>
            <a:cxnLst>
              <a:cxn ang="0">
                <a:pos x="380" y="0"/>
              </a:cxn>
              <a:cxn ang="0">
                <a:pos x="0" y="0"/>
              </a:cxn>
              <a:cxn ang="0">
                <a:pos x="0" y="2488"/>
              </a:cxn>
              <a:cxn ang="0">
                <a:pos x="404" y="2488"/>
              </a:cxn>
            </a:cxnLst>
            <a:rect l="0" t="0" r="r" b="b"/>
            <a:pathLst>
              <a:path w="404" h="2488">
                <a:moveTo>
                  <a:pt x="380" y="0"/>
                </a:moveTo>
                <a:lnTo>
                  <a:pt x="0" y="0"/>
                </a:lnTo>
                <a:lnTo>
                  <a:pt x="0" y="2488"/>
                </a:lnTo>
                <a:lnTo>
                  <a:pt x="404" y="2488"/>
                </a:lnTo>
              </a:path>
            </a:pathLst>
          </a:custGeom>
          <a:noFill/>
          <a:ln w="12700" cap="flat" cmpd="sng">
            <a:solidFill>
              <a:srgbClr val="000000"/>
            </a:solidFill>
            <a:prstDash val="solid"/>
            <a:round/>
            <a:headEnd type="none" w="med" len="lg"/>
            <a:tailEnd type="none" w="med" len="lg"/>
          </a:ln>
          <a:effectLst/>
        </p:spPr>
        <p:txBody>
          <a:bodyPr lIns="0" tIns="0" rIns="0" bIns="0" anchor="ctr">
            <a:spAutoFit/>
          </a:bodyPr>
          <a:lstStyle/>
          <a:p>
            <a:endParaRPr lang="en-US"/>
          </a:p>
        </p:txBody>
      </p:sp>
      <p:sp>
        <p:nvSpPr>
          <p:cNvPr id="2962437" name="Line 5"/>
          <p:cNvSpPr>
            <a:spLocks noChangeShapeType="1"/>
          </p:cNvSpPr>
          <p:nvPr/>
        </p:nvSpPr>
        <p:spPr bwMode="auto">
          <a:xfrm>
            <a:off x="5392738" y="2794000"/>
            <a:ext cx="554037" cy="0"/>
          </a:xfrm>
          <a:prstGeom prst="line">
            <a:avLst/>
          </a:prstGeom>
          <a:noFill/>
          <a:ln w="12700">
            <a:solidFill>
              <a:srgbClr val="000000"/>
            </a:solidFill>
            <a:round/>
            <a:headEnd/>
            <a:tailEnd/>
          </a:ln>
          <a:effectLst/>
        </p:spPr>
        <p:txBody>
          <a:bodyPr wrap="none" lIns="0" tIns="0" rIns="0" bIns="0" anchor="ctr">
            <a:spAutoFit/>
          </a:bodyPr>
          <a:lstStyle/>
          <a:p>
            <a:endParaRPr lang="en-US"/>
          </a:p>
        </p:txBody>
      </p:sp>
      <p:sp>
        <p:nvSpPr>
          <p:cNvPr id="2962438" name="Line 6"/>
          <p:cNvSpPr>
            <a:spLocks noChangeShapeType="1"/>
          </p:cNvSpPr>
          <p:nvPr/>
        </p:nvSpPr>
        <p:spPr bwMode="auto">
          <a:xfrm>
            <a:off x="5392738" y="4756150"/>
            <a:ext cx="554037" cy="0"/>
          </a:xfrm>
          <a:prstGeom prst="line">
            <a:avLst/>
          </a:prstGeom>
          <a:noFill/>
          <a:ln w="12700">
            <a:solidFill>
              <a:srgbClr val="000000"/>
            </a:solidFill>
            <a:round/>
            <a:headEnd/>
            <a:tailEnd/>
          </a:ln>
          <a:effectLst/>
        </p:spPr>
        <p:txBody>
          <a:bodyPr wrap="none" lIns="0" tIns="0" rIns="0" bIns="0" anchor="ctr">
            <a:spAutoFit/>
          </a:bodyPr>
          <a:lstStyle/>
          <a:p>
            <a:endParaRPr lang="en-US"/>
          </a:p>
        </p:txBody>
      </p:sp>
      <p:grpSp>
        <p:nvGrpSpPr>
          <p:cNvPr id="2962439" name="Group 7"/>
          <p:cNvGrpSpPr>
            <a:grpSpLocks/>
          </p:cNvGrpSpPr>
          <p:nvPr/>
        </p:nvGrpSpPr>
        <p:grpSpPr bwMode="auto">
          <a:xfrm>
            <a:off x="5867400" y="3382963"/>
            <a:ext cx="920750" cy="784225"/>
            <a:chOff x="3751" y="2208"/>
            <a:chExt cx="470" cy="400"/>
          </a:xfrm>
        </p:grpSpPr>
        <p:grpSp>
          <p:nvGrpSpPr>
            <p:cNvPr id="2962440" name="Group 8"/>
            <p:cNvGrpSpPr>
              <a:grpSpLocks/>
            </p:cNvGrpSpPr>
            <p:nvPr/>
          </p:nvGrpSpPr>
          <p:grpSpPr bwMode="auto">
            <a:xfrm>
              <a:off x="3751" y="2403"/>
              <a:ext cx="470" cy="205"/>
              <a:chOff x="1594" y="3360"/>
              <a:chExt cx="364" cy="159"/>
            </a:xfrm>
          </p:grpSpPr>
          <p:sp>
            <p:nvSpPr>
              <p:cNvPr id="2962441" name="Oval 9"/>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442" name="Rectangle 10"/>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443" name="Oval 11"/>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2444" name="Oval 12"/>
            <p:cNvSpPr>
              <a:spLocks noChangeArrowheads="1"/>
            </p:cNvSpPr>
            <p:nvPr/>
          </p:nvSpPr>
          <p:spPr bwMode="auto">
            <a:xfrm>
              <a:off x="3751" y="2396"/>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2445" name="Rectangle 13"/>
            <p:cNvSpPr>
              <a:spLocks noChangeArrowheads="1"/>
            </p:cNvSpPr>
            <p:nvPr/>
          </p:nvSpPr>
          <p:spPr bwMode="auto">
            <a:xfrm>
              <a:off x="3751" y="2438"/>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2446" name="Oval 14"/>
            <p:cNvSpPr>
              <a:spLocks noChangeArrowheads="1"/>
            </p:cNvSpPr>
            <p:nvPr/>
          </p:nvSpPr>
          <p:spPr bwMode="auto">
            <a:xfrm>
              <a:off x="3751" y="2355"/>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2447" name="Oval 15"/>
            <p:cNvSpPr>
              <a:spLocks noChangeArrowheads="1"/>
            </p:cNvSpPr>
            <p:nvPr/>
          </p:nvSpPr>
          <p:spPr bwMode="auto">
            <a:xfrm>
              <a:off x="3751" y="2347"/>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448" name="Rectangle 16"/>
            <p:cNvSpPr>
              <a:spLocks noChangeArrowheads="1"/>
            </p:cNvSpPr>
            <p:nvPr/>
          </p:nvSpPr>
          <p:spPr bwMode="auto">
            <a:xfrm>
              <a:off x="3751" y="2389"/>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449" name="Oval 17"/>
            <p:cNvSpPr>
              <a:spLocks noChangeArrowheads="1"/>
            </p:cNvSpPr>
            <p:nvPr/>
          </p:nvSpPr>
          <p:spPr bwMode="auto">
            <a:xfrm>
              <a:off x="3751" y="2306"/>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2450" name="Oval 18"/>
            <p:cNvSpPr>
              <a:spLocks noChangeArrowheads="1"/>
            </p:cNvSpPr>
            <p:nvPr/>
          </p:nvSpPr>
          <p:spPr bwMode="auto">
            <a:xfrm>
              <a:off x="3751" y="2298"/>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451" name="Rectangle 19"/>
            <p:cNvSpPr>
              <a:spLocks noChangeArrowheads="1"/>
            </p:cNvSpPr>
            <p:nvPr/>
          </p:nvSpPr>
          <p:spPr bwMode="auto">
            <a:xfrm>
              <a:off x="3751" y="2340"/>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452" name="Oval 20"/>
            <p:cNvSpPr>
              <a:spLocks noChangeArrowheads="1"/>
            </p:cNvSpPr>
            <p:nvPr/>
          </p:nvSpPr>
          <p:spPr bwMode="auto">
            <a:xfrm>
              <a:off x="3751" y="2257"/>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2453" name="Group 21"/>
            <p:cNvGrpSpPr>
              <a:grpSpLocks/>
            </p:cNvGrpSpPr>
            <p:nvPr/>
          </p:nvGrpSpPr>
          <p:grpSpPr bwMode="auto">
            <a:xfrm>
              <a:off x="3751" y="2208"/>
              <a:ext cx="470" cy="205"/>
              <a:chOff x="1594" y="3360"/>
              <a:chExt cx="364" cy="159"/>
            </a:xfrm>
          </p:grpSpPr>
          <p:sp>
            <p:nvSpPr>
              <p:cNvPr id="2962454" name="Oval 22"/>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455" name="Rectangle 23"/>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456" name="Oval 24"/>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62457" name="Group 25"/>
          <p:cNvGrpSpPr>
            <a:grpSpLocks/>
          </p:cNvGrpSpPr>
          <p:nvPr/>
        </p:nvGrpSpPr>
        <p:grpSpPr bwMode="auto">
          <a:xfrm>
            <a:off x="5867400" y="4364038"/>
            <a:ext cx="920750" cy="784225"/>
            <a:chOff x="3751" y="2786"/>
            <a:chExt cx="470" cy="400"/>
          </a:xfrm>
        </p:grpSpPr>
        <p:grpSp>
          <p:nvGrpSpPr>
            <p:cNvPr id="2962458" name="Group 26"/>
            <p:cNvGrpSpPr>
              <a:grpSpLocks/>
            </p:cNvGrpSpPr>
            <p:nvPr/>
          </p:nvGrpSpPr>
          <p:grpSpPr bwMode="auto">
            <a:xfrm>
              <a:off x="3751" y="2981"/>
              <a:ext cx="470" cy="205"/>
              <a:chOff x="1594" y="3360"/>
              <a:chExt cx="364" cy="159"/>
            </a:xfrm>
          </p:grpSpPr>
          <p:sp>
            <p:nvSpPr>
              <p:cNvPr id="2962459" name="Oval 27"/>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460" name="Rectangle 28"/>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461" name="Oval 29"/>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2462" name="Oval 30"/>
            <p:cNvSpPr>
              <a:spLocks noChangeArrowheads="1"/>
            </p:cNvSpPr>
            <p:nvPr/>
          </p:nvSpPr>
          <p:spPr bwMode="auto">
            <a:xfrm>
              <a:off x="3751" y="2974"/>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2463" name="Rectangle 31"/>
            <p:cNvSpPr>
              <a:spLocks noChangeArrowheads="1"/>
            </p:cNvSpPr>
            <p:nvPr/>
          </p:nvSpPr>
          <p:spPr bwMode="auto">
            <a:xfrm>
              <a:off x="3751" y="3016"/>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2464" name="Oval 32"/>
            <p:cNvSpPr>
              <a:spLocks noChangeArrowheads="1"/>
            </p:cNvSpPr>
            <p:nvPr/>
          </p:nvSpPr>
          <p:spPr bwMode="auto">
            <a:xfrm>
              <a:off x="3751" y="2933"/>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2465" name="Oval 33"/>
            <p:cNvSpPr>
              <a:spLocks noChangeArrowheads="1"/>
            </p:cNvSpPr>
            <p:nvPr/>
          </p:nvSpPr>
          <p:spPr bwMode="auto">
            <a:xfrm>
              <a:off x="3751" y="2925"/>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466" name="Rectangle 34"/>
            <p:cNvSpPr>
              <a:spLocks noChangeArrowheads="1"/>
            </p:cNvSpPr>
            <p:nvPr/>
          </p:nvSpPr>
          <p:spPr bwMode="auto">
            <a:xfrm>
              <a:off x="3751" y="2967"/>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467" name="Oval 35"/>
            <p:cNvSpPr>
              <a:spLocks noChangeArrowheads="1"/>
            </p:cNvSpPr>
            <p:nvPr/>
          </p:nvSpPr>
          <p:spPr bwMode="auto">
            <a:xfrm>
              <a:off x="3751" y="2884"/>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2468" name="Oval 36"/>
            <p:cNvSpPr>
              <a:spLocks noChangeArrowheads="1"/>
            </p:cNvSpPr>
            <p:nvPr/>
          </p:nvSpPr>
          <p:spPr bwMode="auto">
            <a:xfrm>
              <a:off x="3751" y="2876"/>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469" name="Rectangle 37"/>
            <p:cNvSpPr>
              <a:spLocks noChangeArrowheads="1"/>
            </p:cNvSpPr>
            <p:nvPr/>
          </p:nvSpPr>
          <p:spPr bwMode="auto">
            <a:xfrm>
              <a:off x="3751" y="2918"/>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470" name="Oval 38"/>
            <p:cNvSpPr>
              <a:spLocks noChangeArrowheads="1"/>
            </p:cNvSpPr>
            <p:nvPr/>
          </p:nvSpPr>
          <p:spPr bwMode="auto">
            <a:xfrm>
              <a:off x="3751" y="2835"/>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2471" name="Group 39"/>
            <p:cNvGrpSpPr>
              <a:grpSpLocks/>
            </p:cNvGrpSpPr>
            <p:nvPr/>
          </p:nvGrpSpPr>
          <p:grpSpPr bwMode="auto">
            <a:xfrm>
              <a:off x="3751" y="2786"/>
              <a:ext cx="470" cy="205"/>
              <a:chOff x="1594" y="3360"/>
              <a:chExt cx="364" cy="159"/>
            </a:xfrm>
          </p:grpSpPr>
          <p:sp>
            <p:nvSpPr>
              <p:cNvPr id="2962472" name="Oval 40"/>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473" name="Rectangle 41"/>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474" name="Oval 42"/>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62475" name="Group 43"/>
          <p:cNvGrpSpPr>
            <a:grpSpLocks/>
          </p:cNvGrpSpPr>
          <p:nvPr/>
        </p:nvGrpSpPr>
        <p:grpSpPr bwMode="auto">
          <a:xfrm>
            <a:off x="5867400" y="5345113"/>
            <a:ext cx="920750" cy="784225"/>
            <a:chOff x="3751" y="3414"/>
            <a:chExt cx="470" cy="400"/>
          </a:xfrm>
        </p:grpSpPr>
        <p:grpSp>
          <p:nvGrpSpPr>
            <p:cNvPr id="2962476" name="Group 44"/>
            <p:cNvGrpSpPr>
              <a:grpSpLocks/>
            </p:cNvGrpSpPr>
            <p:nvPr/>
          </p:nvGrpSpPr>
          <p:grpSpPr bwMode="auto">
            <a:xfrm>
              <a:off x="3751" y="3609"/>
              <a:ext cx="470" cy="205"/>
              <a:chOff x="1594" y="3360"/>
              <a:chExt cx="364" cy="159"/>
            </a:xfrm>
          </p:grpSpPr>
          <p:sp>
            <p:nvSpPr>
              <p:cNvPr id="2962477" name="Oval 45"/>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478" name="Rectangle 46"/>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479" name="Oval 47"/>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2480" name="Oval 48"/>
            <p:cNvSpPr>
              <a:spLocks noChangeArrowheads="1"/>
            </p:cNvSpPr>
            <p:nvPr/>
          </p:nvSpPr>
          <p:spPr bwMode="auto">
            <a:xfrm>
              <a:off x="3751" y="3602"/>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2481" name="Rectangle 49"/>
            <p:cNvSpPr>
              <a:spLocks noChangeArrowheads="1"/>
            </p:cNvSpPr>
            <p:nvPr/>
          </p:nvSpPr>
          <p:spPr bwMode="auto">
            <a:xfrm>
              <a:off x="3751" y="3644"/>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2482" name="Oval 50"/>
            <p:cNvSpPr>
              <a:spLocks noChangeArrowheads="1"/>
            </p:cNvSpPr>
            <p:nvPr/>
          </p:nvSpPr>
          <p:spPr bwMode="auto">
            <a:xfrm>
              <a:off x="3751" y="3561"/>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2483" name="Oval 51"/>
            <p:cNvSpPr>
              <a:spLocks noChangeArrowheads="1"/>
            </p:cNvSpPr>
            <p:nvPr/>
          </p:nvSpPr>
          <p:spPr bwMode="auto">
            <a:xfrm>
              <a:off x="3751" y="3553"/>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484" name="Rectangle 52"/>
            <p:cNvSpPr>
              <a:spLocks noChangeArrowheads="1"/>
            </p:cNvSpPr>
            <p:nvPr/>
          </p:nvSpPr>
          <p:spPr bwMode="auto">
            <a:xfrm>
              <a:off x="3751" y="3595"/>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485" name="Oval 53"/>
            <p:cNvSpPr>
              <a:spLocks noChangeArrowheads="1"/>
            </p:cNvSpPr>
            <p:nvPr/>
          </p:nvSpPr>
          <p:spPr bwMode="auto">
            <a:xfrm>
              <a:off x="3751" y="3512"/>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2486" name="Oval 54"/>
            <p:cNvSpPr>
              <a:spLocks noChangeArrowheads="1"/>
            </p:cNvSpPr>
            <p:nvPr/>
          </p:nvSpPr>
          <p:spPr bwMode="auto">
            <a:xfrm>
              <a:off x="3751" y="3504"/>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487" name="Rectangle 55"/>
            <p:cNvSpPr>
              <a:spLocks noChangeArrowheads="1"/>
            </p:cNvSpPr>
            <p:nvPr/>
          </p:nvSpPr>
          <p:spPr bwMode="auto">
            <a:xfrm>
              <a:off x="3751" y="3546"/>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488" name="Oval 56"/>
            <p:cNvSpPr>
              <a:spLocks noChangeArrowheads="1"/>
            </p:cNvSpPr>
            <p:nvPr/>
          </p:nvSpPr>
          <p:spPr bwMode="auto">
            <a:xfrm>
              <a:off x="3751" y="3463"/>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2489" name="Group 57"/>
            <p:cNvGrpSpPr>
              <a:grpSpLocks/>
            </p:cNvGrpSpPr>
            <p:nvPr/>
          </p:nvGrpSpPr>
          <p:grpSpPr bwMode="auto">
            <a:xfrm>
              <a:off x="3751" y="3414"/>
              <a:ext cx="470" cy="205"/>
              <a:chOff x="1594" y="3360"/>
              <a:chExt cx="364" cy="159"/>
            </a:xfrm>
          </p:grpSpPr>
          <p:sp>
            <p:nvSpPr>
              <p:cNvPr id="2962490" name="Oval 58"/>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491" name="Rectangle 59"/>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492" name="Oval 60"/>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62493" name="Group 61"/>
          <p:cNvGrpSpPr>
            <a:grpSpLocks/>
          </p:cNvGrpSpPr>
          <p:nvPr/>
        </p:nvGrpSpPr>
        <p:grpSpPr bwMode="auto">
          <a:xfrm>
            <a:off x="5867400" y="2401888"/>
            <a:ext cx="920750" cy="784225"/>
            <a:chOff x="3751" y="1560"/>
            <a:chExt cx="470" cy="400"/>
          </a:xfrm>
        </p:grpSpPr>
        <p:grpSp>
          <p:nvGrpSpPr>
            <p:cNvPr id="2962494" name="Group 62"/>
            <p:cNvGrpSpPr>
              <a:grpSpLocks/>
            </p:cNvGrpSpPr>
            <p:nvPr/>
          </p:nvGrpSpPr>
          <p:grpSpPr bwMode="auto">
            <a:xfrm>
              <a:off x="3751" y="1755"/>
              <a:ext cx="470" cy="205"/>
              <a:chOff x="1594" y="3360"/>
              <a:chExt cx="364" cy="159"/>
            </a:xfrm>
          </p:grpSpPr>
          <p:sp>
            <p:nvSpPr>
              <p:cNvPr id="2962495" name="Oval 63"/>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496" name="Rectangle 64"/>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497" name="Oval 65"/>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2498" name="Oval 66"/>
            <p:cNvSpPr>
              <a:spLocks noChangeArrowheads="1"/>
            </p:cNvSpPr>
            <p:nvPr/>
          </p:nvSpPr>
          <p:spPr bwMode="auto">
            <a:xfrm>
              <a:off x="3751" y="1748"/>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2499" name="Rectangle 67"/>
            <p:cNvSpPr>
              <a:spLocks noChangeArrowheads="1"/>
            </p:cNvSpPr>
            <p:nvPr/>
          </p:nvSpPr>
          <p:spPr bwMode="auto">
            <a:xfrm>
              <a:off x="3751" y="1790"/>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2500" name="Oval 68"/>
            <p:cNvSpPr>
              <a:spLocks noChangeArrowheads="1"/>
            </p:cNvSpPr>
            <p:nvPr/>
          </p:nvSpPr>
          <p:spPr bwMode="auto">
            <a:xfrm>
              <a:off x="3751" y="1707"/>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2501" name="Oval 69"/>
            <p:cNvSpPr>
              <a:spLocks noChangeArrowheads="1"/>
            </p:cNvSpPr>
            <p:nvPr/>
          </p:nvSpPr>
          <p:spPr bwMode="auto">
            <a:xfrm>
              <a:off x="3751" y="1699"/>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502" name="Rectangle 70"/>
            <p:cNvSpPr>
              <a:spLocks noChangeArrowheads="1"/>
            </p:cNvSpPr>
            <p:nvPr/>
          </p:nvSpPr>
          <p:spPr bwMode="auto">
            <a:xfrm>
              <a:off x="3751" y="1741"/>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503" name="Oval 71"/>
            <p:cNvSpPr>
              <a:spLocks noChangeArrowheads="1"/>
            </p:cNvSpPr>
            <p:nvPr/>
          </p:nvSpPr>
          <p:spPr bwMode="auto">
            <a:xfrm>
              <a:off x="3751" y="1658"/>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2504" name="Oval 72"/>
            <p:cNvSpPr>
              <a:spLocks noChangeArrowheads="1"/>
            </p:cNvSpPr>
            <p:nvPr/>
          </p:nvSpPr>
          <p:spPr bwMode="auto">
            <a:xfrm>
              <a:off x="3751" y="1650"/>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505" name="Rectangle 73"/>
            <p:cNvSpPr>
              <a:spLocks noChangeArrowheads="1"/>
            </p:cNvSpPr>
            <p:nvPr/>
          </p:nvSpPr>
          <p:spPr bwMode="auto">
            <a:xfrm>
              <a:off x="3751" y="1692"/>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506" name="Oval 74"/>
            <p:cNvSpPr>
              <a:spLocks noChangeArrowheads="1"/>
            </p:cNvSpPr>
            <p:nvPr/>
          </p:nvSpPr>
          <p:spPr bwMode="auto">
            <a:xfrm>
              <a:off x="3751" y="160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2507" name="Group 75"/>
            <p:cNvGrpSpPr>
              <a:grpSpLocks/>
            </p:cNvGrpSpPr>
            <p:nvPr/>
          </p:nvGrpSpPr>
          <p:grpSpPr bwMode="auto">
            <a:xfrm>
              <a:off x="3751" y="1560"/>
              <a:ext cx="470" cy="205"/>
              <a:chOff x="1594" y="3360"/>
              <a:chExt cx="364" cy="159"/>
            </a:xfrm>
          </p:grpSpPr>
          <p:sp>
            <p:nvSpPr>
              <p:cNvPr id="2962508" name="Oval 76"/>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509" name="Rectangle 77"/>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510" name="Oval 78"/>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62511" name="Group 79"/>
          <p:cNvGrpSpPr>
            <a:grpSpLocks/>
          </p:cNvGrpSpPr>
          <p:nvPr/>
        </p:nvGrpSpPr>
        <p:grpSpPr bwMode="auto">
          <a:xfrm>
            <a:off x="5867400" y="1420813"/>
            <a:ext cx="920750" cy="784225"/>
            <a:chOff x="3751" y="942"/>
            <a:chExt cx="470" cy="400"/>
          </a:xfrm>
        </p:grpSpPr>
        <p:grpSp>
          <p:nvGrpSpPr>
            <p:cNvPr id="2962512" name="Group 80"/>
            <p:cNvGrpSpPr>
              <a:grpSpLocks/>
            </p:cNvGrpSpPr>
            <p:nvPr/>
          </p:nvGrpSpPr>
          <p:grpSpPr bwMode="auto">
            <a:xfrm>
              <a:off x="3751" y="1137"/>
              <a:ext cx="470" cy="205"/>
              <a:chOff x="1594" y="3360"/>
              <a:chExt cx="364" cy="159"/>
            </a:xfrm>
          </p:grpSpPr>
          <p:sp>
            <p:nvSpPr>
              <p:cNvPr id="2962513" name="Oval 81"/>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514" name="Rectangle 82"/>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515" name="Oval 83"/>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2516" name="Oval 84"/>
            <p:cNvSpPr>
              <a:spLocks noChangeArrowheads="1"/>
            </p:cNvSpPr>
            <p:nvPr/>
          </p:nvSpPr>
          <p:spPr bwMode="auto">
            <a:xfrm>
              <a:off x="3751" y="1130"/>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2517" name="Rectangle 85"/>
            <p:cNvSpPr>
              <a:spLocks noChangeArrowheads="1"/>
            </p:cNvSpPr>
            <p:nvPr/>
          </p:nvSpPr>
          <p:spPr bwMode="auto">
            <a:xfrm>
              <a:off x="3751" y="1172"/>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2518" name="Oval 86"/>
            <p:cNvSpPr>
              <a:spLocks noChangeArrowheads="1"/>
            </p:cNvSpPr>
            <p:nvPr/>
          </p:nvSpPr>
          <p:spPr bwMode="auto">
            <a:xfrm>
              <a:off x="3751" y="108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2519" name="Oval 87"/>
            <p:cNvSpPr>
              <a:spLocks noChangeArrowheads="1"/>
            </p:cNvSpPr>
            <p:nvPr/>
          </p:nvSpPr>
          <p:spPr bwMode="auto">
            <a:xfrm>
              <a:off x="3751" y="1081"/>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520" name="Rectangle 88"/>
            <p:cNvSpPr>
              <a:spLocks noChangeArrowheads="1"/>
            </p:cNvSpPr>
            <p:nvPr/>
          </p:nvSpPr>
          <p:spPr bwMode="auto">
            <a:xfrm>
              <a:off x="3751" y="1123"/>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521" name="Oval 89"/>
            <p:cNvSpPr>
              <a:spLocks noChangeArrowheads="1"/>
            </p:cNvSpPr>
            <p:nvPr/>
          </p:nvSpPr>
          <p:spPr bwMode="auto">
            <a:xfrm>
              <a:off x="3751" y="1040"/>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2522" name="Oval 90"/>
            <p:cNvSpPr>
              <a:spLocks noChangeArrowheads="1"/>
            </p:cNvSpPr>
            <p:nvPr/>
          </p:nvSpPr>
          <p:spPr bwMode="auto">
            <a:xfrm>
              <a:off x="3751" y="1032"/>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523" name="Rectangle 91"/>
            <p:cNvSpPr>
              <a:spLocks noChangeArrowheads="1"/>
            </p:cNvSpPr>
            <p:nvPr/>
          </p:nvSpPr>
          <p:spPr bwMode="auto">
            <a:xfrm>
              <a:off x="3751" y="1074"/>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524" name="Oval 92"/>
            <p:cNvSpPr>
              <a:spLocks noChangeArrowheads="1"/>
            </p:cNvSpPr>
            <p:nvPr/>
          </p:nvSpPr>
          <p:spPr bwMode="auto">
            <a:xfrm>
              <a:off x="3751" y="991"/>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2525" name="Group 93"/>
            <p:cNvGrpSpPr>
              <a:grpSpLocks/>
            </p:cNvGrpSpPr>
            <p:nvPr/>
          </p:nvGrpSpPr>
          <p:grpSpPr bwMode="auto">
            <a:xfrm>
              <a:off x="3751" y="942"/>
              <a:ext cx="470" cy="205"/>
              <a:chOff x="1594" y="3360"/>
              <a:chExt cx="364" cy="159"/>
            </a:xfrm>
          </p:grpSpPr>
          <p:sp>
            <p:nvSpPr>
              <p:cNvPr id="2962526" name="Oval 94"/>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2527" name="Rectangle 95"/>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2528" name="Oval 96"/>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pic>
        <p:nvPicPr>
          <p:cNvPr id="2962529" name="Picture 97" descr="host_icon"/>
          <p:cNvPicPr>
            <a:picLocks noChangeAspect="1" noChangeArrowheads="1"/>
          </p:cNvPicPr>
          <p:nvPr/>
        </p:nvPicPr>
        <p:blipFill>
          <a:blip r:embed="rId3" cstate="print"/>
          <a:srcRect/>
          <a:stretch>
            <a:fillRect/>
          </a:stretch>
        </p:blipFill>
        <p:spPr bwMode="auto">
          <a:xfrm>
            <a:off x="379413" y="3009900"/>
            <a:ext cx="1617662" cy="1555750"/>
          </a:xfrm>
          <a:prstGeom prst="rect">
            <a:avLst/>
          </a:prstGeom>
          <a:noFill/>
        </p:spPr>
      </p:pic>
      <p:grpSp>
        <p:nvGrpSpPr>
          <p:cNvPr id="2962530" name="Group 98"/>
          <p:cNvGrpSpPr>
            <a:grpSpLocks/>
          </p:cNvGrpSpPr>
          <p:nvPr/>
        </p:nvGrpSpPr>
        <p:grpSpPr bwMode="auto">
          <a:xfrm>
            <a:off x="2955925" y="3425825"/>
            <a:ext cx="1358900" cy="720725"/>
            <a:chOff x="2166" y="2158"/>
            <a:chExt cx="856" cy="454"/>
          </a:xfrm>
        </p:grpSpPr>
        <p:sp>
          <p:nvSpPr>
            <p:cNvPr id="2962531" name="Rectangle 99"/>
            <p:cNvSpPr>
              <a:spLocks noChangeArrowheads="1"/>
            </p:cNvSpPr>
            <p:nvPr/>
          </p:nvSpPr>
          <p:spPr bwMode="auto">
            <a:xfrm>
              <a:off x="2166" y="2158"/>
              <a:ext cx="856" cy="454"/>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62532" name="Text Box 100"/>
            <p:cNvSpPr txBox="1">
              <a:spLocks noChangeArrowheads="1"/>
            </p:cNvSpPr>
            <p:nvPr/>
          </p:nvSpPr>
          <p:spPr bwMode="auto">
            <a:xfrm>
              <a:off x="2288" y="2246"/>
              <a:ext cx="612" cy="278"/>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grpSp>
      <p:grpSp>
        <p:nvGrpSpPr>
          <p:cNvPr id="2962533" name="Group 101"/>
          <p:cNvGrpSpPr>
            <a:grpSpLocks/>
          </p:cNvGrpSpPr>
          <p:nvPr/>
        </p:nvGrpSpPr>
        <p:grpSpPr bwMode="auto">
          <a:xfrm>
            <a:off x="3144838" y="4046538"/>
            <a:ext cx="981075" cy="325437"/>
            <a:chOff x="1981" y="3277"/>
            <a:chExt cx="618" cy="205"/>
          </a:xfrm>
        </p:grpSpPr>
        <p:sp>
          <p:nvSpPr>
            <p:cNvPr id="2962534" name="Rectangle 102"/>
            <p:cNvSpPr>
              <a:spLocks noChangeArrowheads="1"/>
            </p:cNvSpPr>
            <p:nvPr/>
          </p:nvSpPr>
          <p:spPr bwMode="auto">
            <a:xfrm>
              <a:off x="1981" y="3277"/>
              <a:ext cx="618" cy="205"/>
            </a:xfrm>
            <a:prstGeom prst="rect">
              <a:avLst/>
            </a:prstGeom>
            <a:solidFill>
              <a:srgbClr val="B2DEC7"/>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35" name="Text Box 103"/>
            <p:cNvSpPr txBox="1">
              <a:spLocks noChangeArrowheads="1"/>
            </p:cNvSpPr>
            <p:nvPr/>
          </p:nvSpPr>
          <p:spPr bwMode="auto">
            <a:xfrm>
              <a:off x="2035" y="3310"/>
              <a:ext cx="513" cy="139"/>
            </a:xfrm>
            <a:prstGeom prst="rect">
              <a:avLst/>
            </a:prstGeom>
            <a:noFill/>
            <a:ln w="25400" algn="ctr">
              <a:noFill/>
              <a:miter lim="800000"/>
              <a:headEnd/>
              <a:tailEnd type="none" w="lg" len="med"/>
            </a:ln>
            <a:effectLst/>
          </p:spPr>
          <p:txBody>
            <a:bodyPr wrap="none" lIns="0" tIns="0" rIns="0" bIns="0">
              <a:spAutoFit/>
            </a:bodyPr>
            <a:lstStyle/>
            <a:p>
              <a:pPr defTabSz="941388">
                <a:lnSpc>
                  <a:spcPct val="90000"/>
                </a:lnSpc>
              </a:pPr>
              <a:r>
                <a:rPr lang="en-US" sz="1600" b="1">
                  <a:solidFill>
                    <a:srgbClr val="000000"/>
                  </a:solidFill>
                </a:rPr>
                <a:t>P 0 1 2 3</a:t>
              </a:r>
            </a:p>
          </p:txBody>
        </p:sp>
      </p:grpSp>
      <p:grpSp>
        <p:nvGrpSpPr>
          <p:cNvPr id="2962536" name="Group 104"/>
          <p:cNvGrpSpPr>
            <a:grpSpLocks/>
          </p:cNvGrpSpPr>
          <p:nvPr/>
        </p:nvGrpSpPr>
        <p:grpSpPr bwMode="auto">
          <a:xfrm>
            <a:off x="3144838" y="3613150"/>
            <a:ext cx="981075" cy="325438"/>
            <a:chOff x="1981" y="2276"/>
            <a:chExt cx="618" cy="205"/>
          </a:xfrm>
        </p:grpSpPr>
        <p:sp>
          <p:nvSpPr>
            <p:cNvPr id="2962537" name="Rectangle 105"/>
            <p:cNvSpPr>
              <a:spLocks noChangeArrowheads="1"/>
            </p:cNvSpPr>
            <p:nvPr/>
          </p:nvSpPr>
          <p:spPr bwMode="auto">
            <a:xfrm>
              <a:off x="1981" y="2276"/>
              <a:ext cx="618" cy="205"/>
            </a:xfrm>
            <a:prstGeom prst="rect">
              <a:avLst/>
            </a:prstGeom>
            <a:solidFill>
              <a:srgbClr val="B2DEC7"/>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38" name="Text Box 106"/>
            <p:cNvSpPr txBox="1">
              <a:spLocks noChangeArrowheads="1"/>
            </p:cNvSpPr>
            <p:nvPr/>
          </p:nvSpPr>
          <p:spPr bwMode="auto">
            <a:xfrm>
              <a:off x="2063" y="2309"/>
              <a:ext cx="455" cy="139"/>
            </a:xfrm>
            <a:prstGeom prst="rect">
              <a:avLst/>
            </a:prstGeom>
            <a:noFill/>
            <a:ln w="25400" algn="ctr">
              <a:noFill/>
              <a:miter lim="800000"/>
              <a:headEnd/>
              <a:tailEnd type="none" w="lg" len="med"/>
            </a:ln>
            <a:effectLst/>
          </p:spPr>
          <p:txBody>
            <a:bodyPr wrap="none" lIns="0" tIns="0" rIns="0" bIns="0">
              <a:spAutoFit/>
            </a:bodyPr>
            <a:lstStyle/>
            <a:p>
              <a:pPr defTabSz="941388">
                <a:lnSpc>
                  <a:spcPct val="90000"/>
                </a:lnSpc>
              </a:pPr>
              <a:r>
                <a:rPr lang="en-US" sz="1600" b="1">
                  <a:solidFill>
                    <a:srgbClr val="000000"/>
                  </a:solidFill>
                </a:rPr>
                <a:t>Block 0</a:t>
              </a:r>
            </a:p>
          </p:txBody>
        </p:sp>
      </p:grpSp>
      <p:grpSp>
        <p:nvGrpSpPr>
          <p:cNvPr id="2962539" name="Group 107"/>
          <p:cNvGrpSpPr>
            <a:grpSpLocks/>
          </p:cNvGrpSpPr>
          <p:nvPr/>
        </p:nvGrpSpPr>
        <p:grpSpPr bwMode="auto">
          <a:xfrm>
            <a:off x="698500" y="3613150"/>
            <a:ext cx="981075" cy="325438"/>
            <a:chOff x="440" y="2276"/>
            <a:chExt cx="618" cy="205"/>
          </a:xfrm>
        </p:grpSpPr>
        <p:sp>
          <p:nvSpPr>
            <p:cNvPr id="2962540" name="Rectangle 108"/>
            <p:cNvSpPr>
              <a:spLocks noChangeArrowheads="1"/>
            </p:cNvSpPr>
            <p:nvPr/>
          </p:nvSpPr>
          <p:spPr bwMode="auto">
            <a:xfrm>
              <a:off x="440" y="2276"/>
              <a:ext cx="618" cy="205"/>
            </a:xfrm>
            <a:prstGeom prst="rect">
              <a:avLst/>
            </a:prstGeom>
            <a:solidFill>
              <a:srgbClr val="B2DEC7"/>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41" name="Text Box 109"/>
            <p:cNvSpPr txBox="1">
              <a:spLocks noChangeArrowheads="1"/>
            </p:cNvSpPr>
            <p:nvPr/>
          </p:nvSpPr>
          <p:spPr bwMode="auto">
            <a:xfrm>
              <a:off x="522" y="2309"/>
              <a:ext cx="455" cy="139"/>
            </a:xfrm>
            <a:prstGeom prst="rect">
              <a:avLst/>
            </a:prstGeom>
            <a:noFill/>
            <a:ln w="25400" algn="ctr">
              <a:noFill/>
              <a:miter lim="800000"/>
              <a:headEnd/>
              <a:tailEnd type="none" w="lg" len="med"/>
            </a:ln>
            <a:effectLst/>
          </p:spPr>
          <p:txBody>
            <a:bodyPr wrap="none" lIns="0" tIns="0" rIns="0" bIns="0">
              <a:spAutoFit/>
            </a:bodyPr>
            <a:lstStyle/>
            <a:p>
              <a:pPr defTabSz="941388">
                <a:lnSpc>
                  <a:spcPct val="90000"/>
                </a:lnSpc>
              </a:pPr>
              <a:r>
                <a:rPr lang="en-US" sz="1600" b="1">
                  <a:solidFill>
                    <a:srgbClr val="000000"/>
                  </a:solidFill>
                </a:rPr>
                <a:t>Block 0</a:t>
              </a:r>
            </a:p>
          </p:txBody>
        </p:sp>
      </p:grpSp>
      <p:grpSp>
        <p:nvGrpSpPr>
          <p:cNvPr id="2962542" name="Group 110"/>
          <p:cNvGrpSpPr>
            <a:grpSpLocks/>
          </p:cNvGrpSpPr>
          <p:nvPr/>
        </p:nvGrpSpPr>
        <p:grpSpPr bwMode="auto">
          <a:xfrm>
            <a:off x="6927850" y="1460500"/>
            <a:ext cx="981075" cy="325438"/>
            <a:chOff x="4364" y="926"/>
            <a:chExt cx="618" cy="205"/>
          </a:xfrm>
        </p:grpSpPr>
        <p:sp>
          <p:nvSpPr>
            <p:cNvPr id="2962543" name="Rectangle 111"/>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44" name="Text Box 112"/>
            <p:cNvSpPr txBox="1">
              <a:spLocks noChangeArrowheads="1"/>
            </p:cNvSpPr>
            <p:nvPr/>
          </p:nvSpPr>
          <p:spPr bwMode="auto">
            <a:xfrm>
              <a:off x="4446" y="959"/>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grpSp>
        <p:nvGrpSpPr>
          <p:cNvPr id="2962545" name="Group 113"/>
          <p:cNvGrpSpPr>
            <a:grpSpLocks/>
          </p:cNvGrpSpPr>
          <p:nvPr/>
        </p:nvGrpSpPr>
        <p:grpSpPr bwMode="auto">
          <a:xfrm>
            <a:off x="6927850" y="1841500"/>
            <a:ext cx="981075" cy="325438"/>
            <a:chOff x="4364" y="1154"/>
            <a:chExt cx="618" cy="205"/>
          </a:xfrm>
        </p:grpSpPr>
        <p:sp>
          <p:nvSpPr>
            <p:cNvPr id="2962546" name="Rectangle 114"/>
            <p:cNvSpPr>
              <a:spLocks noChangeArrowheads="1"/>
            </p:cNvSpPr>
            <p:nvPr/>
          </p:nvSpPr>
          <p:spPr bwMode="auto">
            <a:xfrm>
              <a:off x="4364" y="1154"/>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47" name="Text Box 115"/>
            <p:cNvSpPr txBox="1">
              <a:spLocks noChangeArrowheads="1"/>
            </p:cNvSpPr>
            <p:nvPr/>
          </p:nvSpPr>
          <p:spPr bwMode="auto">
            <a:xfrm>
              <a:off x="4446" y="1187"/>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4</a:t>
              </a:r>
            </a:p>
          </p:txBody>
        </p:sp>
      </p:grpSp>
      <p:grpSp>
        <p:nvGrpSpPr>
          <p:cNvPr id="2962548" name="Group 116"/>
          <p:cNvGrpSpPr>
            <a:grpSpLocks/>
          </p:cNvGrpSpPr>
          <p:nvPr/>
        </p:nvGrpSpPr>
        <p:grpSpPr bwMode="auto">
          <a:xfrm>
            <a:off x="6927850" y="2441575"/>
            <a:ext cx="981075" cy="325438"/>
            <a:chOff x="4364" y="926"/>
            <a:chExt cx="618" cy="205"/>
          </a:xfrm>
        </p:grpSpPr>
        <p:sp>
          <p:nvSpPr>
            <p:cNvPr id="2962549" name="Rectangle 117"/>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50" name="Text Box 118"/>
            <p:cNvSpPr txBox="1">
              <a:spLocks noChangeArrowheads="1"/>
            </p:cNvSpPr>
            <p:nvPr/>
          </p:nvSpPr>
          <p:spPr bwMode="auto">
            <a:xfrm>
              <a:off x="4446" y="959"/>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62551" name="Group 119"/>
          <p:cNvGrpSpPr>
            <a:grpSpLocks/>
          </p:cNvGrpSpPr>
          <p:nvPr/>
        </p:nvGrpSpPr>
        <p:grpSpPr bwMode="auto">
          <a:xfrm>
            <a:off x="6927850" y="2822575"/>
            <a:ext cx="981075" cy="325438"/>
            <a:chOff x="4364" y="1154"/>
            <a:chExt cx="618" cy="205"/>
          </a:xfrm>
        </p:grpSpPr>
        <p:sp>
          <p:nvSpPr>
            <p:cNvPr id="2962552" name="Rectangle 120"/>
            <p:cNvSpPr>
              <a:spLocks noChangeArrowheads="1"/>
            </p:cNvSpPr>
            <p:nvPr/>
          </p:nvSpPr>
          <p:spPr bwMode="auto">
            <a:xfrm>
              <a:off x="4364" y="1154"/>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53" name="Text Box 121"/>
            <p:cNvSpPr txBox="1">
              <a:spLocks noChangeArrowheads="1"/>
            </p:cNvSpPr>
            <p:nvPr/>
          </p:nvSpPr>
          <p:spPr bwMode="auto">
            <a:xfrm>
              <a:off x="4446" y="1187"/>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5</a:t>
              </a:r>
            </a:p>
          </p:txBody>
        </p:sp>
      </p:grpSp>
      <p:grpSp>
        <p:nvGrpSpPr>
          <p:cNvPr id="2962554" name="Group 122"/>
          <p:cNvGrpSpPr>
            <a:grpSpLocks/>
          </p:cNvGrpSpPr>
          <p:nvPr/>
        </p:nvGrpSpPr>
        <p:grpSpPr bwMode="auto">
          <a:xfrm>
            <a:off x="6927850" y="3422650"/>
            <a:ext cx="981075" cy="325438"/>
            <a:chOff x="4364" y="926"/>
            <a:chExt cx="618" cy="205"/>
          </a:xfrm>
        </p:grpSpPr>
        <p:sp>
          <p:nvSpPr>
            <p:cNvPr id="2962555" name="Rectangle 123"/>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56" name="Text Box 124"/>
            <p:cNvSpPr txBox="1">
              <a:spLocks noChangeArrowheads="1"/>
            </p:cNvSpPr>
            <p:nvPr/>
          </p:nvSpPr>
          <p:spPr bwMode="auto">
            <a:xfrm>
              <a:off x="4446" y="959"/>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2</a:t>
              </a:r>
            </a:p>
          </p:txBody>
        </p:sp>
      </p:grpSp>
      <p:grpSp>
        <p:nvGrpSpPr>
          <p:cNvPr id="2962557" name="Group 125"/>
          <p:cNvGrpSpPr>
            <a:grpSpLocks/>
          </p:cNvGrpSpPr>
          <p:nvPr/>
        </p:nvGrpSpPr>
        <p:grpSpPr bwMode="auto">
          <a:xfrm>
            <a:off x="6927850" y="3803650"/>
            <a:ext cx="981075" cy="325438"/>
            <a:chOff x="4364" y="1154"/>
            <a:chExt cx="618" cy="205"/>
          </a:xfrm>
        </p:grpSpPr>
        <p:sp>
          <p:nvSpPr>
            <p:cNvPr id="2962558" name="Rectangle 126"/>
            <p:cNvSpPr>
              <a:spLocks noChangeArrowheads="1"/>
            </p:cNvSpPr>
            <p:nvPr/>
          </p:nvSpPr>
          <p:spPr bwMode="auto">
            <a:xfrm>
              <a:off x="4364" y="1154"/>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59" name="Text Box 127"/>
            <p:cNvSpPr txBox="1">
              <a:spLocks noChangeArrowheads="1"/>
            </p:cNvSpPr>
            <p:nvPr/>
          </p:nvSpPr>
          <p:spPr bwMode="auto">
            <a:xfrm>
              <a:off x="4446" y="1187"/>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6</a:t>
              </a:r>
            </a:p>
          </p:txBody>
        </p:sp>
      </p:grpSp>
      <p:grpSp>
        <p:nvGrpSpPr>
          <p:cNvPr id="2962560" name="Group 128"/>
          <p:cNvGrpSpPr>
            <a:grpSpLocks/>
          </p:cNvGrpSpPr>
          <p:nvPr/>
        </p:nvGrpSpPr>
        <p:grpSpPr bwMode="auto">
          <a:xfrm>
            <a:off x="6927850" y="4403725"/>
            <a:ext cx="981075" cy="325438"/>
            <a:chOff x="4364" y="926"/>
            <a:chExt cx="618" cy="205"/>
          </a:xfrm>
        </p:grpSpPr>
        <p:sp>
          <p:nvSpPr>
            <p:cNvPr id="2962561" name="Rectangle 129"/>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62" name="Text Box 130"/>
            <p:cNvSpPr txBox="1">
              <a:spLocks noChangeArrowheads="1"/>
            </p:cNvSpPr>
            <p:nvPr/>
          </p:nvSpPr>
          <p:spPr bwMode="auto">
            <a:xfrm>
              <a:off x="4446" y="959"/>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3</a:t>
              </a:r>
            </a:p>
          </p:txBody>
        </p:sp>
      </p:grpSp>
      <p:grpSp>
        <p:nvGrpSpPr>
          <p:cNvPr id="2962563" name="Group 131"/>
          <p:cNvGrpSpPr>
            <a:grpSpLocks/>
          </p:cNvGrpSpPr>
          <p:nvPr/>
        </p:nvGrpSpPr>
        <p:grpSpPr bwMode="auto">
          <a:xfrm>
            <a:off x="6927850" y="4784725"/>
            <a:ext cx="981075" cy="325438"/>
            <a:chOff x="4364" y="1154"/>
            <a:chExt cx="618" cy="205"/>
          </a:xfrm>
        </p:grpSpPr>
        <p:sp>
          <p:nvSpPr>
            <p:cNvPr id="2962564" name="Rectangle 132"/>
            <p:cNvSpPr>
              <a:spLocks noChangeArrowheads="1"/>
            </p:cNvSpPr>
            <p:nvPr/>
          </p:nvSpPr>
          <p:spPr bwMode="auto">
            <a:xfrm>
              <a:off x="4364" y="1154"/>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65" name="Text Box 133"/>
            <p:cNvSpPr txBox="1">
              <a:spLocks noChangeArrowheads="1"/>
            </p:cNvSpPr>
            <p:nvPr/>
          </p:nvSpPr>
          <p:spPr bwMode="auto">
            <a:xfrm>
              <a:off x="4446" y="1187"/>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7</a:t>
              </a:r>
            </a:p>
          </p:txBody>
        </p:sp>
      </p:grpSp>
      <p:grpSp>
        <p:nvGrpSpPr>
          <p:cNvPr id="2962566" name="Group 134"/>
          <p:cNvGrpSpPr>
            <a:grpSpLocks/>
          </p:cNvGrpSpPr>
          <p:nvPr/>
        </p:nvGrpSpPr>
        <p:grpSpPr bwMode="auto">
          <a:xfrm>
            <a:off x="6927850" y="5384800"/>
            <a:ext cx="981075" cy="325438"/>
            <a:chOff x="4364" y="926"/>
            <a:chExt cx="618" cy="205"/>
          </a:xfrm>
        </p:grpSpPr>
        <p:sp>
          <p:nvSpPr>
            <p:cNvPr id="2962567" name="Rectangle 135"/>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68" name="Text Box 136"/>
            <p:cNvSpPr txBox="1">
              <a:spLocks noChangeArrowheads="1"/>
            </p:cNvSpPr>
            <p:nvPr/>
          </p:nvSpPr>
          <p:spPr bwMode="auto">
            <a:xfrm>
              <a:off x="4419" y="959"/>
              <a:ext cx="513"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P 0 1 2 3</a:t>
              </a:r>
            </a:p>
          </p:txBody>
        </p:sp>
      </p:grpSp>
      <p:grpSp>
        <p:nvGrpSpPr>
          <p:cNvPr id="2962569" name="Group 137"/>
          <p:cNvGrpSpPr>
            <a:grpSpLocks/>
          </p:cNvGrpSpPr>
          <p:nvPr/>
        </p:nvGrpSpPr>
        <p:grpSpPr bwMode="auto">
          <a:xfrm>
            <a:off x="6927850" y="5765800"/>
            <a:ext cx="981075" cy="325438"/>
            <a:chOff x="4364" y="1154"/>
            <a:chExt cx="618" cy="205"/>
          </a:xfrm>
        </p:grpSpPr>
        <p:sp>
          <p:nvSpPr>
            <p:cNvPr id="2962570" name="Rectangle 138"/>
            <p:cNvSpPr>
              <a:spLocks noChangeArrowheads="1"/>
            </p:cNvSpPr>
            <p:nvPr/>
          </p:nvSpPr>
          <p:spPr bwMode="auto">
            <a:xfrm>
              <a:off x="4364" y="1154"/>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71" name="Text Box 139"/>
            <p:cNvSpPr txBox="1">
              <a:spLocks noChangeArrowheads="1"/>
            </p:cNvSpPr>
            <p:nvPr/>
          </p:nvSpPr>
          <p:spPr bwMode="auto">
            <a:xfrm>
              <a:off x="4418" y="1187"/>
              <a:ext cx="513"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P 4 5 6 7</a:t>
              </a:r>
            </a:p>
          </p:txBody>
        </p:sp>
      </p:grpSp>
      <p:grpSp>
        <p:nvGrpSpPr>
          <p:cNvPr id="2962572" name="Group 140"/>
          <p:cNvGrpSpPr>
            <a:grpSpLocks/>
          </p:cNvGrpSpPr>
          <p:nvPr/>
        </p:nvGrpSpPr>
        <p:grpSpPr bwMode="auto">
          <a:xfrm>
            <a:off x="2994025" y="2965450"/>
            <a:ext cx="1281113" cy="1630363"/>
            <a:chOff x="1886" y="2228"/>
            <a:chExt cx="807" cy="1027"/>
          </a:xfrm>
        </p:grpSpPr>
        <p:sp>
          <p:nvSpPr>
            <p:cNvPr id="2962573" name="AutoShape 141"/>
            <p:cNvSpPr>
              <a:spLocks noChangeArrowheads="1"/>
            </p:cNvSpPr>
            <p:nvPr/>
          </p:nvSpPr>
          <p:spPr bwMode="auto">
            <a:xfrm>
              <a:off x="1886" y="2228"/>
              <a:ext cx="807" cy="1027"/>
            </a:xfrm>
            <a:prstGeom prst="roundRect">
              <a:avLst>
                <a:gd name="adj" fmla="val 12019"/>
              </a:avLst>
            </a:prstGeom>
            <a:solidFill>
              <a:srgbClr val="B2DEC7"/>
            </a:solidFill>
            <a:ln w="9525" algn="ctr">
              <a:solidFill>
                <a:srgbClr val="000000"/>
              </a:solidFill>
              <a:round/>
              <a:headEnd/>
              <a:tailEnd/>
            </a:ln>
            <a:effectLst/>
          </p:spPr>
          <p:txBody>
            <a:bodyPr wrap="none" lIns="0" tIns="0" rIns="0" bIns="0" anchor="ctr"/>
            <a:lstStyle/>
            <a:p>
              <a:endParaRPr lang="en-US"/>
            </a:p>
          </p:txBody>
        </p:sp>
        <p:sp>
          <p:nvSpPr>
            <p:cNvPr id="2962574" name="Text Box 142"/>
            <p:cNvSpPr txBox="1">
              <a:spLocks noChangeArrowheads="1"/>
            </p:cNvSpPr>
            <p:nvPr/>
          </p:nvSpPr>
          <p:spPr bwMode="auto">
            <a:xfrm>
              <a:off x="1973" y="2603"/>
              <a:ext cx="633" cy="278"/>
            </a:xfrm>
            <a:prstGeom prst="rect">
              <a:avLst/>
            </a:prstGeom>
            <a:noFill/>
            <a:ln w="25400" algn="ctr">
              <a:noFill/>
              <a:miter lim="800000"/>
              <a:headEnd/>
              <a:tailEnd type="none" w="lg" len="med"/>
            </a:ln>
            <a:effectLst/>
          </p:spPr>
          <p:txBody>
            <a:bodyPr wrap="none" lIns="0" tIns="0" rIns="0" bIns="0">
              <a:spAutoFit/>
            </a:bodyPr>
            <a:lstStyle/>
            <a:p>
              <a:pPr algn="ctr" defTabSz="941388">
                <a:lnSpc>
                  <a:spcPct val="90000"/>
                </a:lnSpc>
              </a:pPr>
              <a:r>
                <a:rPr lang="en-US" sz="1600" b="1">
                  <a:solidFill>
                    <a:srgbClr val="000000"/>
                  </a:solidFill>
                </a:rPr>
                <a:t>Parity</a:t>
              </a:r>
              <a:br>
                <a:rPr lang="en-US" sz="1600" b="1">
                  <a:solidFill>
                    <a:srgbClr val="000000"/>
                  </a:solidFill>
                </a:rPr>
              </a:br>
              <a:r>
                <a:rPr lang="en-US" sz="1600" b="1">
                  <a:solidFill>
                    <a:srgbClr val="000000"/>
                  </a:solidFill>
                </a:rPr>
                <a:t>Generated</a:t>
              </a:r>
            </a:p>
          </p:txBody>
        </p:sp>
      </p:grpSp>
      <p:grpSp>
        <p:nvGrpSpPr>
          <p:cNvPr id="2962575" name="Group 143"/>
          <p:cNvGrpSpPr>
            <a:grpSpLocks/>
          </p:cNvGrpSpPr>
          <p:nvPr/>
        </p:nvGrpSpPr>
        <p:grpSpPr bwMode="auto">
          <a:xfrm>
            <a:off x="6927850" y="1460500"/>
            <a:ext cx="981075" cy="325438"/>
            <a:chOff x="4364" y="926"/>
            <a:chExt cx="618" cy="205"/>
          </a:xfrm>
        </p:grpSpPr>
        <p:sp>
          <p:nvSpPr>
            <p:cNvPr id="2962576" name="Rectangle 144"/>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77" name="Text Box 145"/>
            <p:cNvSpPr txBox="1">
              <a:spLocks noChangeArrowheads="1"/>
            </p:cNvSpPr>
            <p:nvPr/>
          </p:nvSpPr>
          <p:spPr bwMode="auto">
            <a:xfrm>
              <a:off x="4446" y="959"/>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grpSp>
        <p:nvGrpSpPr>
          <p:cNvPr id="2962578" name="Group 146"/>
          <p:cNvGrpSpPr>
            <a:grpSpLocks/>
          </p:cNvGrpSpPr>
          <p:nvPr/>
        </p:nvGrpSpPr>
        <p:grpSpPr bwMode="auto">
          <a:xfrm>
            <a:off x="6927850" y="5384800"/>
            <a:ext cx="981075" cy="325438"/>
            <a:chOff x="4364" y="926"/>
            <a:chExt cx="618" cy="205"/>
          </a:xfrm>
        </p:grpSpPr>
        <p:sp>
          <p:nvSpPr>
            <p:cNvPr id="2962579" name="Rectangle 147"/>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2580" name="Text Box 148"/>
            <p:cNvSpPr txBox="1">
              <a:spLocks noChangeArrowheads="1"/>
            </p:cNvSpPr>
            <p:nvPr/>
          </p:nvSpPr>
          <p:spPr bwMode="auto">
            <a:xfrm>
              <a:off x="4419" y="959"/>
              <a:ext cx="513"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P 0 1 2 3</a:t>
              </a:r>
            </a:p>
          </p:txBody>
        </p:sp>
      </p:grpSp>
      <p:sp>
        <p:nvSpPr>
          <p:cNvPr id="2962581" name="Text Box 149"/>
          <p:cNvSpPr txBox="1">
            <a:spLocks noChangeArrowheads="1"/>
          </p:cNvSpPr>
          <p:nvPr/>
        </p:nvSpPr>
        <p:spPr bwMode="auto">
          <a:xfrm>
            <a:off x="933450" y="4705350"/>
            <a:ext cx="565150" cy="304800"/>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2000" b="1">
                <a:solidFill>
                  <a:srgbClr val="000610"/>
                </a:solidFill>
              </a:rPr>
              <a:t>Host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4.72222E-6 -2.96296E-6 L 0.26789 -2.96296E-6 " pathEditMode="relative" rAng="0" ptsTypes="AA">
                                      <p:cBhvr>
                                        <p:cTn id="6" dur="1000" fill="hold"/>
                                        <p:tgtEl>
                                          <p:spTgt spid="2962539"/>
                                        </p:tgtEl>
                                        <p:attrNameLst>
                                          <p:attrName>ppt_x</p:attrName>
                                          <p:attrName>ppt_y</p:attrName>
                                        </p:attrNameLst>
                                      </p:cBhvr>
                                      <p:rCtr x="134" y="0"/>
                                    </p:animMotion>
                                  </p:childTnLst>
                                </p:cTn>
                              </p:par>
                            </p:childTnLst>
                          </p:cTn>
                        </p:par>
                        <p:par>
                          <p:cTn id="7" fill="hold">
                            <p:stCondLst>
                              <p:cond delay="1000"/>
                            </p:stCondLst>
                            <p:childTnLst>
                              <p:par>
                                <p:cTn id="8" presetID="0" presetClass="path" presetSubtype="0" accel="50000" decel="50000" fill="hold" nodeType="afterEffect">
                                  <p:stCondLst>
                                    <p:cond delay="0"/>
                                  </p:stCondLst>
                                  <p:childTnLst>
                                    <p:animMotion origin="layout" path="M 0.00018 -0.00047 L -0.2217 -0.00047 L -0.2217 -0.19491 L -0.4144 -0.19491 " pathEditMode="relative" rAng="0" ptsTypes="AAAA">
                                      <p:cBhvr>
                                        <p:cTn id="9" dur="2000" fill="hold"/>
                                        <p:tgtEl>
                                          <p:spTgt spid="2962578"/>
                                        </p:tgtEl>
                                        <p:attrNameLst>
                                          <p:attrName>ppt_x</p:attrName>
                                          <p:attrName>ppt_y</p:attrName>
                                        </p:attrNameLst>
                                      </p:cBhvr>
                                      <p:rCtr x="-207" y="-97"/>
                                    </p:animMotion>
                                  </p:childTnLst>
                                </p:cTn>
                              </p:par>
                            </p:childTnLst>
                          </p:cTn>
                        </p:par>
                        <p:par>
                          <p:cTn id="10" fill="hold">
                            <p:stCondLst>
                              <p:cond delay="3000"/>
                            </p:stCondLst>
                            <p:childTnLst>
                              <p:par>
                                <p:cTn id="11" presetID="0" presetClass="path" presetSubtype="0" accel="50000" decel="50000" fill="hold" nodeType="afterEffect">
                                  <p:stCondLst>
                                    <p:cond delay="0"/>
                                  </p:stCondLst>
                                  <p:childTnLst>
                                    <p:animMotion origin="layout" path="M -0.00086 -0.00046 L -0.2217 -0.00046 L -0.2217 0.25093 L -0.4144 0.25093 " pathEditMode="relative" ptsTypes="AAAA">
                                      <p:cBhvr>
                                        <p:cTn id="12" dur="2000" fill="hold"/>
                                        <p:tgtEl>
                                          <p:spTgt spid="2962575"/>
                                        </p:tgtEl>
                                        <p:attrNameLst>
                                          <p:attrName>ppt_x</p:attrName>
                                          <p:attrName>ppt_y</p:attrName>
                                        </p:attrNameLst>
                                      </p:cBhvr>
                                    </p:animMotion>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62572"/>
                                        </p:tgtEl>
                                        <p:attrNameLst>
                                          <p:attrName>style.visibility</p:attrName>
                                        </p:attrNameLst>
                                      </p:cBhvr>
                                      <p:to>
                                        <p:strVal val="visible"/>
                                      </p:to>
                                    </p:set>
                                    <p:animEffect transition="in" filter="fade">
                                      <p:cBhvr>
                                        <p:cTn id="17" dur="1000"/>
                                        <p:tgtEl>
                                          <p:spTgt spid="2962572"/>
                                        </p:tgtEl>
                                      </p:cBhvr>
                                    </p:animEffect>
                                  </p:childTnLst>
                                </p:cTn>
                              </p:par>
                            </p:childTnLst>
                          </p:cTn>
                        </p:par>
                        <p:par>
                          <p:cTn id="18" fill="hold">
                            <p:stCondLst>
                              <p:cond delay="1000"/>
                            </p:stCondLst>
                            <p:childTnLst>
                              <p:par>
                                <p:cTn id="19" presetID="1" presetClass="exit" presetSubtype="0" fill="hold" nodeType="afterEffect">
                                  <p:stCondLst>
                                    <p:cond delay="0"/>
                                  </p:stCondLst>
                                  <p:childTnLst>
                                    <p:set>
                                      <p:cBhvr>
                                        <p:cTn id="20" dur="1" fill="hold">
                                          <p:stCondLst>
                                            <p:cond delay="0"/>
                                          </p:stCondLst>
                                        </p:cTn>
                                        <p:tgtEl>
                                          <p:spTgt spid="2962575"/>
                                        </p:tgtEl>
                                        <p:attrNameLst>
                                          <p:attrName>style.visibility</p:attrName>
                                        </p:attrNameLst>
                                      </p:cBhvr>
                                      <p:to>
                                        <p:strVal val="hidden"/>
                                      </p:to>
                                    </p:set>
                                  </p:childTnLst>
                                </p:cTn>
                              </p:par>
                            </p:childTnLst>
                          </p:cTn>
                        </p:par>
                        <p:par>
                          <p:cTn id="21" fill="hold">
                            <p:stCondLst>
                              <p:cond delay="1000"/>
                            </p:stCondLst>
                            <p:childTnLst>
                              <p:par>
                                <p:cTn id="22" presetID="1" presetClass="exit" presetSubtype="0" fill="hold" nodeType="afterEffect">
                                  <p:stCondLst>
                                    <p:cond delay="0"/>
                                  </p:stCondLst>
                                  <p:childTnLst>
                                    <p:set>
                                      <p:cBhvr>
                                        <p:cTn id="23" dur="1" fill="hold">
                                          <p:stCondLst>
                                            <p:cond delay="0"/>
                                          </p:stCondLst>
                                        </p:cTn>
                                        <p:tgtEl>
                                          <p:spTgt spid="2962578"/>
                                        </p:tgtEl>
                                        <p:attrNameLst>
                                          <p:attrName>style.visibility</p:attrName>
                                        </p:attrNameLst>
                                      </p:cBhvr>
                                      <p:to>
                                        <p:strVal val="hidden"/>
                                      </p:to>
                                    </p:set>
                                  </p:childTnLst>
                                </p:cTn>
                              </p:par>
                            </p:childTnLst>
                          </p:cTn>
                        </p:par>
                        <p:par>
                          <p:cTn id="24" fill="hold">
                            <p:stCondLst>
                              <p:cond delay="1000"/>
                            </p:stCondLst>
                            <p:childTnLst>
                              <p:par>
                                <p:cTn id="25" presetID="1" presetClass="exit" presetSubtype="0" fill="hold" nodeType="afterEffect">
                                  <p:stCondLst>
                                    <p:cond delay="0"/>
                                  </p:stCondLst>
                                  <p:childTnLst>
                                    <p:set>
                                      <p:cBhvr>
                                        <p:cTn id="26" dur="1" fill="hold">
                                          <p:stCondLst>
                                            <p:cond delay="0"/>
                                          </p:stCondLst>
                                        </p:cTn>
                                        <p:tgtEl>
                                          <p:spTgt spid="2962539"/>
                                        </p:tgtEl>
                                        <p:attrNameLst>
                                          <p:attrName>style.visibility</p:attrName>
                                        </p:attrNameLst>
                                      </p:cBhvr>
                                      <p:to>
                                        <p:strVal val="hidden"/>
                                      </p:to>
                                    </p:set>
                                  </p:childTnLst>
                                </p:cTn>
                              </p:par>
                            </p:childTnLst>
                          </p:cTn>
                        </p:par>
                        <p:par>
                          <p:cTn id="27" fill="hold">
                            <p:stCondLst>
                              <p:cond delay="1000"/>
                            </p:stCondLst>
                            <p:childTnLst>
                              <p:par>
                                <p:cTn id="28" presetID="1" presetClass="entr" presetSubtype="0" fill="hold" nodeType="afterEffect">
                                  <p:stCondLst>
                                    <p:cond delay="0"/>
                                  </p:stCondLst>
                                  <p:childTnLst>
                                    <p:set>
                                      <p:cBhvr>
                                        <p:cTn id="29" dur="1" fill="hold">
                                          <p:stCondLst>
                                            <p:cond delay="0"/>
                                          </p:stCondLst>
                                        </p:cTn>
                                        <p:tgtEl>
                                          <p:spTgt spid="2962536"/>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2962533"/>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1000"/>
                                        <p:tgtEl>
                                          <p:spTgt spid="2962572"/>
                                        </p:tgtEl>
                                      </p:cBhvr>
                                    </p:animEffect>
                                    <p:set>
                                      <p:cBhvr>
                                        <p:cTn id="36" dur="1" fill="hold">
                                          <p:stCondLst>
                                            <p:cond delay="999"/>
                                          </p:stCondLst>
                                        </p:cTn>
                                        <p:tgtEl>
                                          <p:spTgt spid="2962572"/>
                                        </p:tgtEl>
                                        <p:attrNameLst>
                                          <p:attrName>style.visibility</p:attrName>
                                        </p:attrNameLst>
                                      </p:cBhvr>
                                      <p:to>
                                        <p:strVal val="hidden"/>
                                      </p:to>
                                    </p:set>
                                  </p:childTnLst>
                                </p:cTn>
                              </p:par>
                            </p:childTnLst>
                          </p:cTn>
                        </p:par>
                        <p:par>
                          <p:cTn id="37" fill="hold">
                            <p:stCondLst>
                              <p:cond delay="1000"/>
                            </p:stCondLst>
                            <p:childTnLst>
                              <p:par>
                                <p:cTn id="38" presetID="0" presetClass="path" presetSubtype="0" accel="50000" decel="50000" fill="hold" nodeType="afterEffect">
                                  <p:stCondLst>
                                    <p:cond delay="0"/>
                                  </p:stCondLst>
                                  <p:childTnLst>
                                    <p:animMotion origin="layout" path="M -0.00069 0.00023 L 0.19201 0.00023 L 0.19201 0.19467 L 0.41371 0.19467 " pathEditMode="relative" rAng="0" ptsTypes="AAAA">
                                      <p:cBhvr>
                                        <p:cTn id="39" dur="2000" fill="hold"/>
                                        <p:tgtEl>
                                          <p:spTgt spid="2962533"/>
                                        </p:tgtEl>
                                        <p:attrNameLst>
                                          <p:attrName>ppt_x</p:attrName>
                                          <p:attrName>ppt_y</p:attrName>
                                        </p:attrNameLst>
                                      </p:cBhvr>
                                      <p:rCtr x="207" y="97"/>
                                    </p:animMotion>
                                  </p:childTnLst>
                                </p:cTn>
                              </p:par>
                              <p:par>
                                <p:cTn id="40" presetID="1" presetClass="exit" presetSubtype="0" fill="hold" nodeType="withEffect">
                                  <p:stCondLst>
                                    <p:cond delay="1900"/>
                                  </p:stCondLst>
                                  <p:childTnLst>
                                    <p:set>
                                      <p:cBhvr>
                                        <p:cTn id="41" dur="1" fill="hold">
                                          <p:stCondLst>
                                            <p:cond delay="0"/>
                                          </p:stCondLst>
                                        </p:cTn>
                                        <p:tgtEl>
                                          <p:spTgt spid="2962566"/>
                                        </p:tgtEl>
                                        <p:attrNameLst>
                                          <p:attrName>style.visibility</p:attrName>
                                        </p:attrNameLst>
                                      </p:cBhvr>
                                      <p:to>
                                        <p:strVal val="hidden"/>
                                      </p:to>
                                    </p:set>
                                  </p:childTnLst>
                                </p:cTn>
                              </p:par>
                            </p:childTnLst>
                          </p:cTn>
                        </p:par>
                        <p:par>
                          <p:cTn id="42" fill="hold">
                            <p:stCondLst>
                              <p:cond delay="3000"/>
                            </p:stCondLst>
                            <p:childTnLst>
                              <p:par>
                                <p:cTn id="43" presetID="0" presetClass="path" presetSubtype="0" accel="50000" decel="50000" fill="hold" nodeType="afterEffect">
                                  <p:stCondLst>
                                    <p:cond delay="0"/>
                                  </p:stCondLst>
                                  <p:childTnLst>
                                    <p:animMotion origin="layout" path="M 0.00035 2.96296E-6 L 0.19305 2.96296E-6 L 0.19305 -0.31389 L 0.41389 -0.31389 " pathEditMode="relative" ptsTypes="AAAA">
                                      <p:cBhvr>
                                        <p:cTn id="44" dur="2000" fill="hold"/>
                                        <p:tgtEl>
                                          <p:spTgt spid="2962536"/>
                                        </p:tgtEl>
                                        <p:attrNameLst>
                                          <p:attrName>ppt_x</p:attrName>
                                          <p:attrName>ppt_y</p:attrName>
                                        </p:attrNameLst>
                                      </p:cBhvr>
                                    </p:animMotion>
                                  </p:childTnLst>
                                </p:cTn>
                              </p:par>
                              <p:par>
                                <p:cTn id="45" presetID="1" presetClass="exit" presetSubtype="0" fill="hold" nodeType="withEffect">
                                  <p:stCondLst>
                                    <p:cond delay="1900"/>
                                  </p:stCondLst>
                                  <p:childTnLst>
                                    <p:set>
                                      <p:cBhvr>
                                        <p:cTn id="46" dur="1" fill="hold">
                                          <p:stCondLst>
                                            <p:cond delay="0"/>
                                          </p:stCondLst>
                                        </p:cTn>
                                        <p:tgtEl>
                                          <p:spTgt spid="29625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4488" name="Rectangle 8"/>
          <p:cNvSpPr>
            <a:spLocks noGrp="1" noChangeArrowheads="1"/>
          </p:cNvSpPr>
          <p:nvPr>
            <p:ph type="title"/>
          </p:nvPr>
        </p:nvSpPr>
        <p:spPr/>
        <p:txBody>
          <a:bodyPr>
            <a:normAutofit/>
          </a:bodyPr>
          <a:lstStyle/>
          <a:p>
            <a:r>
              <a:rPr lang="en-US"/>
              <a:t>RAID 5 – Independent Disks with Distributed Parity</a:t>
            </a:r>
          </a:p>
        </p:txBody>
      </p:sp>
      <p:sp>
        <p:nvSpPr>
          <p:cNvPr id="168" name="Footer Placeholder 3"/>
          <p:cNvSpPr>
            <a:spLocks noGrp="1"/>
          </p:cNvSpPr>
          <p:nvPr>
            <p:ph type="ftr" sz="quarter" idx="16"/>
          </p:nvPr>
        </p:nvSpPr>
        <p:spPr/>
        <p:txBody>
          <a:bodyPr/>
          <a:lstStyle/>
          <a:p>
            <a:r>
              <a:rPr lang="en-US"/>
              <a:t>RAID Arrays</a:t>
            </a:r>
          </a:p>
        </p:txBody>
      </p:sp>
      <p:grpSp>
        <p:nvGrpSpPr>
          <p:cNvPr id="2964482" name="Group 2"/>
          <p:cNvGrpSpPr>
            <a:grpSpLocks/>
          </p:cNvGrpSpPr>
          <p:nvPr/>
        </p:nvGrpSpPr>
        <p:grpSpPr bwMode="auto">
          <a:xfrm>
            <a:off x="6927850" y="1460500"/>
            <a:ext cx="981075" cy="325438"/>
            <a:chOff x="4364" y="926"/>
            <a:chExt cx="618" cy="205"/>
          </a:xfrm>
        </p:grpSpPr>
        <p:sp>
          <p:nvSpPr>
            <p:cNvPr id="2964483" name="Rectangle 3"/>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484" name="Text Box 4"/>
            <p:cNvSpPr txBox="1">
              <a:spLocks noChangeArrowheads="1"/>
            </p:cNvSpPr>
            <p:nvPr/>
          </p:nvSpPr>
          <p:spPr bwMode="auto">
            <a:xfrm>
              <a:off x="4446" y="959"/>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grpSp>
        <p:nvGrpSpPr>
          <p:cNvPr id="2964485" name="Group 5"/>
          <p:cNvGrpSpPr>
            <a:grpSpLocks/>
          </p:cNvGrpSpPr>
          <p:nvPr/>
        </p:nvGrpSpPr>
        <p:grpSpPr bwMode="auto">
          <a:xfrm>
            <a:off x="6927850" y="5384800"/>
            <a:ext cx="981075" cy="325438"/>
            <a:chOff x="4364" y="926"/>
            <a:chExt cx="618" cy="205"/>
          </a:xfrm>
        </p:grpSpPr>
        <p:sp>
          <p:nvSpPr>
            <p:cNvPr id="2964486" name="Rectangle 6"/>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487" name="Text Box 7"/>
            <p:cNvSpPr txBox="1">
              <a:spLocks noChangeArrowheads="1"/>
            </p:cNvSpPr>
            <p:nvPr/>
          </p:nvSpPr>
          <p:spPr bwMode="auto">
            <a:xfrm>
              <a:off x="4419" y="959"/>
              <a:ext cx="513"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P 0 1 2 3</a:t>
              </a:r>
            </a:p>
          </p:txBody>
        </p:sp>
      </p:grpSp>
      <p:grpSp>
        <p:nvGrpSpPr>
          <p:cNvPr id="2964489" name="Group 9"/>
          <p:cNvGrpSpPr>
            <a:grpSpLocks/>
          </p:cNvGrpSpPr>
          <p:nvPr/>
        </p:nvGrpSpPr>
        <p:grpSpPr bwMode="auto">
          <a:xfrm>
            <a:off x="6927850" y="5765800"/>
            <a:ext cx="981075" cy="325438"/>
            <a:chOff x="4364" y="1154"/>
            <a:chExt cx="618" cy="205"/>
          </a:xfrm>
        </p:grpSpPr>
        <p:sp>
          <p:nvSpPr>
            <p:cNvPr id="2964490" name="Rectangle 10"/>
            <p:cNvSpPr>
              <a:spLocks noChangeArrowheads="1"/>
            </p:cNvSpPr>
            <p:nvPr/>
          </p:nvSpPr>
          <p:spPr bwMode="auto">
            <a:xfrm>
              <a:off x="4364" y="1154"/>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491" name="Text Box 11"/>
            <p:cNvSpPr txBox="1">
              <a:spLocks noChangeArrowheads="1"/>
            </p:cNvSpPr>
            <p:nvPr/>
          </p:nvSpPr>
          <p:spPr bwMode="auto">
            <a:xfrm>
              <a:off x="4448" y="1187"/>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7</a:t>
              </a:r>
            </a:p>
          </p:txBody>
        </p:sp>
      </p:grpSp>
      <p:sp>
        <p:nvSpPr>
          <p:cNvPr id="2964492" name="Line 12"/>
          <p:cNvSpPr>
            <a:spLocks noChangeShapeType="1"/>
          </p:cNvSpPr>
          <p:nvPr/>
        </p:nvSpPr>
        <p:spPr bwMode="auto">
          <a:xfrm>
            <a:off x="1400175" y="3765550"/>
            <a:ext cx="4921250" cy="0"/>
          </a:xfrm>
          <a:prstGeom prst="line">
            <a:avLst/>
          </a:prstGeom>
          <a:noFill/>
          <a:ln w="12700">
            <a:solidFill>
              <a:srgbClr val="000000"/>
            </a:solidFill>
            <a:round/>
            <a:headEnd type="none" w="med" len="lg"/>
            <a:tailEnd type="none" w="med" len="lg"/>
          </a:ln>
          <a:effectLst/>
        </p:spPr>
        <p:txBody>
          <a:bodyPr lIns="0" tIns="0" rIns="0" bIns="0" anchor="ctr">
            <a:spAutoFit/>
          </a:bodyPr>
          <a:lstStyle/>
          <a:p>
            <a:endParaRPr lang="en-US"/>
          </a:p>
        </p:txBody>
      </p:sp>
      <p:sp>
        <p:nvSpPr>
          <p:cNvPr id="2964493" name="Freeform 13"/>
          <p:cNvSpPr>
            <a:spLocks/>
          </p:cNvSpPr>
          <p:nvPr/>
        </p:nvSpPr>
        <p:spPr bwMode="auto">
          <a:xfrm>
            <a:off x="5392738" y="1817688"/>
            <a:ext cx="641350" cy="3919537"/>
          </a:xfrm>
          <a:custGeom>
            <a:avLst/>
            <a:gdLst/>
            <a:ahLst/>
            <a:cxnLst>
              <a:cxn ang="0">
                <a:pos x="380" y="0"/>
              </a:cxn>
              <a:cxn ang="0">
                <a:pos x="0" y="0"/>
              </a:cxn>
              <a:cxn ang="0">
                <a:pos x="0" y="2488"/>
              </a:cxn>
              <a:cxn ang="0">
                <a:pos x="404" y="2488"/>
              </a:cxn>
            </a:cxnLst>
            <a:rect l="0" t="0" r="r" b="b"/>
            <a:pathLst>
              <a:path w="404" h="2488">
                <a:moveTo>
                  <a:pt x="380" y="0"/>
                </a:moveTo>
                <a:lnTo>
                  <a:pt x="0" y="0"/>
                </a:lnTo>
                <a:lnTo>
                  <a:pt x="0" y="2488"/>
                </a:lnTo>
                <a:lnTo>
                  <a:pt x="404" y="2488"/>
                </a:lnTo>
              </a:path>
            </a:pathLst>
          </a:custGeom>
          <a:noFill/>
          <a:ln w="12700" cap="flat" cmpd="sng">
            <a:solidFill>
              <a:srgbClr val="000000"/>
            </a:solidFill>
            <a:prstDash val="solid"/>
            <a:round/>
            <a:headEnd type="none" w="med" len="lg"/>
            <a:tailEnd type="none" w="med" len="lg"/>
          </a:ln>
          <a:effectLst/>
        </p:spPr>
        <p:txBody>
          <a:bodyPr lIns="0" tIns="0" rIns="0" bIns="0" anchor="ctr">
            <a:spAutoFit/>
          </a:bodyPr>
          <a:lstStyle/>
          <a:p>
            <a:endParaRPr lang="en-US"/>
          </a:p>
        </p:txBody>
      </p:sp>
      <p:sp>
        <p:nvSpPr>
          <p:cNvPr id="2964494" name="Line 14"/>
          <p:cNvSpPr>
            <a:spLocks noChangeShapeType="1"/>
          </p:cNvSpPr>
          <p:nvPr/>
        </p:nvSpPr>
        <p:spPr bwMode="auto">
          <a:xfrm>
            <a:off x="5392738" y="2794000"/>
            <a:ext cx="554037" cy="0"/>
          </a:xfrm>
          <a:prstGeom prst="line">
            <a:avLst/>
          </a:prstGeom>
          <a:noFill/>
          <a:ln w="12700">
            <a:solidFill>
              <a:srgbClr val="000000"/>
            </a:solidFill>
            <a:round/>
            <a:headEnd/>
            <a:tailEnd/>
          </a:ln>
          <a:effectLst/>
        </p:spPr>
        <p:txBody>
          <a:bodyPr wrap="none" lIns="0" tIns="0" rIns="0" bIns="0" anchor="ctr">
            <a:spAutoFit/>
          </a:bodyPr>
          <a:lstStyle/>
          <a:p>
            <a:endParaRPr lang="en-US"/>
          </a:p>
        </p:txBody>
      </p:sp>
      <p:sp>
        <p:nvSpPr>
          <p:cNvPr id="2964495" name="Line 15"/>
          <p:cNvSpPr>
            <a:spLocks noChangeShapeType="1"/>
          </p:cNvSpPr>
          <p:nvPr/>
        </p:nvSpPr>
        <p:spPr bwMode="auto">
          <a:xfrm>
            <a:off x="5392738" y="4756150"/>
            <a:ext cx="554037" cy="0"/>
          </a:xfrm>
          <a:prstGeom prst="line">
            <a:avLst/>
          </a:prstGeom>
          <a:noFill/>
          <a:ln w="12700">
            <a:solidFill>
              <a:srgbClr val="000000"/>
            </a:solidFill>
            <a:round/>
            <a:headEnd/>
            <a:tailEnd/>
          </a:ln>
          <a:effectLst/>
        </p:spPr>
        <p:txBody>
          <a:bodyPr wrap="none" lIns="0" tIns="0" rIns="0" bIns="0" anchor="ctr">
            <a:spAutoFit/>
          </a:bodyPr>
          <a:lstStyle/>
          <a:p>
            <a:endParaRPr lang="en-US"/>
          </a:p>
        </p:txBody>
      </p:sp>
      <p:grpSp>
        <p:nvGrpSpPr>
          <p:cNvPr id="2964496" name="Group 16"/>
          <p:cNvGrpSpPr>
            <a:grpSpLocks/>
          </p:cNvGrpSpPr>
          <p:nvPr/>
        </p:nvGrpSpPr>
        <p:grpSpPr bwMode="auto">
          <a:xfrm>
            <a:off x="5867400" y="3382963"/>
            <a:ext cx="920750" cy="784225"/>
            <a:chOff x="3751" y="2208"/>
            <a:chExt cx="470" cy="400"/>
          </a:xfrm>
        </p:grpSpPr>
        <p:grpSp>
          <p:nvGrpSpPr>
            <p:cNvPr id="2964497" name="Group 17"/>
            <p:cNvGrpSpPr>
              <a:grpSpLocks/>
            </p:cNvGrpSpPr>
            <p:nvPr/>
          </p:nvGrpSpPr>
          <p:grpSpPr bwMode="auto">
            <a:xfrm>
              <a:off x="3751" y="2403"/>
              <a:ext cx="470" cy="205"/>
              <a:chOff x="1594" y="3360"/>
              <a:chExt cx="364" cy="159"/>
            </a:xfrm>
          </p:grpSpPr>
          <p:sp>
            <p:nvSpPr>
              <p:cNvPr id="2964498" name="Oval 18"/>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499" name="Rectangle 19"/>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00" name="Oval 20"/>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4501" name="Oval 21"/>
            <p:cNvSpPr>
              <a:spLocks noChangeArrowheads="1"/>
            </p:cNvSpPr>
            <p:nvPr/>
          </p:nvSpPr>
          <p:spPr bwMode="auto">
            <a:xfrm>
              <a:off x="3751" y="2396"/>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4502" name="Rectangle 22"/>
            <p:cNvSpPr>
              <a:spLocks noChangeArrowheads="1"/>
            </p:cNvSpPr>
            <p:nvPr/>
          </p:nvSpPr>
          <p:spPr bwMode="auto">
            <a:xfrm>
              <a:off x="3751" y="2438"/>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4503" name="Oval 23"/>
            <p:cNvSpPr>
              <a:spLocks noChangeArrowheads="1"/>
            </p:cNvSpPr>
            <p:nvPr/>
          </p:nvSpPr>
          <p:spPr bwMode="auto">
            <a:xfrm>
              <a:off x="3751" y="2355"/>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4504" name="Oval 24"/>
            <p:cNvSpPr>
              <a:spLocks noChangeArrowheads="1"/>
            </p:cNvSpPr>
            <p:nvPr/>
          </p:nvSpPr>
          <p:spPr bwMode="auto">
            <a:xfrm>
              <a:off x="3751" y="2347"/>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05" name="Rectangle 25"/>
            <p:cNvSpPr>
              <a:spLocks noChangeArrowheads="1"/>
            </p:cNvSpPr>
            <p:nvPr/>
          </p:nvSpPr>
          <p:spPr bwMode="auto">
            <a:xfrm>
              <a:off x="3751" y="2389"/>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06" name="Oval 26"/>
            <p:cNvSpPr>
              <a:spLocks noChangeArrowheads="1"/>
            </p:cNvSpPr>
            <p:nvPr/>
          </p:nvSpPr>
          <p:spPr bwMode="auto">
            <a:xfrm>
              <a:off x="3751" y="2306"/>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4507" name="Oval 27"/>
            <p:cNvSpPr>
              <a:spLocks noChangeArrowheads="1"/>
            </p:cNvSpPr>
            <p:nvPr/>
          </p:nvSpPr>
          <p:spPr bwMode="auto">
            <a:xfrm>
              <a:off x="3751" y="2298"/>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08" name="Rectangle 28"/>
            <p:cNvSpPr>
              <a:spLocks noChangeArrowheads="1"/>
            </p:cNvSpPr>
            <p:nvPr/>
          </p:nvSpPr>
          <p:spPr bwMode="auto">
            <a:xfrm>
              <a:off x="3751" y="2340"/>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09" name="Oval 29"/>
            <p:cNvSpPr>
              <a:spLocks noChangeArrowheads="1"/>
            </p:cNvSpPr>
            <p:nvPr/>
          </p:nvSpPr>
          <p:spPr bwMode="auto">
            <a:xfrm>
              <a:off x="3751" y="2257"/>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4510" name="Group 30"/>
            <p:cNvGrpSpPr>
              <a:grpSpLocks/>
            </p:cNvGrpSpPr>
            <p:nvPr/>
          </p:nvGrpSpPr>
          <p:grpSpPr bwMode="auto">
            <a:xfrm>
              <a:off x="3751" y="2208"/>
              <a:ext cx="470" cy="205"/>
              <a:chOff x="1594" y="3360"/>
              <a:chExt cx="364" cy="159"/>
            </a:xfrm>
          </p:grpSpPr>
          <p:sp>
            <p:nvSpPr>
              <p:cNvPr id="2964511" name="Oval 31"/>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12" name="Rectangle 32"/>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13" name="Oval 33"/>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64514" name="Group 34"/>
          <p:cNvGrpSpPr>
            <a:grpSpLocks/>
          </p:cNvGrpSpPr>
          <p:nvPr/>
        </p:nvGrpSpPr>
        <p:grpSpPr bwMode="auto">
          <a:xfrm>
            <a:off x="5867400" y="4364038"/>
            <a:ext cx="920750" cy="784225"/>
            <a:chOff x="3751" y="2786"/>
            <a:chExt cx="470" cy="400"/>
          </a:xfrm>
        </p:grpSpPr>
        <p:grpSp>
          <p:nvGrpSpPr>
            <p:cNvPr id="2964515" name="Group 35"/>
            <p:cNvGrpSpPr>
              <a:grpSpLocks/>
            </p:cNvGrpSpPr>
            <p:nvPr/>
          </p:nvGrpSpPr>
          <p:grpSpPr bwMode="auto">
            <a:xfrm>
              <a:off x="3751" y="2981"/>
              <a:ext cx="470" cy="205"/>
              <a:chOff x="1594" y="3360"/>
              <a:chExt cx="364" cy="159"/>
            </a:xfrm>
          </p:grpSpPr>
          <p:sp>
            <p:nvSpPr>
              <p:cNvPr id="2964516" name="Oval 36"/>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17" name="Rectangle 37"/>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18" name="Oval 38"/>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4519" name="Oval 39"/>
            <p:cNvSpPr>
              <a:spLocks noChangeArrowheads="1"/>
            </p:cNvSpPr>
            <p:nvPr/>
          </p:nvSpPr>
          <p:spPr bwMode="auto">
            <a:xfrm>
              <a:off x="3751" y="2974"/>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4520" name="Rectangle 40"/>
            <p:cNvSpPr>
              <a:spLocks noChangeArrowheads="1"/>
            </p:cNvSpPr>
            <p:nvPr/>
          </p:nvSpPr>
          <p:spPr bwMode="auto">
            <a:xfrm>
              <a:off x="3751" y="3016"/>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4521" name="Oval 41"/>
            <p:cNvSpPr>
              <a:spLocks noChangeArrowheads="1"/>
            </p:cNvSpPr>
            <p:nvPr/>
          </p:nvSpPr>
          <p:spPr bwMode="auto">
            <a:xfrm>
              <a:off x="3751" y="2933"/>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4522" name="Oval 42"/>
            <p:cNvSpPr>
              <a:spLocks noChangeArrowheads="1"/>
            </p:cNvSpPr>
            <p:nvPr/>
          </p:nvSpPr>
          <p:spPr bwMode="auto">
            <a:xfrm>
              <a:off x="3751" y="2925"/>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23" name="Rectangle 43"/>
            <p:cNvSpPr>
              <a:spLocks noChangeArrowheads="1"/>
            </p:cNvSpPr>
            <p:nvPr/>
          </p:nvSpPr>
          <p:spPr bwMode="auto">
            <a:xfrm>
              <a:off x="3751" y="2967"/>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24" name="Oval 44"/>
            <p:cNvSpPr>
              <a:spLocks noChangeArrowheads="1"/>
            </p:cNvSpPr>
            <p:nvPr/>
          </p:nvSpPr>
          <p:spPr bwMode="auto">
            <a:xfrm>
              <a:off x="3751" y="2884"/>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4525" name="Oval 45"/>
            <p:cNvSpPr>
              <a:spLocks noChangeArrowheads="1"/>
            </p:cNvSpPr>
            <p:nvPr/>
          </p:nvSpPr>
          <p:spPr bwMode="auto">
            <a:xfrm>
              <a:off x="3751" y="2876"/>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26" name="Rectangle 46"/>
            <p:cNvSpPr>
              <a:spLocks noChangeArrowheads="1"/>
            </p:cNvSpPr>
            <p:nvPr/>
          </p:nvSpPr>
          <p:spPr bwMode="auto">
            <a:xfrm>
              <a:off x="3751" y="2918"/>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27" name="Oval 47"/>
            <p:cNvSpPr>
              <a:spLocks noChangeArrowheads="1"/>
            </p:cNvSpPr>
            <p:nvPr/>
          </p:nvSpPr>
          <p:spPr bwMode="auto">
            <a:xfrm>
              <a:off x="3751" y="2835"/>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4528" name="Group 48"/>
            <p:cNvGrpSpPr>
              <a:grpSpLocks/>
            </p:cNvGrpSpPr>
            <p:nvPr/>
          </p:nvGrpSpPr>
          <p:grpSpPr bwMode="auto">
            <a:xfrm>
              <a:off x="3751" y="2786"/>
              <a:ext cx="470" cy="205"/>
              <a:chOff x="1594" y="3360"/>
              <a:chExt cx="364" cy="159"/>
            </a:xfrm>
          </p:grpSpPr>
          <p:sp>
            <p:nvSpPr>
              <p:cNvPr id="2964529" name="Oval 49"/>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30" name="Rectangle 50"/>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31" name="Oval 51"/>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64532" name="Group 52"/>
          <p:cNvGrpSpPr>
            <a:grpSpLocks/>
          </p:cNvGrpSpPr>
          <p:nvPr/>
        </p:nvGrpSpPr>
        <p:grpSpPr bwMode="auto">
          <a:xfrm>
            <a:off x="5867400" y="5345113"/>
            <a:ext cx="920750" cy="784225"/>
            <a:chOff x="3751" y="3414"/>
            <a:chExt cx="470" cy="400"/>
          </a:xfrm>
        </p:grpSpPr>
        <p:grpSp>
          <p:nvGrpSpPr>
            <p:cNvPr id="2964533" name="Group 53"/>
            <p:cNvGrpSpPr>
              <a:grpSpLocks/>
            </p:cNvGrpSpPr>
            <p:nvPr/>
          </p:nvGrpSpPr>
          <p:grpSpPr bwMode="auto">
            <a:xfrm>
              <a:off x="3751" y="3609"/>
              <a:ext cx="470" cy="205"/>
              <a:chOff x="1594" y="3360"/>
              <a:chExt cx="364" cy="159"/>
            </a:xfrm>
          </p:grpSpPr>
          <p:sp>
            <p:nvSpPr>
              <p:cNvPr id="2964534" name="Oval 54"/>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35" name="Rectangle 55"/>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36" name="Oval 56"/>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4537" name="Oval 57"/>
            <p:cNvSpPr>
              <a:spLocks noChangeArrowheads="1"/>
            </p:cNvSpPr>
            <p:nvPr/>
          </p:nvSpPr>
          <p:spPr bwMode="auto">
            <a:xfrm>
              <a:off x="3751" y="3602"/>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4538" name="Rectangle 58"/>
            <p:cNvSpPr>
              <a:spLocks noChangeArrowheads="1"/>
            </p:cNvSpPr>
            <p:nvPr/>
          </p:nvSpPr>
          <p:spPr bwMode="auto">
            <a:xfrm>
              <a:off x="3751" y="3644"/>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4539" name="Oval 59"/>
            <p:cNvSpPr>
              <a:spLocks noChangeArrowheads="1"/>
            </p:cNvSpPr>
            <p:nvPr/>
          </p:nvSpPr>
          <p:spPr bwMode="auto">
            <a:xfrm>
              <a:off x="3751" y="3561"/>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4540" name="Oval 60"/>
            <p:cNvSpPr>
              <a:spLocks noChangeArrowheads="1"/>
            </p:cNvSpPr>
            <p:nvPr/>
          </p:nvSpPr>
          <p:spPr bwMode="auto">
            <a:xfrm>
              <a:off x="3751" y="3553"/>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41" name="Rectangle 61"/>
            <p:cNvSpPr>
              <a:spLocks noChangeArrowheads="1"/>
            </p:cNvSpPr>
            <p:nvPr/>
          </p:nvSpPr>
          <p:spPr bwMode="auto">
            <a:xfrm>
              <a:off x="3751" y="3595"/>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42" name="Oval 62"/>
            <p:cNvSpPr>
              <a:spLocks noChangeArrowheads="1"/>
            </p:cNvSpPr>
            <p:nvPr/>
          </p:nvSpPr>
          <p:spPr bwMode="auto">
            <a:xfrm>
              <a:off x="3751" y="3512"/>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4543" name="Oval 63"/>
            <p:cNvSpPr>
              <a:spLocks noChangeArrowheads="1"/>
            </p:cNvSpPr>
            <p:nvPr/>
          </p:nvSpPr>
          <p:spPr bwMode="auto">
            <a:xfrm>
              <a:off x="3751" y="3504"/>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44" name="Rectangle 64"/>
            <p:cNvSpPr>
              <a:spLocks noChangeArrowheads="1"/>
            </p:cNvSpPr>
            <p:nvPr/>
          </p:nvSpPr>
          <p:spPr bwMode="auto">
            <a:xfrm>
              <a:off x="3751" y="3546"/>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45" name="Oval 65"/>
            <p:cNvSpPr>
              <a:spLocks noChangeArrowheads="1"/>
            </p:cNvSpPr>
            <p:nvPr/>
          </p:nvSpPr>
          <p:spPr bwMode="auto">
            <a:xfrm>
              <a:off x="3751" y="3463"/>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4546" name="Group 66"/>
            <p:cNvGrpSpPr>
              <a:grpSpLocks/>
            </p:cNvGrpSpPr>
            <p:nvPr/>
          </p:nvGrpSpPr>
          <p:grpSpPr bwMode="auto">
            <a:xfrm>
              <a:off x="3751" y="3414"/>
              <a:ext cx="470" cy="205"/>
              <a:chOff x="1594" y="3360"/>
              <a:chExt cx="364" cy="159"/>
            </a:xfrm>
          </p:grpSpPr>
          <p:sp>
            <p:nvSpPr>
              <p:cNvPr id="2964547" name="Oval 67"/>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48" name="Rectangle 68"/>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49" name="Oval 69"/>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64550" name="Group 70"/>
          <p:cNvGrpSpPr>
            <a:grpSpLocks/>
          </p:cNvGrpSpPr>
          <p:nvPr/>
        </p:nvGrpSpPr>
        <p:grpSpPr bwMode="auto">
          <a:xfrm>
            <a:off x="5867400" y="2401888"/>
            <a:ext cx="920750" cy="784225"/>
            <a:chOff x="3751" y="1560"/>
            <a:chExt cx="470" cy="400"/>
          </a:xfrm>
        </p:grpSpPr>
        <p:grpSp>
          <p:nvGrpSpPr>
            <p:cNvPr id="2964551" name="Group 71"/>
            <p:cNvGrpSpPr>
              <a:grpSpLocks/>
            </p:cNvGrpSpPr>
            <p:nvPr/>
          </p:nvGrpSpPr>
          <p:grpSpPr bwMode="auto">
            <a:xfrm>
              <a:off x="3751" y="1755"/>
              <a:ext cx="470" cy="205"/>
              <a:chOff x="1594" y="3360"/>
              <a:chExt cx="364" cy="159"/>
            </a:xfrm>
          </p:grpSpPr>
          <p:sp>
            <p:nvSpPr>
              <p:cNvPr id="2964552" name="Oval 72"/>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53" name="Rectangle 73"/>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54" name="Oval 74"/>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4555" name="Oval 75"/>
            <p:cNvSpPr>
              <a:spLocks noChangeArrowheads="1"/>
            </p:cNvSpPr>
            <p:nvPr/>
          </p:nvSpPr>
          <p:spPr bwMode="auto">
            <a:xfrm>
              <a:off x="3751" y="1748"/>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4556" name="Rectangle 76"/>
            <p:cNvSpPr>
              <a:spLocks noChangeArrowheads="1"/>
            </p:cNvSpPr>
            <p:nvPr/>
          </p:nvSpPr>
          <p:spPr bwMode="auto">
            <a:xfrm>
              <a:off x="3751" y="1790"/>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4557" name="Oval 77"/>
            <p:cNvSpPr>
              <a:spLocks noChangeArrowheads="1"/>
            </p:cNvSpPr>
            <p:nvPr/>
          </p:nvSpPr>
          <p:spPr bwMode="auto">
            <a:xfrm>
              <a:off x="3751" y="1707"/>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4558" name="Oval 78"/>
            <p:cNvSpPr>
              <a:spLocks noChangeArrowheads="1"/>
            </p:cNvSpPr>
            <p:nvPr/>
          </p:nvSpPr>
          <p:spPr bwMode="auto">
            <a:xfrm>
              <a:off x="3751" y="1699"/>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59" name="Rectangle 79"/>
            <p:cNvSpPr>
              <a:spLocks noChangeArrowheads="1"/>
            </p:cNvSpPr>
            <p:nvPr/>
          </p:nvSpPr>
          <p:spPr bwMode="auto">
            <a:xfrm>
              <a:off x="3751" y="1741"/>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60" name="Oval 80"/>
            <p:cNvSpPr>
              <a:spLocks noChangeArrowheads="1"/>
            </p:cNvSpPr>
            <p:nvPr/>
          </p:nvSpPr>
          <p:spPr bwMode="auto">
            <a:xfrm>
              <a:off x="3751" y="1658"/>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4561" name="Oval 81"/>
            <p:cNvSpPr>
              <a:spLocks noChangeArrowheads="1"/>
            </p:cNvSpPr>
            <p:nvPr/>
          </p:nvSpPr>
          <p:spPr bwMode="auto">
            <a:xfrm>
              <a:off x="3751" y="1650"/>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62" name="Rectangle 82"/>
            <p:cNvSpPr>
              <a:spLocks noChangeArrowheads="1"/>
            </p:cNvSpPr>
            <p:nvPr/>
          </p:nvSpPr>
          <p:spPr bwMode="auto">
            <a:xfrm>
              <a:off x="3751" y="1692"/>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63" name="Oval 83"/>
            <p:cNvSpPr>
              <a:spLocks noChangeArrowheads="1"/>
            </p:cNvSpPr>
            <p:nvPr/>
          </p:nvSpPr>
          <p:spPr bwMode="auto">
            <a:xfrm>
              <a:off x="3751" y="160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4564" name="Group 84"/>
            <p:cNvGrpSpPr>
              <a:grpSpLocks/>
            </p:cNvGrpSpPr>
            <p:nvPr/>
          </p:nvGrpSpPr>
          <p:grpSpPr bwMode="auto">
            <a:xfrm>
              <a:off x="3751" y="1560"/>
              <a:ext cx="470" cy="205"/>
              <a:chOff x="1594" y="3360"/>
              <a:chExt cx="364" cy="159"/>
            </a:xfrm>
          </p:grpSpPr>
          <p:sp>
            <p:nvSpPr>
              <p:cNvPr id="2964565" name="Oval 85"/>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66" name="Rectangle 86"/>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67" name="Oval 87"/>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grpSp>
        <p:nvGrpSpPr>
          <p:cNvPr id="2964568" name="Group 88"/>
          <p:cNvGrpSpPr>
            <a:grpSpLocks/>
          </p:cNvGrpSpPr>
          <p:nvPr/>
        </p:nvGrpSpPr>
        <p:grpSpPr bwMode="auto">
          <a:xfrm>
            <a:off x="5867400" y="1420813"/>
            <a:ext cx="920750" cy="784225"/>
            <a:chOff x="3751" y="942"/>
            <a:chExt cx="470" cy="400"/>
          </a:xfrm>
        </p:grpSpPr>
        <p:grpSp>
          <p:nvGrpSpPr>
            <p:cNvPr id="2964569" name="Group 89"/>
            <p:cNvGrpSpPr>
              <a:grpSpLocks/>
            </p:cNvGrpSpPr>
            <p:nvPr/>
          </p:nvGrpSpPr>
          <p:grpSpPr bwMode="auto">
            <a:xfrm>
              <a:off x="3751" y="1137"/>
              <a:ext cx="470" cy="205"/>
              <a:chOff x="1594" y="3360"/>
              <a:chExt cx="364" cy="159"/>
            </a:xfrm>
          </p:grpSpPr>
          <p:sp>
            <p:nvSpPr>
              <p:cNvPr id="2964570" name="Oval 90"/>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71" name="Rectangle 91"/>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72" name="Oval 92"/>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64573" name="Oval 93"/>
            <p:cNvSpPr>
              <a:spLocks noChangeArrowheads="1"/>
            </p:cNvSpPr>
            <p:nvPr/>
          </p:nvSpPr>
          <p:spPr bwMode="auto">
            <a:xfrm>
              <a:off x="3751" y="1130"/>
              <a:ext cx="470" cy="164"/>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64574" name="Rectangle 94"/>
            <p:cNvSpPr>
              <a:spLocks noChangeArrowheads="1"/>
            </p:cNvSpPr>
            <p:nvPr/>
          </p:nvSpPr>
          <p:spPr bwMode="auto">
            <a:xfrm>
              <a:off x="3751" y="1172"/>
              <a:ext cx="470" cy="39"/>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64575" name="Oval 95"/>
            <p:cNvSpPr>
              <a:spLocks noChangeArrowheads="1"/>
            </p:cNvSpPr>
            <p:nvPr/>
          </p:nvSpPr>
          <p:spPr bwMode="auto">
            <a:xfrm>
              <a:off x="3751" y="1089"/>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4576" name="Oval 96"/>
            <p:cNvSpPr>
              <a:spLocks noChangeArrowheads="1"/>
            </p:cNvSpPr>
            <p:nvPr/>
          </p:nvSpPr>
          <p:spPr bwMode="auto">
            <a:xfrm>
              <a:off x="3751" y="1081"/>
              <a:ext cx="470" cy="164"/>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77" name="Rectangle 97"/>
            <p:cNvSpPr>
              <a:spLocks noChangeArrowheads="1"/>
            </p:cNvSpPr>
            <p:nvPr/>
          </p:nvSpPr>
          <p:spPr bwMode="auto">
            <a:xfrm>
              <a:off x="3751" y="1123"/>
              <a:ext cx="470" cy="39"/>
            </a:xfrm>
            <a:prstGeom prst="rect">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78" name="Oval 98"/>
            <p:cNvSpPr>
              <a:spLocks noChangeArrowheads="1"/>
            </p:cNvSpPr>
            <p:nvPr/>
          </p:nvSpPr>
          <p:spPr bwMode="auto">
            <a:xfrm>
              <a:off x="3751" y="1040"/>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64579" name="Oval 99"/>
            <p:cNvSpPr>
              <a:spLocks noChangeArrowheads="1"/>
            </p:cNvSpPr>
            <p:nvPr/>
          </p:nvSpPr>
          <p:spPr bwMode="auto">
            <a:xfrm>
              <a:off x="3751" y="1032"/>
              <a:ext cx="470" cy="164"/>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80" name="Rectangle 100"/>
            <p:cNvSpPr>
              <a:spLocks noChangeArrowheads="1"/>
            </p:cNvSpPr>
            <p:nvPr/>
          </p:nvSpPr>
          <p:spPr bwMode="auto">
            <a:xfrm>
              <a:off x="3751" y="1074"/>
              <a:ext cx="470" cy="39"/>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81" name="Oval 101"/>
            <p:cNvSpPr>
              <a:spLocks noChangeArrowheads="1"/>
            </p:cNvSpPr>
            <p:nvPr/>
          </p:nvSpPr>
          <p:spPr bwMode="auto">
            <a:xfrm>
              <a:off x="3751" y="991"/>
              <a:ext cx="470" cy="164"/>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64582" name="Group 102"/>
            <p:cNvGrpSpPr>
              <a:grpSpLocks/>
            </p:cNvGrpSpPr>
            <p:nvPr/>
          </p:nvGrpSpPr>
          <p:grpSpPr bwMode="auto">
            <a:xfrm>
              <a:off x="3751" y="942"/>
              <a:ext cx="470" cy="205"/>
              <a:chOff x="1594" y="3360"/>
              <a:chExt cx="364" cy="159"/>
            </a:xfrm>
          </p:grpSpPr>
          <p:sp>
            <p:nvSpPr>
              <p:cNvPr id="2964583" name="Oval 103"/>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64584" name="Rectangle 104"/>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64585" name="Oval 105"/>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pic>
        <p:nvPicPr>
          <p:cNvPr id="2964586" name="Picture 106" descr="host_icon"/>
          <p:cNvPicPr>
            <a:picLocks noChangeAspect="1" noChangeArrowheads="1"/>
          </p:cNvPicPr>
          <p:nvPr/>
        </p:nvPicPr>
        <p:blipFill>
          <a:blip r:embed="rId3" cstate="print"/>
          <a:srcRect/>
          <a:stretch>
            <a:fillRect/>
          </a:stretch>
        </p:blipFill>
        <p:spPr bwMode="auto">
          <a:xfrm>
            <a:off x="379413" y="3009900"/>
            <a:ext cx="1617662" cy="1555750"/>
          </a:xfrm>
          <a:prstGeom prst="rect">
            <a:avLst/>
          </a:prstGeom>
          <a:noFill/>
        </p:spPr>
      </p:pic>
      <p:grpSp>
        <p:nvGrpSpPr>
          <p:cNvPr id="2964587" name="Group 107"/>
          <p:cNvGrpSpPr>
            <a:grpSpLocks/>
          </p:cNvGrpSpPr>
          <p:nvPr/>
        </p:nvGrpSpPr>
        <p:grpSpPr bwMode="auto">
          <a:xfrm>
            <a:off x="2955925" y="3425825"/>
            <a:ext cx="1358900" cy="720725"/>
            <a:chOff x="2166" y="2158"/>
            <a:chExt cx="856" cy="454"/>
          </a:xfrm>
        </p:grpSpPr>
        <p:sp>
          <p:nvSpPr>
            <p:cNvPr id="2964588" name="Rectangle 108"/>
            <p:cNvSpPr>
              <a:spLocks noChangeArrowheads="1"/>
            </p:cNvSpPr>
            <p:nvPr/>
          </p:nvSpPr>
          <p:spPr bwMode="auto">
            <a:xfrm>
              <a:off x="2166" y="2158"/>
              <a:ext cx="856" cy="454"/>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64589" name="Text Box 109"/>
            <p:cNvSpPr txBox="1">
              <a:spLocks noChangeArrowheads="1"/>
            </p:cNvSpPr>
            <p:nvPr/>
          </p:nvSpPr>
          <p:spPr bwMode="auto">
            <a:xfrm>
              <a:off x="2288" y="2246"/>
              <a:ext cx="612" cy="278"/>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grpSp>
      <p:grpSp>
        <p:nvGrpSpPr>
          <p:cNvPr id="2964590" name="Group 110"/>
          <p:cNvGrpSpPr>
            <a:grpSpLocks/>
          </p:cNvGrpSpPr>
          <p:nvPr/>
        </p:nvGrpSpPr>
        <p:grpSpPr bwMode="auto">
          <a:xfrm>
            <a:off x="3144838" y="4046538"/>
            <a:ext cx="981075" cy="325437"/>
            <a:chOff x="1981" y="3277"/>
            <a:chExt cx="618" cy="205"/>
          </a:xfrm>
        </p:grpSpPr>
        <p:sp>
          <p:nvSpPr>
            <p:cNvPr id="2964591" name="Rectangle 111"/>
            <p:cNvSpPr>
              <a:spLocks noChangeArrowheads="1"/>
            </p:cNvSpPr>
            <p:nvPr/>
          </p:nvSpPr>
          <p:spPr bwMode="auto">
            <a:xfrm>
              <a:off x="1981" y="3277"/>
              <a:ext cx="618" cy="205"/>
            </a:xfrm>
            <a:prstGeom prst="rect">
              <a:avLst/>
            </a:prstGeom>
            <a:solidFill>
              <a:srgbClr val="B2DEC7"/>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592" name="Text Box 112"/>
            <p:cNvSpPr txBox="1">
              <a:spLocks noChangeArrowheads="1"/>
            </p:cNvSpPr>
            <p:nvPr/>
          </p:nvSpPr>
          <p:spPr bwMode="auto">
            <a:xfrm>
              <a:off x="2035" y="3310"/>
              <a:ext cx="513" cy="139"/>
            </a:xfrm>
            <a:prstGeom prst="rect">
              <a:avLst/>
            </a:prstGeom>
            <a:noFill/>
            <a:ln w="25400" algn="ctr">
              <a:noFill/>
              <a:miter lim="800000"/>
              <a:headEnd/>
              <a:tailEnd type="none" w="lg" len="med"/>
            </a:ln>
            <a:effectLst/>
          </p:spPr>
          <p:txBody>
            <a:bodyPr wrap="none" lIns="0" tIns="0" rIns="0" bIns="0">
              <a:spAutoFit/>
            </a:bodyPr>
            <a:lstStyle/>
            <a:p>
              <a:pPr defTabSz="941388">
                <a:lnSpc>
                  <a:spcPct val="90000"/>
                </a:lnSpc>
              </a:pPr>
              <a:r>
                <a:rPr lang="en-US" sz="1600" b="1">
                  <a:solidFill>
                    <a:srgbClr val="000000"/>
                  </a:solidFill>
                </a:rPr>
                <a:t>P 0 1 2 3</a:t>
              </a:r>
            </a:p>
          </p:txBody>
        </p:sp>
      </p:grpSp>
      <p:grpSp>
        <p:nvGrpSpPr>
          <p:cNvPr id="2964593" name="Group 113"/>
          <p:cNvGrpSpPr>
            <a:grpSpLocks/>
          </p:cNvGrpSpPr>
          <p:nvPr/>
        </p:nvGrpSpPr>
        <p:grpSpPr bwMode="auto">
          <a:xfrm>
            <a:off x="3144838" y="3613150"/>
            <a:ext cx="981075" cy="325438"/>
            <a:chOff x="1981" y="2276"/>
            <a:chExt cx="618" cy="205"/>
          </a:xfrm>
        </p:grpSpPr>
        <p:sp>
          <p:nvSpPr>
            <p:cNvPr id="2964594" name="Rectangle 114"/>
            <p:cNvSpPr>
              <a:spLocks noChangeArrowheads="1"/>
            </p:cNvSpPr>
            <p:nvPr/>
          </p:nvSpPr>
          <p:spPr bwMode="auto">
            <a:xfrm>
              <a:off x="1981" y="2276"/>
              <a:ext cx="618" cy="205"/>
            </a:xfrm>
            <a:prstGeom prst="rect">
              <a:avLst/>
            </a:prstGeom>
            <a:solidFill>
              <a:srgbClr val="B2DEC7"/>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595" name="Text Box 115"/>
            <p:cNvSpPr txBox="1">
              <a:spLocks noChangeArrowheads="1"/>
            </p:cNvSpPr>
            <p:nvPr/>
          </p:nvSpPr>
          <p:spPr bwMode="auto">
            <a:xfrm>
              <a:off x="2063" y="2309"/>
              <a:ext cx="455" cy="139"/>
            </a:xfrm>
            <a:prstGeom prst="rect">
              <a:avLst/>
            </a:prstGeom>
            <a:noFill/>
            <a:ln w="25400" algn="ctr">
              <a:noFill/>
              <a:miter lim="800000"/>
              <a:headEnd/>
              <a:tailEnd type="none" w="lg" len="med"/>
            </a:ln>
            <a:effectLst/>
          </p:spPr>
          <p:txBody>
            <a:bodyPr wrap="none" lIns="0" tIns="0" rIns="0" bIns="0">
              <a:spAutoFit/>
            </a:bodyPr>
            <a:lstStyle/>
            <a:p>
              <a:pPr defTabSz="941388">
                <a:lnSpc>
                  <a:spcPct val="90000"/>
                </a:lnSpc>
              </a:pPr>
              <a:r>
                <a:rPr lang="en-US" sz="1600" b="1">
                  <a:solidFill>
                    <a:srgbClr val="000000"/>
                  </a:solidFill>
                </a:rPr>
                <a:t>Block 0</a:t>
              </a:r>
            </a:p>
          </p:txBody>
        </p:sp>
      </p:grpSp>
      <p:grpSp>
        <p:nvGrpSpPr>
          <p:cNvPr id="2964596" name="Group 116"/>
          <p:cNvGrpSpPr>
            <a:grpSpLocks/>
          </p:cNvGrpSpPr>
          <p:nvPr/>
        </p:nvGrpSpPr>
        <p:grpSpPr bwMode="auto">
          <a:xfrm>
            <a:off x="698500" y="3613150"/>
            <a:ext cx="981075" cy="325438"/>
            <a:chOff x="440" y="2276"/>
            <a:chExt cx="618" cy="205"/>
          </a:xfrm>
        </p:grpSpPr>
        <p:sp>
          <p:nvSpPr>
            <p:cNvPr id="2964597" name="Rectangle 117"/>
            <p:cNvSpPr>
              <a:spLocks noChangeArrowheads="1"/>
            </p:cNvSpPr>
            <p:nvPr/>
          </p:nvSpPr>
          <p:spPr bwMode="auto">
            <a:xfrm>
              <a:off x="440" y="2276"/>
              <a:ext cx="618" cy="205"/>
            </a:xfrm>
            <a:prstGeom prst="rect">
              <a:avLst/>
            </a:prstGeom>
            <a:solidFill>
              <a:srgbClr val="FCB994"/>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598" name="Text Box 118"/>
            <p:cNvSpPr txBox="1">
              <a:spLocks noChangeArrowheads="1"/>
            </p:cNvSpPr>
            <p:nvPr/>
          </p:nvSpPr>
          <p:spPr bwMode="auto">
            <a:xfrm>
              <a:off x="522" y="2309"/>
              <a:ext cx="455" cy="139"/>
            </a:xfrm>
            <a:prstGeom prst="rect">
              <a:avLst/>
            </a:prstGeom>
            <a:noFill/>
            <a:ln w="25400" algn="ctr">
              <a:noFill/>
              <a:miter lim="800000"/>
              <a:headEnd/>
              <a:tailEnd type="none" w="lg" len="med"/>
            </a:ln>
            <a:effectLst/>
          </p:spPr>
          <p:txBody>
            <a:bodyPr wrap="none" lIns="0" tIns="0" rIns="0" bIns="0">
              <a:spAutoFit/>
            </a:bodyPr>
            <a:lstStyle/>
            <a:p>
              <a:pPr defTabSz="941388">
                <a:lnSpc>
                  <a:spcPct val="90000"/>
                </a:lnSpc>
              </a:pPr>
              <a:r>
                <a:rPr lang="en-US" sz="1600" b="1">
                  <a:solidFill>
                    <a:srgbClr val="000000"/>
                  </a:solidFill>
                </a:rPr>
                <a:t>Block 4</a:t>
              </a:r>
            </a:p>
          </p:txBody>
        </p:sp>
      </p:grpSp>
      <p:grpSp>
        <p:nvGrpSpPr>
          <p:cNvPr id="2964599" name="Group 119"/>
          <p:cNvGrpSpPr>
            <a:grpSpLocks/>
          </p:cNvGrpSpPr>
          <p:nvPr/>
        </p:nvGrpSpPr>
        <p:grpSpPr bwMode="auto">
          <a:xfrm>
            <a:off x="698500" y="3613150"/>
            <a:ext cx="981075" cy="325438"/>
            <a:chOff x="440" y="2276"/>
            <a:chExt cx="618" cy="205"/>
          </a:xfrm>
        </p:grpSpPr>
        <p:sp>
          <p:nvSpPr>
            <p:cNvPr id="2964600" name="Rectangle 120"/>
            <p:cNvSpPr>
              <a:spLocks noChangeArrowheads="1"/>
            </p:cNvSpPr>
            <p:nvPr/>
          </p:nvSpPr>
          <p:spPr bwMode="auto">
            <a:xfrm>
              <a:off x="440" y="2276"/>
              <a:ext cx="618" cy="205"/>
            </a:xfrm>
            <a:prstGeom prst="rect">
              <a:avLst/>
            </a:prstGeom>
            <a:solidFill>
              <a:srgbClr val="B2DEC7"/>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01" name="Text Box 121"/>
            <p:cNvSpPr txBox="1">
              <a:spLocks noChangeArrowheads="1"/>
            </p:cNvSpPr>
            <p:nvPr/>
          </p:nvSpPr>
          <p:spPr bwMode="auto">
            <a:xfrm>
              <a:off x="522" y="2309"/>
              <a:ext cx="455" cy="139"/>
            </a:xfrm>
            <a:prstGeom prst="rect">
              <a:avLst/>
            </a:prstGeom>
            <a:noFill/>
            <a:ln w="25400" algn="ctr">
              <a:noFill/>
              <a:miter lim="800000"/>
              <a:headEnd/>
              <a:tailEnd type="none" w="lg" len="med"/>
            </a:ln>
            <a:effectLst/>
          </p:spPr>
          <p:txBody>
            <a:bodyPr wrap="none" lIns="0" tIns="0" rIns="0" bIns="0">
              <a:spAutoFit/>
            </a:bodyPr>
            <a:lstStyle/>
            <a:p>
              <a:pPr defTabSz="941388">
                <a:lnSpc>
                  <a:spcPct val="90000"/>
                </a:lnSpc>
              </a:pPr>
              <a:r>
                <a:rPr lang="en-US" sz="1600" b="1">
                  <a:solidFill>
                    <a:srgbClr val="000000"/>
                  </a:solidFill>
                </a:rPr>
                <a:t>Block 0</a:t>
              </a:r>
            </a:p>
          </p:txBody>
        </p:sp>
      </p:grpSp>
      <p:grpSp>
        <p:nvGrpSpPr>
          <p:cNvPr id="2964602" name="Group 122"/>
          <p:cNvGrpSpPr>
            <a:grpSpLocks/>
          </p:cNvGrpSpPr>
          <p:nvPr/>
        </p:nvGrpSpPr>
        <p:grpSpPr bwMode="auto">
          <a:xfrm>
            <a:off x="6927850" y="2441575"/>
            <a:ext cx="981075" cy="325438"/>
            <a:chOff x="4364" y="926"/>
            <a:chExt cx="618" cy="205"/>
          </a:xfrm>
        </p:grpSpPr>
        <p:sp>
          <p:nvSpPr>
            <p:cNvPr id="2964603" name="Rectangle 123"/>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04" name="Text Box 124"/>
            <p:cNvSpPr txBox="1">
              <a:spLocks noChangeArrowheads="1"/>
            </p:cNvSpPr>
            <p:nvPr/>
          </p:nvSpPr>
          <p:spPr bwMode="auto">
            <a:xfrm>
              <a:off x="4446" y="959"/>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1</a:t>
              </a:r>
            </a:p>
          </p:txBody>
        </p:sp>
      </p:grpSp>
      <p:grpSp>
        <p:nvGrpSpPr>
          <p:cNvPr id="2964605" name="Group 125"/>
          <p:cNvGrpSpPr>
            <a:grpSpLocks/>
          </p:cNvGrpSpPr>
          <p:nvPr/>
        </p:nvGrpSpPr>
        <p:grpSpPr bwMode="auto">
          <a:xfrm>
            <a:off x="6927850" y="2822575"/>
            <a:ext cx="981075" cy="325438"/>
            <a:chOff x="4364" y="1154"/>
            <a:chExt cx="618" cy="205"/>
          </a:xfrm>
        </p:grpSpPr>
        <p:sp>
          <p:nvSpPr>
            <p:cNvPr id="2964606" name="Rectangle 126"/>
            <p:cNvSpPr>
              <a:spLocks noChangeArrowheads="1"/>
            </p:cNvSpPr>
            <p:nvPr/>
          </p:nvSpPr>
          <p:spPr bwMode="auto">
            <a:xfrm>
              <a:off x="4364" y="1154"/>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07" name="Text Box 127"/>
            <p:cNvSpPr txBox="1">
              <a:spLocks noChangeArrowheads="1"/>
            </p:cNvSpPr>
            <p:nvPr/>
          </p:nvSpPr>
          <p:spPr bwMode="auto">
            <a:xfrm>
              <a:off x="4446" y="1187"/>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5</a:t>
              </a:r>
            </a:p>
          </p:txBody>
        </p:sp>
      </p:grpSp>
      <p:grpSp>
        <p:nvGrpSpPr>
          <p:cNvPr id="2964608" name="Group 128"/>
          <p:cNvGrpSpPr>
            <a:grpSpLocks/>
          </p:cNvGrpSpPr>
          <p:nvPr/>
        </p:nvGrpSpPr>
        <p:grpSpPr bwMode="auto">
          <a:xfrm>
            <a:off x="6927850" y="3422650"/>
            <a:ext cx="981075" cy="325438"/>
            <a:chOff x="4364" y="926"/>
            <a:chExt cx="618" cy="205"/>
          </a:xfrm>
        </p:grpSpPr>
        <p:sp>
          <p:nvSpPr>
            <p:cNvPr id="2964609" name="Rectangle 129"/>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10" name="Text Box 130"/>
            <p:cNvSpPr txBox="1">
              <a:spLocks noChangeArrowheads="1"/>
            </p:cNvSpPr>
            <p:nvPr/>
          </p:nvSpPr>
          <p:spPr bwMode="auto">
            <a:xfrm>
              <a:off x="4446" y="959"/>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2</a:t>
              </a:r>
            </a:p>
          </p:txBody>
        </p:sp>
      </p:grpSp>
      <p:grpSp>
        <p:nvGrpSpPr>
          <p:cNvPr id="2964611" name="Group 131"/>
          <p:cNvGrpSpPr>
            <a:grpSpLocks/>
          </p:cNvGrpSpPr>
          <p:nvPr/>
        </p:nvGrpSpPr>
        <p:grpSpPr bwMode="auto">
          <a:xfrm>
            <a:off x="6927850" y="3803650"/>
            <a:ext cx="981075" cy="325438"/>
            <a:chOff x="4364" y="1154"/>
            <a:chExt cx="618" cy="205"/>
          </a:xfrm>
        </p:grpSpPr>
        <p:sp>
          <p:nvSpPr>
            <p:cNvPr id="2964612" name="Rectangle 132"/>
            <p:cNvSpPr>
              <a:spLocks noChangeArrowheads="1"/>
            </p:cNvSpPr>
            <p:nvPr/>
          </p:nvSpPr>
          <p:spPr bwMode="auto">
            <a:xfrm>
              <a:off x="4364" y="1154"/>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13" name="Text Box 133"/>
            <p:cNvSpPr txBox="1">
              <a:spLocks noChangeArrowheads="1"/>
            </p:cNvSpPr>
            <p:nvPr/>
          </p:nvSpPr>
          <p:spPr bwMode="auto">
            <a:xfrm>
              <a:off x="4446" y="1187"/>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6</a:t>
              </a:r>
            </a:p>
          </p:txBody>
        </p:sp>
      </p:grpSp>
      <p:grpSp>
        <p:nvGrpSpPr>
          <p:cNvPr id="2964614" name="Group 134"/>
          <p:cNvGrpSpPr>
            <a:grpSpLocks/>
          </p:cNvGrpSpPr>
          <p:nvPr/>
        </p:nvGrpSpPr>
        <p:grpSpPr bwMode="auto">
          <a:xfrm>
            <a:off x="6927850" y="4403725"/>
            <a:ext cx="981075" cy="325438"/>
            <a:chOff x="4364" y="926"/>
            <a:chExt cx="618" cy="205"/>
          </a:xfrm>
        </p:grpSpPr>
        <p:sp>
          <p:nvSpPr>
            <p:cNvPr id="2964615" name="Rectangle 135"/>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16" name="Text Box 136"/>
            <p:cNvSpPr txBox="1">
              <a:spLocks noChangeArrowheads="1"/>
            </p:cNvSpPr>
            <p:nvPr/>
          </p:nvSpPr>
          <p:spPr bwMode="auto">
            <a:xfrm>
              <a:off x="4446" y="959"/>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3</a:t>
              </a:r>
            </a:p>
          </p:txBody>
        </p:sp>
      </p:grpSp>
      <p:grpSp>
        <p:nvGrpSpPr>
          <p:cNvPr id="2964617" name="Group 137"/>
          <p:cNvGrpSpPr>
            <a:grpSpLocks/>
          </p:cNvGrpSpPr>
          <p:nvPr/>
        </p:nvGrpSpPr>
        <p:grpSpPr bwMode="auto">
          <a:xfrm>
            <a:off x="2994025" y="2965450"/>
            <a:ext cx="1281113" cy="1630363"/>
            <a:chOff x="1886" y="2228"/>
            <a:chExt cx="807" cy="1027"/>
          </a:xfrm>
        </p:grpSpPr>
        <p:sp>
          <p:nvSpPr>
            <p:cNvPr id="2964618" name="AutoShape 138"/>
            <p:cNvSpPr>
              <a:spLocks noChangeArrowheads="1"/>
            </p:cNvSpPr>
            <p:nvPr/>
          </p:nvSpPr>
          <p:spPr bwMode="auto">
            <a:xfrm>
              <a:off x="1886" y="2228"/>
              <a:ext cx="807" cy="1027"/>
            </a:xfrm>
            <a:prstGeom prst="roundRect">
              <a:avLst>
                <a:gd name="adj" fmla="val 12019"/>
              </a:avLst>
            </a:prstGeom>
            <a:solidFill>
              <a:srgbClr val="B2DEC7"/>
            </a:solidFill>
            <a:ln w="9525" algn="ctr">
              <a:solidFill>
                <a:srgbClr val="000000"/>
              </a:solidFill>
              <a:round/>
              <a:headEnd/>
              <a:tailEnd/>
            </a:ln>
            <a:effectLst/>
          </p:spPr>
          <p:txBody>
            <a:bodyPr wrap="none" lIns="0" tIns="0" rIns="0" bIns="0" anchor="ctr"/>
            <a:lstStyle/>
            <a:p>
              <a:endParaRPr lang="en-US"/>
            </a:p>
          </p:txBody>
        </p:sp>
        <p:sp>
          <p:nvSpPr>
            <p:cNvPr id="2964619" name="Text Box 139"/>
            <p:cNvSpPr txBox="1">
              <a:spLocks noChangeArrowheads="1"/>
            </p:cNvSpPr>
            <p:nvPr/>
          </p:nvSpPr>
          <p:spPr bwMode="auto">
            <a:xfrm>
              <a:off x="1973" y="2603"/>
              <a:ext cx="633" cy="278"/>
            </a:xfrm>
            <a:prstGeom prst="rect">
              <a:avLst/>
            </a:prstGeom>
            <a:noFill/>
            <a:ln w="25400" algn="ctr">
              <a:noFill/>
              <a:miter lim="800000"/>
              <a:headEnd/>
              <a:tailEnd type="none" w="lg" len="med"/>
            </a:ln>
            <a:effectLst/>
          </p:spPr>
          <p:txBody>
            <a:bodyPr wrap="none" lIns="0" tIns="0" rIns="0" bIns="0">
              <a:spAutoFit/>
            </a:bodyPr>
            <a:lstStyle/>
            <a:p>
              <a:pPr algn="ctr" defTabSz="941388">
                <a:lnSpc>
                  <a:spcPct val="90000"/>
                </a:lnSpc>
              </a:pPr>
              <a:r>
                <a:rPr lang="en-US" sz="1600" b="1">
                  <a:solidFill>
                    <a:srgbClr val="000000"/>
                  </a:solidFill>
                </a:rPr>
                <a:t>Parity</a:t>
              </a:r>
              <a:br>
                <a:rPr lang="en-US" sz="1600" b="1">
                  <a:solidFill>
                    <a:srgbClr val="000000"/>
                  </a:solidFill>
                </a:rPr>
              </a:br>
              <a:r>
                <a:rPr lang="en-US" sz="1600" b="1">
                  <a:solidFill>
                    <a:srgbClr val="000000"/>
                  </a:solidFill>
                </a:rPr>
                <a:t>Generated</a:t>
              </a:r>
            </a:p>
          </p:txBody>
        </p:sp>
      </p:grpSp>
      <p:grpSp>
        <p:nvGrpSpPr>
          <p:cNvPr id="2964620" name="Group 140"/>
          <p:cNvGrpSpPr>
            <a:grpSpLocks/>
          </p:cNvGrpSpPr>
          <p:nvPr/>
        </p:nvGrpSpPr>
        <p:grpSpPr bwMode="auto">
          <a:xfrm>
            <a:off x="6927850" y="1460500"/>
            <a:ext cx="981075" cy="325438"/>
            <a:chOff x="4364" y="926"/>
            <a:chExt cx="618" cy="205"/>
          </a:xfrm>
        </p:grpSpPr>
        <p:sp>
          <p:nvSpPr>
            <p:cNvPr id="2964621" name="Rectangle 141"/>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22" name="Text Box 142"/>
            <p:cNvSpPr txBox="1">
              <a:spLocks noChangeArrowheads="1"/>
            </p:cNvSpPr>
            <p:nvPr/>
          </p:nvSpPr>
          <p:spPr bwMode="auto">
            <a:xfrm>
              <a:off x="4446" y="959"/>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0</a:t>
              </a:r>
            </a:p>
          </p:txBody>
        </p:sp>
      </p:grpSp>
      <p:grpSp>
        <p:nvGrpSpPr>
          <p:cNvPr id="2964623" name="Group 143"/>
          <p:cNvGrpSpPr>
            <a:grpSpLocks/>
          </p:cNvGrpSpPr>
          <p:nvPr/>
        </p:nvGrpSpPr>
        <p:grpSpPr bwMode="auto">
          <a:xfrm>
            <a:off x="6927850" y="5384800"/>
            <a:ext cx="981075" cy="325438"/>
            <a:chOff x="4364" y="926"/>
            <a:chExt cx="618" cy="205"/>
          </a:xfrm>
        </p:grpSpPr>
        <p:sp>
          <p:nvSpPr>
            <p:cNvPr id="2964624" name="Rectangle 144"/>
            <p:cNvSpPr>
              <a:spLocks noChangeArrowheads="1"/>
            </p:cNvSpPr>
            <p:nvPr/>
          </p:nvSpPr>
          <p:spPr bwMode="auto">
            <a:xfrm>
              <a:off x="4364" y="926"/>
              <a:ext cx="618" cy="205"/>
            </a:xfrm>
            <a:prstGeom prst="rect">
              <a:avLst/>
            </a:prstGeom>
            <a:solidFill>
              <a:srgbClr val="43996C"/>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25" name="Text Box 145"/>
            <p:cNvSpPr txBox="1">
              <a:spLocks noChangeArrowheads="1"/>
            </p:cNvSpPr>
            <p:nvPr/>
          </p:nvSpPr>
          <p:spPr bwMode="auto">
            <a:xfrm>
              <a:off x="4419" y="959"/>
              <a:ext cx="513"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P 0 1 2 3</a:t>
              </a:r>
            </a:p>
          </p:txBody>
        </p:sp>
      </p:grpSp>
      <p:grpSp>
        <p:nvGrpSpPr>
          <p:cNvPr id="2964626" name="Group 146"/>
          <p:cNvGrpSpPr>
            <a:grpSpLocks/>
          </p:cNvGrpSpPr>
          <p:nvPr/>
        </p:nvGrpSpPr>
        <p:grpSpPr bwMode="auto">
          <a:xfrm>
            <a:off x="6927850" y="1841500"/>
            <a:ext cx="981075" cy="325438"/>
            <a:chOff x="4364" y="1154"/>
            <a:chExt cx="618" cy="205"/>
          </a:xfrm>
        </p:grpSpPr>
        <p:sp>
          <p:nvSpPr>
            <p:cNvPr id="2964627" name="Rectangle 147"/>
            <p:cNvSpPr>
              <a:spLocks noChangeArrowheads="1"/>
            </p:cNvSpPr>
            <p:nvPr/>
          </p:nvSpPr>
          <p:spPr bwMode="auto">
            <a:xfrm>
              <a:off x="4364" y="1154"/>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28" name="Text Box 148"/>
            <p:cNvSpPr txBox="1">
              <a:spLocks noChangeArrowheads="1"/>
            </p:cNvSpPr>
            <p:nvPr/>
          </p:nvSpPr>
          <p:spPr bwMode="auto">
            <a:xfrm>
              <a:off x="4446" y="1187"/>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4</a:t>
              </a:r>
            </a:p>
          </p:txBody>
        </p:sp>
      </p:grpSp>
      <p:grpSp>
        <p:nvGrpSpPr>
          <p:cNvPr id="2964629" name="Group 149"/>
          <p:cNvGrpSpPr>
            <a:grpSpLocks/>
          </p:cNvGrpSpPr>
          <p:nvPr/>
        </p:nvGrpSpPr>
        <p:grpSpPr bwMode="auto">
          <a:xfrm>
            <a:off x="6927850" y="4784725"/>
            <a:ext cx="981075" cy="325438"/>
            <a:chOff x="4364" y="1154"/>
            <a:chExt cx="618" cy="205"/>
          </a:xfrm>
        </p:grpSpPr>
        <p:sp>
          <p:nvSpPr>
            <p:cNvPr id="2964630" name="Rectangle 150"/>
            <p:cNvSpPr>
              <a:spLocks noChangeArrowheads="1"/>
            </p:cNvSpPr>
            <p:nvPr/>
          </p:nvSpPr>
          <p:spPr bwMode="auto">
            <a:xfrm>
              <a:off x="4364" y="1154"/>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31" name="Text Box 151"/>
            <p:cNvSpPr txBox="1">
              <a:spLocks noChangeArrowheads="1"/>
            </p:cNvSpPr>
            <p:nvPr/>
          </p:nvSpPr>
          <p:spPr bwMode="auto">
            <a:xfrm>
              <a:off x="4417" y="1187"/>
              <a:ext cx="513"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P 4 5 6 7</a:t>
              </a:r>
            </a:p>
          </p:txBody>
        </p:sp>
      </p:grpSp>
      <p:grpSp>
        <p:nvGrpSpPr>
          <p:cNvPr id="2964632" name="Group 152"/>
          <p:cNvGrpSpPr>
            <a:grpSpLocks/>
          </p:cNvGrpSpPr>
          <p:nvPr/>
        </p:nvGrpSpPr>
        <p:grpSpPr bwMode="auto">
          <a:xfrm>
            <a:off x="6927850" y="4784725"/>
            <a:ext cx="981075" cy="325438"/>
            <a:chOff x="4364" y="1154"/>
            <a:chExt cx="618" cy="205"/>
          </a:xfrm>
        </p:grpSpPr>
        <p:sp>
          <p:nvSpPr>
            <p:cNvPr id="2964633" name="Rectangle 153"/>
            <p:cNvSpPr>
              <a:spLocks noChangeArrowheads="1"/>
            </p:cNvSpPr>
            <p:nvPr/>
          </p:nvSpPr>
          <p:spPr bwMode="auto">
            <a:xfrm>
              <a:off x="4364" y="1154"/>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34" name="Text Box 154"/>
            <p:cNvSpPr txBox="1">
              <a:spLocks noChangeArrowheads="1"/>
            </p:cNvSpPr>
            <p:nvPr/>
          </p:nvSpPr>
          <p:spPr bwMode="auto">
            <a:xfrm>
              <a:off x="4417" y="1187"/>
              <a:ext cx="513"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P 4 5 6 7</a:t>
              </a:r>
            </a:p>
          </p:txBody>
        </p:sp>
      </p:grpSp>
      <p:grpSp>
        <p:nvGrpSpPr>
          <p:cNvPr id="2964635" name="Group 155"/>
          <p:cNvGrpSpPr>
            <a:grpSpLocks/>
          </p:cNvGrpSpPr>
          <p:nvPr/>
        </p:nvGrpSpPr>
        <p:grpSpPr bwMode="auto">
          <a:xfrm>
            <a:off x="6927850" y="1841500"/>
            <a:ext cx="981075" cy="325438"/>
            <a:chOff x="4364" y="1154"/>
            <a:chExt cx="618" cy="205"/>
          </a:xfrm>
        </p:grpSpPr>
        <p:sp>
          <p:nvSpPr>
            <p:cNvPr id="2964636" name="Rectangle 156"/>
            <p:cNvSpPr>
              <a:spLocks noChangeArrowheads="1"/>
            </p:cNvSpPr>
            <p:nvPr/>
          </p:nvSpPr>
          <p:spPr bwMode="auto">
            <a:xfrm>
              <a:off x="4364" y="1154"/>
              <a:ext cx="618" cy="205"/>
            </a:xfrm>
            <a:prstGeom prst="rect">
              <a:avLst/>
            </a:prstGeom>
            <a:solidFill>
              <a:srgbClr val="E46620"/>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37" name="Text Box 157"/>
            <p:cNvSpPr txBox="1">
              <a:spLocks noChangeArrowheads="1"/>
            </p:cNvSpPr>
            <p:nvPr/>
          </p:nvSpPr>
          <p:spPr bwMode="auto">
            <a:xfrm>
              <a:off x="4446" y="1187"/>
              <a:ext cx="455" cy="139"/>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Block 4</a:t>
              </a:r>
            </a:p>
          </p:txBody>
        </p:sp>
      </p:grpSp>
      <p:grpSp>
        <p:nvGrpSpPr>
          <p:cNvPr id="2964638" name="Group 158"/>
          <p:cNvGrpSpPr>
            <a:grpSpLocks/>
          </p:cNvGrpSpPr>
          <p:nvPr/>
        </p:nvGrpSpPr>
        <p:grpSpPr bwMode="auto">
          <a:xfrm>
            <a:off x="3144838" y="4046538"/>
            <a:ext cx="981075" cy="325437"/>
            <a:chOff x="1981" y="2549"/>
            <a:chExt cx="618" cy="205"/>
          </a:xfrm>
        </p:grpSpPr>
        <p:sp>
          <p:nvSpPr>
            <p:cNvPr id="2964639" name="Rectangle 159"/>
            <p:cNvSpPr>
              <a:spLocks noChangeArrowheads="1"/>
            </p:cNvSpPr>
            <p:nvPr/>
          </p:nvSpPr>
          <p:spPr bwMode="auto">
            <a:xfrm>
              <a:off x="1981" y="2549"/>
              <a:ext cx="618" cy="205"/>
            </a:xfrm>
            <a:prstGeom prst="rect">
              <a:avLst/>
            </a:prstGeom>
            <a:solidFill>
              <a:srgbClr val="FCB994"/>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40" name="Text Box 160"/>
            <p:cNvSpPr txBox="1">
              <a:spLocks noChangeArrowheads="1"/>
            </p:cNvSpPr>
            <p:nvPr/>
          </p:nvSpPr>
          <p:spPr bwMode="auto">
            <a:xfrm>
              <a:off x="2035" y="2582"/>
              <a:ext cx="513" cy="139"/>
            </a:xfrm>
            <a:prstGeom prst="rect">
              <a:avLst/>
            </a:prstGeom>
            <a:noFill/>
            <a:ln w="25400" algn="ctr">
              <a:noFill/>
              <a:miter lim="800000"/>
              <a:headEnd/>
              <a:tailEnd type="none" w="lg" len="med"/>
            </a:ln>
            <a:effectLst/>
          </p:spPr>
          <p:txBody>
            <a:bodyPr wrap="none" lIns="0" tIns="0" rIns="0" bIns="0">
              <a:spAutoFit/>
            </a:bodyPr>
            <a:lstStyle/>
            <a:p>
              <a:pPr defTabSz="941388">
                <a:lnSpc>
                  <a:spcPct val="90000"/>
                </a:lnSpc>
              </a:pPr>
              <a:r>
                <a:rPr lang="en-US" sz="1600" b="1">
                  <a:solidFill>
                    <a:srgbClr val="000000"/>
                  </a:solidFill>
                </a:rPr>
                <a:t>P 4 5 6 7</a:t>
              </a:r>
            </a:p>
          </p:txBody>
        </p:sp>
      </p:grpSp>
      <p:grpSp>
        <p:nvGrpSpPr>
          <p:cNvPr id="2964641" name="Group 161"/>
          <p:cNvGrpSpPr>
            <a:grpSpLocks/>
          </p:cNvGrpSpPr>
          <p:nvPr/>
        </p:nvGrpSpPr>
        <p:grpSpPr bwMode="auto">
          <a:xfrm>
            <a:off x="3144838" y="3613150"/>
            <a:ext cx="981075" cy="325438"/>
            <a:chOff x="1981" y="2276"/>
            <a:chExt cx="618" cy="205"/>
          </a:xfrm>
        </p:grpSpPr>
        <p:sp>
          <p:nvSpPr>
            <p:cNvPr id="2964642" name="Rectangle 162"/>
            <p:cNvSpPr>
              <a:spLocks noChangeArrowheads="1"/>
            </p:cNvSpPr>
            <p:nvPr/>
          </p:nvSpPr>
          <p:spPr bwMode="auto">
            <a:xfrm>
              <a:off x="1981" y="2276"/>
              <a:ext cx="618" cy="205"/>
            </a:xfrm>
            <a:prstGeom prst="rect">
              <a:avLst/>
            </a:prstGeom>
            <a:solidFill>
              <a:srgbClr val="FCB994"/>
            </a:solidFill>
            <a:ln w="28575" algn="ctr">
              <a:solidFill>
                <a:srgbClr val="000610"/>
              </a:solidFill>
              <a:miter lim="800000"/>
              <a:headEnd/>
              <a:tailEnd type="none" w="lg" len="med"/>
            </a:ln>
            <a:effectLst/>
          </p:spPr>
          <p:txBody>
            <a:bodyPr wrap="none" lIns="0" tIns="0" rIns="0" bIns="0" anchor="ctr"/>
            <a:lstStyle/>
            <a:p>
              <a:endParaRPr lang="en-US"/>
            </a:p>
          </p:txBody>
        </p:sp>
        <p:sp>
          <p:nvSpPr>
            <p:cNvPr id="2964643" name="Text Box 163"/>
            <p:cNvSpPr txBox="1">
              <a:spLocks noChangeArrowheads="1"/>
            </p:cNvSpPr>
            <p:nvPr/>
          </p:nvSpPr>
          <p:spPr bwMode="auto">
            <a:xfrm>
              <a:off x="2063" y="2309"/>
              <a:ext cx="455" cy="139"/>
            </a:xfrm>
            <a:prstGeom prst="rect">
              <a:avLst/>
            </a:prstGeom>
            <a:noFill/>
            <a:ln w="25400" algn="ctr">
              <a:noFill/>
              <a:miter lim="800000"/>
              <a:headEnd/>
              <a:tailEnd type="none" w="lg" len="med"/>
            </a:ln>
            <a:effectLst/>
          </p:spPr>
          <p:txBody>
            <a:bodyPr wrap="none" lIns="0" tIns="0" rIns="0" bIns="0">
              <a:spAutoFit/>
            </a:bodyPr>
            <a:lstStyle/>
            <a:p>
              <a:pPr defTabSz="941388">
                <a:lnSpc>
                  <a:spcPct val="90000"/>
                </a:lnSpc>
              </a:pPr>
              <a:r>
                <a:rPr lang="en-US" sz="1600" b="1">
                  <a:solidFill>
                    <a:srgbClr val="000000"/>
                  </a:solidFill>
                </a:rPr>
                <a:t>Block 4</a:t>
              </a:r>
            </a:p>
          </p:txBody>
        </p:sp>
      </p:grpSp>
      <p:grpSp>
        <p:nvGrpSpPr>
          <p:cNvPr id="2964644" name="Group 164"/>
          <p:cNvGrpSpPr>
            <a:grpSpLocks/>
          </p:cNvGrpSpPr>
          <p:nvPr/>
        </p:nvGrpSpPr>
        <p:grpSpPr bwMode="auto">
          <a:xfrm>
            <a:off x="2994025" y="2965450"/>
            <a:ext cx="1281113" cy="1630363"/>
            <a:chOff x="1886" y="770"/>
            <a:chExt cx="807" cy="1027"/>
          </a:xfrm>
        </p:grpSpPr>
        <p:sp>
          <p:nvSpPr>
            <p:cNvPr id="2964645" name="AutoShape 165"/>
            <p:cNvSpPr>
              <a:spLocks noChangeArrowheads="1"/>
            </p:cNvSpPr>
            <p:nvPr/>
          </p:nvSpPr>
          <p:spPr bwMode="auto">
            <a:xfrm>
              <a:off x="1886" y="770"/>
              <a:ext cx="807" cy="1027"/>
            </a:xfrm>
            <a:prstGeom prst="roundRect">
              <a:avLst>
                <a:gd name="adj" fmla="val 12019"/>
              </a:avLst>
            </a:prstGeom>
            <a:solidFill>
              <a:srgbClr val="FCB994"/>
            </a:solidFill>
            <a:ln w="9525" algn="ctr">
              <a:solidFill>
                <a:srgbClr val="000000"/>
              </a:solidFill>
              <a:round/>
              <a:headEnd/>
              <a:tailEnd/>
            </a:ln>
            <a:effectLst/>
          </p:spPr>
          <p:txBody>
            <a:bodyPr wrap="none" lIns="0" tIns="0" rIns="0" bIns="0" anchor="ctr"/>
            <a:lstStyle/>
            <a:p>
              <a:endParaRPr lang="en-US"/>
            </a:p>
          </p:txBody>
        </p:sp>
        <p:sp>
          <p:nvSpPr>
            <p:cNvPr id="2964646" name="Text Box 166"/>
            <p:cNvSpPr txBox="1">
              <a:spLocks noChangeArrowheads="1"/>
            </p:cNvSpPr>
            <p:nvPr/>
          </p:nvSpPr>
          <p:spPr bwMode="auto">
            <a:xfrm>
              <a:off x="1973" y="1145"/>
              <a:ext cx="633" cy="278"/>
            </a:xfrm>
            <a:prstGeom prst="rect">
              <a:avLst/>
            </a:prstGeom>
            <a:noFill/>
            <a:ln w="25400" algn="ctr">
              <a:noFill/>
              <a:miter lim="800000"/>
              <a:headEnd/>
              <a:tailEnd type="none" w="lg" len="med"/>
            </a:ln>
            <a:effectLst/>
          </p:spPr>
          <p:txBody>
            <a:bodyPr wrap="none" lIns="0" tIns="0" rIns="0" bIns="0">
              <a:spAutoFit/>
            </a:bodyPr>
            <a:lstStyle/>
            <a:p>
              <a:pPr algn="ctr" defTabSz="941388">
                <a:lnSpc>
                  <a:spcPct val="90000"/>
                </a:lnSpc>
              </a:pPr>
              <a:r>
                <a:rPr lang="en-US" sz="1600" b="1">
                  <a:solidFill>
                    <a:srgbClr val="000000"/>
                  </a:solidFill>
                </a:rPr>
                <a:t>Parity</a:t>
              </a:r>
              <a:br>
                <a:rPr lang="en-US" sz="1600" b="1">
                  <a:solidFill>
                    <a:srgbClr val="000000"/>
                  </a:solidFill>
                </a:rPr>
              </a:br>
              <a:r>
                <a:rPr lang="en-US" sz="1600" b="1">
                  <a:solidFill>
                    <a:srgbClr val="000000"/>
                  </a:solidFill>
                </a:rPr>
                <a:t>Generated</a:t>
              </a:r>
            </a:p>
          </p:txBody>
        </p:sp>
      </p:grpSp>
      <p:sp>
        <p:nvSpPr>
          <p:cNvPr id="2964647" name="Text Box 167"/>
          <p:cNvSpPr txBox="1">
            <a:spLocks noChangeArrowheads="1"/>
          </p:cNvSpPr>
          <p:nvPr/>
        </p:nvSpPr>
        <p:spPr bwMode="auto">
          <a:xfrm>
            <a:off x="971550" y="4705350"/>
            <a:ext cx="565150" cy="304800"/>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2000" b="1">
                <a:solidFill>
                  <a:srgbClr val="000610"/>
                </a:solidFill>
              </a:rPr>
              <a:t>Host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4.72222E-6 -2.96296E-6 L 0.26789 -2.96296E-6 " pathEditMode="relative" rAng="0" ptsTypes="AA">
                                      <p:cBhvr>
                                        <p:cTn id="6" dur="1000" fill="hold"/>
                                        <p:tgtEl>
                                          <p:spTgt spid="2964599"/>
                                        </p:tgtEl>
                                        <p:attrNameLst>
                                          <p:attrName>ppt_x</p:attrName>
                                          <p:attrName>ppt_y</p:attrName>
                                        </p:attrNameLst>
                                      </p:cBhvr>
                                      <p:rCtr x="134" y="0"/>
                                    </p:animMotion>
                                  </p:childTnLst>
                                </p:cTn>
                              </p:par>
                              <p:par>
                                <p:cTn id="7" presetID="1" presetClass="entr" presetSubtype="0" fill="hold" nodeType="withEffect">
                                  <p:stCondLst>
                                    <p:cond delay="0"/>
                                  </p:stCondLst>
                                  <p:childTnLst>
                                    <p:set>
                                      <p:cBhvr>
                                        <p:cTn id="8" dur="1" fill="hold">
                                          <p:stCondLst>
                                            <p:cond delay="0"/>
                                          </p:stCondLst>
                                        </p:cTn>
                                        <p:tgtEl>
                                          <p:spTgt spid="2964596"/>
                                        </p:tgtEl>
                                        <p:attrNameLst>
                                          <p:attrName>style.visibility</p:attrName>
                                        </p:attrNameLst>
                                      </p:cBhvr>
                                      <p:to>
                                        <p:strVal val="visible"/>
                                      </p:to>
                                    </p:set>
                                  </p:childTnLst>
                                </p:cTn>
                              </p:par>
                            </p:childTnLst>
                          </p:cTn>
                        </p:par>
                        <p:par>
                          <p:cTn id="9" fill="hold">
                            <p:stCondLst>
                              <p:cond delay="1000"/>
                            </p:stCondLst>
                            <p:childTnLst>
                              <p:par>
                                <p:cTn id="10" presetID="0" presetClass="path" presetSubtype="0" accel="50000" decel="50000" fill="hold" nodeType="afterEffect">
                                  <p:stCondLst>
                                    <p:cond delay="0"/>
                                  </p:stCondLst>
                                  <p:childTnLst>
                                    <p:animMotion origin="layout" path="M 0.00018 -0.00047 L -0.2217 -0.00047 L -0.2217 -0.19491 L -0.4144 -0.19491 " pathEditMode="relative" rAng="0" ptsTypes="AAAA">
                                      <p:cBhvr>
                                        <p:cTn id="11" dur="2000" fill="hold"/>
                                        <p:tgtEl>
                                          <p:spTgt spid="2964623"/>
                                        </p:tgtEl>
                                        <p:attrNameLst>
                                          <p:attrName>ppt_x</p:attrName>
                                          <p:attrName>ppt_y</p:attrName>
                                        </p:attrNameLst>
                                      </p:cBhvr>
                                      <p:rCtr x="-207" y="-97"/>
                                    </p:animMotion>
                                  </p:childTnLst>
                                </p:cTn>
                              </p:par>
                            </p:childTnLst>
                          </p:cTn>
                        </p:par>
                        <p:par>
                          <p:cTn id="12" fill="hold">
                            <p:stCondLst>
                              <p:cond delay="3000"/>
                            </p:stCondLst>
                            <p:childTnLst>
                              <p:par>
                                <p:cTn id="13" presetID="0" presetClass="path" presetSubtype="0" accel="50000" decel="50000" fill="hold" nodeType="afterEffect">
                                  <p:stCondLst>
                                    <p:cond delay="0"/>
                                  </p:stCondLst>
                                  <p:childTnLst>
                                    <p:animMotion origin="layout" path="M 0.00018 0 L -0.22066 0 L -0.22066 0.25 L -0.41336 0.25 " pathEditMode="relative" rAng="0" ptsTypes="AAAA">
                                      <p:cBhvr>
                                        <p:cTn id="14" dur="2000" fill="hold"/>
                                        <p:tgtEl>
                                          <p:spTgt spid="2964620"/>
                                        </p:tgtEl>
                                        <p:attrNameLst>
                                          <p:attrName>ppt_x</p:attrName>
                                          <p:attrName>ppt_y</p:attrName>
                                        </p:attrNameLst>
                                      </p:cBhvr>
                                      <p:rCtr x="-207" y="125"/>
                                    </p:animMotion>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964617"/>
                                        </p:tgtEl>
                                        <p:attrNameLst>
                                          <p:attrName>style.visibility</p:attrName>
                                        </p:attrNameLst>
                                      </p:cBhvr>
                                      <p:to>
                                        <p:strVal val="visible"/>
                                      </p:to>
                                    </p:set>
                                    <p:animEffect transition="in" filter="fade">
                                      <p:cBhvr>
                                        <p:cTn id="19" dur="1000"/>
                                        <p:tgtEl>
                                          <p:spTgt spid="2964617"/>
                                        </p:tgtEl>
                                      </p:cBhvr>
                                    </p:animEffect>
                                  </p:childTnLst>
                                </p:cTn>
                              </p:par>
                            </p:childTnLst>
                          </p:cTn>
                        </p:par>
                        <p:par>
                          <p:cTn id="20" fill="hold">
                            <p:stCondLst>
                              <p:cond delay="1000"/>
                            </p:stCondLst>
                            <p:childTnLst>
                              <p:par>
                                <p:cTn id="21" presetID="1" presetClass="exit" presetSubtype="0" fill="hold" nodeType="afterEffect">
                                  <p:stCondLst>
                                    <p:cond delay="0"/>
                                  </p:stCondLst>
                                  <p:childTnLst>
                                    <p:set>
                                      <p:cBhvr>
                                        <p:cTn id="22" dur="1" fill="hold">
                                          <p:stCondLst>
                                            <p:cond delay="0"/>
                                          </p:stCondLst>
                                        </p:cTn>
                                        <p:tgtEl>
                                          <p:spTgt spid="2964620"/>
                                        </p:tgtEl>
                                        <p:attrNameLst>
                                          <p:attrName>style.visibility</p:attrName>
                                        </p:attrNameLst>
                                      </p:cBhvr>
                                      <p:to>
                                        <p:strVal val="hidden"/>
                                      </p:to>
                                    </p:set>
                                  </p:childTnLst>
                                </p:cTn>
                              </p:par>
                            </p:childTnLst>
                          </p:cTn>
                        </p:par>
                        <p:par>
                          <p:cTn id="23" fill="hold">
                            <p:stCondLst>
                              <p:cond delay="1000"/>
                            </p:stCondLst>
                            <p:childTnLst>
                              <p:par>
                                <p:cTn id="24" presetID="1" presetClass="exit" presetSubtype="0" fill="hold" nodeType="afterEffect">
                                  <p:stCondLst>
                                    <p:cond delay="0"/>
                                  </p:stCondLst>
                                  <p:childTnLst>
                                    <p:set>
                                      <p:cBhvr>
                                        <p:cTn id="25" dur="1" fill="hold">
                                          <p:stCondLst>
                                            <p:cond delay="0"/>
                                          </p:stCondLst>
                                        </p:cTn>
                                        <p:tgtEl>
                                          <p:spTgt spid="2964623"/>
                                        </p:tgtEl>
                                        <p:attrNameLst>
                                          <p:attrName>style.visibility</p:attrName>
                                        </p:attrNameLst>
                                      </p:cBhvr>
                                      <p:to>
                                        <p:strVal val="hidden"/>
                                      </p:to>
                                    </p:set>
                                  </p:childTnLst>
                                </p:cTn>
                              </p:par>
                            </p:childTnLst>
                          </p:cTn>
                        </p:par>
                        <p:par>
                          <p:cTn id="26" fill="hold">
                            <p:stCondLst>
                              <p:cond delay="1000"/>
                            </p:stCondLst>
                            <p:childTnLst>
                              <p:par>
                                <p:cTn id="27" presetID="1" presetClass="exit" presetSubtype="0" fill="hold" nodeType="afterEffect">
                                  <p:stCondLst>
                                    <p:cond delay="0"/>
                                  </p:stCondLst>
                                  <p:childTnLst>
                                    <p:set>
                                      <p:cBhvr>
                                        <p:cTn id="28" dur="1" fill="hold">
                                          <p:stCondLst>
                                            <p:cond delay="0"/>
                                          </p:stCondLst>
                                        </p:cTn>
                                        <p:tgtEl>
                                          <p:spTgt spid="296459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96459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964590"/>
                                        </p:tgtEl>
                                        <p:attrNameLst>
                                          <p:attrName>style.visibility</p:attrName>
                                        </p:attrNameLst>
                                      </p:cBhvr>
                                      <p:to>
                                        <p:strVal val="visible"/>
                                      </p:to>
                                    </p:set>
                                  </p:childTnLst>
                                </p:cTn>
                              </p:par>
                            </p:childTnLst>
                          </p:cTn>
                        </p:par>
                        <p:par>
                          <p:cTn id="35" fill="hold">
                            <p:stCondLst>
                              <p:cond delay="0"/>
                            </p:stCondLst>
                            <p:childTnLst>
                              <p:par>
                                <p:cTn id="36" presetID="10" presetClass="exit" presetSubtype="0" fill="hold" nodeType="afterEffect">
                                  <p:stCondLst>
                                    <p:cond delay="1000"/>
                                  </p:stCondLst>
                                  <p:childTnLst>
                                    <p:animEffect transition="out" filter="fade">
                                      <p:cBhvr>
                                        <p:cTn id="37" dur="1000"/>
                                        <p:tgtEl>
                                          <p:spTgt spid="2964617"/>
                                        </p:tgtEl>
                                      </p:cBhvr>
                                    </p:animEffect>
                                    <p:set>
                                      <p:cBhvr>
                                        <p:cTn id="38" dur="1" fill="hold">
                                          <p:stCondLst>
                                            <p:cond delay="999"/>
                                          </p:stCondLst>
                                        </p:cTn>
                                        <p:tgtEl>
                                          <p:spTgt spid="2964617"/>
                                        </p:tgtEl>
                                        <p:attrNameLst>
                                          <p:attrName>style.visibility</p:attrName>
                                        </p:attrNameLst>
                                      </p:cBhvr>
                                      <p:to>
                                        <p:strVal val="hidden"/>
                                      </p:to>
                                    </p:set>
                                  </p:childTnLst>
                                </p:cTn>
                              </p:par>
                            </p:childTnLst>
                          </p:cTn>
                        </p:par>
                        <p:par>
                          <p:cTn id="39" fill="hold">
                            <p:stCondLst>
                              <p:cond delay="2000"/>
                            </p:stCondLst>
                            <p:childTnLst>
                              <p:par>
                                <p:cTn id="40" presetID="0" presetClass="path" presetSubtype="0" accel="50000" decel="50000" fill="hold" nodeType="afterEffect">
                                  <p:stCondLst>
                                    <p:cond delay="0"/>
                                  </p:stCondLst>
                                  <p:childTnLst>
                                    <p:animMotion origin="layout" path="M -0.00069 0.00023 L 0.19201 0.00023 L 0.19201 0.19467 L 0.41371 0.19467 " pathEditMode="relative" rAng="0" ptsTypes="AAAA">
                                      <p:cBhvr>
                                        <p:cTn id="41" dur="2000" fill="hold"/>
                                        <p:tgtEl>
                                          <p:spTgt spid="2964590"/>
                                        </p:tgtEl>
                                        <p:attrNameLst>
                                          <p:attrName>ppt_x</p:attrName>
                                          <p:attrName>ppt_y</p:attrName>
                                        </p:attrNameLst>
                                      </p:cBhvr>
                                      <p:rCtr x="207" y="97"/>
                                    </p:animMotion>
                                  </p:childTnLst>
                                </p:cTn>
                              </p:par>
                              <p:par>
                                <p:cTn id="42" presetID="1" presetClass="exit" presetSubtype="0" fill="hold" nodeType="withEffect">
                                  <p:stCondLst>
                                    <p:cond delay="1900"/>
                                  </p:stCondLst>
                                  <p:childTnLst>
                                    <p:set>
                                      <p:cBhvr>
                                        <p:cTn id="43" dur="1" fill="hold">
                                          <p:stCondLst>
                                            <p:cond delay="0"/>
                                          </p:stCondLst>
                                        </p:cTn>
                                        <p:tgtEl>
                                          <p:spTgt spid="2964485"/>
                                        </p:tgtEl>
                                        <p:attrNameLst>
                                          <p:attrName>style.visibility</p:attrName>
                                        </p:attrNameLst>
                                      </p:cBhvr>
                                      <p:to>
                                        <p:strVal val="hidden"/>
                                      </p:to>
                                    </p:set>
                                  </p:childTnLst>
                                </p:cTn>
                              </p:par>
                            </p:childTnLst>
                          </p:cTn>
                        </p:par>
                        <p:par>
                          <p:cTn id="44" fill="hold">
                            <p:stCondLst>
                              <p:cond delay="4000"/>
                            </p:stCondLst>
                            <p:childTnLst>
                              <p:par>
                                <p:cTn id="45" presetID="0" presetClass="path" presetSubtype="0" accel="50000" decel="50000" fill="hold" nodeType="afterEffect">
                                  <p:stCondLst>
                                    <p:cond delay="0"/>
                                  </p:stCondLst>
                                  <p:childTnLst>
                                    <p:animMotion origin="layout" path="M 0.00035 2.96296E-6 L 0.19305 2.96296E-6 L 0.19305 -0.31389 L 0.41389 -0.31389 " pathEditMode="relative" ptsTypes="AAAA">
                                      <p:cBhvr>
                                        <p:cTn id="46" dur="2000" fill="hold"/>
                                        <p:tgtEl>
                                          <p:spTgt spid="2964593"/>
                                        </p:tgtEl>
                                        <p:attrNameLst>
                                          <p:attrName>ppt_x</p:attrName>
                                          <p:attrName>ppt_y</p:attrName>
                                        </p:attrNameLst>
                                      </p:cBhvr>
                                    </p:animMotion>
                                  </p:childTnLst>
                                </p:cTn>
                              </p:par>
                              <p:par>
                                <p:cTn id="47" presetID="1" presetClass="exit" presetSubtype="0" fill="hold" nodeType="withEffect">
                                  <p:stCondLst>
                                    <p:cond delay="1900"/>
                                  </p:stCondLst>
                                  <p:childTnLst>
                                    <p:set>
                                      <p:cBhvr>
                                        <p:cTn id="48" dur="1" fill="hold">
                                          <p:stCondLst>
                                            <p:cond delay="0"/>
                                          </p:stCondLst>
                                        </p:cTn>
                                        <p:tgtEl>
                                          <p:spTgt spid="2964482"/>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63" presetClass="path" presetSubtype="0" accel="50000" decel="50000" fill="hold" nodeType="clickEffect">
                                  <p:stCondLst>
                                    <p:cond delay="0"/>
                                  </p:stCondLst>
                                  <p:childTnLst>
                                    <p:animMotion origin="layout" path="M -4.72222E-6 -2.96296E-6 L 0.26875 -2.96296E-6 " pathEditMode="relative" rAng="0" ptsTypes="AA">
                                      <p:cBhvr>
                                        <p:cTn id="52" dur="1000" fill="hold"/>
                                        <p:tgtEl>
                                          <p:spTgt spid="2964596"/>
                                        </p:tgtEl>
                                        <p:attrNameLst>
                                          <p:attrName>ppt_x</p:attrName>
                                          <p:attrName>ppt_y</p:attrName>
                                        </p:attrNameLst>
                                      </p:cBhvr>
                                      <p:rCtr x="134" y="0"/>
                                    </p:animMotion>
                                  </p:childTnLst>
                                </p:cTn>
                              </p:par>
                            </p:childTnLst>
                          </p:cTn>
                        </p:par>
                        <p:par>
                          <p:cTn id="53" fill="hold">
                            <p:stCondLst>
                              <p:cond delay="1000"/>
                            </p:stCondLst>
                            <p:childTnLst>
                              <p:par>
                                <p:cTn id="54" presetID="0" presetClass="path" presetSubtype="0" accel="50000" decel="50000" fill="hold" nodeType="afterEffect">
                                  <p:stCondLst>
                                    <p:cond delay="0"/>
                                  </p:stCondLst>
                                  <p:childTnLst>
                                    <p:animMotion origin="layout" path="M -0.00086 -0.00047 L -0.2217 -0.00047 L -0.2217 -0.1088 L -0.4144 -0.1088 " pathEditMode="relative" ptsTypes="AAAA">
                                      <p:cBhvr>
                                        <p:cTn id="55" dur="2000" fill="hold"/>
                                        <p:tgtEl>
                                          <p:spTgt spid="2964632"/>
                                        </p:tgtEl>
                                        <p:attrNameLst>
                                          <p:attrName>ppt_x</p:attrName>
                                          <p:attrName>ppt_y</p:attrName>
                                        </p:attrNameLst>
                                      </p:cBhvr>
                                    </p:animMotion>
                                  </p:childTnLst>
                                </p:cTn>
                              </p:par>
                            </p:childTnLst>
                          </p:cTn>
                        </p:par>
                        <p:par>
                          <p:cTn id="56" fill="hold">
                            <p:stCondLst>
                              <p:cond delay="3000"/>
                            </p:stCondLst>
                            <p:childTnLst>
                              <p:par>
                                <p:cTn id="57" presetID="0" presetClass="path" presetSubtype="0" accel="50000" decel="50000" fill="hold" nodeType="afterEffect">
                                  <p:stCondLst>
                                    <p:cond delay="0"/>
                                  </p:stCondLst>
                                  <p:childTnLst>
                                    <p:animMotion origin="layout" path="M 0.00104 4.44444E-6 L -0.2198 4.44444E-6 L -0.2198 0.19583 L -0.4125 0.19583 " pathEditMode="relative" rAng="0" ptsTypes="AAAA">
                                      <p:cBhvr>
                                        <p:cTn id="58" dur="2000" fill="hold"/>
                                        <p:tgtEl>
                                          <p:spTgt spid="2964635"/>
                                        </p:tgtEl>
                                        <p:attrNameLst>
                                          <p:attrName>ppt_x</p:attrName>
                                          <p:attrName>ppt_y</p:attrName>
                                        </p:attrNameLst>
                                      </p:cBhvr>
                                      <p:rCtr x="-207" y="98"/>
                                    </p:animMotion>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2964644"/>
                                        </p:tgtEl>
                                        <p:attrNameLst>
                                          <p:attrName>style.visibility</p:attrName>
                                        </p:attrNameLst>
                                      </p:cBhvr>
                                      <p:to>
                                        <p:strVal val="visible"/>
                                      </p:to>
                                    </p:set>
                                    <p:animEffect transition="in" filter="fade">
                                      <p:cBhvr>
                                        <p:cTn id="63" dur="1000"/>
                                        <p:tgtEl>
                                          <p:spTgt spid="2964644"/>
                                        </p:tgtEl>
                                      </p:cBhvr>
                                    </p:animEffect>
                                  </p:childTnLst>
                                </p:cTn>
                              </p:par>
                            </p:childTnLst>
                          </p:cTn>
                        </p:par>
                        <p:par>
                          <p:cTn id="64" fill="hold">
                            <p:stCondLst>
                              <p:cond delay="1000"/>
                            </p:stCondLst>
                            <p:childTnLst>
                              <p:par>
                                <p:cTn id="65" presetID="1" presetClass="exit" presetSubtype="0" fill="hold" nodeType="afterEffect">
                                  <p:stCondLst>
                                    <p:cond delay="0"/>
                                  </p:stCondLst>
                                  <p:childTnLst>
                                    <p:set>
                                      <p:cBhvr>
                                        <p:cTn id="66" dur="1" fill="hold">
                                          <p:stCondLst>
                                            <p:cond delay="0"/>
                                          </p:stCondLst>
                                        </p:cTn>
                                        <p:tgtEl>
                                          <p:spTgt spid="2964635"/>
                                        </p:tgtEl>
                                        <p:attrNameLst>
                                          <p:attrName>style.visibility</p:attrName>
                                        </p:attrNameLst>
                                      </p:cBhvr>
                                      <p:to>
                                        <p:strVal val="hidden"/>
                                      </p:to>
                                    </p:set>
                                  </p:childTnLst>
                                </p:cTn>
                              </p:par>
                            </p:childTnLst>
                          </p:cTn>
                        </p:par>
                        <p:par>
                          <p:cTn id="67" fill="hold">
                            <p:stCondLst>
                              <p:cond delay="1000"/>
                            </p:stCondLst>
                            <p:childTnLst>
                              <p:par>
                                <p:cTn id="68" presetID="1" presetClass="exit" presetSubtype="0" fill="hold" nodeType="afterEffect">
                                  <p:stCondLst>
                                    <p:cond delay="0"/>
                                  </p:stCondLst>
                                  <p:childTnLst>
                                    <p:set>
                                      <p:cBhvr>
                                        <p:cTn id="69" dur="1" fill="hold">
                                          <p:stCondLst>
                                            <p:cond delay="0"/>
                                          </p:stCondLst>
                                        </p:cTn>
                                        <p:tgtEl>
                                          <p:spTgt spid="2964632"/>
                                        </p:tgtEl>
                                        <p:attrNameLst>
                                          <p:attrName>style.visibility</p:attrName>
                                        </p:attrNameLst>
                                      </p:cBhvr>
                                      <p:to>
                                        <p:strVal val="hidden"/>
                                      </p:to>
                                    </p:set>
                                  </p:childTnLst>
                                </p:cTn>
                              </p:par>
                            </p:childTnLst>
                          </p:cTn>
                        </p:par>
                        <p:par>
                          <p:cTn id="70" fill="hold">
                            <p:stCondLst>
                              <p:cond delay="1000"/>
                            </p:stCondLst>
                            <p:childTnLst>
                              <p:par>
                                <p:cTn id="71" presetID="1" presetClass="exit" presetSubtype="0" fill="hold" nodeType="afterEffect">
                                  <p:stCondLst>
                                    <p:cond delay="0"/>
                                  </p:stCondLst>
                                  <p:childTnLst>
                                    <p:set>
                                      <p:cBhvr>
                                        <p:cTn id="72" dur="1" fill="hold">
                                          <p:stCondLst>
                                            <p:cond delay="0"/>
                                          </p:stCondLst>
                                        </p:cTn>
                                        <p:tgtEl>
                                          <p:spTgt spid="296459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2964641"/>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2964638"/>
                                        </p:tgtEl>
                                        <p:attrNameLst>
                                          <p:attrName>style.visibility</p:attrName>
                                        </p:attrNameLst>
                                      </p:cBhvr>
                                      <p:to>
                                        <p:strVal val="visible"/>
                                      </p:to>
                                    </p:set>
                                  </p:childTnLst>
                                </p:cTn>
                              </p:par>
                            </p:childTnLst>
                          </p:cTn>
                        </p:par>
                        <p:par>
                          <p:cTn id="79" fill="hold">
                            <p:stCondLst>
                              <p:cond delay="0"/>
                            </p:stCondLst>
                            <p:childTnLst>
                              <p:par>
                                <p:cTn id="80" presetID="10" presetClass="exit" presetSubtype="0" fill="hold" nodeType="afterEffect">
                                  <p:stCondLst>
                                    <p:cond delay="0"/>
                                  </p:stCondLst>
                                  <p:childTnLst>
                                    <p:animEffect transition="out" filter="fade">
                                      <p:cBhvr>
                                        <p:cTn id="81" dur="1000"/>
                                        <p:tgtEl>
                                          <p:spTgt spid="2964644"/>
                                        </p:tgtEl>
                                      </p:cBhvr>
                                    </p:animEffect>
                                    <p:set>
                                      <p:cBhvr>
                                        <p:cTn id="82" dur="1" fill="hold">
                                          <p:stCondLst>
                                            <p:cond delay="999"/>
                                          </p:stCondLst>
                                        </p:cTn>
                                        <p:tgtEl>
                                          <p:spTgt spid="2964644"/>
                                        </p:tgtEl>
                                        <p:attrNameLst>
                                          <p:attrName>style.visibility</p:attrName>
                                        </p:attrNameLst>
                                      </p:cBhvr>
                                      <p:to>
                                        <p:strVal val="hidden"/>
                                      </p:to>
                                    </p:set>
                                  </p:childTnLst>
                                </p:cTn>
                              </p:par>
                            </p:childTnLst>
                          </p:cTn>
                        </p:par>
                        <p:par>
                          <p:cTn id="83" fill="hold">
                            <p:stCondLst>
                              <p:cond delay="1000"/>
                            </p:stCondLst>
                            <p:childTnLst>
                              <p:par>
                                <p:cTn id="84" presetID="0" presetClass="path" presetSubtype="0" accel="50000" decel="50000" fill="hold" nodeType="afterEffect">
                                  <p:stCondLst>
                                    <p:cond delay="0"/>
                                  </p:stCondLst>
                                  <p:childTnLst>
                                    <p:animMotion origin="layout" path="M 4.44444E-6 -2.59259E-6 L 0.1927 -2.59259E-6 L 0.1927 0.10833 L 0.41354 0.10833 " pathEditMode="relative" ptsTypes="AAAA">
                                      <p:cBhvr>
                                        <p:cTn id="85" dur="2000" fill="hold"/>
                                        <p:tgtEl>
                                          <p:spTgt spid="2964638"/>
                                        </p:tgtEl>
                                        <p:attrNameLst>
                                          <p:attrName>ppt_x</p:attrName>
                                          <p:attrName>ppt_y</p:attrName>
                                        </p:attrNameLst>
                                      </p:cBhvr>
                                    </p:animMotion>
                                  </p:childTnLst>
                                </p:cTn>
                              </p:par>
                              <p:par>
                                <p:cTn id="86" presetID="1" presetClass="exit" presetSubtype="0" fill="hold" nodeType="withEffect">
                                  <p:stCondLst>
                                    <p:cond delay="1900"/>
                                  </p:stCondLst>
                                  <p:childTnLst>
                                    <p:set>
                                      <p:cBhvr>
                                        <p:cTn id="87" dur="1" fill="hold">
                                          <p:stCondLst>
                                            <p:cond delay="0"/>
                                          </p:stCondLst>
                                        </p:cTn>
                                        <p:tgtEl>
                                          <p:spTgt spid="2964629"/>
                                        </p:tgtEl>
                                        <p:attrNameLst>
                                          <p:attrName>style.visibility</p:attrName>
                                        </p:attrNameLst>
                                      </p:cBhvr>
                                      <p:to>
                                        <p:strVal val="hidden"/>
                                      </p:to>
                                    </p:set>
                                  </p:childTnLst>
                                </p:cTn>
                              </p:par>
                            </p:childTnLst>
                          </p:cTn>
                        </p:par>
                        <p:par>
                          <p:cTn id="88" fill="hold">
                            <p:stCondLst>
                              <p:cond delay="3000"/>
                            </p:stCondLst>
                            <p:childTnLst>
                              <p:par>
                                <p:cTn id="89" presetID="0" presetClass="path" presetSubtype="0" accel="50000" decel="50000" fill="hold" nodeType="afterEffect">
                                  <p:stCondLst>
                                    <p:cond delay="0"/>
                                  </p:stCondLst>
                                  <p:childTnLst>
                                    <p:animMotion origin="layout" path="M 0.00121 0.00139 L 0.19392 0.00139 L 0.19392 -0.25833 L 0.41476 -0.25833 " pathEditMode="relative" rAng="0" ptsTypes="AAAA">
                                      <p:cBhvr>
                                        <p:cTn id="90" dur="2000" fill="hold"/>
                                        <p:tgtEl>
                                          <p:spTgt spid="2964641"/>
                                        </p:tgtEl>
                                        <p:attrNameLst>
                                          <p:attrName>ppt_x</p:attrName>
                                          <p:attrName>ppt_y</p:attrName>
                                        </p:attrNameLst>
                                      </p:cBhvr>
                                      <p:rCtr x="207" y="-130"/>
                                    </p:animMotion>
                                  </p:childTnLst>
                                </p:cTn>
                              </p:par>
                              <p:par>
                                <p:cTn id="91" presetID="1" presetClass="exit" presetSubtype="0" fill="hold" nodeType="withEffect">
                                  <p:stCondLst>
                                    <p:cond delay="1900"/>
                                  </p:stCondLst>
                                  <p:childTnLst>
                                    <p:set>
                                      <p:cBhvr>
                                        <p:cTn id="92" dur="1" fill="hold">
                                          <p:stCondLst>
                                            <p:cond delay="0"/>
                                          </p:stCondLst>
                                        </p:cTn>
                                        <p:tgtEl>
                                          <p:spTgt spid="29646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6534" name="Rectangle 6"/>
          <p:cNvSpPr>
            <a:spLocks noGrp="1" noChangeArrowheads="1"/>
          </p:cNvSpPr>
          <p:nvPr>
            <p:ph type="title"/>
          </p:nvPr>
        </p:nvSpPr>
        <p:spPr/>
        <p:txBody>
          <a:bodyPr/>
          <a:lstStyle/>
          <a:p>
            <a:r>
              <a:rPr lang="en-US"/>
              <a:t>RAID 6 – Dual Parity RAID</a:t>
            </a:r>
          </a:p>
        </p:txBody>
      </p:sp>
      <p:sp>
        <p:nvSpPr>
          <p:cNvPr id="2966535" name="Rectangle 7"/>
          <p:cNvSpPr>
            <a:spLocks noGrp="1" noChangeArrowheads="1"/>
          </p:cNvSpPr>
          <p:nvPr>
            <p:ph sz="quarter" idx="1"/>
          </p:nvPr>
        </p:nvSpPr>
        <p:spPr/>
        <p:txBody>
          <a:bodyPr>
            <a:normAutofit/>
          </a:bodyPr>
          <a:lstStyle/>
          <a:p>
            <a:pPr>
              <a:lnSpc>
                <a:spcPct val="90000"/>
              </a:lnSpc>
            </a:pPr>
            <a:r>
              <a:rPr lang="en-US"/>
              <a:t>Two disk failures in a RAID set leads to data unavailability and data loss in single-parity schemes, such as RAID-3, 4, and 5</a:t>
            </a:r>
          </a:p>
          <a:p>
            <a:pPr>
              <a:lnSpc>
                <a:spcPct val="90000"/>
              </a:lnSpc>
            </a:pPr>
            <a:r>
              <a:rPr lang="en-US"/>
              <a:t>Increasing number of drives in an array and increasing drive capacity leads to a higher probability of two disks failing in a RAID set</a:t>
            </a:r>
          </a:p>
          <a:p>
            <a:pPr>
              <a:lnSpc>
                <a:spcPct val="90000"/>
              </a:lnSpc>
            </a:pPr>
            <a:r>
              <a:rPr lang="en-US"/>
              <a:t>RAID-6 protects against two disk failures by maintaining two parities</a:t>
            </a:r>
          </a:p>
          <a:p>
            <a:pPr lvl="1">
              <a:lnSpc>
                <a:spcPct val="90000"/>
              </a:lnSpc>
            </a:pPr>
            <a:r>
              <a:rPr lang="en-US"/>
              <a:t>Horizontal parity which is the same as RAID-5 parity</a:t>
            </a:r>
          </a:p>
          <a:p>
            <a:pPr lvl="1">
              <a:lnSpc>
                <a:spcPct val="90000"/>
              </a:lnSpc>
            </a:pPr>
            <a:r>
              <a:rPr lang="en-US"/>
              <a:t>Diagonal parity is calculated by taking diagonal sets of data blocks from the RAID set members</a:t>
            </a:r>
          </a:p>
          <a:p>
            <a:pPr>
              <a:lnSpc>
                <a:spcPct val="90000"/>
              </a:lnSpc>
            </a:pPr>
            <a:r>
              <a:rPr lang="en-US"/>
              <a:t>Even-Odd, and Reed-Solomon are two commonly used algorithms for calculating parity in RAID-6</a:t>
            </a:r>
          </a:p>
        </p:txBody>
      </p:sp>
      <p:sp>
        <p:nvSpPr>
          <p:cNvPr id="4" name="Footer Placeholder 3"/>
          <p:cNvSpPr>
            <a:spLocks noGrp="1"/>
          </p:cNvSpPr>
          <p:nvPr>
            <p:ph type="ftr" sz="quarter" idx="16"/>
          </p:nvPr>
        </p:nvSpPr>
        <p:spPr/>
        <p:txBody>
          <a:bodyPr/>
          <a:lstStyle/>
          <a:p>
            <a:r>
              <a:rPr lang="en-US"/>
              <a:t>RAID Arrays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8580" name="Rectangle 4"/>
          <p:cNvSpPr>
            <a:spLocks noGrp="1" noChangeArrowheads="1"/>
          </p:cNvSpPr>
          <p:nvPr>
            <p:ph type="title"/>
          </p:nvPr>
        </p:nvSpPr>
        <p:spPr/>
        <p:txBody>
          <a:bodyPr/>
          <a:lstStyle/>
          <a:p>
            <a:r>
              <a:rPr lang="en-US"/>
              <a:t>RAID Implementations </a:t>
            </a:r>
          </a:p>
        </p:txBody>
      </p:sp>
      <p:sp>
        <p:nvSpPr>
          <p:cNvPr id="2968581" name="Rectangle 5"/>
          <p:cNvSpPr>
            <a:spLocks noGrp="1" noChangeArrowheads="1"/>
          </p:cNvSpPr>
          <p:nvPr>
            <p:ph sz="quarter" idx="1"/>
          </p:nvPr>
        </p:nvSpPr>
        <p:spPr/>
        <p:txBody>
          <a:bodyPr>
            <a:normAutofit fontScale="92500" lnSpcReduction="10000"/>
          </a:bodyPr>
          <a:lstStyle/>
          <a:p>
            <a:r>
              <a:rPr lang="en-US"/>
              <a:t>Hardware (usually a specialized disk controller card)</a:t>
            </a:r>
          </a:p>
          <a:p>
            <a:pPr lvl="1"/>
            <a:r>
              <a:rPr lang="en-US"/>
              <a:t>Controls all drives attached to it</a:t>
            </a:r>
          </a:p>
          <a:p>
            <a:pPr lvl="1"/>
            <a:r>
              <a:rPr lang="en-US"/>
              <a:t>Performs all RAID-related functions, including volume management</a:t>
            </a:r>
          </a:p>
          <a:p>
            <a:pPr lvl="1"/>
            <a:r>
              <a:rPr lang="en-US"/>
              <a:t>Array(s) appear to the host operating system as a regular disk drive</a:t>
            </a:r>
          </a:p>
          <a:p>
            <a:pPr lvl="1"/>
            <a:r>
              <a:rPr lang="en-US"/>
              <a:t>Dedicated cache to improve performance</a:t>
            </a:r>
          </a:p>
          <a:p>
            <a:pPr lvl="1"/>
            <a:r>
              <a:rPr lang="en-US"/>
              <a:t>Generally provides some type of administrative software </a:t>
            </a:r>
          </a:p>
          <a:p>
            <a:r>
              <a:rPr lang="en-US"/>
              <a:t>Software </a:t>
            </a:r>
          </a:p>
          <a:p>
            <a:pPr lvl="1"/>
            <a:r>
              <a:rPr lang="en-US"/>
              <a:t>Generally runs as part of the operating system </a:t>
            </a:r>
          </a:p>
          <a:p>
            <a:pPr lvl="1"/>
            <a:r>
              <a:rPr lang="en-US"/>
              <a:t>Volume management performed by the server</a:t>
            </a:r>
          </a:p>
          <a:p>
            <a:pPr lvl="1"/>
            <a:r>
              <a:rPr lang="en-US"/>
              <a:t>Provides more flexibility for hardware, which can reduce the cost</a:t>
            </a:r>
          </a:p>
          <a:p>
            <a:pPr lvl="1"/>
            <a:r>
              <a:rPr lang="en-US"/>
              <a:t>Performance is dependent on CPU load</a:t>
            </a:r>
          </a:p>
          <a:p>
            <a:pPr lvl="1"/>
            <a:r>
              <a:rPr lang="en-US"/>
              <a:t>Has limited functionality</a:t>
            </a:r>
          </a:p>
        </p:txBody>
      </p:sp>
      <p:sp>
        <p:nvSpPr>
          <p:cNvPr id="4" name="Footer Placeholder 3"/>
          <p:cNvSpPr>
            <a:spLocks noGrp="1"/>
          </p:cNvSpPr>
          <p:nvPr>
            <p:ph type="ftr" sz="quarter" idx="16"/>
          </p:nvPr>
        </p:nvSpPr>
        <p:spPr/>
        <p:txBody>
          <a:bodyPr/>
          <a:lstStyle/>
          <a:p>
            <a:r>
              <a:rPr lang="en-US"/>
              <a:t>RAID Arrays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631" name="Rectangle 7"/>
          <p:cNvSpPr>
            <a:spLocks noGrp="1" noChangeArrowheads="1"/>
          </p:cNvSpPr>
          <p:nvPr>
            <p:ph type="title"/>
          </p:nvPr>
        </p:nvSpPr>
        <p:spPr>
          <a:xfrm>
            <a:off x="457200" y="274638"/>
            <a:ext cx="7467600" cy="861143"/>
          </a:xfrm>
        </p:spPr>
        <p:txBody>
          <a:bodyPr/>
          <a:lstStyle/>
          <a:p>
            <a:r>
              <a:rPr lang="en-US" dirty="0"/>
              <a:t>Hot Spares</a:t>
            </a:r>
            <a:endParaRPr lang="en-US" sz="1100" dirty="0"/>
          </a:p>
        </p:txBody>
      </p:sp>
      <p:sp>
        <p:nvSpPr>
          <p:cNvPr id="40" name="Footer Placeholder 4"/>
          <p:cNvSpPr>
            <a:spLocks noGrp="1"/>
          </p:cNvSpPr>
          <p:nvPr>
            <p:ph type="ftr" sz="quarter" idx="11"/>
          </p:nvPr>
        </p:nvSpPr>
        <p:spPr/>
        <p:txBody>
          <a:bodyPr/>
          <a:lstStyle/>
          <a:p>
            <a:r>
              <a:rPr lang="en-US"/>
              <a:t>RAID Arrays</a:t>
            </a:r>
          </a:p>
        </p:txBody>
      </p:sp>
      <p:grpSp>
        <p:nvGrpSpPr>
          <p:cNvPr id="2970626" name="Group 2"/>
          <p:cNvGrpSpPr>
            <a:grpSpLocks/>
          </p:cNvGrpSpPr>
          <p:nvPr/>
        </p:nvGrpSpPr>
        <p:grpSpPr bwMode="auto">
          <a:xfrm>
            <a:off x="3116263" y="2847975"/>
            <a:ext cx="2636837" cy="1508125"/>
            <a:chOff x="3823" y="3018"/>
            <a:chExt cx="1661" cy="950"/>
          </a:xfrm>
        </p:grpSpPr>
        <p:grpSp>
          <p:nvGrpSpPr>
            <p:cNvPr id="2970627" name="Group 3"/>
            <p:cNvGrpSpPr>
              <a:grpSpLocks/>
            </p:cNvGrpSpPr>
            <p:nvPr/>
          </p:nvGrpSpPr>
          <p:grpSpPr bwMode="auto">
            <a:xfrm>
              <a:off x="4782" y="3018"/>
              <a:ext cx="702" cy="950"/>
              <a:chOff x="2922" y="1794"/>
              <a:chExt cx="702" cy="950"/>
            </a:xfrm>
          </p:grpSpPr>
          <p:sp>
            <p:nvSpPr>
              <p:cNvPr id="2970628" name="AutoShape 4"/>
              <p:cNvSpPr>
                <a:spLocks noChangeArrowheads="1"/>
              </p:cNvSpPr>
              <p:nvPr/>
            </p:nvSpPr>
            <p:spPr bwMode="auto">
              <a:xfrm>
                <a:off x="2922" y="1794"/>
                <a:ext cx="702" cy="950"/>
              </a:xfrm>
              <a:prstGeom prst="roundRect">
                <a:avLst>
                  <a:gd name="adj" fmla="val 11657"/>
                </a:avLst>
              </a:prstGeom>
              <a:gradFill rotWithShape="1">
                <a:gsLst>
                  <a:gs pos="0">
                    <a:srgbClr val="E2EAEA"/>
                  </a:gs>
                  <a:gs pos="100000">
                    <a:srgbClr val="E2EAEA">
                      <a:gamma/>
                      <a:tint val="24706"/>
                      <a:invGamma/>
                    </a:srgbClr>
                  </a:gs>
                </a:gsLst>
                <a:lin ang="2700000" scaled="1"/>
              </a:gradFill>
              <a:ln w="6350" algn="ctr">
                <a:solidFill>
                  <a:srgbClr val="6F9995"/>
                </a:solidFill>
                <a:round/>
                <a:headEnd/>
                <a:tailEnd type="none" w="lg" len="med"/>
              </a:ln>
              <a:effectLst/>
            </p:spPr>
            <p:txBody>
              <a:bodyPr wrap="none" lIns="0" tIns="0" rIns="0" bIns="0" anchor="ctr"/>
              <a:lstStyle/>
              <a:p>
                <a:endParaRPr lang="en-US"/>
              </a:p>
            </p:txBody>
          </p:sp>
          <p:sp>
            <p:nvSpPr>
              <p:cNvPr id="2970629" name="AutoShape 5"/>
              <p:cNvSpPr>
                <a:spLocks noChangeArrowheads="1"/>
              </p:cNvSpPr>
              <p:nvPr/>
            </p:nvSpPr>
            <p:spPr bwMode="auto">
              <a:xfrm>
                <a:off x="3095" y="2097"/>
                <a:ext cx="362" cy="34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grpSp>
        <p:sp>
          <p:nvSpPr>
            <p:cNvPr id="2970630" name="Line 6"/>
            <p:cNvSpPr>
              <a:spLocks noChangeShapeType="1"/>
            </p:cNvSpPr>
            <p:nvPr/>
          </p:nvSpPr>
          <p:spPr bwMode="auto">
            <a:xfrm>
              <a:off x="3823" y="3490"/>
              <a:ext cx="1128" cy="0"/>
            </a:xfrm>
            <a:prstGeom prst="line">
              <a:avLst/>
            </a:prstGeom>
            <a:noFill/>
            <a:ln w="19050">
              <a:solidFill>
                <a:srgbClr val="000000"/>
              </a:solidFill>
              <a:round/>
              <a:headEnd/>
              <a:tailEnd/>
            </a:ln>
            <a:effectLst/>
          </p:spPr>
          <p:txBody>
            <a:bodyPr lIns="0" tIns="0" rIns="0" bIns="0" anchor="ctr">
              <a:spAutoFit/>
            </a:bodyPr>
            <a:lstStyle/>
            <a:p>
              <a:endParaRPr lang="en-US"/>
            </a:p>
          </p:txBody>
        </p:sp>
      </p:grpSp>
      <p:sp>
        <p:nvSpPr>
          <p:cNvPr id="2970632" name="Text Box 8"/>
          <p:cNvSpPr txBox="1">
            <a:spLocks noChangeArrowheads="1"/>
          </p:cNvSpPr>
          <p:nvPr/>
        </p:nvSpPr>
        <p:spPr bwMode="auto">
          <a:xfrm>
            <a:off x="990600" y="4953000"/>
            <a:ext cx="184150" cy="366713"/>
          </a:xfrm>
          <a:prstGeom prst="rect">
            <a:avLst/>
          </a:prstGeom>
          <a:noFill/>
          <a:ln w="9525">
            <a:noFill/>
            <a:miter lim="800000"/>
            <a:headEnd/>
            <a:tailEnd/>
          </a:ln>
          <a:effectLst/>
        </p:spPr>
        <p:txBody>
          <a:bodyPr wrap="none">
            <a:spAutoFit/>
          </a:bodyPr>
          <a:lstStyle/>
          <a:p>
            <a:pPr>
              <a:spcBef>
                <a:spcPct val="0"/>
              </a:spcBef>
              <a:buClrTx/>
              <a:buFontTx/>
              <a:buNone/>
            </a:pPr>
            <a:endParaRPr lang="en-US" sz="1800">
              <a:solidFill>
                <a:schemeClr val="tx1"/>
              </a:solidFill>
            </a:endParaRPr>
          </a:p>
        </p:txBody>
      </p:sp>
      <p:sp>
        <p:nvSpPr>
          <p:cNvPr id="2970633" name="AutoShape 9"/>
          <p:cNvSpPr>
            <a:spLocks noChangeArrowheads="1"/>
          </p:cNvSpPr>
          <p:nvPr/>
        </p:nvSpPr>
        <p:spPr bwMode="auto">
          <a:xfrm>
            <a:off x="1247775" y="1149350"/>
            <a:ext cx="6683375" cy="4895850"/>
          </a:xfrm>
          <a:prstGeom prst="roundRect">
            <a:avLst>
              <a:gd name="adj" fmla="val 3338"/>
            </a:avLst>
          </a:prstGeom>
          <a:gradFill rotWithShape="1">
            <a:gsLst>
              <a:gs pos="0">
                <a:srgbClr val="D1E5E4">
                  <a:gamma/>
                  <a:tint val="46667"/>
                  <a:invGamma/>
                </a:srgbClr>
              </a:gs>
              <a:gs pos="100000">
                <a:srgbClr val="D1E5E4"/>
              </a:gs>
            </a:gsLst>
            <a:lin ang="2700000" scaled="1"/>
          </a:gradFill>
          <a:ln w="12700" algn="ctr">
            <a:solidFill>
              <a:srgbClr val="88B8B6"/>
            </a:solidFill>
            <a:round/>
            <a:headEnd/>
            <a:tailEnd type="none" w="lg" len="med"/>
          </a:ln>
          <a:effectLst>
            <a:outerShdw dist="35921" dir="2700000" algn="ctr" rotWithShape="0">
              <a:srgbClr val="000000"/>
            </a:outerShdw>
          </a:effectLst>
        </p:spPr>
        <p:txBody>
          <a:bodyPr wrap="none" lIns="0" tIns="0" rIns="0" bIns="0" anchor="ctr"/>
          <a:lstStyle/>
          <a:p>
            <a:endParaRPr lang="en-US"/>
          </a:p>
        </p:txBody>
      </p:sp>
      <p:sp>
        <p:nvSpPr>
          <p:cNvPr id="2970634" name="Freeform 10"/>
          <p:cNvSpPr>
            <a:spLocks/>
          </p:cNvSpPr>
          <p:nvPr/>
        </p:nvSpPr>
        <p:spPr bwMode="auto">
          <a:xfrm>
            <a:off x="4162425" y="1989138"/>
            <a:ext cx="973138" cy="1620837"/>
          </a:xfrm>
          <a:custGeom>
            <a:avLst/>
            <a:gdLst/>
            <a:ahLst/>
            <a:cxnLst>
              <a:cxn ang="0">
                <a:pos x="6" y="1021"/>
              </a:cxn>
              <a:cxn ang="0">
                <a:pos x="0" y="392"/>
              </a:cxn>
              <a:cxn ang="0">
                <a:pos x="0" y="0"/>
              </a:cxn>
              <a:cxn ang="0">
                <a:pos x="613" y="0"/>
              </a:cxn>
            </a:cxnLst>
            <a:rect l="0" t="0" r="r" b="b"/>
            <a:pathLst>
              <a:path w="613" h="1021">
                <a:moveTo>
                  <a:pt x="6" y="1021"/>
                </a:moveTo>
                <a:lnTo>
                  <a:pt x="0" y="392"/>
                </a:lnTo>
                <a:lnTo>
                  <a:pt x="0" y="0"/>
                </a:lnTo>
                <a:lnTo>
                  <a:pt x="613" y="0"/>
                </a:lnTo>
              </a:path>
            </a:pathLst>
          </a:custGeom>
          <a:noFill/>
          <a:ln w="19050" cap="flat" cmpd="sng">
            <a:solidFill>
              <a:srgbClr val="000000"/>
            </a:solidFill>
            <a:prstDash val="solid"/>
            <a:round/>
            <a:headEnd/>
            <a:tailEnd/>
          </a:ln>
          <a:effectLst/>
        </p:spPr>
        <p:txBody>
          <a:bodyPr wrap="none" lIns="0" tIns="0" rIns="0" bIns="0" anchor="ctr">
            <a:spAutoFit/>
          </a:bodyPr>
          <a:lstStyle/>
          <a:p>
            <a:endParaRPr lang="en-US"/>
          </a:p>
        </p:txBody>
      </p:sp>
      <p:sp>
        <p:nvSpPr>
          <p:cNvPr id="2970635" name="Freeform 11"/>
          <p:cNvSpPr>
            <a:spLocks/>
          </p:cNvSpPr>
          <p:nvPr/>
        </p:nvSpPr>
        <p:spPr bwMode="auto">
          <a:xfrm>
            <a:off x="4168775" y="3609975"/>
            <a:ext cx="973138" cy="1604963"/>
          </a:xfrm>
          <a:custGeom>
            <a:avLst/>
            <a:gdLst/>
            <a:ahLst/>
            <a:cxnLst>
              <a:cxn ang="0">
                <a:pos x="2" y="0"/>
              </a:cxn>
              <a:cxn ang="0">
                <a:pos x="0" y="626"/>
              </a:cxn>
              <a:cxn ang="0">
                <a:pos x="0" y="1011"/>
              </a:cxn>
              <a:cxn ang="0">
                <a:pos x="613" y="1011"/>
              </a:cxn>
            </a:cxnLst>
            <a:rect l="0" t="0" r="r" b="b"/>
            <a:pathLst>
              <a:path w="613" h="1011">
                <a:moveTo>
                  <a:pt x="2" y="0"/>
                </a:moveTo>
                <a:lnTo>
                  <a:pt x="0" y="626"/>
                </a:lnTo>
                <a:lnTo>
                  <a:pt x="0" y="1011"/>
                </a:lnTo>
                <a:lnTo>
                  <a:pt x="613" y="1011"/>
                </a:lnTo>
              </a:path>
            </a:pathLst>
          </a:custGeom>
          <a:noFill/>
          <a:ln w="19050" cap="flat" cmpd="sng">
            <a:solidFill>
              <a:srgbClr val="000000"/>
            </a:solidFill>
            <a:prstDash val="solid"/>
            <a:round/>
            <a:headEnd/>
            <a:tailEnd/>
          </a:ln>
          <a:effectLst/>
        </p:spPr>
        <p:txBody>
          <a:bodyPr lIns="0" tIns="0" rIns="0" bIns="0" anchor="ctr">
            <a:spAutoFit/>
          </a:bodyPr>
          <a:lstStyle/>
          <a:p>
            <a:endParaRPr lang="en-US"/>
          </a:p>
        </p:txBody>
      </p:sp>
      <p:sp>
        <p:nvSpPr>
          <p:cNvPr id="2970636" name="AutoShape 12"/>
          <p:cNvSpPr>
            <a:spLocks noChangeArrowheads="1"/>
          </p:cNvSpPr>
          <p:nvPr/>
        </p:nvSpPr>
        <p:spPr bwMode="auto">
          <a:xfrm>
            <a:off x="4638675" y="1233488"/>
            <a:ext cx="1114425" cy="1508125"/>
          </a:xfrm>
          <a:prstGeom prst="roundRect">
            <a:avLst>
              <a:gd name="adj" fmla="val 11657"/>
            </a:avLst>
          </a:prstGeom>
          <a:gradFill rotWithShape="1">
            <a:gsLst>
              <a:gs pos="0">
                <a:srgbClr val="E2EAEA"/>
              </a:gs>
              <a:gs pos="100000">
                <a:srgbClr val="E2EAEA">
                  <a:gamma/>
                  <a:tint val="24706"/>
                  <a:invGamma/>
                </a:srgbClr>
              </a:gs>
            </a:gsLst>
            <a:lin ang="2700000" scaled="1"/>
          </a:gradFill>
          <a:ln w="6350" algn="ctr">
            <a:solidFill>
              <a:srgbClr val="6F9995"/>
            </a:solidFill>
            <a:round/>
            <a:headEnd/>
            <a:tailEnd type="none" w="lg" len="med"/>
          </a:ln>
          <a:effectLst/>
        </p:spPr>
        <p:txBody>
          <a:bodyPr wrap="none" lIns="0" tIns="0" rIns="0" bIns="0" anchor="ctr"/>
          <a:lstStyle/>
          <a:p>
            <a:endParaRPr lang="en-US"/>
          </a:p>
        </p:txBody>
      </p:sp>
      <p:sp>
        <p:nvSpPr>
          <p:cNvPr id="2970637" name="AutoShape 13"/>
          <p:cNvSpPr>
            <a:spLocks noChangeArrowheads="1"/>
          </p:cNvSpPr>
          <p:nvPr/>
        </p:nvSpPr>
        <p:spPr bwMode="auto">
          <a:xfrm>
            <a:off x="4913313" y="1714500"/>
            <a:ext cx="574675" cy="539750"/>
          </a:xfrm>
          <a:prstGeom prst="can">
            <a:avLst>
              <a:gd name="adj" fmla="val 35579"/>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noFill/>
            <a:round/>
            <a:headEnd/>
            <a:tailEnd type="none" w="lg" len="med"/>
          </a:ln>
          <a:effectLst/>
        </p:spPr>
        <p:txBody>
          <a:bodyPr wrap="none" lIns="0" tIns="0" rIns="0" bIns="0" anchor="ctr"/>
          <a:lstStyle/>
          <a:p>
            <a:endParaRPr lang="en-US"/>
          </a:p>
        </p:txBody>
      </p:sp>
      <p:sp>
        <p:nvSpPr>
          <p:cNvPr id="2970638" name="AutoShape 14"/>
          <p:cNvSpPr>
            <a:spLocks noChangeArrowheads="1"/>
          </p:cNvSpPr>
          <p:nvPr/>
        </p:nvSpPr>
        <p:spPr bwMode="auto">
          <a:xfrm>
            <a:off x="4638675" y="4462463"/>
            <a:ext cx="1114425" cy="1508125"/>
          </a:xfrm>
          <a:prstGeom prst="roundRect">
            <a:avLst>
              <a:gd name="adj" fmla="val 11657"/>
            </a:avLst>
          </a:prstGeom>
          <a:gradFill rotWithShape="1">
            <a:gsLst>
              <a:gs pos="0">
                <a:srgbClr val="E2EAEA"/>
              </a:gs>
              <a:gs pos="100000">
                <a:srgbClr val="E2EAEA">
                  <a:gamma/>
                  <a:tint val="24706"/>
                  <a:invGamma/>
                </a:srgbClr>
              </a:gs>
            </a:gsLst>
            <a:lin ang="2700000" scaled="1"/>
          </a:gradFill>
          <a:ln w="6350" algn="ctr">
            <a:solidFill>
              <a:srgbClr val="6F9995"/>
            </a:solidFill>
            <a:round/>
            <a:headEnd/>
            <a:tailEnd type="none" w="lg" len="med"/>
          </a:ln>
          <a:effectLst/>
        </p:spPr>
        <p:txBody>
          <a:bodyPr wrap="none" lIns="0" tIns="0" rIns="0" bIns="0" anchor="ctr"/>
          <a:lstStyle/>
          <a:p>
            <a:endParaRPr lang="en-US"/>
          </a:p>
        </p:txBody>
      </p:sp>
      <p:sp>
        <p:nvSpPr>
          <p:cNvPr id="2970639" name="AutoShape 15"/>
          <p:cNvSpPr>
            <a:spLocks noChangeArrowheads="1"/>
          </p:cNvSpPr>
          <p:nvPr/>
        </p:nvSpPr>
        <p:spPr bwMode="auto">
          <a:xfrm>
            <a:off x="4913313" y="4943475"/>
            <a:ext cx="574675" cy="539750"/>
          </a:xfrm>
          <a:prstGeom prst="can">
            <a:avLst>
              <a:gd name="adj" fmla="val 35579"/>
            </a:avLst>
          </a:prstGeom>
          <a:gradFill rotWithShape="1">
            <a:gsLst>
              <a:gs pos="0">
                <a:srgbClr val="5689C2">
                  <a:gamma/>
                  <a:shade val="47451"/>
                  <a:invGamma/>
                </a:srgbClr>
              </a:gs>
              <a:gs pos="50000">
                <a:srgbClr val="5689C2"/>
              </a:gs>
              <a:gs pos="100000">
                <a:srgbClr val="5689C2">
                  <a:gamma/>
                  <a:shade val="47451"/>
                  <a:invGamma/>
                </a:srgbClr>
              </a:gs>
            </a:gsLst>
            <a:lin ang="0" scaled="1"/>
          </a:gradFill>
          <a:ln w="12700">
            <a:noFill/>
            <a:round/>
            <a:headEnd/>
            <a:tailEnd type="none" w="lg" len="med"/>
          </a:ln>
          <a:effectLst/>
        </p:spPr>
        <p:txBody>
          <a:bodyPr wrap="none" lIns="0" tIns="0" rIns="0" bIns="0" anchor="ctr"/>
          <a:lstStyle/>
          <a:p>
            <a:endParaRPr lang="en-US"/>
          </a:p>
        </p:txBody>
      </p:sp>
      <p:grpSp>
        <p:nvGrpSpPr>
          <p:cNvPr id="2970640" name="Group 16"/>
          <p:cNvGrpSpPr>
            <a:grpSpLocks/>
          </p:cNvGrpSpPr>
          <p:nvPr/>
        </p:nvGrpSpPr>
        <p:grpSpPr bwMode="auto">
          <a:xfrm>
            <a:off x="3116263" y="2857500"/>
            <a:ext cx="2636837" cy="1508125"/>
            <a:chOff x="1963" y="1794"/>
            <a:chExt cx="1661" cy="950"/>
          </a:xfrm>
        </p:grpSpPr>
        <p:grpSp>
          <p:nvGrpSpPr>
            <p:cNvPr id="2970641" name="Group 17"/>
            <p:cNvGrpSpPr>
              <a:grpSpLocks/>
            </p:cNvGrpSpPr>
            <p:nvPr/>
          </p:nvGrpSpPr>
          <p:grpSpPr bwMode="auto">
            <a:xfrm>
              <a:off x="2922" y="1794"/>
              <a:ext cx="702" cy="950"/>
              <a:chOff x="2922" y="1794"/>
              <a:chExt cx="702" cy="950"/>
            </a:xfrm>
          </p:grpSpPr>
          <p:sp>
            <p:nvSpPr>
              <p:cNvPr id="2970642" name="AutoShape 18"/>
              <p:cNvSpPr>
                <a:spLocks noChangeArrowheads="1"/>
              </p:cNvSpPr>
              <p:nvPr/>
            </p:nvSpPr>
            <p:spPr bwMode="auto">
              <a:xfrm>
                <a:off x="2922" y="1794"/>
                <a:ext cx="702" cy="950"/>
              </a:xfrm>
              <a:prstGeom prst="roundRect">
                <a:avLst>
                  <a:gd name="adj" fmla="val 11657"/>
                </a:avLst>
              </a:prstGeom>
              <a:gradFill rotWithShape="1">
                <a:gsLst>
                  <a:gs pos="0">
                    <a:srgbClr val="E2EAEA"/>
                  </a:gs>
                  <a:gs pos="100000">
                    <a:srgbClr val="E2EAEA">
                      <a:gamma/>
                      <a:tint val="24706"/>
                      <a:invGamma/>
                    </a:srgbClr>
                  </a:gs>
                </a:gsLst>
                <a:lin ang="2700000" scaled="1"/>
              </a:gradFill>
              <a:ln w="6350" algn="ctr">
                <a:solidFill>
                  <a:srgbClr val="6F9995"/>
                </a:solidFill>
                <a:round/>
                <a:headEnd/>
                <a:tailEnd type="none" w="lg" len="med"/>
              </a:ln>
              <a:effectLst/>
            </p:spPr>
            <p:txBody>
              <a:bodyPr wrap="none" lIns="0" tIns="0" rIns="0" bIns="0" anchor="ctr"/>
              <a:lstStyle/>
              <a:p>
                <a:endParaRPr lang="en-US"/>
              </a:p>
            </p:txBody>
          </p:sp>
          <p:sp>
            <p:nvSpPr>
              <p:cNvPr id="2970643" name="AutoShape 19"/>
              <p:cNvSpPr>
                <a:spLocks noChangeArrowheads="1"/>
              </p:cNvSpPr>
              <p:nvPr/>
            </p:nvSpPr>
            <p:spPr bwMode="auto">
              <a:xfrm>
                <a:off x="3095" y="2097"/>
                <a:ext cx="362" cy="34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grpSp>
        <p:sp>
          <p:nvSpPr>
            <p:cNvPr id="2970644" name="Line 20"/>
            <p:cNvSpPr>
              <a:spLocks noChangeShapeType="1"/>
            </p:cNvSpPr>
            <p:nvPr/>
          </p:nvSpPr>
          <p:spPr bwMode="auto">
            <a:xfrm>
              <a:off x="1963" y="2266"/>
              <a:ext cx="1128" cy="0"/>
            </a:xfrm>
            <a:prstGeom prst="line">
              <a:avLst/>
            </a:prstGeom>
            <a:noFill/>
            <a:ln w="19050">
              <a:solidFill>
                <a:srgbClr val="000000"/>
              </a:solidFill>
              <a:round/>
              <a:headEnd/>
              <a:tailEnd/>
            </a:ln>
            <a:effectLst/>
          </p:spPr>
          <p:txBody>
            <a:bodyPr lIns="0" tIns="0" rIns="0" bIns="0" anchor="ctr">
              <a:spAutoFit/>
            </a:bodyPr>
            <a:lstStyle/>
            <a:p>
              <a:endParaRPr lang="en-US"/>
            </a:p>
          </p:txBody>
        </p:sp>
        <p:pic>
          <p:nvPicPr>
            <p:cNvPr id="2970645" name="Picture 21" descr="crack"/>
            <p:cNvPicPr>
              <a:picLocks noChangeAspect="1" noChangeArrowheads="1"/>
            </p:cNvPicPr>
            <p:nvPr/>
          </p:nvPicPr>
          <p:blipFill>
            <a:blip r:embed="rId3" cstate="print"/>
            <a:srcRect/>
            <a:stretch>
              <a:fillRect/>
            </a:stretch>
          </p:blipFill>
          <p:spPr bwMode="auto">
            <a:xfrm>
              <a:off x="3196" y="2083"/>
              <a:ext cx="154" cy="350"/>
            </a:xfrm>
            <a:prstGeom prst="rect">
              <a:avLst/>
            </a:prstGeom>
            <a:noFill/>
          </p:spPr>
        </p:pic>
      </p:grpSp>
      <p:grpSp>
        <p:nvGrpSpPr>
          <p:cNvPr id="2970646" name="Group 22"/>
          <p:cNvGrpSpPr>
            <a:grpSpLocks/>
          </p:cNvGrpSpPr>
          <p:nvPr/>
        </p:nvGrpSpPr>
        <p:grpSpPr bwMode="auto">
          <a:xfrm>
            <a:off x="3116263" y="2857500"/>
            <a:ext cx="2636837" cy="1508125"/>
            <a:chOff x="1963" y="1800"/>
            <a:chExt cx="1661" cy="950"/>
          </a:xfrm>
        </p:grpSpPr>
        <p:grpSp>
          <p:nvGrpSpPr>
            <p:cNvPr id="2970647" name="Group 23"/>
            <p:cNvGrpSpPr>
              <a:grpSpLocks/>
            </p:cNvGrpSpPr>
            <p:nvPr/>
          </p:nvGrpSpPr>
          <p:grpSpPr bwMode="auto">
            <a:xfrm>
              <a:off x="2922" y="1800"/>
              <a:ext cx="702" cy="950"/>
              <a:chOff x="2922" y="1794"/>
              <a:chExt cx="702" cy="950"/>
            </a:xfrm>
          </p:grpSpPr>
          <p:sp>
            <p:nvSpPr>
              <p:cNvPr id="2970648" name="AutoShape 24"/>
              <p:cNvSpPr>
                <a:spLocks noChangeArrowheads="1"/>
              </p:cNvSpPr>
              <p:nvPr/>
            </p:nvSpPr>
            <p:spPr bwMode="auto">
              <a:xfrm>
                <a:off x="2922" y="1794"/>
                <a:ext cx="702" cy="950"/>
              </a:xfrm>
              <a:prstGeom prst="roundRect">
                <a:avLst>
                  <a:gd name="adj" fmla="val 11657"/>
                </a:avLst>
              </a:prstGeom>
              <a:gradFill rotWithShape="1">
                <a:gsLst>
                  <a:gs pos="0">
                    <a:srgbClr val="E2EAEA"/>
                  </a:gs>
                  <a:gs pos="100000">
                    <a:srgbClr val="E2EAEA">
                      <a:gamma/>
                      <a:tint val="24706"/>
                      <a:invGamma/>
                    </a:srgbClr>
                  </a:gs>
                </a:gsLst>
                <a:lin ang="2700000" scaled="1"/>
              </a:gradFill>
              <a:ln w="6350" algn="ctr">
                <a:solidFill>
                  <a:srgbClr val="6F9995"/>
                </a:solidFill>
                <a:round/>
                <a:headEnd/>
                <a:tailEnd type="none" w="lg" len="med"/>
              </a:ln>
              <a:effectLst/>
            </p:spPr>
            <p:txBody>
              <a:bodyPr wrap="none" lIns="0" tIns="0" rIns="0" bIns="0" anchor="ctr"/>
              <a:lstStyle/>
              <a:p>
                <a:endParaRPr lang="en-US"/>
              </a:p>
            </p:txBody>
          </p:sp>
          <p:sp>
            <p:nvSpPr>
              <p:cNvPr id="2970649" name="AutoShape 25"/>
              <p:cNvSpPr>
                <a:spLocks noChangeArrowheads="1"/>
              </p:cNvSpPr>
              <p:nvPr/>
            </p:nvSpPr>
            <p:spPr bwMode="auto">
              <a:xfrm>
                <a:off x="3095" y="2097"/>
                <a:ext cx="362" cy="34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grpSp>
        <p:sp>
          <p:nvSpPr>
            <p:cNvPr id="2970650" name="Line 26"/>
            <p:cNvSpPr>
              <a:spLocks noChangeShapeType="1"/>
            </p:cNvSpPr>
            <p:nvPr/>
          </p:nvSpPr>
          <p:spPr bwMode="auto">
            <a:xfrm>
              <a:off x="1963" y="2272"/>
              <a:ext cx="1128" cy="0"/>
            </a:xfrm>
            <a:prstGeom prst="line">
              <a:avLst/>
            </a:prstGeom>
            <a:noFill/>
            <a:ln w="19050">
              <a:solidFill>
                <a:srgbClr val="000000"/>
              </a:solidFill>
              <a:round/>
              <a:headEnd/>
              <a:tailEnd/>
            </a:ln>
            <a:effectLst/>
          </p:spPr>
          <p:txBody>
            <a:bodyPr lIns="0" tIns="0" rIns="0" bIns="0" anchor="ctr">
              <a:spAutoFit/>
            </a:bodyPr>
            <a:lstStyle/>
            <a:p>
              <a:endParaRPr lang="en-US"/>
            </a:p>
          </p:txBody>
        </p:sp>
      </p:grpSp>
      <p:grpSp>
        <p:nvGrpSpPr>
          <p:cNvPr id="2970651" name="Group 27"/>
          <p:cNvGrpSpPr>
            <a:grpSpLocks/>
          </p:cNvGrpSpPr>
          <p:nvPr/>
        </p:nvGrpSpPr>
        <p:grpSpPr bwMode="auto">
          <a:xfrm>
            <a:off x="4903788" y="3316288"/>
            <a:ext cx="574675" cy="561975"/>
            <a:chOff x="5027" y="3313"/>
            <a:chExt cx="362" cy="354"/>
          </a:xfrm>
        </p:grpSpPr>
        <p:sp>
          <p:nvSpPr>
            <p:cNvPr id="2970652" name="AutoShape 28"/>
            <p:cNvSpPr>
              <a:spLocks noChangeArrowheads="1"/>
            </p:cNvSpPr>
            <p:nvPr/>
          </p:nvSpPr>
          <p:spPr bwMode="auto">
            <a:xfrm>
              <a:off x="5027" y="3327"/>
              <a:ext cx="362" cy="34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pic>
          <p:nvPicPr>
            <p:cNvPr id="2970653" name="Picture 29" descr="crack"/>
            <p:cNvPicPr>
              <a:picLocks noChangeAspect="1" noChangeArrowheads="1"/>
            </p:cNvPicPr>
            <p:nvPr/>
          </p:nvPicPr>
          <p:blipFill>
            <a:blip r:embed="rId3" cstate="print"/>
            <a:srcRect/>
            <a:stretch>
              <a:fillRect/>
            </a:stretch>
          </p:blipFill>
          <p:spPr bwMode="auto">
            <a:xfrm>
              <a:off x="5128" y="3313"/>
              <a:ext cx="154" cy="350"/>
            </a:xfrm>
            <a:prstGeom prst="rect">
              <a:avLst/>
            </a:prstGeom>
            <a:noFill/>
          </p:spPr>
        </p:pic>
      </p:grpSp>
      <p:sp>
        <p:nvSpPr>
          <p:cNvPr id="2970654" name="Rectangle 30"/>
          <p:cNvSpPr>
            <a:spLocks noChangeArrowheads="1"/>
          </p:cNvSpPr>
          <p:nvPr/>
        </p:nvSpPr>
        <p:spPr bwMode="auto">
          <a:xfrm>
            <a:off x="1700213" y="3225800"/>
            <a:ext cx="1358900" cy="720725"/>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70655" name="Text Box 31"/>
          <p:cNvSpPr txBox="1">
            <a:spLocks noChangeArrowheads="1"/>
          </p:cNvSpPr>
          <p:nvPr/>
        </p:nvSpPr>
        <p:spPr bwMode="auto">
          <a:xfrm>
            <a:off x="1893888" y="3362325"/>
            <a:ext cx="971550" cy="441325"/>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grpSp>
        <p:nvGrpSpPr>
          <p:cNvPr id="2970656" name="Group 32"/>
          <p:cNvGrpSpPr>
            <a:grpSpLocks/>
          </p:cNvGrpSpPr>
          <p:nvPr/>
        </p:nvGrpSpPr>
        <p:grpSpPr bwMode="auto">
          <a:xfrm>
            <a:off x="3925888" y="2855913"/>
            <a:ext cx="1827212" cy="1508125"/>
            <a:chOff x="3457" y="1793"/>
            <a:chExt cx="1151" cy="950"/>
          </a:xfrm>
        </p:grpSpPr>
        <p:sp>
          <p:nvSpPr>
            <p:cNvPr id="2970657" name="AutoShape 33"/>
            <p:cNvSpPr>
              <a:spLocks noChangeArrowheads="1"/>
            </p:cNvSpPr>
            <p:nvPr/>
          </p:nvSpPr>
          <p:spPr bwMode="auto">
            <a:xfrm>
              <a:off x="3906" y="1793"/>
              <a:ext cx="702" cy="950"/>
            </a:xfrm>
            <a:prstGeom prst="roundRect">
              <a:avLst>
                <a:gd name="adj" fmla="val 11657"/>
              </a:avLst>
            </a:prstGeom>
            <a:gradFill rotWithShape="1">
              <a:gsLst>
                <a:gs pos="0">
                  <a:srgbClr val="E2EAEA"/>
                </a:gs>
                <a:gs pos="100000">
                  <a:srgbClr val="E2EAEA">
                    <a:gamma/>
                    <a:tint val="24706"/>
                    <a:invGamma/>
                  </a:srgbClr>
                </a:gs>
              </a:gsLst>
              <a:lin ang="2700000" scaled="1"/>
            </a:gradFill>
            <a:ln w="6350" algn="ctr">
              <a:solidFill>
                <a:srgbClr val="6F9995"/>
              </a:solidFill>
              <a:round/>
              <a:headEnd/>
              <a:tailEnd type="none" w="lg" len="med"/>
            </a:ln>
            <a:effectLst/>
          </p:spPr>
          <p:txBody>
            <a:bodyPr wrap="none" lIns="0" tIns="0" rIns="0" bIns="0" anchor="ctr"/>
            <a:lstStyle/>
            <a:p>
              <a:endParaRPr lang="en-US"/>
            </a:p>
          </p:txBody>
        </p:sp>
        <p:sp>
          <p:nvSpPr>
            <p:cNvPr id="2970658" name="Line 34"/>
            <p:cNvSpPr>
              <a:spLocks noChangeShapeType="1"/>
            </p:cNvSpPr>
            <p:nvPr/>
          </p:nvSpPr>
          <p:spPr bwMode="auto">
            <a:xfrm>
              <a:off x="3457" y="2266"/>
              <a:ext cx="654" cy="0"/>
            </a:xfrm>
            <a:prstGeom prst="line">
              <a:avLst/>
            </a:prstGeom>
            <a:noFill/>
            <a:ln w="19050">
              <a:solidFill>
                <a:srgbClr val="000000"/>
              </a:solidFill>
              <a:round/>
              <a:headEnd/>
              <a:tailEnd/>
            </a:ln>
            <a:effectLst/>
          </p:spPr>
          <p:txBody>
            <a:bodyPr lIns="0" tIns="0" rIns="0" bIns="0" anchor="ctr">
              <a:spAutoFit/>
            </a:bodyPr>
            <a:lstStyle/>
            <a:p>
              <a:endParaRPr lang="en-US"/>
            </a:p>
          </p:txBody>
        </p:sp>
        <p:sp>
          <p:nvSpPr>
            <p:cNvPr id="2970659" name="AutoShape 35"/>
            <p:cNvSpPr>
              <a:spLocks noChangeArrowheads="1"/>
            </p:cNvSpPr>
            <p:nvPr/>
          </p:nvSpPr>
          <p:spPr bwMode="auto">
            <a:xfrm>
              <a:off x="4079" y="2106"/>
              <a:ext cx="362" cy="34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grpSp>
      <p:grpSp>
        <p:nvGrpSpPr>
          <p:cNvPr id="2970660" name="Group 36"/>
          <p:cNvGrpSpPr>
            <a:grpSpLocks/>
          </p:cNvGrpSpPr>
          <p:nvPr/>
        </p:nvGrpSpPr>
        <p:grpSpPr bwMode="auto">
          <a:xfrm>
            <a:off x="5487988" y="2846388"/>
            <a:ext cx="1827212" cy="1508125"/>
            <a:chOff x="3457" y="1793"/>
            <a:chExt cx="1151" cy="950"/>
          </a:xfrm>
        </p:grpSpPr>
        <p:sp>
          <p:nvSpPr>
            <p:cNvPr id="2970661" name="AutoShape 37"/>
            <p:cNvSpPr>
              <a:spLocks noChangeArrowheads="1"/>
            </p:cNvSpPr>
            <p:nvPr/>
          </p:nvSpPr>
          <p:spPr bwMode="auto">
            <a:xfrm>
              <a:off x="3906" y="1793"/>
              <a:ext cx="702" cy="950"/>
            </a:xfrm>
            <a:prstGeom prst="roundRect">
              <a:avLst>
                <a:gd name="adj" fmla="val 11657"/>
              </a:avLst>
            </a:prstGeom>
            <a:gradFill rotWithShape="1">
              <a:gsLst>
                <a:gs pos="0">
                  <a:srgbClr val="E2EAEA"/>
                </a:gs>
                <a:gs pos="100000">
                  <a:srgbClr val="E2EAEA">
                    <a:gamma/>
                    <a:tint val="24706"/>
                    <a:invGamma/>
                  </a:srgbClr>
                </a:gs>
              </a:gsLst>
              <a:lin ang="2700000" scaled="1"/>
            </a:gradFill>
            <a:ln w="6350" algn="ctr">
              <a:solidFill>
                <a:srgbClr val="6F9995"/>
              </a:solidFill>
              <a:round/>
              <a:headEnd/>
              <a:tailEnd type="none" w="lg" len="med"/>
            </a:ln>
            <a:effectLst/>
          </p:spPr>
          <p:txBody>
            <a:bodyPr wrap="none" lIns="0" tIns="0" rIns="0" bIns="0" anchor="ctr"/>
            <a:lstStyle/>
            <a:p>
              <a:endParaRPr lang="en-US"/>
            </a:p>
          </p:txBody>
        </p:sp>
        <p:sp>
          <p:nvSpPr>
            <p:cNvPr id="2970662" name="Line 38"/>
            <p:cNvSpPr>
              <a:spLocks noChangeShapeType="1"/>
            </p:cNvSpPr>
            <p:nvPr/>
          </p:nvSpPr>
          <p:spPr bwMode="auto">
            <a:xfrm>
              <a:off x="3457" y="2266"/>
              <a:ext cx="654" cy="0"/>
            </a:xfrm>
            <a:prstGeom prst="line">
              <a:avLst/>
            </a:prstGeom>
            <a:noFill/>
            <a:ln w="19050">
              <a:solidFill>
                <a:srgbClr val="000000"/>
              </a:solidFill>
              <a:round/>
              <a:headEnd/>
              <a:tailEnd/>
            </a:ln>
            <a:effectLst/>
          </p:spPr>
          <p:txBody>
            <a:bodyPr lIns="0" tIns="0" rIns="0" bIns="0" anchor="ctr">
              <a:spAutoFit/>
            </a:bodyPr>
            <a:lstStyle/>
            <a:p>
              <a:endParaRPr lang="en-US"/>
            </a:p>
          </p:txBody>
        </p:sp>
        <p:sp>
          <p:nvSpPr>
            <p:cNvPr id="2970663" name="AutoShape 39"/>
            <p:cNvSpPr>
              <a:spLocks noChangeArrowheads="1"/>
            </p:cNvSpPr>
            <p:nvPr/>
          </p:nvSpPr>
          <p:spPr bwMode="auto">
            <a:xfrm>
              <a:off x="4079" y="2106"/>
              <a:ext cx="362" cy="34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970651"/>
                                        </p:tgtEl>
                                        <p:attrNameLst>
                                          <p:attrName>style.visibility</p:attrName>
                                        </p:attrNameLst>
                                      </p:cBhvr>
                                      <p:to>
                                        <p:strVal val="visible"/>
                                      </p:to>
                                    </p:set>
                                    <p:animEffect transition="in" filter="fade">
                                      <p:cBhvr>
                                        <p:cTn id="7" dur="1000"/>
                                        <p:tgtEl>
                                          <p:spTgt spid="2970651"/>
                                        </p:tgtEl>
                                      </p:cBhvr>
                                    </p:animEffect>
                                  </p:childTnLst>
                                </p:cTn>
                              </p:par>
                            </p:childTnLst>
                          </p:cTn>
                        </p:par>
                        <p:par>
                          <p:cTn id="8" fill="hold">
                            <p:stCondLst>
                              <p:cond delay="1000"/>
                            </p:stCondLst>
                            <p:childTnLst>
                              <p:par>
                                <p:cTn id="9" presetID="9" presetClass="emph" presetSubtype="0" nodeType="afterEffect">
                                  <p:stCondLst>
                                    <p:cond delay="0"/>
                                  </p:stCondLst>
                                  <p:childTnLst>
                                    <p:set>
                                      <p:cBhvr rctx="PPT">
                                        <p:cTn id="10" dur="indefinite"/>
                                        <p:tgtEl>
                                          <p:spTgt spid="2970656"/>
                                        </p:tgtEl>
                                        <p:attrNameLst>
                                          <p:attrName>style.opacity</p:attrName>
                                        </p:attrNameLst>
                                      </p:cBhvr>
                                      <p:to>
                                        <p:strVal val="0.7"/>
                                      </p:to>
                                    </p:set>
                                    <p:animEffect filter="image" prLst="opacity: 0.7">
                                      <p:cBhvr rctx="IE">
                                        <p:cTn id="11" dur="indefinite"/>
                                        <p:tgtEl>
                                          <p:spTgt spid="2970656"/>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970660"/>
                                        </p:tgtEl>
                                        <p:attrNameLst>
                                          <p:attrName>style.visibility</p:attrName>
                                        </p:attrNameLst>
                                      </p:cBhvr>
                                      <p:to>
                                        <p:strVal val="visible"/>
                                      </p:to>
                                    </p:set>
                                    <p:animEffect transition="in" filter="fade">
                                      <p:cBhvr>
                                        <p:cTn id="15" dur="2000"/>
                                        <p:tgtEl>
                                          <p:spTgt spid="29706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2674" name="Rectangle 2"/>
          <p:cNvSpPr>
            <a:spLocks noGrp="1" noChangeArrowheads="1"/>
          </p:cNvSpPr>
          <p:nvPr>
            <p:ph type="title"/>
          </p:nvPr>
        </p:nvSpPr>
        <p:spPr>
          <a:xfrm>
            <a:off x="457200" y="274638"/>
            <a:ext cx="7467600" cy="764890"/>
          </a:xfrm>
        </p:spPr>
        <p:txBody>
          <a:bodyPr/>
          <a:lstStyle/>
          <a:p>
            <a:r>
              <a:rPr lang="en-US" dirty="0"/>
              <a:t>Hot Swap</a:t>
            </a:r>
            <a:endParaRPr lang="en-US" sz="1100" dirty="0"/>
          </a:p>
        </p:txBody>
      </p:sp>
      <p:sp>
        <p:nvSpPr>
          <p:cNvPr id="23" name="Footer Placeholder 4"/>
          <p:cNvSpPr>
            <a:spLocks noGrp="1"/>
          </p:cNvSpPr>
          <p:nvPr>
            <p:ph type="ftr" sz="quarter" idx="11"/>
          </p:nvPr>
        </p:nvSpPr>
        <p:spPr/>
        <p:txBody>
          <a:bodyPr/>
          <a:lstStyle/>
          <a:p>
            <a:r>
              <a:rPr lang="en-US"/>
              <a:t>RAID Arrays</a:t>
            </a:r>
          </a:p>
        </p:txBody>
      </p:sp>
      <p:sp>
        <p:nvSpPr>
          <p:cNvPr id="2972675" name="AutoShape 3"/>
          <p:cNvSpPr>
            <a:spLocks noChangeArrowheads="1"/>
          </p:cNvSpPr>
          <p:nvPr/>
        </p:nvSpPr>
        <p:spPr bwMode="auto">
          <a:xfrm>
            <a:off x="1247775" y="1149350"/>
            <a:ext cx="6683375" cy="4895850"/>
          </a:xfrm>
          <a:prstGeom prst="roundRect">
            <a:avLst>
              <a:gd name="adj" fmla="val 3338"/>
            </a:avLst>
          </a:prstGeom>
          <a:gradFill rotWithShape="1">
            <a:gsLst>
              <a:gs pos="0">
                <a:srgbClr val="D1E5E4">
                  <a:gamma/>
                  <a:tint val="46667"/>
                  <a:invGamma/>
                </a:srgbClr>
              </a:gs>
              <a:gs pos="100000">
                <a:srgbClr val="D1E5E4"/>
              </a:gs>
            </a:gsLst>
            <a:lin ang="2700000" scaled="1"/>
          </a:gradFill>
          <a:ln w="12700" algn="ctr">
            <a:solidFill>
              <a:srgbClr val="88B8B6"/>
            </a:solidFill>
            <a:round/>
            <a:headEnd/>
            <a:tailEnd type="none" w="lg" len="med"/>
          </a:ln>
          <a:effectLst>
            <a:outerShdw dist="35921" dir="2700000" algn="ctr" rotWithShape="0">
              <a:srgbClr val="000000"/>
            </a:outerShdw>
          </a:effectLst>
        </p:spPr>
        <p:txBody>
          <a:bodyPr wrap="none" lIns="0" tIns="0" rIns="0" bIns="0" anchor="ctr"/>
          <a:lstStyle/>
          <a:p>
            <a:endParaRPr lang="en-US"/>
          </a:p>
        </p:txBody>
      </p:sp>
      <p:sp>
        <p:nvSpPr>
          <p:cNvPr id="2972676" name="Freeform 4"/>
          <p:cNvSpPr>
            <a:spLocks/>
          </p:cNvSpPr>
          <p:nvPr/>
        </p:nvSpPr>
        <p:spPr bwMode="auto">
          <a:xfrm>
            <a:off x="5495925" y="1989138"/>
            <a:ext cx="973138" cy="1620837"/>
          </a:xfrm>
          <a:custGeom>
            <a:avLst/>
            <a:gdLst/>
            <a:ahLst/>
            <a:cxnLst>
              <a:cxn ang="0">
                <a:pos x="6" y="1021"/>
              </a:cxn>
              <a:cxn ang="0">
                <a:pos x="0" y="392"/>
              </a:cxn>
              <a:cxn ang="0">
                <a:pos x="0" y="0"/>
              </a:cxn>
              <a:cxn ang="0">
                <a:pos x="613" y="0"/>
              </a:cxn>
            </a:cxnLst>
            <a:rect l="0" t="0" r="r" b="b"/>
            <a:pathLst>
              <a:path w="613" h="1021">
                <a:moveTo>
                  <a:pt x="6" y="1021"/>
                </a:moveTo>
                <a:lnTo>
                  <a:pt x="0" y="392"/>
                </a:lnTo>
                <a:lnTo>
                  <a:pt x="0" y="0"/>
                </a:lnTo>
                <a:lnTo>
                  <a:pt x="613" y="0"/>
                </a:lnTo>
              </a:path>
            </a:pathLst>
          </a:custGeom>
          <a:noFill/>
          <a:ln w="19050" cap="flat" cmpd="sng">
            <a:solidFill>
              <a:srgbClr val="000000"/>
            </a:solidFill>
            <a:prstDash val="solid"/>
            <a:round/>
            <a:headEnd/>
            <a:tailEnd/>
          </a:ln>
          <a:effectLst/>
        </p:spPr>
        <p:txBody>
          <a:bodyPr wrap="none" lIns="0" tIns="0" rIns="0" bIns="0" anchor="ctr">
            <a:spAutoFit/>
          </a:bodyPr>
          <a:lstStyle/>
          <a:p>
            <a:endParaRPr lang="en-US"/>
          </a:p>
        </p:txBody>
      </p:sp>
      <p:sp>
        <p:nvSpPr>
          <p:cNvPr id="2972677" name="Freeform 5"/>
          <p:cNvSpPr>
            <a:spLocks/>
          </p:cNvSpPr>
          <p:nvPr/>
        </p:nvSpPr>
        <p:spPr bwMode="auto">
          <a:xfrm>
            <a:off x="5502275" y="3609975"/>
            <a:ext cx="973138" cy="1604963"/>
          </a:xfrm>
          <a:custGeom>
            <a:avLst/>
            <a:gdLst/>
            <a:ahLst/>
            <a:cxnLst>
              <a:cxn ang="0">
                <a:pos x="2" y="0"/>
              </a:cxn>
              <a:cxn ang="0">
                <a:pos x="0" y="626"/>
              </a:cxn>
              <a:cxn ang="0">
                <a:pos x="0" y="1011"/>
              </a:cxn>
              <a:cxn ang="0">
                <a:pos x="613" y="1011"/>
              </a:cxn>
            </a:cxnLst>
            <a:rect l="0" t="0" r="r" b="b"/>
            <a:pathLst>
              <a:path w="613" h="1011">
                <a:moveTo>
                  <a:pt x="2" y="0"/>
                </a:moveTo>
                <a:lnTo>
                  <a:pt x="0" y="626"/>
                </a:lnTo>
                <a:lnTo>
                  <a:pt x="0" y="1011"/>
                </a:lnTo>
                <a:lnTo>
                  <a:pt x="613" y="1011"/>
                </a:lnTo>
              </a:path>
            </a:pathLst>
          </a:custGeom>
          <a:noFill/>
          <a:ln w="19050" cap="flat" cmpd="sng">
            <a:solidFill>
              <a:srgbClr val="000000"/>
            </a:solidFill>
            <a:prstDash val="solid"/>
            <a:round/>
            <a:headEnd/>
            <a:tailEnd/>
          </a:ln>
          <a:effectLst/>
        </p:spPr>
        <p:txBody>
          <a:bodyPr lIns="0" tIns="0" rIns="0" bIns="0" anchor="ctr">
            <a:spAutoFit/>
          </a:bodyPr>
          <a:lstStyle/>
          <a:p>
            <a:endParaRPr lang="en-US"/>
          </a:p>
        </p:txBody>
      </p:sp>
      <p:sp>
        <p:nvSpPr>
          <p:cNvPr id="2972678" name="AutoShape 6"/>
          <p:cNvSpPr>
            <a:spLocks noChangeArrowheads="1"/>
          </p:cNvSpPr>
          <p:nvPr/>
        </p:nvSpPr>
        <p:spPr bwMode="auto">
          <a:xfrm>
            <a:off x="5972175" y="1233488"/>
            <a:ext cx="1114425" cy="1508125"/>
          </a:xfrm>
          <a:prstGeom prst="roundRect">
            <a:avLst>
              <a:gd name="adj" fmla="val 11657"/>
            </a:avLst>
          </a:prstGeom>
          <a:gradFill rotWithShape="1">
            <a:gsLst>
              <a:gs pos="0">
                <a:srgbClr val="E2EAEA"/>
              </a:gs>
              <a:gs pos="100000">
                <a:srgbClr val="E2EAEA">
                  <a:gamma/>
                  <a:tint val="24706"/>
                  <a:invGamma/>
                </a:srgbClr>
              </a:gs>
            </a:gsLst>
            <a:lin ang="2700000" scaled="1"/>
          </a:gradFill>
          <a:ln w="6350" algn="ctr">
            <a:solidFill>
              <a:srgbClr val="6F9995"/>
            </a:solidFill>
            <a:round/>
            <a:headEnd/>
            <a:tailEnd type="none" w="lg" len="med"/>
          </a:ln>
          <a:effectLst/>
        </p:spPr>
        <p:txBody>
          <a:bodyPr wrap="none" lIns="0" tIns="0" rIns="0" bIns="0" anchor="ctr"/>
          <a:lstStyle/>
          <a:p>
            <a:endParaRPr lang="en-US"/>
          </a:p>
        </p:txBody>
      </p:sp>
      <p:sp>
        <p:nvSpPr>
          <p:cNvPr id="2972679" name="AutoShape 7"/>
          <p:cNvSpPr>
            <a:spLocks noChangeArrowheads="1"/>
          </p:cNvSpPr>
          <p:nvPr/>
        </p:nvSpPr>
        <p:spPr bwMode="auto">
          <a:xfrm>
            <a:off x="6246813" y="1714500"/>
            <a:ext cx="574675" cy="539750"/>
          </a:xfrm>
          <a:prstGeom prst="can">
            <a:avLst>
              <a:gd name="adj" fmla="val 35579"/>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noFill/>
            <a:round/>
            <a:headEnd/>
            <a:tailEnd type="none" w="lg" len="med"/>
          </a:ln>
          <a:effectLst/>
        </p:spPr>
        <p:txBody>
          <a:bodyPr wrap="none" lIns="0" tIns="0" rIns="0" bIns="0" anchor="ctr"/>
          <a:lstStyle/>
          <a:p>
            <a:endParaRPr lang="en-US"/>
          </a:p>
        </p:txBody>
      </p:sp>
      <p:sp>
        <p:nvSpPr>
          <p:cNvPr id="2972680" name="AutoShape 8"/>
          <p:cNvSpPr>
            <a:spLocks noChangeArrowheads="1"/>
          </p:cNvSpPr>
          <p:nvPr/>
        </p:nvSpPr>
        <p:spPr bwMode="auto">
          <a:xfrm>
            <a:off x="5972175" y="4462463"/>
            <a:ext cx="1114425" cy="1508125"/>
          </a:xfrm>
          <a:prstGeom prst="roundRect">
            <a:avLst>
              <a:gd name="adj" fmla="val 11657"/>
            </a:avLst>
          </a:prstGeom>
          <a:gradFill rotWithShape="1">
            <a:gsLst>
              <a:gs pos="0">
                <a:srgbClr val="E2EAEA"/>
              </a:gs>
              <a:gs pos="100000">
                <a:srgbClr val="E2EAEA">
                  <a:gamma/>
                  <a:tint val="24706"/>
                  <a:invGamma/>
                </a:srgbClr>
              </a:gs>
            </a:gsLst>
            <a:lin ang="2700000" scaled="1"/>
          </a:gradFill>
          <a:ln w="6350" algn="ctr">
            <a:solidFill>
              <a:srgbClr val="6F9995"/>
            </a:solidFill>
            <a:round/>
            <a:headEnd/>
            <a:tailEnd type="none" w="lg" len="med"/>
          </a:ln>
          <a:effectLst/>
        </p:spPr>
        <p:txBody>
          <a:bodyPr wrap="none" lIns="0" tIns="0" rIns="0" bIns="0" anchor="ctr"/>
          <a:lstStyle/>
          <a:p>
            <a:endParaRPr lang="en-US"/>
          </a:p>
        </p:txBody>
      </p:sp>
      <p:sp>
        <p:nvSpPr>
          <p:cNvPr id="2972681" name="AutoShape 9"/>
          <p:cNvSpPr>
            <a:spLocks noChangeArrowheads="1"/>
          </p:cNvSpPr>
          <p:nvPr/>
        </p:nvSpPr>
        <p:spPr bwMode="auto">
          <a:xfrm>
            <a:off x="6246813" y="4943475"/>
            <a:ext cx="574675" cy="539750"/>
          </a:xfrm>
          <a:prstGeom prst="can">
            <a:avLst>
              <a:gd name="adj" fmla="val 35579"/>
            </a:avLst>
          </a:prstGeom>
          <a:gradFill rotWithShape="1">
            <a:gsLst>
              <a:gs pos="0">
                <a:srgbClr val="5689C2">
                  <a:gamma/>
                  <a:shade val="47451"/>
                  <a:invGamma/>
                </a:srgbClr>
              </a:gs>
              <a:gs pos="50000">
                <a:srgbClr val="5689C2"/>
              </a:gs>
              <a:gs pos="100000">
                <a:srgbClr val="5689C2">
                  <a:gamma/>
                  <a:shade val="47451"/>
                  <a:invGamma/>
                </a:srgbClr>
              </a:gs>
            </a:gsLst>
            <a:lin ang="0" scaled="1"/>
          </a:gradFill>
          <a:ln w="12700">
            <a:noFill/>
            <a:round/>
            <a:headEnd/>
            <a:tailEnd type="none" w="lg" len="med"/>
          </a:ln>
          <a:effectLst/>
        </p:spPr>
        <p:txBody>
          <a:bodyPr wrap="none" lIns="0" tIns="0" rIns="0" bIns="0" anchor="ctr"/>
          <a:lstStyle/>
          <a:p>
            <a:endParaRPr lang="en-US"/>
          </a:p>
        </p:txBody>
      </p:sp>
      <p:sp>
        <p:nvSpPr>
          <p:cNvPr id="2972682" name="Line 10"/>
          <p:cNvSpPr>
            <a:spLocks noChangeShapeType="1"/>
          </p:cNvSpPr>
          <p:nvPr/>
        </p:nvSpPr>
        <p:spPr bwMode="auto">
          <a:xfrm>
            <a:off x="5526088" y="3606800"/>
            <a:ext cx="714375" cy="0"/>
          </a:xfrm>
          <a:prstGeom prst="line">
            <a:avLst/>
          </a:prstGeom>
          <a:noFill/>
          <a:ln w="19050">
            <a:solidFill>
              <a:srgbClr val="000000"/>
            </a:solidFill>
            <a:round/>
            <a:headEnd/>
            <a:tailEnd/>
          </a:ln>
          <a:effectLst/>
        </p:spPr>
        <p:txBody>
          <a:bodyPr lIns="0" tIns="0" rIns="0" bIns="0" anchor="ctr">
            <a:spAutoFit/>
          </a:bodyPr>
          <a:lstStyle/>
          <a:p>
            <a:endParaRPr lang="en-US"/>
          </a:p>
        </p:txBody>
      </p:sp>
      <p:sp>
        <p:nvSpPr>
          <p:cNvPr id="2972683" name="Rectangle 11"/>
          <p:cNvSpPr>
            <a:spLocks noChangeArrowheads="1"/>
          </p:cNvSpPr>
          <p:nvPr/>
        </p:nvSpPr>
        <p:spPr bwMode="auto">
          <a:xfrm>
            <a:off x="3033713" y="2405063"/>
            <a:ext cx="1358900" cy="720725"/>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72684" name="Text Box 12"/>
          <p:cNvSpPr txBox="1">
            <a:spLocks noChangeArrowheads="1"/>
          </p:cNvSpPr>
          <p:nvPr/>
        </p:nvSpPr>
        <p:spPr bwMode="auto">
          <a:xfrm>
            <a:off x="3227388" y="2541588"/>
            <a:ext cx="971550" cy="441325"/>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sp>
        <p:nvSpPr>
          <p:cNvPr id="2972685" name="AutoShape 13"/>
          <p:cNvSpPr>
            <a:spLocks noChangeArrowheads="1"/>
          </p:cNvSpPr>
          <p:nvPr/>
        </p:nvSpPr>
        <p:spPr bwMode="auto">
          <a:xfrm>
            <a:off x="5972175" y="2847975"/>
            <a:ext cx="1114425" cy="1508125"/>
          </a:xfrm>
          <a:prstGeom prst="roundRect">
            <a:avLst>
              <a:gd name="adj" fmla="val 11657"/>
            </a:avLst>
          </a:prstGeom>
          <a:gradFill rotWithShape="1">
            <a:gsLst>
              <a:gs pos="0">
                <a:srgbClr val="E2EAEA"/>
              </a:gs>
              <a:gs pos="100000">
                <a:srgbClr val="E2EAEA">
                  <a:gamma/>
                  <a:tint val="24706"/>
                  <a:invGamma/>
                </a:srgbClr>
              </a:gs>
            </a:gsLst>
            <a:lin ang="2700000" scaled="1"/>
          </a:gradFill>
          <a:ln w="6350" algn="ctr">
            <a:solidFill>
              <a:srgbClr val="6F9995"/>
            </a:solidFill>
            <a:round/>
            <a:headEnd/>
            <a:tailEnd type="none" w="lg" len="med"/>
          </a:ln>
          <a:effectLst/>
        </p:spPr>
        <p:txBody>
          <a:bodyPr wrap="none" lIns="0" tIns="0" rIns="0" bIns="0" anchor="ctr"/>
          <a:lstStyle/>
          <a:p>
            <a:endParaRPr lang="en-US"/>
          </a:p>
        </p:txBody>
      </p:sp>
      <p:sp>
        <p:nvSpPr>
          <p:cNvPr id="2972686" name="AutoShape 14"/>
          <p:cNvSpPr>
            <a:spLocks noChangeArrowheads="1"/>
          </p:cNvSpPr>
          <p:nvPr/>
        </p:nvSpPr>
        <p:spPr bwMode="auto">
          <a:xfrm>
            <a:off x="6246813" y="3328988"/>
            <a:ext cx="574675" cy="53975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sp>
        <p:nvSpPr>
          <p:cNvPr id="2972687" name="Line 15"/>
          <p:cNvSpPr>
            <a:spLocks noChangeShapeType="1"/>
          </p:cNvSpPr>
          <p:nvPr/>
        </p:nvSpPr>
        <p:spPr bwMode="auto">
          <a:xfrm>
            <a:off x="4268788" y="4473575"/>
            <a:ext cx="1238250" cy="0"/>
          </a:xfrm>
          <a:prstGeom prst="line">
            <a:avLst/>
          </a:prstGeom>
          <a:noFill/>
          <a:ln w="19050">
            <a:solidFill>
              <a:srgbClr val="000000"/>
            </a:solidFill>
            <a:round/>
            <a:headEnd/>
            <a:tailEnd/>
          </a:ln>
          <a:effectLst/>
        </p:spPr>
        <p:txBody>
          <a:bodyPr lIns="0" tIns="0" rIns="0" bIns="0" anchor="ctr">
            <a:spAutoFit/>
          </a:bodyPr>
          <a:lstStyle/>
          <a:p>
            <a:endParaRPr lang="en-US"/>
          </a:p>
        </p:txBody>
      </p:sp>
      <p:sp>
        <p:nvSpPr>
          <p:cNvPr id="2972688" name="Rectangle 16"/>
          <p:cNvSpPr>
            <a:spLocks noChangeArrowheads="1"/>
          </p:cNvSpPr>
          <p:nvPr/>
        </p:nvSpPr>
        <p:spPr bwMode="auto">
          <a:xfrm>
            <a:off x="3033713" y="4092575"/>
            <a:ext cx="1358900" cy="720725"/>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72689" name="Text Box 17"/>
          <p:cNvSpPr txBox="1">
            <a:spLocks noChangeArrowheads="1"/>
          </p:cNvSpPr>
          <p:nvPr/>
        </p:nvSpPr>
        <p:spPr bwMode="auto">
          <a:xfrm>
            <a:off x="3227388" y="4229100"/>
            <a:ext cx="971550" cy="441325"/>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pic>
        <p:nvPicPr>
          <p:cNvPr id="2972690" name="Picture 18" descr="cracked_raid"/>
          <p:cNvPicPr>
            <a:picLocks noChangeAspect="1" noChangeArrowheads="1"/>
          </p:cNvPicPr>
          <p:nvPr/>
        </p:nvPicPr>
        <p:blipFill>
          <a:blip r:embed="rId3" cstate="print"/>
          <a:srcRect/>
          <a:stretch>
            <a:fillRect/>
          </a:stretch>
        </p:blipFill>
        <p:spPr bwMode="auto">
          <a:xfrm>
            <a:off x="3519488" y="2398713"/>
            <a:ext cx="304800" cy="720725"/>
          </a:xfrm>
          <a:prstGeom prst="rect">
            <a:avLst/>
          </a:prstGeom>
          <a:noFill/>
        </p:spPr>
      </p:pic>
      <p:sp>
        <p:nvSpPr>
          <p:cNvPr id="2972691" name="Line 19"/>
          <p:cNvSpPr>
            <a:spLocks noChangeShapeType="1"/>
          </p:cNvSpPr>
          <p:nvPr/>
        </p:nvSpPr>
        <p:spPr bwMode="auto">
          <a:xfrm>
            <a:off x="4383088" y="2778125"/>
            <a:ext cx="1104900" cy="0"/>
          </a:xfrm>
          <a:prstGeom prst="line">
            <a:avLst/>
          </a:prstGeom>
          <a:noFill/>
          <a:ln w="19050">
            <a:solidFill>
              <a:srgbClr val="000000"/>
            </a:solidFill>
            <a:round/>
            <a:headEnd/>
            <a:tailEnd/>
          </a:ln>
          <a:effectLst/>
        </p:spPr>
        <p:txBody>
          <a:bodyPr lIns="0" tIns="0" rIns="0" bIns="0" anchor="ctr">
            <a:spAutoFit/>
          </a:bodyPr>
          <a:lstStyle/>
          <a:p>
            <a:endParaRPr lang="en-US"/>
          </a:p>
        </p:txBody>
      </p:sp>
      <p:grpSp>
        <p:nvGrpSpPr>
          <p:cNvPr id="2972692" name="Group 20"/>
          <p:cNvGrpSpPr>
            <a:grpSpLocks/>
          </p:cNvGrpSpPr>
          <p:nvPr/>
        </p:nvGrpSpPr>
        <p:grpSpPr bwMode="auto">
          <a:xfrm>
            <a:off x="3033713" y="2416175"/>
            <a:ext cx="1358900" cy="720725"/>
            <a:chOff x="303" y="2674"/>
            <a:chExt cx="856" cy="454"/>
          </a:xfrm>
        </p:grpSpPr>
        <p:sp>
          <p:nvSpPr>
            <p:cNvPr id="2972693" name="Rectangle 21"/>
            <p:cNvSpPr>
              <a:spLocks noChangeArrowheads="1"/>
            </p:cNvSpPr>
            <p:nvPr/>
          </p:nvSpPr>
          <p:spPr bwMode="auto">
            <a:xfrm>
              <a:off x="303" y="2674"/>
              <a:ext cx="856" cy="454"/>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72694" name="Text Box 22"/>
            <p:cNvSpPr txBox="1">
              <a:spLocks noChangeArrowheads="1"/>
            </p:cNvSpPr>
            <p:nvPr/>
          </p:nvSpPr>
          <p:spPr bwMode="auto">
            <a:xfrm>
              <a:off x="425" y="2760"/>
              <a:ext cx="612" cy="278"/>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972690"/>
                                        </p:tgtEl>
                                        <p:attrNameLst>
                                          <p:attrName>style.visibility</p:attrName>
                                        </p:attrNameLst>
                                      </p:cBhvr>
                                      <p:to>
                                        <p:strVal val="visible"/>
                                      </p:to>
                                    </p:set>
                                    <p:animEffect transition="in" filter="fade">
                                      <p:cBhvr>
                                        <p:cTn id="7" dur="2000"/>
                                        <p:tgtEl>
                                          <p:spTgt spid="297269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72687"/>
                                        </p:tgtEl>
                                        <p:attrNameLst>
                                          <p:attrName>style.visibility</p:attrName>
                                        </p:attrNameLst>
                                      </p:cBhvr>
                                      <p:to>
                                        <p:strVal val="visible"/>
                                      </p:to>
                                    </p:set>
                                    <p:animEffect transition="in" filter="fade">
                                      <p:cBhvr>
                                        <p:cTn id="10" dur="2000"/>
                                        <p:tgtEl>
                                          <p:spTgt spid="2972687"/>
                                        </p:tgtEl>
                                      </p:cBhvr>
                                    </p:animEffect>
                                  </p:childTnLst>
                                </p:cTn>
                              </p:par>
                            </p:childTnLst>
                          </p:cTn>
                        </p:par>
                        <p:par>
                          <p:cTn id="11" fill="hold">
                            <p:stCondLst>
                              <p:cond delay="2000"/>
                            </p:stCondLst>
                            <p:childTnLst>
                              <p:par>
                                <p:cTn id="12" presetID="9" presetClass="emph" presetSubtype="0" nodeType="afterEffect">
                                  <p:stCondLst>
                                    <p:cond delay="0"/>
                                  </p:stCondLst>
                                  <p:childTnLst>
                                    <p:set>
                                      <p:cBhvr rctx="PPT">
                                        <p:cTn id="13" dur="indefinite"/>
                                        <p:tgtEl>
                                          <p:spTgt spid="2972690"/>
                                        </p:tgtEl>
                                        <p:attrNameLst>
                                          <p:attrName>style.opacity</p:attrName>
                                        </p:attrNameLst>
                                      </p:cBhvr>
                                      <p:to>
                                        <p:strVal val="0.5"/>
                                      </p:to>
                                    </p:set>
                                    <p:animEffect filter="image" prLst="opacity: 0.5">
                                      <p:cBhvr rctx="IE">
                                        <p:cTn id="14" dur="indefinite"/>
                                        <p:tgtEl>
                                          <p:spTgt spid="2972690"/>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xit" presetSubtype="8" fill="hold" grpId="0" nodeType="clickEffect">
                                  <p:stCondLst>
                                    <p:cond delay="0"/>
                                  </p:stCondLst>
                                  <p:childTnLst>
                                    <p:anim calcmode="lin" valueType="num">
                                      <p:cBhvr additive="base">
                                        <p:cTn id="18" dur="2000"/>
                                        <p:tgtEl>
                                          <p:spTgt spid="2972683"/>
                                        </p:tgtEl>
                                        <p:attrNameLst>
                                          <p:attrName>ppt_x</p:attrName>
                                        </p:attrNameLst>
                                      </p:cBhvr>
                                      <p:tavLst>
                                        <p:tav tm="0">
                                          <p:val>
                                            <p:strVal val="ppt_x"/>
                                          </p:val>
                                        </p:tav>
                                        <p:tav tm="100000">
                                          <p:val>
                                            <p:strVal val="0-ppt_w/2"/>
                                          </p:val>
                                        </p:tav>
                                      </p:tavLst>
                                    </p:anim>
                                    <p:anim calcmode="lin" valueType="num">
                                      <p:cBhvr additive="base">
                                        <p:cTn id="19" dur="2000"/>
                                        <p:tgtEl>
                                          <p:spTgt spid="2972683"/>
                                        </p:tgtEl>
                                        <p:attrNameLst>
                                          <p:attrName>ppt_y</p:attrName>
                                        </p:attrNameLst>
                                      </p:cBhvr>
                                      <p:tavLst>
                                        <p:tav tm="0">
                                          <p:val>
                                            <p:strVal val="ppt_y"/>
                                          </p:val>
                                        </p:tav>
                                        <p:tav tm="100000">
                                          <p:val>
                                            <p:strVal val="ppt_y"/>
                                          </p:val>
                                        </p:tav>
                                      </p:tavLst>
                                    </p:anim>
                                    <p:set>
                                      <p:cBhvr>
                                        <p:cTn id="20" dur="1" fill="hold">
                                          <p:stCondLst>
                                            <p:cond delay="1999"/>
                                          </p:stCondLst>
                                        </p:cTn>
                                        <p:tgtEl>
                                          <p:spTgt spid="2972683"/>
                                        </p:tgtEl>
                                        <p:attrNameLst>
                                          <p:attrName>style.visibility</p:attrName>
                                        </p:attrNameLst>
                                      </p:cBhvr>
                                      <p:to>
                                        <p:strVal val="hidden"/>
                                      </p:to>
                                    </p:set>
                                  </p:childTnLst>
                                </p:cTn>
                              </p:par>
                              <p:par>
                                <p:cTn id="21" presetID="2" presetClass="exit" presetSubtype="8" fill="hold" grpId="0" nodeType="withEffect">
                                  <p:stCondLst>
                                    <p:cond delay="0"/>
                                  </p:stCondLst>
                                  <p:childTnLst>
                                    <p:anim calcmode="lin" valueType="num">
                                      <p:cBhvr additive="base">
                                        <p:cTn id="22" dur="2000"/>
                                        <p:tgtEl>
                                          <p:spTgt spid="2972684"/>
                                        </p:tgtEl>
                                        <p:attrNameLst>
                                          <p:attrName>ppt_x</p:attrName>
                                        </p:attrNameLst>
                                      </p:cBhvr>
                                      <p:tavLst>
                                        <p:tav tm="0">
                                          <p:val>
                                            <p:strVal val="ppt_x"/>
                                          </p:val>
                                        </p:tav>
                                        <p:tav tm="100000">
                                          <p:val>
                                            <p:strVal val="0-ppt_w/2"/>
                                          </p:val>
                                        </p:tav>
                                      </p:tavLst>
                                    </p:anim>
                                    <p:anim calcmode="lin" valueType="num">
                                      <p:cBhvr additive="base">
                                        <p:cTn id="23" dur="2000"/>
                                        <p:tgtEl>
                                          <p:spTgt spid="2972684"/>
                                        </p:tgtEl>
                                        <p:attrNameLst>
                                          <p:attrName>ppt_y</p:attrName>
                                        </p:attrNameLst>
                                      </p:cBhvr>
                                      <p:tavLst>
                                        <p:tav tm="0">
                                          <p:val>
                                            <p:strVal val="ppt_y"/>
                                          </p:val>
                                        </p:tav>
                                        <p:tav tm="100000">
                                          <p:val>
                                            <p:strVal val="ppt_y"/>
                                          </p:val>
                                        </p:tav>
                                      </p:tavLst>
                                    </p:anim>
                                    <p:set>
                                      <p:cBhvr>
                                        <p:cTn id="24" dur="1" fill="hold">
                                          <p:stCondLst>
                                            <p:cond delay="1999"/>
                                          </p:stCondLst>
                                        </p:cTn>
                                        <p:tgtEl>
                                          <p:spTgt spid="2972684"/>
                                        </p:tgtEl>
                                        <p:attrNameLst>
                                          <p:attrName>style.visibility</p:attrName>
                                        </p:attrNameLst>
                                      </p:cBhvr>
                                      <p:to>
                                        <p:strVal val="hidden"/>
                                      </p:to>
                                    </p:set>
                                  </p:childTnLst>
                                </p:cTn>
                              </p:par>
                              <p:par>
                                <p:cTn id="25" presetID="2" presetClass="exit" presetSubtype="8" fill="hold" nodeType="withEffect">
                                  <p:stCondLst>
                                    <p:cond delay="0"/>
                                  </p:stCondLst>
                                  <p:childTnLst>
                                    <p:anim calcmode="lin" valueType="num">
                                      <p:cBhvr additive="base">
                                        <p:cTn id="26" dur="2000"/>
                                        <p:tgtEl>
                                          <p:spTgt spid="2972690"/>
                                        </p:tgtEl>
                                        <p:attrNameLst>
                                          <p:attrName>ppt_x</p:attrName>
                                        </p:attrNameLst>
                                      </p:cBhvr>
                                      <p:tavLst>
                                        <p:tav tm="0">
                                          <p:val>
                                            <p:strVal val="ppt_x"/>
                                          </p:val>
                                        </p:tav>
                                        <p:tav tm="100000">
                                          <p:val>
                                            <p:strVal val="0-ppt_w/2"/>
                                          </p:val>
                                        </p:tav>
                                      </p:tavLst>
                                    </p:anim>
                                    <p:anim calcmode="lin" valueType="num">
                                      <p:cBhvr additive="base">
                                        <p:cTn id="27" dur="2000"/>
                                        <p:tgtEl>
                                          <p:spTgt spid="2972690"/>
                                        </p:tgtEl>
                                        <p:attrNameLst>
                                          <p:attrName>ppt_y</p:attrName>
                                        </p:attrNameLst>
                                      </p:cBhvr>
                                      <p:tavLst>
                                        <p:tav tm="0">
                                          <p:val>
                                            <p:strVal val="ppt_y"/>
                                          </p:val>
                                        </p:tav>
                                        <p:tav tm="100000">
                                          <p:val>
                                            <p:strVal val="ppt_y"/>
                                          </p:val>
                                        </p:tav>
                                      </p:tavLst>
                                    </p:anim>
                                    <p:set>
                                      <p:cBhvr>
                                        <p:cTn id="28" dur="1" fill="hold">
                                          <p:stCondLst>
                                            <p:cond delay="1999"/>
                                          </p:stCondLst>
                                        </p:cTn>
                                        <p:tgtEl>
                                          <p:spTgt spid="2972690"/>
                                        </p:tgtEl>
                                        <p:attrNameLst>
                                          <p:attrName>style.visibility</p:attrName>
                                        </p:attrNameLst>
                                      </p:cBhvr>
                                      <p:to>
                                        <p:strVal val="hidden"/>
                                      </p:to>
                                    </p:set>
                                  </p:childTnLst>
                                </p:cTn>
                              </p:par>
                            </p:childTnLst>
                          </p:cTn>
                        </p:par>
                        <p:par>
                          <p:cTn id="29" fill="hold">
                            <p:stCondLst>
                              <p:cond delay="2000"/>
                            </p:stCondLst>
                            <p:childTnLst>
                              <p:par>
                                <p:cTn id="30" presetID="2" presetClass="entr" presetSubtype="8" fill="hold" nodeType="afterEffect">
                                  <p:stCondLst>
                                    <p:cond delay="3000"/>
                                  </p:stCondLst>
                                  <p:childTnLst>
                                    <p:set>
                                      <p:cBhvr>
                                        <p:cTn id="31" dur="1" fill="hold">
                                          <p:stCondLst>
                                            <p:cond delay="0"/>
                                          </p:stCondLst>
                                        </p:cTn>
                                        <p:tgtEl>
                                          <p:spTgt spid="2972692"/>
                                        </p:tgtEl>
                                        <p:attrNameLst>
                                          <p:attrName>style.visibility</p:attrName>
                                        </p:attrNameLst>
                                      </p:cBhvr>
                                      <p:to>
                                        <p:strVal val="visible"/>
                                      </p:to>
                                    </p:set>
                                    <p:anim calcmode="lin" valueType="num">
                                      <p:cBhvr additive="base">
                                        <p:cTn id="32" dur="2000" fill="hold"/>
                                        <p:tgtEl>
                                          <p:spTgt spid="2972692"/>
                                        </p:tgtEl>
                                        <p:attrNameLst>
                                          <p:attrName>ppt_x</p:attrName>
                                        </p:attrNameLst>
                                      </p:cBhvr>
                                      <p:tavLst>
                                        <p:tav tm="0">
                                          <p:val>
                                            <p:strVal val="0-#ppt_w/2"/>
                                          </p:val>
                                        </p:tav>
                                        <p:tav tm="100000">
                                          <p:val>
                                            <p:strVal val="#ppt_x"/>
                                          </p:val>
                                        </p:tav>
                                      </p:tavLst>
                                    </p:anim>
                                    <p:anim calcmode="lin" valueType="num">
                                      <p:cBhvr additive="base">
                                        <p:cTn id="33" dur="2000" fill="hold"/>
                                        <p:tgtEl>
                                          <p:spTgt spid="29726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2683" grpId="0" animBg="1"/>
      <p:bldP spid="2972684" grpId="0"/>
      <p:bldP spid="297268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6776" name="Rectangle 8"/>
          <p:cNvSpPr>
            <a:spLocks noGrp="1" noChangeArrowheads="1"/>
          </p:cNvSpPr>
          <p:nvPr>
            <p:ph type="title"/>
          </p:nvPr>
        </p:nvSpPr>
        <p:spPr/>
        <p:txBody>
          <a:bodyPr/>
          <a:lstStyle/>
          <a:p>
            <a:r>
              <a:rPr lang="en-US"/>
              <a:t>      Check Your Knowledge</a:t>
            </a:r>
          </a:p>
        </p:txBody>
      </p:sp>
      <p:sp>
        <p:nvSpPr>
          <p:cNvPr id="2976777" name="Rectangle 9"/>
          <p:cNvSpPr>
            <a:spLocks noGrp="1" noChangeArrowheads="1"/>
          </p:cNvSpPr>
          <p:nvPr>
            <p:ph sz="quarter" idx="1"/>
          </p:nvPr>
        </p:nvSpPr>
        <p:spPr/>
        <p:txBody>
          <a:bodyPr/>
          <a:lstStyle/>
          <a:p>
            <a:r>
              <a:rPr lang="en-US"/>
              <a:t>What is a RAID array?</a:t>
            </a:r>
          </a:p>
          <a:p>
            <a:r>
              <a:rPr lang="en-US"/>
              <a:t>What benefits do RAID arrays provide?</a:t>
            </a:r>
          </a:p>
          <a:p>
            <a:r>
              <a:rPr lang="en-US"/>
              <a:t>What methods can be used to provide higher data availability in a RAID array?</a:t>
            </a:r>
          </a:p>
          <a:p>
            <a:r>
              <a:rPr lang="en-US"/>
              <a:t>What is the primary difference between RAID 3 and  RAID 5?</a:t>
            </a:r>
          </a:p>
          <a:p>
            <a:r>
              <a:rPr lang="en-US"/>
              <a:t>What is a hot spare?    </a:t>
            </a:r>
          </a:p>
        </p:txBody>
      </p:sp>
      <p:sp>
        <p:nvSpPr>
          <p:cNvPr id="6" name="Footer Placeholder 3"/>
          <p:cNvSpPr>
            <a:spLocks noGrp="1"/>
          </p:cNvSpPr>
          <p:nvPr>
            <p:ph type="ftr" sz="quarter" idx="16"/>
          </p:nvPr>
        </p:nvSpPr>
        <p:spPr/>
        <p:txBody>
          <a:bodyPr/>
          <a:lstStyle/>
          <a:p>
            <a:r>
              <a:rPr lang="en-US"/>
              <a:t>RAID Arrays</a:t>
            </a:r>
          </a:p>
        </p:txBody>
      </p:sp>
      <p:sp>
        <p:nvSpPr>
          <p:cNvPr id="2976772" name="Text Box 4"/>
          <p:cNvSpPr txBox="1">
            <a:spLocks noChangeArrowheads="1"/>
          </p:cNvSpPr>
          <p:nvPr/>
        </p:nvSpPr>
        <p:spPr bwMode="auto">
          <a:xfrm>
            <a:off x="4808538" y="1506538"/>
            <a:ext cx="174625" cy="381000"/>
          </a:xfrm>
          <a:prstGeom prst="rect">
            <a:avLst/>
          </a:prstGeom>
          <a:noFill/>
          <a:ln w="25400" algn="ctr">
            <a:noFill/>
            <a:miter lim="800000"/>
            <a:headEnd/>
            <a:tailEnd type="none" w="lg" len="lg"/>
          </a:ln>
          <a:effectLst>
            <a:prstShdw prst="shdw17" dist="17961" dir="2700000">
              <a:schemeClr val="accent1">
                <a:gamma/>
                <a:shade val="60000"/>
                <a:invGamma/>
              </a:schemeClr>
            </a:prstShdw>
          </a:effectLst>
        </p:spPr>
        <p:txBody>
          <a:bodyPr wrap="none">
            <a:spAutoFit/>
          </a:bodyPr>
          <a:lstStyle/>
          <a:p>
            <a:pPr algn="ctr" defTabSz="941388" eaLnBrk="0" hangingPunct="0">
              <a:spcBef>
                <a:spcPct val="0"/>
              </a:spcBef>
              <a:buClrTx/>
              <a:buFontTx/>
              <a:buNone/>
            </a:pPr>
            <a:endParaRPr lang="en-US" sz="1900">
              <a:solidFill>
                <a:schemeClr val="tx1"/>
              </a:solidFill>
            </a:endParaRPr>
          </a:p>
        </p:txBody>
      </p:sp>
      <p:sp>
        <p:nvSpPr>
          <p:cNvPr id="2976773" name="Text Box 5"/>
          <p:cNvSpPr txBox="1">
            <a:spLocks noChangeArrowheads="1"/>
          </p:cNvSpPr>
          <p:nvPr/>
        </p:nvSpPr>
        <p:spPr bwMode="auto">
          <a:xfrm>
            <a:off x="207963" y="450850"/>
            <a:ext cx="663575" cy="823913"/>
          </a:xfrm>
          <a:prstGeom prst="rect">
            <a:avLst/>
          </a:prstGeom>
          <a:noFill/>
          <a:ln w="25400" algn="ctr">
            <a:noFill/>
            <a:miter lim="800000"/>
            <a:headEnd/>
            <a:tailEnd type="none" w="lg" len="lg"/>
          </a:ln>
          <a:effectLst>
            <a:prstShdw prst="shdw17" dist="17961" dir="2700000">
              <a:schemeClr val="accent1">
                <a:gamma/>
                <a:shade val="60000"/>
                <a:invGamma/>
              </a:schemeClr>
            </a:prstShdw>
          </a:effectLst>
        </p:spPr>
        <p:txBody>
          <a:bodyPr>
            <a:spAutoFit/>
          </a:bodyPr>
          <a:lstStyle/>
          <a:p>
            <a:pPr algn="ctr" defTabSz="941388" eaLnBrk="0" hangingPunct="0">
              <a:spcBef>
                <a:spcPct val="0"/>
              </a:spcBef>
              <a:buClrTx/>
              <a:buFontTx/>
              <a:buNone/>
            </a:pPr>
            <a:r>
              <a:rPr lang="en-US" sz="4800" b="1">
                <a:solidFill>
                  <a:srgbClr val="FF0000"/>
                </a:solidFill>
                <a:latin typeface="Wingdings" pitchFamily="2" charset="2"/>
                <a:sym typeface="Wingdings" pitchFamily="2" charset="2"/>
              </a:rPr>
              <a:t></a:t>
            </a:r>
            <a:endParaRPr lang="en-US" sz="4800" b="1">
              <a:solidFill>
                <a:srgbClr val="FF0000"/>
              </a:solidFill>
              <a:latin typeface="Wingdings" pitchFamily="2" charset="2"/>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3762" name="Rectangle 2"/>
          <p:cNvSpPr>
            <a:spLocks noGrp="1" noChangeArrowheads="1"/>
          </p:cNvSpPr>
          <p:nvPr>
            <p:ph type="ctrTitle"/>
          </p:nvPr>
        </p:nvSpPr>
        <p:spPr>
          <a:xfrm>
            <a:off x="457200" y="625642"/>
            <a:ext cx="8178800" cy="933651"/>
          </a:xfrm>
        </p:spPr>
        <p:txBody>
          <a:bodyPr>
            <a:normAutofit/>
          </a:bodyPr>
          <a:lstStyle/>
          <a:p>
            <a:pPr algn="ctr"/>
            <a:r>
              <a:rPr lang="en-US" sz="4000" dirty="0" smtClean="0"/>
              <a:t>Why Use RAID?</a:t>
            </a:r>
            <a:endParaRPr lang="en-US" sz="4000" dirty="0"/>
          </a:p>
        </p:txBody>
      </p:sp>
      <p:sp>
        <p:nvSpPr>
          <p:cNvPr id="2933763" name="Rectangle 3"/>
          <p:cNvSpPr>
            <a:spLocks noGrp="1" noChangeArrowheads="1"/>
          </p:cNvSpPr>
          <p:nvPr>
            <p:ph type="subTitle" idx="1"/>
          </p:nvPr>
        </p:nvSpPr>
        <p:spPr>
          <a:xfrm>
            <a:off x="2286000" y="1809549"/>
            <a:ext cx="6172200" cy="4565373"/>
          </a:xfrm>
        </p:spPr>
        <p:txBody>
          <a:bodyPr>
            <a:normAutofit/>
          </a:bodyPr>
          <a:lstStyle/>
          <a:p>
            <a:pPr>
              <a:defRPr/>
            </a:pPr>
            <a:r>
              <a:rPr lang="en-US" sz="3600" dirty="0" smtClean="0">
                <a:solidFill>
                  <a:schemeClr val="accent3">
                    <a:lumMod val="75000"/>
                  </a:schemeClr>
                </a:solidFill>
              </a:rPr>
              <a:t>Improved Reliability</a:t>
            </a:r>
          </a:p>
          <a:p>
            <a:pPr>
              <a:defRPr/>
            </a:pPr>
            <a:r>
              <a:rPr lang="en-US" sz="3600" dirty="0" smtClean="0">
                <a:solidFill>
                  <a:schemeClr val="accent3">
                    <a:lumMod val="75000"/>
                  </a:schemeClr>
                </a:solidFill>
              </a:rPr>
              <a:t>Improved Performance</a:t>
            </a:r>
          </a:p>
          <a:p>
            <a:pPr>
              <a:defRPr/>
            </a:pPr>
            <a:r>
              <a:rPr lang="en-US" sz="3600" dirty="0" smtClean="0">
                <a:solidFill>
                  <a:schemeClr val="accent3">
                    <a:lumMod val="75000"/>
                  </a:schemeClr>
                </a:solidFill>
              </a:rPr>
              <a:t>Fault Tolerance</a:t>
            </a:r>
          </a:p>
          <a:p>
            <a:pPr>
              <a:defRPr/>
            </a:pPr>
            <a:r>
              <a:rPr lang="en-US" sz="3600" dirty="0" smtClean="0">
                <a:solidFill>
                  <a:schemeClr val="accent3">
                    <a:lumMod val="75000"/>
                  </a:schemeClr>
                </a:solidFill>
              </a:rPr>
              <a:t>Improved Availability</a:t>
            </a:r>
          </a:p>
          <a:p>
            <a:pPr>
              <a:defRPr/>
            </a:pPr>
            <a:r>
              <a:rPr lang="en-US" sz="3600" dirty="0" smtClean="0">
                <a:solidFill>
                  <a:schemeClr val="accent3">
                    <a:lumMod val="75000"/>
                  </a:schemeClr>
                </a:solidFill>
              </a:rPr>
              <a:t>Higher Data Security</a:t>
            </a:r>
            <a:endParaRPr lang="en-US" sz="3600"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5813" name="Rectangle 5"/>
          <p:cNvSpPr>
            <a:spLocks noGrp="1" noChangeArrowheads="1"/>
          </p:cNvSpPr>
          <p:nvPr>
            <p:ph type="title"/>
          </p:nvPr>
        </p:nvSpPr>
        <p:spPr/>
        <p:txBody>
          <a:bodyPr/>
          <a:lstStyle/>
          <a:p>
            <a:r>
              <a:rPr lang="en-US" dirty="0" smtClean="0">
                <a:solidFill>
                  <a:srgbClr val="C00000"/>
                </a:solidFill>
              </a:rPr>
              <a:t>Key Terms</a:t>
            </a:r>
            <a:endParaRPr lang="en-US" dirty="0">
              <a:solidFill>
                <a:srgbClr val="C00000"/>
              </a:solidFill>
            </a:endParaRPr>
          </a:p>
        </p:txBody>
      </p:sp>
      <p:sp>
        <p:nvSpPr>
          <p:cNvPr id="2935814" name="Rectangle 6"/>
          <p:cNvSpPr>
            <a:spLocks noGrp="1" noChangeArrowheads="1"/>
          </p:cNvSpPr>
          <p:nvPr>
            <p:ph sz="quarter" idx="1"/>
          </p:nvPr>
        </p:nvSpPr>
        <p:spPr/>
        <p:txBody>
          <a:bodyPr>
            <a:normAutofit/>
          </a:bodyPr>
          <a:lstStyle/>
          <a:p>
            <a:pPr>
              <a:lnSpc>
                <a:spcPct val="90000"/>
              </a:lnSpc>
              <a:defRPr/>
            </a:pPr>
            <a:r>
              <a:rPr lang="en-US" i="1" u="sng" dirty="0" smtClean="0"/>
              <a:t>Mirroring</a:t>
            </a:r>
            <a:r>
              <a:rPr lang="en-US" dirty="0" smtClean="0"/>
              <a:t> - the copying of data to more than one disk </a:t>
            </a:r>
          </a:p>
          <a:p>
            <a:pPr>
              <a:lnSpc>
                <a:spcPct val="90000"/>
              </a:lnSpc>
              <a:defRPr/>
            </a:pPr>
            <a:r>
              <a:rPr lang="en-US" i="1" u="sng" dirty="0" smtClean="0"/>
              <a:t>Striping</a:t>
            </a:r>
            <a:r>
              <a:rPr lang="en-US" dirty="0" smtClean="0"/>
              <a:t> - the splitting of data across more than one disk </a:t>
            </a:r>
          </a:p>
          <a:p>
            <a:pPr>
              <a:lnSpc>
                <a:spcPct val="90000"/>
              </a:lnSpc>
              <a:defRPr/>
            </a:pPr>
            <a:r>
              <a:rPr lang="en-US" i="1" u="sng" dirty="0" smtClean="0"/>
              <a:t>Parity</a:t>
            </a:r>
            <a:r>
              <a:rPr lang="en-US" dirty="0" smtClean="0"/>
              <a:t> - a redundancy check that ensures that the data is protected without having to have a full set of duplicate drives.</a:t>
            </a:r>
          </a:p>
          <a:p>
            <a:pPr>
              <a:lnSpc>
                <a:spcPct val="90000"/>
              </a:lnSpc>
              <a:defRPr/>
            </a:pPr>
            <a:r>
              <a:rPr lang="en-US" i="1" u="sng" dirty="0" err="1" smtClean="0"/>
              <a:t>Duplexing</a:t>
            </a:r>
            <a:r>
              <a:rPr lang="en-US" dirty="0" smtClean="0"/>
              <a:t> - an extension of mirroring that is based on the same principle as that technique expect it goes one step further in that it also duplicates the hardware that controls the two hard drives (or sets of hard drives). </a:t>
            </a:r>
          </a:p>
        </p:txBody>
      </p:sp>
      <p:sp>
        <p:nvSpPr>
          <p:cNvPr id="5" name="Footer Placeholder 3"/>
          <p:cNvSpPr>
            <a:spLocks noGrp="1"/>
          </p:cNvSpPr>
          <p:nvPr>
            <p:ph type="ftr" sz="quarter" idx="16"/>
          </p:nvPr>
        </p:nvSpPr>
        <p:spPr/>
        <p:txBody>
          <a:bodyPr/>
          <a:lstStyle/>
          <a:p>
            <a:r>
              <a:rPr lang="en-US"/>
              <a:t>RAID Arrays</a:t>
            </a:r>
          </a:p>
        </p:txBody>
      </p:sp>
      <p:pic>
        <p:nvPicPr>
          <p:cNvPr id="2935812" name="Picture 4" descr="mod_bar"/>
          <p:cNvPicPr>
            <a:picLocks noChangeAspect="1" noChangeArrowheads="1"/>
          </p:cNvPicPr>
          <p:nvPr/>
        </p:nvPicPr>
        <p:blipFill>
          <a:blip r:embed="rId3" cstate="print"/>
          <a:srcRect/>
          <a:stretch>
            <a:fillRect/>
          </a:stretch>
        </p:blipFill>
        <p:spPr bwMode="auto">
          <a:xfrm>
            <a:off x="228600" y="6057900"/>
            <a:ext cx="8867775" cy="5715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7861" name="Rectangle 5"/>
          <p:cNvSpPr>
            <a:spLocks noGrp="1" noChangeArrowheads="1"/>
          </p:cNvSpPr>
          <p:nvPr>
            <p:ph type="title"/>
          </p:nvPr>
        </p:nvSpPr>
        <p:spPr/>
        <p:txBody>
          <a:bodyPr>
            <a:normAutofit/>
          </a:bodyPr>
          <a:lstStyle/>
          <a:p>
            <a:r>
              <a:rPr lang="en-US"/>
              <a:t>RAID - Redundant Array of Independent Disks</a:t>
            </a:r>
          </a:p>
        </p:txBody>
      </p:sp>
      <p:sp>
        <p:nvSpPr>
          <p:cNvPr id="2937862" name="Rectangle 6"/>
          <p:cNvSpPr>
            <a:spLocks noGrp="1" noChangeArrowheads="1"/>
          </p:cNvSpPr>
          <p:nvPr>
            <p:ph sz="quarter" idx="1"/>
          </p:nvPr>
        </p:nvSpPr>
        <p:spPr>
          <a:xfrm>
            <a:off x="228600" y="1404938"/>
            <a:ext cx="7915275" cy="5329237"/>
          </a:xfrm>
        </p:spPr>
        <p:txBody>
          <a:bodyPr/>
          <a:lstStyle/>
          <a:p>
            <a:pPr marL="341313" indent="-341313" defTabSz="914400">
              <a:buFont typeface="Wingdings" pitchFamily="2" charset="2"/>
              <a:buNone/>
              <a:tabLst/>
            </a:pPr>
            <a:endParaRPr lang="en-US" sz="1400"/>
          </a:p>
          <a:p>
            <a:pPr marL="341313" indent="-341313" defTabSz="914400">
              <a:tabLst/>
            </a:pPr>
            <a:endParaRPr lang="en-US" sz="1800"/>
          </a:p>
        </p:txBody>
      </p:sp>
      <p:sp>
        <p:nvSpPr>
          <p:cNvPr id="23" name="Footer Placeholder 3"/>
          <p:cNvSpPr>
            <a:spLocks noGrp="1"/>
          </p:cNvSpPr>
          <p:nvPr>
            <p:ph type="ftr" sz="quarter" idx="16"/>
          </p:nvPr>
        </p:nvSpPr>
        <p:spPr/>
        <p:txBody>
          <a:bodyPr/>
          <a:lstStyle/>
          <a:p>
            <a:r>
              <a:rPr lang="en-US"/>
              <a:t>RAID Arrays</a:t>
            </a:r>
          </a:p>
        </p:txBody>
      </p:sp>
      <p:sp>
        <p:nvSpPr>
          <p:cNvPr id="2937858" name="AutoShape 2"/>
          <p:cNvSpPr>
            <a:spLocks noChangeArrowheads="1"/>
          </p:cNvSpPr>
          <p:nvPr/>
        </p:nvSpPr>
        <p:spPr bwMode="auto">
          <a:xfrm>
            <a:off x="3463925" y="2092325"/>
            <a:ext cx="4283075" cy="2933700"/>
          </a:xfrm>
          <a:prstGeom prst="roundRect">
            <a:avLst>
              <a:gd name="adj" fmla="val 3338"/>
            </a:avLst>
          </a:prstGeom>
          <a:gradFill rotWithShape="1">
            <a:gsLst>
              <a:gs pos="0">
                <a:srgbClr val="D1E5E4">
                  <a:gamma/>
                  <a:tint val="46667"/>
                  <a:invGamma/>
                </a:srgbClr>
              </a:gs>
              <a:gs pos="100000">
                <a:srgbClr val="D1E5E4"/>
              </a:gs>
            </a:gsLst>
            <a:lin ang="2700000" scaled="1"/>
          </a:gradFill>
          <a:ln w="12700" algn="ctr">
            <a:solidFill>
              <a:srgbClr val="88B8B6"/>
            </a:solidFill>
            <a:round/>
            <a:headEnd/>
            <a:tailEnd type="none" w="lg" len="med"/>
          </a:ln>
          <a:effectLst>
            <a:outerShdw dist="35921" dir="2700000" algn="ctr" rotWithShape="0">
              <a:srgbClr val="000000"/>
            </a:outerShdw>
          </a:effectLst>
        </p:spPr>
        <p:txBody>
          <a:bodyPr wrap="none" lIns="0" tIns="0" rIns="0" bIns="0" anchor="ctr"/>
          <a:lstStyle/>
          <a:p>
            <a:endParaRPr lang="en-US"/>
          </a:p>
        </p:txBody>
      </p:sp>
      <p:sp>
        <p:nvSpPr>
          <p:cNvPr id="2937859" name="Line 3"/>
          <p:cNvSpPr>
            <a:spLocks noChangeShapeType="1"/>
          </p:cNvSpPr>
          <p:nvPr/>
        </p:nvSpPr>
        <p:spPr bwMode="auto">
          <a:xfrm>
            <a:off x="4751388" y="3711575"/>
            <a:ext cx="1476375" cy="0"/>
          </a:xfrm>
          <a:prstGeom prst="line">
            <a:avLst/>
          </a:prstGeom>
          <a:noFill/>
          <a:ln w="19050">
            <a:solidFill>
              <a:srgbClr val="000000"/>
            </a:solidFill>
            <a:round/>
            <a:headEnd/>
            <a:tailEnd/>
          </a:ln>
          <a:effectLst/>
        </p:spPr>
        <p:txBody>
          <a:bodyPr lIns="0" tIns="0" rIns="0" bIns="0" anchor="ctr">
            <a:spAutoFit/>
          </a:bodyPr>
          <a:lstStyle/>
          <a:p>
            <a:endParaRPr lang="en-US"/>
          </a:p>
        </p:txBody>
      </p:sp>
      <p:sp>
        <p:nvSpPr>
          <p:cNvPr id="2937860" name="AutoShape 4"/>
          <p:cNvSpPr>
            <a:spLocks noChangeArrowheads="1"/>
          </p:cNvSpPr>
          <p:nvPr/>
        </p:nvSpPr>
        <p:spPr bwMode="auto">
          <a:xfrm>
            <a:off x="5445125" y="2514600"/>
            <a:ext cx="1876425" cy="2117725"/>
          </a:xfrm>
          <a:prstGeom prst="roundRect">
            <a:avLst>
              <a:gd name="adj" fmla="val 11657"/>
            </a:avLst>
          </a:prstGeom>
          <a:gradFill rotWithShape="1">
            <a:gsLst>
              <a:gs pos="0">
                <a:srgbClr val="E2EAEA"/>
              </a:gs>
              <a:gs pos="100000">
                <a:srgbClr val="E2EAEA">
                  <a:gamma/>
                  <a:tint val="24706"/>
                  <a:invGamma/>
                </a:srgbClr>
              </a:gs>
            </a:gsLst>
            <a:lin ang="2700000" scaled="1"/>
          </a:gradFill>
          <a:ln w="6350" algn="ctr">
            <a:solidFill>
              <a:srgbClr val="6F9995"/>
            </a:solidFill>
            <a:round/>
            <a:headEnd/>
            <a:tailEnd type="none" w="lg" len="med"/>
          </a:ln>
          <a:effectLst/>
        </p:spPr>
        <p:txBody>
          <a:bodyPr wrap="none" lIns="0" tIns="0" rIns="0" bIns="0" anchor="ctr"/>
          <a:lstStyle/>
          <a:p>
            <a:endParaRPr lang="en-US"/>
          </a:p>
        </p:txBody>
      </p:sp>
      <p:sp>
        <p:nvSpPr>
          <p:cNvPr id="2937863" name="Line 7"/>
          <p:cNvSpPr>
            <a:spLocks noChangeShapeType="1"/>
          </p:cNvSpPr>
          <p:nvPr/>
        </p:nvSpPr>
        <p:spPr bwMode="auto">
          <a:xfrm>
            <a:off x="1627188" y="3702050"/>
            <a:ext cx="2295525" cy="0"/>
          </a:xfrm>
          <a:prstGeom prst="line">
            <a:avLst/>
          </a:prstGeom>
          <a:noFill/>
          <a:ln w="19050">
            <a:solidFill>
              <a:srgbClr val="000000"/>
            </a:solidFill>
            <a:round/>
            <a:headEnd/>
            <a:tailEnd/>
          </a:ln>
          <a:effectLst/>
        </p:spPr>
        <p:txBody>
          <a:bodyPr lIns="0" tIns="0" rIns="0" bIns="0" anchor="ctr">
            <a:spAutoFit/>
          </a:bodyPr>
          <a:lstStyle/>
          <a:p>
            <a:endParaRPr lang="en-US"/>
          </a:p>
        </p:txBody>
      </p:sp>
      <p:pic>
        <p:nvPicPr>
          <p:cNvPr id="2937864" name="Picture 8" descr="host_icon"/>
          <p:cNvPicPr>
            <a:picLocks noChangeAspect="1" noChangeArrowheads="1"/>
          </p:cNvPicPr>
          <p:nvPr/>
        </p:nvPicPr>
        <p:blipFill>
          <a:blip r:embed="rId3" cstate="print"/>
          <a:srcRect/>
          <a:stretch>
            <a:fillRect/>
          </a:stretch>
        </p:blipFill>
        <p:spPr bwMode="auto">
          <a:xfrm>
            <a:off x="781050" y="2924175"/>
            <a:ext cx="1617663" cy="1555750"/>
          </a:xfrm>
          <a:prstGeom prst="rect">
            <a:avLst/>
          </a:prstGeom>
          <a:noFill/>
        </p:spPr>
      </p:pic>
      <p:sp>
        <p:nvSpPr>
          <p:cNvPr id="2937865" name="Rectangle 9"/>
          <p:cNvSpPr>
            <a:spLocks noChangeArrowheads="1"/>
          </p:cNvSpPr>
          <p:nvPr/>
        </p:nvSpPr>
        <p:spPr bwMode="auto">
          <a:xfrm>
            <a:off x="3783013" y="3330575"/>
            <a:ext cx="1358900" cy="720725"/>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37866" name="Text Box 10"/>
          <p:cNvSpPr txBox="1">
            <a:spLocks noChangeArrowheads="1"/>
          </p:cNvSpPr>
          <p:nvPr/>
        </p:nvSpPr>
        <p:spPr bwMode="auto">
          <a:xfrm>
            <a:off x="3976688" y="3467100"/>
            <a:ext cx="971550" cy="441325"/>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sp>
        <p:nvSpPr>
          <p:cNvPr id="2937867" name="AutoShape 11"/>
          <p:cNvSpPr>
            <a:spLocks noChangeArrowheads="1"/>
          </p:cNvSpPr>
          <p:nvPr/>
        </p:nvSpPr>
        <p:spPr bwMode="auto">
          <a:xfrm>
            <a:off x="5678488" y="2741613"/>
            <a:ext cx="574675" cy="53975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sp>
        <p:nvSpPr>
          <p:cNvPr id="2937868" name="AutoShape 12"/>
          <p:cNvSpPr>
            <a:spLocks noChangeArrowheads="1"/>
          </p:cNvSpPr>
          <p:nvPr/>
        </p:nvSpPr>
        <p:spPr bwMode="auto">
          <a:xfrm>
            <a:off x="5891213" y="3014663"/>
            <a:ext cx="574675" cy="53975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sp>
        <p:nvSpPr>
          <p:cNvPr id="2937869" name="AutoShape 13"/>
          <p:cNvSpPr>
            <a:spLocks noChangeArrowheads="1"/>
          </p:cNvSpPr>
          <p:nvPr/>
        </p:nvSpPr>
        <p:spPr bwMode="auto">
          <a:xfrm>
            <a:off x="6154738" y="3275013"/>
            <a:ext cx="574675" cy="53975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sp>
        <p:nvSpPr>
          <p:cNvPr id="2937870" name="AutoShape 14"/>
          <p:cNvSpPr>
            <a:spLocks noChangeArrowheads="1"/>
          </p:cNvSpPr>
          <p:nvPr/>
        </p:nvSpPr>
        <p:spPr bwMode="auto">
          <a:xfrm>
            <a:off x="6367463" y="3548063"/>
            <a:ext cx="574675" cy="53975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sp>
        <p:nvSpPr>
          <p:cNvPr id="2937871" name="AutoShape 15"/>
          <p:cNvSpPr>
            <a:spLocks noChangeArrowheads="1"/>
          </p:cNvSpPr>
          <p:nvPr/>
        </p:nvSpPr>
        <p:spPr bwMode="auto">
          <a:xfrm>
            <a:off x="6577013" y="3814763"/>
            <a:ext cx="574675" cy="53975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grpSp>
        <p:nvGrpSpPr>
          <p:cNvPr id="2937872" name="Group 16"/>
          <p:cNvGrpSpPr>
            <a:grpSpLocks/>
          </p:cNvGrpSpPr>
          <p:nvPr/>
        </p:nvGrpSpPr>
        <p:grpSpPr bwMode="auto">
          <a:xfrm>
            <a:off x="666750" y="1525588"/>
            <a:ext cx="2378075" cy="2044700"/>
            <a:chOff x="420" y="961"/>
            <a:chExt cx="1498" cy="1288"/>
          </a:xfrm>
        </p:grpSpPr>
        <p:sp>
          <p:nvSpPr>
            <p:cNvPr id="2937873" name="Freeform 17"/>
            <p:cNvSpPr>
              <a:spLocks/>
            </p:cNvSpPr>
            <p:nvPr/>
          </p:nvSpPr>
          <p:spPr bwMode="auto">
            <a:xfrm>
              <a:off x="514" y="1555"/>
              <a:ext cx="1307" cy="694"/>
            </a:xfrm>
            <a:custGeom>
              <a:avLst/>
              <a:gdLst/>
              <a:ahLst/>
              <a:cxnLst>
                <a:cxn ang="0">
                  <a:pos x="870" y="760"/>
                </a:cxn>
                <a:cxn ang="0">
                  <a:pos x="1569" y="0"/>
                </a:cxn>
                <a:cxn ang="0">
                  <a:pos x="0" y="0"/>
                </a:cxn>
                <a:cxn ang="0">
                  <a:pos x="870" y="760"/>
                </a:cxn>
              </a:cxnLst>
              <a:rect l="0" t="0" r="r" b="b"/>
              <a:pathLst>
                <a:path w="1569" h="760">
                  <a:moveTo>
                    <a:pt x="870" y="760"/>
                  </a:moveTo>
                  <a:lnTo>
                    <a:pt x="1569" y="0"/>
                  </a:lnTo>
                  <a:lnTo>
                    <a:pt x="0" y="0"/>
                  </a:lnTo>
                  <a:lnTo>
                    <a:pt x="870" y="760"/>
                  </a:lnTo>
                  <a:close/>
                </a:path>
              </a:pathLst>
            </a:custGeom>
            <a:solidFill>
              <a:srgbClr val="B4B4C8">
                <a:alpha val="49001"/>
              </a:srgbClr>
            </a:solidFill>
            <a:ln w="12700" cap="flat" cmpd="sng">
              <a:noFill/>
              <a:prstDash val="solid"/>
              <a:round/>
              <a:headEnd/>
              <a:tailEnd/>
            </a:ln>
            <a:effectLst/>
          </p:spPr>
          <p:txBody>
            <a:bodyPr lIns="0" tIns="0" rIns="0" bIns="0" anchor="ctr">
              <a:spAutoFit/>
            </a:bodyPr>
            <a:lstStyle/>
            <a:p>
              <a:endParaRPr lang="en-US"/>
            </a:p>
          </p:txBody>
        </p:sp>
        <p:sp>
          <p:nvSpPr>
            <p:cNvPr id="2937874" name="Oval 18"/>
            <p:cNvSpPr>
              <a:spLocks noChangeArrowheads="1"/>
            </p:cNvSpPr>
            <p:nvPr/>
          </p:nvSpPr>
          <p:spPr bwMode="auto">
            <a:xfrm>
              <a:off x="427" y="965"/>
              <a:ext cx="1488" cy="797"/>
            </a:xfrm>
            <a:prstGeom prst="ellipse">
              <a:avLst/>
            </a:prstGeom>
            <a:gradFill rotWithShape="1">
              <a:gsLst>
                <a:gs pos="0">
                  <a:srgbClr val="D1E5E4">
                    <a:gamma/>
                    <a:tint val="46667"/>
                    <a:invGamma/>
                  </a:srgbClr>
                </a:gs>
                <a:gs pos="100000">
                  <a:srgbClr val="D1E5E4"/>
                </a:gs>
              </a:gsLst>
              <a:lin ang="2700000" scaled="1"/>
            </a:gradFill>
            <a:ln w="12700" algn="ctr">
              <a:noFill/>
              <a:round/>
              <a:headEnd/>
              <a:tailEnd/>
            </a:ln>
            <a:effectLst/>
          </p:spPr>
          <p:txBody>
            <a:bodyPr wrap="none" lIns="0" tIns="0" rIns="0" bIns="0" anchor="ctr"/>
            <a:lstStyle/>
            <a:p>
              <a:endParaRPr lang="en-US"/>
            </a:p>
          </p:txBody>
        </p:sp>
        <p:pic>
          <p:nvPicPr>
            <p:cNvPr id="2937875" name="Picture 19" descr="logical_cutout"/>
            <p:cNvPicPr>
              <a:picLocks noChangeAspect="1" noChangeArrowheads="1"/>
            </p:cNvPicPr>
            <p:nvPr/>
          </p:nvPicPr>
          <p:blipFill>
            <a:blip r:embed="rId4" cstate="print"/>
            <a:srcRect/>
            <a:stretch>
              <a:fillRect/>
            </a:stretch>
          </p:blipFill>
          <p:spPr bwMode="auto">
            <a:xfrm>
              <a:off x="420" y="961"/>
              <a:ext cx="1498" cy="803"/>
            </a:xfrm>
            <a:prstGeom prst="rect">
              <a:avLst/>
            </a:prstGeom>
            <a:noFill/>
          </p:spPr>
        </p:pic>
        <p:sp>
          <p:nvSpPr>
            <p:cNvPr id="2937876" name="AutoShape 20"/>
            <p:cNvSpPr>
              <a:spLocks noChangeArrowheads="1"/>
            </p:cNvSpPr>
            <p:nvPr/>
          </p:nvSpPr>
          <p:spPr bwMode="auto">
            <a:xfrm>
              <a:off x="795" y="1035"/>
              <a:ext cx="712" cy="652"/>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grpSp>
      <p:sp>
        <p:nvSpPr>
          <p:cNvPr id="2937877" name="Text Box 21"/>
          <p:cNvSpPr txBox="1">
            <a:spLocks noChangeArrowheads="1"/>
          </p:cNvSpPr>
          <p:nvPr/>
        </p:nvSpPr>
        <p:spPr bwMode="auto">
          <a:xfrm>
            <a:off x="4714875" y="5200650"/>
            <a:ext cx="1355725" cy="304800"/>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2000" b="1">
                <a:solidFill>
                  <a:srgbClr val="000610"/>
                </a:solidFill>
              </a:rPr>
              <a:t>RAID Array</a:t>
            </a:r>
          </a:p>
        </p:txBody>
      </p:sp>
      <p:sp>
        <p:nvSpPr>
          <p:cNvPr id="2937878" name="Text Box 22"/>
          <p:cNvSpPr txBox="1">
            <a:spLocks noChangeArrowheads="1"/>
          </p:cNvSpPr>
          <p:nvPr/>
        </p:nvSpPr>
        <p:spPr bwMode="auto">
          <a:xfrm>
            <a:off x="815975" y="4632325"/>
            <a:ext cx="1355725" cy="304800"/>
          </a:xfrm>
          <a:prstGeom prst="rect">
            <a:avLst/>
          </a:prstGeom>
          <a:noFill/>
          <a:ln w="25400" algn="ctr">
            <a:noFill/>
            <a:miter lim="800000"/>
            <a:headEnd/>
            <a:tailEnd type="none" w="lg" len="med"/>
          </a:ln>
          <a:effectLst/>
        </p:spPr>
        <p:txBody>
          <a:bodyPr lIns="0" tIns="0" rIns="0" bIns="0">
            <a:spAutoFit/>
          </a:bodyPr>
          <a:lstStyle/>
          <a:p>
            <a:pPr marL="354013" indent="-354013" algn="ctr" defTabSz="941388"/>
            <a:r>
              <a:rPr lang="en-US" sz="2000" b="1">
                <a:solidFill>
                  <a:srgbClr val="000610"/>
                </a:solidFill>
              </a:rPr>
              <a:t>Host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378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9910" name="Rectangle 6"/>
          <p:cNvSpPr>
            <a:spLocks noGrp="1" noChangeArrowheads="1"/>
          </p:cNvSpPr>
          <p:nvPr>
            <p:ph type="title"/>
          </p:nvPr>
        </p:nvSpPr>
        <p:spPr/>
        <p:txBody>
          <a:bodyPr/>
          <a:lstStyle/>
          <a:p>
            <a:r>
              <a:rPr lang="en-US"/>
              <a:t>RAID Components</a:t>
            </a:r>
          </a:p>
        </p:txBody>
      </p:sp>
      <p:sp>
        <p:nvSpPr>
          <p:cNvPr id="2939911" name="Rectangle 7"/>
          <p:cNvSpPr>
            <a:spLocks noGrp="1" noChangeArrowheads="1"/>
          </p:cNvSpPr>
          <p:nvPr>
            <p:ph sz="quarter" idx="1"/>
          </p:nvPr>
        </p:nvSpPr>
        <p:spPr>
          <a:xfrm>
            <a:off x="228600" y="1404938"/>
            <a:ext cx="7915275" cy="5329237"/>
          </a:xfrm>
        </p:spPr>
        <p:txBody>
          <a:bodyPr/>
          <a:lstStyle/>
          <a:p>
            <a:pPr marL="341313" indent="-341313" defTabSz="914400">
              <a:buFont typeface="Wingdings" pitchFamily="2" charset="2"/>
              <a:buNone/>
              <a:tabLst/>
            </a:pPr>
            <a:endParaRPr lang="en-US" sz="1400"/>
          </a:p>
          <a:p>
            <a:pPr marL="341313" indent="-341313" defTabSz="914400">
              <a:tabLst/>
            </a:pPr>
            <a:endParaRPr lang="en-US" sz="1800"/>
          </a:p>
        </p:txBody>
      </p:sp>
      <p:sp>
        <p:nvSpPr>
          <p:cNvPr id="27" name="Footer Placeholder 3"/>
          <p:cNvSpPr>
            <a:spLocks noGrp="1"/>
          </p:cNvSpPr>
          <p:nvPr>
            <p:ph type="ftr" sz="quarter" idx="16"/>
          </p:nvPr>
        </p:nvSpPr>
        <p:spPr/>
        <p:txBody>
          <a:bodyPr/>
          <a:lstStyle/>
          <a:p>
            <a:r>
              <a:rPr lang="en-US"/>
              <a:t>RAID Arrays</a:t>
            </a:r>
          </a:p>
        </p:txBody>
      </p:sp>
      <p:sp>
        <p:nvSpPr>
          <p:cNvPr id="2939906" name="AutoShape 2"/>
          <p:cNvSpPr>
            <a:spLocks noChangeArrowheads="1"/>
          </p:cNvSpPr>
          <p:nvPr/>
        </p:nvSpPr>
        <p:spPr bwMode="auto">
          <a:xfrm>
            <a:off x="2873375" y="2092325"/>
            <a:ext cx="4287838" cy="2933700"/>
          </a:xfrm>
          <a:prstGeom prst="roundRect">
            <a:avLst>
              <a:gd name="adj" fmla="val 3338"/>
            </a:avLst>
          </a:prstGeom>
          <a:gradFill rotWithShape="1">
            <a:gsLst>
              <a:gs pos="0">
                <a:srgbClr val="D1E5E4">
                  <a:gamma/>
                  <a:tint val="46667"/>
                  <a:invGamma/>
                </a:srgbClr>
              </a:gs>
              <a:gs pos="100000">
                <a:srgbClr val="D1E5E4"/>
              </a:gs>
            </a:gsLst>
            <a:lin ang="2700000" scaled="1"/>
          </a:gradFill>
          <a:ln w="12700" algn="ctr">
            <a:solidFill>
              <a:srgbClr val="88B8B6"/>
            </a:solidFill>
            <a:round/>
            <a:headEnd/>
            <a:tailEnd type="none" w="lg" len="med"/>
          </a:ln>
          <a:effectLst>
            <a:outerShdw dist="35921" dir="2700000" algn="ctr" rotWithShape="0">
              <a:srgbClr val="000000"/>
            </a:outerShdw>
          </a:effectLst>
        </p:spPr>
        <p:txBody>
          <a:bodyPr wrap="none" lIns="0" tIns="0" rIns="0" bIns="0" anchor="ctr"/>
          <a:lstStyle/>
          <a:p>
            <a:endParaRPr lang="en-US"/>
          </a:p>
        </p:txBody>
      </p:sp>
      <p:sp>
        <p:nvSpPr>
          <p:cNvPr id="2939907" name="AutoShape 3"/>
          <p:cNvSpPr>
            <a:spLocks noChangeArrowheads="1"/>
          </p:cNvSpPr>
          <p:nvPr/>
        </p:nvSpPr>
        <p:spPr bwMode="auto">
          <a:xfrm>
            <a:off x="4854575" y="2514600"/>
            <a:ext cx="1876425" cy="2346325"/>
          </a:xfrm>
          <a:prstGeom prst="roundRect">
            <a:avLst>
              <a:gd name="adj" fmla="val 11657"/>
            </a:avLst>
          </a:prstGeom>
          <a:gradFill rotWithShape="1">
            <a:gsLst>
              <a:gs pos="0">
                <a:srgbClr val="E2EAEA"/>
              </a:gs>
              <a:gs pos="100000">
                <a:srgbClr val="E2EAEA">
                  <a:gamma/>
                  <a:tint val="24706"/>
                  <a:invGamma/>
                </a:srgbClr>
              </a:gs>
            </a:gsLst>
            <a:lin ang="2700000" scaled="1"/>
          </a:gradFill>
          <a:ln w="6350" algn="ctr">
            <a:solidFill>
              <a:srgbClr val="6F9995"/>
            </a:solidFill>
            <a:round/>
            <a:headEnd/>
            <a:tailEnd type="none" w="lg" len="med"/>
          </a:ln>
          <a:effectLst/>
        </p:spPr>
        <p:txBody>
          <a:bodyPr wrap="none" lIns="0" tIns="0" rIns="0" bIns="0" anchor="ctr"/>
          <a:lstStyle/>
          <a:p>
            <a:endParaRPr lang="en-US"/>
          </a:p>
        </p:txBody>
      </p:sp>
      <p:sp>
        <p:nvSpPr>
          <p:cNvPr id="2939908" name="AutoShape 4"/>
          <p:cNvSpPr>
            <a:spLocks noChangeArrowheads="1"/>
          </p:cNvSpPr>
          <p:nvPr/>
        </p:nvSpPr>
        <p:spPr bwMode="auto">
          <a:xfrm>
            <a:off x="4987925" y="3619500"/>
            <a:ext cx="1590675" cy="1146175"/>
          </a:xfrm>
          <a:prstGeom prst="roundRect">
            <a:avLst>
              <a:gd name="adj" fmla="val 11657"/>
            </a:avLst>
          </a:prstGeom>
          <a:noFill/>
          <a:ln w="6350" algn="ctr">
            <a:solidFill>
              <a:srgbClr val="6F9995"/>
            </a:solidFill>
            <a:prstDash val="dash"/>
            <a:round/>
            <a:headEnd/>
            <a:tailEnd type="none" w="lg" len="med"/>
          </a:ln>
          <a:effectLst/>
        </p:spPr>
        <p:txBody>
          <a:bodyPr wrap="none" lIns="0" tIns="0" rIns="0" bIns="0" anchor="ctr"/>
          <a:lstStyle/>
          <a:p>
            <a:endParaRPr lang="en-US"/>
          </a:p>
        </p:txBody>
      </p:sp>
      <p:sp>
        <p:nvSpPr>
          <p:cNvPr id="2939909" name="AutoShape 5"/>
          <p:cNvSpPr>
            <a:spLocks noChangeArrowheads="1"/>
          </p:cNvSpPr>
          <p:nvPr/>
        </p:nvSpPr>
        <p:spPr bwMode="auto">
          <a:xfrm>
            <a:off x="4968875" y="2609850"/>
            <a:ext cx="1590675" cy="917575"/>
          </a:xfrm>
          <a:prstGeom prst="roundRect">
            <a:avLst>
              <a:gd name="adj" fmla="val 11657"/>
            </a:avLst>
          </a:prstGeom>
          <a:noFill/>
          <a:ln w="6350" algn="ctr">
            <a:solidFill>
              <a:srgbClr val="6F9995"/>
            </a:solidFill>
            <a:prstDash val="dash"/>
            <a:round/>
            <a:headEnd/>
            <a:tailEnd type="none" w="lg" len="med"/>
          </a:ln>
          <a:effectLst/>
        </p:spPr>
        <p:txBody>
          <a:bodyPr wrap="none" lIns="0" tIns="0" rIns="0" bIns="0" anchor="ctr"/>
          <a:lstStyle/>
          <a:p>
            <a:endParaRPr lang="en-US"/>
          </a:p>
        </p:txBody>
      </p:sp>
      <p:sp>
        <p:nvSpPr>
          <p:cNvPr id="2939912" name="Line 8"/>
          <p:cNvSpPr>
            <a:spLocks noChangeShapeType="1"/>
          </p:cNvSpPr>
          <p:nvPr/>
        </p:nvSpPr>
        <p:spPr bwMode="auto">
          <a:xfrm>
            <a:off x="1036638" y="3702050"/>
            <a:ext cx="2295525" cy="0"/>
          </a:xfrm>
          <a:prstGeom prst="line">
            <a:avLst/>
          </a:prstGeom>
          <a:noFill/>
          <a:ln w="19050">
            <a:solidFill>
              <a:srgbClr val="000000"/>
            </a:solidFill>
            <a:round/>
            <a:headEnd/>
            <a:tailEnd/>
          </a:ln>
          <a:effectLst/>
        </p:spPr>
        <p:txBody>
          <a:bodyPr lIns="0" tIns="0" rIns="0" bIns="0" anchor="ctr">
            <a:spAutoFit/>
          </a:bodyPr>
          <a:lstStyle/>
          <a:p>
            <a:endParaRPr lang="en-US"/>
          </a:p>
        </p:txBody>
      </p:sp>
      <p:pic>
        <p:nvPicPr>
          <p:cNvPr id="2939913" name="Picture 9" descr="host_icon"/>
          <p:cNvPicPr>
            <a:picLocks noChangeAspect="1" noChangeArrowheads="1"/>
          </p:cNvPicPr>
          <p:nvPr/>
        </p:nvPicPr>
        <p:blipFill>
          <a:blip r:embed="rId3" cstate="print"/>
          <a:srcRect/>
          <a:stretch>
            <a:fillRect/>
          </a:stretch>
        </p:blipFill>
        <p:spPr bwMode="auto">
          <a:xfrm>
            <a:off x="190500" y="2924175"/>
            <a:ext cx="1617663" cy="1555750"/>
          </a:xfrm>
          <a:prstGeom prst="rect">
            <a:avLst/>
          </a:prstGeom>
          <a:noFill/>
        </p:spPr>
      </p:pic>
      <p:sp>
        <p:nvSpPr>
          <p:cNvPr id="2939914" name="Rectangle 10"/>
          <p:cNvSpPr>
            <a:spLocks noChangeArrowheads="1"/>
          </p:cNvSpPr>
          <p:nvPr/>
        </p:nvSpPr>
        <p:spPr bwMode="auto">
          <a:xfrm>
            <a:off x="3192463" y="3330575"/>
            <a:ext cx="1358900" cy="720725"/>
          </a:xfrm>
          <a:prstGeom prst="rect">
            <a:avLst/>
          </a:prstGeom>
          <a:gradFill rotWithShape="1">
            <a:gsLst>
              <a:gs pos="0">
                <a:srgbClr val="86BAB5"/>
              </a:gs>
              <a:gs pos="100000">
                <a:srgbClr val="86BAB5">
                  <a:gamma/>
                  <a:shade val="67843"/>
                  <a:invGamma/>
                </a:srgbClr>
              </a:gs>
            </a:gsLst>
            <a:lin ang="2700000" scaled="1"/>
          </a:gradFill>
          <a:ln w="12700" algn="ctr">
            <a:solidFill>
              <a:srgbClr val="88B8B6"/>
            </a:solidFill>
            <a:miter lim="800000"/>
            <a:headEnd/>
            <a:tailEnd type="none" w="lg" len="med"/>
          </a:ln>
          <a:effectLst/>
        </p:spPr>
        <p:txBody>
          <a:bodyPr wrap="none" lIns="0" tIns="0" rIns="0" bIns="0" anchor="ctr"/>
          <a:lstStyle/>
          <a:p>
            <a:endParaRPr lang="en-US"/>
          </a:p>
        </p:txBody>
      </p:sp>
      <p:sp>
        <p:nvSpPr>
          <p:cNvPr id="2939915" name="Text Box 11"/>
          <p:cNvSpPr txBox="1">
            <a:spLocks noChangeArrowheads="1"/>
          </p:cNvSpPr>
          <p:nvPr/>
        </p:nvSpPr>
        <p:spPr bwMode="auto">
          <a:xfrm>
            <a:off x="3386138" y="3467100"/>
            <a:ext cx="971550" cy="441325"/>
          </a:xfrm>
          <a:prstGeom prst="rect">
            <a:avLst/>
          </a:prstGeom>
          <a:noFill/>
          <a:ln w="25400" algn="ctr">
            <a:noFill/>
            <a:miter lim="800000"/>
            <a:headEnd/>
            <a:tailEnd type="none" w="lg" len="med"/>
          </a:ln>
          <a:effectLst>
            <a:outerShdw dist="17961" dir="2700000" algn="ctr" rotWithShape="0">
              <a:srgbClr val="000000"/>
            </a:outerShdw>
          </a:effectLst>
        </p:spPr>
        <p:txBody>
          <a:bodyPr wrap="none" lIns="0" tIns="0" rIns="0" bIns="0">
            <a:spAutoFit/>
          </a:bodyPr>
          <a:lstStyle/>
          <a:p>
            <a:pPr algn="ctr" defTabSz="941388">
              <a:lnSpc>
                <a:spcPct val="90000"/>
              </a:lnSpc>
            </a:pPr>
            <a:r>
              <a:rPr lang="en-US" sz="1600" b="1">
                <a:solidFill>
                  <a:schemeClr val="bg1"/>
                </a:solidFill>
              </a:rPr>
              <a:t>RAID</a:t>
            </a:r>
            <a:br>
              <a:rPr lang="en-US" sz="1600" b="1">
                <a:solidFill>
                  <a:schemeClr val="bg1"/>
                </a:solidFill>
              </a:rPr>
            </a:br>
            <a:r>
              <a:rPr lang="en-US" sz="1600" b="1">
                <a:solidFill>
                  <a:schemeClr val="bg1"/>
                </a:solidFill>
              </a:rPr>
              <a:t>Controller</a:t>
            </a:r>
          </a:p>
        </p:txBody>
      </p:sp>
      <p:sp>
        <p:nvSpPr>
          <p:cNvPr id="2939916" name="AutoShape 12"/>
          <p:cNvSpPr>
            <a:spLocks noChangeArrowheads="1"/>
          </p:cNvSpPr>
          <p:nvPr/>
        </p:nvSpPr>
        <p:spPr bwMode="auto">
          <a:xfrm>
            <a:off x="5087938" y="2684463"/>
            <a:ext cx="574675" cy="53975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sp>
        <p:nvSpPr>
          <p:cNvPr id="2939917" name="AutoShape 13"/>
          <p:cNvSpPr>
            <a:spLocks noChangeArrowheads="1"/>
          </p:cNvSpPr>
          <p:nvPr/>
        </p:nvSpPr>
        <p:spPr bwMode="auto">
          <a:xfrm>
            <a:off x="5300663" y="2938463"/>
            <a:ext cx="574675" cy="53975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sp>
        <p:nvSpPr>
          <p:cNvPr id="2939918" name="AutoShape 14"/>
          <p:cNvSpPr>
            <a:spLocks noChangeArrowheads="1"/>
          </p:cNvSpPr>
          <p:nvPr/>
        </p:nvSpPr>
        <p:spPr bwMode="auto">
          <a:xfrm>
            <a:off x="5564188" y="3636963"/>
            <a:ext cx="574675" cy="53975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sp>
        <p:nvSpPr>
          <p:cNvPr id="2939919" name="AutoShape 15"/>
          <p:cNvSpPr>
            <a:spLocks noChangeArrowheads="1"/>
          </p:cNvSpPr>
          <p:nvPr/>
        </p:nvSpPr>
        <p:spPr bwMode="auto">
          <a:xfrm>
            <a:off x="5776913" y="3910013"/>
            <a:ext cx="574675" cy="53975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sp>
        <p:nvSpPr>
          <p:cNvPr id="2939920" name="AutoShape 16"/>
          <p:cNvSpPr>
            <a:spLocks noChangeArrowheads="1"/>
          </p:cNvSpPr>
          <p:nvPr/>
        </p:nvSpPr>
        <p:spPr bwMode="auto">
          <a:xfrm>
            <a:off x="5986463" y="4176713"/>
            <a:ext cx="574675" cy="539750"/>
          </a:xfrm>
          <a:prstGeom prst="can">
            <a:avLst>
              <a:gd name="adj" fmla="val 35579"/>
            </a:avLst>
          </a:prstGeom>
          <a:gradFill rotWithShape="1">
            <a:gsLst>
              <a:gs pos="0">
                <a:srgbClr val="D4C344">
                  <a:gamma/>
                  <a:shade val="47451"/>
                  <a:invGamma/>
                </a:srgbClr>
              </a:gs>
              <a:gs pos="50000">
                <a:srgbClr val="D4C344"/>
              </a:gs>
              <a:gs pos="100000">
                <a:srgbClr val="D4C344">
                  <a:gamma/>
                  <a:shade val="47451"/>
                  <a:invGamma/>
                </a:srgbClr>
              </a:gs>
            </a:gsLst>
            <a:lin ang="0" scaled="1"/>
          </a:gradFill>
          <a:ln w="12700">
            <a:noFill/>
            <a:round/>
            <a:headEnd/>
            <a:tailEnd type="none" w="lg" len="med"/>
          </a:ln>
          <a:effectLst/>
        </p:spPr>
        <p:txBody>
          <a:bodyPr wrap="none" lIns="0" tIns="0" rIns="0" bIns="0" anchor="ctr"/>
          <a:lstStyle/>
          <a:p>
            <a:endParaRPr lang="en-US"/>
          </a:p>
        </p:txBody>
      </p:sp>
      <p:sp>
        <p:nvSpPr>
          <p:cNvPr id="2939921" name="Line 17"/>
          <p:cNvSpPr>
            <a:spLocks noChangeShapeType="1"/>
          </p:cNvSpPr>
          <p:nvPr/>
        </p:nvSpPr>
        <p:spPr bwMode="auto">
          <a:xfrm flipH="1">
            <a:off x="6457950" y="4038600"/>
            <a:ext cx="914400" cy="0"/>
          </a:xfrm>
          <a:prstGeom prst="line">
            <a:avLst/>
          </a:prstGeom>
          <a:noFill/>
          <a:ln w="25400">
            <a:solidFill>
              <a:srgbClr val="000610"/>
            </a:solidFill>
            <a:round/>
            <a:headEnd/>
            <a:tailEnd type="triangle" w="lg" len="med"/>
          </a:ln>
          <a:effectLst/>
        </p:spPr>
        <p:txBody>
          <a:bodyPr lIns="0" tIns="0" rIns="0" bIns="0"/>
          <a:lstStyle/>
          <a:p>
            <a:endParaRPr lang="en-US"/>
          </a:p>
        </p:txBody>
      </p:sp>
      <p:sp>
        <p:nvSpPr>
          <p:cNvPr id="2939922" name="Text Box 18"/>
          <p:cNvSpPr txBox="1">
            <a:spLocks noChangeArrowheads="1"/>
          </p:cNvSpPr>
          <p:nvPr/>
        </p:nvSpPr>
        <p:spPr bwMode="auto">
          <a:xfrm>
            <a:off x="7575550" y="3892550"/>
            <a:ext cx="1339850" cy="549275"/>
          </a:xfrm>
          <a:prstGeom prst="rect">
            <a:avLst/>
          </a:prstGeom>
          <a:noFill/>
          <a:ln w="25400" algn="ctr">
            <a:noFill/>
            <a:miter lim="800000"/>
            <a:headEnd/>
            <a:tailEnd type="none" w="lg" len="med"/>
          </a:ln>
          <a:effectLst/>
        </p:spPr>
        <p:txBody>
          <a:bodyPr lIns="0" tIns="0" rIns="0" bIns="0">
            <a:spAutoFit/>
          </a:bodyPr>
          <a:lstStyle/>
          <a:p>
            <a:pPr defTabSz="941388"/>
            <a:r>
              <a:rPr lang="en-US" sz="1800" b="1">
                <a:solidFill>
                  <a:srgbClr val="000610"/>
                </a:solidFill>
              </a:rPr>
              <a:t>Logical Array</a:t>
            </a:r>
          </a:p>
        </p:txBody>
      </p:sp>
      <p:sp>
        <p:nvSpPr>
          <p:cNvPr id="2939923" name="Line 19"/>
          <p:cNvSpPr>
            <a:spLocks noChangeShapeType="1"/>
          </p:cNvSpPr>
          <p:nvPr/>
        </p:nvSpPr>
        <p:spPr bwMode="auto">
          <a:xfrm flipH="1">
            <a:off x="6438900" y="3162300"/>
            <a:ext cx="914400" cy="0"/>
          </a:xfrm>
          <a:prstGeom prst="line">
            <a:avLst/>
          </a:prstGeom>
          <a:noFill/>
          <a:ln w="25400">
            <a:solidFill>
              <a:srgbClr val="000610"/>
            </a:solidFill>
            <a:round/>
            <a:headEnd/>
            <a:tailEnd type="triangle" w="lg" len="med"/>
          </a:ln>
          <a:effectLst/>
        </p:spPr>
        <p:txBody>
          <a:bodyPr lIns="0" tIns="0" rIns="0" bIns="0"/>
          <a:lstStyle/>
          <a:p>
            <a:endParaRPr lang="en-US"/>
          </a:p>
        </p:txBody>
      </p:sp>
      <p:sp>
        <p:nvSpPr>
          <p:cNvPr id="2939924" name="Text Box 20"/>
          <p:cNvSpPr txBox="1">
            <a:spLocks noChangeArrowheads="1"/>
          </p:cNvSpPr>
          <p:nvPr/>
        </p:nvSpPr>
        <p:spPr bwMode="auto">
          <a:xfrm>
            <a:off x="7556500" y="3016250"/>
            <a:ext cx="1339850" cy="549275"/>
          </a:xfrm>
          <a:prstGeom prst="rect">
            <a:avLst/>
          </a:prstGeom>
          <a:noFill/>
          <a:ln w="25400" algn="ctr">
            <a:noFill/>
            <a:miter lim="800000"/>
            <a:headEnd/>
            <a:tailEnd type="none" w="lg" len="med"/>
          </a:ln>
          <a:effectLst/>
        </p:spPr>
        <p:txBody>
          <a:bodyPr lIns="0" tIns="0" rIns="0" bIns="0">
            <a:spAutoFit/>
          </a:bodyPr>
          <a:lstStyle/>
          <a:p>
            <a:pPr defTabSz="941388"/>
            <a:r>
              <a:rPr lang="en-US" sz="1800" b="1">
                <a:solidFill>
                  <a:srgbClr val="000610"/>
                </a:solidFill>
              </a:rPr>
              <a:t>Logical Array</a:t>
            </a:r>
          </a:p>
        </p:txBody>
      </p:sp>
      <p:sp>
        <p:nvSpPr>
          <p:cNvPr id="2939925" name="Text Box 21"/>
          <p:cNvSpPr txBox="1">
            <a:spLocks noChangeArrowheads="1"/>
          </p:cNvSpPr>
          <p:nvPr/>
        </p:nvSpPr>
        <p:spPr bwMode="auto">
          <a:xfrm>
            <a:off x="7708900" y="1778000"/>
            <a:ext cx="1339850" cy="549275"/>
          </a:xfrm>
          <a:prstGeom prst="rect">
            <a:avLst/>
          </a:prstGeom>
          <a:noFill/>
          <a:ln w="25400" algn="ctr">
            <a:noFill/>
            <a:miter lim="800000"/>
            <a:headEnd/>
            <a:tailEnd type="none" w="lg" len="med"/>
          </a:ln>
          <a:effectLst/>
        </p:spPr>
        <p:txBody>
          <a:bodyPr lIns="0" tIns="0" rIns="0" bIns="0">
            <a:spAutoFit/>
          </a:bodyPr>
          <a:lstStyle/>
          <a:p>
            <a:pPr defTabSz="941388"/>
            <a:r>
              <a:rPr lang="en-US" sz="1800" b="1">
                <a:solidFill>
                  <a:srgbClr val="000610"/>
                </a:solidFill>
              </a:rPr>
              <a:t>Physical Array</a:t>
            </a:r>
          </a:p>
        </p:txBody>
      </p:sp>
      <p:sp>
        <p:nvSpPr>
          <p:cNvPr id="2939926" name="Line 22"/>
          <p:cNvSpPr>
            <a:spLocks noChangeShapeType="1"/>
          </p:cNvSpPr>
          <p:nvPr/>
        </p:nvSpPr>
        <p:spPr bwMode="auto">
          <a:xfrm flipH="1">
            <a:off x="6572250" y="1943100"/>
            <a:ext cx="914400" cy="0"/>
          </a:xfrm>
          <a:prstGeom prst="line">
            <a:avLst/>
          </a:prstGeom>
          <a:noFill/>
          <a:ln w="25400">
            <a:solidFill>
              <a:srgbClr val="000610"/>
            </a:solidFill>
            <a:round/>
            <a:headEnd/>
            <a:tailEnd type="none" w="lg" len="med"/>
          </a:ln>
          <a:effectLst/>
        </p:spPr>
        <p:txBody>
          <a:bodyPr lIns="0" tIns="0" rIns="0" bIns="0"/>
          <a:lstStyle/>
          <a:p>
            <a:endParaRPr lang="en-US"/>
          </a:p>
        </p:txBody>
      </p:sp>
      <p:sp>
        <p:nvSpPr>
          <p:cNvPr id="2939927" name="Line 23"/>
          <p:cNvSpPr>
            <a:spLocks noChangeShapeType="1"/>
          </p:cNvSpPr>
          <p:nvPr/>
        </p:nvSpPr>
        <p:spPr bwMode="auto">
          <a:xfrm flipH="1">
            <a:off x="5848350" y="1943100"/>
            <a:ext cx="723900" cy="533400"/>
          </a:xfrm>
          <a:prstGeom prst="line">
            <a:avLst/>
          </a:prstGeom>
          <a:noFill/>
          <a:ln w="25400">
            <a:solidFill>
              <a:srgbClr val="000610"/>
            </a:solidFill>
            <a:round/>
            <a:headEnd/>
            <a:tailEnd type="triangle" w="lg" len="med"/>
          </a:ln>
          <a:effectLst/>
        </p:spPr>
        <p:txBody>
          <a:bodyPr lIns="0" tIns="0" rIns="0" bIns="0"/>
          <a:lstStyle/>
          <a:p>
            <a:endParaRPr lang="en-US"/>
          </a:p>
        </p:txBody>
      </p:sp>
      <p:sp>
        <p:nvSpPr>
          <p:cNvPr id="2939928" name="Line 24"/>
          <p:cNvSpPr>
            <a:spLocks noChangeShapeType="1"/>
          </p:cNvSpPr>
          <p:nvPr/>
        </p:nvSpPr>
        <p:spPr bwMode="auto">
          <a:xfrm>
            <a:off x="4551363" y="3702050"/>
            <a:ext cx="436562" cy="0"/>
          </a:xfrm>
          <a:prstGeom prst="line">
            <a:avLst/>
          </a:prstGeom>
          <a:noFill/>
          <a:ln w="25400">
            <a:solidFill>
              <a:srgbClr val="000610"/>
            </a:solidFill>
            <a:round/>
            <a:headEnd/>
            <a:tailEnd type="none" w="lg" len="med"/>
          </a:ln>
          <a:effectLst/>
        </p:spPr>
        <p:txBody>
          <a:bodyPr lIns="0" tIns="0" rIns="0" bIns="0"/>
          <a:lstStyle/>
          <a:p>
            <a:endParaRPr lang="en-US"/>
          </a:p>
        </p:txBody>
      </p:sp>
      <p:sp>
        <p:nvSpPr>
          <p:cNvPr id="2939929" name="Text Box 25"/>
          <p:cNvSpPr txBox="1">
            <a:spLocks noChangeArrowheads="1"/>
          </p:cNvSpPr>
          <p:nvPr/>
        </p:nvSpPr>
        <p:spPr bwMode="auto">
          <a:xfrm>
            <a:off x="4352925" y="5200650"/>
            <a:ext cx="1355725" cy="304800"/>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2000" b="1">
                <a:solidFill>
                  <a:srgbClr val="000610"/>
                </a:solidFill>
              </a:rPr>
              <a:t>RAID Array</a:t>
            </a:r>
          </a:p>
        </p:txBody>
      </p:sp>
      <p:sp>
        <p:nvSpPr>
          <p:cNvPr id="2939930" name="Text Box 26"/>
          <p:cNvSpPr txBox="1">
            <a:spLocks noChangeArrowheads="1"/>
          </p:cNvSpPr>
          <p:nvPr/>
        </p:nvSpPr>
        <p:spPr bwMode="auto">
          <a:xfrm>
            <a:off x="454025" y="4632325"/>
            <a:ext cx="1355725" cy="304800"/>
          </a:xfrm>
          <a:prstGeom prst="rect">
            <a:avLst/>
          </a:prstGeom>
          <a:noFill/>
          <a:ln w="25400" algn="ctr">
            <a:noFill/>
            <a:miter lim="800000"/>
            <a:headEnd/>
            <a:tailEnd type="none" w="lg" len="med"/>
          </a:ln>
          <a:effectLst/>
        </p:spPr>
        <p:txBody>
          <a:bodyPr lIns="0" tIns="0" rIns="0" bIns="0">
            <a:spAutoFit/>
          </a:bodyPr>
          <a:lstStyle/>
          <a:p>
            <a:pPr marL="354013" indent="-354013" algn="ctr" defTabSz="941388"/>
            <a:r>
              <a:rPr lang="en-US" sz="2000" b="1">
                <a:solidFill>
                  <a:srgbClr val="000610"/>
                </a:solidFill>
              </a:rPr>
              <a:t>Host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4005" name="Rectangle 5"/>
          <p:cNvSpPr>
            <a:spLocks noGrp="1" noChangeArrowheads="1"/>
          </p:cNvSpPr>
          <p:nvPr>
            <p:ph type="title"/>
          </p:nvPr>
        </p:nvSpPr>
        <p:spPr/>
        <p:txBody>
          <a:bodyPr>
            <a:normAutofit/>
          </a:bodyPr>
          <a:lstStyle/>
          <a:p>
            <a:r>
              <a:rPr lang="en-US"/>
              <a:t>Data Organization: Strips and Stripes</a:t>
            </a:r>
          </a:p>
        </p:txBody>
      </p:sp>
      <p:sp>
        <p:nvSpPr>
          <p:cNvPr id="77" name="Footer Placeholder 3"/>
          <p:cNvSpPr>
            <a:spLocks noGrp="1"/>
          </p:cNvSpPr>
          <p:nvPr>
            <p:ph type="ftr" sz="quarter" idx="16"/>
          </p:nvPr>
        </p:nvSpPr>
        <p:spPr/>
        <p:txBody>
          <a:bodyPr/>
          <a:lstStyle/>
          <a:p>
            <a:r>
              <a:rPr lang="en-US"/>
              <a:t>RAID Arrays</a:t>
            </a:r>
          </a:p>
        </p:txBody>
      </p:sp>
      <p:sp>
        <p:nvSpPr>
          <p:cNvPr id="2944002" name="Rectangle 2"/>
          <p:cNvSpPr>
            <a:spLocks noChangeArrowheads="1"/>
          </p:cNvSpPr>
          <p:nvPr/>
        </p:nvSpPr>
        <p:spPr bwMode="auto">
          <a:xfrm>
            <a:off x="182563" y="4124325"/>
            <a:ext cx="8885237" cy="209550"/>
          </a:xfrm>
          <a:prstGeom prst="rect">
            <a:avLst/>
          </a:prstGeom>
          <a:gradFill rotWithShape="1">
            <a:gsLst>
              <a:gs pos="0">
                <a:srgbClr val="003580">
                  <a:gamma/>
                  <a:invGamma/>
                  <a:alpha val="73000"/>
                </a:srgbClr>
              </a:gs>
              <a:gs pos="50000">
                <a:srgbClr val="003580">
                  <a:alpha val="60001"/>
                </a:srgbClr>
              </a:gs>
              <a:gs pos="100000">
                <a:srgbClr val="003580">
                  <a:gamma/>
                  <a:invGamma/>
                  <a:alpha val="73000"/>
                </a:srgbClr>
              </a:gs>
            </a:gsLst>
            <a:lin ang="0" scaled="1"/>
          </a:gradFill>
          <a:ln w="12700" algn="ctr">
            <a:noFill/>
            <a:miter lim="800000"/>
            <a:headEnd/>
            <a:tailEnd/>
          </a:ln>
          <a:effectLst/>
        </p:spPr>
        <p:txBody>
          <a:bodyPr wrap="none" lIns="0" tIns="0" rIns="0" bIns="0" anchor="ctr"/>
          <a:lstStyle/>
          <a:p>
            <a:endParaRPr lang="en-US"/>
          </a:p>
        </p:txBody>
      </p:sp>
      <p:sp>
        <p:nvSpPr>
          <p:cNvPr id="2944003" name="Rectangle 3"/>
          <p:cNvSpPr>
            <a:spLocks noChangeArrowheads="1"/>
          </p:cNvSpPr>
          <p:nvPr/>
        </p:nvSpPr>
        <p:spPr bwMode="auto">
          <a:xfrm flipV="1">
            <a:off x="171450" y="3838575"/>
            <a:ext cx="8885238" cy="209550"/>
          </a:xfrm>
          <a:prstGeom prst="rect">
            <a:avLst/>
          </a:prstGeom>
          <a:solidFill>
            <a:srgbClr val="FF6600">
              <a:alpha val="75000"/>
            </a:srgbClr>
          </a:solidFill>
          <a:ln w="12700" algn="ctr">
            <a:noFill/>
            <a:miter lim="800000"/>
            <a:headEnd/>
            <a:tailEnd/>
          </a:ln>
          <a:effectLst/>
        </p:spPr>
        <p:txBody>
          <a:bodyPr wrap="none" lIns="0" tIns="0" rIns="0" bIns="0" anchor="ctr"/>
          <a:lstStyle/>
          <a:p>
            <a:endParaRPr lang="en-US"/>
          </a:p>
        </p:txBody>
      </p:sp>
      <p:sp>
        <p:nvSpPr>
          <p:cNvPr id="2944004" name="Rectangle 4"/>
          <p:cNvSpPr>
            <a:spLocks noChangeArrowheads="1"/>
          </p:cNvSpPr>
          <p:nvPr/>
        </p:nvSpPr>
        <p:spPr bwMode="auto">
          <a:xfrm flipV="1">
            <a:off x="184150" y="3530600"/>
            <a:ext cx="8883650" cy="211138"/>
          </a:xfrm>
          <a:prstGeom prst="rect">
            <a:avLst/>
          </a:prstGeom>
          <a:solidFill>
            <a:srgbClr val="3D8B59">
              <a:alpha val="75000"/>
            </a:srgbClr>
          </a:solidFill>
          <a:ln w="12700" algn="ctr">
            <a:noFill/>
            <a:miter lim="800000"/>
            <a:headEnd/>
            <a:tailEnd/>
          </a:ln>
          <a:effectLst/>
        </p:spPr>
        <p:txBody>
          <a:bodyPr wrap="none" lIns="0" tIns="0" rIns="0" bIns="0" anchor="ctr"/>
          <a:lstStyle/>
          <a:p>
            <a:endParaRPr lang="en-US"/>
          </a:p>
        </p:txBody>
      </p:sp>
      <p:grpSp>
        <p:nvGrpSpPr>
          <p:cNvPr id="2944006" name="Group 6"/>
          <p:cNvGrpSpPr>
            <a:grpSpLocks/>
          </p:cNvGrpSpPr>
          <p:nvPr/>
        </p:nvGrpSpPr>
        <p:grpSpPr bwMode="auto">
          <a:xfrm>
            <a:off x="1306513" y="3729038"/>
            <a:ext cx="2384425" cy="1087437"/>
            <a:chOff x="1594" y="3360"/>
            <a:chExt cx="364" cy="159"/>
          </a:xfrm>
        </p:grpSpPr>
        <p:sp>
          <p:nvSpPr>
            <p:cNvPr id="2944007" name="Oval 7"/>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4008" name="Rectangle 8"/>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4009" name="Oval 9"/>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44010" name="Oval 10"/>
          <p:cNvSpPr>
            <a:spLocks noChangeArrowheads="1"/>
          </p:cNvSpPr>
          <p:nvPr/>
        </p:nvSpPr>
        <p:spPr bwMode="auto">
          <a:xfrm>
            <a:off x="1306513" y="3692525"/>
            <a:ext cx="2384425" cy="869950"/>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44011" name="Rectangle 11"/>
          <p:cNvSpPr>
            <a:spLocks noChangeArrowheads="1"/>
          </p:cNvSpPr>
          <p:nvPr/>
        </p:nvSpPr>
        <p:spPr bwMode="auto">
          <a:xfrm>
            <a:off x="1306513" y="3914775"/>
            <a:ext cx="2384425" cy="206375"/>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44012" name="Oval 12"/>
          <p:cNvSpPr>
            <a:spLocks noChangeArrowheads="1"/>
          </p:cNvSpPr>
          <p:nvPr/>
        </p:nvSpPr>
        <p:spPr bwMode="auto">
          <a:xfrm>
            <a:off x="1306513" y="3475038"/>
            <a:ext cx="2384425" cy="869950"/>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4013" name="Oval 13"/>
          <p:cNvSpPr>
            <a:spLocks noChangeArrowheads="1"/>
          </p:cNvSpPr>
          <p:nvPr/>
        </p:nvSpPr>
        <p:spPr bwMode="auto">
          <a:xfrm>
            <a:off x="1306513" y="3432175"/>
            <a:ext cx="2384425" cy="869950"/>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4014" name="Rectangle 14"/>
          <p:cNvSpPr>
            <a:spLocks noChangeArrowheads="1"/>
          </p:cNvSpPr>
          <p:nvPr/>
        </p:nvSpPr>
        <p:spPr bwMode="auto">
          <a:xfrm>
            <a:off x="1306513" y="3656013"/>
            <a:ext cx="2384425" cy="206375"/>
          </a:xfrm>
          <a:prstGeom prst="rect">
            <a:avLst/>
          </a:prstGeom>
          <a:gradFill rotWithShape="1">
            <a:gsLst>
              <a:gs pos="0">
                <a:srgbClr val="FF6600">
                  <a:gamma/>
                  <a:shade val="60784"/>
                  <a:invGamma/>
                </a:srgbClr>
              </a:gs>
              <a:gs pos="50000">
                <a:srgbClr val="FF6600"/>
              </a:gs>
              <a:gs pos="100000">
                <a:srgbClr val="FF6600">
                  <a:gamma/>
                  <a:shade val="60784"/>
                  <a:invGamma/>
                </a:srgbClr>
              </a:gs>
            </a:gsLst>
            <a:lin ang="0" scaled="1"/>
          </a:gradFill>
          <a:ln w="12700" algn="ctr">
            <a:noFill/>
            <a:miter lim="800000"/>
            <a:headEnd/>
            <a:tailEnd/>
          </a:ln>
          <a:effectLst/>
        </p:spPr>
        <p:txBody>
          <a:bodyPr wrap="none" lIns="0" tIns="0" rIns="0" bIns="0" anchor="ctr"/>
          <a:lstStyle/>
          <a:p>
            <a:endParaRPr lang="en-US"/>
          </a:p>
        </p:txBody>
      </p:sp>
      <p:sp>
        <p:nvSpPr>
          <p:cNvPr id="2944015" name="Oval 15"/>
          <p:cNvSpPr>
            <a:spLocks noChangeArrowheads="1"/>
          </p:cNvSpPr>
          <p:nvPr/>
        </p:nvSpPr>
        <p:spPr bwMode="auto">
          <a:xfrm>
            <a:off x="1306513" y="3214688"/>
            <a:ext cx="2384425" cy="869950"/>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4016" name="Oval 16"/>
          <p:cNvSpPr>
            <a:spLocks noChangeArrowheads="1"/>
          </p:cNvSpPr>
          <p:nvPr/>
        </p:nvSpPr>
        <p:spPr bwMode="auto">
          <a:xfrm>
            <a:off x="1306513" y="3173413"/>
            <a:ext cx="2384425" cy="868362"/>
          </a:xfrm>
          <a:prstGeom prst="ellipse">
            <a:avLst/>
          </a:prstGeom>
          <a:gradFill rotWithShape="1">
            <a:gsLst>
              <a:gs pos="0">
                <a:srgbClr val="3D8B59">
                  <a:gamma/>
                  <a:shade val="46275"/>
                  <a:invGamma/>
                </a:srgbClr>
              </a:gs>
              <a:gs pos="50000">
                <a:srgbClr val="3D8B59"/>
              </a:gs>
              <a:gs pos="100000">
                <a:srgbClr val="3D8B59">
                  <a:gamma/>
                  <a:shade val="46275"/>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4017" name="Rectangle 17"/>
          <p:cNvSpPr>
            <a:spLocks noChangeArrowheads="1"/>
          </p:cNvSpPr>
          <p:nvPr/>
        </p:nvSpPr>
        <p:spPr bwMode="auto">
          <a:xfrm>
            <a:off x="1306513" y="3395663"/>
            <a:ext cx="2384425" cy="206375"/>
          </a:xfrm>
          <a:prstGeom prst="rect">
            <a:avLst/>
          </a:prstGeom>
          <a:gradFill rotWithShape="1">
            <a:gsLst>
              <a:gs pos="0">
                <a:srgbClr val="3D8B59">
                  <a:gamma/>
                  <a:shade val="46275"/>
                  <a:invGamma/>
                </a:srgbClr>
              </a:gs>
              <a:gs pos="50000">
                <a:srgbClr val="3D8B59"/>
              </a:gs>
              <a:gs pos="100000">
                <a:srgbClr val="3D8B59">
                  <a:gamma/>
                  <a:shade val="46275"/>
                  <a:invGamma/>
                </a:srgbClr>
              </a:gs>
            </a:gsLst>
            <a:lin ang="0" scaled="1"/>
          </a:gradFill>
          <a:ln w="12700" algn="ctr">
            <a:noFill/>
            <a:miter lim="800000"/>
            <a:headEnd/>
            <a:tailEnd/>
          </a:ln>
          <a:effectLst/>
        </p:spPr>
        <p:txBody>
          <a:bodyPr wrap="none" lIns="0" tIns="0" rIns="0" bIns="0" anchor="ctr"/>
          <a:lstStyle/>
          <a:p>
            <a:endParaRPr lang="en-US"/>
          </a:p>
        </p:txBody>
      </p:sp>
      <p:sp>
        <p:nvSpPr>
          <p:cNvPr id="2944018" name="Oval 18"/>
          <p:cNvSpPr>
            <a:spLocks noChangeArrowheads="1"/>
          </p:cNvSpPr>
          <p:nvPr/>
        </p:nvSpPr>
        <p:spPr bwMode="auto">
          <a:xfrm>
            <a:off x="1306513" y="2955925"/>
            <a:ext cx="2384425" cy="868363"/>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44019" name="Group 19"/>
          <p:cNvGrpSpPr>
            <a:grpSpLocks/>
          </p:cNvGrpSpPr>
          <p:nvPr/>
        </p:nvGrpSpPr>
        <p:grpSpPr bwMode="auto">
          <a:xfrm>
            <a:off x="1306513" y="2695575"/>
            <a:ext cx="2384425" cy="1087438"/>
            <a:chOff x="1594" y="3360"/>
            <a:chExt cx="364" cy="159"/>
          </a:xfrm>
        </p:grpSpPr>
        <p:sp>
          <p:nvSpPr>
            <p:cNvPr id="2944020" name="Oval 20"/>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4021" name="Rectangle 21"/>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4022" name="Oval 22"/>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nvGrpSpPr>
          <p:cNvPr id="2944023" name="Group 23"/>
          <p:cNvGrpSpPr>
            <a:grpSpLocks/>
          </p:cNvGrpSpPr>
          <p:nvPr/>
        </p:nvGrpSpPr>
        <p:grpSpPr bwMode="auto">
          <a:xfrm>
            <a:off x="3878263" y="3729038"/>
            <a:ext cx="2384425" cy="1087437"/>
            <a:chOff x="1594" y="3360"/>
            <a:chExt cx="364" cy="159"/>
          </a:xfrm>
        </p:grpSpPr>
        <p:sp>
          <p:nvSpPr>
            <p:cNvPr id="2944024" name="Oval 24"/>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4025" name="Rectangle 25"/>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4026" name="Oval 26"/>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44027" name="Oval 27"/>
          <p:cNvSpPr>
            <a:spLocks noChangeArrowheads="1"/>
          </p:cNvSpPr>
          <p:nvPr/>
        </p:nvSpPr>
        <p:spPr bwMode="auto">
          <a:xfrm>
            <a:off x="3878263" y="3692525"/>
            <a:ext cx="2384425" cy="869950"/>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44028" name="Rectangle 28"/>
          <p:cNvSpPr>
            <a:spLocks noChangeArrowheads="1"/>
          </p:cNvSpPr>
          <p:nvPr/>
        </p:nvSpPr>
        <p:spPr bwMode="auto">
          <a:xfrm>
            <a:off x="3878263" y="3914775"/>
            <a:ext cx="2384425" cy="206375"/>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44029" name="Oval 29"/>
          <p:cNvSpPr>
            <a:spLocks noChangeArrowheads="1"/>
          </p:cNvSpPr>
          <p:nvPr/>
        </p:nvSpPr>
        <p:spPr bwMode="auto">
          <a:xfrm>
            <a:off x="3878263" y="3475038"/>
            <a:ext cx="2384425" cy="869950"/>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4030" name="Oval 30"/>
          <p:cNvSpPr>
            <a:spLocks noChangeArrowheads="1"/>
          </p:cNvSpPr>
          <p:nvPr/>
        </p:nvSpPr>
        <p:spPr bwMode="auto">
          <a:xfrm>
            <a:off x="3878263" y="3432175"/>
            <a:ext cx="2384425" cy="869950"/>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4031" name="Rectangle 31"/>
          <p:cNvSpPr>
            <a:spLocks noChangeArrowheads="1"/>
          </p:cNvSpPr>
          <p:nvPr/>
        </p:nvSpPr>
        <p:spPr bwMode="auto">
          <a:xfrm>
            <a:off x="3878263" y="3656013"/>
            <a:ext cx="2384425" cy="206375"/>
          </a:xfrm>
          <a:prstGeom prst="rect">
            <a:avLst/>
          </a:prstGeom>
          <a:gradFill rotWithShape="1">
            <a:gsLst>
              <a:gs pos="0">
                <a:srgbClr val="FF6600">
                  <a:gamma/>
                  <a:shade val="60784"/>
                  <a:invGamma/>
                </a:srgbClr>
              </a:gs>
              <a:gs pos="50000">
                <a:srgbClr val="FF6600"/>
              </a:gs>
              <a:gs pos="100000">
                <a:srgbClr val="FF6600">
                  <a:gamma/>
                  <a:shade val="60784"/>
                  <a:invGamma/>
                </a:srgbClr>
              </a:gs>
            </a:gsLst>
            <a:lin ang="0" scaled="1"/>
          </a:gradFill>
          <a:ln w="12700" algn="ctr">
            <a:noFill/>
            <a:miter lim="800000"/>
            <a:headEnd/>
            <a:tailEnd/>
          </a:ln>
          <a:effectLst/>
        </p:spPr>
        <p:txBody>
          <a:bodyPr wrap="none" lIns="0" tIns="0" rIns="0" bIns="0" anchor="ctr"/>
          <a:lstStyle/>
          <a:p>
            <a:endParaRPr lang="en-US"/>
          </a:p>
        </p:txBody>
      </p:sp>
      <p:sp>
        <p:nvSpPr>
          <p:cNvPr id="2944032" name="Oval 32"/>
          <p:cNvSpPr>
            <a:spLocks noChangeArrowheads="1"/>
          </p:cNvSpPr>
          <p:nvPr/>
        </p:nvSpPr>
        <p:spPr bwMode="auto">
          <a:xfrm>
            <a:off x="3878263" y="3214688"/>
            <a:ext cx="2384425" cy="869950"/>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4033" name="Oval 33"/>
          <p:cNvSpPr>
            <a:spLocks noChangeArrowheads="1"/>
          </p:cNvSpPr>
          <p:nvPr/>
        </p:nvSpPr>
        <p:spPr bwMode="auto">
          <a:xfrm>
            <a:off x="3878263" y="3173413"/>
            <a:ext cx="2384425" cy="868362"/>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4034" name="Rectangle 34"/>
          <p:cNvSpPr>
            <a:spLocks noChangeArrowheads="1"/>
          </p:cNvSpPr>
          <p:nvPr/>
        </p:nvSpPr>
        <p:spPr bwMode="auto">
          <a:xfrm>
            <a:off x="3878263" y="3395663"/>
            <a:ext cx="2384425" cy="206375"/>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4035" name="Oval 35"/>
          <p:cNvSpPr>
            <a:spLocks noChangeArrowheads="1"/>
          </p:cNvSpPr>
          <p:nvPr/>
        </p:nvSpPr>
        <p:spPr bwMode="auto">
          <a:xfrm>
            <a:off x="3878263" y="2955925"/>
            <a:ext cx="2384425" cy="868363"/>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44036" name="Group 36"/>
          <p:cNvGrpSpPr>
            <a:grpSpLocks/>
          </p:cNvGrpSpPr>
          <p:nvPr/>
        </p:nvGrpSpPr>
        <p:grpSpPr bwMode="auto">
          <a:xfrm>
            <a:off x="3878263" y="2695575"/>
            <a:ext cx="2384425" cy="1087438"/>
            <a:chOff x="1594" y="3360"/>
            <a:chExt cx="364" cy="159"/>
          </a:xfrm>
        </p:grpSpPr>
        <p:sp>
          <p:nvSpPr>
            <p:cNvPr id="2944037" name="Oval 37"/>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4038" name="Rectangle 38"/>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4039" name="Oval 39"/>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grpSp>
        <p:nvGrpSpPr>
          <p:cNvPr id="2944040" name="Group 40"/>
          <p:cNvGrpSpPr>
            <a:grpSpLocks/>
          </p:cNvGrpSpPr>
          <p:nvPr/>
        </p:nvGrpSpPr>
        <p:grpSpPr bwMode="auto">
          <a:xfrm>
            <a:off x="6507163" y="3729038"/>
            <a:ext cx="2384425" cy="1087437"/>
            <a:chOff x="1594" y="3360"/>
            <a:chExt cx="364" cy="159"/>
          </a:xfrm>
        </p:grpSpPr>
        <p:sp>
          <p:nvSpPr>
            <p:cNvPr id="2944041" name="Oval 41"/>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4042" name="Rectangle 42"/>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4043" name="Oval 43"/>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44044" name="Oval 44"/>
          <p:cNvSpPr>
            <a:spLocks noChangeArrowheads="1"/>
          </p:cNvSpPr>
          <p:nvPr/>
        </p:nvSpPr>
        <p:spPr bwMode="auto">
          <a:xfrm>
            <a:off x="6507163" y="3692525"/>
            <a:ext cx="2384425" cy="869950"/>
          </a:xfrm>
          <a:prstGeom prst="ellipse">
            <a:avLst/>
          </a:prstGeom>
          <a:gradFill rotWithShape="1">
            <a:gsLst>
              <a:gs pos="0">
                <a:schemeClr val="tx1">
                  <a:gamma/>
                  <a:shade val="59608"/>
                  <a:invGamma/>
                </a:schemeClr>
              </a:gs>
              <a:gs pos="50000">
                <a:schemeClr val="tx1"/>
              </a:gs>
              <a:gs pos="100000">
                <a:schemeClr val="tx1">
                  <a:gamma/>
                  <a:shade val="59608"/>
                  <a:invGamma/>
                </a:schemeClr>
              </a:gs>
            </a:gsLst>
            <a:lin ang="0" scaled="1"/>
          </a:gradFill>
          <a:ln w="12700" algn="ctr">
            <a:noFill/>
            <a:round/>
            <a:headEnd/>
            <a:tailEnd type="none" w="lg" len="med"/>
          </a:ln>
          <a:effectLst/>
        </p:spPr>
        <p:txBody>
          <a:bodyPr wrap="none" lIns="0" tIns="0" rIns="0" bIns="0" anchor="ctr"/>
          <a:lstStyle/>
          <a:p>
            <a:endParaRPr lang="en-US"/>
          </a:p>
        </p:txBody>
      </p:sp>
      <p:sp>
        <p:nvSpPr>
          <p:cNvPr id="2944045" name="Rectangle 45"/>
          <p:cNvSpPr>
            <a:spLocks noChangeArrowheads="1"/>
          </p:cNvSpPr>
          <p:nvPr/>
        </p:nvSpPr>
        <p:spPr bwMode="auto">
          <a:xfrm>
            <a:off x="6507163" y="3914775"/>
            <a:ext cx="2384425" cy="206375"/>
          </a:xfrm>
          <a:prstGeom prst="rect">
            <a:avLst/>
          </a:prstGeom>
          <a:solidFill>
            <a:srgbClr val="003580"/>
          </a:solidFill>
          <a:ln w="12700" algn="ctr">
            <a:noFill/>
            <a:miter lim="800000"/>
            <a:headEnd/>
            <a:tailEnd/>
          </a:ln>
          <a:effectLst/>
        </p:spPr>
        <p:txBody>
          <a:bodyPr wrap="none" lIns="0" tIns="0" rIns="0" bIns="0" anchor="ctr"/>
          <a:lstStyle/>
          <a:p>
            <a:endParaRPr lang="en-US"/>
          </a:p>
        </p:txBody>
      </p:sp>
      <p:sp>
        <p:nvSpPr>
          <p:cNvPr id="2944046" name="Oval 46"/>
          <p:cNvSpPr>
            <a:spLocks noChangeArrowheads="1"/>
          </p:cNvSpPr>
          <p:nvPr/>
        </p:nvSpPr>
        <p:spPr bwMode="auto">
          <a:xfrm>
            <a:off x="6507163" y="3475038"/>
            <a:ext cx="2384425" cy="869950"/>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4047" name="Oval 47"/>
          <p:cNvSpPr>
            <a:spLocks noChangeArrowheads="1"/>
          </p:cNvSpPr>
          <p:nvPr/>
        </p:nvSpPr>
        <p:spPr bwMode="auto">
          <a:xfrm>
            <a:off x="6507163" y="3432175"/>
            <a:ext cx="2384425" cy="869950"/>
          </a:xfrm>
          <a:prstGeom prst="ellipse">
            <a:avLst/>
          </a:prstGeom>
          <a:gradFill rotWithShape="1">
            <a:gsLst>
              <a:gs pos="0">
                <a:srgbClr val="FF6600">
                  <a:gamma/>
                  <a:shade val="59608"/>
                  <a:invGamma/>
                </a:srgbClr>
              </a:gs>
              <a:gs pos="50000">
                <a:srgbClr val="FF6600"/>
              </a:gs>
              <a:gs pos="100000">
                <a:srgbClr val="FF6600">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4048" name="Rectangle 48"/>
          <p:cNvSpPr>
            <a:spLocks noChangeArrowheads="1"/>
          </p:cNvSpPr>
          <p:nvPr/>
        </p:nvSpPr>
        <p:spPr bwMode="auto">
          <a:xfrm>
            <a:off x="6507163" y="3656013"/>
            <a:ext cx="2384425" cy="206375"/>
          </a:xfrm>
          <a:prstGeom prst="rect">
            <a:avLst/>
          </a:prstGeom>
          <a:gradFill rotWithShape="1">
            <a:gsLst>
              <a:gs pos="0">
                <a:srgbClr val="FF6600">
                  <a:gamma/>
                  <a:shade val="60784"/>
                  <a:invGamma/>
                </a:srgbClr>
              </a:gs>
              <a:gs pos="50000">
                <a:srgbClr val="FF6600"/>
              </a:gs>
              <a:gs pos="100000">
                <a:srgbClr val="FF6600">
                  <a:gamma/>
                  <a:shade val="60784"/>
                  <a:invGamma/>
                </a:srgbClr>
              </a:gs>
            </a:gsLst>
            <a:lin ang="0" scaled="1"/>
          </a:gradFill>
          <a:ln w="12700" algn="ctr">
            <a:noFill/>
            <a:miter lim="800000"/>
            <a:headEnd/>
            <a:tailEnd/>
          </a:ln>
          <a:effectLst/>
        </p:spPr>
        <p:txBody>
          <a:bodyPr wrap="none" lIns="0" tIns="0" rIns="0" bIns="0" anchor="ctr"/>
          <a:lstStyle/>
          <a:p>
            <a:endParaRPr lang="en-US"/>
          </a:p>
        </p:txBody>
      </p:sp>
      <p:sp>
        <p:nvSpPr>
          <p:cNvPr id="2944049" name="Oval 49"/>
          <p:cNvSpPr>
            <a:spLocks noChangeArrowheads="1"/>
          </p:cNvSpPr>
          <p:nvPr/>
        </p:nvSpPr>
        <p:spPr bwMode="auto">
          <a:xfrm>
            <a:off x="6507163" y="3214688"/>
            <a:ext cx="2384425" cy="869950"/>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sp>
        <p:nvSpPr>
          <p:cNvPr id="2944050" name="Oval 50"/>
          <p:cNvSpPr>
            <a:spLocks noChangeArrowheads="1"/>
          </p:cNvSpPr>
          <p:nvPr/>
        </p:nvSpPr>
        <p:spPr bwMode="auto">
          <a:xfrm>
            <a:off x="6507163" y="3173413"/>
            <a:ext cx="2384425" cy="868362"/>
          </a:xfrm>
          <a:prstGeom prst="ellipse">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4051" name="Rectangle 51"/>
          <p:cNvSpPr>
            <a:spLocks noChangeArrowheads="1"/>
          </p:cNvSpPr>
          <p:nvPr/>
        </p:nvSpPr>
        <p:spPr bwMode="auto">
          <a:xfrm>
            <a:off x="6507163" y="3395663"/>
            <a:ext cx="2384425" cy="206375"/>
          </a:xfrm>
          <a:prstGeom prst="rect">
            <a:avLst/>
          </a:prstGeom>
          <a:gradFill rotWithShape="1">
            <a:gsLst>
              <a:gs pos="0">
                <a:srgbClr val="3D8B59">
                  <a:gamma/>
                  <a:shade val="59608"/>
                  <a:invGamma/>
                </a:srgbClr>
              </a:gs>
              <a:gs pos="50000">
                <a:srgbClr val="3D8B59"/>
              </a:gs>
              <a:gs pos="100000">
                <a:srgbClr val="3D8B59">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4052" name="Oval 52"/>
          <p:cNvSpPr>
            <a:spLocks noChangeArrowheads="1"/>
          </p:cNvSpPr>
          <p:nvPr/>
        </p:nvSpPr>
        <p:spPr bwMode="auto">
          <a:xfrm>
            <a:off x="6507163" y="2955925"/>
            <a:ext cx="2384425" cy="868363"/>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nvGrpSpPr>
          <p:cNvPr id="2944053" name="Group 53"/>
          <p:cNvGrpSpPr>
            <a:grpSpLocks/>
          </p:cNvGrpSpPr>
          <p:nvPr/>
        </p:nvGrpSpPr>
        <p:grpSpPr bwMode="auto">
          <a:xfrm>
            <a:off x="6507163" y="2695575"/>
            <a:ext cx="2384425" cy="1087438"/>
            <a:chOff x="1594" y="3360"/>
            <a:chExt cx="364" cy="159"/>
          </a:xfrm>
        </p:grpSpPr>
        <p:sp>
          <p:nvSpPr>
            <p:cNvPr id="2944054" name="Oval 54"/>
            <p:cNvSpPr>
              <a:spLocks noChangeArrowheads="1"/>
            </p:cNvSpPr>
            <p:nvPr/>
          </p:nvSpPr>
          <p:spPr bwMode="auto">
            <a:xfrm>
              <a:off x="1594" y="3392"/>
              <a:ext cx="364" cy="127"/>
            </a:xfrm>
            <a:prstGeom prst="ellipse">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round/>
              <a:headEnd/>
              <a:tailEnd type="none" w="lg" len="med"/>
            </a:ln>
            <a:effectLst/>
          </p:spPr>
          <p:txBody>
            <a:bodyPr wrap="none" lIns="0" tIns="0" rIns="0" bIns="0" anchor="ctr"/>
            <a:lstStyle/>
            <a:p>
              <a:endParaRPr lang="en-US"/>
            </a:p>
          </p:txBody>
        </p:sp>
        <p:sp>
          <p:nvSpPr>
            <p:cNvPr id="2944055" name="Rectangle 55"/>
            <p:cNvSpPr>
              <a:spLocks noChangeArrowheads="1"/>
            </p:cNvSpPr>
            <p:nvPr/>
          </p:nvSpPr>
          <p:spPr bwMode="auto">
            <a:xfrm>
              <a:off x="1594" y="3424"/>
              <a:ext cx="364" cy="31"/>
            </a:xfrm>
            <a:prstGeom prst="rect">
              <a:avLst/>
            </a:prstGeom>
            <a:gradFill rotWithShape="1">
              <a:gsLst>
                <a:gs pos="0">
                  <a:srgbClr val="CB5C4D">
                    <a:gamma/>
                    <a:shade val="59608"/>
                    <a:invGamma/>
                  </a:srgbClr>
                </a:gs>
                <a:gs pos="50000">
                  <a:srgbClr val="CB5C4D"/>
                </a:gs>
                <a:gs pos="100000">
                  <a:srgbClr val="CB5C4D">
                    <a:gamma/>
                    <a:shade val="59608"/>
                    <a:invGamma/>
                  </a:srgbClr>
                </a:gs>
              </a:gsLst>
              <a:lin ang="0" scaled="1"/>
            </a:gradFill>
            <a:ln w="12700" algn="ctr">
              <a:noFill/>
              <a:miter lim="800000"/>
              <a:headEnd/>
              <a:tailEnd/>
            </a:ln>
            <a:effectLst/>
          </p:spPr>
          <p:txBody>
            <a:bodyPr wrap="none" lIns="0" tIns="0" rIns="0" bIns="0" anchor="ctr"/>
            <a:lstStyle/>
            <a:p>
              <a:endParaRPr lang="en-US"/>
            </a:p>
          </p:txBody>
        </p:sp>
        <p:sp>
          <p:nvSpPr>
            <p:cNvPr id="2944056" name="Oval 56"/>
            <p:cNvSpPr>
              <a:spLocks noChangeArrowheads="1"/>
            </p:cNvSpPr>
            <p:nvPr/>
          </p:nvSpPr>
          <p:spPr bwMode="auto">
            <a:xfrm>
              <a:off x="1594" y="3360"/>
              <a:ext cx="364" cy="127"/>
            </a:xfrm>
            <a:prstGeom prst="ellipse">
              <a:avLst/>
            </a:prstGeom>
            <a:gradFill rotWithShape="1">
              <a:gsLst>
                <a:gs pos="0">
                  <a:srgbClr val="D4786C"/>
                </a:gs>
                <a:gs pos="100000">
                  <a:srgbClr val="D4786C">
                    <a:gamma/>
                    <a:tint val="61176"/>
                    <a:invGamma/>
                  </a:srgbClr>
                </a:gs>
              </a:gsLst>
              <a:lin ang="5400000" scaled="1"/>
            </a:gradFill>
            <a:ln w="12700" algn="ctr">
              <a:noFill/>
              <a:round/>
              <a:headEnd/>
              <a:tailEnd type="none" w="lg" len="med"/>
            </a:ln>
            <a:effectLst/>
          </p:spPr>
          <p:txBody>
            <a:bodyPr wrap="none" lIns="0" tIns="0" rIns="0" bIns="0" anchor="ctr"/>
            <a:lstStyle/>
            <a:p>
              <a:endParaRPr lang="en-US"/>
            </a:p>
          </p:txBody>
        </p:sp>
      </p:grpSp>
      <p:sp>
        <p:nvSpPr>
          <p:cNvPr id="2944057" name="Text Box 57"/>
          <p:cNvSpPr txBox="1">
            <a:spLocks noChangeArrowheads="1"/>
          </p:cNvSpPr>
          <p:nvPr/>
        </p:nvSpPr>
        <p:spPr bwMode="auto">
          <a:xfrm>
            <a:off x="268288" y="3492500"/>
            <a:ext cx="838200" cy="274638"/>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1800" b="1">
                <a:solidFill>
                  <a:schemeClr val="bg1"/>
                </a:solidFill>
              </a:rPr>
              <a:t>Stripe 1</a:t>
            </a:r>
          </a:p>
        </p:txBody>
      </p:sp>
      <p:sp>
        <p:nvSpPr>
          <p:cNvPr id="2944058" name="Text Box 58"/>
          <p:cNvSpPr txBox="1">
            <a:spLocks noChangeArrowheads="1"/>
          </p:cNvSpPr>
          <p:nvPr/>
        </p:nvSpPr>
        <p:spPr bwMode="auto">
          <a:xfrm>
            <a:off x="268288" y="3797300"/>
            <a:ext cx="838200" cy="274638"/>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1800" b="1">
                <a:solidFill>
                  <a:schemeClr val="bg1"/>
                </a:solidFill>
              </a:rPr>
              <a:t>Stripe 2</a:t>
            </a:r>
          </a:p>
        </p:txBody>
      </p:sp>
      <p:sp>
        <p:nvSpPr>
          <p:cNvPr id="2944059" name="Text Box 59"/>
          <p:cNvSpPr txBox="1">
            <a:spLocks noChangeArrowheads="1"/>
          </p:cNvSpPr>
          <p:nvPr/>
        </p:nvSpPr>
        <p:spPr bwMode="auto">
          <a:xfrm>
            <a:off x="268288" y="4083050"/>
            <a:ext cx="838200" cy="274638"/>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1800" b="1">
                <a:solidFill>
                  <a:schemeClr val="bg1"/>
                </a:solidFill>
              </a:rPr>
              <a:t>Stripe 3</a:t>
            </a:r>
          </a:p>
        </p:txBody>
      </p:sp>
      <p:grpSp>
        <p:nvGrpSpPr>
          <p:cNvPr id="2944060" name="Group 60"/>
          <p:cNvGrpSpPr>
            <a:grpSpLocks/>
          </p:cNvGrpSpPr>
          <p:nvPr/>
        </p:nvGrpSpPr>
        <p:grpSpPr bwMode="auto">
          <a:xfrm>
            <a:off x="3244850" y="3790950"/>
            <a:ext cx="1057275" cy="1352550"/>
            <a:chOff x="2044" y="2388"/>
            <a:chExt cx="666" cy="852"/>
          </a:xfrm>
        </p:grpSpPr>
        <p:sp>
          <p:nvSpPr>
            <p:cNvPr id="2944061" name="Line 61"/>
            <p:cNvSpPr>
              <a:spLocks noChangeShapeType="1"/>
            </p:cNvSpPr>
            <p:nvPr/>
          </p:nvSpPr>
          <p:spPr bwMode="auto">
            <a:xfrm flipH="1">
              <a:off x="2364" y="2388"/>
              <a:ext cx="12" cy="852"/>
            </a:xfrm>
            <a:prstGeom prst="line">
              <a:avLst/>
            </a:prstGeom>
            <a:noFill/>
            <a:ln w="25400">
              <a:solidFill>
                <a:srgbClr val="000610"/>
              </a:solidFill>
              <a:round/>
              <a:headEnd/>
              <a:tailEnd type="none" w="lg" len="med"/>
            </a:ln>
            <a:effectLst/>
          </p:spPr>
          <p:txBody>
            <a:bodyPr lIns="0" tIns="0" rIns="0" bIns="0"/>
            <a:lstStyle/>
            <a:p>
              <a:endParaRPr lang="en-US"/>
            </a:p>
          </p:txBody>
        </p:sp>
        <p:sp>
          <p:nvSpPr>
            <p:cNvPr id="2944062" name="Line 62"/>
            <p:cNvSpPr>
              <a:spLocks noChangeShapeType="1"/>
            </p:cNvSpPr>
            <p:nvPr/>
          </p:nvSpPr>
          <p:spPr bwMode="auto">
            <a:xfrm>
              <a:off x="2380" y="2430"/>
              <a:ext cx="326" cy="0"/>
            </a:xfrm>
            <a:prstGeom prst="line">
              <a:avLst/>
            </a:prstGeom>
            <a:noFill/>
            <a:ln w="9525">
              <a:solidFill>
                <a:srgbClr val="000000"/>
              </a:solidFill>
              <a:round/>
              <a:headEnd type="none" w="med" len="lg"/>
              <a:tailEnd type="triangle" w="med" len="med"/>
            </a:ln>
            <a:effectLst/>
          </p:spPr>
          <p:txBody>
            <a:bodyPr lIns="0" tIns="0" rIns="0" bIns="0" anchor="ctr">
              <a:spAutoFit/>
            </a:bodyPr>
            <a:lstStyle/>
            <a:p>
              <a:endParaRPr lang="en-US"/>
            </a:p>
          </p:txBody>
        </p:sp>
        <p:sp>
          <p:nvSpPr>
            <p:cNvPr id="2944063" name="Line 63"/>
            <p:cNvSpPr>
              <a:spLocks noChangeShapeType="1"/>
            </p:cNvSpPr>
            <p:nvPr/>
          </p:nvSpPr>
          <p:spPr bwMode="auto">
            <a:xfrm>
              <a:off x="2384" y="2602"/>
              <a:ext cx="326" cy="0"/>
            </a:xfrm>
            <a:prstGeom prst="line">
              <a:avLst/>
            </a:prstGeom>
            <a:noFill/>
            <a:ln w="9525">
              <a:solidFill>
                <a:srgbClr val="000000"/>
              </a:solidFill>
              <a:round/>
              <a:headEnd type="none" w="med" len="lg"/>
              <a:tailEnd type="triangle" w="med" len="med"/>
            </a:ln>
            <a:effectLst/>
          </p:spPr>
          <p:txBody>
            <a:bodyPr lIns="0" tIns="0" rIns="0" bIns="0" anchor="ctr">
              <a:spAutoFit/>
            </a:bodyPr>
            <a:lstStyle/>
            <a:p>
              <a:endParaRPr lang="en-US"/>
            </a:p>
          </p:txBody>
        </p:sp>
        <p:sp>
          <p:nvSpPr>
            <p:cNvPr id="2944064" name="Line 64"/>
            <p:cNvSpPr>
              <a:spLocks noChangeShapeType="1"/>
            </p:cNvSpPr>
            <p:nvPr/>
          </p:nvSpPr>
          <p:spPr bwMode="auto">
            <a:xfrm>
              <a:off x="2380" y="2754"/>
              <a:ext cx="326" cy="0"/>
            </a:xfrm>
            <a:prstGeom prst="line">
              <a:avLst/>
            </a:prstGeom>
            <a:noFill/>
            <a:ln w="9525">
              <a:solidFill>
                <a:srgbClr val="000000"/>
              </a:solidFill>
              <a:round/>
              <a:headEnd type="none" w="med" len="lg"/>
              <a:tailEnd type="triangle" w="med" len="med"/>
            </a:ln>
            <a:effectLst/>
          </p:spPr>
          <p:txBody>
            <a:bodyPr lIns="0" tIns="0" rIns="0" bIns="0" anchor="ctr">
              <a:spAutoFit/>
            </a:bodyPr>
            <a:lstStyle/>
            <a:p>
              <a:endParaRPr lang="en-US"/>
            </a:p>
          </p:txBody>
        </p:sp>
        <p:sp>
          <p:nvSpPr>
            <p:cNvPr id="2944065" name="Line 65"/>
            <p:cNvSpPr>
              <a:spLocks noChangeShapeType="1"/>
            </p:cNvSpPr>
            <p:nvPr/>
          </p:nvSpPr>
          <p:spPr bwMode="auto">
            <a:xfrm flipH="1">
              <a:off x="2056" y="2394"/>
              <a:ext cx="326" cy="0"/>
            </a:xfrm>
            <a:prstGeom prst="line">
              <a:avLst/>
            </a:prstGeom>
            <a:noFill/>
            <a:ln w="9525">
              <a:solidFill>
                <a:srgbClr val="000000"/>
              </a:solidFill>
              <a:round/>
              <a:headEnd type="none" w="med" len="lg"/>
              <a:tailEnd type="triangle" w="med" len="med"/>
            </a:ln>
            <a:effectLst/>
          </p:spPr>
          <p:txBody>
            <a:bodyPr lIns="0" tIns="0" rIns="0" bIns="0" anchor="ctr">
              <a:spAutoFit/>
            </a:bodyPr>
            <a:lstStyle/>
            <a:p>
              <a:endParaRPr lang="en-US"/>
            </a:p>
          </p:txBody>
        </p:sp>
        <p:sp>
          <p:nvSpPr>
            <p:cNvPr id="2944066" name="Line 66"/>
            <p:cNvSpPr>
              <a:spLocks noChangeShapeType="1"/>
            </p:cNvSpPr>
            <p:nvPr/>
          </p:nvSpPr>
          <p:spPr bwMode="auto">
            <a:xfrm flipH="1">
              <a:off x="2048" y="2566"/>
              <a:ext cx="326" cy="0"/>
            </a:xfrm>
            <a:prstGeom prst="line">
              <a:avLst/>
            </a:prstGeom>
            <a:noFill/>
            <a:ln w="9525">
              <a:solidFill>
                <a:srgbClr val="000000"/>
              </a:solidFill>
              <a:round/>
              <a:headEnd type="none" w="med" len="lg"/>
              <a:tailEnd type="triangle" w="med" len="med"/>
            </a:ln>
            <a:effectLst/>
          </p:spPr>
          <p:txBody>
            <a:bodyPr lIns="0" tIns="0" rIns="0" bIns="0" anchor="ctr">
              <a:spAutoFit/>
            </a:bodyPr>
            <a:lstStyle/>
            <a:p>
              <a:endParaRPr lang="en-US"/>
            </a:p>
          </p:txBody>
        </p:sp>
        <p:sp>
          <p:nvSpPr>
            <p:cNvPr id="2944067" name="Line 67"/>
            <p:cNvSpPr>
              <a:spLocks noChangeShapeType="1"/>
            </p:cNvSpPr>
            <p:nvPr/>
          </p:nvSpPr>
          <p:spPr bwMode="auto">
            <a:xfrm flipH="1">
              <a:off x="2044" y="2718"/>
              <a:ext cx="326" cy="0"/>
            </a:xfrm>
            <a:prstGeom prst="line">
              <a:avLst/>
            </a:prstGeom>
            <a:noFill/>
            <a:ln w="9525">
              <a:solidFill>
                <a:srgbClr val="000000"/>
              </a:solidFill>
              <a:round/>
              <a:headEnd type="none" w="med" len="lg"/>
              <a:tailEnd type="triangle" w="med" len="med"/>
            </a:ln>
            <a:effectLst/>
          </p:spPr>
          <p:txBody>
            <a:bodyPr lIns="0" tIns="0" rIns="0" bIns="0" anchor="ctr">
              <a:spAutoFit/>
            </a:bodyPr>
            <a:lstStyle/>
            <a:p>
              <a:endParaRPr lang="en-US"/>
            </a:p>
          </p:txBody>
        </p:sp>
      </p:grpSp>
      <p:sp>
        <p:nvSpPr>
          <p:cNvPr id="2944068" name="Text Box 68"/>
          <p:cNvSpPr txBox="1">
            <a:spLocks noChangeArrowheads="1"/>
          </p:cNvSpPr>
          <p:nvPr/>
        </p:nvSpPr>
        <p:spPr bwMode="auto">
          <a:xfrm>
            <a:off x="3487738" y="5302250"/>
            <a:ext cx="647700" cy="274638"/>
          </a:xfrm>
          <a:prstGeom prst="rect">
            <a:avLst/>
          </a:prstGeom>
          <a:noFill/>
          <a:ln w="25400" algn="ctr">
            <a:noFill/>
            <a:miter lim="800000"/>
            <a:headEnd/>
            <a:tailEnd type="none" w="lg" len="med"/>
          </a:ln>
          <a:effectLst/>
        </p:spPr>
        <p:txBody>
          <a:bodyPr wrap="none" lIns="0" tIns="0" rIns="0" bIns="0">
            <a:spAutoFit/>
          </a:bodyPr>
          <a:lstStyle/>
          <a:p>
            <a:pPr marL="354013" indent="-354013" algn="ctr" defTabSz="941388"/>
            <a:r>
              <a:rPr lang="en-US" sz="1800" b="1">
                <a:solidFill>
                  <a:srgbClr val="000610"/>
                </a:solidFill>
              </a:rPr>
              <a:t>Strips</a:t>
            </a:r>
          </a:p>
        </p:txBody>
      </p:sp>
      <p:grpSp>
        <p:nvGrpSpPr>
          <p:cNvPr id="2944069" name="Group 69"/>
          <p:cNvGrpSpPr>
            <a:grpSpLocks/>
          </p:cNvGrpSpPr>
          <p:nvPr/>
        </p:nvGrpSpPr>
        <p:grpSpPr bwMode="auto">
          <a:xfrm>
            <a:off x="3232150" y="3779838"/>
            <a:ext cx="1057275" cy="1352550"/>
            <a:chOff x="2971" y="2425"/>
            <a:chExt cx="666" cy="852"/>
          </a:xfrm>
        </p:grpSpPr>
        <p:sp>
          <p:nvSpPr>
            <p:cNvPr id="2944070" name="Line 70"/>
            <p:cNvSpPr>
              <a:spLocks noChangeShapeType="1"/>
            </p:cNvSpPr>
            <p:nvPr/>
          </p:nvSpPr>
          <p:spPr bwMode="auto">
            <a:xfrm flipH="1">
              <a:off x="3291" y="2425"/>
              <a:ext cx="12" cy="852"/>
            </a:xfrm>
            <a:prstGeom prst="line">
              <a:avLst/>
            </a:prstGeom>
            <a:noFill/>
            <a:ln w="25400">
              <a:solidFill>
                <a:schemeClr val="bg1"/>
              </a:solidFill>
              <a:round/>
              <a:headEnd/>
              <a:tailEnd type="none" w="lg" len="med"/>
            </a:ln>
            <a:effectLst/>
          </p:spPr>
          <p:txBody>
            <a:bodyPr lIns="0" tIns="0" rIns="0" bIns="0"/>
            <a:lstStyle/>
            <a:p>
              <a:endParaRPr lang="en-US"/>
            </a:p>
          </p:txBody>
        </p:sp>
        <p:sp>
          <p:nvSpPr>
            <p:cNvPr id="2944071" name="Line 71"/>
            <p:cNvSpPr>
              <a:spLocks noChangeShapeType="1"/>
            </p:cNvSpPr>
            <p:nvPr/>
          </p:nvSpPr>
          <p:spPr bwMode="auto">
            <a:xfrm>
              <a:off x="3307" y="2467"/>
              <a:ext cx="326" cy="0"/>
            </a:xfrm>
            <a:prstGeom prst="line">
              <a:avLst/>
            </a:prstGeom>
            <a:noFill/>
            <a:ln w="9525">
              <a:solidFill>
                <a:schemeClr val="bg1"/>
              </a:solidFill>
              <a:round/>
              <a:headEnd type="none" w="med" len="lg"/>
              <a:tailEnd type="triangle" w="med" len="med"/>
            </a:ln>
            <a:effectLst/>
          </p:spPr>
          <p:txBody>
            <a:bodyPr lIns="0" tIns="0" rIns="0" bIns="0" anchor="ctr">
              <a:spAutoFit/>
            </a:bodyPr>
            <a:lstStyle/>
            <a:p>
              <a:endParaRPr lang="en-US"/>
            </a:p>
          </p:txBody>
        </p:sp>
        <p:sp>
          <p:nvSpPr>
            <p:cNvPr id="2944072" name="Line 72"/>
            <p:cNvSpPr>
              <a:spLocks noChangeShapeType="1"/>
            </p:cNvSpPr>
            <p:nvPr/>
          </p:nvSpPr>
          <p:spPr bwMode="auto">
            <a:xfrm>
              <a:off x="3311" y="2639"/>
              <a:ext cx="326" cy="0"/>
            </a:xfrm>
            <a:prstGeom prst="line">
              <a:avLst/>
            </a:prstGeom>
            <a:noFill/>
            <a:ln w="9525">
              <a:solidFill>
                <a:schemeClr val="bg1"/>
              </a:solidFill>
              <a:round/>
              <a:headEnd type="none" w="med" len="lg"/>
              <a:tailEnd type="triangle" w="med" len="med"/>
            </a:ln>
            <a:effectLst/>
          </p:spPr>
          <p:txBody>
            <a:bodyPr lIns="0" tIns="0" rIns="0" bIns="0" anchor="ctr">
              <a:spAutoFit/>
            </a:bodyPr>
            <a:lstStyle/>
            <a:p>
              <a:endParaRPr lang="en-US"/>
            </a:p>
          </p:txBody>
        </p:sp>
        <p:sp>
          <p:nvSpPr>
            <p:cNvPr id="2944073" name="Line 73"/>
            <p:cNvSpPr>
              <a:spLocks noChangeShapeType="1"/>
            </p:cNvSpPr>
            <p:nvPr/>
          </p:nvSpPr>
          <p:spPr bwMode="auto">
            <a:xfrm>
              <a:off x="3307" y="2791"/>
              <a:ext cx="326" cy="0"/>
            </a:xfrm>
            <a:prstGeom prst="line">
              <a:avLst/>
            </a:prstGeom>
            <a:noFill/>
            <a:ln w="9525">
              <a:solidFill>
                <a:schemeClr val="bg1"/>
              </a:solidFill>
              <a:round/>
              <a:headEnd type="none" w="med" len="lg"/>
              <a:tailEnd type="triangle" w="med" len="med"/>
            </a:ln>
            <a:effectLst/>
          </p:spPr>
          <p:txBody>
            <a:bodyPr lIns="0" tIns="0" rIns="0" bIns="0" anchor="ctr">
              <a:spAutoFit/>
            </a:bodyPr>
            <a:lstStyle/>
            <a:p>
              <a:endParaRPr lang="en-US"/>
            </a:p>
          </p:txBody>
        </p:sp>
        <p:sp>
          <p:nvSpPr>
            <p:cNvPr id="2944074" name="Line 74"/>
            <p:cNvSpPr>
              <a:spLocks noChangeShapeType="1"/>
            </p:cNvSpPr>
            <p:nvPr/>
          </p:nvSpPr>
          <p:spPr bwMode="auto">
            <a:xfrm flipH="1">
              <a:off x="2983" y="2431"/>
              <a:ext cx="326" cy="0"/>
            </a:xfrm>
            <a:prstGeom prst="line">
              <a:avLst/>
            </a:prstGeom>
            <a:noFill/>
            <a:ln w="9525">
              <a:solidFill>
                <a:schemeClr val="bg1"/>
              </a:solidFill>
              <a:round/>
              <a:headEnd type="none" w="med" len="lg"/>
              <a:tailEnd type="triangle" w="med" len="med"/>
            </a:ln>
            <a:effectLst/>
          </p:spPr>
          <p:txBody>
            <a:bodyPr lIns="0" tIns="0" rIns="0" bIns="0" anchor="ctr">
              <a:spAutoFit/>
            </a:bodyPr>
            <a:lstStyle/>
            <a:p>
              <a:endParaRPr lang="en-US"/>
            </a:p>
          </p:txBody>
        </p:sp>
        <p:sp>
          <p:nvSpPr>
            <p:cNvPr id="2944075" name="Line 75"/>
            <p:cNvSpPr>
              <a:spLocks noChangeShapeType="1"/>
            </p:cNvSpPr>
            <p:nvPr/>
          </p:nvSpPr>
          <p:spPr bwMode="auto">
            <a:xfrm flipH="1">
              <a:off x="2975" y="2603"/>
              <a:ext cx="326" cy="0"/>
            </a:xfrm>
            <a:prstGeom prst="line">
              <a:avLst/>
            </a:prstGeom>
            <a:noFill/>
            <a:ln w="9525">
              <a:solidFill>
                <a:schemeClr val="bg1"/>
              </a:solidFill>
              <a:round/>
              <a:headEnd type="none" w="med" len="lg"/>
              <a:tailEnd type="triangle" w="med" len="med"/>
            </a:ln>
            <a:effectLst/>
          </p:spPr>
          <p:txBody>
            <a:bodyPr lIns="0" tIns="0" rIns="0" bIns="0" anchor="ctr">
              <a:spAutoFit/>
            </a:bodyPr>
            <a:lstStyle/>
            <a:p>
              <a:endParaRPr lang="en-US"/>
            </a:p>
          </p:txBody>
        </p:sp>
        <p:sp>
          <p:nvSpPr>
            <p:cNvPr id="2944076" name="Line 76"/>
            <p:cNvSpPr>
              <a:spLocks noChangeShapeType="1"/>
            </p:cNvSpPr>
            <p:nvPr/>
          </p:nvSpPr>
          <p:spPr bwMode="auto">
            <a:xfrm flipH="1">
              <a:off x="2971" y="2755"/>
              <a:ext cx="326" cy="0"/>
            </a:xfrm>
            <a:prstGeom prst="line">
              <a:avLst/>
            </a:prstGeom>
            <a:noFill/>
            <a:ln w="9525">
              <a:solidFill>
                <a:schemeClr val="bg1"/>
              </a:solidFill>
              <a:round/>
              <a:headEnd type="none" w="med" len="lg"/>
              <a:tailEnd type="triangle" w="med" len="med"/>
            </a:ln>
            <a:effectLst/>
          </p:spPr>
          <p:txBody>
            <a:bodyPr lIns="0" tIns="0" rIns="0" bIns="0" anchor="ctr">
              <a:spAutoFit/>
            </a:bodyPr>
            <a:lstStyle/>
            <a:p>
              <a:endParaRPr lang="en-US"/>
            </a:p>
          </p:txBody>
        </p: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1958" name="Rectangle 6"/>
          <p:cNvSpPr>
            <a:spLocks noGrp="1" noChangeArrowheads="1"/>
          </p:cNvSpPr>
          <p:nvPr>
            <p:ph type="title"/>
          </p:nvPr>
        </p:nvSpPr>
        <p:spPr/>
        <p:txBody>
          <a:bodyPr/>
          <a:lstStyle/>
          <a:p>
            <a:r>
              <a:rPr lang="en-US"/>
              <a:t>RAID Levels</a:t>
            </a:r>
          </a:p>
        </p:txBody>
      </p:sp>
      <p:sp>
        <p:nvSpPr>
          <p:cNvPr id="2941959" name="Rectangle 7"/>
          <p:cNvSpPr>
            <a:spLocks noGrp="1" noChangeArrowheads="1"/>
          </p:cNvSpPr>
          <p:nvPr>
            <p:ph sz="quarter" idx="1"/>
          </p:nvPr>
        </p:nvSpPr>
        <p:spPr/>
        <p:txBody>
          <a:bodyPr>
            <a:normAutofit/>
          </a:bodyPr>
          <a:lstStyle/>
          <a:p>
            <a:r>
              <a:rPr lang="en-US"/>
              <a:t>0 Striped array with no fault tolerance</a:t>
            </a:r>
          </a:p>
          <a:p>
            <a:r>
              <a:rPr lang="en-US"/>
              <a:t>1 Disk mirroring </a:t>
            </a:r>
          </a:p>
          <a:p>
            <a:r>
              <a:rPr lang="en-US"/>
              <a:t>3 Parallel access array with dedicated parity disk</a:t>
            </a:r>
          </a:p>
          <a:p>
            <a:r>
              <a:rPr lang="en-US"/>
              <a:t>4 Striped array with independent disks and a  dedicated parity disk</a:t>
            </a:r>
          </a:p>
          <a:p>
            <a:r>
              <a:rPr lang="en-US"/>
              <a:t>5 Striped array with independent disks and distributed parity</a:t>
            </a:r>
          </a:p>
          <a:p>
            <a:r>
              <a:rPr lang="en-US"/>
              <a:t>6 Striped array with independent disks and dual distributed parity</a:t>
            </a:r>
          </a:p>
          <a:p>
            <a:r>
              <a:rPr lang="en-US"/>
              <a:t>Combinations of levels (I.e., 1 + 0, 0 + 1, etc.)</a:t>
            </a:r>
          </a:p>
        </p:txBody>
      </p:sp>
      <p:sp>
        <p:nvSpPr>
          <p:cNvPr id="4" name="Footer Placeholder 3"/>
          <p:cNvSpPr>
            <a:spLocks noGrp="1"/>
          </p:cNvSpPr>
          <p:nvPr>
            <p:ph type="ftr" sz="quarter" idx="16"/>
          </p:nvPr>
        </p:nvSpPr>
        <p:spPr/>
        <p:txBody>
          <a:bodyPr/>
          <a:lstStyle/>
          <a:p>
            <a:r>
              <a:rPr lang="en-US"/>
              <a:t>RAID Arrays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3762" name="Rectangle 2"/>
          <p:cNvSpPr>
            <a:spLocks noGrp="1" noChangeArrowheads="1"/>
          </p:cNvSpPr>
          <p:nvPr>
            <p:ph type="ctrTitle"/>
          </p:nvPr>
        </p:nvSpPr>
        <p:spPr>
          <a:xfrm>
            <a:off x="457200" y="625642"/>
            <a:ext cx="8178800" cy="933651"/>
          </a:xfrm>
        </p:spPr>
        <p:txBody>
          <a:bodyPr>
            <a:normAutofit/>
          </a:bodyPr>
          <a:lstStyle/>
          <a:p>
            <a:pPr algn="ctr"/>
            <a:r>
              <a:rPr lang="en-US" sz="4000" dirty="0" smtClean="0">
                <a:solidFill>
                  <a:srgbClr val="C00000"/>
                </a:solidFill>
              </a:rPr>
              <a:t>RAID 0</a:t>
            </a:r>
            <a:endParaRPr lang="en-US" sz="4000" dirty="0">
              <a:solidFill>
                <a:srgbClr val="C00000"/>
              </a:solidFill>
            </a:endParaRPr>
          </a:p>
        </p:txBody>
      </p:sp>
      <p:sp>
        <p:nvSpPr>
          <p:cNvPr id="2933763" name="Rectangle 3"/>
          <p:cNvSpPr>
            <a:spLocks noGrp="1" noChangeArrowheads="1"/>
          </p:cNvSpPr>
          <p:nvPr>
            <p:ph type="subTitle" idx="1"/>
          </p:nvPr>
        </p:nvSpPr>
        <p:spPr>
          <a:xfrm>
            <a:off x="2286000" y="1809549"/>
            <a:ext cx="6172200" cy="4565373"/>
          </a:xfrm>
        </p:spPr>
        <p:txBody>
          <a:bodyPr>
            <a:normAutofit fontScale="85000" lnSpcReduction="20000"/>
          </a:bodyPr>
          <a:lstStyle/>
          <a:p>
            <a:pPr>
              <a:defRPr/>
            </a:pPr>
            <a:r>
              <a:rPr lang="en-US" sz="3600" dirty="0" smtClean="0"/>
              <a:t>A striped set of at least two disks without parity</a:t>
            </a:r>
          </a:p>
          <a:p>
            <a:pPr>
              <a:defRPr/>
            </a:pPr>
            <a:r>
              <a:rPr lang="en-US" sz="3600" dirty="0" smtClean="0"/>
              <a:t>The data is broken down into blocks and each block is written to a separate disk drive</a:t>
            </a:r>
          </a:p>
          <a:p>
            <a:pPr>
              <a:defRPr/>
            </a:pPr>
            <a:r>
              <a:rPr lang="en-US" sz="3600" dirty="0" smtClean="0"/>
              <a:t>Best performance is achieved when data is striped across multiple controllers with only one drive per controller </a:t>
            </a:r>
          </a:p>
          <a:p>
            <a:pPr>
              <a:defRPr/>
            </a:pPr>
            <a:endParaRPr lang="en-US" sz="3600" dirty="0">
              <a:solidFill>
                <a:schemeClr val="accent3">
                  <a:lumMod val="75000"/>
                </a:schemeClr>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8/20/2004 2:03:34 PM&quot;&gt;&lt;Slide id=&quot;256&quot; dur=&quot;2.454&quot;/&gt;&lt;Slide id=&quot;267&quot; dur=&quot;7.38&quot;/&gt;&lt;Slide id=&quot;268&quot; dur=&quot;5.168&quot;/&gt;&lt;Slide id=&quot;541&quot; dur=&quot;2.333&quot;/&gt;&lt;Slide id=&quot;542&quot; dur=&quot;3.245&quot;/&gt;&lt;Slide id=&quot;547&quot; dur=&quot;6.759&quot;/&gt;&lt;Slide id=&quot;548&quot; dur=&quot;7.631&quot;/&gt;&lt;/Timings&gt;&lt;Timings time=&quot;8/20/2004 2:00:41 PM&quot;&gt;&lt;Slide id=&quot;256&quot; dur=&quot;2.614&quot;/&gt;&lt;Slide id=&quot;267&quot; dur=&quot;2.764&quot;/&gt;&lt;/Timings&gt;&lt;/WMTools&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246</TotalTime>
  <Words>1899</Words>
  <Application>Microsoft Office PowerPoint</Application>
  <PresentationFormat>On-screen Show (4:3)</PresentationFormat>
  <Paragraphs>303</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Oriel</vt:lpstr>
      <vt:lpstr>RAID Arrays</vt:lpstr>
      <vt:lpstr>What is RAID Arrays?</vt:lpstr>
      <vt:lpstr>Why Use RAID?</vt:lpstr>
      <vt:lpstr>Key Terms</vt:lpstr>
      <vt:lpstr>RAID - Redundant Array of Independent Disks</vt:lpstr>
      <vt:lpstr>RAID Components</vt:lpstr>
      <vt:lpstr>Data Organization: Strips and Stripes</vt:lpstr>
      <vt:lpstr>RAID Levels</vt:lpstr>
      <vt:lpstr>RAID 0</vt:lpstr>
      <vt:lpstr>RAID 0 – Striped Array with no Fault Tolerance</vt:lpstr>
      <vt:lpstr>Advantages of RAID 0</vt:lpstr>
      <vt:lpstr>Disadvantages of RAID 0</vt:lpstr>
      <vt:lpstr>RAID 1 – Disk Mirroring</vt:lpstr>
      <vt:lpstr>RAID 1 Advantages</vt:lpstr>
      <vt:lpstr>RAID 1 Disadvantages</vt:lpstr>
      <vt:lpstr>RAID 0+1 – Striping and Mirroring</vt:lpstr>
      <vt:lpstr>RAID 1+0 – Mirroring and Striping</vt:lpstr>
      <vt:lpstr>RAID 0+1 vs. RAID 1+0</vt:lpstr>
      <vt:lpstr>RAID Redundancy: Parity </vt:lpstr>
      <vt:lpstr>Parity Calculation</vt:lpstr>
      <vt:lpstr>RAID 3 – Parallel Transfer with Dedicated Parity Disk</vt:lpstr>
      <vt:lpstr>RAID 4 – Striping with Dedicated Parity Disk</vt:lpstr>
      <vt:lpstr>RAID 5 – Independent Disks with Distributed Parity</vt:lpstr>
      <vt:lpstr>RAID 6 – Dual Parity RAID</vt:lpstr>
      <vt:lpstr>RAID Implementations </vt:lpstr>
      <vt:lpstr>Hot Spares</vt:lpstr>
      <vt:lpstr>Hot Swap</vt:lpstr>
      <vt:lpstr>      Check Your Knowledge</vt:lpstr>
    </vt:vector>
  </TitlesOfParts>
  <Company>EMC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Title</dc:title>
  <dc:creator>swiecp</dc:creator>
  <cp:lastModifiedBy>Information  Technology</cp:lastModifiedBy>
  <cp:revision>18</cp:revision>
  <dcterms:created xsi:type="dcterms:W3CDTF">2007-01-12T17:49:02Z</dcterms:created>
  <dcterms:modified xsi:type="dcterms:W3CDTF">2011-03-31T19:22:40Z</dcterms:modified>
</cp:coreProperties>
</file>