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1"/>
  </p:sldMasterIdLst>
  <p:notesMasterIdLst>
    <p:notesMasterId r:id="rId65"/>
  </p:notesMasterIdLst>
  <p:sldIdLst>
    <p:sldId id="256"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46" r:id="rId40"/>
    <p:sldId id="335" r:id="rId41"/>
    <p:sldId id="336" r:id="rId42"/>
    <p:sldId id="347" r:id="rId43"/>
    <p:sldId id="348" r:id="rId44"/>
    <p:sldId id="349" r:id="rId45"/>
    <p:sldId id="350" r:id="rId46"/>
    <p:sldId id="351" r:id="rId47"/>
    <p:sldId id="352" r:id="rId48"/>
    <p:sldId id="353" r:id="rId49"/>
    <p:sldId id="354" r:id="rId50"/>
    <p:sldId id="355" r:id="rId51"/>
    <p:sldId id="356" r:id="rId52"/>
    <p:sldId id="357" r:id="rId53"/>
    <p:sldId id="337" r:id="rId54"/>
    <p:sldId id="339" r:id="rId55"/>
    <p:sldId id="340" r:id="rId56"/>
    <p:sldId id="341" r:id="rId57"/>
    <p:sldId id="342" r:id="rId58"/>
    <p:sldId id="343" r:id="rId59"/>
    <p:sldId id="344" r:id="rId60"/>
    <p:sldId id="345" r:id="rId61"/>
    <p:sldId id="338" r:id="rId62"/>
    <p:sldId id="334" r:id="rId63"/>
    <p:sldId id="307" r:id="rId64"/>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n-ea"/>
        <a:cs typeface="+mn-cs"/>
      </a:defRPr>
    </a:lvl5pPr>
    <a:lvl6pPr marL="2286000" algn="l" defTabSz="914400" rtl="0" eaLnBrk="1" latinLnBrk="0" hangingPunct="1">
      <a:defRPr kern="1200">
        <a:solidFill>
          <a:schemeClr val="bg1"/>
        </a:solidFill>
        <a:latin typeface="Calibri" pitchFamily="34" charset="0"/>
        <a:ea typeface="+mn-ea"/>
        <a:cs typeface="+mn-cs"/>
      </a:defRPr>
    </a:lvl6pPr>
    <a:lvl7pPr marL="2743200" algn="l" defTabSz="914400" rtl="0" eaLnBrk="1" latinLnBrk="0" hangingPunct="1">
      <a:defRPr kern="1200">
        <a:solidFill>
          <a:schemeClr val="bg1"/>
        </a:solidFill>
        <a:latin typeface="Calibri" pitchFamily="34" charset="0"/>
        <a:ea typeface="+mn-ea"/>
        <a:cs typeface="+mn-cs"/>
      </a:defRPr>
    </a:lvl7pPr>
    <a:lvl8pPr marL="3200400" algn="l" defTabSz="914400" rtl="0" eaLnBrk="1" latinLnBrk="0" hangingPunct="1">
      <a:defRPr kern="1200">
        <a:solidFill>
          <a:schemeClr val="bg1"/>
        </a:solidFill>
        <a:latin typeface="Calibri" pitchFamily="34" charset="0"/>
        <a:ea typeface="+mn-ea"/>
        <a:cs typeface="+mn-cs"/>
      </a:defRPr>
    </a:lvl8pPr>
    <a:lvl9pPr marL="3657600" algn="l" defTabSz="914400" rtl="0" eaLnBrk="1" latinLnBrk="0" hangingPunct="1">
      <a:defRPr kern="1200">
        <a:solidFill>
          <a:schemeClr val="bg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5592"/>
    </p:cViewPr>
  </p:sorter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0" y="695325"/>
            <a:ext cx="0" cy="0"/>
          </a:xfrm>
          <a:prstGeom prst="rect">
            <a:avLst/>
          </a:prstGeom>
          <a:noFill/>
          <a:ln w="9525">
            <a:noFill/>
            <a:round/>
            <a:headEnd/>
            <a:tailEnd/>
          </a:ln>
          <a:effectLst/>
        </p:spPr>
      </p:sp>
      <p:sp>
        <p:nvSpPr>
          <p:cNvPr id="2050"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2"/>
          <p:cNvSpPr txBox="1">
            <a:spLocks noGrp="1" noRot="1" noChangeAspect="1" noChangeArrowheads="1" noTextEdit="1"/>
          </p:cNvSpPr>
          <p:nvPr>
            <p:ph type="sldImg"/>
          </p:nvPr>
        </p:nvSpPr>
        <p:spPr>
          <a:xfrm>
            <a:off x="1143000" y="695325"/>
            <a:ext cx="4572000" cy="3429000"/>
          </a:xfrm>
          <a:ln/>
        </p:spPr>
      </p:sp>
      <p:sp>
        <p:nvSpPr>
          <p:cNvPr id="124931"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2"/>
          <p:cNvSpPr txBox="1">
            <a:spLocks noGrp="1" noRot="1" noChangeAspect="1" noChangeArrowheads="1" noTextEdit="1"/>
          </p:cNvSpPr>
          <p:nvPr>
            <p:ph type="sldImg"/>
          </p:nvPr>
        </p:nvSpPr>
        <p:spPr>
          <a:xfrm>
            <a:off x="1143000" y="695325"/>
            <a:ext cx="4572000" cy="3429000"/>
          </a:xfrm>
          <a:ln/>
        </p:spPr>
      </p:sp>
      <p:sp>
        <p:nvSpPr>
          <p:cNvPr id="126979"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2"/>
          <p:cNvSpPr txBox="1">
            <a:spLocks noGrp="1" noRot="1" noChangeAspect="1" noChangeArrowheads="1" noTextEdit="1"/>
          </p:cNvSpPr>
          <p:nvPr>
            <p:ph type="sldImg"/>
          </p:nvPr>
        </p:nvSpPr>
        <p:spPr>
          <a:xfrm>
            <a:off x="1143000" y="695325"/>
            <a:ext cx="4572000" cy="3429000"/>
          </a:xfrm>
          <a:ln/>
        </p:spPr>
      </p:sp>
      <p:sp>
        <p:nvSpPr>
          <p:cNvPr id="129027"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2"/>
          <p:cNvSpPr txBox="1">
            <a:spLocks noGrp="1" noRot="1" noChangeAspect="1" noChangeArrowheads="1" noTextEdit="1"/>
          </p:cNvSpPr>
          <p:nvPr>
            <p:ph type="sldImg"/>
          </p:nvPr>
        </p:nvSpPr>
        <p:spPr>
          <a:xfrm>
            <a:off x="1143000" y="695325"/>
            <a:ext cx="4572000" cy="3429000"/>
          </a:xfrm>
          <a:ln/>
        </p:spPr>
      </p:sp>
      <p:sp>
        <p:nvSpPr>
          <p:cNvPr id="131075"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2"/>
          <p:cNvSpPr txBox="1">
            <a:spLocks noGrp="1" noRot="1" noChangeAspect="1" noChangeArrowheads="1" noTextEdit="1"/>
          </p:cNvSpPr>
          <p:nvPr>
            <p:ph type="sldImg"/>
          </p:nvPr>
        </p:nvSpPr>
        <p:spPr>
          <a:xfrm>
            <a:off x="1143000" y="695325"/>
            <a:ext cx="4572000" cy="3429000"/>
          </a:xfrm>
          <a:ln/>
        </p:spPr>
      </p:sp>
      <p:sp>
        <p:nvSpPr>
          <p:cNvPr id="133123"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2"/>
          <p:cNvSpPr txBox="1">
            <a:spLocks noGrp="1" noRot="1" noChangeAspect="1" noChangeArrowheads="1" noTextEdit="1"/>
          </p:cNvSpPr>
          <p:nvPr>
            <p:ph type="sldImg"/>
          </p:nvPr>
        </p:nvSpPr>
        <p:spPr>
          <a:xfrm>
            <a:off x="1143000" y="695325"/>
            <a:ext cx="4572000" cy="3429000"/>
          </a:xfrm>
          <a:ln/>
        </p:spPr>
      </p:sp>
      <p:sp>
        <p:nvSpPr>
          <p:cNvPr id="135171"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2"/>
          <p:cNvSpPr txBox="1">
            <a:spLocks noGrp="1" noRot="1" noChangeAspect="1" noChangeArrowheads="1" noTextEdit="1"/>
          </p:cNvSpPr>
          <p:nvPr>
            <p:ph type="sldImg"/>
          </p:nvPr>
        </p:nvSpPr>
        <p:spPr>
          <a:xfrm>
            <a:off x="1143000" y="695325"/>
            <a:ext cx="4572000" cy="3429000"/>
          </a:xfrm>
          <a:ln/>
        </p:spPr>
      </p:sp>
      <p:sp>
        <p:nvSpPr>
          <p:cNvPr id="137219"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2"/>
          <p:cNvSpPr txBox="1">
            <a:spLocks noGrp="1" noRot="1" noChangeAspect="1" noChangeArrowheads="1" noTextEdit="1"/>
          </p:cNvSpPr>
          <p:nvPr>
            <p:ph type="sldImg"/>
          </p:nvPr>
        </p:nvSpPr>
        <p:spPr>
          <a:xfrm>
            <a:off x="1143000" y="695325"/>
            <a:ext cx="4572000" cy="3429000"/>
          </a:xfrm>
          <a:ln/>
        </p:spPr>
      </p:sp>
      <p:sp>
        <p:nvSpPr>
          <p:cNvPr id="141315"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2"/>
          <p:cNvSpPr txBox="1">
            <a:spLocks noGrp="1" noRot="1" noChangeAspect="1" noChangeArrowheads="1" noTextEdit="1"/>
          </p:cNvSpPr>
          <p:nvPr>
            <p:ph type="sldImg"/>
          </p:nvPr>
        </p:nvSpPr>
        <p:spPr>
          <a:xfrm>
            <a:off x="1143000" y="695325"/>
            <a:ext cx="4572000" cy="3429000"/>
          </a:xfrm>
          <a:ln/>
        </p:spPr>
      </p:sp>
      <p:sp>
        <p:nvSpPr>
          <p:cNvPr id="143363"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2"/>
          <p:cNvSpPr txBox="1">
            <a:spLocks noGrp="1" noRot="1" noChangeAspect="1" noChangeArrowheads="1" noTextEdit="1"/>
          </p:cNvSpPr>
          <p:nvPr>
            <p:ph type="sldImg"/>
          </p:nvPr>
        </p:nvSpPr>
        <p:spPr>
          <a:xfrm>
            <a:off x="1143000" y="695325"/>
            <a:ext cx="4572000" cy="3429000"/>
          </a:xfrm>
          <a:ln/>
        </p:spPr>
      </p:sp>
      <p:sp>
        <p:nvSpPr>
          <p:cNvPr id="145411"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2"/>
          <p:cNvSpPr txBox="1">
            <a:spLocks noGrp="1" noRot="1" noChangeAspect="1" noChangeArrowheads="1" noTextEdit="1"/>
          </p:cNvSpPr>
          <p:nvPr>
            <p:ph type="sldImg"/>
          </p:nvPr>
        </p:nvSpPr>
        <p:spPr>
          <a:xfrm>
            <a:off x="1143000" y="695325"/>
            <a:ext cx="4572000" cy="3429000"/>
          </a:xfrm>
          <a:ln/>
        </p:spPr>
      </p:sp>
      <p:sp>
        <p:nvSpPr>
          <p:cNvPr id="108547"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2"/>
          <p:cNvSpPr txBox="1">
            <a:spLocks noGrp="1" noRot="1" noChangeAspect="1" noChangeArrowheads="1" noTextEdit="1"/>
          </p:cNvSpPr>
          <p:nvPr>
            <p:ph type="sldImg"/>
          </p:nvPr>
        </p:nvSpPr>
        <p:spPr>
          <a:xfrm>
            <a:off x="1143000" y="695325"/>
            <a:ext cx="4572000" cy="3429000"/>
          </a:xfrm>
          <a:ln/>
        </p:spPr>
      </p:sp>
      <p:sp>
        <p:nvSpPr>
          <p:cNvPr id="149507"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2"/>
          <p:cNvSpPr txBox="1">
            <a:spLocks noGrp="1" noRot="1" noChangeAspect="1" noChangeArrowheads="1" noTextEdit="1"/>
          </p:cNvSpPr>
          <p:nvPr>
            <p:ph type="sldImg"/>
          </p:nvPr>
        </p:nvSpPr>
        <p:spPr>
          <a:xfrm>
            <a:off x="1143000" y="695325"/>
            <a:ext cx="4572000" cy="3429000"/>
          </a:xfrm>
          <a:ln/>
        </p:spPr>
      </p:sp>
      <p:sp>
        <p:nvSpPr>
          <p:cNvPr id="151555"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2"/>
          <p:cNvSpPr txBox="1">
            <a:spLocks noGrp="1" noRot="1" noChangeAspect="1" noChangeArrowheads="1" noTextEdit="1"/>
          </p:cNvSpPr>
          <p:nvPr>
            <p:ph type="sldImg"/>
          </p:nvPr>
        </p:nvSpPr>
        <p:spPr>
          <a:xfrm>
            <a:off x="1143000" y="695325"/>
            <a:ext cx="4572000" cy="3429000"/>
          </a:xfrm>
          <a:ln/>
        </p:spPr>
      </p:sp>
      <p:sp>
        <p:nvSpPr>
          <p:cNvPr id="153603"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2"/>
          <p:cNvSpPr txBox="1">
            <a:spLocks noGrp="1" noRot="1" noChangeAspect="1" noChangeArrowheads="1" noTextEdit="1"/>
          </p:cNvSpPr>
          <p:nvPr>
            <p:ph type="sldImg"/>
          </p:nvPr>
        </p:nvSpPr>
        <p:spPr>
          <a:xfrm>
            <a:off x="1143000" y="695325"/>
            <a:ext cx="4572000" cy="3429000"/>
          </a:xfrm>
          <a:ln/>
        </p:spPr>
      </p:sp>
      <p:sp>
        <p:nvSpPr>
          <p:cNvPr id="155651"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2"/>
          <p:cNvSpPr txBox="1">
            <a:spLocks noGrp="1" noRot="1" noChangeAspect="1" noChangeArrowheads="1" noTextEdit="1"/>
          </p:cNvSpPr>
          <p:nvPr>
            <p:ph type="sldImg"/>
          </p:nvPr>
        </p:nvSpPr>
        <p:spPr>
          <a:xfrm>
            <a:off x="1143000" y="695325"/>
            <a:ext cx="4572000" cy="3429000"/>
          </a:xfrm>
          <a:ln/>
        </p:spPr>
      </p:sp>
      <p:sp>
        <p:nvSpPr>
          <p:cNvPr id="157699"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2"/>
          <p:cNvSpPr txBox="1">
            <a:spLocks noGrp="1" noRot="1" noChangeAspect="1" noChangeArrowheads="1" noTextEdit="1"/>
          </p:cNvSpPr>
          <p:nvPr>
            <p:ph type="sldImg"/>
          </p:nvPr>
        </p:nvSpPr>
        <p:spPr>
          <a:xfrm>
            <a:off x="1143000" y="695325"/>
            <a:ext cx="4572000" cy="3429000"/>
          </a:xfrm>
          <a:ln/>
        </p:spPr>
      </p:sp>
      <p:sp>
        <p:nvSpPr>
          <p:cNvPr id="159747"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2"/>
          <p:cNvSpPr txBox="1">
            <a:spLocks noGrp="1" noRot="1" noChangeAspect="1" noChangeArrowheads="1" noTextEdit="1"/>
          </p:cNvSpPr>
          <p:nvPr>
            <p:ph type="sldImg"/>
          </p:nvPr>
        </p:nvSpPr>
        <p:spPr>
          <a:xfrm>
            <a:off x="1143000" y="695325"/>
            <a:ext cx="4572000" cy="3429000"/>
          </a:xfrm>
          <a:ln/>
        </p:spPr>
      </p:sp>
      <p:sp>
        <p:nvSpPr>
          <p:cNvPr id="161795"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2"/>
          <p:cNvSpPr txBox="1">
            <a:spLocks noGrp="1" noRot="1" noChangeAspect="1" noChangeArrowheads="1" noTextEdit="1"/>
          </p:cNvSpPr>
          <p:nvPr>
            <p:ph type="sldImg"/>
          </p:nvPr>
        </p:nvSpPr>
        <p:spPr>
          <a:xfrm>
            <a:off x="1143000" y="695325"/>
            <a:ext cx="4572000" cy="3429000"/>
          </a:xfrm>
          <a:ln/>
        </p:spPr>
      </p:sp>
      <p:sp>
        <p:nvSpPr>
          <p:cNvPr id="147459"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2"/>
          <p:cNvSpPr txBox="1">
            <a:spLocks noGrp="1" noRot="1" noChangeAspect="1" noChangeArrowheads="1" noTextEdit="1"/>
          </p:cNvSpPr>
          <p:nvPr>
            <p:ph type="sldImg"/>
          </p:nvPr>
        </p:nvSpPr>
        <p:spPr>
          <a:xfrm>
            <a:off x="1143000" y="695325"/>
            <a:ext cx="4572000" cy="3429000"/>
          </a:xfrm>
          <a:ln/>
        </p:spPr>
      </p:sp>
      <p:sp>
        <p:nvSpPr>
          <p:cNvPr id="139267"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
          <p:cNvSpPr txBox="1">
            <a:spLocks noGrp="1" noRot="1" noChangeAspect="1" noChangeArrowheads="1" noTextEdit="1"/>
          </p:cNvSpPr>
          <p:nvPr>
            <p:ph type="sldImg"/>
          </p:nvPr>
        </p:nvSpPr>
        <p:spPr>
          <a:xfrm>
            <a:off x="1143000" y="695325"/>
            <a:ext cx="4572000" cy="3429000"/>
          </a:xfrm>
          <a:ln/>
        </p:spPr>
      </p:sp>
      <p:sp>
        <p:nvSpPr>
          <p:cNvPr id="110595"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
          <p:cNvSpPr txBox="1">
            <a:spLocks noGrp="1" noRot="1" noChangeAspect="1" noChangeArrowheads="1" noTextEdit="1"/>
          </p:cNvSpPr>
          <p:nvPr>
            <p:ph type="sldImg"/>
          </p:nvPr>
        </p:nvSpPr>
        <p:spPr>
          <a:xfrm>
            <a:off x="1143000" y="695325"/>
            <a:ext cx="4572000" cy="3429000"/>
          </a:xfrm>
          <a:ln/>
        </p:spPr>
      </p:sp>
      <p:sp>
        <p:nvSpPr>
          <p:cNvPr id="112643"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
          <p:cNvSpPr txBox="1">
            <a:spLocks noGrp="1" noRot="1" noChangeAspect="1" noChangeArrowheads="1" noTextEdit="1"/>
          </p:cNvSpPr>
          <p:nvPr>
            <p:ph type="sldImg"/>
          </p:nvPr>
        </p:nvSpPr>
        <p:spPr>
          <a:xfrm>
            <a:off x="1143000" y="695325"/>
            <a:ext cx="4572000" cy="3429000"/>
          </a:xfrm>
          <a:ln/>
        </p:spPr>
      </p:sp>
      <p:sp>
        <p:nvSpPr>
          <p:cNvPr id="114691"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
          <p:cNvSpPr txBox="1">
            <a:spLocks noGrp="1" noRot="1" noChangeAspect="1" noChangeArrowheads="1" noTextEdit="1"/>
          </p:cNvSpPr>
          <p:nvPr>
            <p:ph type="sldImg"/>
          </p:nvPr>
        </p:nvSpPr>
        <p:spPr>
          <a:xfrm>
            <a:off x="1143000" y="695325"/>
            <a:ext cx="4572000" cy="3429000"/>
          </a:xfrm>
          <a:ln/>
        </p:spPr>
      </p:sp>
      <p:sp>
        <p:nvSpPr>
          <p:cNvPr id="116739"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2"/>
          <p:cNvSpPr txBox="1">
            <a:spLocks noGrp="1" noRot="1" noChangeAspect="1" noChangeArrowheads="1" noTextEdit="1"/>
          </p:cNvSpPr>
          <p:nvPr>
            <p:ph type="sldImg"/>
          </p:nvPr>
        </p:nvSpPr>
        <p:spPr>
          <a:xfrm>
            <a:off x="1143000" y="695325"/>
            <a:ext cx="4572000" cy="3429000"/>
          </a:xfrm>
          <a:ln/>
        </p:spPr>
      </p:sp>
      <p:sp>
        <p:nvSpPr>
          <p:cNvPr id="118787"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2"/>
          <p:cNvSpPr txBox="1">
            <a:spLocks noGrp="1" noRot="1" noChangeAspect="1" noChangeArrowheads="1" noTextEdit="1"/>
          </p:cNvSpPr>
          <p:nvPr>
            <p:ph type="sldImg"/>
          </p:nvPr>
        </p:nvSpPr>
        <p:spPr>
          <a:xfrm>
            <a:off x="1143000" y="695325"/>
            <a:ext cx="4572000" cy="3429000"/>
          </a:xfrm>
          <a:ln/>
        </p:spPr>
      </p:sp>
      <p:sp>
        <p:nvSpPr>
          <p:cNvPr id="120835"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2"/>
          <p:cNvSpPr txBox="1">
            <a:spLocks noGrp="1" noRot="1" noChangeAspect="1" noChangeArrowheads="1" noTextEdit="1"/>
          </p:cNvSpPr>
          <p:nvPr>
            <p:ph type="sldImg"/>
          </p:nvPr>
        </p:nvSpPr>
        <p:spPr>
          <a:xfrm>
            <a:off x="1143000" y="695325"/>
            <a:ext cx="4572000" cy="3429000"/>
          </a:xfrm>
          <a:ln/>
        </p:spPr>
      </p:sp>
      <p:sp>
        <p:nvSpPr>
          <p:cNvPr id="122883" name="Rectangle 3"/>
          <p:cNvSpPr txBox="1">
            <a:spLocks noGrp="1" noChangeArrowheads="1"/>
          </p:cNvSpPr>
          <p:nvPr>
            <p:ph type="body" idx="1"/>
          </p:nvPr>
        </p:nvSpPr>
        <p:spPr>
          <a:xfrm>
            <a:off x="685800" y="4343400"/>
            <a:ext cx="5486400" cy="4114800"/>
          </a:xfrm>
          <a:noFill/>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02/24/10</a:t>
            </a: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D150137-227C-4328-A381-65134A2F4E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02/24/10</a:t>
            </a:r>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D236BE-8535-4DE0-8DED-1B848AC9CA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02/24/10</a:t>
            </a:r>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F16D4777-9AB6-4E1A-9D04-717C3FACFB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02/24/10</a:t>
            </a:r>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007ED11-BE9A-4107-9390-D81BF4D0A3B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02/24/10</a:t>
            </a:r>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A74D3182-A7D2-4653-B4C1-8D4ABC74CFC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02/24/10</a:t>
            </a:r>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CBEDC0FC-AEC2-4787-8D05-683F12454D9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02/24/10</a:t>
            </a:r>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829528D-7F43-4C8C-B345-85642EA9E8E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en-US" smtClean="0"/>
              <a:t>02/24/10</a:t>
            </a:r>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3A2224C1-9FC1-412A-BA92-8C07F8CA0ED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02/24/10</a:t>
            </a:r>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3F3BA732-B072-4C96-8C99-8FAD3F3D8B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en-US" smtClean="0"/>
              <a:t>02/24/10</a:t>
            </a:r>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C896D50C-578A-4E90-A14A-5AE397B4B7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02/24/10</a:t>
            </a: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803CD37-314B-48F0-A954-53A82FE4C4E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smtClean="0"/>
              <a:t>02/24/10</a:t>
            </a: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0" lang="en-US">
              <a:solidFill>
                <a:schemeClr val="tx1">
                  <a:shade val="50000"/>
                </a:scheme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786F287-85F4-4DCE-8627-8A08BE9ADD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rcgrabbag.com/?p=669"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computerhope.com/cleaning.ht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techchee.com/2009/03/04/coolest-pc-case-mod-the-pyramid-pc-case/pyramind-pc-case-mod-01/" TargetMode="External"/><Relationship Id="rId2" Type="http://schemas.openxmlformats.org/officeDocument/2006/relationships/hyperlink" Target="http://images.google.com/imgres?imgurl=http://unrealitymag.com/wp-content/uploads/2009/01/pc_case_mod_16.jpg&amp;imgrefurl=http://unrealitymag.com/index.php/2009/02/02/20-unforgettable-pc-case-mods/&amp;usg=__m_8b_vtRDgmo1zjBhow6o5aK4Uw=&amp;h=600&amp;w=800&amp;sz=56&amp;hl=en&amp;st" TargetMode="Externa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mputerhope.com/help/mb.htm"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gif"/><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notesSlide" Target="../notesSlides/notesSlide27.xml"/></Relationships>
</file>

<file path=ppt/slides/_rels/slide62.xml.rels><?xml version="1.0" encoding="UTF-8" standalone="yes"?>
<Relationships xmlns="http://schemas.openxmlformats.org/package/2006/relationships"><Relationship Id="rId3" Type="http://schemas.openxmlformats.org/officeDocument/2006/relationships/hyperlink" Target="http://searchcio-midmarket.techtarget.com/sDefinition/0,,sid183_gci212127,00.htm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www.wikipedia.org/"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computerhope.com/jargon/c/chassis.htm" TargetMode="External"/><Relationship Id="rId2" Type="http://schemas.openxmlformats.org/officeDocument/2006/relationships/hyperlink" Target="http://www.topbits.com/types-of-computer-cases.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85800" y="2130425"/>
            <a:ext cx="7772400" cy="1470025"/>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Motherboards, Power Supplies, Cases</a:t>
            </a:r>
          </a:p>
        </p:txBody>
      </p:sp>
      <p:sp>
        <p:nvSpPr>
          <p:cNvPr id="3074" name="Text Box 2"/>
          <p:cNvSpPr txBox="1">
            <a:spLocks noChangeArrowheads="1"/>
          </p:cNvSpPr>
          <p:nvPr/>
        </p:nvSpPr>
        <p:spPr bwMode="auto">
          <a:xfrm>
            <a:off x="1371600" y="3886200"/>
            <a:ext cx="6400800" cy="1752600"/>
          </a:xfrm>
          <a:prstGeom prst="rect">
            <a:avLst/>
          </a:prstGeom>
          <a:noFill/>
          <a:ln w="9525">
            <a:noFill/>
            <a:round/>
            <a:headEnd/>
            <a:tailEnd/>
          </a:ln>
          <a:effectLst/>
        </p:spPr>
        <p:txBody>
          <a:bodyPr/>
          <a:lstStyle/>
          <a:p>
            <a:pPr algn="ctr">
              <a:lnSpc>
                <a:spcPct val="80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dirty="0">
              <a:solidFill>
                <a:srgbClr val="898989"/>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02/24/10</a:t>
            </a:r>
          </a:p>
        </p:txBody>
      </p:sp>
      <p:sp>
        <p:nvSpPr>
          <p:cNvPr id="69634" name="Title 1"/>
          <p:cNvSpPr>
            <a:spLocks noGrp="1"/>
          </p:cNvSpPr>
          <p:nvPr>
            <p:ph type="title" idx="4294967295"/>
          </p:nvPr>
        </p:nvSpPr>
        <p:spPr>
          <a:xfrm>
            <a:off x="0" y="274638"/>
            <a:ext cx="8228013" cy="1141412"/>
          </a:xfrm>
        </p:spPr>
        <p:txBody>
          <a:bodyPr lIns="91440" tIns="45720" rIns="91440" bIns="45720"/>
          <a:lstStyle/>
          <a:p>
            <a:r>
              <a:rPr lang="en-US"/>
              <a:t>Front Panel/Bezel</a:t>
            </a:r>
          </a:p>
        </p:txBody>
      </p:sp>
      <p:sp>
        <p:nvSpPr>
          <p:cNvPr id="69635" name="Content Placeholder 2"/>
          <p:cNvSpPr>
            <a:spLocks noGrp="1"/>
          </p:cNvSpPr>
          <p:nvPr>
            <p:ph idx="4294967295"/>
          </p:nvPr>
        </p:nvSpPr>
        <p:spPr>
          <a:xfrm>
            <a:off x="0" y="1600200"/>
            <a:ext cx="5408613" cy="4524375"/>
          </a:xfrm>
        </p:spPr>
        <p:txBody>
          <a:bodyPr lIns="91440" tIns="45720" rIns="91440" bIns="45720"/>
          <a:lstStyle/>
          <a:p>
            <a:pPr defTabSz="914400"/>
            <a:r>
              <a:rPr lang="en-US"/>
              <a:t>Removable plastic panel </a:t>
            </a:r>
          </a:p>
          <a:p>
            <a:pPr defTabSz="914400"/>
            <a:r>
              <a:rPr lang="en-US"/>
              <a:t>Covers any empty drive bays</a:t>
            </a:r>
          </a:p>
          <a:p>
            <a:pPr defTabSz="914400"/>
            <a:r>
              <a:rPr lang="en-US"/>
              <a:t>Appealing look </a:t>
            </a:r>
          </a:p>
          <a:p>
            <a:pPr defTabSz="914400"/>
            <a:r>
              <a:rPr lang="en-US"/>
              <a:t>Power Button/Reboot</a:t>
            </a:r>
          </a:p>
        </p:txBody>
      </p:sp>
      <p:pic>
        <p:nvPicPr>
          <p:cNvPr id="69636" name="Picture 2" descr="Computer front bezel"/>
          <p:cNvPicPr>
            <a:picLocks noChangeAspect="1" noChangeArrowheads="1"/>
          </p:cNvPicPr>
          <p:nvPr/>
        </p:nvPicPr>
        <p:blipFill>
          <a:blip r:embed="rId2" cstate="print"/>
          <a:srcRect/>
          <a:stretch>
            <a:fillRect/>
          </a:stretch>
        </p:blipFill>
        <p:spPr bwMode="auto">
          <a:xfrm>
            <a:off x="6172200" y="1600200"/>
            <a:ext cx="2435225"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2" descr="Computer case badges"/>
          <p:cNvPicPr>
            <a:picLocks noChangeAspect="1" noChangeArrowheads="1"/>
          </p:cNvPicPr>
          <p:nvPr/>
        </p:nvPicPr>
        <p:blipFill>
          <a:blip r:embed="rId2" cstate="print"/>
          <a:srcRect/>
          <a:stretch>
            <a:fillRect/>
          </a:stretch>
        </p:blipFill>
        <p:spPr bwMode="auto">
          <a:xfrm>
            <a:off x="2438400" y="3048000"/>
            <a:ext cx="4206875" cy="3276600"/>
          </a:xfrm>
          <a:prstGeom prst="rect">
            <a:avLst/>
          </a:prstGeom>
          <a:noFill/>
          <a:ln w="9525">
            <a:noFill/>
            <a:miter lim="800000"/>
            <a:headEnd/>
            <a:tailEnd/>
          </a:ln>
        </p:spPr>
      </p:pic>
      <p:sp>
        <p:nvSpPr>
          <p:cNvPr id="5" name="Date Placeholder 1"/>
          <p:cNvSpPr>
            <a:spLocks noGrp="1"/>
          </p:cNvSpPr>
          <p:nvPr>
            <p:ph type="dt" sz="half" idx="10"/>
          </p:nvPr>
        </p:nvSpPr>
        <p:spPr/>
        <p:txBody>
          <a:bodyPr/>
          <a:lstStyle/>
          <a:p>
            <a:r>
              <a:rPr lang="en-US"/>
              <a:t>02/24/10</a:t>
            </a:r>
          </a:p>
        </p:txBody>
      </p:sp>
      <p:sp>
        <p:nvSpPr>
          <p:cNvPr id="70658" name="Title 1"/>
          <p:cNvSpPr>
            <a:spLocks noGrp="1"/>
          </p:cNvSpPr>
          <p:nvPr>
            <p:ph type="title" idx="4294967295"/>
          </p:nvPr>
        </p:nvSpPr>
        <p:spPr>
          <a:xfrm>
            <a:off x="0" y="274638"/>
            <a:ext cx="8228013" cy="1141412"/>
          </a:xfrm>
        </p:spPr>
        <p:txBody>
          <a:bodyPr lIns="91440" tIns="45720" rIns="91440" bIns="45720"/>
          <a:lstStyle/>
          <a:p>
            <a:r>
              <a:rPr lang="en-US"/>
              <a:t>Case Badges</a:t>
            </a:r>
          </a:p>
        </p:txBody>
      </p:sp>
      <p:sp>
        <p:nvSpPr>
          <p:cNvPr id="70659" name="Content Placeholder 2"/>
          <p:cNvSpPr>
            <a:spLocks noGrp="1"/>
          </p:cNvSpPr>
          <p:nvPr>
            <p:ph idx="4294967295"/>
          </p:nvPr>
        </p:nvSpPr>
        <p:spPr>
          <a:xfrm>
            <a:off x="457200" y="1600200"/>
            <a:ext cx="8686800" cy="4525963"/>
          </a:xfrm>
        </p:spPr>
        <p:txBody>
          <a:bodyPr lIns="91440" tIns="45720" rIns="91440" bIns="45720"/>
          <a:lstStyle/>
          <a:p>
            <a:pPr defTabSz="914400"/>
            <a:r>
              <a:rPr lang="en-US"/>
              <a:t>Sticker often found on the front of the computer</a:t>
            </a:r>
          </a:p>
          <a:p>
            <a:pPr defTabSz="914400"/>
            <a:r>
              <a:rPr lang="en-US"/>
              <a:t> Identifies hardware or software installed</a:t>
            </a:r>
          </a:p>
          <a:p>
            <a:pPr defTabSz="914400"/>
            <a:r>
              <a:rPr lang="en-US"/>
              <a:t>Can be purchased and placed on computer cases.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02/24/10</a:t>
            </a:r>
          </a:p>
        </p:txBody>
      </p:sp>
      <p:sp>
        <p:nvSpPr>
          <p:cNvPr id="71682" name="Title 1"/>
          <p:cNvSpPr>
            <a:spLocks noGrp="1"/>
          </p:cNvSpPr>
          <p:nvPr>
            <p:ph type="title" idx="4294967295"/>
          </p:nvPr>
        </p:nvSpPr>
        <p:spPr>
          <a:xfrm>
            <a:off x="0" y="274638"/>
            <a:ext cx="8228013" cy="1141412"/>
          </a:xfrm>
        </p:spPr>
        <p:txBody>
          <a:bodyPr lIns="91440" tIns="45720" rIns="91440" bIns="45720"/>
          <a:lstStyle/>
          <a:p>
            <a:r>
              <a:rPr lang="en-US"/>
              <a:t>Back Panel</a:t>
            </a:r>
          </a:p>
        </p:txBody>
      </p:sp>
      <p:pic>
        <p:nvPicPr>
          <p:cNvPr id="71683" name="Picture 2" descr="Back of computer case and each connection"/>
          <p:cNvPicPr>
            <a:picLocks noChangeAspect="1" noChangeArrowheads="1"/>
          </p:cNvPicPr>
          <p:nvPr/>
        </p:nvPicPr>
        <p:blipFill>
          <a:blip r:embed="rId2" cstate="print"/>
          <a:srcRect/>
          <a:stretch>
            <a:fillRect/>
          </a:stretch>
        </p:blipFill>
        <p:spPr bwMode="auto">
          <a:xfrm>
            <a:off x="1981200" y="1219200"/>
            <a:ext cx="4954588" cy="493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r>
              <a:rPr lang="en-US"/>
              <a:t>02/24/10</a:t>
            </a:r>
          </a:p>
        </p:txBody>
      </p:sp>
      <p:sp>
        <p:nvSpPr>
          <p:cNvPr id="72706" name="Title 1"/>
          <p:cNvSpPr>
            <a:spLocks noGrp="1"/>
          </p:cNvSpPr>
          <p:nvPr>
            <p:ph type="title" idx="4294967295"/>
          </p:nvPr>
        </p:nvSpPr>
        <p:spPr>
          <a:xfrm>
            <a:off x="0" y="0"/>
            <a:ext cx="8229600" cy="1828800"/>
          </a:xfrm>
        </p:spPr>
        <p:txBody>
          <a:bodyPr lIns="91440" tIns="45720" rIns="91440" bIns="45720">
            <a:normAutofit fontScale="90000"/>
          </a:bodyPr>
          <a:lstStyle/>
          <a:p>
            <a:r>
              <a:rPr lang="en-US"/>
              <a:t>What does the inside of the case</a:t>
            </a:r>
            <a:br>
              <a:rPr lang="en-US"/>
            </a:br>
            <a:r>
              <a:rPr lang="en-US"/>
              <a:t> look like?</a:t>
            </a:r>
          </a:p>
        </p:txBody>
      </p:sp>
      <p:pic>
        <p:nvPicPr>
          <p:cNvPr id="72707" name="Picture 2" descr="http://www.1stpc.biz/assets/images/Black_computer_case.jpg"/>
          <p:cNvPicPr>
            <a:picLocks noChangeAspect="1" noChangeArrowheads="1"/>
          </p:cNvPicPr>
          <p:nvPr/>
        </p:nvPicPr>
        <p:blipFill>
          <a:blip r:embed="rId2" cstate="print"/>
          <a:srcRect/>
          <a:stretch>
            <a:fillRect/>
          </a:stretch>
        </p:blipFill>
        <p:spPr bwMode="auto">
          <a:xfrm>
            <a:off x="2209800" y="1905000"/>
            <a:ext cx="4419600" cy="4419600"/>
          </a:xfrm>
          <a:prstGeom prst="rect">
            <a:avLst/>
          </a:prstGeom>
          <a:noFill/>
          <a:ln w="9525">
            <a:noFill/>
            <a:miter lim="800000"/>
            <a:headEnd/>
            <a:tailEnd/>
          </a:ln>
        </p:spPr>
      </p:pic>
      <p:sp>
        <p:nvSpPr>
          <p:cNvPr id="5" name="Rectangle 4"/>
          <p:cNvSpPr/>
          <p:nvPr/>
        </p:nvSpPr>
        <p:spPr>
          <a:xfrm>
            <a:off x="0" y="1752600"/>
            <a:ext cx="2438400" cy="1569660"/>
          </a:xfrm>
          <a:prstGeom prst="rect">
            <a:avLst/>
          </a:prstGeom>
          <a:noFill/>
        </p:spPr>
        <p:txBody>
          <a:bodyPr>
            <a:spAutoFit/>
          </a:bodyPr>
          <a:lstStyle/>
          <a:p>
            <a:pPr algn="ctr" defTabSz="914400" fontAlgn="auto">
              <a:spcBef>
                <a:spcPts val="0"/>
              </a:spcBef>
              <a:spcAft>
                <a:spcPts val="0"/>
              </a:spcAft>
              <a:buClrTx/>
              <a:buSzTx/>
              <a:buFontTx/>
              <a:buNone/>
              <a:defRPr/>
            </a:pPr>
            <a:r>
              <a:rPr lang="en-US" sz="9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a:t>
            </a:r>
          </a:p>
        </p:txBody>
      </p:sp>
      <p:sp>
        <p:nvSpPr>
          <p:cNvPr id="6" name="Rectangle 5"/>
          <p:cNvSpPr/>
          <p:nvPr/>
        </p:nvSpPr>
        <p:spPr>
          <a:xfrm>
            <a:off x="6248400" y="1752600"/>
            <a:ext cx="2006035" cy="1569660"/>
          </a:xfrm>
          <a:prstGeom prst="rect">
            <a:avLst/>
          </a:prstGeom>
        </p:spPr>
        <p:txBody>
          <a:bodyPr>
            <a:spAutoFit/>
          </a:bodyPr>
          <a:lstStyle/>
          <a:p>
            <a:pPr defTabSz="914400" fontAlgn="auto">
              <a:spcBef>
                <a:spcPts val="0"/>
              </a:spcBef>
              <a:spcAft>
                <a:spcPts val="0"/>
              </a:spcAft>
              <a:buClrTx/>
              <a:buSzTx/>
              <a:buFontTx/>
              <a:buNone/>
              <a:defRPr/>
            </a:pPr>
            <a:r>
              <a:rPr lang="en-US" sz="9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a:t>
            </a:r>
            <a:endParaRPr lang="en-US" sz="9600" dirty="0">
              <a:solidFill>
                <a:schemeClr val="tx1"/>
              </a:solidFill>
              <a:latin typeface="+mn-lt"/>
            </a:endParaRPr>
          </a:p>
        </p:txBody>
      </p:sp>
      <p:sp>
        <p:nvSpPr>
          <p:cNvPr id="7" name="Rectangle 6"/>
          <p:cNvSpPr/>
          <p:nvPr/>
        </p:nvSpPr>
        <p:spPr>
          <a:xfrm>
            <a:off x="0" y="4648200"/>
            <a:ext cx="1896673" cy="1569660"/>
          </a:xfrm>
          <a:prstGeom prst="rect">
            <a:avLst/>
          </a:prstGeom>
        </p:spPr>
        <p:txBody>
          <a:bodyPr wrap="none">
            <a:spAutoFit/>
          </a:bodyPr>
          <a:lstStyle/>
          <a:p>
            <a:pPr algn="ctr" defTabSz="914400" fontAlgn="auto">
              <a:spcBef>
                <a:spcPts val="0"/>
              </a:spcBef>
              <a:spcAft>
                <a:spcPts val="0"/>
              </a:spcAft>
              <a:buClrTx/>
              <a:buSzTx/>
              <a:buFontTx/>
              <a:buNone/>
              <a:defRPr/>
            </a:pPr>
            <a:r>
              <a:rPr lang="en-US" sz="9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a:t>
            </a:r>
          </a:p>
        </p:txBody>
      </p:sp>
      <p:sp>
        <p:nvSpPr>
          <p:cNvPr id="8" name="Rectangle 7"/>
          <p:cNvSpPr/>
          <p:nvPr/>
        </p:nvSpPr>
        <p:spPr>
          <a:xfrm>
            <a:off x="6248400" y="4572000"/>
            <a:ext cx="1896673" cy="1569660"/>
          </a:xfrm>
          <a:prstGeom prst="rect">
            <a:avLst/>
          </a:prstGeom>
        </p:spPr>
        <p:txBody>
          <a:bodyPr wrap="none">
            <a:spAutoFit/>
          </a:bodyPr>
          <a:lstStyle/>
          <a:p>
            <a:pPr algn="ctr" defTabSz="914400" fontAlgn="auto">
              <a:spcBef>
                <a:spcPts val="0"/>
              </a:spcBef>
              <a:spcAft>
                <a:spcPts val="0"/>
              </a:spcAft>
              <a:buClrTx/>
              <a:buSzTx/>
              <a:buFontTx/>
              <a:buNone/>
              <a:defRPr/>
            </a:pPr>
            <a:r>
              <a:rPr lang="en-US" sz="9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02/24/10</a:t>
            </a:r>
          </a:p>
        </p:txBody>
      </p:sp>
      <p:sp>
        <p:nvSpPr>
          <p:cNvPr id="73730" name="Title 1"/>
          <p:cNvSpPr>
            <a:spLocks noGrp="1"/>
          </p:cNvSpPr>
          <p:nvPr>
            <p:ph type="title" idx="4294967295"/>
          </p:nvPr>
        </p:nvSpPr>
        <p:spPr>
          <a:xfrm>
            <a:off x="0" y="274638"/>
            <a:ext cx="8228013" cy="1141412"/>
          </a:xfrm>
        </p:spPr>
        <p:txBody>
          <a:bodyPr lIns="91440" tIns="45720" rIns="91440" bIns="45720"/>
          <a:lstStyle/>
          <a:p>
            <a:r>
              <a:rPr lang="en-US"/>
              <a:t>Before Adding components…</a:t>
            </a:r>
          </a:p>
        </p:txBody>
      </p:sp>
      <p:pic>
        <p:nvPicPr>
          <p:cNvPr id="73731" name="Picture 2" descr="Corsair CC800DW Obsidian 800D Full Tower Case - ATX, mATX, EATX "/>
          <p:cNvPicPr>
            <a:picLocks noChangeAspect="1" noChangeArrowheads="1"/>
          </p:cNvPicPr>
          <p:nvPr/>
        </p:nvPicPr>
        <p:blipFill>
          <a:blip r:embed="rId2" cstate="print"/>
          <a:srcRect/>
          <a:stretch>
            <a:fillRect/>
          </a:stretch>
        </p:blipFill>
        <p:spPr bwMode="auto">
          <a:xfrm>
            <a:off x="1981200" y="1295400"/>
            <a:ext cx="54864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02/24/10</a:t>
            </a:r>
          </a:p>
        </p:txBody>
      </p:sp>
      <p:sp>
        <p:nvSpPr>
          <p:cNvPr id="74754" name="Title 1"/>
          <p:cNvSpPr>
            <a:spLocks noGrp="1"/>
          </p:cNvSpPr>
          <p:nvPr>
            <p:ph type="title" idx="4294967295"/>
          </p:nvPr>
        </p:nvSpPr>
        <p:spPr>
          <a:xfrm>
            <a:off x="0" y="274638"/>
            <a:ext cx="8228013" cy="1141412"/>
          </a:xfrm>
        </p:spPr>
        <p:txBody>
          <a:bodyPr lIns="91440" tIns="45720" rIns="91440" bIns="45720"/>
          <a:lstStyle/>
          <a:p>
            <a:r>
              <a:rPr lang="en-US"/>
              <a:t>After adding components</a:t>
            </a:r>
          </a:p>
        </p:txBody>
      </p:sp>
      <p:pic>
        <p:nvPicPr>
          <p:cNvPr id="74755" name="Picture 2" descr="Picture of the inside of a computer"/>
          <p:cNvPicPr>
            <a:picLocks noChangeAspect="1" noChangeArrowheads="1"/>
          </p:cNvPicPr>
          <p:nvPr/>
        </p:nvPicPr>
        <p:blipFill>
          <a:blip r:embed="rId2" cstate="print"/>
          <a:srcRect/>
          <a:stretch>
            <a:fillRect/>
          </a:stretch>
        </p:blipFill>
        <p:spPr bwMode="auto">
          <a:xfrm>
            <a:off x="0" y="1295400"/>
            <a:ext cx="9144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02/24/10</a:t>
            </a:r>
          </a:p>
        </p:txBody>
      </p:sp>
      <p:sp>
        <p:nvSpPr>
          <p:cNvPr id="75778" name="Title 1"/>
          <p:cNvSpPr>
            <a:spLocks noGrp="1"/>
          </p:cNvSpPr>
          <p:nvPr>
            <p:ph type="title" idx="4294967295"/>
          </p:nvPr>
        </p:nvSpPr>
        <p:spPr>
          <a:xfrm>
            <a:off x="0" y="274638"/>
            <a:ext cx="8228013" cy="1141412"/>
          </a:xfrm>
        </p:spPr>
        <p:txBody>
          <a:bodyPr lIns="91440" tIns="45720" rIns="91440" bIns="45720"/>
          <a:lstStyle/>
          <a:p>
            <a:r>
              <a:rPr lang="en-US"/>
              <a:t>Customization</a:t>
            </a:r>
          </a:p>
        </p:txBody>
      </p:sp>
      <p:sp>
        <p:nvSpPr>
          <p:cNvPr id="75779" name="Content Placeholder 2"/>
          <p:cNvSpPr>
            <a:spLocks noGrp="1"/>
          </p:cNvSpPr>
          <p:nvPr>
            <p:ph idx="4294967295"/>
          </p:nvPr>
        </p:nvSpPr>
        <p:spPr>
          <a:xfrm>
            <a:off x="0" y="1600200"/>
            <a:ext cx="4189413" cy="4524375"/>
          </a:xfrm>
        </p:spPr>
        <p:txBody>
          <a:bodyPr lIns="91440" tIns="45720" rIns="91440" bIns="45720"/>
          <a:lstStyle/>
          <a:p>
            <a:pPr defTabSz="914400"/>
            <a:r>
              <a:rPr lang="en-US"/>
              <a:t>Upgrading</a:t>
            </a:r>
          </a:p>
          <a:p>
            <a:pPr lvl="1" defTabSz="914400"/>
            <a:r>
              <a:rPr lang="en-US"/>
              <a:t>Video Card</a:t>
            </a:r>
          </a:p>
          <a:p>
            <a:pPr lvl="1" defTabSz="914400"/>
            <a:r>
              <a:rPr lang="en-US"/>
              <a:t>RAM</a:t>
            </a:r>
          </a:p>
          <a:p>
            <a:pPr lvl="1" defTabSz="914400"/>
            <a:r>
              <a:rPr lang="en-US"/>
              <a:t>Hard Drives</a:t>
            </a:r>
          </a:p>
          <a:p>
            <a:pPr lvl="1" defTabSz="914400"/>
            <a:r>
              <a:rPr lang="en-US"/>
              <a:t>Expansion bays</a:t>
            </a:r>
          </a:p>
        </p:txBody>
      </p:sp>
      <p:pic>
        <p:nvPicPr>
          <p:cNvPr id="75780" name="Picture 2" descr="dsc_1557c.jpg">
            <a:hlinkClick r:id="rId2"/>
          </p:cNvPr>
          <p:cNvPicPr>
            <a:picLocks noChangeAspect="1" noChangeArrowheads="1"/>
          </p:cNvPicPr>
          <p:nvPr/>
        </p:nvPicPr>
        <p:blipFill>
          <a:blip r:embed="rId3" cstate="print"/>
          <a:srcRect/>
          <a:stretch>
            <a:fillRect/>
          </a:stretch>
        </p:blipFill>
        <p:spPr bwMode="auto">
          <a:xfrm>
            <a:off x="4648200" y="1828800"/>
            <a:ext cx="424815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02/24/10</a:t>
            </a:r>
          </a:p>
        </p:txBody>
      </p:sp>
      <p:sp>
        <p:nvSpPr>
          <p:cNvPr id="76802" name="Title 1"/>
          <p:cNvSpPr>
            <a:spLocks noGrp="1"/>
          </p:cNvSpPr>
          <p:nvPr>
            <p:ph type="title" idx="4294967295"/>
          </p:nvPr>
        </p:nvSpPr>
        <p:spPr>
          <a:xfrm>
            <a:off x="0" y="274638"/>
            <a:ext cx="8228013" cy="1141412"/>
          </a:xfrm>
        </p:spPr>
        <p:txBody>
          <a:bodyPr lIns="91440" tIns="45720" rIns="91440" bIns="45720"/>
          <a:lstStyle/>
          <a:p>
            <a:r>
              <a:rPr lang="en-US"/>
              <a:t>System Cooling</a:t>
            </a:r>
          </a:p>
        </p:txBody>
      </p:sp>
      <p:sp>
        <p:nvSpPr>
          <p:cNvPr id="76803" name="Content Placeholder 2"/>
          <p:cNvSpPr>
            <a:spLocks noGrp="1"/>
          </p:cNvSpPr>
          <p:nvPr>
            <p:ph idx="4294967295"/>
          </p:nvPr>
        </p:nvSpPr>
        <p:spPr>
          <a:xfrm>
            <a:off x="0" y="1600200"/>
            <a:ext cx="8228013" cy="4524375"/>
          </a:xfrm>
        </p:spPr>
        <p:txBody>
          <a:bodyPr lIns="91440" tIns="45720" rIns="91440" bIns="45720"/>
          <a:lstStyle/>
          <a:p>
            <a:pPr defTabSz="914400"/>
            <a:r>
              <a:rPr lang="en-US" sz="4400"/>
              <a:t>Prevents Computer from overheating</a:t>
            </a:r>
          </a:p>
          <a:p>
            <a:pPr defTabSz="914400"/>
            <a:endParaRPr lang="en-US" sz="4400"/>
          </a:p>
          <a:p>
            <a:pPr defTabSz="914400"/>
            <a:r>
              <a:rPr lang="en-US" sz="4400"/>
              <a:t>Two Types</a:t>
            </a:r>
          </a:p>
          <a:p>
            <a:pPr lvl="1" defTabSz="914400"/>
            <a:r>
              <a:rPr lang="en-US" sz="4000"/>
              <a:t>Fans</a:t>
            </a:r>
          </a:p>
          <a:p>
            <a:pPr lvl="1" defTabSz="914400"/>
            <a:r>
              <a:rPr lang="en-US" sz="4000"/>
              <a:t>Liquid cooling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02/24/10</a:t>
            </a:r>
          </a:p>
        </p:txBody>
      </p:sp>
      <p:sp>
        <p:nvSpPr>
          <p:cNvPr id="77826" name="Title 1"/>
          <p:cNvSpPr>
            <a:spLocks noGrp="1"/>
          </p:cNvSpPr>
          <p:nvPr>
            <p:ph type="title" idx="4294967295"/>
          </p:nvPr>
        </p:nvSpPr>
        <p:spPr>
          <a:xfrm>
            <a:off x="0" y="274638"/>
            <a:ext cx="8228013" cy="1141412"/>
          </a:xfrm>
        </p:spPr>
        <p:txBody>
          <a:bodyPr lIns="91440" tIns="45720" rIns="91440" bIns="45720"/>
          <a:lstStyle/>
          <a:p>
            <a:pPr algn="l"/>
            <a:r>
              <a:rPr lang="en-US"/>
              <a:t>Fans</a:t>
            </a:r>
          </a:p>
        </p:txBody>
      </p:sp>
      <p:sp>
        <p:nvSpPr>
          <p:cNvPr id="77827" name="Content Placeholder 2"/>
          <p:cNvSpPr>
            <a:spLocks noGrp="1"/>
          </p:cNvSpPr>
          <p:nvPr>
            <p:ph idx="4294967295"/>
          </p:nvPr>
        </p:nvSpPr>
        <p:spPr>
          <a:xfrm>
            <a:off x="0" y="1676400"/>
            <a:ext cx="3733800" cy="2513013"/>
          </a:xfrm>
        </p:spPr>
        <p:txBody>
          <a:bodyPr lIns="91440" tIns="45720" rIns="91440" bIns="45720"/>
          <a:lstStyle/>
          <a:p>
            <a:pPr defTabSz="914400"/>
            <a:r>
              <a:rPr lang="en-US"/>
              <a:t>Traditional</a:t>
            </a:r>
          </a:p>
          <a:p>
            <a:pPr defTabSz="914400"/>
            <a:r>
              <a:rPr lang="en-US"/>
              <a:t>Inexpensive</a:t>
            </a:r>
          </a:p>
          <a:p>
            <a:pPr defTabSz="914400"/>
            <a:r>
              <a:rPr lang="en-US"/>
              <a:t>Multiple in each case</a:t>
            </a:r>
          </a:p>
        </p:txBody>
      </p:sp>
      <p:pic>
        <p:nvPicPr>
          <p:cNvPr id="77828" name="Picture 2" descr="AeroCool AeroRacer Pro PC Case"/>
          <p:cNvPicPr>
            <a:picLocks noChangeAspect="1" noChangeArrowheads="1"/>
          </p:cNvPicPr>
          <p:nvPr/>
        </p:nvPicPr>
        <p:blipFill>
          <a:blip r:embed="rId2" cstate="print"/>
          <a:srcRect/>
          <a:stretch>
            <a:fillRect/>
          </a:stretch>
        </p:blipFill>
        <p:spPr bwMode="auto">
          <a:xfrm>
            <a:off x="3124200" y="0"/>
            <a:ext cx="2971800" cy="3595688"/>
          </a:xfrm>
          <a:prstGeom prst="rect">
            <a:avLst/>
          </a:prstGeom>
          <a:noFill/>
          <a:ln w="9525">
            <a:noFill/>
            <a:miter lim="800000"/>
            <a:headEnd/>
            <a:tailEnd/>
          </a:ln>
        </p:spPr>
      </p:pic>
      <p:pic>
        <p:nvPicPr>
          <p:cNvPr id="77829" name="Picture 4" descr="http://www.cpusolutions.com/Images/case_fan_cooling.jpg"/>
          <p:cNvPicPr>
            <a:picLocks noChangeAspect="1" noChangeArrowheads="1"/>
          </p:cNvPicPr>
          <p:nvPr/>
        </p:nvPicPr>
        <p:blipFill>
          <a:blip r:embed="rId3" cstate="print"/>
          <a:srcRect/>
          <a:stretch>
            <a:fillRect/>
          </a:stretch>
        </p:blipFill>
        <p:spPr bwMode="auto">
          <a:xfrm>
            <a:off x="609600" y="3810000"/>
            <a:ext cx="1905000" cy="1905000"/>
          </a:xfrm>
          <a:prstGeom prst="rect">
            <a:avLst/>
          </a:prstGeom>
          <a:noFill/>
          <a:ln w="9525">
            <a:noFill/>
            <a:miter lim="800000"/>
            <a:headEnd/>
            <a:tailEnd/>
          </a:ln>
        </p:spPr>
      </p:pic>
      <p:pic>
        <p:nvPicPr>
          <p:cNvPr id="77830" name="Picture 6" descr="cooling-mod.jpg"/>
          <p:cNvPicPr>
            <a:picLocks noChangeAspect="1" noChangeArrowheads="1"/>
          </p:cNvPicPr>
          <p:nvPr/>
        </p:nvPicPr>
        <p:blipFill>
          <a:blip r:embed="rId4" cstate="print"/>
          <a:srcRect/>
          <a:stretch>
            <a:fillRect/>
          </a:stretch>
        </p:blipFill>
        <p:spPr bwMode="auto">
          <a:xfrm>
            <a:off x="3276600" y="4267200"/>
            <a:ext cx="4286250" cy="2209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02/24/10</a:t>
            </a:r>
          </a:p>
        </p:txBody>
      </p:sp>
      <p:sp>
        <p:nvSpPr>
          <p:cNvPr id="78851" name="Title 1"/>
          <p:cNvSpPr>
            <a:spLocks noGrp="1"/>
          </p:cNvSpPr>
          <p:nvPr>
            <p:ph type="title" idx="4294967295"/>
          </p:nvPr>
        </p:nvSpPr>
        <p:spPr>
          <a:xfrm>
            <a:off x="0" y="274638"/>
            <a:ext cx="8228013" cy="1141412"/>
          </a:xfrm>
        </p:spPr>
        <p:txBody>
          <a:bodyPr lIns="91440" tIns="45720" rIns="91440" bIns="45720"/>
          <a:lstStyle/>
          <a:p>
            <a:r>
              <a:rPr lang="en-US"/>
              <a:t>Liquid Cooling Systems</a:t>
            </a:r>
          </a:p>
        </p:txBody>
      </p:sp>
      <p:sp>
        <p:nvSpPr>
          <p:cNvPr id="78852" name="Content Placeholder 2"/>
          <p:cNvSpPr>
            <a:spLocks noGrp="1"/>
          </p:cNvSpPr>
          <p:nvPr>
            <p:ph idx="4294967295"/>
          </p:nvPr>
        </p:nvSpPr>
        <p:spPr>
          <a:xfrm>
            <a:off x="0" y="2514600"/>
            <a:ext cx="4800600" cy="4525963"/>
          </a:xfrm>
        </p:spPr>
        <p:txBody>
          <a:bodyPr lIns="91440" tIns="45720" rIns="91440" bIns="45720"/>
          <a:lstStyle/>
          <a:p>
            <a:pPr defTabSz="914400"/>
            <a:r>
              <a:rPr lang="en-US"/>
              <a:t>Cooler internal temperature</a:t>
            </a:r>
          </a:p>
          <a:p>
            <a:pPr defTabSz="914400"/>
            <a:r>
              <a:rPr lang="en-US"/>
              <a:t>Quieter</a:t>
            </a:r>
          </a:p>
          <a:p>
            <a:pPr defTabSz="914400"/>
            <a:endParaRPr lang="en-US"/>
          </a:p>
          <a:p>
            <a:pPr defTabSz="914400"/>
            <a:endParaRPr lang="en-US"/>
          </a:p>
          <a:p>
            <a:pPr defTabSz="914400"/>
            <a:endParaRPr lang="en-US"/>
          </a:p>
        </p:txBody>
      </p:sp>
      <p:pic>
        <p:nvPicPr>
          <p:cNvPr id="78850" name="Picture 2" descr="http://www.theinquirer.net/img/1561/expressarbox.jpg"/>
          <p:cNvPicPr>
            <a:picLocks noChangeAspect="1" noChangeArrowheads="1"/>
          </p:cNvPicPr>
          <p:nvPr/>
        </p:nvPicPr>
        <p:blipFill>
          <a:blip r:embed="rId2" cstate="print"/>
          <a:srcRect/>
          <a:stretch>
            <a:fillRect/>
          </a:stretch>
        </p:blipFill>
        <p:spPr bwMode="auto">
          <a:xfrm>
            <a:off x="4114800" y="1295400"/>
            <a:ext cx="3933825" cy="41814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02/24/10</a:t>
            </a:r>
          </a:p>
        </p:txBody>
      </p:sp>
      <p:sp>
        <p:nvSpPr>
          <p:cNvPr id="61442" name="Title 1"/>
          <p:cNvSpPr>
            <a:spLocks noGrp="1"/>
          </p:cNvSpPr>
          <p:nvPr>
            <p:ph type="ctrTitle" idx="4294967295"/>
          </p:nvPr>
        </p:nvSpPr>
        <p:spPr>
          <a:xfrm>
            <a:off x="0" y="2130425"/>
            <a:ext cx="7772400" cy="1470025"/>
          </a:xfrm>
        </p:spPr>
        <p:txBody>
          <a:bodyPr lIns="91440" tIns="45720" rIns="91440" bIns="45720"/>
          <a:lstStyle/>
          <a:p>
            <a:r>
              <a:rPr lang="en-US"/>
              <a:t>Computer Cases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02/24/10</a:t>
            </a:r>
          </a:p>
        </p:txBody>
      </p:sp>
      <p:sp>
        <p:nvSpPr>
          <p:cNvPr id="79874" name="Title 1"/>
          <p:cNvSpPr>
            <a:spLocks noGrp="1"/>
          </p:cNvSpPr>
          <p:nvPr>
            <p:ph type="title" idx="4294967295"/>
          </p:nvPr>
        </p:nvSpPr>
        <p:spPr>
          <a:xfrm>
            <a:off x="0" y="274638"/>
            <a:ext cx="8228013" cy="1141412"/>
          </a:xfrm>
        </p:spPr>
        <p:txBody>
          <a:bodyPr lIns="91440" tIns="45720" rIns="91440" bIns="45720"/>
          <a:lstStyle/>
          <a:p>
            <a:r>
              <a:rPr lang="en-US"/>
              <a:t>Cleaning</a:t>
            </a:r>
          </a:p>
        </p:txBody>
      </p:sp>
      <p:sp>
        <p:nvSpPr>
          <p:cNvPr id="79875" name="Content Placeholder 2"/>
          <p:cNvSpPr>
            <a:spLocks noGrp="1"/>
          </p:cNvSpPr>
          <p:nvPr>
            <p:ph idx="4294967295"/>
          </p:nvPr>
        </p:nvSpPr>
        <p:spPr>
          <a:xfrm>
            <a:off x="0" y="2332038"/>
            <a:ext cx="4572000" cy="4525962"/>
          </a:xfrm>
        </p:spPr>
        <p:txBody>
          <a:bodyPr lIns="91440" tIns="45720" rIns="91440" bIns="45720"/>
          <a:lstStyle/>
          <a:p>
            <a:pPr defTabSz="914400"/>
            <a:r>
              <a:rPr lang="en-US"/>
              <a:t>Eliminates germs</a:t>
            </a:r>
          </a:p>
          <a:p>
            <a:pPr defTabSz="914400"/>
            <a:r>
              <a:rPr lang="en-US"/>
              <a:t>Removes dust from air intakes</a:t>
            </a:r>
          </a:p>
          <a:p>
            <a:pPr defTabSz="914400"/>
            <a:r>
              <a:rPr lang="en-US"/>
              <a:t>Speeds up computer</a:t>
            </a:r>
          </a:p>
        </p:txBody>
      </p:sp>
      <p:pic>
        <p:nvPicPr>
          <p:cNvPr id="79876" name="Picture 2" descr="Dirty computer case fan"/>
          <p:cNvPicPr>
            <a:picLocks noChangeAspect="1" noChangeArrowheads="1"/>
          </p:cNvPicPr>
          <p:nvPr/>
        </p:nvPicPr>
        <p:blipFill>
          <a:blip r:embed="rId2" cstate="print"/>
          <a:srcRect/>
          <a:stretch>
            <a:fillRect/>
          </a:stretch>
        </p:blipFill>
        <p:spPr bwMode="auto">
          <a:xfrm>
            <a:off x="5486400" y="1371600"/>
            <a:ext cx="2819400" cy="291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02/24/10</a:t>
            </a:r>
          </a:p>
        </p:txBody>
      </p:sp>
      <p:sp>
        <p:nvSpPr>
          <p:cNvPr id="80898" name="Title 1"/>
          <p:cNvSpPr>
            <a:spLocks noGrp="1"/>
          </p:cNvSpPr>
          <p:nvPr>
            <p:ph type="title" idx="4294967295"/>
          </p:nvPr>
        </p:nvSpPr>
        <p:spPr>
          <a:xfrm>
            <a:off x="0" y="274638"/>
            <a:ext cx="8229600" cy="2316162"/>
          </a:xfrm>
        </p:spPr>
        <p:txBody>
          <a:bodyPr lIns="91440" tIns="45720" rIns="91440" bIns="45720">
            <a:normAutofit fontScale="90000"/>
          </a:bodyPr>
          <a:lstStyle/>
          <a:p>
            <a:r>
              <a:rPr lang="en-US" sz="5400"/>
              <a:t>How often should I clean my computer case?</a:t>
            </a:r>
          </a:p>
        </p:txBody>
      </p:sp>
      <p:sp>
        <p:nvSpPr>
          <p:cNvPr id="80899" name="Content Placeholder 2"/>
          <p:cNvSpPr>
            <a:spLocks noGrp="1"/>
          </p:cNvSpPr>
          <p:nvPr>
            <p:ph idx="4294967295"/>
          </p:nvPr>
        </p:nvSpPr>
        <p:spPr>
          <a:xfrm>
            <a:off x="0" y="3657600"/>
            <a:ext cx="8228013" cy="2466975"/>
          </a:xfrm>
        </p:spPr>
        <p:txBody>
          <a:bodyPr lIns="91440" tIns="45720" rIns="91440" bIns="45720"/>
          <a:lstStyle/>
          <a:p>
            <a:pPr defTabSz="914400"/>
            <a:r>
              <a:rPr lang="en-US" sz="4400">
                <a:hlinkClick r:id="rId2"/>
              </a:rPr>
              <a:t>Take this short quiz to find out!!</a:t>
            </a:r>
            <a:endParaRPr lang="en-US" sz="4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02/24/10</a:t>
            </a:r>
          </a:p>
        </p:txBody>
      </p:sp>
      <p:sp>
        <p:nvSpPr>
          <p:cNvPr id="81923" name="Title 1"/>
          <p:cNvSpPr>
            <a:spLocks noGrp="1"/>
          </p:cNvSpPr>
          <p:nvPr>
            <p:ph type="title" idx="4294967295"/>
          </p:nvPr>
        </p:nvSpPr>
        <p:spPr>
          <a:xfrm>
            <a:off x="0" y="274638"/>
            <a:ext cx="8228013" cy="1141412"/>
          </a:xfrm>
        </p:spPr>
        <p:txBody>
          <a:bodyPr lIns="91440" tIns="45720" rIns="91440" bIns="45720"/>
          <a:lstStyle/>
          <a:p>
            <a:r>
              <a:rPr lang="en-US"/>
              <a:t>Case Modding</a:t>
            </a:r>
          </a:p>
        </p:txBody>
      </p:sp>
      <p:sp>
        <p:nvSpPr>
          <p:cNvPr id="81924" name="Content Placeholder 2"/>
          <p:cNvSpPr>
            <a:spLocks noGrp="1"/>
          </p:cNvSpPr>
          <p:nvPr>
            <p:ph idx="4294967295"/>
          </p:nvPr>
        </p:nvSpPr>
        <p:spPr>
          <a:xfrm>
            <a:off x="0" y="3505200"/>
            <a:ext cx="5562600" cy="6248400"/>
          </a:xfrm>
        </p:spPr>
        <p:txBody>
          <a:bodyPr lIns="91440" tIns="45720" rIns="91440" bIns="45720"/>
          <a:lstStyle/>
          <a:p>
            <a:pPr defTabSz="914400"/>
            <a:r>
              <a:rPr lang="en-US"/>
              <a:t>Fun</a:t>
            </a:r>
          </a:p>
          <a:p>
            <a:pPr defTabSz="914400"/>
            <a:r>
              <a:rPr lang="en-US"/>
              <a:t>Contests</a:t>
            </a:r>
          </a:p>
          <a:p>
            <a:pPr defTabSz="914400"/>
            <a:r>
              <a:rPr lang="en-US"/>
              <a:t>Gives a personlized touch</a:t>
            </a:r>
          </a:p>
          <a:p>
            <a:pPr defTabSz="914400"/>
            <a:r>
              <a:rPr lang="en-US">
                <a:hlinkClick r:id="rId2"/>
              </a:rPr>
              <a:t>Get creative with your mod!</a:t>
            </a:r>
            <a:endParaRPr lang="en-US"/>
          </a:p>
        </p:txBody>
      </p:sp>
      <p:pic>
        <p:nvPicPr>
          <p:cNvPr id="81922" name="Picture 2" descr="pyramind-pc-case-mod-01">
            <a:hlinkClick r:id="rId3"/>
          </p:cNvPr>
          <p:cNvPicPr>
            <a:picLocks noChangeAspect="1" noChangeArrowheads="1"/>
          </p:cNvPicPr>
          <p:nvPr/>
        </p:nvPicPr>
        <p:blipFill>
          <a:blip r:embed="rId4" cstate="print"/>
          <a:srcRect/>
          <a:stretch>
            <a:fillRect/>
          </a:stretch>
        </p:blipFill>
        <p:spPr bwMode="auto">
          <a:xfrm>
            <a:off x="2667000" y="1371600"/>
            <a:ext cx="4070350" cy="304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02/24/10</a:t>
            </a:r>
          </a:p>
        </p:txBody>
      </p:sp>
      <p:sp>
        <p:nvSpPr>
          <p:cNvPr id="82946" name="Title 1"/>
          <p:cNvSpPr>
            <a:spLocks noGrp="1"/>
          </p:cNvSpPr>
          <p:nvPr>
            <p:ph type="title" idx="4294967295"/>
          </p:nvPr>
        </p:nvSpPr>
        <p:spPr>
          <a:xfrm>
            <a:off x="0" y="228600"/>
            <a:ext cx="8229600" cy="1143000"/>
          </a:xfrm>
        </p:spPr>
        <p:txBody>
          <a:bodyPr lIns="91440" tIns="45720" rIns="91440" bIns="45720"/>
          <a:lstStyle/>
          <a:p>
            <a:r>
              <a:rPr lang="en-US" sz="5400"/>
              <a:t>Really bizarre!</a:t>
            </a:r>
          </a:p>
        </p:txBody>
      </p:sp>
      <p:pic>
        <p:nvPicPr>
          <p:cNvPr id="82947" name="Picture 2" descr="http://www.funnychill.com/files/weird-pictures/coffin-computer.jpg"/>
          <p:cNvPicPr>
            <a:picLocks noChangeAspect="1" noChangeArrowheads="1"/>
          </p:cNvPicPr>
          <p:nvPr/>
        </p:nvPicPr>
        <p:blipFill>
          <a:blip r:embed="rId2" cstate="print"/>
          <a:srcRect/>
          <a:stretch>
            <a:fillRect/>
          </a:stretch>
        </p:blipFill>
        <p:spPr bwMode="auto">
          <a:xfrm>
            <a:off x="1981200" y="1219200"/>
            <a:ext cx="65024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685800" y="2130425"/>
            <a:ext cx="7772400" cy="1470025"/>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Power Supplies</a:t>
            </a:r>
          </a:p>
        </p:txBody>
      </p:sp>
      <p:sp>
        <p:nvSpPr>
          <p:cNvPr id="107523" name="Text Box 3"/>
          <p:cNvSpPr txBox="1">
            <a:spLocks noChangeArrowheads="1"/>
          </p:cNvSpPr>
          <p:nvPr/>
        </p:nvSpPr>
        <p:spPr bwMode="auto">
          <a:xfrm>
            <a:off x="1371600" y="3886200"/>
            <a:ext cx="6400800" cy="1752600"/>
          </a:xfrm>
          <a:prstGeom prst="rect">
            <a:avLst/>
          </a:prstGeom>
          <a:noFill/>
          <a:ln w="9525">
            <a:noFill/>
            <a:round/>
            <a:headEnd/>
            <a:tailEnd/>
          </a:ln>
          <a:effectLst/>
        </p:spPr>
        <p:txBody>
          <a:bodyPr/>
          <a:lstStyle/>
          <a:p>
            <a:pPr algn="ct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solidFill>
                  <a:srgbClr val="898989"/>
                </a:solidFill>
              </a:rPr>
              <a:t>Part 1: Electricity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Measures of Electricity</a:t>
            </a:r>
          </a:p>
        </p:txBody>
      </p:sp>
      <p:sp>
        <p:nvSpPr>
          <p:cNvPr id="109571" name="Text Box 3"/>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rPr>
              <a:t>Volt</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rPr>
              <a:t> </a:t>
            </a:r>
            <a:r>
              <a:rPr lang="en-US" sz="2400">
                <a:solidFill>
                  <a:srgbClr val="000000"/>
                </a:solidFill>
              </a:rPr>
              <a:t>A measure of electrical “pressure” differential</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rPr>
              <a:t>Amp or Ampere</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rPr>
              <a:t> </a:t>
            </a:r>
            <a:r>
              <a:rPr lang="en-US" sz="2400">
                <a:solidFill>
                  <a:srgbClr val="000000"/>
                </a:solidFill>
              </a:rPr>
              <a:t>A measure of electrical current</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rPr>
              <a:t>Ohm</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rPr>
              <a:t> </a:t>
            </a:r>
            <a:r>
              <a:rPr lang="en-US" sz="2400">
                <a:solidFill>
                  <a:srgbClr val="000000"/>
                </a:solidFill>
              </a:rPr>
              <a:t>A measure of resistance to electricity</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rPr>
              <a:t>Watt</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rPr>
              <a:t> </a:t>
            </a:r>
            <a:r>
              <a:rPr lang="en-US" sz="2400">
                <a:solidFill>
                  <a:srgbClr val="000000"/>
                </a:solidFill>
              </a:rPr>
              <a:t>A measure of electrical power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AC vs DC</a:t>
            </a:r>
          </a:p>
        </p:txBody>
      </p:sp>
      <p:sp>
        <p:nvSpPr>
          <p:cNvPr id="111619" name="Text Box 3"/>
          <p:cNvSpPr txBox="1">
            <a:spLocks noChangeArrowheads="1"/>
          </p:cNvSpPr>
          <p:nvPr/>
        </p:nvSpPr>
        <p:spPr bwMode="auto">
          <a:xfrm>
            <a:off x="457200" y="1600200"/>
            <a:ext cx="4038600" cy="4525963"/>
          </a:xfrm>
          <a:prstGeom prst="rect">
            <a:avLst/>
          </a:prstGeom>
          <a:noFill/>
          <a:ln w="9525">
            <a:noFill/>
            <a:round/>
            <a:headEnd/>
            <a:tailEnd/>
          </a:ln>
          <a:effectLst/>
        </p:spPr>
        <p:txBody>
          <a:bodyPr/>
          <a:lstStyle/>
          <a:p>
            <a:pPr marL="341313" indent="-341313" algn="ctr">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b="1" u="sng">
                <a:solidFill>
                  <a:srgbClr val="000000"/>
                </a:solidFill>
              </a:rPr>
              <a:t>AC</a:t>
            </a:r>
          </a:p>
          <a:p>
            <a:pPr marL="341313" indent="-341313">
              <a:spcBef>
                <a:spcPts val="7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a:solidFill>
                  <a:srgbClr val="000000"/>
                </a:solidFill>
              </a:rPr>
              <a:t>Alternating Current</a:t>
            </a:r>
          </a:p>
          <a:p>
            <a:pPr marL="341313" indent="-341313">
              <a:spcBef>
                <a:spcPts val="70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800">
              <a:solidFill>
                <a:srgbClr val="000000"/>
              </a:solidFill>
            </a:endParaRPr>
          </a:p>
          <a:p>
            <a:pPr marL="341313" indent="-341313">
              <a:spcBef>
                <a:spcPts val="7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a:solidFill>
                  <a:srgbClr val="000000"/>
                </a:solidFill>
              </a:rPr>
              <a:t>Goes back and forth (oscillates)</a:t>
            </a:r>
          </a:p>
          <a:p>
            <a:pPr marL="341313" indent="-341313">
              <a:spcBef>
                <a:spcPts val="70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800">
              <a:solidFill>
                <a:srgbClr val="000000"/>
              </a:solidFill>
            </a:endParaRPr>
          </a:p>
          <a:p>
            <a:pPr marL="341313" indent="-341313">
              <a:spcBef>
                <a:spcPts val="7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a:solidFill>
                  <a:srgbClr val="000000"/>
                </a:solidFill>
              </a:rPr>
              <a:t>Voltage alternates from +110 V to -110 V</a:t>
            </a:r>
          </a:p>
          <a:p>
            <a:pPr marL="341313" indent="-341313">
              <a:spcBef>
                <a:spcPts val="70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800">
              <a:solidFill>
                <a:srgbClr val="000000"/>
              </a:solidFill>
            </a:endParaRPr>
          </a:p>
        </p:txBody>
      </p:sp>
      <p:sp>
        <p:nvSpPr>
          <p:cNvPr id="111620" name="Text Box 4"/>
          <p:cNvSpPr txBox="1">
            <a:spLocks noChangeArrowheads="1"/>
          </p:cNvSpPr>
          <p:nvPr/>
        </p:nvSpPr>
        <p:spPr bwMode="auto">
          <a:xfrm>
            <a:off x="4648200" y="1600200"/>
            <a:ext cx="4038600" cy="4525963"/>
          </a:xfrm>
          <a:prstGeom prst="rect">
            <a:avLst/>
          </a:prstGeom>
          <a:noFill/>
          <a:ln w="9525">
            <a:noFill/>
            <a:round/>
            <a:headEnd/>
            <a:tailEnd/>
          </a:ln>
          <a:effectLst/>
        </p:spPr>
        <p:txBody>
          <a:bodyPr/>
          <a:lstStyle/>
          <a:p>
            <a:pPr marL="341313" indent="-341313" algn="ctr">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b="1" u="sng">
                <a:solidFill>
                  <a:srgbClr val="000000"/>
                </a:solidFill>
              </a:rPr>
              <a:t>DC</a:t>
            </a:r>
          </a:p>
          <a:p>
            <a:pPr marL="341313" indent="-341313">
              <a:spcBef>
                <a:spcPts val="7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a:solidFill>
                  <a:srgbClr val="000000"/>
                </a:solidFill>
              </a:rPr>
              <a:t>Direct Current</a:t>
            </a:r>
          </a:p>
          <a:p>
            <a:pPr marL="341313" indent="-341313">
              <a:spcBef>
                <a:spcPts val="70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800">
              <a:solidFill>
                <a:srgbClr val="000000"/>
              </a:solidFill>
            </a:endParaRPr>
          </a:p>
          <a:p>
            <a:pPr marL="341313" indent="-341313">
              <a:spcBef>
                <a:spcPts val="7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a:solidFill>
                  <a:srgbClr val="000000"/>
                </a:solidFill>
              </a:rPr>
              <a:t>Travels in one direction</a:t>
            </a:r>
          </a:p>
          <a:p>
            <a:pPr marL="341313" indent="-341313">
              <a:spcBef>
                <a:spcPts val="70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800">
              <a:solidFill>
                <a:srgbClr val="000000"/>
              </a:solidFill>
            </a:endParaRPr>
          </a:p>
          <a:p>
            <a:pPr marL="341313" indent="-341313">
              <a:spcBef>
                <a:spcPts val="70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800">
              <a:solidFill>
                <a:srgbClr val="000000"/>
              </a:solidFill>
            </a:endParaRPr>
          </a:p>
          <a:p>
            <a:pPr marL="341313" indent="-341313">
              <a:spcBef>
                <a:spcPts val="7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a:solidFill>
                  <a:srgbClr val="000000"/>
                </a:solidFill>
              </a:rPr>
              <a:t>The type of current most electronic devices require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Two Electronic Components</a:t>
            </a:r>
          </a:p>
        </p:txBody>
      </p:sp>
      <p:sp>
        <p:nvSpPr>
          <p:cNvPr id="113667" name="Text Box 3"/>
          <p:cNvSpPr txBox="1">
            <a:spLocks noChangeArrowheads="1"/>
          </p:cNvSpPr>
          <p:nvPr/>
        </p:nvSpPr>
        <p:spPr bwMode="auto">
          <a:xfrm>
            <a:off x="457200" y="1535113"/>
            <a:ext cx="4040188" cy="639762"/>
          </a:xfrm>
          <a:prstGeom prst="rect">
            <a:avLst/>
          </a:prstGeom>
          <a:noFill/>
          <a:ln w="9525">
            <a:noFill/>
            <a:round/>
            <a:headEnd/>
            <a:tailEnd/>
          </a:ln>
          <a:effectLst/>
        </p:spPr>
        <p:txBody>
          <a:bodyPr anchor="b"/>
          <a:lstStyle/>
          <a:p>
            <a:pPr algn="ct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800" b="1" u="sng">
                <a:solidFill>
                  <a:srgbClr val="000000"/>
                </a:solidFill>
              </a:rPr>
              <a:t>Capacitor</a:t>
            </a:r>
          </a:p>
        </p:txBody>
      </p:sp>
      <p:sp>
        <p:nvSpPr>
          <p:cNvPr id="113668" name="Text Box 4"/>
          <p:cNvSpPr txBox="1">
            <a:spLocks noChangeArrowheads="1"/>
          </p:cNvSpPr>
          <p:nvPr/>
        </p:nvSpPr>
        <p:spPr bwMode="auto">
          <a:xfrm>
            <a:off x="457200" y="2174875"/>
            <a:ext cx="4040188" cy="3951288"/>
          </a:xfrm>
          <a:prstGeom prst="rect">
            <a:avLst/>
          </a:prstGeom>
          <a:noFill/>
          <a:ln w="9525">
            <a:noFill/>
            <a:round/>
            <a:headEnd/>
            <a:tailEnd/>
          </a:ln>
          <a:effectLst/>
        </p:spPr>
        <p:txBody>
          <a:bodyPr/>
          <a:lstStyle/>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An electronic device that can hold an electrical charge for a period of time</a:t>
            </a:r>
          </a:p>
          <a:p>
            <a:pPr marL="341313" indent="-341313">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a:solidFill>
                <a:srgbClr val="000000"/>
              </a:solidFill>
            </a:endParaRP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Can smooth the uneven flow of electricity through a circuit</a:t>
            </a:r>
          </a:p>
          <a:p>
            <a:pPr marL="341313" indent="-341313">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a:solidFill>
                <a:srgbClr val="000000"/>
              </a:solidFill>
            </a:endParaRP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Inside the power supply</a:t>
            </a:r>
          </a:p>
        </p:txBody>
      </p:sp>
      <p:sp>
        <p:nvSpPr>
          <p:cNvPr id="113669" name="Text Box 5"/>
          <p:cNvSpPr txBox="1">
            <a:spLocks noChangeArrowheads="1"/>
          </p:cNvSpPr>
          <p:nvPr/>
        </p:nvSpPr>
        <p:spPr bwMode="auto">
          <a:xfrm>
            <a:off x="4645025" y="1535113"/>
            <a:ext cx="4041775" cy="639762"/>
          </a:xfrm>
          <a:prstGeom prst="rect">
            <a:avLst/>
          </a:prstGeom>
          <a:noFill/>
          <a:ln w="9525">
            <a:noFill/>
            <a:round/>
            <a:headEnd/>
            <a:tailEnd/>
          </a:ln>
          <a:effectLst/>
        </p:spPr>
        <p:txBody>
          <a:bodyPr anchor="b"/>
          <a:lstStyle/>
          <a:p>
            <a:pPr algn="ct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800" b="1" u="sng">
                <a:solidFill>
                  <a:srgbClr val="000000"/>
                </a:solidFill>
              </a:rPr>
              <a:t>Diode</a:t>
            </a:r>
          </a:p>
        </p:txBody>
      </p:sp>
      <p:sp>
        <p:nvSpPr>
          <p:cNvPr id="113670" name="Text Box 6"/>
          <p:cNvSpPr txBox="1">
            <a:spLocks noChangeArrowheads="1"/>
          </p:cNvSpPr>
          <p:nvPr/>
        </p:nvSpPr>
        <p:spPr bwMode="auto">
          <a:xfrm>
            <a:off x="4645025" y="2174875"/>
            <a:ext cx="4041775" cy="3951288"/>
          </a:xfrm>
          <a:prstGeom prst="rect">
            <a:avLst/>
          </a:prstGeom>
          <a:noFill/>
          <a:ln w="9525">
            <a:noFill/>
            <a:round/>
            <a:headEnd/>
            <a:tailEnd/>
          </a:ln>
          <a:effectLst/>
        </p:spPr>
        <p:txBody>
          <a:bodyPr/>
          <a:lstStyle/>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A semiconductor device that allows electricity to flow in only one direction</a:t>
            </a:r>
          </a:p>
          <a:p>
            <a:pPr marL="341313" indent="-341313">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a:solidFill>
                <a:srgbClr val="000000"/>
              </a:solidFill>
            </a:endParaRP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Used in various configurations, can convert AC to DC</a:t>
            </a:r>
          </a:p>
          <a:p>
            <a:pPr marL="341313" indent="-341313">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a:solidFill>
                <a:srgbClr val="000000"/>
              </a:solidFill>
            </a:endParaRPr>
          </a:p>
          <a:p>
            <a:pPr marL="341313" indent="-341313">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685800" y="2130425"/>
            <a:ext cx="7772400" cy="1470025"/>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Power Supplies</a:t>
            </a:r>
          </a:p>
        </p:txBody>
      </p:sp>
      <p:sp>
        <p:nvSpPr>
          <p:cNvPr id="115715" name="Text Box 3"/>
          <p:cNvSpPr txBox="1">
            <a:spLocks noChangeArrowheads="1"/>
          </p:cNvSpPr>
          <p:nvPr/>
        </p:nvSpPr>
        <p:spPr bwMode="auto">
          <a:xfrm>
            <a:off x="1371600" y="3886200"/>
            <a:ext cx="6400800" cy="1752600"/>
          </a:xfrm>
          <a:prstGeom prst="rect">
            <a:avLst/>
          </a:prstGeom>
          <a:noFill/>
          <a:ln w="9525">
            <a:noFill/>
            <a:round/>
            <a:headEnd/>
            <a:tailEnd/>
          </a:ln>
          <a:effectLst/>
        </p:spPr>
        <p:txBody>
          <a:bodyPr/>
          <a:lstStyle/>
          <a:p>
            <a:pPr algn="ct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solidFill>
                  <a:srgbClr val="898989"/>
                </a:solidFill>
              </a:rPr>
              <a:t>Part 2: Common Connectors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2971800" y="762000"/>
            <a:ext cx="6096000" cy="5483225"/>
          </a:xfrm>
          <a:prstGeom prst="rect">
            <a:avLst/>
          </a:prstGeom>
          <a:noFill/>
          <a:ln w="9525">
            <a:noFill/>
            <a:round/>
            <a:headEnd/>
            <a:tailEnd/>
          </a:ln>
          <a:effectLst/>
        </p:spPr>
        <p:txBody>
          <a:bodyPr/>
          <a:lstStyle/>
          <a:p>
            <a:pPr marL="341313" indent="-341313">
              <a:lnSpc>
                <a:spcPct val="8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P1 20+4 pin connector is the main motherboard power connector (can also have four pins removed to fit 20-pin P1 connector)</a:t>
            </a:r>
          </a:p>
          <a:p>
            <a:pPr marL="341313" indent="-341313">
              <a:lnSpc>
                <a:spcPct val="80000"/>
              </a:lnSpc>
              <a:spcBef>
                <a:spcPts val="5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a:solidFill>
                <a:srgbClr val="000000"/>
              </a:solidFill>
            </a:endParaRPr>
          </a:p>
          <a:p>
            <a:pPr marL="341313" indent="-341313">
              <a:lnSpc>
                <a:spcPct val="80000"/>
              </a:lnSpc>
              <a:spcBef>
                <a:spcPts val="5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a:solidFill>
                <a:srgbClr val="000000"/>
              </a:solidFill>
            </a:endParaRPr>
          </a:p>
          <a:p>
            <a:pPr marL="341313" indent="-341313">
              <a:lnSpc>
                <a:spcPct val="8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4-pin 12 V auxiliary motherboard connector used for extra power to the processor</a:t>
            </a:r>
          </a:p>
          <a:p>
            <a:pPr marL="341313" indent="-341313">
              <a:lnSpc>
                <a:spcPct val="80000"/>
              </a:lnSpc>
              <a:spcBef>
                <a:spcPts val="5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a:solidFill>
                <a:srgbClr val="000000"/>
              </a:solidFill>
            </a:endParaRPr>
          </a:p>
          <a:p>
            <a:pPr marL="341313" indent="-341313">
              <a:lnSpc>
                <a:spcPct val="80000"/>
              </a:lnSpc>
              <a:spcBef>
                <a:spcPts val="5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a:solidFill>
                <a:srgbClr val="000000"/>
              </a:solidFill>
            </a:endParaRPr>
          </a:p>
          <a:p>
            <a:pPr marL="341313" indent="-341313">
              <a:lnSpc>
                <a:spcPct val="8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8-pin 12 V auxiliary motherboard connector used for extra power to the processor</a:t>
            </a:r>
          </a:p>
          <a:p>
            <a:pPr marL="341313" indent="-341313">
              <a:lnSpc>
                <a:spcPct val="80000"/>
              </a:lnSpc>
              <a:spcBef>
                <a:spcPts val="5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a:solidFill>
                <a:srgbClr val="000000"/>
              </a:solidFill>
            </a:endParaRPr>
          </a:p>
          <a:p>
            <a:pPr marL="341313" indent="-341313">
              <a:lnSpc>
                <a:spcPct val="80000"/>
              </a:lnSpc>
              <a:spcBef>
                <a:spcPts val="5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a:solidFill>
                <a:srgbClr val="000000"/>
              </a:solidFill>
            </a:endParaRPr>
          </a:p>
          <a:p>
            <a:pPr marL="341313" indent="-341313">
              <a:lnSpc>
                <a:spcPct val="8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Molex 4-pin connector used for IDE drives</a:t>
            </a:r>
          </a:p>
          <a:p>
            <a:pPr marL="341313" indent="-341313">
              <a:lnSpc>
                <a:spcPct val="80000"/>
              </a:lnSpc>
              <a:spcBef>
                <a:spcPts val="5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a:solidFill>
                <a:srgbClr val="000000"/>
              </a:solidFill>
            </a:endParaRPr>
          </a:p>
          <a:p>
            <a:pPr marL="341313" indent="-341313">
              <a:lnSpc>
                <a:spcPct val="80000"/>
              </a:lnSpc>
              <a:spcBef>
                <a:spcPts val="5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 </a:t>
            </a:r>
          </a:p>
          <a:p>
            <a:pPr marL="341313" indent="-341313">
              <a:lnSpc>
                <a:spcPct val="80000"/>
              </a:lnSpc>
              <a:spcBef>
                <a:spcPts val="5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a:solidFill>
                <a:srgbClr val="000000"/>
              </a:solidFill>
            </a:endParaRPr>
          </a:p>
        </p:txBody>
      </p:sp>
      <p:pic>
        <p:nvPicPr>
          <p:cNvPr id="117763" name="Picture 3"/>
          <p:cNvPicPr>
            <a:picLocks noChangeAspect="1" noChangeArrowheads="1"/>
          </p:cNvPicPr>
          <p:nvPr/>
        </p:nvPicPr>
        <p:blipFill>
          <a:blip r:embed="rId3" cstate="print"/>
          <a:srcRect/>
          <a:stretch>
            <a:fillRect/>
          </a:stretch>
        </p:blipFill>
        <p:spPr bwMode="auto">
          <a:xfrm>
            <a:off x="0" y="0"/>
            <a:ext cx="1828800" cy="1017588"/>
          </a:xfrm>
          <a:prstGeom prst="rect">
            <a:avLst/>
          </a:prstGeom>
          <a:noFill/>
          <a:ln w="9525">
            <a:noFill/>
            <a:round/>
            <a:headEnd/>
            <a:tailEnd/>
          </a:ln>
          <a:effectLst/>
        </p:spPr>
      </p:pic>
      <p:pic>
        <p:nvPicPr>
          <p:cNvPr id="117764" name="Picture 4"/>
          <p:cNvPicPr>
            <a:picLocks noChangeAspect="1" noChangeArrowheads="1"/>
          </p:cNvPicPr>
          <p:nvPr/>
        </p:nvPicPr>
        <p:blipFill>
          <a:blip r:embed="rId4" cstate="print"/>
          <a:srcRect/>
          <a:stretch>
            <a:fillRect/>
          </a:stretch>
        </p:blipFill>
        <p:spPr bwMode="auto">
          <a:xfrm>
            <a:off x="1219200" y="762000"/>
            <a:ext cx="1752600" cy="976313"/>
          </a:xfrm>
          <a:prstGeom prst="rect">
            <a:avLst/>
          </a:prstGeom>
          <a:noFill/>
          <a:ln w="9525">
            <a:noFill/>
            <a:round/>
            <a:headEnd/>
            <a:tailEnd/>
          </a:ln>
          <a:effectLst/>
        </p:spPr>
      </p:pic>
      <p:pic>
        <p:nvPicPr>
          <p:cNvPr id="117765" name="Picture 5"/>
          <p:cNvPicPr>
            <a:picLocks noChangeAspect="1" noChangeArrowheads="1"/>
          </p:cNvPicPr>
          <p:nvPr/>
        </p:nvPicPr>
        <p:blipFill>
          <a:blip r:embed="rId5" cstate="print"/>
          <a:srcRect/>
          <a:stretch>
            <a:fillRect/>
          </a:stretch>
        </p:blipFill>
        <p:spPr bwMode="auto">
          <a:xfrm>
            <a:off x="914400" y="1828800"/>
            <a:ext cx="1423988" cy="1176338"/>
          </a:xfrm>
          <a:prstGeom prst="rect">
            <a:avLst/>
          </a:prstGeom>
          <a:noFill/>
          <a:ln w="9525">
            <a:noFill/>
            <a:round/>
            <a:headEnd/>
            <a:tailEnd/>
          </a:ln>
          <a:effectLst/>
        </p:spPr>
      </p:pic>
      <p:pic>
        <p:nvPicPr>
          <p:cNvPr id="117766" name="Picture 6"/>
          <p:cNvPicPr>
            <a:picLocks noChangeAspect="1" noChangeArrowheads="1"/>
          </p:cNvPicPr>
          <p:nvPr/>
        </p:nvPicPr>
        <p:blipFill>
          <a:blip r:embed="rId6" cstate="print"/>
          <a:srcRect/>
          <a:stretch>
            <a:fillRect/>
          </a:stretch>
        </p:blipFill>
        <p:spPr bwMode="auto">
          <a:xfrm>
            <a:off x="1371600" y="3048000"/>
            <a:ext cx="1263650" cy="1249363"/>
          </a:xfrm>
          <a:prstGeom prst="rect">
            <a:avLst/>
          </a:prstGeom>
          <a:noFill/>
          <a:ln w="9525">
            <a:noFill/>
            <a:round/>
            <a:headEnd/>
            <a:tailEnd/>
          </a:ln>
          <a:effectLst/>
        </p:spPr>
      </p:pic>
      <p:pic>
        <p:nvPicPr>
          <p:cNvPr id="117767" name="Picture 7"/>
          <p:cNvPicPr>
            <a:picLocks noChangeAspect="1" noChangeArrowheads="1"/>
          </p:cNvPicPr>
          <p:nvPr/>
        </p:nvPicPr>
        <p:blipFill>
          <a:blip r:embed="rId7" cstate="print"/>
          <a:srcRect/>
          <a:stretch>
            <a:fillRect/>
          </a:stretch>
        </p:blipFill>
        <p:spPr bwMode="auto">
          <a:xfrm>
            <a:off x="1219200" y="4267200"/>
            <a:ext cx="1289050" cy="12049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02/24/10</a:t>
            </a:r>
          </a:p>
        </p:txBody>
      </p:sp>
      <p:sp>
        <p:nvSpPr>
          <p:cNvPr id="62466" name="Title 1"/>
          <p:cNvSpPr>
            <a:spLocks noGrp="1"/>
          </p:cNvSpPr>
          <p:nvPr>
            <p:ph type="title" idx="4294967295"/>
          </p:nvPr>
        </p:nvSpPr>
        <p:spPr>
          <a:xfrm>
            <a:off x="0" y="274638"/>
            <a:ext cx="8228013" cy="1141412"/>
          </a:xfrm>
        </p:spPr>
        <p:txBody>
          <a:bodyPr lIns="91440" tIns="45720" rIns="91440" bIns="45720"/>
          <a:lstStyle/>
          <a:p>
            <a:r>
              <a:rPr lang="en-US"/>
              <a:t>Types of Cases</a:t>
            </a:r>
          </a:p>
        </p:txBody>
      </p:sp>
      <p:sp>
        <p:nvSpPr>
          <p:cNvPr id="3" name="Content Placeholder 2"/>
          <p:cNvSpPr>
            <a:spLocks noGrp="1"/>
          </p:cNvSpPr>
          <p:nvPr>
            <p:ph idx="4294967295"/>
          </p:nvPr>
        </p:nvSpPr>
        <p:spPr>
          <a:xfrm>
            <a:off x="0" y="1600200"/>
            <a:ext cx="8228013" cy="4524375"/>
          </a:xfrm>
        </p:spPr>
        <p:txBody>
          <a:bodyPr lIns="91440" tIns="45720" rIns="91440" bIns="45720">
            <a:normAutofit/>
          </a:bodyPr>
          <a:lstStyle/>
          <a:p>
            <a:pPr defTabSz="914400">
              <a:lnSpc>
                <a:spcPct val="90000"/>
              </a:lnSpc>
            </a:pPr>
            <a:r>
              <a:rPr lang="en-US"/>
              <a:t>Theres three main types of cases</a:t>
            </a:r>
          </a:p>
          <a:p>
            <a:pPr lvl="1" defTabSz="914400">
              <a:lnSpc>
                <a:spcPct val="90000"/>
              </a:lnSpc>
            </a:pPr>
            <a:r>
              <a:rPr lang="en-US"/>
              <a:t>Desktop</a:t>
            </a:r>
          </a:p>
          <a:p>
            <a:pPr lvl="2" defTabSz="914400">
              <a:lnSpc>
                <a:spcPct val="90000"/>
              </a:lnSpc>
            </a:pPr>
            <a:r>
              <a:rPr lang="en-US"/>
              <a:t>Classic</a:t>
            </a:r>
          </a:p>
          <a:p>
            <a:pPr lvl="2" defTabSz="914400">
              <a:lnSpc>
                <a:spcPct val="90000"/>
              </a:lnSpc>
            </a:pPr>
            <a:r>
              <a:rPr lang="en-US"/>
              <a:t>Slimline</a:t>
            </a:r>
          </a:p>
          <a:p>
            <a:pPr lvl="2" defTabSz="914400">
              <a:lnSpc>
                <a:spcPct val="90000"/>
              </a:lnSpc>
            </a:pPr>
            <a:r>
              <a:rPr lang="en-US"/>
              <a:t>All-in-one</a:t>
            </a:r>
          </a:p>
          <a:p>
            <a:pPr lvl="1" defTabSz="914400">
              <a:lnSpc>
                <a:spcPct val="90000"/>
              </a:lnSpc>
            </a:pPr>
            <a:r>
              <a:rPr lang="en-US"/>
              <a:t>Tower</a:t>
            </a:r>
          </a:p>
          <a:p>
            <a:pPr lvl="2" defTabSz="914400">
              <a:lnSpc>
                <a:spcPct val="90000"/>
              </a:lnSpc>
            </a:pPr>
            <a:r>
              <a:rPr lang="en-US"/>
              <a:t>Mini-sized</a:t>
            </a:r>
          </a:p>
          <a:p>
            <a:pPr lvl="2" defTabSz="914400">
              <a:lnSpc>
                <a:spcPct val="90000"/>
              </a:lnSpc>
            </a:pPr>
            <a:r>
              <a:rPr lang="en-US"/>
              <a:t>Mid-sized</a:t>
            </a:r>
          </a:p>
          <a:p>
            <a:pPr lvl="2" defTabSz="914400">
              <a:lnSpc>
                <a:spcPct val="90000"/>
              </a:lnSpc>
            </a:pPr>
            <a:r>
              <a:rPr lang="en-US"/>
              <a:t>Full-sized</a:t>
            </a:r>
          </a:p>
          <a:p>
            <a:pPr lvl="1" defTabSz="914400">
              <a:lnSpc>
                <a:spcPct val="90000"/>
              </a:lnSpc>
            </a:pPr>
            <a:r>
              <a:rPr lang="en-US"/>
              <a:t>Portable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3276600" y="685800"/>
            <a:ext cx="5410200" cy="5440363"/>
          </a:xfrm>
          <a:prstGeom prst="rect">
            <a:avLst/>
          </a:prstGeom>
          <a:noFill/>
          <a:ln w="9525">
            <a:noFill/>
            <a:round/>
            <a:headEnd/>
            <a:tailEnd/>
          </a:ln>
          <a:effectLst/>
        </p:spPr>
        <p:txBody>
          <a:bodyPr/>
          <a:lstStyle/>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000" dirty="0">
                <a:solidFill>
                  <a:srgbClr val="000000"/>
                </a:solidFill>
              </a:rPr>
              <a:t>SATA connector used for SATA </a:t>
            </a:r>
            <a:r>
              <a:rPr lang="en-US" sz="3000" dirty="0" smtClean="0">
                <a:solidFill>
                  <a:srgbClr val="000000"/>
                </a:solidFill>
              </a:rPr>
              <a:t>drives and has 15 pins.</a:t>
            </a:r>
            <a:endParaRPr lang="en-US" sz="3000" dirty="0">
              <a:solidFill>
                <a:srgbClr val="000000"/>
              </a:solidFill>
            </a:endParaRPr>
          </a:p>
          <a:p>
            <a:pPr marL="341313" indent="-341313">
              <a:lnSpc>
                <a:spcPct val="90000"/>
              </a:lnSpc>
              <a:spcBef>
                <a:spcPts val="7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000" dirty="0">
              <a:solidFill>
                <a:srgbClr val="000000"/>
              </a:solidFill>
            </a:endParaRPr>
          </a:p>
          <a:p>
            <a:pPr marL="341313" indent="-341313">
              <a:lnSpc>
                <a:spcPct val="90000"/>
              </a:lnSpc>
              <a:spcBef>
                <a:spcPts val="7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000" dirty="0">
              <a:solidFill>
                <a:srgbClr val="000000"/>
              </a:solidFill>
            </a:endParaRP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000" dirty="0">
                <a:solidFill>
                  <a:srgbClr val="000000"/>
                </a:solidFill>
              </a:rPr>
              <a:t>Floppy drive connector</a:t>
            </a:r>
          </a:p>
          <a:p>
            <a:pPr marL="341313" indent="-341313">
              <a:lnSpc>
                <a:spcPct val="90000"/>
              </a:lnSpc>
              <a:spcBef>
                <a:spcPts val="7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000" dirty="0">
              <a:solidFill>
                <a:srgbClr val="000000"/>
              </a:solidFill>
            </a:endParaRPr>
          </a:p>
          <a:p>
            <a:pPr marL="341313" indent="-341313">
              <a:lnSpc>
                <a:spcPct val="90000"/>
              </a:lnSpc>
              <a:spcBef>
                <a:spcPts val="7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000" dirty="0">
              <a:solidFill>
                <a:srgbClr val="000000"/>
              </a:solidFill>
            </a:endParaRP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000" dirty="0">
                <a:solidFill>
                  <a:srgbClr val="000000"/>
                </a:solidFill>
              </a:rPr>
              <a:t>6-pin plus 2-pin +12 V connector (used by high-end video cards using </a:t>
            </a:r>
            <a:r>
              <a:rPr lang="en-US" sz="3000" dirty="0" err="1">
                <a:solidFill>
                  <a:srgbClr val="000000"/>
                </a:solidFill>
              </a:rPr>
              <a:t>PCIe</a:t>
            </a:r>
            <a:r>
              <a:rPr lang="en-US" sz="3000" dirty="0">
                <a:solidFill>
                  <a:srgbClr val="000000"/>
                </a:solidFill>
              </a:rPr>
              <a:t> x16 clots)</a:t>
            </a:r>
          </a:p>
        </p:txBody>
      </p:sp>
      <p:pic>
        <p:nvPicPr>
          <p:cNvPr id="119811" name="Picture 3"/>
          <p:cNvPicPr>
            <a:picLocks noChangeAspect="1" noChangeArrowheads="1"/>
          </p:cNvPicPr>
          <p:nvPr/>
        </p:nvPicPr>
        <p:blipFill>
          <a:blip r:embed="rId3" cstate="print"/>
          <a:srcRect/>
          <a:stretch>
            <a:fillRect/>
          </a:stretch>
        </p:blipFill>
        <p:spPr bwMode="auto">
          <a:xfrm>
            <a:off x="990600" y="304800"/>
            <a:ext cx="1676400" cy="1152525"/>
          </a:xfrm>
          <a:prstGeom prst="rect">
            <a:avLst/>
          </a:prstGeom>
          <a:noFill/>
          <a:ln w="9525">
            <a:noFill/>
            <a:round/>
            <a:headEnd/>
            <a:tailEnd/>
          </a:ln>
          <a:effectLst/>
        </p:spPr>
      </p:pic>
      <p:pic>
        <p:nvPicPr>
          <p:cNvPr id="119812" name="Picture 4"/>
          <p:cNvPicPr>
            <a:picLocks noChangeAspect="1" noChangeArrowheads="1"/>
          </p:cNvPicPr>
          <p:nvPr/>
        </p:nvPicPr>
        <p:blipFill>
          <a:blip r:embed="rId4" cstate="print"/>
          <a:srcRect/>
          <a:stretch>
            <a:fillRect/>
          </a:stretch>
        </p:blipFill>
        <p:spPr bwMode="auto">
          <a:xfrm>
            <a:off x="1371600" y="1828800"/>
            <a:ext cx="1524000" cy="1417638"/>
          </a:xfrm>
          <a:prstGeom prst="rect">
            <a:avLst/>
          </a:prstGeom>
          <a:noFill/>
          <a:ln w="9525">
            <a:noFill/>
            <a:round/>
            <a:headEnd/>
            <a:tailEnd/>
          </a:ln>
          <a:effectLst/>
        </p:spPr>
      </p:pic>
      <p:pic>
        <p:nvPicPr>
          <p:cNvPr id="119813" name="Picture 5"/>
          <p:cNvPicPr>
            <a:picLocks noChangeAspect="1" noChangeArrowheads="1"/>
          </p:cNvPicPr>
          <p:nvPr/>
        </p:nvPicPr>
        <p:blipFill>
          <a:blip r:embed="rId5" cstate="print"/>
          <a:srcRect/>
          <a:stretch>
            <a:fillRect/>
          </a:stretch>
        </p:blipFill>
        <p:spPr bwMode="auto">
          <a:xfrm>
            <a:off x="914400" y="4038600"/>
            <a:ext cx="2106613" cy="1524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en-US"/>
          </a:p>
        </p:txBody>
      </p:sp>
    </p:spTree>
    <p:controls>
      <p:control spid="121860" name="ShockwaveFlash1" r:id="rId2" imgW="8837640" imgH="6324480"/>
    </p:controls>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685800" y="2130425"/>
            <a:ext cx="7772400" cy="1470025"/>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Power Supplies</a:t>
            </a:r>
          </a:p>
        </p:txBody>
      </p:sp>
      <p:sp>
        <p:nvSpPr>
          <p:cNvPr id="123907" name="Text Box 3"/>
          <p:cNvSpPr txBox="1">
            <a:spLocks noChangeArrowheads="1"/>
          </p:cNvSpPr>
          <p:nvPr/>
        </p:nvSpPr>
        <p:spPr bwMode="auto">
          <a:xfrm>
            <a:off x="1371600" y="3886200"/>
            <a:ext cx="6400800" cy="1752600"/>
          </a:xfrm>
          <a:prstGeom prst="rect">
            <a:avLst/>
          </a:prstGeom>
          <a:noFill/>
          <a:ln w="9525">
            <a:noFill/>
            <a:round/>
            <a:headEnd/>
            <a:tailEnd/>
          </a:ln>
          <a:effectLst/>
        </p:spPr>
        <p:txBody>
          <a:bodyPr/>
          <a:lstStyle/>
          <a:p>
            <a:pPr algn="ct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solidFill>
                  <a:srgbClr val="898989"/>
                </a:solidFill>
              </a:rPr>
              <a:t>Part 3: Things to consider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457200" y="304800"/>
            <a:ext cx="8229600" cy="5821363"/>
          </a:xfrm>
          <a:prstGeom prst="rect">
            <a:avLst/>
          </a:prstGeom>
          <a:noFill/>
          <a:ln w="9525">
            <a:noFill/>
            <a:round/>
            <a:headEnd/>
            <a:tailEnd/>
          </a:ln>
          <a:effectLst/>
        </p:spPr>
        <p:txBody>
          <a:bodyPr/>
          <a:lstStyle/>
          <a:p>
            <a:pPr marL="341313" indent="-341313">
              <a:lnSpc>
                <a:spcPct val="90000"/>
              </a:lnSpc>
              <a:spcBef>
                <a:spcPts val="67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700">
                <a:solidFill>
                  <a:srgbClr val="000000"/>
                </a:solidFill>
              </a:rPr>
              <a:t>1) The form factor will determine what size power supply and the placement of the screw holes</a:t>
            </a:r>
          </a:p>
          <a:p>
            <a:pPr marL="341313" indent="-341313">
              <a:lnSpc>
                <a:spcPct val="90000"/>
              </a:lnSpc>
              <a:spcBef>
                <a:spcPts val="675"/>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700">
              <a:solidFill>
                <a:srgbClr val="000000"/>
              </a:solidFill>
            </a:endParaRPr>
          </a:p>
          <a:p>
            <a:pPr marL="341313" indent="-341313">
              <a:lnSpc>
                <a:spcPct val="90000"/>
              </a:lnSpc>
              <a:spcBef>
                <a:spcPts val="67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700">
                <a:solidFill>
                  <a:srgbClr val="000000"/>
                </a:solidFill>
              </a:rPr>
              <a:t>2) Different cables are needed for different computer setups</a:t>
            </a:r>
          </a:p>
          <a:p>
            <a:pPr marL="341313" indent="-341313">
              <a:lnSpc>
                <a:spcPct val="90000"/>
              </a:lnSpc>
              <a:spcBef>
                <a:spcPts val="675"/>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700">
              <a:solidFill>
                <a:srgbClr val="000000"/>
              </a:solidFill>
            </a:endParaRPr>
          </a:p>
          <a:p>
            <a:pPr marL="341313" indent="-341313">
              <a:lnSpc>
                <a:spcPct val="90000"/>
              </a:lnSpc>
              <a:spcBef>
                <a:spcPts val="67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700">
                <a:solidFill>
                  <a:srgbClr val="000000"/>
                </a:solidFill>
              </a:rPr>
              <a:t>3) Some power supplies have voltage selector switch. In the U.S., ensure the switch is set to 115 V</a:t>
            </a:r>
          </a:p>
          <a:p>
            <a:pPr marL="341313" indent="-341313">
              <a:lnSpc>
                <a:spcPct val="90000"/>
              </a:lnSpc>
              <a:spcBef>
                <a:spcPts val="675"/>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700">
              <a:solidFill>
                <a:srgbClr val="000000"/>
              </a:solidFill>
            </a:endParaRPr>
          </a:p>
          <a:p>
            <a:pPr marL="341313" indent="-341313">
              <a:lnSpc>
                <a:spcPct val="90000"/>
              </a:lnSpc>
              <a:spcBef>
                <a:spcPts val="67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700">
                <a:solidFill>
                  <a:srgbClr val="000000"/>
                </a:solidFill>
              </a:rPr>
              <a:t>4) Look at the wattage ratings, found on the side of the power supply and in the documentation</a:t>
            </a:r>
          </a:p>
          <a:p>
            <a:pPr marL="341313" indent="-341313">
              <a:lnSpc>
                <a:spcPct val="90000"/>
              </a:lnSpc>
              <a:spcBef>
                <a:spcPts val="675"/>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700">
              <a:solidFill>
                <a:srgbClr val="000000"/>
              </a:solidFill>
            </a:endParaRPr>
          </a:p>
          <a:p>
            <a:pPr marL="341313" indent="-341313">
              <a:lnSpc>
                <a:spcPct val="90000"/>
              </a:lnSpc>
              <a:spcBef>
                <a:spcPts val="67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700">
                <a:solidFill>
                  <a:srgbClr val="000000"/>
                </a:solidFill>
              </a:rPr>
              <a:t>5) Consider the warranty and quality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2" name="Group 2"/>
          <p:cNvGrpSpPr>
            <a:grpSpLocks/>
          </p:cNvGrpSpPr>
          <p:nvPr/>
        </p:nvGrpSpPr>
        <p:grpSpPr bwMode="auto">
          <a:xfrm>
            <a:off x="1143000" y="304800"/>
            <a:ext cx="6627813" cy="6356350"/>
            <a:chOff x="720" y="192"/>
            <a:chExt cx="4175" cy="4004"/>
          </a:xfrm>
        </p:grpSpPr>
        <p:pic>
          <p:nvPicPr>
            <p:cNvPr id="128003" name="Picture 3"/>
            <p:cNvPicPr>
              <a:picLocks noChangeAspect="1" noChangeArrowheads="1"/>
            </p:cNvPicPr>
            <p:nvPr/>
          </p:nvPicPr>
          <p:blipFill>
            <a:blip r:embed="rId3" cstate="print"/>
            <a:srcRect/>
            <a:stretch>
              <a:fillRect/>
            </a:stretch>
          </p:blipFill>
          <p:spPr bwMode="auto">
            <a:xfrm>
              <a:off x="720" y="192"/>
              <a:ext cx="4176" cy="4005"/>
            </a:xfrm>
            <a:prstGeom prst="rect">
              <a:avLst/>
            </a:prstGeom>
            <a:noFill/>
            <a:ln w="9525">
              <a:noFill/>
              <a:round/>
              <a:headEnd/>
              <a:tailEnd/>
            </a:ln>
            <a:effectLst/>
          </p:spPr>
        </p:pic>
        <p:sp>
          <p:nvSpPr>
            <p:cNvPr id="128004" name="Text Box 4"/>
            <p:cNvSpPr txBox="1">
              <a:spLocks noChangeArrowheads="1"/>
            </p:cNvSpPr>
            <p:nvPr/>
          </p:nvSpPr>
          <p:spPr bwMode="auto">
            <a:xfrm>
              <a:off x="720" y="192"/>
              <a:ext cx="4176" cy="4005"/>
            </a:xfrm>
            <a:prstGeom prst="rect">
              <a:avLst/>
            </a:prstGeom>
            <a:noFill/>
            <a:ln w="9525">
              <a:noFill/>
              <a:round/>
              <a:headEnd/>
              <a:tailEnd/>
            </a:ln>
            <a:effectLst/>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457200" y="304800"/>
            <a:ext cx="8229600" cy="6172200"/>
          </a:xfrm>
          <a:prstGeom prst="rect">
            <a:avLst/>
          </a:prstGeom>
          <a:noFill/>
          <a:ln w="9525">
            <a:noFill/>
            <a:round/>
            <a:headEnd/>
            <a:tailEnd/>
          </a:ln>
          <a:effectLst/>
        </p:spPr>
        <p:txBody>
          <a:bodyPr/>
          <a:lstStyle/>
          <a:p>
            <a:pPr marL="341313" indent="-341313" algn="ctr">
              <a:lnSpc>
                <a:spcPct val="90000"/>
              </a:lnSpc>
              <a:spcBef>
                <a:spcPts val="77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3100" u="sng" dirty="0">
                <a:solidFill>
                  <a:srgbClr val="000000"/>
                </a:solidFill>
              </a:rPr>
              <a:t>Two Examples</a:t>
            </a:r>
          </a:p>
          <a:p>
            <a:pPr marL="341313" indent="-341313">
              <a:lnSpc>
                <a:spcPct val="90000"/>
              </a:lnSpc>
              <a:spcBef>
                <a:spcPts val="75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3000" dirty="0">
              <a:solidFill>
                <a:srgbClr val="000000"/>
              </a:solidFill>
            </a:endParaRPr>
          </a:p>
          <a:p>
            <a:pPr marL="341313" indent="-341313">
              <a:lnSpc>
                <a:spcPct val="90000"/>
              </a:lnSpc>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3000" dirty="0">
                <a:solidFill>
                  <a:srgbClr val="000000"/>
                </a:solidFill>
              </a:rPr>
              <a:t> </a:t>
            </a:r>
            <a:r>
              <a:rPr lang="en-US" sz="2400" dirty="0">
                <a:solidFill>
                  <a:srgbClr val="000000"/>
                </a:solidFill>
              </a:rPr>
              <a:t>A regular desktop system with a moderately priced motherboard using socket LGA775 for Intel processors or an AMD2 socket for AMD processors, one moderately priced video card, two SATA hard drives, a DVD-RW drive, and two fans needs a power supply rated at about </a:t>
            </a:r>
            <a:r>
              <a:rPr lang="en-US" sz="2400" b="1" dirty="0">
                <a:solidFill>
                  <a:srgbClr val="000000"/>
                </a:solidFill>
              </a:rPr>
              <a:t>300 to 350 watts</a:t>
            </a:r>
          </a:p>
          <a:p>
            <a:pPr marL="341313" indent="-341313">
              <a:lnSpc>
                <a:spcPct val="90000"/>
              </a:lnSpc>
              <a:spcBef>
                <a:spcPts val="60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400" dirty="0">
              <a:solidFill>
                <a:srgbClr val="000000"/>
              </a:solidFill>
            </a:endParaRPr>
          </a:p>
          <a:p>
            <a:pPr marL="341313" indent="-341313">
              <a:lnSpc>
                <a:spcPct val="90000"/>
              </a:lnSpc>
              <a:spcBef>
                <a:spcPts val="60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400" dirty="0">
              <a:solidFill>
                <a:srgbClr val="000000"/>
              </a:solidFill>
            </a:endParaRPr>
          </a:p>
          <a:p>
            <a:pPr marL="341313" indent="-341313">
              <a:lnSpc>
                <a:spcPct val="90000"/>
              </a:lnSpc>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dirty="0">
                <a:solidFill>
                  <a:srgbClr val="000000"/>
                </a:solidFill>
              </a:rPr>
              <a:t>A gaming system with a high-end motherboard using socket LGA775 for Intel processors or an AMD2 socket for AMD processors, two high-end video cards, two SATA hard drives, a Blue-ray drive, and four fans needs a power supply rated at about </a:t>
            </a:r>
            <a:r>
              <a:rPr lang="en-US" sz="2400" b="1" dirty="0">
                <a:solidFill>
                  <a:srgbClr val="000000"/>
                </a:solidFill>
              </a:rPr>
              <a:t>800 watts</a:t>
            </a:r>
            <a:r>
              <a:rPr lang="en-US" sz="2400" dirty="0">
                <a:solidFill>
                  <a:srgbClr val="000000"/>
                </a:solidFill>
              </a:rPr>
              <a:t> </a:t>
            </a:r>
          </a:p>
          <a:p>
            <a:pPr marL="741363" lvl="1" indent="-284163">
              <a:lnSpc>
                <a:spcPct val="90000"/>
              </a:lnSpc>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a:solidFill>
                  <a:srgbClr val="000000"/>
                </a:solidFill>
              </a:rPr>
              <a:t>1000 if a liquid cooling system used for </a:t>
            </a:r>
            <a:r>
              <a:rPr lang="en-US" sz="2000" dirty="0" err="1">
                <a:solidFill>
                  <a:srgbClr val="000000"/>
                </a:solidFill>
              </a:rPr>
              <a:t>overclocking</a:t>
            </a:r>
            <a:r>
              <a:rPr lang="en-US" sz="2000" dirty="0">
                <a:solidFill>
                  <a:srgbClr val="000000"/>
                </a:solidFill>
              </a:rPr>
              <a:t> is installed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Modular Power Supply</a:t>
            </a:r>
          </a:p>
        </p:txBody>
      </p:sp>
      <p:sp>
        <p:nvSpPr>
          <p:cNvPr id="132099" name="Text Box 3"/>
          <p:cNvSpPr txBox="1">
            <a:spLocks noChangeArrowheads="1"/>
          </p:cNvSpPr>
          <p:nvPr/>
        </p:nvSpPr>
        <p:spPr bwMode="auto">
          <a:xfrm>
            <a:off x="457200" y="1535113"/>
            <a:ext cx="4040188" cy="639762"/>
          </a:xfrm>
          <a:prstGeom prst="rect">
            <a:avLst/>
          </a:prstGeom>
          <a:noFill/>
          <a:ln w="9525">
            <a:noFill/>
            <a:round/>
            <a:headEnd/>
            <a:tailEnd/>
          </a:ln>
          <a:effectLst/>
        </p:spPr>
        <p:txBody>
          <a:bodyPr anchor="b"/>
          <a:lstStyle/>
          <a:p>
            <a:pPr algn="ctr">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b="1">
                <a:solidFill>
                  <a:srgbClr val="000000"/>
                </a:solidFill>
              </a:rPr>
              <a:t>Advantages</a:t>
            </a:r>
          </a:p>
        </p:txBody>
      </p:sp>
      <p:sp>
        <p:nvSpPr>
          <p:cNvPr id="132100" name="Text Box 4"/>
          <p:cNvSpPr txBox="1">
            <a:spLocks noChangeArrowheads="1"/>
          </p:cNvSpPr>
          <p:nvPr/>
        </p:nvSpPr>
        <p:spPr bwMode="auto">
          <a:xfrm>
            <a:off x="457200" y="2174875"/>
            <a:ext cx="4040188" cy="3951288"/>
          </a:xfrm>
          <a:prstGeom prst="rect">
            <a:avLst/>
          </a:prstGeom>
          <a:noFill/>
          <a:ln w="9525">
            <a:noFill/>
            <a:round/>
            <a:headEnd/>
            <a:tailEnd/>
          </a:ln>
          <a:effectLst/>
        </p:spPr>
        <p:txBody>
          <a:bodyPr/>
          <a:lstStyle/>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Unused connectors can be removed</a:t>
            </a:r>
          </a:p>
          <a:p>
            <a:pPr marL="341313" indent="-341313">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a:solidFill>
                <a:srgbClr val="000000"/>
              </a:solidFill>
            </a:endParaRP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Without the clutter, air flow is improved</a:t>
            </a:r>
          </a:p>
        </p:txBody>
      </p:sp>
      <p:sp>
        <p:nvSpPr>
          <p:cNvPr id="132101" name="Text Box 5"/>
          <p:cNvSpPr txBox="1">
            <a:spLocks noChangeArrowheads="1"/>
          </p:cNvSpPr>
          <p:nvPr/>
        </p:nvSpPr>
        <p:spPr bwMode="auto">
          <a:xfrm>
            <a:off x="4645025" y="1535113"/>
            <a:ext cx="4041775" cy="639762"/>
          </a:xfrm>
          <a:prstGeom prst="rect">
            <a:avLst/>
          </a:prstGeom>
          <a:noFill/>
          <a:ln w="9525">
            <a:noFill/>
            <a:round/>
            <a:headEnd/>
            <a:tailEnd/>
          </a:ln>
          <a:effectLst/>
        </p:spPr>
        <p:txBody>
          <a:bodyPr anchor="b"/>
          <a:lstStyle/>
          <a:p>
            <a:pPr algn="ctr">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b="1">
                <a:solidFill>
                  <a:srgbClr val="000000"/>
                </a:solidFill>
              </a:rPr>
              <a:t>Disadvantages</a:t>
            </a:r>
          </a:p>
        </p:txBody>
      </p:sp>
      <p:sp>
        <p:nvSpPr>
          <p:cNvPr id="132102" name="Text Box 6"/>
          <p:cNvSpPr txBox="1">
            <a:spLocks noChangeArrowheads="1"/>
          </p:cNvSpPr>
          <p:nvPr/>
        </p:nvSpPr>
        <p:spPr bwMode="auto">
          <a:xfrm>
            <a:off x="4645025" y="2174875"/>
            <a:ext cx="4041775" cy="3951288"/>
          </a:xfrm>
          <a:prstGeom prst="rect">
            <a:avLst/>
          </a:prstGeom>
          <a:noFill/>
          <a:ln w="9525">
            <a:noFill/>
            <a:round/>
            <a:headEnd/>
            <a:tailEnd/>
          </a:ln>
          <a:effectLst/>
        </p:spPr>
        <p:txBody>
          <a:bodyPr/>
          <a:lstStyle/>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Modular cables add electrical resistance</a:t>
            </a:r>
          </a:p>
          <a:p>
            <a:pPr marL="341313" indent="-341313">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solidFill>
                <a:srgbClr val="000000"/>
              </a:solidFill>
            </a:endParaRP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This resistance could affect performance of the power supply, and the rest of the computer in turn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Uninterruptible Power Supply</a:t>
            </a:r>
          </a:p>
        </p:txBody>
      </p:sp>
      <p:sp>
        <p:nvSpPr>
          <p:cNvPr id="134147" name="Text Box 3"/>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000">
                <a:solidFill>
                  <a:srgbClr val="000000"/>
                </a:solidFill>
              </a:rPr>
              <a:t>Provides backup power in the event that the AC fails completely</a:t>
            </a:r>
          </a:p>
          <a:p>
            <a:pPr marL="341313" indent="-341313">
              <a:lnSpc>
                <a:spcPct val="90000"/>
              </a:lnSpc>
              <a:spcBef>
                <a:spcPts val="7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000">
              <a:solidFill>
                <a:srgbClr val="000000"/>
              </a:solidFill>
            </a:endParaRP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000">
                <a:solidFill>
                  <a:srgbClr val="000000"/>
                </a:solidFill>
              </a:rPr>
              <a:t>Provides power long enough for you to save your work and shut down the computer during a blackout</a:t>
            </a:r>
          </a:p>
          <a:p>
            <a:pPr marL="341313" indent="-341313">
              <a:lnSpc>
                <a:spcPct val="90000"/>
              </a:lnSpc>
              <a:spcBef>
                <a:spcPts val="7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000">
              <a:solidFill>
                <a:srgbClr val="000000"/>
              </a:solidFill>
            </a:endParaRP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000">
                <a:solidFill>
                  <a:srgbClr val="000000"/>
                </a:solidFill>
              </a:rPr>
              <a:t>Has several outlets which to plug the system into</a:t>
            </a:r>
          </a:p>
          <a:p>
            <a:pPr marL="341313" indent="-341313">
              <a:lnSpc>
                <a:spcPct val="90000"/>
              </a:lnSpc>
              <a:spcBef>
                <a:spcPts val="7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000">
                <a:solidFill>
                  <a:srgbClr val="00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Interesting Side Notes</a:t>
            </a:r>
          </a:p>
        </p:txBody>
      </p:sp>
      <p:sp>
        <p:nvSpPr>
          <p:cNvPr id="136195" name="Text Box 3"/>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rPr>
              <a:t>A computer power supply changes and conditions the house electrical current in several ways, functioning as both a transformer and a rectifier</a:t>
            </a:r>
          </a:p>
          <a:p>
            <a:pPr marL="341313" indent="-341313">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a:solidFill>
                <a:srgbClr val="000000"/>
              </a:solidFill>
            </a:endParaRP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rPr>
              <a:t>It steps down the voltage from the 110-volt house current to 3.3, 5, and 12 volts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762000" y="533400"/>
            <a:ext cx="7772400" cy="1470025"/>
          </a:xfrm>
        </p:spPr>
        <p:txBody>
          <a:bodyPr/>
          <a:lstStyle/>
          <a:p>
            <a:r>
              <a:rPr lang="en-US"/>
              <a:t>Motherboards</a:t>
            </a:r>
          </a:p>
        </p:txBody>
      </p:sp>
      <p:sp>
        <p:nvSpPr>
          <p:cNvPr id="162820" name="Rectangle 4"/>
          <p:cNvSpPr>
            <a:spLocks noGrp="1" noChangeArrowheads="1"/>
          </p:cNvSpPr>
          <p:nvPr>
            <p:ph type="subTitle" idx="1"/>
          </p:nvPr>
        </p:nvSpPr>
        <p:spPr/>
        <p:txBody>
          <a:bodyPr/>
          <a:lstStyle/>
          <a:p>
            <a:endParaRPr lang="en-US"/>
          </a:p>
        </p:txBody>
      </p:sp>
      <p:sp>
        <p:nvSpPr>
          <p:cNvPr id="7" name="Date Placeholder 3"/>
          <p:cNvSpPr>
            <a:spLocks noGrp="1"/>
          </p:cNvSpPr>
          <p:nvPr>
            <p:ph type="dt" sz="half" idx="10"/>
          </p:nvPr>
        </p:nvSpPr>
        <p:spPr/>
        <p:txBody>
          <a:bodyPr/>
          <a:lstStyle/>
          <a:p>
            <a:r>
              <a:rPr lang="en-US"/>
              <a:t>02/24/10</a:t>
            </a:r>
          </a:p>
        </p:txBody>
      </p:sp>
      <p:grpSp>
        <p:nvGrpSpPr>
          <p:cNvPr id="162821" name="Group 5"/>
          <p:cNvGrpSpPr>
            <a:grpSpLocks/>
          </p:cNvGrpSpPr>
          <p:nvPr/>
        </p:nvGrpSpPr>
        <p:grpSpPr bwMode="auto">
          <a:xfrm>
            <a:off x="1371600" y="2286000"/>
            <a:ext cx="6858000" cy="4114800"/>
            <a:chOff x="288" y="1152"/>
            <a:chExt cx="2543" cy="2159"/>
          </a:xfrm>
        </p:grpSpPr>
        <p:pic>
          <p:nvPicPr>
            <p:cNvPr id="162822" name="Picture 6"/>
            <p:cNvPicPr>
              <a:picLocks noChangeAspect="1" noChangeArrowheads="1"/>
            </p:cNvPicPr>
            <p:nvPr/>
          </p:nvPicPr>
          <p:blipFill>
            <a:blip r:embed="rId2" cstate="print"/>
            <a:srcRect/>
            <a:stretch>
              <a:fillRect/>
            </a:stretch>
          </p:blipFill>
          <p:spPr bwMode="auto">
            <a:xfrm>
              <a:off x="288" y="1152"/>
              <a:ext cx="2544" cy="2160"/>
            </a:xfrm>
            <a:prstGeom prst="rect">
              <a:avLst/>
            </a:prstGeom>
            <a:noFill/>
            <a:ln w="9525">
              <a:noFill/>
              <a:round/>
              <a:headEnd/>
              <a:tailEnd/>
            </a:ln>
            <a:effectLst/>
          </p:spPr>
        </p:pic>
        <p:sp>
          <p:nvSpPr>
            <p:cNvPr id="162823" name="Text Box 7"/>
            <p:cNvSpPr txBox="1">
              <a:spLocks noChangeArrowheads="1"/>
            </p:cNvSpPr>
            <p:nvPr/>
          </p:nvSpPr>
          <p:spPr bwMode="auto">
            <a:xfrm>
              <a:off x="288" y="1152"/>
              <a:ext cx="2544" cy="2160"/>
            </a:xfrm>
            <a:prstGeom prst="rect">
              <a:avLst/>
            </a:prstGeom>
            <a:noFill/>
            <a:ln w="9525">
              <a:noFill/>
              <a:round/>
              <a:headEnd/>
              <a:tailEnd/>
            </a:ln>
            <a:effectLst/>
          </p:spPr>
          <p:txBody>
            <a:bodyPr wrap="none"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http://2.bp.blogspot.com/_utfLQx1ymPQ/Swkdrlqg3KI/AAAAAAAAEwY/rVGmykpbW1U/s1600/Zenith-302J-11-Desktop-Computer.jpg"/>
          <p:cNvPicPr>
            <a:picLocks noChangeAspect="1" noChangeArrowheads="1"/>
          </p:cNvPicPr>
          <p:nvPr/>
        </p:nvPicPr>
        <p:blipFill>
          <a:blip r:embed="rId2" cstate="print"/>
          <a:srcRect/>
          <a:stretch>
            <a:fillRect/>
          </a:stretch>
        </p:blipFill>
        <p:spPr bwMode="auto">
          <a:xfrm>
            <a:off x="4419600" y="152400"/>
            <a:ext cx="4533900" cy="3124200"/>
          </a:xfrm>
          <a:prstGeom prst="rect">
            <a:avLst/>
          </a:prstGeom>
          <a:noFill/>
          <a:ln w="9525">
            <a:noFill/>
            <a:miter lim="800000"/>
            <a:headEnd/>
            <a:tailEnd/>
          </a:ln>
        </p:spPr>
      </p:pic>
      <p:sp>
        <p:nvSpPr>
          <p:cNvPr id="5" name="Date Placeholder 1"/>
          <p:cNvSpPr>
            <a:spLocks noGrp="1"/>
          </p:cNvSpPr>
          <p:nvPr>
            <p:ph type="dt" sz="half" idx="10"/>
          </p:nvPr>
        </p:nvSpPr>
        <p:spPr/>
        <p:txBody>
          <a:bodyPr/>
          <a:lstStyle/>
          <a:p>
            <a:r>
              <a:rPr lang="en-US"/>
              <a:t>02/24/10</a:t>
            </a:r>
          </a:p>
        </p:txBody>
      </p:sp>
      <p:sp>
        <p:nvSpPr>
          <p:cNvPr id="63490" name="Title 1"/>
          <p:cNvSpPr>
            <a:spLocks noGrp="1"/>
          </p:cNvSpPr>
          <p:nvPr>
            <p:ph type="title" idx="4294967295"/>
          </p:nvPr>
        </p:nvSpPr>
        <p:spPr>
          <a:xfrm>
            <a:off x="0" y="274638"/>
            <a:ext cx="8228013" cy="1141412"/>
          </a:xfrm>
        </p:spPr>
        <p:txBody>
          <a:bodyPr lIns="91440" tIns="45720" rIns="91440" bIns="45720"/>
          <a:lstStyle/>
          <a:p>
            <a:pPr algn="l"/>
            <a:r>
              <a:rPr lang="en-US"/>
              <a:t>Desktop-Classic</a:t>
            </a:r>
          </a:p>
        </p:txBody>
      </p:sp>
      <p:sp>
        <p:nvSpPr>
          <p:cNvPr id="63491" name="Content Placeholder 2"/>
          <p:cNvSpPr>
            <a:spLocks noGrp="1"/>
          </p:cNvSpPr>
          <p:nvPr>
            <p:ph idx="4294967295"/>
          </p:nvPr>
        </p:nvSpPr>
        <p:spPr>
          <a:xfrm>
            <a:off x="0" y="2332038"/>
            <a:ext cx="8229600" cy="4525962"/>
          </a:xfrm>
        </p:spPr>
        <p:txBody>
          <a:bodyPr lIns="91440" tIns="45720" rIns="91440" bIns="45720"/>
          <a:lstStyle/>
          <a:p>
            <a:pPr defTabSz="914400"/>
            <a:r>
              <a:rPr lang="en-US"/>
              <a:t>Classic design</a:t>
            </a:r>
          </a:p>
          <a:p>
            <a:pPr defTabSz="914400"/>
            <a:r>
              <a:rPr lang="en-US"/>
              <a:t>Conserves space</a:t>
            </a:r>
          </a:p>
          <a:p>
            <a:pPr defTabSz="914400"/>
            <a:r>
              <a:rPr lang="en-US"/>
              <a:t>Commonly used in businesses</a:t>
            </a:r>
          </a:p>
          <a:p>
            <a:pPr defTabSz="914400"/>
            <a:r>
              <a:rPr lang="en-US"/>
              <a:t>Typically positioned horizontally on desk with monitor normally sitting on top</a:t>
            </a:r>
          </a:p>
          <a:p>
            <a:pPr defTabSz="914400"/>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Motherboard</a:t>
            </a:r>
          </a:p>
        </p:txBody>
      </p:sp>
    </p:spTree>
    <p:controls>
      <p:control spid="140295" name="ShockwaveFlash1" r:id="rId2" imgW="8764560" imgH="5334120"/>
    </p:controls>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Components</a:t>
            </a:r>
          </a:p>
        </p:txBody>
      </p:sp>
      <p:grpSp>
        <p:nvGrpSpPr>
          <p:cNvPr id="142339" name="Group 3"/>
          <p:cNvGrpSpPr>
            <a:grpSpLocks/>
          </p:cNvGrpSpPr>
          <p:nvPr/>
        </p:nvGrpSpPr>
        <p:grpSpPr bwMode="auto">
          <a:xfrm>
            <a:off x="450850" y="1597025"/>
            <a:ext cx="8240713" cy="4533900"/>
            <a:chOff x="284" y="1006"/>
            <a:chExt cx="5191" cy="2856"/>
          </a:xfrm>
        </p:grpSpPr>
        <p:pic>
          <p:nvPicPr>
            <p:cNvPr id="142340" name="Picture 4"/>
            <p:cNvPicPr>
              <a:picLocks noChangeAspect="1" noChangeArrowheads="1"/>
            </p:cNvPicPr>
            <p:nvPr/>
          </p:nvPicPr>
          <p:blipFill>
            <a:blip r:embed="rId3" cstate="print"/>
            <a:srcRect/>
            <a:stretch>
              <a:fillRect/>
            </a:stretch>
          </p:blipFill>
          <p:spPr bwMode="auto">
            <a:xfrm>
              <a:off x="284" y="1006"/>
              <a:ext cx="5192" cy="2857"/>
            </a:xfrm>
            <a:prstGeom prst="rect">
              <a:avLst/>
            </a:prstGeom>
            <a:noFill/>
            <a:ln w="9525">
              <a:noFill/>
              <a:round/>
              <a:headEnd/>
              <a:tailEnd/>
            </a:ln>
            <a:effectLst/>
          </p:spPr>
        </p:pic>
        <p:sp>
          <p:nvSpPr>
            <p:cNvPr id="142341" name="Text Box 5"/>
            <p:cNvSpPr txBox="1">
              <a:spLocks noChangeArrowheads="1"/>
            </p:cNvSpPr>
            <p:nvPr/>
          </p:nvSpPr>
          <p:spPr bwMode="auto">
            <a:xfrm>
              <a:off x="284" y="1006"/>
              <a:ext cx="5192" cy="2857"/>
            </a:xfrm>
            <a:prstGeom prst="rect">
              <a:avLst/>
            </a:prstGeom>
            <a:noFill/>
            <a:ln w="9525">
              <a:noFill/>
              <a:round/>
              <a:headEnd/>
              <a:tailEnd/>
            </a:ln>
            <a:effectLst/>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idx="1"/>
          </p:nvPr>
        </p:nvSpPr>
        <p:spPr/>
        <p:txBody>
          <a:bodyPr/>
          <a:lstStyle/>
          <a:p>
            <a:pPr>
              <a:lnSpc>
                <a:spcPct val="90000"/>
              </a:lnSpc>
              <a:buFontTx/>
              <a:buChar char="•"/>
            </a:pPr>
            <a:r>
              <a:rPr lang="en-US"/>
              <a:t>Northbridge</a:t>
            </a:r>
          </a:p>
          <a:p>
            <a:pPr lvl="1">
              <a:lnSpc>
                <a:spcPct val="90000"/>
              </a:lnSpc>
              <a:buFontTx/>
              <a:buChar char="•"/>
            </a:pPr>
            <a:r>
              <a:rPr lang="en-US"/>
              <a:t>Used to be the  MCC, Memory Controller Chip</a:t>
            </a:r>
          </a:p>
          <a:p>
            <a:pPr lvl="1">
              <a:lnSpc>
                <a:spcPct val="90000"/>
              </a:lnSpc>
              <a:buFontTx/>
              <a:buChar char="•"/>
            </a:pPr>
            <a:r>
              <a:rPr lang="en-US"/>
              <a:t>Instead of acting just as the interconnection between the RAM and the CPU as previous</a:t>
            </a:r>
          </a:p>
          <a:p>
            <a:pPr lvl="1">
              <a:lnSpc>
                <a:spcPct val="90000"/>
              </a:lnSpc>
              <a:buFontTx/>
              <a:buChar char="•"/>
            </a:pPr>
            <a:r>
              <a:rPr lang="en-US"/>
              <a:t>It was given extra power to act as the interconnection between the CPU and other devices on the PC</a:t>
            </a:r>
          </a:p>
          <a:p>
            <a:pPr lvl="1">
              <a:lnSpc>
                <a:spcPct val="90000"/>
              </a:lnSpc>
              <a:buFontTx/>
              <a:buChar char="•"/>
            </a:pPr>
            <a:r>
              <a:rPr lang="en-US"/>
              <a:t>Thus given the name Northbridge because it acts as the primary bridge between the CPU and the rest of the PC</a:t>
            </a:r>
          </a:p>
        </p:txBody>
      </p:sp>
      <p:sp>
        <p:nvSpPr>
          <p:cNvPr id="4" name="Date Placeholder 3"/>
          <p:cNvSpPr>
            <a:spLocks noGrp="1"/>
          </p:cNvSpPr>
          <p:nvPr>
            <p:ph type="dt" sz="half" idx="10"/>
          </p:nvPr>
        </p:nvSpPr>
        <p:spPr/>
        <p:txBody>
          <a:bodyPr/>
          <a:lstStyle/>
          <a:p>
            <a:r>
              <a:rPr lang="en-US"/>
              <a:t>02/24/10</a:t>
            </a:r>
          </a:p>
        </p:txBody>
      </p:sp>
      <p:sp>
        <p:nvSpPr>
          <p:cNvPr id="164866" name="Rectangle 2"/>
          <p:cNvSpPr>
            <a:spLocks noGrp="1" noChangeArrowheads="1"/>
          </p:cNvSpPr>
          <p:nvPr>
            <p:ph type="title"/>
          </p:nvPr>
        </p:nvSpPr>
        <p:spPr/>
        <p:txBody>
          <a:bodyPr/>
          <a:lstStyle/>
          <a:p>
            <a:r>
              <a:rPr lang="en-US"/>
              <a:t>Chipsets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idx="1"/>
          </p:nvPr>
        </p:nvSpPr>
        <p:spPr/>
        <p:txBody>
          <a:bodyPr/>
          <a:lstStyle/>
          <a:p>
            <a:pPr>
              <a:buFontTx/>
              <a:buChar char="•"/>
            </a:pPr>
            <a:r>
              <a:rPr lang="en-US"/>
              <a:t>Southbridge</a:t>
            </a:r>
          </a:p>
          <a:p>
            <a:pPr lvl="1">
              <a:buFontTx/>
              <a:buChar char="•"/>
            </a:pPr>
            <a:r>
              <a:rPr lang="en-US"/>
              <a:t>Created to lessen the load on the Northbridge, thus allowing for more performance</a:t>
            </a:r>
          </a:p>
          <a:p>
            <a:pPr lvl="1">
              <a:buFontTx/>
              <a:buChar char="•"/>
            </a:pPr>
            <a:r>
              <a:rPr lang="en-US"/>
              <a:t>This allows for the Northbridge to handle high-speed interfaces such as the connection to the video card and RAM</a:t>
            </a:r>
          </a:p>
          <a:p>
            <a:pPr lvl="1">
              <a:buFontTx/>
              <a:buChar char="•"/>
            </a:pPr>
            <a:r>
              <a:rPr lang="en-US"/>
              <a:t>Which means that the Southbridge works with the lower speed devices such as the USB controller and the Hard Drive controller</a:t>
            </a:r>
          </a:p>
        </p:txBody>
      </p:sp>
      <p:sp>
        <p:nvSpPr>
          <p:cNvPr id="4" name="Date Placeholder 3"/>
          <p:cNvSpPr>
            <a:spLocks noGrp="1"/>
          </p:cNvSpPr>
          <p:nvPr>
            <p:ph type="dt" sz="half" idx="10"/>
          </p:nvPr>
        </p:nvSpPr>
        <p:spPr/>
        <p:txBody>
          <a:bodyPr/>
          <a:lstStyle/>
          <a:p>
            <a:r>
              <a:rPr lang="en-US"/>
              <a:t>02/24/10</a:t>
            </a:r>
          </a:p>
        </p:txBody>
      </p:sp>
      <p:sp>
        <p:nvSpPr>
          <p:cNvPr id="165890" name="Rectangle 2"/>
          <p:cNvSpPr>
            <a:spLocks noGrp="1" noChangeArrowheads="1"/>
          </p:cNvSpPr>
          <p:nvPr>
            <p:ph type="title"/>
          </p:nvPr>
        </p:nvSpPr>
        <p:spPr/>
        <p:txBody>
          <a:bodyPr/>
          <a:lstStyle/>
          <a:p>
            <a:r>
              <a:rPr lang="en-US"/>
              <a:t>Chipsets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idx="1"/>
          </p:nvPr>
        </p:nvSpPr>
        <p:spPr/>
        <p:txBody>
          <a:bodyPr/>
          <a:lstStyle/>
          <a:p>
            <a:pPr>
              <a:buFontTx/>
              <a:buChar char="•"/>
            </a:pPr>
            <a:r>
              <a:rPr lang="en-US"/>
              <a:t>Northbridge and Southbridge are sold as pairs to Motherboard manufacturers called Chipsets</a:t>
            </a:r>
          </a:p>
          <a:p>
            <a:pPr>
              <a:buFontTx/>
              <a:buChar char="•"/>
            </a:pPr>
            <a:r>
              <a:rPr lang="en-US"/>
              <a:t>The terms Northbridge and Southbridge are rarely used anymore because modern chipsets consist of only two or three chips but techs still continue to use the terms</a:t>
            </a:r>
          </a:p>
        </p:txBody>
      </p:sp>
      <p:sp>
        <p:nvSpPr>
          <p:cNvPr id="4" name="Date Placeholder 3"/>
          <p:cNvSpPr>
            <a:spLocks noGrp="1"/>
          </p:cNvSpPr>
          <p:nvPr>
            <p:ph type="dt" sz="half" idx="10"/>
          </p:nvPr>
        </p:nvSpPr>
        <p:spPr/>
        <p:txBody>
          <a:bodyPr/>
          <a:lstStyle/>
          <a:p>
            <a:r>
              <a:rPr lang="en-US"/>
              <a:t>02/24/10</a:t>
            </a:r>
          </a:p>
        </p:txBody>
      </p:sp>
      <p:sp>
        <p:nvSpPr>
          <p:cNvPr id="166914" name="Rectangle 2"/>
          <p:cNvSpPr>
            <a:spLocks noGrp="1" noChangeArrowheads="1"/>
          </p:cNvSpPr>
          <p:nvPr>
            <p:ph type="title"/>
          </p:nvPr>
        </p:nvSpPr>
        <p:spPr/>
        <p:txBody>
          <a:bodyPr/>
          <a:lstStyle/>
          <a:p>
            <a:r>
              <a:rPr lang="en-US"/>
              <a:t>Chipsets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idx="1"/>
          </p:nvPr>
        </p:nvSpPr>
        <p:spPr/>
        <p:txBody>
          <a:bodyPr/>
          <a:lstStyle/>
          <a:p>
            <a:pPr>
              <a:lnSpc>
                <a:spcPct val="80000"/>
              </a:lnSpc>
              <a:buFontTx/>
              <a:buChar char="•"/>
            </a:pPr>
            <a:r>
              <a:rPr lang="en-US" sz="1800"/>
              <a:t>Expansion slot was the term given by to the slots built into the motherboard by IBM</a:t>
            </a:r>
          </a:p>
          <a:p>
            <a:pPr>
              <a:lnSpc>
                <a:spcPct val="80000"/>
              </a:lnSpc>
              <a:buFontTx/>
              <a:buChar char="•"/>
            </a:pPr>
            <a:r>
              <a:rPr lang="en-US" sz="1800"/>
              <a:t>Now they are called the Expansion Bus</a:t>
            </a:r>
          </a:p>
          <a:p>
            <a:pPr>
              <a:lnSpc>
                <a:spcPct val="80000"/>
              </a:lnSpc>
              <a:buFontTx/>
              <a:buChar char="•"/>
            </a:pPr>
            <a:r>
              <a:rPr lang="en-US" sz="1800"/>
              <a:t>PC Bus – 8 bits wide, 7MHz speed, Manual configuration</a:t>
            </a:r>
          </a:p>
          <a:p>
            <a:pPr>
              <a:lnSpc>
                <a:spcPct val="80000"/>
              </a:lnSpc>
              <a:buFontTx/>
              <a:buChar char="•"/>
            </a:pPr>
            <a:endParaRPr lang="en-US" sz="1800"/>
          </a:p>
          <a:p>
            <a:pPr>
              <a:lnSpc>
                <a:spcPct val="80000"/>
              </a:lnSpc>
              <a:buFontTx/>
              <a:buChar char="•"/>
            </a:pPr>
            <a:endParaRPr lang="en-US" sz="1800"/>
          </a:p>
          <a:p>
            <a:pPr>
              <a:lnSpc>
                <a:spcPct val="80000"/>
              </a:lnSpc>
              <a:buFontTx/>
              <a:buChar char="•"/>
            </a:pPr>
            <a:endParaRPr lang="en-US" sz="1800"/>
          </a:p>
          <a:p>
            <a:pPr>
              <a:lnSpc>
                <a:spcPct val="80000"/>
              </a:lnSpc>
              <a:buFontTx/>
              <a:buChar char="•"/>
            </a:pPr>
            <a:endParaRPr lang="en-US" sz="1800"/>
          </a:p>
          <a:p>
            <a:pPr>
              <a:lnSpc>
                <a:spcPct val="80000"/>
              </a:lnSpc>
              <a:buFontTx/>
              <a:buChar char="•"/>
            </a:pPr>
            <a:endParaRPr lang="en-US" sz="1800"/>
          </a:p>
          <a:p>
            <a:pPr>
              <a:lnSpc>
                <a:spcPct val="80000"/>
              </a:lnSpc>
              <a:buFontTx/>
              <a:buChar char="•"/>
            </a:pPr>
            <a:endParaRPr lang="en-US" sz="1800"/>
          </a:p>
          <a:p>
            <a:pPr>
              <a:lnSpc>
                <a:spcPct val="80000"/>
              </a:lnSpc>
              <a:buFontTx/>
              <a:buChar char="•"/>
            </a:pPr>
            <a:endParaRPr lang="en-US" sz="1800"/>
          </a:p>
          <a:p>
            <a:pPr>
              <a:lnSpc>
                <a:spcPct val="80000"/>
              </a:lnSpc>
              <a:buFontTx/>
              <a:buChar char="•"/>
            </a:pPr>
            <a:endParaRPr lang="en-US" sz="1800"/>
          </a:p>
          <a:p>
            <a:pPr>
              <a:lnSpc>
                <a:spcPct val="80000"/>
              </a:lnSpc>
              <a:buFontTx/>
              <a:buChar char="•"/>
            </a:pPr>
            <a:endParaRPr lang="en-US" sz="1800"/>
          </a:p>
          <a:p>
            <a:pPr>
              <a:lnSpc>
                <a:spcPct val="80000"/>
              </a:lnSpc>
              <a:buFontTx/>
              <a:buChar char="•"/>
            </a:pPr>
            <a:r>
              <a:rPr lang="en-US" sz="1800"/>
              <a:t>ISA Bus – 16 bits wide, 7MHz speed, Manual configuration</a:t>
            </a:r>
          </a:p>
          <a:p>
            <a:pPr>
              <a:lnSpc>
                <a:spcPct val="80000"/>
              </a:lnSpc>
              <a:buFontTx/>
              <a:buChar char="•"/>
            </a:pPr>
            <a:endParaRPr lang="en-US" sz="1800"/>
          </a:p>
        </p:txBody>
      </p:sp>
      <p:sp>
        <p:nvSpPr>
          <p:cNvPr id="5" name="Date Placeholder 3"/>
          <p:cNvSpPr>
            <a:spLocks noGrp="1"/>
          </p:cNvSpPr>
          <p:nvPr>
            <p:ph type="dt" sz="half" idx="10"/>
          </p:nvPr>
        </p:nvSpPr>
        <p:spPr/>
        <p:txBody>
          <a:bodyPr/>
          <a:lstStyle/>
          <a:p>
            <a:r>
              <a:rPr lang="en-US"/>
              <a:t>02/24/10</a:t>
            </a:r>
          </a:p>
        </p:txBody>
      </p:sp>
      <p:sp>
        <p:nvSpPr>
          <p:cNvPr id="167938" name="Rectangle 2"/>
          <p:cNvSpPr>
            <a:spLocks noGrp="1" noChangeArrowheads="1"/>
          </p:cNvSpPr>
          <p:nvPr>
            <p:ph type="title"/>
          </p:nvPr>
        </p:nvSpPr>
        <p:spPr/>
        <p:txBody>
          <a:bodyPr/>
          <a:lstStyle/>
          <a:p>
            <a:r>
              <a:rPr lang="en-US"/>
              <a:t>Expansion Slots and Buses</a:t>
            </a:r>
          </a:p>
        </p:txBody>
      </p:sp>
      <p:pic>
        <p:nvPicPr>
          <p:cNvPr id="167940" name="Picture 4" descr="ISA"/>
          <p:cNvPicPr>
            <a:picLocks noChangeAspect="1" noChangeArrowheads="1"/>
          </p:cNvPicPr>
          <p:nvPr/>
        </p:nvPicPr>
        <p:blipFill>
          <a:blip r:embed="rId2" cstate="print"/>
          <a:srcRect/>
          <a:stretch>
            <a:fillRect/>
          </a:stretch>
        </p:blipFill>
        <p:spPr bwMode="auto">
          <a:xfrm>
            <a:off x="1905000" y="3048000"/>
            <a:ext cx="4953000" cy="251777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p:txBody>
          <a:bodyPr/>
          <a:lstStyle/>
          <a:p>
            <a:pPr>
              <a:lnSpc>
                <a:spcPct val="90000"/>
              </a:lnSpc>
              <a:buFontTx/>
              <a:buChar char="•"/>
            </a:pPr>
            <a:r>
              <a:rPr lang="en-US" sz="2800"/>
              <a:t>PCI – Peripheral Component Interconnect</a:t>
            </a:r>
          </a:p>
          <a:p>
            <a:pPr lvl="1">
              <a:lnSpc>
                <a:spcPct val="90000"/>
              </a:lnSpc>
              <a:buFontTx/>
              <a:buChar char="•"/>
            </a:pPr>
            <a:r>
              <a:rPr lang="en-US" sz="2400"/>
              <a:t>32 bits wide, 33 MHz speed, Self configuring</a:t>
            </a:r>
          </a:p>
          <a:p>
            <a:pPr>
              <a:lnSpc>
                <a:spcPct val="90000"/>
              </a:lnSpc>
              <a:buFontTx/>
              <a:buChar char="•"/>
            </a:pPr>
            <a:r>
              <a:rPr lang="en-US" sz="2800"/>
              <a:t>AGP – Accelerated Graphics Port</a:t>
            </a:r>
          </a:p>
          <a:p>
            <a:pPr lvl="1">
              <a:lnSpc>
                <a:spcPct val="90000"/>
              </a:lnSpc>
              <a:buFontTx/>
              <a:buChar char="•"/>
            </a:pPr>
            <a:r>
              <a:rPr lang="en-US" sz="2400"/>
              <a:t>32 bits wide, 66 MHz speed, Self configuring</a:t>
            </a:r>
          </a:p>
          <a:p>
            <a:pPr lvl="1">
              <a:lnSpc>
                <a:spcPct val="90000"/>
              </a:lnSpc>
              <a:buFontTx/>
              <a:buChar char="•"/>
            </a:pPr>
            <a:r>
              <a:rPr lang="en-US" sz="2400"/>
              <a:t>Replaced ISA</a:t>
            </a:r>
          </a:p>
          <a:p>
            <a:pPr>
              <a:lnSpc>
                <a:spcPct val="90000"/>
              </a:lnSpc>
              <a:buFontTx/>
              <a:buChar char="•"/>
            </a:pPr>
            <a:r>
              <a:rPr lang="en-US" sz="2800"/>
              <a:t>PCI-X – Peripheral Component Interconnect Extended</a:t>
            </a:r>
          </a:p>
          <a:p>
            <a:pPr lvl="1">
              <a:lnSpc>
                <a:spcPct val="90000"/>
              </a:lnSpc>
              <a:buFontTx/>
              <a:buChar char="•"/>
            </a:pPr>
            <a:r>
              <a:rPr lang="en-US" sz="2400"/>
              <a:t>Found in Macintosh G5</a:t>
            </a:r>
          </a:p>
          <a:p>
            <a:pPr lvl="1">
              <a:lnSpc>
                <a:spcPct val="90000"/>
              </a:lnSpc>
              <a:buFontTx/>
              <a:buChar char="•"/>
            </a:pPr>
            <a:r>
              <a:rPr lang="en-US" sz="2400"/>
              <a:t>64 bits wide, 66 MHz speed, 133 MHz speed, 266 MHz speed, 533 MHz speed</a:t>
            </a:r>
          </a:p>
          <a:p>
            <a:pPr lvl="1">
              <a:lnSpc>
                <a:spcPct val="90000"/>
              </a:lnSpc>
              <a:buFontTx/>
              <a:buChar char="•"/>
            </a:pPr>
            <a:endParaRPr lang="en-US" sz="2400"/>
          </a:p>
        </p:txBody>
      </p:sp>
      <p:sp>
        <p:nvSpPr>
          <p:cNvPr id="4" name="Date Placeholder 3"/>
          <p:cNvSpPr>
            <a:spLocks noGrp="1"/>
          </p:cNvSpPr>
          <p:nvPr>
            <p:ph type="dt" sz="half" idx="10"/>
          </p:nvPr>
        </p:nvSpPr>
        <p:spPr/>
        <p:txBody>
          <a:bodyPr/>
          <a:lstStyle/>
          <a:p>
            <a:r>
              <a:rPr lang="en-US"/>
              <a:t>02/24/10</a:t>
            </a:r>
          </a:p>
        </p:txBody>
      </p:sp>
      <p:sp>
        <p:nvSpPr>
          <p:cNvPr id="168962" name="Rectangle 2"/>
          <p:cNvSpPr>
            <a:spLocks noGrp="1" noChangeArrowheads="1"/>
          </p:cNvSpPr>
          <p:nvPr>
            <p:ph type="title"/>
          </p:nvPr>
        </p:nvSpPr>
        <p:spPr/>
        <p:txBody>
          <a:bodyPr/>
          <a:lstStyle/>
          <a:p>
            <a:r>
              <a:rPr lang="en-US"/>
              <a:t>Modern Expansion Buses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idx="1"/>
          </p:nvPr>
        </p:nvSpPr>
        <p:spPr/>
        <p:txBody>
          <a:bodyPr/>
          <a:lstStyle/>
          <a:p>
            <a:pPr>
              <a:buFontTx/>
              <a:buChar char="•"/>
            </a:pPr>
            <a:r>
              <a:rPr lang="en-US" dirty="0"/>
              <a:t>Mini PCI – Used in laptops because it was designed to lie flat</a:t>
            </a:r>
          </a:p>
          <a:p>
            <a:pPr>
              <a:buFontTx/>
              <a:buChar char="•"/>
            </a:pPr>
            <a:r>
              <a:rPr lang="en-US" dirty="0"/>
              <a:t>PCI Express – Latest and fastest</a:t>
            </a:r>
          </a:p>
          <a:p>
            <a:pPr lvl="1">
              <a:buFontTx/>
              <a:buChar char="•"/>
            </a:pPr>
            <a:r>
              <a:rPr lang="en-US" dirty="0"/>
              <a:t>Has a direct connection to the Northbridge</a:t>
            </a:r>
          </a:p>
          <a:p>
            <a:pPr lvl="1">
              <a:buFontTx/>
              <a:buChar char="•"/>
            </a:pPr>
            <a:r>
              <a:rPr lang="en-US" dirty="0"/>
              <a:t>32 bits wide</a:t>
            </a:r>
          </a:p>
        </p:txBody>
      </p:sp>
      <p:sp>
        <p:nvSpPr>
          <p:cNvPr id="4" name="Date Placeholder 3"/>
          <p:cNvSpPr>
            <a:spLocks noGrp="1"/>
          </p:cNvSpPr>
          <p:nvPr>
            <p:ph type="dt" sz="half" idx="10"/>
          </p:nvPr>
        </p:nvSpPr>
        <p:spPr/>
        <p:txBody>
          <a:bodyPr/>
          <a:lstStyle/>
          <a:p>
            <a:r>
              <a:rPr lang="en-US"/>
              <a:t>02/24/10</a:t>
            </a:r>
          </a:p>
        </p:txBody>
      </p:sp>
      <p:sp>
        <p:nvSpPr>
          <p:cNvPr id="169986" name="Rectangle 2"/>
          <p:cNvSpPr>
            <a:spLocks noGrp="1" noChangeArrowheads="1"/>
          </p:cNvSpPr>
          <p:nvPr>
            <p:ph type="title"/>
          </p:nvPr>
        </p:nvSpPr>
        <p:spPr/>
        <p:txBody>
          <a:bodyPr/>
          <a:lstStyle/>
          <a:p>
            <a:r>
              <a:rPr lang="en-US"/>
              <a:t>Modern Expansion Buses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02/24/10</a:t>
            </a:r>
          </a:p>
        </p:txBody>
      </p:sp>
      <p:sp>
        <p:nvSpPr>
          <p:cNvPr id="171010" name="Rectangle 2"/>
          <p:cNvSpPr>
            <a:spLocks noGrp="1" noChangeArrowheads="1"/>
          </p:cNvSpPr>
          <p:nvPr>
            <p:ph type="title"/>
          </p:nvPr>
        </p:nvSpPr>
        <p:spPr/>
        <p:txBody>
          <a:bodyPr/>
          <a:lstStyle/>
          <a:p>
            <a:r>
              <a:rPr lang="en-US"/>
              <a:t>Modern Expansion Buses</a:t>
            </a:r>
          </a:p>
        </p:txBody>
      </p:sp>
      <p:pic>
        <p:nvPicPr>
          <p:cNvPr id="171012" name="Picture 4" descr="pci_slot"/>
          <p:cNvPicPr>
            <a:picLocks noChangeAspect="1" noChangeArrowheads="1"/>
          </p:cNvPicPr>
          <p:nvPr/>
        </p:nvPicPr>
        <p:blipFill>
          <a:blip r:embed="rId2" cstate="print"/>
          <a:srcRect/>
          <a:stretch>
            <a:fillRect/>
          </a:stretch>
        </p:blipFill>
        <p:spPr bwMode="auto">
          <a:xfrm>
            <a:off x="228600" y="1219200"/>
            <a:ext cx="2876550" cy="2630488"/>
          </a:xfrm>
          <a:prstGeom prst="rect">
            <a:avLst/>
          </a:prstGeom>
          <a:noFill/>
        </p:spPr>
      </p:pic>
      <p:pic>
        <p:nvPicPr>
          <p:cNvPr id="171013" name="Picture 5" descr="800px-AGP_slot"/>
          <p:cNvPicPr>
            <a:picLocks noChangeAspect="1" noChangeArrowheads="1"/>
          </p:cNvPicPr>
          <p:nvPr/>
        </p:nvPicPr>
        <p:blipFill>
          <a:blip r:embed="rId3" cstate="print"/>
          <a:srcRect/>
          <a:stretch>
            <a:fillRect/>
          </a:stretch>
        </p:blipFill>
        <p:spPr bwMode="auto">
          <a:xfrm>
            <a:off x="4572000" y="1371600"/>
            <a:ext cx="4064000" cy="2428875"/>
          </a:xfrm>
          <a:prstGeom prst="rect">
            <a:avLst/>
          </a:prstGeom>
          <a:noFill/>
        </p:spPr>
      </p:pic>
      <p:pic>
        <p:nvPicPr>
          <p:cNvPr id="171014" name="Picture 6" descr="pci64_3"/>
          <p:cNvPicPr>
            <a:picLocks noChangeAspect="1" noChangeArrowheads="1"/>
          </p:cNvPicPr>
          <p:nvPr/>
        </p:nvPicPr>
        <p:blipFill>
          <a:blip r:embed="rId4" cstate="print"/>
          <a:srcRect/>
          <a:stretch>
            <a:fillRect/>
          </a:stretch>
        </p:blipFill>
        <p:spPr bwMode="auto">
          <a:xfrm>
            <a:off x="304800" y="3962400"/>
            <a:ext cx="3886200" cy="2185988"/>
          </a:xfrm>
          <a:prstGeom prst="rect">
            <a:avLst/>
          </a:prstGeom>
          <a:noFill/>
        </p:spPr>
      </p:pic>
      <p:pic>
        <p:nvPicPr>
          <p:cNvPr id="171015" name="Picture 7" descr="card_step4"/>
          <p:cNvPicPr>
            <a:picLocks noChangeAspect="1" noChangeArrowheads="1"/>
          </p:cNvPicPr>
          <p:nvPr/>
        </p:nvPicPr>
        <p:blipFill>
          <a:blip r:embed="rId5" cstate="print"/>
          <a:srcRect/>
          <a:stretch>
            <a:fillRect/>
          </a:stretch>
        </p:blipFill>
        <p:spPr bwMode="auto">
          <a:xfrm>
            <a:off x="4953000" y="3886200"/>
            <a:ext cx="3676650" cy="275748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02/24/10</a:t>
            </a:r>
          </a:p>
        </p:txBody>
      </p:sp>
      <p:sp>
        <p:nvSpPr>
          <p:cNvPr id="172034" name="Rectangle 2"/>
          <p:cNvSpPr>
            <a:spLocks noGrp="1" noChangeArrowheads="1"/>
          </p:cNvSpPr>
          <p:nvPr>
            <p:ph type="title"/>
          </p:nvPr>
        </p:nvSpPr>
        <p:spPr/>
        <p:txBody>
          <a:bodyPr/>
          <a:lstStyle/>
          <a:p>
            <a:r>
              <a:rPr lang="en-US"/>
              <a:t>Modern Expansion Buses</a:t>
            </a:r>
          </a:p>
        </p:txBody>
      </p:sp>
      <p:pic>
        <p:nvPicPr>
          <p:cNvPr id="172036" name="Picture 4" descr="pci-express-card"/>
          <p:cNvPicPr>
            <a:picLocks noChangeAspect="1" noChangeArrowheads="1"/>
          </p:cNvPicPr>
          <p:nvPr/>
        </p:nvPicPr>
        <p:blipFill>
          <a:blip r:embed="rId2" cstate="print"/>
          <a:srcRect/>
          <a:stretch>
            <a:fillRect/>
          </a:stretch>
        </p:blipFill>
        <p:spPr bwMode="auto">
          <a:xfrm>
            <a:off x="5029200" y="3276600"/>
            <a:ext cx="3725863" cy="3216275"/>
          </a:xfrm>
          <a:prstGeom prst="rect">
            <a:avLst/>
          </a:prstGeom>
          <a:noFill/>
        </p:spPr>
      </p:pic>
      <p:pic>
        <p:nvPicPr>
          <p:cNvPr id="172037" name="Picture 5" descr="msi_wtx_mini_pci2"/>
          <p:cNvPicPr>
            <a:picLocks noChangeAspect="1" noChangeArrowheads="1"/>
          </p:cNvPicPr>
          <p:nvPr/>
        </p:nvPicPr>
        <p:blipFill>
          <a:blip r:embed="rId3" cstate="print"/>
          <a:srcRect/>
          <a:stretch>
            <a:fillRect/>
          </a:stretch>
        </p:blipFill>
        <p:spPr bwMode="auto">
          <a:xfrm>
            <a:off x="304800" y="1295400"/>
            <a:ext cx="3689350" cy="24225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http://ecx.images-amazon.com/images/I/41U8%2Bo9DEqL._SS500_.jpg"/>
          <p:cNvPicPr>
            <a:picLocks noChangeAspect="1" noChangeArrowheads="1"/>
          </p:cNvPicPr>
          <p:nvPr/>
        </p:nvPicPr>
        <p:blipFill>
          <a:blip r:embed="rId2" cstate="print"/>
          <a:srcRect/>
          <a:stretch>
            <a:fillRect/>
          </a:stretch>
        </p:blipFill>
        <p:spPr bwMode="auto">
          <a:xfrm>
            <a:off x="4876800" y="0"/>
            <a:ext cx="3962400" cy="2743200"/>
          </a:xfrm>
          <a:prstGeom prst="rect">
            <a:avLst/>
          </a:prstGeom>
          <a:noFill/>
          <a:ln w="9525">
            <a:noFill/>
            <a:miter lim="800000"/>
            <a:headEnd/>
            <a:tailEnd/>
          </a:ln>
        </p:spPr>
      </p:pic>
      <p:sp>
        <p:nvSpPr>
          <p:cNvPr id="5" name="Date Placeholder 1"/>
          <p:cNvSpPr>
            <a:spLocks noGrp="1"/>
          </p:cNvSpPr>
          <p:nvPr>
            <p:ph type="dt" sz="half" idx="10"/>
          </p:nvPr>
        </p:nvSpPr>
        <p:spPr/>
        <p:txBody>
          <a:bodyPr/>
          <a:lstStyle/>
          <a:p>
            <a:r>
              <a:rPr lang="en-US"/>
              <a:t>02/24/10</a:t>
            </a:r>
          </a:p>
        </p:txBody>
      </p:sp>
      <p:sp>
        <p:nvSpPr>
          <p:cNvPr id="64515" name="Title 1"/>
          <p:cNvSpPr>
            <a:spLocks noGrp="1"/>
          </p:cNvSpPr>
          <p:nvPr>
            <p:ph type="title" idx="4294967295"/>
          </p:nvPr>
        </p:nvSpPr>
        <p:spPr>
          <a:xfrm>
            <a:off x="0" y="274638"/>
            <a:ext cx="8228013" cy="1141412"/>
          </a:xfrm>
        </p:spPr>
        <p:txBody>
          <a:bodyPr lIns="91440" tIns="45720" rIns="91440" bIns="45720"/>
          <a:lstStyle/>
          <a:p>
            <a:pPr algn="l"/>
            <a:r>
              <a:rPr lang="en-US" dirty="0"/>
              <a:t>Desktop-</a:t>
            </a:r>
            <a:r>
              <a:rPr lang="en-US" dirty="0" err="1"/>
              <a:t>Slimline</a:t>
            </a:r>
            <a:endParaRPr lang="en-US" dirty="0"/>
          </a:p>
        </p:txBody>
      </p:sp>
      <p:sp>
        <p:nvSpPr>
          <p:cNvPr id="64516" name="Content Placeholder 2"/>
          <p:cNvSpPr>
            <a:spLocks noGrp="1"/>
          </p:cNvSpPr>
          <p:nvPr>
            <p:ph idx="4294967295"/>
          </p:nvPr>
        </p:nvSpPr>
        <p:spPr>
          <a:xfrm>
            <a:off x="0" y="1600200"/>
            <a:ext cx="8228013" cy="4524375"/>
          </a:xfrm>
        </p:spPr>
        <p:txBody>
          <a:bodyPr lIns="91440" tIns="45720" rIns="91440" bIns="45720"/>
          <a:lstStyle/>
          <a:p>
            <a:pPr defTabSz="914400"/>
            <a:r>
              <a:rPr lang="en-US" b="1" dirty="0"/>
              <a:t>Advantages:</a:t>
            </a:r>
            <a:r>
              <a:rPr lang="en-US" dirty="0"/>
              <a:t/>
            </a:r>
            <a:br>
              <a:rPr lang="en-US" dirty="0"/>
            </a:br>
            <a:r>
              <a:rPr lang="en-US" dirty="0"/>
              <a:t>Workstations in large companies.</a:t>
            </a:r>
            <a:br>
              <a:rPr lang="en-US" dirty="0"/>
            </a:br>
            <a:r>
              <a:rPr lang="en-US" dirty="0"/>
              <a:t>Great computer for a low budget PC.</a:t>
            </a:r>
            <a:br>
              <a:rPr lang="en-US" dirty="0"/>
            </a:br>
            <a:r>
              <a:rPr lang="en-US" dirty="0"/>
              <a:t>Great for small workspaces.</a:t>
            </a:r>
          </a:p>
          <a:p>
            <a:pPr defTabSz="914400"/>
            <a:r>
              <a:rPr lang="en-US" b="1" dirty="0"/>
              <a:t>Disadvantages: </a:t>
            </a:r>
            <a:r>
              <a:rPr lang="en-US" dirty="0"/>
              <a:t/>
            </a:r>
            <a:br>
              <a:rPr lang="en-US" dirty="0"/>
            </a:br>
            <a:r>
              <a:rPr lang="en-US" dirty="0"/>
              <a:t>Generally little or no room for adding additional peripherals.</a:t>
            </a:r>
            <a:br>
              <a:rPr lang="en-US" dirty="0"/>
            </a:br>
            <a:r>
              <a:rPr lang="en-US" dirty="0"/>
              <a:t>Usually require an LPX </a:t>
            </a:r>
            <a:r>
              <a:rPr lang="en-US" dirty="0">
                <a:hlinkClick r:id="rId3" action="ppaction://hlinkfile"/>
              </a:rPr>
              <a:t>motherboard</a:t>
            </a:r>
            <a:r>
              <a:rPr lang="en-US" dirty="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idx="1"/>
          </p:nvPr>
        </p:nvSpPr>
        <p:spPr/>
        <p:txBody>
          <a:bodyPr/>
          <a:lstStyle/>
          <a:p>
            <a:pPr>
              <a:buFontTx/>
              <a:buChar char="•"/>
            </a:pPr>
            <a:r>
              <a:rPr lang="en-US"/>
              <a:t>Number of pins can range from 100 to 240</a:t>
            </a:r>
          </a:p>
          <a:p>
            <a:pPr>
              <a:buFontTx/>
              <a:buChar char="•"/>
            </a:pPr>
            <a:r>
              <a:rPr lang="en-US"/>
              <a:t>Types</a:t>
            </a:r>
          </a:p>
          <a:p>
            <a:pPr lvl="1">
              <a:buFontTx/>
              <a:buChar char="•"/>
            </a:pPr>
            <a:r>
              <a:rPr lang="en-US"/>
              <a:t>DRAM – </a:t>
            </a:r>
            <a:r>
              <a:rPr lang="en-US" b="1"/>
              <a:t>D</a:t>
            </a:r>
            <a:r>
              <a:rPr lang="en-US"/>
              <a:t>ynamic </a:t>
            </a:r>
            <a:r>
              <a:rPr lang="en-US" b="1"/>
              <a:t>R</a:t>
            </a:r>
            <a:r>
              <a:rPr lang="en-US"/>
              <a:t>andom </a:t>
            </a:r>
            <a:r>
              <a:rPr lang="en-US" b="1"/>
              <a:t>A</a:t>
            </a:r>
            <a:r>
              <a:rPr lang="en-US"/>
              <a:t>ccess </a:t>
            </a:r>
            <a:r>
              <a:rPr lang="en-US" b="1"/>
              <a:t>M</a:t>
            </a:r>
            <a:r>
              <a:rPr lang="en-US"/>
              <a:t>emory</a:t>
            </a:r>
          </a:p>
          <a:p>
            <a:pPr lvl="1">
              <a:buFontTx/>
              <a:buChar char="•"/>
            </a:pPr>
            <a:r>
              <a:rPr lang="en-US"/>
              <a:t>SDRAM - </a:t>
            </a:r>
            <a:r>
              <a:rPr lang="en-US" b="1"/>
              <a:t>S</a:t>
            </a:r>
            <a:r>
              <a:rPr lang="en-US"/>
              <a:t>ynchronous </a:t>
            </a:r>
            <a:r>
              <a:rPr lang="en-US" b="1"/>
              <a:t>DRAM</a:t>
            </a:r>
            <a:r>
              <a:rPr lang="en-US"/>
              <a:t> </a:t>
            </a:r>
          </a:p>
          <a:p>
            <a:pPr lvl="1">
              <a:buFontTx/>
              <a:buChar char="•"/>
            </a:pPr>
            <a:r>
              <a:rPr lang="en-US"/>
              <a:t>DDR – </a:t>
            </a:r>
            <a:r>
              <a:rPr lang="en-US" b="1"/>
              <a:t>D</a:t>
            </a:r>
            <a:r>
              <a:rPr lang="en-US"/>
              <a:t>ouble </a:t>
            </a:r>
            <a:r>
              <a:rPr lang="en-US" b="1"/>
              <a:t>D</a:t>
            </a:r>
            <a:r>
              <a:rPr lang="en-US"/>
              <a:t>ata </a:t>
            </a:r>
            <a:r>
              <a:rPr lang="en-US" b="1"/>
              <a:t>R</a:t>
            </a:r>
            <a:r>
              <a:rPr lang="en-US"/>
              <a:t>ate, DDR2, DDR3</a:t>
            </a:r>
          </a:p>
        </p:txBody>
      </p:sp>
      <p:sp>
        <p:nvSpPr>
          <p:cNvPr id="5" name="Date Placeholder 3"/>
          <p:cNvSpPr>
            <a:spLocks noGrp="1"/>
          </p:cNvSpPr>
          <p:nvPr>
            <p:ph type="dt" sz="half" idx="10"/>
          </p:nvPr>
        </p:nvSpPr>
        <p:spPr/>
        <p:txBody>
          <a:bodyPr/>
          <a:lstStyle/>
          <a:p>
            <a:r>
              <a:rPr lang="en-US"/>
              <a:t>02/24/10</a:t>
            </a:r>
          </a:p>
        </p:txBody>
      </p:sp>
      <p:sp>
        <p:nvSpPr>
          <p:cNvPr id="173058" name="Rectangle 2"/>
          <p:cNvSpPr>
            <a:spLocks noGrp="1" noChangeArrowheads="1"/>
          </p:cNvSpPr>
          <p:nvPr>
            <p:ph type="title"/>
          </p:nvPr>
        </p:nvSpPr>
        <p:spPr/>
        <p:txBody>
          <a:bodyPr/>
          <a:lstStyle/>
          <a:p>
            <a:r>
              <a:rPr lang="en-US"/>
              <a:t>Memory Slots</a:t>
            </a:r>
          </a:p>
        </p:txBody>
      </p:sp>
      <p:pic>
        <p:nvPicPr>
          <p:cNvPr id="173060" name="Picture 4" descr="IMG_6795"/>
          <p:cNvPicPr>
            <a:picLocks noChangeAspect="1" noChangeArrowheads="1"/>
          </p:cNvPicPr>
          <p:nvPr/>
        </p:nvPicPr>
        <p:blipFill>
          <a:blip r:embed="rId2" cstate="print"/>
          <a:srcRect/>
          <a:stretch>
            <a:fillRect/>
          </a:stretch>
        </p:blipFill>
        <p:spPr bwMode="auto">
          <a:xfrm>
            <a:off x="3505200" y="4419600"/>
            <a:ext cx="5435600" cy="22098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idx="1"/>
          </p:nvPr>
        </p:nvSpPr>
        <p:spPr/>
        <p:txBody>
          <a:bodyPr/>
          <a:lstStyle/>
          <a:p>
            <a:pPr>
              <a:buFontTx/>
              <a:buChar char="•"/>
            </a:pPr>
            <a:r>
              <a:rPr lang="en-US"/>
              <a:t>PGA – Pin Grid Array</a:t>
            </a:r>
          </a:p>
          <a:p>
            <a:pPr>
              <a:buFontTx/>
              <a:buChar char="•"/>
            </a:pPr>
            <a:r>
              <a:rPr lang="en-US"/>
              <a:t>LGA – Land Grid Array</a:t>
            </a:r>
          </a:p>
          <a:p>
            <a:pPr>
              <a:buFontTx/>
              <a:buChar char="•"/>
            </a:pPr>
            <a:r>
              <a:rPr lang="en-US"/>
              <a:t>Socket number determines how many pins</a:t>
            </a:r>
          </a:p>
          <a:p>
            <a:pPr>
              <a:buFontTx/>
              <a:buChar char="•"/>
            </a:pPr>
            <a:r>
              <a:rPr lang="en-US"/>
              <a:t>AM3 = 941 pins</a:t>
            </a:r>
          </a:p>
          <a:p>
            <a:pPr>
              <a:buFontTx/>
              <a:buChar char="•"/>
            </a:pPr>
            <a:r>
              <a:rPr lang="en-US"/>
              <a:t>AM2 = 940 pins</a:t>
            </a:r>
          </a:p>
          <a:p>
            <a:pPr>
              <a:buFontTx/>
              <a:buChar char="•"/>
            </a:pPr>
            <a:endParaRPr lang="en-US"/>
          </a:p>
        </p:txBody>
      </p:sp>
      <p:sp>
        <p:nvSpPr>
          <p:cNvPr id="6" name="Date Placeholder 3"/>
          <p:cNvSpPr>
            <a:spLocks noGrp="1"/>
          </p:cNvSpPr>
          <p:nvPr>
            <p:ph type="dt" sz="half" idx="10"/>
          </p:nvPr>
        </p:nvSpPr>
        <p:spPr/>
        <p:txBody>
          <a:bodyPr/>
          <a:lstStyle/>
          <a:p>
            <a:r>
              <a:rPr lang="en-US"/>
              <a:t>02/24/10</a:t>
            </a:r>
          </a:p>
        </p:txBody>
      </p:sp>
      <p:sp>
        <p:nvSpPr>
          <p:cNvPr id="174082" name="Rectangle 2"/>
          <p:cNvSpPr>
            <a:spLocks noGrp="1" noChangeArrowheads="1"/>
          </p:cNvSpPr>
          <p:nvPr>
            <p:ph type="title"/>
          </p:nvPr>
        </p:nvSpPr>
        <p:spPr/>
        <p:txBody>
          <a:bodyPr/>
          <a:lstStyle/>
          <a:p>
            <a:r>
              <a:rPr lang="en-US"/>
              <a:t>CPU Sockets</a:t>
            </a:r>
          </a:p>
        </p:txBody>
      </p:sp>
      <p:pic>
        <p:nvPicPr>
          <p:cNvPr id="174084" name="Picture 4" descr="cpu-photo-s"/>
          <p:cNvPicPr>
            <a:picLocks noChangeAspect="1" noChangeArrowheads="1"/>
          </p:cNvPicPr>
          <p:nvPr/>
        </p:nvPicPr>
        <p:blipFill>
          <a:blip r:embed="rId2" cstate="print"/>
          <a:srcRect/>
          <a:stretch>
            <a:fillRect/>
          </a:stretch>
        </p:blipFill>
        <p:spPr bwMode="auto">
          <a:xfrm>
            <a:off x="6629400" y="4267200"/>
            <a:ext cx="1828800" cy="1828800"/>
          </a:xfrm>
          <a:prstGeom prst="rect">
            <a:avLst/>
          </a:prstGeom>
          <a:noFill/>
        </p:spPr>
      </p:pic>
      <p:pic>
        <p:nvPicPr>
          <p:cNvPr id="174085" name="Picture 5" descr="Intel Pentium 4  LGA775"/>
          <p:cNvPicPr>
            <a:picLocks noChangeAspect="1" noChangeArrowheads="1"/>
          </p:cNvPicPr>
          <p:nvPr/>
        </p:nvPicPr>
        <p:blipFill>
          <a:blip r:embed="rId3" cstate="print"/>
          <a:srcRect/>
          <a:stretch>
            <a:fillRect/>
          </a:stretch>
        </p:blipFill>
        <p:spPr bwMode="auto">
          <a:xfrm>
            <a:off x="3581400" y="4724400"/>
            <a:ext cx="2133600" cy="124618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idx="1"/>
          </p:nvPr>
        </p:nvSpPr>
        <p:spPr/>
        <p:txBody>
          <a:bodyPr/>
          <a:lstStyle/>
          <a:p>
            <a:pPr>
              <a:buFontTx/>
              <a:buChar char="•"/>
            </a:pPr>
            <a:r>
              <a:rPr lang="en-US" dirty="0"/>
              <a:t>PATA </a:t>
            </a:r>
            <a:r>
              <a:rPr lang="en-US" dirty="0" smtClean="0"/>
              <a:t>(Parallel Advanced Technology Attachment)– </a:t>
            </a:r>
            <a:r>
              <a:rPr lang="en-US" dirty="0"/>
              <a:t>16, 33, 66, 100, 133 MB per second</a:t>
            </a:r>
          </a:p>
          <a:p>
            <a:pPr>
              <a:buFontTx/>
              <a:buChar char="•"/>
            </a:pPr>
            <a:r>
              <a:rPr lang="en-US" dirty="0"/>
              <a:t>SATA </a:t>
            </a:r>
            <a:r>
              <a:rPr lang="en-US" dirty="0" smtClean="0"/>
              <a:t>(Serial Advanced Technology Attachment)- </a:t>
            </a:r>
            <a:r>
              <a:rPr lang="en-US" dirty="0"/>
              <a:t>1.5, 3.0, 6.0 </a:t>
            </a:r>
            <a:r>
              <a:rPr lang="en-US" dirty="0" err="1"/>
              <a:t>Gb</a:t>
            </a:r>
            <a:r>
              <a:rPr lang="en-US" dirty="0"/>
              <a:t> per second</a:t>
            </a:r>
          </a:p>
        </p:txBody>
      </p:sp>
      <p:sp>
        <p:nvSpPr>
          <p:cNvPr id="6" name="Date Placeholder 3"/>
          <p:cNvSpPr>
            <a:spLocks noGrp="1"/>
          </p:cNvSpPr>
          <p:nvPr>
            <p:ph type="dt" sz="half" idx="10"/>
          </p:nvPr>
        </p:nvSpPr>
        <p:spPr/>
        <p:txBody>
          <a:bodyPr/>
          <a:lstStyle/>
          <a:p>
            <a:r>
              <a:rPr lang="en-US"/>
              <a:t>02/24/10</a:t>
            </a:r>
          </a:p>
        </p:txBody>
      </p:sp>
      <p:sp>
        <p:nvSpPr>
          <p:cNvPr id="175106" name="Rectangle 2"/>
          <p:cNvSpPr>
            <a:spLocks noGrp="1" noChangeArrowheads="1"/>
          </p:cNvSpPr>
          <p:nvPr>
            <p:ph type="title"/>
          </p:nvPr>
        </p:nvSpPr>
        <p:spPr/>
        <p:txBody>
          <a:bodyPr>
            <a:normAutofit/>
          </a:bodyPr>
          <a:lstStyle/>
          <a:p>
            <a:r>
              <a:rPr lang="en-US"/>
              <a:t>Onboard Disk Drive Connectors</a:t>
            </a:r>
          </a:p>
        </p:txBody>
      </p:sp>
      <p:pic>
        <p:nvPicPr>
          <p:cNvPr id="175108" name="Picture 4" descr="motherboard_sata_tn"/>
          <p:cNvPicPr>
            <a:picLocks noChangeAspect="1" noChangeArrowheads="1"/>
          </p:cNvPicPr>
          <p:nvPr/>
        </p:nvPicPr>
        <p:blipFill>
          <a:blip r:embed="rId2" cstate="print"/>
          <a:srcRect/>
          <a:stretch>
            <a:fillRect/>
          </a:stretch>
        </p:blipFill>
        <p:spPr bwMode="auto">
          <a:xfrm>
            <a:off x="152400" y="3657600"/>
            <a:ext cx="2925763" cy="3048000"/>
          </a:xfrm>
          <a:prstGeom prst="rect">
            <a:avLst/>
          </a:prstGeom>
          <a:noFill/>
        </p:spPr>
      </p:pic>
      <p:pic>
        <p:nvPicPr>
          <p:cNvPr id="175109" name="Picture 5" descr="pata"/>
          <p:cNvPicPr>
            <a:picLocks noChangeAspect="1" noChangeArrowheads="1"/>
          </p:cNvPicPr>
          <p:nvPr/>
        </p:nvPicPr>
        <p:blipFill>
          <a:blip r:embed="rId3" cstate="print"/>
          <a:srcRect/>
          <a:stretch>
            <a:fillRect/>
          </a:stretch>
        </p:blipFill>
        <p:spPr bwMode="auto">
          <a:xfrm>
            <a:off x="4953000" y="3657600"/>
            <a:ext cx="4038600" cy="3028950"/>
          </a:xfrm>
          <a:prstGeom prst="rect">
            <a:avLst/>
          </a:prstGeom>
          <a:noFill/>
        </p:spPr>
      </p:pic>
      <p:pic>
        <p:nvPicPr>
          <p:cNvPr id="7" name="Picture 6" descr="348g4k4.jpg"/>
          <p:cNvPicPr>
            <a:picLocks noChangeAspect="1"/>
          </p:cNvPicPr>
          <p:nvPr/>
        </p:nvPicPr>
        <p:blipFill>
          <a:blip r:embed="rId4" cstate="print"/>
          <a:stretch>
            <a:fillRect/>
          </a:stretch>
        </p:blipFill>
        <p:spPr>
          <a:xfrm>
            <a:off x="3276600" y="3733800"/>
            <a:ext cx="1524000" cy="1143000"/>
          </a:xfrm>
          <a:prstGeom prst="rect">
            <a:avLst/>
          </a:prstGeom>
        </p:spPr>
      </p:pic>
      <p:pic>
        <p:nvPicPr>
          <p:cNvPr id="8" name="Picture 7" descr="ide7.gif"/>
          <p:cNvPicPr>
            <a:picLocks noChangeAspect="1"/>
          </p:cNvPicPr>
          <p:nvPr/>
        </p:nvPicPr>
        <p:blipFill>
          <a:blip r:embed="rId5" cstate="print"/>
          <a:stretch>
            <a:fillRect/>
          </a:stretch>
        </p:blipFill>
        <p:spPr>
          <a:xfrm>
            <a:off x="3124200" y="5105400"/>
            <a:ext cx="1828800" cy="161967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Keyboard Connectors</a:t>
            </a:r>
          </a:p>
        </p:txBody>
      </p:sp>
      <p:sp>
        <p:nvSpPr>
          <p:cNvPr id="144387" name="Text Box 3"/>
          <p:cNvSpPr txBox="1">
            <a:spLocks noChangeArrowheads="1"/>
          </p:cNvSpPr>
          <p:nvPr/>
        </p:nvSpPr>
        <p:spPr bwMode="auto">
          <a:xfrm>
            <a:off x="457200" y="1600200"/>
            <a:ext cx="4038600" cy="4862513"/>
          </a:xfrm>
          <a:prstGeom prst="rect">
            <a:avLst/>
          </a:prstGeom>
          <a:noFill/>
          <a:ln w="9525">
            <a:noFill/>
            <a:round/>
            <a:headEnd/>
            <a:tailEnd/>
          </a:ln>
          <a:effectLst/>
        </p:spPr>
        <p:txBody>
          <a:bodyPr/>
          <a:lstStyle/>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Two main types of wired keyboard connectors</a:t>
            </a:r>
          </a:p>
          <a:p>
            <a:pPr marL="741363" lvl="1" indent="-28416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PS/2 style - popular</a:t>
            </a:r>
          </a:p>
          <a:p>
            <a:pPr marL="741363" lvl="1" indent="-28416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AT connector – all but extinct</a:t>
            </a: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The PS/2 style connector remains popular, but is quickly being replaced by USB- attached keyboards.</a:t>
            </a:r>
          </a:p>
          <a:p>
            <a:pPr marL="341313" indent="-341313">
              <a:lnSpc>
                <a:spcPct val="90000"/>
              </a:lnSpc>
              <a:spcBef>
                <a:spcPts val="7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rgbClr val="000000"/>
              </a:solidFill>
            </a:endParaRPr>
          </a:p>
        </p:txBody>
      </p:sp>
      <p:grpSp>
        <p:nvGrpSpPr>
          <p:cNvPr id="144388" name="Group 4"/>
          <p:cNvGrpSpPr>
            <a:grpSpLocks/>
          </p:cNvGrpSpPr>
          <p:nvPr/>
        </p:nvGrpSpPr>
        <p:grpSpPr bwMode="auto">
          <a:xfrm>
            <a:off x="4648200" y="1600200"/>
            <a:ext cx="4037013" cy="3838575"/>
            <a:chOff x="2928" y="1008"/>
            <a:chExt cx="2543" cy="2418"/>
          </a:xfrm>
        </p:grpSpPr>
        <p:pic>
          <p:nvPicPr>
            <p:cNvPr id="144389" name="Picture 5"/>
            <p:cNvPicPr>
              <a:picLocks noChangeAspect="1" noChangeArrowheads="1"/>
            </p:cNvPicPr>
            <p:nvPr/>
          </p:nvPicPr>
          <p:blipFill>
            <a:blip r:embed="rId3" cstate="print"/>
            <a:srcRect/>
            <a:stretch>
              <a:fillRect/>
            </a:stretch>
          </p:blipFill>
          <p:spPr bwMode="auto">
            <a:xfrm>
              <a:off x="2928" y="1008"/>
              <a:ext cx="2544" cy="2419"/>
            </a:xfrm>
            <a:prstGeom prst="rect">
              <a:avLst/>
            </a:prstGeom>
            <a:noFill/>
            <a:ln w="9525">
              <a:noFill/>
              <a:round/>
              <a:headEnd/>
              <a:tailEnd/>
            </a:ln>
            <a:effectLst/>
          </p:spPr>
        </p:pic>
        <p:sp>
          <p:nvSpPr>
            <p:cNvPr id="144390" name="Text Box 6"/>
            <p:cNvSpPr txBox="1">
              <a:spLocks noChangeArrowheads="1"/>
            </p:cNvSpPr>
            <p:nvPr/>
          </p:nvSpPr>
          <p:spPr bwMode="auto">
            <a:xfrm>
              <a:off x="2928" y="1008"/>
              <a:ext cx="2544" cy="2419"/>
            </a:xfrm>
            <a:prstGeom prst="rect">
              <a:avLst/>
            </a:prstGeom>
            <a:noFill/>
            <a:ln w="9525">
              <a:noFill/>
              <a:round/>
              <a:headEnd/>
              <a:tailEnd/>
            </a:ln>
            <a:effectLst/>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Peripheral ports and connectors</a:t>
            </a:r>
          </a:p>
        </p:txBody>
      </p:sp>
      <p:sp>
        <p:nvSpPr>
          <p:cNvPr id="148483" name="Text Box 3"/>
          <p:cNvSpPr txBox="1">
            <a:spLocks noChangeArrowheads="1"/>
          </p:cNvSpPr>
          <p:nvPr/>
        </p:nvSpPr>
        <p:spPr bwMode="auto">
          <a:xfrm>
            <a:off x="457200" y="1600200"/>
            <a:ext cx="4038600" cy="4525963"/>
          </a:xfrm>
          <a:prstGeom prst="rect">
            <a:avLst/>
          </a:prstGeom>
          <a:noFill/>
          <a:ln w="9525">
            <a:noFill/>
            <a:round/>
            <a:headEnd/>
            <a:tailEnd/>
          </a:ln>
          <a:effectLst/>
        </p:spPr>
        <p:txBody>
          <a:bodyPr/>
          <a:lstStyle/>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rPr>
              <a:t>In order for computers to be useful and have the most functionality, there needs to be a way to get data into and out.</a:t>
            </a:r>
          </a:p>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rPr>
              <a:t>Many ports are available for this purpose as you can see on the right.</a:t>
            </a:r>
          </a:p>
        </p:txBody>
      </p:sp>
      <p:grpSp>
        <p:nvGrpSpPr>
          <p:cNvPr id="148484" name="Group 4"/>
          <p:cNvGrpSpPr>
            <a:grpSpLocks/>
          </p:cNvGrpSpPr>
          <p:nvPr/>
        </p:nvGrpSpPr>
        <p:grpSpPr bwMode="auto">
          <a:xfrm>
            <a:off x="4648200" y="1524000"/>
            <a:ext cx="4037013" cy="4570413"/>
            <a:chOff x="2928" y="960"/>
            <a:chExt cx="2543" cy="2879"/>
          </a:xfrm>
        </p:grpSpPr>
        <p:pic>
          <p:nvPicPr>
            <p:cNvPr id="148485" name="Picture 5"/>
            <p:cNvPicPr>
              <a:picLocks noChangeAspect="1" noChangeArrowheads="1"/>
            </p:cNvPicPr>
            <p:nvPr/>
          </p:nvPicPr>
          <p:blipFill>
            <a:blip r:embed="rId3" cstate="print"/>
            <a:srcRect/>
            <a:stretch>
              <a:fillRect/>
            </a:stretch>
          </p:blipFill>
          <p:spPr bwMode="auto">
            <a:xfrm>
              <a:off x="2928" y="960"/>
              <a:ext cx="2544" cy="2880"/>
            </a:xfrm>
            <a:prstGeom prst="rect">
              <a:avLst/>
            </a:prstGeom>
            <a:noFill/>
            <a:ln w="9525">
              <a:noFill/>
              <a:round/>
              <a:headEnd/>
              <a:tailEnd/>
            </a:ln>
            <a:effectLst/>
          </p:spPr>
        </p:pic>
        <p:sp>
          <p:nvSpPr>
            <p:cNvPr id="148486" name="Text Box 6"/>
            <p:cNvSpPr txBox="1">
              <a:spLocks noChangeArrowheads="1"/>
            </p:cNvSpPr>
            <p:nvPr/>
          </p:nvSpPr>
          <p:spPr bwMode="auto">
            <a:xfrm>
              <a:off x="2928" y="960"/>
              <a:ext cx="2544" cy="2880"/>
            </a:xfrm>
            <a:prstGeom prst="rect">
              <a:avLst/>
            </a:prstGeom>
            <a:noFill/>
            <a:ln w="9525">
              <a:noFill/>
              <a:round/>
              <a:headEnd/>
              <a:tailEnd/>
            </a:ln>
            <a:effectLst/>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BIOS</a:t>
            </a:r>
          </a:p>
        </p:txBody>
      </p:sp>
      <p:sp>
        <p:nvSpPr>
          <p:cNvPr id="150531" name="Text Box 3"/>
          <p:cNvSpPr txBox="1">
            <a:spLocks noChangeArrowheads="1"/>
          </p:cNvSpPr>
          <p:nvPr/>
        </p:nvSpPr>
        <p:spPr bwMode="auto">
          <a:xfrm>
            <a:off x="457200" y="1600200"/>
            <a:ext cx="4038600" cy="4525963"/>
          </a:xfrm>
          <a:prstGeom prst="rect">
            <a:avLst/>
          </a:prstGeom>
          <a:noFill/>
          <a:ln w="9525">
            <a:noFill/>
            <a:round/>
            <a:headEnd/>
            <a:tailEnd/>
          </a:ln>
          <a:effectLst/>
        </p:spPr>
        <p:txBody>
          <a:bodyPr/>
          <a:lstStyle/>
          <a:p>
            <a:pPr marL="341313"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Basic Input/ Output System chip</a:t>
            </a:r>
          </a:p>
          <a:p>
            <a:pPr marL="341313"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The initial function of the BIOS is to identify, test, and initialize system devices such as the video display card, hard disk, floppy disk and other hardware.</a:t>
            </a:r>
          </a:p>
          <a:p>
            <a:pPr marL="341313"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The BIOS sets the machine hardware into a known state, so that software stored on compatible media can be loaded, executed, and given control of the PC</a:t>
            </a:r>
          </a:p>
        </p:txBody>
      </p:sp>
      <p:grpSp>
        <p:nvGrpSpPr>
          <p:cNvPr id="150532" name="Group 4"/>
          <p:cNvGrpSpPr>
            <a:grpSpLocks/>
          </p:cNvGrpSpPr>
          <p:nvPr/>
        </p:nvGrpSpPr>
        <p:grpSpPr bwMode="auto">
          <a:xfrm>
            <a:off x="5105400" y="1600200"/>
            <a:ext cx="2817813" cy="1981200"/>
            <a:chOff x="3216" y="1008"/>
            <a:chExt cx="1775" cy="1248"/>
          </a:xfrm>
        </p:grpSpPr>
        <p:pic>
          <p:nvPicPr>
            <p:cNvPr id="150533" name="Picture 5"/>
            <p:cNvPicPr>
              <a:picLocks noChangeAspect="1" noChangeArrowheads="1"/>
            </p:cNvPicPr>
            <p:nvPr/>
          </p:nvPicPr>
          <p:blipFill>
            <a:blip r:embed="rId3" cstate="print"/>
            <a:srcRect/>
            <a:stretch>
              <a:fillRect/>
            </a:stretch>
          </p:blipFill>
          <p:spPr bwMode="auto">
            <a:xfrm>
              <a:off x="3216" y="1008"/>
              <a:ext cx="1776" cy="1249"/>
            </a:xfrm>
            <a:prstGeom prst="rect">
              <a:avLst/>
            </a:prstGeom>
            <a:noFill/>
            <a:ln w="9525">
              <a:noFill/>
              <a:round/>
              <a:headEnd/>
              <a:tailEnd/>
            </a:ln>
            <a:effectLst/>
          </p:spPr>
        </p:pic>
        <p:sp>
          <p:nvSpPr>
            <p:cNvPr id="150534" name="Text Box 6"/>
            <p:cNvSpPr txBox="1">
              <a:spLocks noChangeArrowheads="1"/>
            </p:cNvSpPr>
            <p:nvPr/>
          </p:nvSpPr>
          <p:spPr bwMode="auto">
            <a:xfrm>
              <a:off x="3216" y="1008"/>
              <a:ext cx="1776" cy="1249"/>
            </a:xfrm>
            <a:prstGeom prst="rect">
              <a:avLst/>
            </a:prstGeom>
            <a:noFill/>
            <a:ln w="9525">
              <a:noFill/>
              <a:round/>
              <a:headEnd/>
              <a:tailEnd/>
            </a:ln>
            <a:effectLst/>
          </p:spPr>
          <p:txBody>
            <a:bodyPr wrap="none" anchor="ctr"/>
            <a:lstStyle/>
            <a:p>
              <a:endParaRPr lang="en-US"/>
            </a:p>
          </p:txBody>
        </p:sp>
      </p:grpSp>
      <p:pic>
        <p:nvPicPr>
          <p:cNvPr id="150535" name="Picture 7"/>
          <p:cNvPicPr>
            <a:picLocks noChangeAspect="1" noChangeArrowheads="1"/>
          </p:cNvPicPr>
          <p:nvPr/>
        </p:nvPicPr>
        <p:blipFill>
          <a:blip r:embed="rId4" cstate="print"/>
          <a:srcRect/>
          <a:stretch>
            <a:fillRect/>
          </a:stretch>
        </p:blipFill>
        <p:spPr bwMode="auto">
          <a:xfrm>
            <a:off x="4495800" y="3733800"/>
            <a:ext cx="4267200" cy="25908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CMOS Battery</a:t>
            </a:r>
          </a:p>
        </p:txBody>
      </p:sp>
      <p:sp>
        <p:nvSpPr>
          <p:cNvPr id="152579" name="Text Box 3"/>
          <p:cNvSpPr txBox="1">
            <a:spLocks noChangeArrowheads="1"/>
          </p:cNvSpPr>
          <p:nvPr/>
        </p:nvSpPr>
        <p:spPr bwMode="auto">
          <a:xfrm>
            <a:off x="457200" y="1600200"/>
            <a:ext cx="8229600" cy="6591300"/>
          </a:xfrm>
          <a:prstGeom prst="rect">
            <a:avLst/>
          </a:prstGeom>
          <a:noFill/>
          <a:ln w="9525">
            <a:noFill/>
            <a:round/>
            <a:headEnd/>
            <a:tailEnd/>
          </a:ln>
          <a:effectLst/>
        </p:spPr>
        <p:txBody>
          <a:bodyPr/>
          <a:lstStyle/>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000">
                <a:solidFill>
                  <a:srgbClr val="000000"/>
                </a:solidFill>
              </a:rPr>
              <a:t>Your PC has to keep certain settings when it’s turned off, and its power cord is unplugged.  Settings such as:</a:t>
            </a:r>
          </a:p>
          <a:p>
            <a:pPr marL="741363" lvl="1" indent="-284163">
              <a:lnSpc>
                <a:spcPct val="90000"/>
              </a:lnSpc>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Date</a:t>
            </a:r>
          </a:p>
          <a:p>
            <a:pPr marL="741363" lvl="1" indent="-284163">
              <a:lnSpc>
                <a:spcPct val="90000"/>
              </a:lnSpc>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Time </a:t>
            </a:r>
          </a:p>
          <a:p>
            <a:pPr marL="741363" lvl="1" indent="-284163">
              <a:lnSpc>
                <a:spcPct val="90000"/>
              </a:lnSpc>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Hard Drive configuration</a:t>
            </a:r>
          </a:p>
          <a:p>
            <a:pPr marL="741363" lvl="1" indent="-284163">
              <a:lnSpc>
                <a:spcPct val="90000"/>
              </a:lnSpc>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Memory</a:t>
            </a:r>
          </a:p>
          <a:p>
            <a:pPr marL="741363" lvl="1" indent="-284163">
              <a:lnSpc>
                <a:spcPct val="90000"/>
              </a:lnSpc>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Integrated ports</a:t>
            </a:r>
          </a:p>
          <a:p>
            <a:pPr marL="741363" lvl="1" indent="-284163">
              <a:lnSpc>
                <a:spcPct val="90000"/>
              </a:lnSpc>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Boot sequence</a:t>
            </a:r>
          </a:p>
          <a:p>
            <a:pPr marL="741363" lvl="1" indent="-284163">
              <a:lnSpc>
                <a:spcPct val="90000"/>
              </a:lnSpc>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Power management</a:t>
            </a:r>
          </a:p>
          <a:p>
            <a:pPr marL="341313" indent="-341313">
              <a:lnSpc>
                <a:spcPct val="90000"/>
              </a:lnSpc>
              <a:spcBef>
                <a:spcPts val="6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600">
              <a:solidFill>
                <a:srgbClr val="000000"/>
              </a:solidFill>
            </a:endParaRPr>
          </a:p>
          <a:p>
            <a:pPr marL="341313" indent="-341313">
              <a:lnSpc>
                <a:spcPct val="90000"/>
              </a:lnSpc>
              <a:spcBef>
                <a:spcPts val="6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600">
              <a:solidFill>
                <a:srgbClr val="000000"/>
              </a:solidFill>
            </a:endParaRPr>
          </a:p>
          <a:p>
            <a:pPr marL="341313" indent="-341313">
              <a:lnSpc>
                <a:spcPct val="90000"/>
              </a:lnSpc>
              <a:spcBef>
                <a:spcPts val="6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600">
              <a:solidFill>
                <a:srgbClr val="000000"/>
              </a:solidFill>
            </a:endParaRPr>
          </a:p>
          <a:p>
            <a:pPr marL="341313" indent="-341313">
              <a:lnSpc>
                <a:spcPct val="90000"/>
              </a:lnSpc>
              <a:spcBef>
                <a:spcPts val="6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600">
              <a:solidFill>
                <a:srgbClr val="000000"/>
              </a:solidFill>
            </a:endParaRPr>
          </a:p>
          <a:p>
            <a:pPr marL="341313" indent="-341313">
              <a:lnSpc>
                <a:spcPct val="90000"/>
              </a:lnSpc>
              <a:spcBef>
                <a:spcPts val="6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600">
              <a:solidFill>
                <a:srgbClr val="000000"/>
              </a:solidFill>
            </a:endParaRPr>
          </a:p>
        </p:txBody>
      </p:sp>
      <p:pic>
        <p:nvPicPr>
          <p:cNvPr id="152580" name="Picture 4"/>
          <p:cNvPicPr>
            <a:picLocks noChangeAspect="1" noChangeArrowheads="1"/>
          </p:cNvPicPr>
          <p:nvPr/>
        </p:nvPicPr>
        <p:blipFill>
          <a:blip r:embed="rId3" cstate="print"/>
          <a:srcRect/>
          <a:stretch>
            <a:fillRect/>
          </a:stretch>
        </p:blipFill>
        <p:spPr bwMode="auto">
          <a:xfrm>
            <a:off x="4876800" y="3048000"/>
            <a:ext cx="2686050" cy="23717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CMOS battery continued</a:t>
            </a:r>
          </a:p>
        </p:txBody>
      </p:sp>
      <p:sp>
        <p:nvSpPr>
          <p:cNvPr id="154627" name="Text Box 3"/>
          <p:cNvSpPr txBox="1">
            <a:spLocks noChangeArrowheads="1"/>
          </p:cNvSpPr>
          <p:nvPr/>
        </p:nvSpPr>
        <p:spPr bwMode="auto">
          <a:xfrm>
            <a:off x="457200" y="1600200"/>
            <a:ext cx="8229600" cy="4994275"/>
          </a:xfrm>
          <a:prstGeom prst="rect">
            <a:avLst/>
          </a:prstGeom>
          <a:noFill/>
          <a:ln w="9525">
            <a:noFill/>
            <a:round/>
            <a:headEnd/>
            <a:tailEnd/>
          </a:ln>
          <a:effectLst/>
        </p:spPr>
        <p:txBody>
          <a:bodyPr/>
          <a:lstStyle/>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000">
                <a:solidFill>
                  <a:srgbClr val="000000"/>
                </a:solidFill>
              </a:rPr>
              <a:t>Your PC keeps these setting in a memory chip called the </a:t>
            </a:r>
            <a:r>
              <a:rPr lang="en-US" sz="3000" i="1">
                <a:solidFill>
                  <a:srgbClr val="000000"/>
                </a:solidFill>
              </a:rPr>
              <a:t>complementary metal oxide semiconductor.</a:t>
            </a: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000">
                <a:solidFill>
                  <a:srgbClr val="000000"/>
                </a:solidFill>
              </a:rPr>
              <a:t>CMOS memory is usually </a:t>
            </a:r>
            <a:r>
              <a:rPr lang="en-US" sz="3000" i="1">
                <a:solidFill>
                  <a:srgbClr val="000000"/>
                </a:solidFill>
              </a:rPr>
              <a:t>not</a:t>
            </a:r>
            <a:r>
              <a:rPr lang="en-US" sz="3000">
                <a:solidFill>
                  <a:srgbClr val="000000"/>
                </a:solidFill>
              </a:rPr>
              <a:t> upgradable in capacity.</a:t>
            </a: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000">
                <a:solidFill>
                  <a:srgbClr val="000000"/>
                </a:solidFill>
              </a:rPr>
              <a:t>To keep its settings circuit based memory must have power constantly. </a:t>
            </a: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000">
                <a:solidFill>
                  <a:srgbClr val="000000"/>
                </a:solidFill>
              </a:rPr>
              <a:t>To prevent CMOS from losing important information, motherboard manufacturers include a small battery called the CMOS battery.</a:t>
            </a:r>
          </a:p>
          <a:p>
            <a:pPr marL="341313" indent="-341313">
              <a:lnSpc>
                <a:spcPct val="90000"/>
              </a:lnSpc>
              <a:spcBef>
                <a:spcPts val="7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0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Jumpers and DIP switches</a:t>
            </a:r>
          </a:p>
        </p:txBody>
      </p:sp>
      <p:sp>
        <p:nvSpPr>
          <p:cNvPr id="156675" name="Text Box 3"/>
          <p:cNvSpPr txBox="1">
            <a:spLocks noChangeArrowheads="1"/>
          </p:cNvSpPr>
          <p:nvPr/>
        </p:nvSpPr>
        <p:spPr bwMode="auto">
          <a:xfrm>
            <a:off x="457200" y="1600200"/>
            <a:ext cx="4038600" cy="4525963"/>
          </a:xfrm>
          <a:prstGeom prst="rect">
            <a:avLst/>
          </a:prstGeom>
          <a:noFill/>
          <a:ln w="9525">
            <a:noFill/>
            <a:round/>
            <a:headEnd/>
            <a:tailEnd/>
          </a:ln>
          <a:effectLst/>
        </p:spPr>
        <p:txBody>
          <a:bodyPr/>
          <a:lstStyle/>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rgbClr val="000000"/>
                </a:solidFill>
              </a:rPr>
              <a:t>Jumpers allow the computer to close an electrical circuit allowing the electricity to flow throughout certain sections of the circuit board. Generally, the jumpers consist of a set small pins which can be covered with a small plastic box. This box connects the two pins together allowing the electricity to flow freely between the two pins.</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rgbClr val="000000"/>
                </a:solidFill>
              </a:rPr>
              <a:t>Jumpers are used to configure computer peripherals such as Hard Drives, Modems, Sound Cards, and various other components. </a:t>
            </a:r>
          </a:p>
          <a:p>
            <a:pPr marL="341313" indent="-341313">
              <a:lnSpc>
                <a:spcPct val="80000"/>
              </a:lnSpc>
              <a:spcBef>
                <a:spcPts val="5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a:solidFill>
                <a:srgbClr val="000000"/>
              </a:solidFill>
            </a:endParaRPr>
          </a:p>
        </p:txBody>
      </p:sp>
      <p:sp>
        <p:nvSpPr>
          <p:cNvPr id="156676" name="Text Box 4"/>
          <p:cNvSpPr txBox="1">
            <a:spLocks noChangeArrowheads="1"/>
          </p:cNvSpPr>
          <p:nvPr/>
        </p:nvSpPr>
        <p:spPr bwMode="auto">
          <a:xfrm>
            <a:off x="4648200" y="1600200"/>
            <a:ext cx="4038600" cy="4525963"/>
          </a:xfrm>
          <a:prstGeom prst="rect">
            <a:avLst/>
          </a:prstGeom>
          <a:noFill/>
          <a:ln w="9525">
            <a:noFill/>
            <a:round/>
            <a:headEnd/>
            <a:tailEnd/>
          </a:ln>
          <a:effectLst/>
        </p:spPr>
        <p:txBody>
          <a:bodyPr/>
          <a:lstStyle/>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rgbClr val="000000"/>
                </a:solidFill>
              </a:rPr>
              <a:t>Dip switches are designed with the same intentions as jumpers. However, instead of having to remove the jumper block and placing it over separate pins, dip switches are actual small switches which can be turned to the ON or OFF position. </a:t>
            </a:r>
          </a:p>
          <a:p>
            <a:pPr marL="341313" indent="-341313">
              <a:lnSpc>
                <a:spcPct val="80000"/>
              </a:lnSpc>
              <a:spcBef>
                <a:spcPts val="5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a:solidFill>
                <a:srgbClr val="000000"/>
              </a:solidFill>
            </a:endParaRPr>
          </a:p>
          <a:p>
            <a:pPr marL="341313" indent="-341313">
              <a:lnSpc>
                <a:spcPct val="80000"/>
              </a:lnSpc>
              <a:spcBef>
                <a:spcPts val="5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a:solidFill>
                <a:srgbClr val="000000"/>
              </a:solidFill>
            </a:endParaRPr>
          </a:p>
        </p:txBody>
      </p:sp>
      <p:pic>
        <p:nvPicPr>
          <p:cNvPr id="156677" name="Picture 5"/>
          <p:cNvPicPr>
            <a:picLocks noChangeAspect="1" noChangeArrowheads="1"/>
          </p:cNvPicPr>
          <p:nvPr/>
        </p:nvPicPr>
        <p:blipFill>
          <a:blip r:embed="rId3" cstate="print"/>
          <a:srcRect/>
          <a:stretch>
            <a:fillRect/>
          </a:stretch>
        </p:blipFill>
        <p:spPr bwMode="auto">
          <a:xfrm>
            <a:off x="4800600" y="3657600"/>
            <a:ext cx="3581400" cy="26860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Jumpers and DIP switches</a:t>
            </a:r>
          </a:p>
        </p:txBody>
      </p:sp>
      <p:sp>
        <p:nvSpPr>
          <p:cNvPr id="158723" name="Text Box 3"/>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rPr>
              <a:t>Many of the motherboard settings that were set using jumpers and DIP switches are now either automatically detected or set manually in the BIOS setup program.</a:t>
            </a:r>
          </a:p>
          <a:p>
            <a:pPr marL="341313" indent="-341313">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a:solidFill>
                <a:srgbClr val="000000"/>
              </a:solidFill>
            </a:endParaRPr>
          </a:p>
        </p:txBody>
      </p:sp>
      <p:pic>
        <p:nvPicPr>
          <p:cNvPr id="158724" name="Picture 4"/>
          <p:cNvPicPr>
            <a:picLocks noChangeAspect="1" noChangeArrowheads="1"/>
          </p:cNvPicPr>
          <p:nvPr/>
        </p:nvPicPr>
        <p:blipFill>
          <a:blip r:embed="rId3" cstate="print"/>
          <a:srcRect/>
          <a:stretch>
            <a:fillRect/>
          </a:stretch>
        </p:blipFill>
        <p:spPr bwMode="auto">
          <a:xfrm>
            <a:off x="4572000" y="3810000"/>
            <a:ext cx="3657600" cy="2227263"/>
          </a:xfrm>
          <a:prstGeom prst="rect">
            <a:avLst/>
          </a:prstGeom>
          <a:noFill/>
          <a:ln w="9525">
            <a:noFill/>
            <a:round/>
            <a:headEnd/>
            <a:tailEnd/>
          </a:ln>
          <a:effectLst/>
        </p:spPr>
      </p:pic>
      <p:pic>
        <p:nvPicPr>
          <p:cNvPr id="158725" name="Picture 5"/>
          <p:cNvPicPr>
            <a:picLocks noChangeAspect="1" noChangeArrowheads="1"/>
          </p:cNvPicPr>
          <p:nvPr/>
        </p:nvPicPr>
        <p:blipFill>
          <a:blip r:embed="rId4" cstate="print"/>
          <a:srcRect/>
          <a:stretch>
            <a:fillRect/>
          </a:stretch>
        </p:blipFill>
        <p:spPr bwMode="auto">
          <a:xfrm>
            <a:off x="457200" y="3733800"/>
            <a:ext cx="3657600" cy="2667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apple-imac.jpg imac image by autre"/>
          <p:cNvPicPr>
            <a:picLocks noChangeAspect="1" noChangeArrowheads="1"/>
          </p:cNvPicPr>
          <p:nvPr/>
        </p:nvPicPr>
        <p:blipFill>
          <a:blip r:embed="rId2" cstate="print"/>
          <a:srcRect/>
          <a:stretch>
            <a:fillRect/>
          </a:stretch>
        </p:blipFill>
        <p:spPr bwMode="auto">
          <a:xfrm>
            <a:off x="4343400" y="609600"/>
            <a:ext cx="4572000" cy="3105150"/>
          </a:xfrm>
          <a:prstGeom prst="rect">
            <a:avLst/>
          </a:prstGeom>
          <a:noFill/>
          <a:ln w="9525">
            <a:noFill/>
            <a:miter lim="800000"/>
            <a:headEnd/>
            <a:tailEnd/>
          </a:ln>
        </p:spPr>
      </p:pic>
      <p:sp>
        <p:nvSpPr>
          <p:cNvPr id="5" name="Date Placeholder 1"/>
          <p:cNvSpPr>
            <a:spLocks noGrp="1"/>
          </p:cNvSpPr>
          <p:nvPr>
            <p:ph type="dt" sz="half" idx="10"/>
          </p:nvPr>
        </p:nvSpPr>
        <p:spPr/>
        <p:txBody>
          <a:bodyPr/>
          <a:lstStyle/>
          <a:p>
            <a:r>
              <a:rPr lang="en-US"/>
              <a:t>02/24/10</a:t>
            </a:r>
          </a:p>
        </p:txBody>
      </p:sp>
      <p:sp>
        <p:nvSpPr>
          <p:cNvPr id="65539" name="Title 1"/>
          <p:cNvSpPr>
            <a:spLocks noGrp="1"/>
          </p:cNvSpPr>
          <p:nvPr>
            <p:ph type="title" idx="4294967295"/>
          </p:nvPr>
        </p:nvSpPr>
        <p:spPr>
          <a:xfrm>
            <a:off x="0" y="274638"/>
            <a:ext cx="8228013" cy="1141412"/>
          </a:xfrm>
        </p:spPr>
        <p:txBody>
          <a:bodyPr lIns="91440" tIns="45720" rIns="91440" bIns="45720"/>
          <a:lstStyle/>
          <a:p>
            <a:pPr algn="l"/>
            <a:r>
              <a:rPr lang="en-US"/>
              <a:t>All-in-one Desktop</a:t>
            </a:r>
          </a:p>
        </p:txBody>
      </p:sp>
      <p:sp>
        <p:nvSpPr>
          <p:cNvPr id="65540" name="Content Placeholder 2"/>
          <p:cNvSpPr>
            <a:spLocks noGrp="1"/>
          </p:cNvSpPr>
          <p:nvPr>
            <p:ph idx="4294967295"/>
          </p:nvPr>
        </p:nvSpPr>
        <p:spPr>
          <a:xfrm>
            <a:off x="0" y="1600200"/>
            <a:ext cx="8228013" cy="4524375"/>
          </a:xfrm>
        </p:spPr>
        <p:txBody>
          <a:bodyPr lIns="91440" tIns="45720" rIns="91440" bIns="45720"/>
          <a:lstStyle/>
          <a:p>
            <a:pPr defTabSz="914400"/>
            <a:r>
              <a:rPr lang="en-US"/>
              <a:t>Pros</a:t>
            </a:r>
          </a:p>
          <a:p>
            <a:pPr lvl="1" defTabSz="914400"/>
            <a:r>
              <a:rPr lang="en-US"/>
              <a:t>Maximizes Desk Space</a:t>
            </a:r>
          </a:p>
          <a:p>
            <a:pPr defTabSz="914400"/>
            <a:r>
              <a:rPr lang="en-US"/>
              <a:t>Cons</a:t>
            </a:r>
          </a:p>
          <a:p>
            <a:pPr lvl="1" defTabSz="914400"/>
            <a:r>
              <a:rPr lang="en-US"/>
              <a:t>Expensive</a:t>
            </a:r>
          </a:p>
          <a:p>
            <a:pPr defTabSz="914400"/>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Firmware</a:t>
            </a:r>
          </a:p>
        </p:txBody>
      </p:sp>
      <p:sp>
        <p:nvSpPr>
          <p:cNvPr id="160771" name="Text Box 3"/>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rPr>
              <a:t>Firmware is programming that's written to the read-only memory (ROM) of a computing device. Firmware, which is added at the time of manufacturing, is used to run user programs on the device.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en-US"/>
          </a:p>
        </p:txBody>
      </p:sp>
      <p:sp>
        <p:nvSpPr>
          <p:cNvPr id="146436" name="Text Box 4"/>
          <p:cNvSpPr txBox="1">
            <a:spLocks noChangeArrowheads="1"/>
          </p:cNvSpPr>
          <p:nvPr/>
        </p:nvSpPr>
        <p:spPr bwMode="auto">
          <a:xfrm>
            <a:off x="4648200" y="1600200"/>
            <a:ext cx="4038600" cy="4525963"/>
          </a:xfrm>
          <a:prstGeom prst="rect">
            <a:avLst/>
          </a:prstGeom>
          <a:noFill/>
          <a:ln w="9525">
            <a:noFill/>
            <a:round/>
            <a:headEnd/>
            <a:tailEnd/>
          </a:ln>
          <a:effectLst/>
        </p:spPr>
        <p:txBody>
          <a:bodyPr wrap="none" anchor="ctr"/>
          <a:lstStyle/>
          <a:p>
            <a:endParaRPr lang="en-US"/>
          </a:p>
        </p:txBody>
      </p:sp>
    </p:spTree>
    <p:controls>
      <p:control spid="146437" name="ShockwaveFlash1" r:id="rId2" imgW="8837640" imgH="6324480"/>
    </p:controls>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Resources</a:t>
            </a:r>
          </a:p>
        </p:txBody>
      </p:sp>
      <p:sp>
        <p:nvSpPr>
          <p:cNvPr id="138243" name="Text Box 3"/>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800"/>
              </a:spcBef>
              <a:buClr>
                <a:srgbClr val="0000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FF"/>
                </a:solidFill>
                <a:hlinkClick r:id="rId3"/>
              </a:rPr>
              <a:t>http://searchcio-midmarket.techtarget.com/sDefinition/0,,sid183_gci212127,00.html</a:t>
            </a:r>
          </a:p>
          <a:p>
            <a:pPr marL="341313" indent="-341313">
              <a:spcBef>
                <a:spcPts val="800"/>
              </a:spcBef>
              <a:buClr>
                <a:srgbClr val="0000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FF"/>
                </a:solidFill>
                <a:hlinkClick r:id="rId4"/>
              </a:rPr>
              <a:t>http://www.wikipedia.org/</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rPr>
              <a:t>Docter, Quentin. </a:t>
            </a:r>
            <a:r>
              <a:rPr lang="en-US" sz="3200" i="1">
                <a:solidFill>
                  <a:srgbClr val="000000"/>
                </a:solidFill>
              </a:rPr>
              <a:t>CompTIA A+ complete study guide (exams 220-701/220-702)</a:t>
            </a:r>
            <a:r>
              <a:rPr lang="en-US" sz="3200">
                <a:solidFill>
                  <a:srgbClr val="000000"/>
                </a:solidFill>
              </a:rPr>
              <a:t>. Indianapolis: Wiley Technology Pub., 2009. Print.</a:t>
            </a:r>
          </a:p>
          <a:p>
            <a:pPr marL="341313" indent="-341313">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a:solidFill>
                <a:srgbClr val="000000"/>
              </a:solidFill>
            </a:endParaRPr>
          </a:p>
          <a:p>
            <a:pPr marL="341313" indent="-341313">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02/24/10</a:t>
            </a:r>
          </a:p>
        </p:txBody>
      </p:sp>
      <p:sp>
        <p:nvSpPr>
          <p:cNvPr id="83970" name="Title 1"/>
          <p:cNvSpPr>
            <a:spLocks noGrp="1"/>
          </p:cNvSpPr>
          <p:nvPr>
            <p:ph type="title" idx="4294967295"/>
          </p:nvPr>
        </p:nvSpPr>
        <p:spPr>
          <a:xfrm>
            <a:off x="0" y="274638"/>
            <a:ext cx="8228013" cy="1141412"/>
          </a:xfrm>
        </p:spPr>
        <p:txBody>
          <a:bodyPr lIns="91440" tIns="45720" rIns="91440" bIns="45720"/>
          <a:lstStyle/>
          <a:p>
            <a:r>
              <a:rPr lang="en-US"/>
              <a:t>Resources</a:t>
            </a:r>
          </a:p>
        </p:txBody>
      </p:sp>
      <p:sp>
        <p:nvSpPr>
          <p:cNvPr id="83971" name="Content Placeholder 2"/>
          <p:cNvSpPr>
            <a:spLocks noGrp="1"/>
          </p:cNvSpPr>
          <p:nvPr>
            <p:ph idx="4294967295"/>
          </p:nvPr>
        </p:nvSpPr>
        <p:spPr>
          <a:xfrm>
            <a:off x="0" y="1600200"/>
            <a:ext cx="8228013" cy="4524375"/>
          </a:xfrm>
        </p:spPr>
        <p:txBody>
          <a:bodyPr lIns="91440" tIns="45720" rIns="91440" bIns="45720"/>
          <a:lstStyle/>
          <a:p>
            <a:pPr defTabSz="914400"/>
            <a:r>
              <a:rPr lang="en-US">
                <a:hlinkClick r:id="rId2"/>
              </a:rPr>
              <a:t>http://www.topbits.com/types-of-computer-cases.html</a:t>
            </a:r>
            <a:endParaRPr lang="en-US"/>
          </a:p>
          <a:p>
            <a:pPr defTabSz="914400"/>
            <a:r>
              <a:rPr lang="en-US">
                <a:hlinkClick r:id="rId3"/>
              </a:rPr>
              <a:t>http://www.computerhope.com/jargon/c/chassis.htm</a:t>
            </a:r>
            <a:endParaRPr lang="en-US"/>
          </a:p>
          <a:p>
            <a:pPr defTabSz="914400"/>
            <a:r>
              <a:rPr lang="en-US" b="1"/>
              <a:t>Michael Meyers</a:t>
            </a:r>
            <a:r>
              <a:rPr lang="en-US"/>
              <a:t>: A+ Certification All-in-One Exam Guide, Seventh Edition  </a:t>
            </a:r>
            <a:r>
              <a:rPr lang="en-US" i="1"/>
              <a:t>, </a:t>
            </a:r>
            <a:r>
              <a:rPr lang="en-US"/>
              <a:t>Mc Graw Hill.  2010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gcsystem.com/cases/inwin_case_blk_big.jpg"/>
          <p:cNvPicPr>
            <a:picLocks noChangeAspect="1" noChangeArrowheads="1"/>
          </p:cNvPicPr>
          <p:nvPr/>
        </p:nvPicPr>
        <p:blipFill>
          <a:blip r:embed="rId2" cstate="print"/>
          <a:srcRect/>
          <a:stretch>
            <a:fillRect/>
          </a:stretch>
        </p:blipFill>
        <p:spPr bwMode="auto">
          <a:xfrm>
            <a:off x="4495800" y="0"/>
            <a:ext cx="4495800" cy="4286250"/>
          </a:xfrm>
          <a:prstGeom prst="rect">
            <a:avLst/>
          </a:prstGeom>
          <a:noFill/>
          <a:ln w="9525">
            <a:noFill/>
            <a:miter lim="800000"/>
            <a:headEnd/>
            <a:tailEnd/>
          </a:ln>
        </p:spPr>
      </p:pic>
      <p:sp>
        <p:nvSpPr>
          <p:cNvPr id="5" name="Date Placeholder 1"/>
          <p:cNvSpPr>
            <a:spLocks noGrp="1"/>
          </p:cNvSpPr>
          <p:nvPr>
            <p:ph type="dt" sz="half" idx="10"/>
          </p:nvPr>
        </p:nvSpPr>
        <p:spPr/>
        <p:txBody>
          <a:bodyPr/>
          <a:lstStyle/>
          <a:p>
            <a:r>
              <a:rPr lang="en-US"/>
              <a:t>02/24/10</a:t>
            </a:r>
          </a:p>
        </p:txBody>
      </p:sp>
      <p:sp>
        <p:nvSpPr>
          <p:cNvPr id="66563" name="Title 1"/>
          <p:cNvSpPr>
            <a:spLocks noGrp="1"/>
          </p:cNvSpPr>
          <p:nvPr>
            <p:ph type="title" idx="4294967295"/>
          </p:nvPr>
        </p:nvSpPr>
        <p:spPr>
          <a:xfrm>
            <a:off x="0" y="274638"/>
            <a:ext cx="8228013" cy="1141412"/>
          </a:xfrm>
        </p:spPr>
        <p:txBody>
          <a:bodyPr lIns="91440" tIns="45720" rIns="91440" bIns="45720"/>
          <a:lstStyle/>
          <a:p>
            <a:pPr algn="l"/>
            <a:r>
              <a:rPr lang="en-US"/>
              <a:t>Mini Towers</a:t>
            </a:r>
          </a:p>
        </p:txBody>
      </p:sp>
      <p:sp>
        <p:nvSpPr>
          <p:cNvPr id="66564" name="Content Placeholder 2"/>
          <p:cNvSpPr>
            <a:spLocks noGrp="1"/>
          </p:cNvSpPr>
          <p:nvPr>
            <p:ph idx="4294967295"/>
          </p:nvPr>
        </p:nvSpPr>
        <p:spPr>
          <a:xfrm>
            <a:off x="0" y="1600200"/>
            <a:ext cx="8228013" cy="4524375"/>
          </a:xfrm>
        </p:spPr>
        <p:txBody>
          <a:bodyPr lIns="91440" tIns="45720" rIns="91440" bIns="45720"/>
          <a:lstStyle/>
          <a:p>
            <a:pPr defTabSz="914400"/>
            <a:r>
              <a:rPr lang="en-US"/>
              <a:t>Typically 12-18” tall</a:t>
            </a:r>
          </a:p>
          <a:p>
            <a:pPr defTabSz="914400"/>
            <a:r>
              <a:rPr lang="en-US"/>
              <a:t>3 Internal drive bays</a:t>
            </a:r>
          </a:p>
          <a:p>
            <a:pPr defTabSz="914400"/>
            <a:r>
              <a:rPr lang="en-US"/>
              <a:t>Limited room for upgrading</a:t>
            </a:r>
          </a:p>
          <a:p>
            <a:pPr defTabSz="914400"/>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3" descr="Apex PC-319 Black Mid-Tower Case"/>
          <p:cNvPicPr>
            <a:picLocks noChangeAspect="1" noChangeArrowheads="1"/>
          </p:cNvPicPr>
          <p:nvPr/>
        </p:nvPicPr>
        <p:blipFill>
          <a:blip r:embed="rId2" cstate="print"/>
          <a:srcRect/>
          <a:stretch>
            <a:fillRect/>
          </a:stretch>
        </p:blipFill>
        <p:spPr bwMode="auto">
          <a:xfrm>
            <a:off x="5715000" y="152400"/>
            <a:ext cx="3200400" cy="3200400"/>
          </a:xfrm>
          <a:prstGeom prst="rect">
            <a:avLst/>
          </a:prstGeom>
          <a:noFill/>
          <a:ln w="9525">
            <a:noFill/>
            <a:miter lim="800000"/>
            <a:headEnd/>
            <a:tailEnd/>
          </a:ln>
        </p:spPr>
      </p:pic>
      <p:sp>
        <p:nvSpPr>
          <p:cNvPr id="5" name="Date Placeholder 1"/>
          <p:cNvSpPr>
            <a:spLocks noGrp="1"/>
          </p:cNvSpPr>
          <p:nvPr>
            <p:ph type="dt" sz="half" idx="10"/>
          </p:nvPr>
        </p:nvSpPr>
        <p:spPr/>
        <p:txBody>
          <a:bodyPr/>
          <a:lstStyle/>
          <a:p>
            <a:r>
              <a:rPr lang="en-US"/>
              <a:t>02/24/10</a:t>
            </a:r>
          </a:p>
        </p:txBody>
      </p:sp>
      <p:sp>
        <p:nvSpPr>
          <p:cNvPr id="67586" name="Title 1"/>
          <p:cNvSpPr>
            <a:spLocks noGrp="1"/>
          </p:cNvSpPr>
          <p:nvPr>
            <p:ph type="title" idx="4294967295"/>
          </p:nvPr>
        </p:nvSpPr>
        <p:spPr>
          <a:xfrm>
            <a:off x="0" y="274638"/>
            <a:ext cx="8228013" cy="1141412"/>
          </a:xfrm>
        </p:spPr>
        <p:txBody>
          <a:bodyPr lIns="91440" tIns="45720" rIns="91440" bIns="45720"/>
          <a:lstStyle/>
          <a:p>
            <a:r>
              <a:rPr lang="en-US"/>
              <a:t>Mid-Towers</a:t>
            </a:r>
          </a:p>
        </p:txBody>
      </p:sp>
      <p:sp>
        <p:nvSpPr>
          <p:cNvPr id="67587" name="Content Placeholder 2"/>
          <p:cNvSpPr>
            <a:spLocks noGrp="1"/>
          </p:cNvSpPr>
          <p:nvPr>
            <p:ph idx="4294967295"/>
          </p:nvPr>
        </p:nvSpPr>
        <p:spPr>
          <a:xfrm>
            <a:off x="0" y="1600200"/>
            <a:ext cx="8228013" cy="4524375"/>
          </a:xfrm>
        </p:spPr>
        <p:txBody>
          <a:bodyPr lIns="91440" tIns="45720" rIns="91440" bIns="45720"/>
          <a:lstStyle/>
          <a:p>
            <a:pPr defTabSz="914400"/>
            <a:r>
              <a:rPr lang="en-US"/>
              <a:t>Typically 24” tall</a:t>
            </a:r>
          </a:p>
          <a:p>
            <a:pPr defTabSz="914400"/>
            <a:r>
              <a:rPr lang="en-US"/>
              <a:t>4 internal drive bays</a:t>
            </a:r>
          </a:p>
          <a:p>
            <a:pPr defTabSz="914400"/>
            <a:endParaRPr lang="en-US"/>
          </a:p>
          <a:p>
            <a:pPr defTabSz="914400"/>
            <a:r>
              <a:rPr lang="en-US"/>
              <a:t>Most common case used worldwide</a:t>
            </a:r>
          </a:p>
          <a:p>
            <a:pPr defTabSz="914400"/>
            <a:r>
              <a:rPr lang="en-US"/>
              <a:t>Can be placed above or below computer desk</a:t>
            </a:r>
          </a:p>
          <a:p>
            <a:pPr defTabSz="914400"/>
            <a:r>
              <a:rPr lang="en-US"/>
              <a:t>Used for simple, business, and advanced systems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3" descr="Corsair Obsidian 800D Full-T Case "/>
          <p:cNvPicPr>
            <a:picLocks noChangeAspect="1" noChangeArrowheads="1"/>
          </p:cNvPicPr>
          <p:nvPr/>
        </p:nvPicPr>
        <p:blipFill>
          <a:blip r:embed="rId2" cstate="print"/>
          <a:srcRect/>
          <a:stretch>
            <a:fillRect/>
          </a:stretch>
        </p:blipFill>
        <p:spPr bwMode="auto">
          <a:xfrm>
            <a:off x="5791200" y="228600"/>
            <a:ext cx="3352800" cy="3352800"/>
          </a:xfrm>
          <a:prstGeom prst="rect">
            <a:avLst/>
          </a:prstGeom>
          <a:noFill/>
          <a:ln w="9525">
            <a:noFill/>
            <a:miter lim="800000"/>
            <a:headEnd/>
            <a:tailEnd/>
          </a:ln>
        </p:spPr>
      </p:pic>
      <p:sp>
        <p:nvSpPr>
          <p:cNvPr id="5" name="Date Placeholder 1"/>
          <p:cNvSpPr>
            <a:spLocks noGrp="1"/>
          </p:cNvSpPr>
          <p:nvPr>
            <p:ph type="dt" sz="half" idx="10"/>
          </p:nvPr>
        </p:nvSpPr>
        <p:spPr/>
        <p:txBody>
          <a:bodyPr/>
          <a:lstStyle/>
          <a:p>
            <a:r>
              <a:rPr lang="en-US"/>
              <a:t>02/24/10</a:t>
            </a:r>
          </a:p>
        </p:txBody>
      </p:sp>
      <p:sp>
        <p:nvSpPr>
          <p:cNvPr id="68610" name="Title 1"/>
          <p:cNvSpPr>
            <a:spLocks noGrp="1"/>
          </p:cNvSpPr>
          <p:nvPr>
            <p:ph type="title" idx="4294967295"/>
          </p:nvPr>
        </p:nvSpPr>
        <p:spPr>
          <a:xfrm>
            <a:off x="0" y="274638"/>
            <a:ext cx="8228013" cy="1141412"/>
          </a:xfrm>
        </p:spPr>
        <p:txBody>
          <a:bodyPr lIns="91440" tIns="45720" rIns="91440" bIns="45720"/>
          <a:lstStyle/>
          <a:p>
            <a:r>
              <a:rPr lang="en-US"/>
              <a:t>Full-Tower</a:t>
            </a:r>
          </a:p>
        </p:txBody>
      </p:sp>
      <p:sp>
        <p:nvSpPr>
          <p:cNvPr id="68611" name="Content Placeholder 2"/>
          <p:cNvSpPr>
            <a:spLocks noGrp="1"/>
          </p:cNvSpPr>
          <p:nvPr>
            <p:ph idx="4294967295"/>
          </p:nvPr>
        </p:nvSpPr>
        <p:spPr>
          <a:xfrm>
            <a:off x="0" y="1600200"/>
            <a:ext cx="7085013" cy="4524375"/>
          </a:xfrm>
        </p:spPr>
        <p:txBody>
          <a:bodyPr lIns="91440" tIns="45720" rIns="91440" bIns="45720"/>
          <a:lstStyle/>
          <a:p>
            <a:pPr defTabSz="914400"/>
            <a:r>
              <a:rPr lang="en-US"/>
              <a:t>30” or taller</a:t>
            </a:r>
          </a:p>
          <a:p>
            <a:pPr defTabSz="914400"/>
            <a:r>
              <a:rPr lang="en-US"/>
              <a:t>6-10 internal drive bays</a:t>
            </a:r>
          </a:p>
          <a:p>
            <a:pPr defTabSz="914400"/>
            <a:r>
              <a:rPr lang="en-US"/>
              <a:t>Many external drives</a:t>
            </a:r>
          </a:p>
          <a:p>
            <a:pPr defTabSz="914400"/>
            <a:r>
              <a:rPr lang="en-US"/>
              <a:t>Spacious inside</a:t>
            </a:r>
          </a:p>
          <a:p>
            <a:pPr defTabSz="914400"/>
            <a:r>
              <a:rPr lang="en-US"/>
              <a:t>Typically seen in servers, mainframes, and advanced workstations</a:t>
            </a:r>
          </a:p>
          <a:p>
            <a:pPr defTabSz="914400"/>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655</TotalTime>
  <Words>1767</Words>
  <Application>Microsoft Office PowerPoint</Application>
  <PresentationFormat>On-screen Show (4:3)</PresentationFormat>
  <Paragraphs>329</Paragraphs>
  <Slides>63</Slides>
  <Notes>28</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Concourse</vt:lpstr>
      <vt:lpstr>Slide 1</vt:lpstr>
      <vt:lpstr>Computer Cases</vt:lpstr>
      <vt:lpstr>Types of Cases</vt:lpstr>
      <vt:lpstr>Desktop-Classic</vt:lpstr>
      <vt:lpstr>Desktop-Slimline</vt:lpstr>
      <vt:lpstr>All-in-one Desktop</vt:lpstr>
      <vt:lpstr>Mini Towers</vt:lpstr>
      <vt:lpstr>Mid-Towers</vt:lpstr>
      <vt:lpstr>Full-Tower</vt:lpstr>
      <vt:lpstr>Front Panel/Bezel</vt:lpstr>
      <vt:lpstr>Case Badges</vt:lpstr>
      <vt:lpstr>Back Panel</vt:lpstr>
      <vt:lpstr>What does the inside of the case  look like?</vt:lpstr>
      <vt:lpstr>Before Adding components…</vt:lpstr>
      <vt:lpstr>After adding components</vt:lpstr>
      <vt:lpstr>Customization</vt:lpstr>
      <vt:lpstr>System Cooling</vt:lpstr>
      <vt:lpstr>Fans</vt:lpstr>
      <vt:lpstr>Liquid Cooling Systems</vt:lpstr>
      <vt:lpstr>Cleaning</vt:lpstr>
      <vt:lpstr>How often should I clean my computer case?</vt:lpstr>
      <vt:lpstr>Case Modding</vt:lpstr>
      <vt:lpstr>Really bizarre!</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Motherboards</vt:lpstr>
      <vt:lpstr>Slide 40</vt:lpstr>
      <vt:lpstr>Slide 41</vt:lpstr>
      <vt:lpstr>Chipsets</vt:lpstr>
      <vt:lpstr>Chipsets</vt:lpstr>
      <vt:lpstr>Chipsets</vt:lpstr>
      <vt:lpstr>Expansion Slots and Buses</vt:lpstr>
      <vt:lpstr>Modern Expansion Buses</vt:lpstr>
      <vt:lpstr>Modern Expansion Buses</vt:lpstr>
      <vt:lpstr>Modern Expansion Buses</vt:lpstr>
      <vt:lpstr>Modern Expansion Buses</vt:lpstr>
      <vt:lpstr>Memory Slots</vt:lpstr>
      <vt:lpstr>CPU Sockets</vt:lpstr>
      <vt:lpstr>Onboard Disk Drive Connectors</vt:lpstr>
      <vt:lpstr>Slide 53</vt:lpstr>
      <vt:lpstr>Slide 54</vt:lpstr>
      <vt:lpstr>Slide 55</vt:lpstr>
      <vt:lpstr>Slide 56</vt:lpstr>
      <vt:lpstr>Slide 57</vt:lpstr>
      <vt:lpstr>Slide 58</vt:lpstr>
      <vt:lpstr>Slide 59</vt:lpstr>
      <vt:lpstr>Slide 60</vt:lpstr>
      <vt:lpstr>Slide 61</vt:lpstr>
      <vt:lpstr>Slide 62</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Motherboard</dc:title>
  <dc:creator>UBM8583</dc:creator>
  <cp:lastModifiedBy>Information  Technology</cp:lastModifiedBy>
  <cp:revision>42</cp:revision>
  <cp:lastPrinted>1601-01-01T00:00:00Z</cp:lastPrinted>
  <dcterms:created xsi:type="dcterms:W3CDTF">2010-02-23T02:40:50Z</dcterms:created>
  <dcterms:modified xsi:type="dcterms:W3CDTF">2011-01-27T22:11:15Z</dcterms:modified>
</cp:coreProperties>
</file>