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2"/>
  </p:notesMasterIdLst>
  <p:handoutMasterIdLst>
    <p:handoutMasterId r:id="rId23"/>
  </p:handout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4" r:id="rId18"/>
    <p:sldId id="272" r:id="rId19"/>
    <p:sldId id="275" r:id="rId20"/>
    <p:sldId id="273" r:id="rId21"/>
  </p:sldIdLst>
  <p:sldSz cx="9144000" cy="6858000" type="screen4x3"/>
  <p:notesSz cx="68580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80" d="100"/>
          <a:sy n="80" d="100"/>
        </p:scale>
        <p:origin x="-210" y="-90"/>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 Id="rId27"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6482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64820"/>
          </a:xfrm>
          <a:prstGeom prst="rect">
            <a:avLst/>
          </a:prstGeom>
        </p:spPr>
        <p:txBody>
          <a:bodyPr vert="horz" lIns="91440" tIns="45720" rIns="91440" bIns="45720" rtlCol="0"/>
          <a:lstStyle>
            <a:lvl1pPr algn="r">
              <a:defRPr sz="1200"/>
            </a:lvl1pPr>
          </a:lstStyle>
          <a:p>
            <a:fld id="{FE489D98-93D8-4D28-BABB-60686433921C}" type="datetimeFigureOut">
              <a:rPr lang="en-US" smtClean="0"/>
              <a:pPr/>
              <a:t>11/14/2008</a:t>
            </a:fld>
            <a:endParaRPr lang="en-US"/>
          </a:p>
        </p:txBody>
      </p:sp>
      <p:sp>
        <p:nvSpPr>
          <p:cNvPr id="4" name="Footer Placeholder 3"/>
          <p:cNvSpPr>
            <a:spLocks noGrp="1"/>
          </p:cNvSpPr>
          <p:nvPr>
            <p:ph type="ftr" sz="quarter" idx="2"/>
          </p:nvPr>
        </p:nvSpPr>
        <p:spPr>
          <a:xfrm>
            <a:off x="0" y="8829967"/>
            <a:ext cx="2971800" cy="46482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829967"/>
            <a:ext cx="2971800" cy="464820"/>
          </a:xfrm>
          <a:prstGeom prst="rect">
            <a:avLst/>
          </a:prstGeom>
        </p:spPr>
        <p:txBody>
          <a:bodyPr vert="horz" lIns="91440" tIns="45720" rIns="91440" bIns="45720" rtlCol="0" anchor="b"/>
          <a:lstStyle>
            <a:lvl1pPr algn="r">
              <a:defRPr sz="1200"/>
            </a:lvl1pPr>
          </a:lstStyle>
          <a:p>
            <a:fld id="{6296F0C1-08D1-4B6C-8E6F-A97476BC6870}" type="slidenum">
              <a:rPr lang="en-US" smtClean="0"/>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6482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64820"/>
          </a:xfrm>
          <a:prstGeom prst="rect">
            <a:avLst/>
          </a:prstGeom>
        </p:spPr>
        <p:txBody>
          <a:bodyPr vert="horz" lIns="91440" tIns="45720" rIns="91440" bIns="45720" rtlCol="0"/>
          <a:lstStyle>
            <a:lvl1pPr algn="r">
              <a:defRPr sz="1200"/>
            </a:lvl1pPr>
          </a:lstStyle>
          <a:p>
            <a:fld id="{324DBB66-F3FE-4F0F-B4F0-CE75413358A2}" type="datetimeFigureOut">
              <a:rPr lang="en-US" smtClean="0"/>
              <a:pPr/>
              <a:t>11/14/2008</a:t>
            </a:fld>
            <a:endParaRPr lang="en-US"/>
          </a:p>
        </p:txBody>
      </p:sp>
      <p:sp>
        <p:nvSpPr>
          <p:cNvPr id="4" name="Slide Image Placeholder 3"/>
          <p:cNvSpPr>
            <a:spLocks noGrp="1" noRot="1" noChangeAspect="1"/>
          </p:cNvSpPr>
          <p:nvPr>
            <p:ph type="sldImg" idx="2"/>
          </p:nvPr>
        </p:nvSpPr>
        <p:spPr>
          <a:xfrm>
            <a:off x="1104900" y="696913"/>
            <a:ext cx="4648200" cy="348615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15790"/>
            <a:ext cx="5486400" cy="418338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2971800" cy="46482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829967"/>
            <a:ext cx="2971800" cy="464820"/>
          </a:xfrm>
          <a:prstGeom prst="rect">
            <a:avLst/>
          </a:prstGeom>
        </p:spPr>
        <p:txBody>
          <a:bodyPr vert="horz" lIns="91440" tIns="45720" rIns="91440" bIns="45720" rtlCol="0" anchor="b"/>
          <a:lstStyle>
            <a:lvl1pPr algn="r">
              <a:defRPr sz="1200"/>
            </a:lvl1pPr>
          </a:lstStyle>
          <a:p>
            <a:fld id="{41B3029D-C5F7-40AD-BD12-B0A9E95A062D}"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41B3029D-C5F7-40AD-BD12-B0A9E95A062D}" type="slidenum">
              <a:rPr lang="en-US" smtClean="0"/>
              <a:pPr/>
              <a:t>2</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10585B98-1AE8-42A9-9D3C-3055B330B75B}" type="datetimeFigureOut">
              <a:rPr lang="en-US" smtClean="0"/>
              <a:pPr/>
              <a:t>11/14/2008</a:t>
            </a:fld>
            <a:endParaRPr lang="en-US"/>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US"/>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5FAF2CEB-DD07-4E2E-83F4-E618828AC55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10585B98-1AE8-42A9-9D3C-3055B330B75B}" type="datetimeFigureOut">
              <a:rPr lang="en-US" smtClean="0"/>
              <a:pPr/>
              <a:t>11/14/2008</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5FAF2CEB-DD07-4E2E-83F4-E618828AC55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10585B98-1AE8-42A9-9D3C-3055B330B75B}" type="datetimeFigureOut">
              <a:rPr lang="en-US" smtClean="0"/>
              <a:pPr/>
              <a:t>11/14/2008</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5FAF2CEB-DD07-4E2E-83F4-E618828AC55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10585B98-1AE8-42A9-9D3C-3055B330B75B}" type="datetimeFigureOut">
              <a:rPr lang="en-US" smtClean="0"/>
              <a:pPr/>
              <a:t>11/14/2008</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5FAF2CEB-DD07-4E2E-83F4-E618828AC552}" type="slidenum">
              <a:rPr lang="en-US" smtClean="0"/>
              <a:pPr/>
              <a:t>‹#›</a:t>
            </a:fld>
            <a:endParaRPr lang="en-US"/>
          </a:p>
        </p:txBody>
      </p:sp>
      <p:sp>
        <p:nvSpPr>
          <p:cNvPr id="7" name="Title 6"/>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10585B98-1AE8-42A9-9D3C-3055B330B75B}" type="datetimeFigureOut">
              <a:rPr lang="en-US" smtClean="0"/>
              <a:pPr/>
              <a:t>11/14/2008</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5FAF2CEB-DD07-4E2E-83F4-E618828AC552}" type="slidenum">
              <a:rPr lang="en-US" smtClean="0"/>
              <a:pPr/>
              <a:t>‹#›</a:t>
            </a:fld>
            <a:endParaRPr lang="en-US"/>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10585B98-1AE8-42A9-9D3C-3055B330B75B}" type="datetimeFigureOut">
              <a:rPr lang="en-US" smtClean="0"/>
              <a:pPr/>
              <a:t>11/14/2008</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5FAF2CEB-DD07-4E2E-83F4-E618828AC552}" type="slidenum">
              <a:rPr lang="en-US" smtClean="0"/>
              <a:pPr/>
              <a:t>‹#›</a:t>
            </a:fld>
            <a:endParaRPr lang="en-US"/>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10585B98-1AE8-42A9-9D3C-3055B330B75B}" type="datetimeFigureOut">
              <a:rPr lang="en-US" smtClean="0"/>
              <a:pPr/>
              <a:t>11/14/2008</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5FAF2CEB-DD07-4E2E-83F4-E618828AC552}"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fld id="{10585B98-1AE8-42A9-9D3C-3055B330B75B}" type="datetimeFigureOut">
              <a:rPr lang="en-US" smtClean="0"/>
              <a:pPr/>
              <a:t>11/14/2008</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5FAF2CEB-DD07-4E2E-83F4-E618828AC552}" type="slidenum">
              <a:rPr lang="en-US" smtClean="0"/>
              <a:pPr/>
              <a:t>‹#›</a:t>
            </a:fld>
            <a:endParaRPr lang="en-US"/>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10585B98-1AE8-42A9-9D3C-3055B330B75B}" type="datetimeFigureOut">
              <a:rPr lang="en-US" smtClean="0"/>
              <a:pPr/>
              <a:t>11/14/2008</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5FAF2CEB-DD07-4E2E-83F4-E618828AC55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extLst/>
          </a:lstStyle>
          <a:p>
            <a:fld id="{10585B98-1AE8-42A9-9D3C-3055B330B75B}" type="datetimeFigureOut">
              <a:rPr lang="en-US" smtClean="0"/>
              <a:pPr/>
              <a:t>11/14/2008</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5FAF2CEB-DD07-4E2E-83F4-E618828AC552}"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10585B98-1AE8-42A9-9D3C-3055B330B75B}" type="datetimeFigureOut">
              <a:rPr lang="en-US" smtClean="0"/>
              <a:pPr/>
              <a:t>11/14/2008</a:t>
            </a:fld>
            <a:endParaRPr lang="en-US"/>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5FAF2CEB-DD07-4E2E-83F4-E618828AC552}" type="slidenum">
              <a:rPr lang="en-US" smtClean="0"/>
              <a:pPr/>
              <a:t>‹#›</a:t>
            </a:fld>
            <a:endParaRPr lang="en-US"/>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reeform 8"/>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reeform 11"/>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10585B98-1AE8-42A9-9D3C-3055B330B75B}" type="datetimeFigureOut">
              <a:rPr lang="en-US" smtClean="0"/>
              <a:pPr/>
              <a:t>11/14/2008</a:t>
            </a:fld>
            <a:endParaRPr lang="en-US"/>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US"/>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5FAF2CEB-DD07-4E2E-83F4-E618828AC55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04800" y="1143001"/>
            <a:ext cx="8686800" cy="1600200"/>
          </a:xfrm>
        </p:spPr>
        <p:txBody>
          <a:bodyPr>
            <a:normAutofit/>
          </a:bodyPr>
          <a:lstStyle/>
          <a:p>
            <a:pPr algn="ctr"/>
            <a:r>
              <a:rPr lang="en-US" sz="4000" dirty="0" smtClean="0"/>
              <a:t>Excellence In Literacy Instruction </a:t>
            </a:r>
            <a:br>
              <a:rPr lang="en-US" sz="4000" dirty="0" smtClean="0"/>
            </a:br>
            <a:r>
              <a:rPr lang="en-US" sz="4000" dirty="0" smtClean="0"/>
              <a:t>In The 21</a:t>
            </a:r>
            <a:r>
              <a:rPr lang="en-US" sz="4000" baseline="30000" dirty="0" smtClean="0"/>
              <a:t>st</a:t>
            </a:r>
            <a:r>
              <a:rPr lang="en-US" sz="4000" dirty="0" smtClean="0"/>
              <a:t> Century</a:t>
            </a:r>
            <a:endParaRPr lang="en-US" sz="4000" dirty="0"/>
          </a:p>
        </p:txBody>
      </p:sp>
      <p:sp>
        <p:nvSpPr>
          <p:cNvPr id="3" name="Subtitle 2"/>
          <p:cNvSpPr>
            <a:spLocks noGrp="1"/>
          </p:cNvSpPr>
          <p:nvPr>
            <p:ph type="subTitle" idx="1"/>
          </p:nvPr>
        </p:nvSpPr>
        <p:spPr>
          <a:xfrm>
            <a:off x="304800" y="3124200"/>
            <a:ext cx="7848600" cy="2286000"/>
          </a:xfrm>
        </p:spPr>
        <p:txBody>
          <a:bodyPr>
            <a:noAutofit/>
          </a:bodyPr>
          <a:lstStyle/>
          <a:p>
            <a:pPr algn="ctr"/>
            <a:r>
              <a:rPr lang="en-US" sz="2400" dirty="0" smtClean="0"/>
              <a:t>Reading Recovery Council of Michigan</a:t>
            </a:r>
          </a:p>
          <a:p>
            <a:pPr algn="ctr"/>
            <a:r>
              <a:rPr lang="en-US" sz="2400" dirty="0" smtClean="0"/>
              <a:t>Detroit, Michigan</a:t>
            </a:r>
          </a:p>
          <a:p>
            <a:pPr algn="ctr"/>
            <a:r>
              <a:rPr lang="en-US" sz="2400" dirty="0" smtClean="0"/>
              <a:t>November 17, 2008</a:t>
            </a:r>
          </a:p>
          <a:p>
            <a:pPr algn="ctr"/>
            <a:endParaRPr lang="en-US" sz="1200" dirty="0"/>
          </a:p>
          <a:p>
            <a:pPr algn="ctr"/>
            <a:r>
              <a:rPr lang="en-US" sz="2400" dirty="0" smtClean="0"/>
              <a:t>W. Dorsey Hammond</a:t>
            </a:r>
            <a:endParaRPr lang="en-US" sz="2400"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1676400"/>
            <a:ext cx="8229600" cy="4525963"/>
          </a:xfrm>
        </p:spPr>
        <p:txBody>
          <a:bodyPr/>
          <a:lstStyle/>
          <a:p>
            <a:pPr>
              <a:buNone/>
            </a:pPr>
            <a:r>
              <a:rPr lang="en-US" i="1" dirty="0" smtClean="0"/>
              <a:t>	1</a:t>
            </a:r>
            <a:r>
              <a:rPr lang="en-US" i="1" baseline="30000" dirty="0" smtClean="0"/>
              <a:t>st</a:t>
            </a:r>
            <a:r>
              <a:rPr lang="en-US" i="1" dirty="0" smtClean="0"/>
              <a:t> Scenario:</a:t>
            </a:r>
          </a:p>
          <a:p>
            <a:pPr>
              <a:buNone/>
            </a:pPr>
            <a:endParaRPr lang="en-US" sz="1200" i="1" dirty="0" smtClean="0"/>
          </a:p>
          <a:p>
            <a:pPr>
              <a:buNone/>
            </a:pPr>
            <a:r>
              <a:rPr lang="en-US" i="1" dirty="0" smtClean="0"/>
              <a:t>	A general wishes to capture a fortress. There are many roads leading out from the fortress. All are heavily mined, a large force will detonate the mines. General’s solution is to divide his army into small forces, each going down a different road and converging on the fortress simultaneously.</a:t>
            </a:r>
            <a:endParaRPr lang="en-US" i="1" dirty="0"/>
          </a:p>
        </p:txBody>
      </p:sp>
      <p:sp>
        <p:nvSpPr>
          <p:cNvPr id="2" name="Title 1"/>
          <p:cNvSpPr>
            <a:spLocks noGrp="1"/>
          </p:cNvSpPr>
          <p:nvPr>
            <p:ph type="title"/>
          </p:nvPr>
        </p:nvSpPr>
        <p:spPr/>
        <p:txBody>
          <a:bodyPr/>
          <a:lstStyle/>
          <a:p>
            <a:r>
              <a:rPr lang="en-US" dirty="0" smtClean="0"/>
              <a:t>Making Connections</a:t>
            </a:r>
            <a:endParaRPr 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lnSpcReduction="10000"/>
          </a:bodyPr>
          <a:lstStyle/>
          <a:p>
            <a:pPr>
              <a:buNone/>
            </a:pPr>
            <a:r>
              <a:rPr lang="en-US" dirty="0" smtClean="0"/>
              <a:t>	2</a:t>
            </a:r>
            <a:r>
              <a:rPr lang="en-US" baseline="30000" dirty="0" smtClean="0"/>
              <a:t>nd</a:t>
            </a:r>
            <a:r>
              <a:rPr lang="en-US" dirty="0" smtClean="0"/>
              <a:t>  Scenario:</a:t>
            </a:r>
          </a:p>
          <a:p>
            <a:pPr>
              <a:buNone/>
            </a:pPr>
            <a:endParaRPr lang="en-US" dirty="0" smtClean="0"/>
          </a:p>
          <a:p>
            <a:pPr>
              <a:buNone/>
            </a:pPr>
            <a:r>
              <a:rPr lang="en-US" dirty="0" smtClean="0"/>
              <a:t>	You are a doctor who has a patient with a malignant stomach tumor. It is impossible to remove the tumor surgically. There is a potent ray or beam that can destroy the tumor but will kill too many healthy cells.  Lower intensity rays are harmless. What type of procedure might be used?</a:t>
            </a:r>
          </a:p>
          <a:p>
            <a:endParaRPr lang="en-US" dirty="0" smtClean="0"/>
          </a:p>
          <a:p>
            <a:pPr algn="r">
              <a:buNone/>
            </a:pPr>
            <a:r>
              <a:rPr lang="en-US" sz="1800" dirty="0" err="1" smtClean="0"/>
              <a:t>Gick</a:t>
            </a:r>
            <a:r>
              <a:rPr lang="en-US" sz="1800" dirty="0" smtClean="0"/>
              <a:t> &amp; </a:t>
            </a:r>
            <a:r>
              <a:rPr lang="en-US" sz="1800" dirty="0" err="1" smtClean="0"/>
              <a:t>Holyoak</a:t>
            </a:r>
            <a:r>
              <a:rPr lang="en-US" sz="1800" dirty="0" smtClean="0"/>
              <a:t>, 1980</a:t>
            </a:r>
            <a:endParaRPr lang="en-US" sz="1800" dirty="0"/>
          </a:p>
        </p:txBody>
      </p:sp>
      <p:sp>
        <p:nvSpPr>
          <p:cNvPr id="2" name="Title 1"/>
          <p:cNvSpPr>
            <a:spLocks noGrp="1"/>
          </p:cNvSpPr>
          <p:nvPr>
            <p:ph type="title"/>
          </p:nvPr>
        </p:nvSpPr>
        <p:spPr/>
        <p:txBody>
          <a:bodyPr/>
          <a:lstStyle/>
          <a:p>
            <a:r>
              <a:rPr lang="en-US" dirty="0" smtClean="0"/>
              <a:t>Transfer</a:t>
            </a:r>
            <a:endParaRPr 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dirty="0" smtClean="0"/>
              <a:t>Knowing About Our Own </a:t>
            </a:r>
            <a:r>
              <a:rPr lang="en-US" dirty="0" err="1" smtClean="0"/>
              <a:t>Knowing.Thinking</a:t>
            </a:r>
            <a:r>
              <a:rPr lang="en-US" dirty="0" smtClean="0"/>
              <a:t> About Our Own Thinking. The ability to monitor one’s current level of understanding.</a:t>
            </a:r>
          </a:p>
          <a:p>
            <a:r>
              <a:rPr lang="en-US" dirty="0" err="1" smtClean="0"/>
              <a:t>Bransford</a:t>
            </a:r>
            <a:r>
              <a:rPr lang="en-US" dirty="0" smtClean="0"/>
              <a:t> identifies </a:t>
            </a:r>
            <a:r>
              <a:rPr lang="en-US" dirty="0" err="1" smtClean="0"/>
              <a:t>metacognition</a:t>
            </a:r>
            <a:r>
              <a:rPr lang="en-US" dirty="0" smtClean="0"/>
              <a:t> as one of </a:t>
            </a:r>
            <a:r>
              <a:rPr lang="en-US" i="1" dirty="0" smtClean="0"/>
              <a:t>three</a:t>
            </a:r>
            <a:r>
              <a:rPr lang="en-US" dirty="0" smtClean="0"/>
              <a:t> most important principles of human learning!</a:t>
            </a:r>
          </a:p>
          <a:p>
            <a:r>
              <a:rPr lang="en-US" b="1" dirty="0" smtClean="0"/>
              <a:t>Fundamental to word learning, comprehension, writing</a:t>
            </a:r>
            <a:endParaRPr lang="en-US" b="1" dirty="0"/>
          </a:p>
        </p:txBody>
      </p:sp>
      <p:sp>
        <p:nvSpPr>
          <p:cNvPr id="2" name="Title 1"/>
          <p:cNvSpPr>
            <a:spLocks noGrp="1"/>
          </p:cNvSpPr>
          <p:nvPr>
            <p:ph type="title"/>
          </p:nvPr>
        </p:nvSpPr>
        <p:spPr/>
        <p:txBody>
          <a:bodyPr/>
          <a:lstStyle/>
          <a:p>
            <a:r>
              <a:rPr lang="en-US" dirty="0" err="1" smtClean="0"/>
              <a:t>Metacognition</a:t>
            </a:r>
            <a:endParaRPr 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1676400"/>
            <a:ext cx="8686800" cy="4525963"/>
          </a:xfrm>
        </p:spPr>
        <p:txBody>
          <a:bodyPr>
            <a:noAutofit/>
          </a:bodyPr>
          <a:lstStyle/>
          <a:p>
            <a:r>
              <a:rPr lang="en-US" sz="2800" dirty="0" smtClean="0"/>
              <a:t>Builds on disposition of young children to make sense of their world</a:t>
            </a:r>
          </a:p>
          <a:p>
            <a:r>
              <a:rPr lang="en-US" sz="2800" dirty="0" smtClean="0"/>
              <a:t>Establishes the habit of “</a:t>
            </a:r>
            <a:r>
              <a:rPr lang="en-US" sz="2800" i="1" dirty="0" smtClean="0"/>
              <a:t>meaning making” </a:t>
            </a:r>
            <a:r>
              <a:rPr lang="en-US" sz="2800" dirty="0" smtClean="0"/>
              <a:t>in reading</a:t>
            </a:r>
          </a:p>
          <a:p>
            <a:r>
              <a:rPr lang="en-US" sz="2800" dirty="0" smtClean="0"/>
              <a:t>Builds knowledge</a:t>
            </a:r>
          </a:p>
          <a:p>
            <a:r>
              <a:rPr lang="en-US" sz="2800" dirty="0" smtClean="0"/>
              <a:t>Facilitates word processing and word learning</a:t>
            </a:r>
          </a:p>
          <a:p>
            <a:r>
              <a:rPr lang="en-US" sz="2800" dirty="0" smtClean="0"/>
              <a:t>Facilitates fluency</a:t>
            </a:r>
          </a:p>
          <a:p>
            <a:r>
              <a:rPr lang="en-US" sz="2800" dirty="0" smtClean="0"/>
              <a:t>Rewarding and aesthetically pleasing to young  learners</a:t>
            </a:r>
            <a:endParaRPr lang="en-US" sz="2800" dirty="0"/>
          </a:p>
        </p:txBody>
      </p:sp>
      <p:sp>
        <p:nvSpPr>
          <p:cNvPr id="2" name="Title 1"/>
          <p:cNvSpPr>
            <a:spLocks noGrp="1"/>
          </p:cNvSpPr>
          <p:nvPr>
            <p:ph type="title"/>
          </p:nvPr>
        </p:nvSpPr>
        <p:spPr/>
        <p:txBody>
          <a:bodyPr>
            <a:normAutofit fontScale="90000"/>
          </a:bodyPr>
          <a:lstStyle/>
          <a:p>
            <a:r>
              <a:rPr lang="en-US" dirty="0" smtClean="0"/>
              <a:t>Why Comprehension Instruction In Early Stages of Literacy</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1752600"/>
            <a:ext cx="8229600" cy="4525963"/>
          </a:xfrm>
        </p:spPr>
        <p:txBody>
          <a:bodyPr/>
          <a:lstStyle/>
          <a:p>
            <a:r>
              <a:rPr lang="en-US" sz="3600" dirty="0" smtClean="0"/>
              <a:t>Incredible number of new and diverse books for children published each year.</a:t>
            </a:r>
          </a:p>
          <a:p>
            <a:r>
              <a:rPr lang="en-US" sz="3600" dirty="0" smtClean="0"/>
              <a:t>Celebration of children’s authors</a:t>
            </a:r>
          </a:p>
          <a:p>
            <a:r>
              <a:rPr lang="en-US" sz="3600" dirty="0" smtClean="0"/>
              <a:t>Authors as part of the literacy community</a:t>
            </a:r>
          </a:p>
          <a:p>
            <a:endParaRPr lang="en-US" dirty="0"/>
          </a:p>
        </p:txBody>
      </p:sp>
      <p:sp>
        <p:nvSpPr>
          <p:cNvPr id="2" name="Title 1"/>
          <p:cNvSpPr>
            <a:spLocks noGrp="1"/>
          </p:cNvSpPr>
          <p:nvPr>
            <p:ph type="title"/>
          </p:nvPr>
        </p:nvSpPr>
        <p:spPr>
          <a:xfrm>
            <a:off x="152400" y="274638"/>
            <a:ext cx="8534400" cy="1143000"/>
          </a:xfrm>
        </p:spPr>
        <p:txBody>
          <a:bodyPr>
            <a:normAutofit fontScale="90000"/>
          </a:bodyPr>
          <a:lstStyle/>
          <a:p>
            <a:r>
              <a:rPr lang="en-US" dirty="0" smtClean="0"/>
              <a:t>Celebration of Children’s Literature</a:t>
            </a:r>
            <a:endParaRPr lang="en-US"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lnSpcReduction="10000"/>
          </a:bodyPr>
          <a:lstStyle/>
          <a:p>
            <a:r>
              <a:rPr lang="en-US" sz="3600" dirty="0" smtClean="0"/>
              <a:t>Automaticity models</a:t>
            </a:r>
          </a:p>
          <a:p>
            <a:r>
              <a:rPr lang="en-US" sz="3600" dirty="0" smtClean="0"/>
              <a:t>Multiple cueing models</a:t>
            </a:r>
            <a:r>
              <a:rPr lang="en-US" sz="3600" i="1" dirty="0" smtClean="0"/>
              <a:t>-meaning, language and visual</a:t>
            </a:r>
          </a:p>
          <a:p>
            <a:r>
              <a:rPr lang="en-US" sz="3600" dirty="0" smtClean="0"/>
              <a:t>Interactive compensatory models</a:t>
            </a:r>
          </a:p>
          <a:p>
            <a:pPr>
              <a:buNone/>
            </a:pPr>
            <a:endParaRPr lang="en-US" sz="3600" dirty="0" smtClean="0"/>
          </a:p>
          <a:p>
            <a:r>
              <a:rPr lang="en-US" sz="3600" dirty="0" smtClean="0"/>
              <a:t>Miscue Analysis and Running Records Provide Insight Into The Process</a:t>
            </a:r>
          </a:p>
          <a:p>
            <a:pPr>
              <a:buNone/>
            </a:pPr>
            <a:endParaRPr lang="en-US" dirty="0"/>
          </a:p>
        </p:txBody>
      </p:sp>
      <p:sp>
        <p:nvSpPr>
          <p:cNvPr id="2" name="Title 1"/>
          <p:cNvSpPr>
            <a:spLocks noGrp="1"/>
          </p:cNvSpPr>
          <p:nvPr>
            <p:ph type="title"/>
          </p:nvPr>
        </p:nvSpPr>
        <p:spPr/>
        <p:txBody>
          <a:bodyPr/>
          <a:lstStyle/>
          <a:p>
            <a:r>
              <a:rPr lang="en-US" dirty="0" smtClean="0"/>
              <a:t>Study of the Process</a:t>
            </a:r>
            <a:endParaRPr lang="en-US"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1676400"/>
            <a:ext cx="8229600" cy="4525963"/>
          </a:xfrm>
        </p:spPr>
        <p:txBody>
          <a:bodyPr>
            <a:normAutofit/>
          </a:bodyPr>
          <a:lstStyle/>
          <a:p>
            <a:r>
              <a:rPr lang="en-US" dirty="0" smtClean="0"/>
              <a:t>A meaning maker from the earliest weeks &amp; months of life.</a:t>
            </a:r>
          </a:p>
          <a:p>
            <a:r>
              <a:rPr lang="en-US" dirty="0" smtClean="0"/>
              <a:t>Young Children learn language and use language to learn</a:t>
            </a:r>
          </a:p>
          <a:p>
            <a:pPr>
              <a:buNone/>
            </a:pPr>
            <a:r>
              <a:rPr lang="en-US" dirty="0" smtClean="0"/>
              <a:t>     (see Gordon Wells, </a:t>
            </a:r>
            <a:r>
              <a:rPr lang="en-US" i="1" dirty="0" smtClean="0"/>
              <a:t>The Meaning Makers</a:t>
            </a:r>
            <a:r>
              <a:rPr lang="en-US" dirty="0" smtClean="0"/>
              <a:t>)</a:t>
            </a:r>
          </a:p>
          <a:p>
            <a:r>
              <a:rPr lang="en-US" dirty="0" smtClean="0"/>
              <a:t>Questioning  &amp; Wondering from ages 1-5 &amp; beyond.</a:t>
            </a:r>
          </a:p>
          <a:p>
            <a:r>
              <a:rPr lang="en-US" i="1" dirty="0" smtClean="0"/>
              <a:t>We now know the impact that parents &amp; significant others have on this process.</a:t>
            </a:r>
          </a:p>
          <a:p>
            <a:pPr>
              <a:buNone/>
            </a:pPr>
            <a:r>
              <a:rPr lang="en-US" dirty="0" smtClean="0"/>
              <a:t>     (See Hart &amp; </a:t>
            </a:r>
            <a:r>
              <a:rPr lang="en-US" dirty="0" err="1" smtClean="0"/>
              <a:t>Risley</a:t>
            </a:r>
            <a:r>
              <a:rPr lang="en-US" dirty="0" smtClean="0"/>
              <a:t>, </a:t>
            </a:r>
            <a:r>
              <a:rPr lang="en-US" i="1" dirty="0" smtClean="0"/>
              <a:t>Meaningful Differences)</a:t>
            </a:r>
            <a:endParaRPr lang="en-US" i="1" dirty="0"/>
          </a:p>
        </p:txBody>
      </p:sp>
      <p:sp>
        <p:nvSpPr>
          <p:cNvPr id="2" name="Title 1"/>
          <p:cNvSpPr>
            <a:spLocks noGrp="1"/>
          </p:cNvSpPr>
          <p:nvPr>
            <p:ph type="title"/>
          </p:nvPr>
        </p:nvSpPr>
        <p:spPr>
          <a:xfrm>
            <a:off x="228600" y="274638"/>
            <a:ext cx="8458200" cy="1143000"/>
          </a:xfrm>
        </p:spPr>
        <p:txBody>
          <a:bodyPr>
            <a:normAutofit fontScale="90000"/>
          </a:bodyPr>
          <a:lstStyle/>
          <a:p>
            <a:r>
              <a:rPr lang="en-US" dirty="0" smtClean="0"/>
              <a:t>The Nature of The Young Child </a:t>
            </a:r>
            <a:br>
              <a:rPr lang="en-US" dirty="0" smtClean="0"/>
            </a:br>
            <a:r>
              <a:rPr lang="en-US" dirty="0" smtClean="0"/>
              <a:t>As A Learner</a:t>
            </a:r>
            <a:endParaRPr lang="en-US"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85000" lnSpcReduction="20000"/>
          </a:bodyPr>
          <a:lstStyle/>
          <a:p>
            <a:endParaRPr lang="en-US" dirty="0" smtClean="0"/>
          </a:p>
          <a:p>
            <a:r>
              <a:rPr lang="en-US" dirty="0" smtClean="0"/>
              <a:t>At the beginning of the year Karen (pseudonym) is a model of organization. With a minute by minute schedule on the board she carefully walks the class through her rules and expectations. She constantly gives children feedback and posts the students’ percentage grades each week. The importance of work and completing assignments on time is stressed. Although this is a worthwhile message, at times it seems to eclipse any effort students might make to develop </a:t>
            </a:r>
            <a:r>
              <a:rPr lang="en-US" i="1" dirty="0" smtClean="0"/>
              <a:t>understanding.</a:t>
            </a:r>
            <a:r>
              <a:rPr lang="en-US" dirty="0" smtClean="0"/>
              <a:t> </a:t>
            </a:r>
          </a:p>
          <a:p>
            <a:pPr>
              <a:buNone/>
            </a:pPr>
            <a:r>
              <a:rPr lang="en-US" sz="3000" i="1" dirty="0" smtClean="0"/>
              <a:t>  </a:t>
            </a:r>
            <a:r>
              <a:rPr lang="en-US" sz="3000" b="1" i="1" dirty="0" smtClean="0"/>
              <a:t>The result is a classroom in which students complete work rather than learn.</a:t>
            </a:r>
          </a:p>
          <a:p>
            <a:pPr>
              <a:buNone/>
            </a:pPr>
            <a:r>
              <a:rPr lang="en-US" sz="3000" i="1" dirty="0" smtClean="0"/>
              <a:t>                                        </a:t>
            </a:r>
            <a:r>
              <a:rPr lang="en-US" sz="3000" i="1" dirty="0" err="1" smtClean="0"/>
              <a:t>Ritchhart</a:t>
            </a:r>
            <a:r>
              <a:rPr lang="en-US" sz="3000" i="1" dirty="0" smtClean="0"/>
              <a:t>, 2002 </a:t>
            </a:r>
            <a:endParaRPr lang="en-US" sz="3000" i="1" dirty="0"/>
          </a:p>
        </p:txBody>
      </p:sp>
      <p:sp>
        <p:nvSpPr>
          <p:cNvPr id="3" name="Title 2"/>
          <p:cNvSpPr>
            <a:spLocks noGrp="1"/>
          </p:cNvSpPr>
          <p:nvPr>
            <p:ph type="title"/>
          </p:nvPr>
        </p:nvSpPr>
        <p:spPr/>
        <p:txBody>
          <a:bodyPr>
            <a:noAutofit/>
          </a:bodyPr>
          <a:lstStyle/>
          <a:p>
            <a:r>
              <a:rPr lang="en-US" sz="3200" dirty="0" smtClean="0"/>
              <a:t>The Disposition of Young Children To Work Hard And To Learn-A Cautionary Tale</a:t>
            </a:r>
            <a:endParaRPr lang="en-US" sz="3200"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0" y="1371600"/>
            <a:ext cx="8382000" cy="5181600"/>
          </a:xfrm>
        </p:spPr>
        <p:txBody>
          <a:bodyPr>
            <a:normAutofit fontScale="92500" lnSpcReduction="20000"/>
          </a:bodyPr>
          <a:lstStyle/>
          <a:p>
            <a:pPr marL="624078" indent="-514350">
              <a:buFont typeface="+mj-lt"/>
              <a:buAutoNum type="arabicPeriod"/>
            </a:pPr>
            <a:r>
              <a:rPr lang="en-US" dirty="0" smtClean="0"/>
              <a:t>The Concept of Emergent Literacy</a:t>
            </a:r>
          </a:p>
          <a:p>
            <a:pPr marL="624078" indent="-514350">
              <a:buFont typeface="+mj-lt"/>
              <a:buAutoNum type="arabicPeriod"/>
            </a:pPr>
            <a:r>
              <a:rPr lang="en-US" dirty="0" smtClean="0"/>
              <a:t>Emergent Writing as Critical Part of Emergent Literacy</a:t>
            </a:r>
          </a:p>
          <a:p>
            <a:pPr marL="624078" indent="-514350">
              <a:buFont typeface="+mj-lt"/>
              <a:buAutoNum type="arabicPeriod"/>
            </a:pPr>
            <a:r>
              <a:rPr lang="en-US" dirty="0" smtClean="0"/>
              <a:t>Construction Theory, Prior Knowledge and Schema</a:t>
            </a:r>
          </a:p>
          <a:p>
            <a:pPr marL="624078" indent="-514350">
              <a:buFont typeface="+mj-lt"/>
              <a:buAutoNum type="arabicPeriod"/>
            </a:pPr>
            <a:r>
              <a:rPr lang="en-US" dirty="0" err="1" smtClean="0"/>
              <a:t>Metacognition</a:t>
            </a:r>
            <a:endParaRPr lang="en-US" dirty="0" smtClean="0"/>
          </a:p>
          <a:p>
            <a:pPr marL="624078" indent="-514350">
              <a:buFont typeface="+mj-lt"/>
              <a:buAutoNum type="arabicPeriod"/>
            </a:pPr>
            <a:r>
              <a:rPr lang="en-US" dirty="0" smtClean="0"/>
              <a:t>Comprehension at Earliest Stages of Literacy Development</a:t>
            </a:r>
          </a:p>
          <a:p>
            <a:pPr marL="624078" indent="-514350">
              <a:buFont typeface="+mj-lt"/>
              <a:buAutoNum type="arabicPeriod"/>
            </a:pPr>
            <a:r>
              <a:rPr lang="en-US" dirty="0" smtClean="0"/>
              <a:t>The Celebration of Children’s Literature</a:t>
            </a:r>
          </a:p>
          <a:p>
            <a:pPr marL="624078" indent="-514350">
              <a:buFont typeface="+mj-lt"/>
              <a:buAutoNum type="arabicPeriod"/>
            </a:pPr>
            <a:r>
              <a:rPr lang="en-US" dirty="0" smtClean="0"/>
              <a:t>The Nature of the Process of Reading</a:t>
            </a:r>
          </a:p>
          <a:p>
            <a:pPr marL="624078" indent="-514350">
              <a:buFont typeface="+mj-lt"/>
              <a:buAutoNum type="arabicPeriod"/>
            </a:pPr>
            <a:r>
              <a:rPr lang="en-US" dirty="0" smtClean="0"/>
              <a:t>The Nature of The Learner</a:t>
            </a:r>
          </a:p>
          <a:p>
            <a:pPr>
              <a:buNone/>
            </a:pPr>
            <a:r>
              <a:rPr lang="en-US" dirty="0" smtClean="0"/>
              <a:t>         </a:t>
            </a:r>
          </a:p>
          <a:p>
            <a:pPr algn="ctr">
              <a:buNone/>
            </a:pPr>
            <a:r>
              <a:rPr lang="en-US" dirty="0" smtClean="0"/>
              <a:t>***********************************</a:t>
            </a:r>
          </a:p>
          <a:p>
            <a:pPr algn="ctr">
              <a:buNone/>
            </a:pPr>
            <a:r>
              <a:rPr lang="en-US" dirty="0" smtClean="0"/>
              <a:t>Reading Recovery draws from each of these!</a:t>
            </a:r>
            <a:endParaRPr lang="en-US" dirty="0"/>
          </a:p>
        </p:txBody>
      </p:sp>
      <p:sp>
        <p:nvSpPr>
          <p:cNvPr id="2" name="Title 1"/>
          <p:cNvSpPr>
            <a:spLocks noGrp="1"/>
          </p:cNvSpPr>
          <p:nvPr>
            <p:ph type="title"/>
          </p:nvPr>
        </p:nvSpPr>
        <p:spPr/>
        <p:txBody>
          <a:bodyPr>
            <a:normAutofit/>
          </a:bodyPr>
          <a:lstStyle/>
          <a:p>
            <a:r>
              <a:rPr lang="en-US" sz="4400" dirty="0" smtClean="0"/>
              <a:t>Eight Principles</a:t>
            </a:r>
            <a:endParaRPr lang="en-US" sz="4400"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10000"/>
          </a:bodyPr>
          <a:lstStyle/>
          <a:p>
            <a:r>
              <a:rPr lang="en-US" dirty="0" smtClean="0"/>
              <a:t>Maintain the theoretical &amp; pedagogical integrity.</a:t>
            </a:r>
          </a:p>
          <a:p>
            <a:r>
              <a:rPr lang="en-US" dirty="0" smtClean="0"/>
              <a:t>Continue to develop the nuances of the pedagogy. </a:t>
            </a:r>
          </a:p>
          <a:p>
            <a:r>
              <a:rPr lang="en-US" dirty="0" smtClean="0"/>
              <a:t>Politically sell Reading Recovery to underserved populations. (The Economy of Success)</a:t>
            </a:r>
          </a:p>
          <a:p>
            <a:r>
              <a:rPr lang="en-US" dirty="0" smtClean="0"/>
              <a:t>Help transfer the enduring theory of Reading Recovery and yet modify the applications</a:t>
            </a:r>
          </a:p>
          <a:p>
            <a:pPr>
              <a:buNone/>
            </a:pPr>
            <a:r>
              <a:rPr lang="en-US" dirty="0" smtClean="0"/>
              <a:t>   to classroom teachers who are working with groups of students and with students at later grade levels. ( Picture walks, running records, </a:t>
            </a:r>
          </a:p>
          <a:p>
            <a:pPr>
              <a:buNone/>
            </a:pPr>
            <a:r>
              <a:rPr lang="en-US" dirty="0" smtClean="0"/>
              <a:t>   dictation and writing, Guided Reading Models, for example. </a:t>
            </a:r>
            <a:endParaRPr lang="en-US" dirty="0"/>
          </a:p>
        </p:txBody>
      </p:sp>
      <p:sp>
        <p:nvSpPr>
          <p:cNvPr id="3" name="Title 2"/>
          <p:cNvSpPr>
            <a:spLocks noGrp="1"/>
          </p:cNvSpPr>
          <p:nvPr>
            <p:ph type="title"/>
          </p:nvPr>
        </p:nvSpPr>
        <p:spPr/>
        <p:txBody>
          <a:bodyPr>
            <a:normAutofit fontScale="90000"/>
          </a:bodyPr>
          <a:lstStyle/>
          <a:p>
            <a:r>
              <a:rPr lang="en-US" dirty="0" smtClean="0"/>
              <a:t>Challenges For Reading Recovery</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2" presetClass="entr" presetSubtype="4" fill="hold" nodeType="clickEffect">
                                  <p:stCondLst>
                                    <p:cond delay="0"/>
                                  </p:stCondLst>
                                  <p:childTnLst>
                                    <p:set>
                                      <p:cBhvr>
                                        <p:cTn id="20" dur="1" fill="hold">
                                          <p:stCondLst>
                                            <p:cond delay="0"/>
                                          </p:stCondLst>
                                        </p:cTn>
                                        <p:tgtEl>
                                          <p:spTgt spid="2">
                                            <p:txEl>
                                              <p:pRg st="3" end="3"/>
                                            </p:txEl>
                                          </p:spTgt>
                                        </p:tgtEl>
                                        <p:attrNameLst>
                                          <p:attrName>style.visibility</p:attrName>
                                        </p:attrNameLst>
                                      </p:cBhvr>
                                      <p:to>
                                        <p:strVal val="visible"/>
                                      </p:to>
                                    </p:set>
                                    <p:anim calcmode="lin" valueType="num">
                                      <p:cBhvr additive="base">
                                        <p:cTn id="21"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2">
                                            <p:txEl>
                                              <p:pRg st="3" end="3"/>
                                            </p:txEl>
                                          </p:spTgt>
                                        </p:tgtEl>
                                        <p:attrNameLst>
                                          <p:attrName>ppt_y</p:attrName>
                                        </p:attrNameLst>
                                      </p:cBhvr>
                                      <p:tavLst>
                                        <p:tav tm="0">
                                          <p:val>
                                            <p:strVal val="1+#ppt_h/2"/>
                                          </p:val>
                                        </p:tav>
                                        <p:tav tm="100000">
                                          <p:val>
                                            <p:strVal val="#ppt_y"/>
                                          </p:val>
                                        </p:tav>
                                      </p:tavLst>
                                    </p:anim>
                                  </p:childTnLst>
                                </p:cTn>
                              </p:par>
                              <p:par>
                                <p:cTn id="23" presetID="2" presetClass="entr" presetSubtype="4" fill="hold" nodeType="with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par>
                                <p:cTn id="27" presetID="2" presetClass="entr" presetSubtype="4" fill="hold" nodeType="withEffect">
                                  <p:stCondLst>
                                    <p:cond delay="0"/>
                                  </p:stCondLst>
                                  <p:childTnLst>
                                    <p:set>
                                      <p:cBhvr>
                                        <p:cTn id="28" dur="1" fill="hold">
                                          <p:stCondLst>
                                            <p:cond delay="0"/>
                                          </p:stCondLst>
                                        </p:cTn>
                                        <p:tgtEl>
                                          <p:spTgt spid="2">
                                            <p:txEl>
                                              <p:pRg st="5" end="5"/>
                                            </p:txEl>
                                          </p:spTgt>
                                        </p:tgtEl>
                                        <p:attrNameLst>
                                          <p:attrName>style.visibility</p:attrName>
                                        </p:attrNameLst>
                                      </p:cBhvr>
                                      <p:to>
                                        <p:strVal val="visible"/>
                                      </p:to>
                                    </p:set>
                                    <p:anim calcmode="lin" valueType="num">
                                      <p:cBhvr additive="base">
                                        <p:cTn id="29"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332037"/>
            <a:ext cx="8229600" cy="3687763"/>
          </a:xfrm>
        </p:spPr>
        <p:txBody>
          <a:bodyPr>
            <a:normAutofit fontScale="70000" lnSpcReduction="20000"/>
          </a:bodyPr>
          <a:lstStyle/>
          <a:p>
            <a:r>
              <a:rPr lang="en-US" sz="3600" dirty="0" smtClean="0"/>
              <a:t>The Disciplined Mind</a:t>
            </a:r>
          </a:p>
          <a:p>
            <a:pPr>
              <a:buNone/>
            </a:pPr>
            <a:r>
              <a:rPr lang="en-US" sz="3600" dirty="0" smtClean="0"/>
              <a:t>        </a:t>
            </a:r>
            <a:r>
              <a:rPr lang="en-US" sz="3600" i="1" dirty="0" smtClean="0"/>
              <a:t>(</a:t>
            </a:r>
            <a:r>
              <a:rPr lang="en-US" sz="2900" i="1" dirty="0" smtClean="0"/>
              <a:t>deep knowledge, expertise</a:t>
            </a:r>
            <a:r>
              <a:rPr lang="en-US" sz="2900" dirty="0" smtClean="0"/>
              <a:t>) </a:t>
            </a:r>
          </a:p>
          <a:p>
            <a:r>
              <a:rPr lang="en-US" sz="3600" dirty="0" smtClean="0"/>
              <a:t>The Synthetic Mind</a:t>
            </a:r>
          </a:p>
          <a:p>
            <a:pPr>
              <a:buNone/>
            </a:pPr>
            <a:r>
              <a:rPr lang="en-US" sz="3600" dirty="0" smtClean="0"/>
              <a:t>         (</a:t>
            </a:r>
            <a:r>
              <a:rPr lang="en-US" sz="2900" i="1" dirty="0" smtClean="0"/>
              <a:t>organize and interpret)</a:t>
            </a:r>
          </a:p>
          <a:p>
            <a:r>
              <a:rPr lang="en-US" sz="3600" dirty="0" smtClean="0"/>
              <a:t>The Creative Mind</a:t>
            </a:r>
          </a:p>
          <a:p>
            <a:r>
              <a:rPr lang="en-US" sz="3600" dirty="0" smtClean="0"/>
              <a:t>       (</a:t>
            </a:r>
            <a:r>
              <a:rPr lang="en-US" sz="2900" i="1" dirty="0" smtClean="0"/>
              <a:t>problem solving)</a:t>
            </a:r>
          </a:p>
          <a:p>
            <a:r>
              <a:rPr lang="en-US" sz="3600" dirty="0" smtClean="0"/>
              <a:t>The Respectful Mind</a:t>
            </a:r>
          </a:p>
          <a:p>
            <a:pPr>
              <a:buNone/>
            </a:pPr>
            <a:r>
              <a:rPr lang="en-US" sz="3600" dirty="0" smtClean="0"/>
              <a:t>         (</a:t>
            </a:r>
            <a:r>
              <a:rPr lang="en-US" sz="3600" i="1" dirty="0" smtClean="0"/>
              <a:t> </a:t>
            </a:r>
            <a:r>
              <a:rPr lang="en-US" sz="2900" i="1" dirty="0" smtClean="0"/>
              <a:t>open to consideration)</a:t>
            </a:r>
          </a:p>
          <a:p>
            <a:r>
              <a:rPr lang="en-US" sz="3600" dirty="0" smtClean="0"/>
              <a:t>The Ethical Mind</a:t>
            </a:r>
          </a:p>
          <a:p>
            <a:pPr>
              <a:buNone/>
            </a:pPr>
            <a:r>
              <a:rPr lang="en-US" sz="3600" dirty="0" smtClean="0"/>
              <a:t>           ( </a:t>
            </a:r>
            <a:r>
              <a:rPr lang="en-US" sz="2900" i="1" dirty="0" smtClean="0"/>
              <a:t>fair &amp; principled)</a:t>
            </a:r>
            <a:endParaRPr lang="en-US" sz="2900" i="1" dirty="0"/>
          </a:p>
        </p:txBody>
      </p:sp>
      <p:sp>
        <p:nvSpPr>
          <p:cNvPr id="2" name="Title 1"/>
          <p:cNvSpPr>
            <a:spLocks noGrp="1"/>
          </p:cNvSpPr>
          <p:nvPr>
            <p:ph type="title"/>
          </p:nvPr>
        </p:nvSpPr>
        <p:spPr>
          <a:xfrm>
            <a:off x="152400" y="533400"/>
            <a:ext cx="8534400" cy="1143000"/>
          </a:xfrm>
        </p:spPr>
        <p:txBody>
          <a:bodyPr>
            <a:normAutofit fontScale="90000"/>
          </a:bodyPr>
          <a:lstStyle/>
          <a:p>
            <a:pPr algn="r"/>
            <a:r>
              <a:rPr lang="en-US" dirty="0" smtClean="0"/>
              <a:t> Minds Needed For The 21</a:t>
            </a:r>
            <a:r>
              <a:rPr lang="en-US" baseline="30000" dirty="0" smtClean="0"/>
              <a:t>st</a:t>
            </a:r>
            <a:r>
              <a:rPr lang="en-US" dirty="0" smtClean="0"/>
              <a:t> Century </a:t>
            </a:r>
            <a:br>
              <a:rPr lang="en-US" dirty="0" smtClean="0"/>
            </a:br>
            <a:r>
              <a:rPr lang="en-US" sz="2800" dirty="0" smtClean="0"/>
              <a:t>Howard Gardner</a:t>
            </a:r>
            <a:endParaRPr lang="en-US" sz="2800"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1828800"/>
            <a:ext cx="8686800" cy="4525963"/>
          </a:xfrm>
        </p:spPr>
        <p:txBody>
          <a:bodyPr>
            <a:normAutofit/>
          </a:bodyPr>
          <a:lstStyle/>
          <a:p>
            <a:r>
              <a:rPr lang="en-US" sz="3200" dirty="0" smtClean="0"/>
              <a:t>Personal Narratives</a:t>
            </a:r>
            <a:r>
              <a:rPr lang="en-US" dirty="0" smtClean="0"/>
              <a:t>-Bob, Lee, Judy, Michal</a:t>
            </a:r>
          </a:p>
          <a:p>
            <a:endParaRPr lang="en-US" sz="1400" dirty="0" smtClean="0"/>
          </a:p>
          <a:p>
            <a:r>
              <a:rPr lang="en-US" sz="3200" dirty="0" smtClean="0"/>
              <a:t>Your personal narrative</a:t>
            </a:r>
          </a:p>
          <a:p>
            <a:endParaRPr lang="en-US" sz="1400" dirty="0" smtClean="0"/>
          </a:p>
          <a:p>
            <a:r>
              <a:rPr lang="en-US" sz="3200" dirty="0" smtClean="0"/>
              <a:t>Impact of Reading Recovery </a:t>
            </a:r>
          </a:p>
          <a:p>
            <a:pPr marL="1368425" indent="-255588">
              <a:buFont typeface="Arial" pitchFamily="34" charset="0"/>
              <a:buChar char="•"/>
            </a:pPr>
            <a:r>
              <a:rPr lang="en-US" dirty="0" smtClean="0"/>
              <a:t>     Locally</a:t>
            </a:r>
          </a:p>
          <a:p>
            <a:pPr marL="1368425" indent="-255588">
              <a:buFont typeface="Arial" pitchFamily="34" charset="0"/>
              <a:buChar char="•"/>
            </a:pPr>
            <a:r>
              <a:rPr lang="en-US" dirty="0" smtClean="0"/>
              <a:t>     Nationally</a:t>
            </a:r>
          </a:p>
          <a:p>
            <a:pPr marL="1368425" indent="-255588">
              <a:buFont typeface="Arial" pitchFamily="34" charset="0"/>
              <a:buChar char="•"/>
            </a:pPr>
            <a:r>
              <a:rPr lang="en-US" dirty="0" smtClean="0"/>
              <a:t>     Internationally</a:t>
            </a:r>
          </a:p>
          <a:p>
            <a:pPr algn="ctr">
              <a:buNone/>
            </a:pPr>
            <a:r>
              <a:rPr lang="en-US" b="1" dirty="0" smtClean="0"/>
              <a:t>Making A Difference </a:t>
            </a:r>
          </a:p>
          <a:p>
            <a:pPr algn="ctr">
              <a:buNone/>
            </a:pPr>
            <a:r>
              <a:rPr lang="en-US" b="1" i="1" dirty="0" smtClean="0"/>
              <a:t>Churchill- Success is never finished</a:t>
            </a:r>
            <a:r>
              <a:rPr lang="en-US" b="1" dirty="0" smtClean="0"/>
              <a:t>.</a:t>
            </a:r>
            <a:endParaRPr lang="en-US" b="1" dirty="0"/>
          </a:p>
        </p:txBody>
      </p:sp>
      <p:sp>
        <p:nvSpPr>
          <p:cNvPr id="2" name="Title 1"/>
          <p:cNvSpPr>
            <a:spLocks noGrp="1"/>
          </p:cNvSpPr>
          <p:nvPr>
            <p:ph type="title"/>
          </p:nvPr>
        </p:nvSpPr>
        <p:spPr/>
        <p:txBody>
          <a:bodyPr>
            <a:normAutofit fontScale="90000"/>
          </a:bodyPr>
          <a:lstStyle/>
          <a:p>
            <a:r>
              <a:rPr lang="en-US" dirty="0" smtClean="0"/>
              <a:t>Personal Connections To Reading Recovery-Making A Difference</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3">
                                            <p:txEl>
                                              <p:pRg st="8" end="8"/>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1905000"/>
            <a:ext cx="8686800" cy="3886200"/>
          </a:xfrm>
        </p:spPr>
        <p:txBody>
          <a:bodyPr>
            <a:normAutofit fontScale="92500" lnSpcReduction="20000"/>
          </a:bodyPr>
          <a:lstStyle/>
          <a:p>
            <a:r>
              <a:rPr lang="en-US" sz="3000" dirty="0" smtClean="0"/>
              <a:t>Is learning to read natural or unnatural?</a:t>
            </a:r>
          </a:p>
          <a:p>
            <a:pPr>
              <a:buNone/>
            </a:pPr>
            <a:endParaRPr lang="en-US" sz="1300" dirty="0" smtClean="0"/>
          </a:p>
          <a:p>
            <a:r>
              <a:rPr lang="en-US" sz="3000" dirty="0" smtClean="0"/>
              <a:t>Is learning to read a sequential act?</a:t>
            </a:r>
          </a:p>
          <a:p>
            <a:pPr>
              <a:buNone/>
            </a:pPr>
            <a:endParaRPr lang="en-US" sz="1400" dirty="0" smtClean="0"/>
          </a:p>
          <a:p>
            <a:r>
              <a:rPr lang="en-US" sz="3000" dirty="0" smtClean="0"/>
              <a:t>Issue of phonics instruction-what kind,</a:t>
            </a:r>
          </a:p>
          <a:p>
            <a:pPr>
              <a:buNone/>
            </a:pPr>
            <a:r>
              <a:rPr lang="en-US" sz="3000" dirty="0" smtClean="0"/>
              <a:t>		how much &amp; when?</a:t>
            </a:r>
          </a:p>
          <a:p>
            <a:pPr>
              <a:buNone/>
            </a:pPr>
            <a:endParaRPr lang="en-US" sz="1400" dirty="0" smtClean="0"/>
          </a:p>
          <a:p>
            <a:r>
              <a:rPr lang="en-US" sz="3000" dirty="0" smtClean="0"/>
              <a:t>Text types-predictable or decodable or…?</a:t>
            </a:r>
          </a:p>
          <a:p>
            <a:pPr>
              <a:buNone/>
            </a:pPr>
            <a:endParaRPr lang="en-US" sz="1400" dirty="0" smtClean="0"/>
          </a:p>
          <a:p>
            <a:r>
              <a:rPr lang="en-US" sz="3000" dirty="0" smtClean="0"/>
              <a:t>When does comprehension instruction begin?</a:t>
            </a:r>
          </a:p>
          <a:p>
            <a:pPr>
              <a:buNone/>
            </a:pPr>
            <a:endParaRPr lang="en-US" sz="1400" dirty="0" smtClean="0"/>
          </a:p>
          <a:p>
            <a:r>
              <a:rPr lang="en-US" sz="3000" dirty="0" smtClean="0"/>
              <a:t>The Role of Writing in Early Literacy?</a:t>
            </a:r>
            <a:endParaRPr lang="en-US" sz="3000" dirty="0"/>
          </a:p>
        </p:txBody>
      </p:sp>
      <p:sp>
        <p:nvSpPr>
          <p:cNvPr id="2" name="Title 1"/>
          <p:cNvSpPr>
            <a:spLocks noGrp="1"/>
          </p:cNvSpPr>
          <p:nvPr>
            <p:ph type="title"/>
          </p:nvPr>
        </p:nvSpPr>
        <p:spPr/>
        <p:txBody>
          <a:bodyPr>
            <a:normAutofit fontScale="90000"/>
          </a:bodyPr>
          <a:lstStyle/>
          <a:p>
            <a:r>
              <a:rPr lang="en-US" dirty="0" smtClean="0"/>
              <a:t>Reading Recovery In a Culture of Competing Theories</a:t>
            </a:r>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273050"/>
            <a:ext cx="8839200" cy="1143000"/>
          </a:xfrm>
        </p:spPr>
        <p:txBody>
          <a:bodyPr>
            <a:noAutofit/>
          </a:bodyPr>
          <a:lstStyle/>
          <a:p>
            <a:r>
              <a:rPr lang="en-US" sz="3200" dirty="0" smtClean="0"/>
              <a:t>Reading Recovery Has Survived and Thrived Through Major Pendulum Swings of Literacy</a:t>
            </a:r>
            <a:endParaRPr lang="en-US" sz="3200" dirty="0"/>
          </a:p>
        </p:txBody>
      </p:sp>
      <p:sp>
        <p:nvSpPr>
          <p:cNvPr id="4" name="Text Placeholder 3"/>
          <p:cNvSpPr>
            <a:spLocks noGrp="1"/>
          </p:cNvSpPr>
          <p:nvPr>
            <p:ph type="body" idx="1"/>
          </p:nvPr>
        </p:nvSpPr>
        <p:spPr>
          <a:xfrm>
            <a:off x="457200" y="5791200"/>
            <a:ext cx="4040188" cy="762000"/>
          </a:xfrm>
        </p:spPr>
        <p:txBody>
          <a:bodyPr/>
          <a:lstStyle/>
          <a:p>
            <a:r>
              <a:rPr lang="en-US" dirty="0" smtClean="0"/>
              <a:t> 1980’s</a:t>
            </a:r>
            <a:endParaRPr lang="en-US" dirty="0"/>
          </a:p>
        </p:txBody>
      </p:sp>
      <p:sp>
        <p:nvSpPr>
          <p:cNvPr id="5" name="Text Placeholder 4"/>
          <p:cNvSpPr>
            <a:spLocks noGrp="1"/>
          </p:cNvSpPr>
          <p:nvPr>
            <p:ph type="body" sz="half" idx="3"/>
          </p:nvPr>
        </p:nvSpPr>
        <p:spPr>
          <a:xfrm>
            <a:off x="4648200" y="5791200"/>
            <a:ext cx="4041775" cy="762000"/>
          </a:xfrm>
        </p:spPr>
        <p:txBody>
          <a:bodyPr/>
          <a:lstStyle/>
          <a:p>
            <a:r>
              <a:rPr lang="en-US" dirty="0" smtClean="0"/>
              <a:t>1990’s-2008</a:t>
            </a:r>
            <a:endParaRPr lang="en-US" dirty="0"/>
          </a:p>
        </p:txBody>
      </p:sp>
      <p:sp>
        <p:nvSpPr>
          <p:cNvPr id="3" name="Content Placeholder 2"/>
          <p:cNvSpPr>
            <a:spLocks noGrp="1"/>
          </p:cNvSpPr>
          <p:nvPr>
            <p:ph sz="quarter" idx="2"/>
          </p:nvPr>
        </p:nvSpPr>
        <p:spPr>
          <a:xfrm>
            <a:off x="457200" y="1752600"/>
            <a:ext cx="4040188" cy="3941763"/>
          </a:xfrm>
        </p:spPr>
        <p:txBody>
          <a:bodyPr>
            <a:normAutofit fontScale="92500" lnSpcReduction="20000"/>
          </a:bodyPr>
          <a:lstStyle/>
          <a:p>
            <a:r>
              <a:rPr lang="en-US" sz="2800" dirty="0" smtClean="0"/>
              <a:t>Whole language movement</a:t>
            </a:r>
          </a:p>
          <a:p>
            <a:r>
              <a:rPr lang="en-US" sz="2800" dirty="0" smtClean="0"/>
              <a:t>Natural &amp; predictable texts</a:t>
            </a:r>
          </a:p>
          <a:p>
            <a:r>
              <a:rPr lang="en-US" sz="2800" dirty="0" smtClean="0"/>
              <a:t>Strong emphasis on writing</a:t>
            </a:r>
          </a:p>
          <a:p>
            <a:r>
              <a:rPr lang="en-US" sz="2800" dirty="0" smtClean="0"/>
              <a:t>Construction theory</a:t>
            </a:r>
          </a:p>
          <a:p>
            <a:r>
              <a:rPr lang="en-US" sz="2800" dirty="0" err="1" smtClean="0"/>
              <a:t>Metacognition</a:t>
            </a:r>
            <a:endParaRPr lang="en-US" sz="2800" dirty="0" smtClean="0"/>
          </a:p>
          <a:p>
            <a:r>
              <a:rPr lang="en-US" sz="2800" dirty="0" smtClean="0"/>
              <a:t>Miscues, Qualitative</a:t>
            </a:r>
          </a:p>
          <a:p>
            <a:pPr>
              <a:buNone/>
            </a:pPr>
            <a:r>
              <a:rPr lang="en-US" sz="2800" dirty="0" smtClean="0"/>
              <a:t>   Assessments</a:t>
            </a:r>
          </a:p>
          <a:p>
            <a:endParaRPr lang="en-US" dirty="0" smtClean="0"/>
          </a:p>
        </p:txBody>
      </p:sp>
      <p:sp>
        <p:nvSpPr>
          <p:cNvPr id="6" name="Content Placeholder 5"/>
          <p:cNvSpPr>
            <a:spLocks noGrp="1"/>
          </p:cNvSpPr>
          <p:nvPr>
            <p:ph sz="quarter" idx="4"/>
          </p:nvPr>
        </p:nvSpPr>
        <p:spPr>
          <a:xfrm>
            <a:off x="4648200" y="1828800"/>
            <a:ext cx="4041775" cy="3941763"/>
          </a:xfrm>
        </p:spPr>
        <p:txBody>
          <a:bodyPr>
            <a:normAutofit/>
          </a:bodyPr>
          <a:lstStyle/>
          <a:p>
            <a:r>
              <a:rPr lang="en-US" sz="2800" dirty="0" smtClean="0"/>
              <a:t>Decodable texts</a:t>
            </a:r>
          </a:p>
          <a:p>
            <a:r>
              <a:rPr lang="en-US" sz="2800" dirty="0" smtClean="0"/>
              <a:t>Phoneme segmentation</a:t>
            </a:r>
          </a:p>
          <a:p>
            <a:r>
              <a:rPr lang="en-US" sz="2800" dirty="0" smtClean="0"/>
              <a:t>Early writing </a:t>
            </a:r>
            <a:r>
              <a:rPr lang="en-US" dirty="0" smtClean="0"/>
              <a:t>delayed</a:t>
            </a:r>
            <a:endParaRPr lang="en-US" dirty="0"/>
          </a:p>
          <a:p>
            <a:r>
              <a:rPr lang="en-US" sz="2800" dirty="0" smtClean="0"/>
              <a:t>Fluency</a:t>
            </a:r>
          </a:p>
          <a:p>
            <a:r>
              <a:rPr lang="en-US" dirty="0" smtClean="0"/>
              <a:t>“Scientifically Based</a:t>
            </a:r>
            <a:r>
              <a:rPr lang="en-US" sz="2800" dirty="0" smtClean="0"/>
              <a:t>”</a:t>
            </a:r>
          </a:p>
          <a:p>
            <a:r>
              <a:rPr lang="en-US" sz="2800" dirty="0" smtClean="0"/>
              <a:t>Quantitative Assessments</a:t>
            </a:r>
          </a:p>
          <a:p>
            <a:endParaRPr lang="en-US" dirty="0" smtClean="0"/>
          </a:p>
          <a:p>
            <a:pPr>
              <a:buNone/>
            </a:pPr>
            <a:endParaRPr lang="en-US" dirty="0"/>
          </a:p>
          <a:p>
            <a:pPr>
              <a:buNone/>
            </a:pP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6">
                                            <p:txEl>
                                              <p:pRg st="0" end="0"/>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6">
                                            <p:txEl>
                                              <p:pRg st="1" end="1"/>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6">
                                            <p:txEl>
                                              <p:pRg st="2" end="2"/>
                                            </p:txEl>
                                          </p:spTgt>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6">
                                            <p:txEl>
                                              <p:pRg st="3" end="3"/>
                                            </p:txEl>
                                          </p:spTgt>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6">
                                            <p:txEl>
                                              <p:pRg st="4" end="4"/>
                                            </p:txEl>
                                          </p:spTgt>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6">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Content Placeholder 7"/>
          <p:cNvSpPr>
            <a:spLocks noGrp="1"/>
          </p:cNvSpPr>
          <p:nvPr>
            <p:ph idx="1"/>
          </p:nvPr>
        </p:nvSpPr>
        <p:spPr>
          <a:xfrm>
            <a:off x="228600" y="1447800"/>
            <a:ext cx="8763000" cy="4525963"/>
          </a:xfrm>
        </p:spPr>
        <p:txBody>
          <a:bodyPr>
            <a:normAutofit/>
          </a:bodyPr>
          <a:lstStyle/>
          <a:p>
            <a:r>
              <a:rPr lang="en-US" dirty="0" smtClean="0"/>
              <a:t>Carefully defined and monitored</a:t>
            </a:r>
          </a:p>
          <a:p>
            <a:r>
              <a:rPr lang="en-US" dirty="0" smtClean="0"/>
              <a:t>Strong network across schools and universities</a:t>
            </a:r>
          </a:p>
          <a:p>
            <a:pPr>
              <a:buNone/>
            </a:pPr>
            <a:r>
              <a:rPr lang="en-US" dirty="0"/>
              <a:t> </a:t>
            </a:r>
            <a:r>
              <a:rPr lang="en-US" dirty="0" smtClean="0"/>
              <a:t>    (A Professional Learning Community)</a:t>
            </a:r>
          </a:p>
          <a:p>
            <a:r>
              <a:rPr lang="en-US" dirty="0" smtClean="0"/>
              <a:t>Theoretically Framed</a:t>
            </a:r>
          </a:p>
          <a:p>
            <a:r>
              <a:rPr lang="en-US" i="1" dirty="0" smtClean="0"/>
              <a:t>Research Based</a:t>
            </a:r>
          </a:p>
          <a:p>
            <a:r>
              <a:rPr lang="en-US" dirty="0" smtClean="0"/>
              <a:t>Attracts Competent Professionals</a:t>
            </a:r>
          </a:p>
          <a:p>
            <a:r>
              <a:rPr lang="en-US" dirty="0" smtClean="0"/>
              <a:t>Exemplary Model of Training and Educating</a:t>
            </a:r>
          </a:p>
          <a:p>
            <a:r>
              <a:rPr lang="en-US" dirty="0" smtClean="0"/>
              <a:t>Targeted Population of Learners</a:t>
            </a:r>
          </a:p>
          <a:p>
            <a:r>
              <a:rPr lang="en-US" i="1" dirty="0" smtClean="0"/>
              <a:t>Impressive</a:t>
            </a:r>
            <a:r>
              <a:rPr lang="en-US" dirty="0" smtClean="0"/>
              <a:t> Literacy Achievement Results</a:t>
            </a:r>
            <a:endParaRPr lang="en-US" dirty="0"/>
          </a:p>
        </p:txBody>
      </p:sp>
      <p:sp>
        <p:nvSpPr>
          <p:cNvPr id="7" name="Title 6"/>
          <p:cNvSpPr>
            <a:spLocks noGrp="1"/>
          </p:cNvSpPr>
          <p:nvPr>
            <p:ph type="title"/>
          </p:nvPr>
        </p:nvSpPr>
        <p:spPr>
          <a:xfrm>
            <a:off x="228600" y="274638"/>
            <a:ext cx="8458200" cy="1143000"/>
          </a:xfrm>
        </p:spPr>
        <p:txBody>
          <a:bodyPr>
            <a:normAutofit/>
          </a:bodyPr>
          <a:lstStyle/>
          <a:p>
            <a:r>
              <a:rPr lang="en-US" dirty="0" smtClean="0"/>
              <a:t>Why Has RR Survived &amp; Thrived?</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anim calcmode="lin" valueType="num">
                                      <p:cBhvr additive="base">
                                        <p:cTn id="7" dur="500" fill="hold"/>
                                        <p:tgtEl>
                                          <p:spTgt spid="8">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8">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8">
                                            <p:txEl>
                                              <p:pRg st="1" end="1"/>
                                            </p:txEl>
                                          </p:spTgt>
                                        </p:tgtEl>
                                        <p:attrNameLst>
                                          <p:attrName>style.visibility</p:attrName>
                                        </p:attrNameLst>
                                      </p:cBhvr>
                                      <p:to>
                                        <p:strVal val="visible"/>
                                      </p:to>
                                    </p:set>
                                    <p:anim calcmode="lin" valueType="num">
                                      <p:cBhvr additive="base">
                                        <p:cTn id="13" dur="500" fill="hold"/>
                                        <p:tgtEl>
                                          <p:spTgt spid="8">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8">
                                            <p:txEl>
                                              <p:pRg st="1" end="1"/>
                                            </p:txEl>
                                          </p:spTgt>
                                        </p:tgtEl>
                                        <p:attrNameLst>
                                          <p:attrName>ppt_y</p:attrName>
                                        </p:attrNameLst>
                                      </p:cBhvr>
                                      <p:tavLst>
                                        <p:tav tm="0">
                                          <p:val>
                                            <p:strVal val="1+#ppt_h/2"/>
                                          </p:val>
                                        </p:tav>
                                        <p:tav tm="100000">
                                          <p:val>
                                            <p:strVal val="#ppt_y"/>
                                          </p:val>
                                        </p:tav>
                                      </p:tavLst>
                                    </p:anim>
                                  </p:childTnLst>
                                </p:cTn>
                              </p:par>
                              <p:par>
                                <p:cTn id="15" presetID="2" presetClass="entr" presetSubtype="4" fill="hold" nodeType="withEffect">
                                  <p:stCondLst>
                                    <p:cond delay="0"/>
                                  </p:stCondLst>
                                  <p:childTnLst>
                                    <p:set>
                                      <p:cBhvr>
                                        <p:cTn id="16" dur="1" fill="hold">
                                          <p:stCondLst>
                                            <p:cond delay="0"/>
                                          </p:stCondLst>
                                        </p:cTn>
                                        <p:tgtEl>
                                          <p:spTgt spid="8">
                                            <p:txEl>
                                              <p:pRg st="2" end="2"/>
                                            </p:txEl>
                                          </p:spTgt>
                                        </p:tgtEl>
                                        <p:attrNameLst>
                                          <p:attrName>style.visibility</p:attrName>
                                        </p:attrNameLst>
                                      </p:cBhvr>
                                      <p:to>
                                        <p:strVal val="visible"/>
                                      </p:to>
                                    </p:set>
                                    <p:anim calcmode="lin" valueType="num">
                                      <p:cBhvr additive="base">
                                        <p:cTn id="17" dur="500" fill="hold"/>
                                        <p:tgtEl>
                                          <p:spTgt spid="8">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8">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nodeType="clickEffect">
                                  <p:stCondLst>
                                    <p:cond delay="0"/>
                                  </p:stCondLst>
                                  <p:childTnLst>
                                    <p:set>
                                      <p:cBhvr>
                                        <p:cTn id="22" dur="1" fill="hold">
                                          <p:stCondLst>
                                            <p:cond delay="0"/>
                                          </p:stCondLst>
                                        </p:cTn>
                                        <p:tgtEl>
                                          <p:spTgt spid="8">
                                            <p:txEl>
                                              <p:pRg st="3" end="3"/>
                                            </p:txEl>
                                          </p:spTgt>
                                        </p:tgtEl>
                                        <p:attrNameLst>
                                          <p:attrName>style.visibility</p:attrName>
                                        </p:attrNameLst>
                                      </p:cBhvr>
                                      <p:to>
                                        <p:strVal val="visible"/>
                                      </p:to>
                                    </p:set>
                                    <p:anim calcmode="lin" valueType="num">
                                      <p:cBhvr additive="base">
                                        <p:cTn id="23" dur="500" fill="hold"/>
                                        <p:tgtEl>
                                          <p:spTgt spid="8">
                                            <p:txEl>
                                              <p:pRg st="3" end="3"/>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8">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nodeType="clickEffect">
                                  <p:stCondLst>
                                    <p:cond delay="0"/>
                                  </p:stCondLst>
                                  <p:childTnLst>
                                    <p:set>
                                      <p:cBhvr>
                                        <p:cTn id="28" dur="1" fill="hold">
                                          <p:stCondLst>
                                            <p:cond delay="0"/>
                                          </p:stCondLst>
                                        </p:cTn>
                                        <p:tgtEl>
                                          <p:spTgt spid="8">
                                            <p:txEl>
                                              <p:pRg st="4" end="4"/>
                                            </p:txEl>
                                          </p:spTgt>
                                        </p:tgtEl>
                                        <p:attrNameLst>
                                          <p:attrName>style.visibility</p:attrName>
                                        </p:attrNameLst>
                                      </p:cBhvr>
                                      <p:to>
                                        <p:strVal val="visible"/>
                                      </p:to>
                                    </p:set>
                                    <p:anim calcmode="lin" valueType="num">
                                      <p:cBhvr additive="base">
                                        <p:cTn id="29" dur="500" fill="hold"/>
                                        <p:tgtEl>
                                          <p:spTgt spid="8">
                                            <p:txEl>
                                              <p:pRg st="4" end="4"/>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8">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nodeType="clickEffect">
                                  <p:stCondLst>
                                    <p:cond delay="0"/>
                                  </p:stCondLst>
                                  <p:childTnLst>
                                    <p:set>
                                      <p:cBhvr>
                                        <p:cTn id="34" dur="1" fill="hold">
                                          <p:stCondLst>
                                            <p:cond delay="0"/>
                                          </p:stCondLst>
                                        </p:cTn>
                                        <p:tgtEl>
                                          <p:spTgt spid="8">
                                            <p:txEl>
                                              <p:pRg st="5" end="5"/>
                                            </p:txEl>
                                          </p:spTgt>
                                        </p:tgtEl>
                                        <p:attrNameLst>
                                          <p:attrName>style.visibility</p:attrName>
                                        </p:attrNameLst>
                                      </p:cBhvr>
                                      <p:to>
                                        <p:strVal val="visible"/>
                                      </p:to>
                                    </p:set>
                                    <p:anim calcmode="lin" valueType="num">
                                      <p:cBhvr additive="base">
                                        <p:cTn id="35" dur="500" fill="hold"/>
                                        <p:tgtEl>
                                          <p:spTgt spid="8">
                                            <p:txEl>
                                              <p:pRg st="5" end="5"/>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8">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2" presetClass="entr" presetSubtype="4" fill="hold" nodeType="clickEffect">
                                  <p:stCondLst>
                                    <p:cond delay="0"/>
                                  </p:stCondLst>
                                  <p:childTnLst>
                                    <p:set>
                                      <p:cBhvr>
                                        <p:cTn id="40" dur="1" fill="hold">
                                          <p:stCondLst>
                                            <p:cond delay="0"/>
                                          </p:stCondLst>
                                        </p:cTn>
                                        <p:tgtEl>
                                          <p:spTgt spid="8">
                                            <p:txEl>
                                              <p:pRg st="6" end="6"/>
                                            </p:txEl>
                                          </p:spTgt>
                                        </p:tgtEl>
                                        <p:attrNameLst>
                                          <p:attrName>style.visibility</p:attrName>
                                        </p:attrNameLst>
                                      </p:cBhvr>
                                      <p:to>
                                        <p:strVal val="visible"/>
                                      </p:to>
                                    </p:set>
                                    <p:anim calcmode="lin" valueType="num">
                                      <p:cBhvr additive="base">
                                        <p:cTn id="41" dur="500" fill="hold"/>
                                        <p:tgtEl>
                                          <p:spTgt spid="8">
                                            <p:txEl>
                                              <p:pRg st="6" end="6"/>
                                            </p:txEl>
                                          </p:spTgt>
                                        </p:tgtEl>
                                        <p:attrNameLst>
                                          <p:attrName>ppt_x</p:attrName>
                                        </p:attrNameLst>
                                      </p:cBhvr>
                                      <p:tavLst>
                                        <p:tav tm="0">
                                          <p:val>
                                            <p:strVal val="#ppt_x"/>
                                          </p:val>
                                        </p:tav>
                                        <p:tav tm="100000">
                                          <p:val>
                                            <p:strVal val="#ppt_x"/>
                                          </p:val>
                                        </p:tav>
                                      </p:tavLst>
                                    </p:anim>
                                    <p:anim calcmode="lin" valueType="num">
                                      <p:cBhvr additive="base">
                                        <p:cTn id="42" dur="500" fill="hold"/>
                                        <p:tgtEl>
                                          <p:spTgt spid="8">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2" presetClass="entr" presetSubtype="4" fill="hold" nodeType="clickEffect">
                                  <p:stCondLst>
                                    <p:cond delay="0"/>
                                  </p:stCondLst>
                                  <p:childTnLst>
                                    <p:set>
                                      <p:cBhvr>
                                        <p:cTn id="46" dur="1" fill="hold">
                                          <p:stCondLst>
                                            <p:cond delay="0"/>
                                          </p:stCondLst>
                                        </p:cTn>
                                        <p:tgtEl>
                                          <p:spTgt spid="8">
                                            <p:txEl>
                                              <p:pRg st="7" end="7"/>
                                            </p:txEl>
                                          </p:spTgt>
                                        </p:tgtEl>
                                        <p:attrNameLst>
                                          <p:attrName>style.visibility</p:attrName>
                                        </p:attrNameLst>
                                      </p:cBhvr>
                                      <p:to>
                                        <p:strVal val="visible"/>
                                      </p:to>
                                    </p:set>
                                    <p:anim calcmode="lin" valueType="num">
                                      <p:cBhvr additive="base">
                                        <p:cTn id="47" dur="500" fill="hold"/>
                                        <p:tgtEl>
                                          <p:spTgt spid="8">
                                            <p:txEl>
                                              <p:pRg st="7" end="7"/>
                                            </p:txEl>
                                          </p:spTgt>
                                        </p:tgtEl>
                                        <p:attrNameLst>
                                          <p:attrName>ppt_x</p:attrName>
                                        </p:attrNameLst>
                                      </p:cBhvr>
                                      <p:tavLst>
                                        <p:tav tm="0">
                                          <p:val>
                                            <p:strVal val="#ppt_x"/>
                                          </p:val>
                                        </p:tav>
                                        <p:tav tm="100000">
                                          <p:val>
                                            <p:strVal val="#ppt_x"/>
                                          </p:val>
                                        </p:tav>
                                      </p:tavLst>
                                    </p:anim>
                                    <p:anim calcmode="lin" valueType="num">
                                      <p:cBhvr additive="base">
                                        <p:cTn id="48" dur="500" fill="hold"/>
                                        <p:tgtEl>
                                          <p:spTgt spid="8">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49" fill="hold">
                      <p:stCondLst>
                        <p:cond delay="indefinite"/>
                      </p:stCondLst>
                      <p:childTnLst>
                        <p:par>
                          <p:cTn id="50" fill="hold">
                            <p:stCondLst>
                              <p:cond delay="0"/>
                            </p:stCondLst>
                            <p:childTnLst>
                              <p:par>
                                <p:cTn id="51" presetID="2" presetClass="entr" presetSubtype="4" fill="hold" nodeType="clickEffect">
                                  <p:stCondLst>
                                    <p:cond delay="0"/>
                                  </p:stCondLst>
                                  <p:childTnLst>
                                    <p:set>
                                      <p:cBhvr>
                                        <p:cTn id="52" dur="1" fill="hold">
                                          <p:stCondLst>
                                            <p:cond delay="0"/>
                                          </p:stCondLst>
                                        </p:cTn>
                                        <p:tgtEl>
                                          <p:spTgt spid="8">
                                            <p:txEl>
                                              <p:pRg st="8" end="8"/>
                                            </p:txEl>
                                          </p:spTgt>
                                        </p:tgtEl>
                                        <p:attrNameLst>
                                          <p:attrName>style.visibility</p:attrName>
                                        </p:attrNameLst>
                                      </p:cBhvr>
                                      <p:to>
                                        <p:strVal val="visible"/>
                                      </p:to>
                                    </p:set>
                                    <p:anim calcmode="lin" valueType="num">
                                      <p:cBhvr additive="base">
                                        <p:cTn id="53" dur="500" fill="hold"/>
                                        <p:tgtEl>
                                          <p:spTgt spid="8">
                                            <p:txEl>
                                              <p:pRg st="8" end="8"/>
                                            </p:txEl>
                                          </p:spTgt>
                                        </p:tgtEl>
                                        <p:attrNameLst>
                                          <p:attrName>ppt_x</p:attrName>
                                        </p:attrNameLst>
                                      </p:cBhvr>
                                      <p:tavLst>
                                        <p:tav tm="0">
                                          <p:val>
                                            <p:strVal val="#ppt_x"/>
                                          </p:val>
                                        </p:tav>
                                        <p:tav tm="100000">
                                          <p:val>
                                            <p:strVal val="#ppt_x"/>
                                          </p:val>
                                        </p:tav>
                                      </p:tavLst>
                                    </p:anim>
                                    <p:anim calcmode="lin" valueType="num">
                                      <p:cBhvr additive="base">
                                        <p:cTn id="54" dur="500" fill="hold"/>
                                        <p:tgtEl>
                                          <p:spTgt spid="8">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752600"/>
            <a:ext cx="8229600" cy="4525963"/>
          </a:xfrm>
        </p:spPr>
        <p:txBody>
          <a:bodyPr/>
          <a:lstStyle/>
          <a:p>
            <a:r>
              <a:rPr lang="en-US" sz="4000" dirty="0" smtClean="0"/>
              <a:t>Eight Major Trends</a:t>
            </a:r>
          </a:p>
          <a:p>
            <a:endParaRPr lang="en-US" dirty="0" smtClean="0"/>
          </a:p>
          <a:p>
            <a:pPr>
              <a:buNone/>
            </a:pPr>
            <a:r>
              <a:rPr lang="en-US" sz="4000" dirty="0" smtClean="0"/>
              <a:t>     </a:t>
            </a:r>
            <a:r>
              <a:rPr lang="en-US" sz="4000" i="1" dirty="0" smtClean="0"/>
              <a:t>Relatively Long History</a:t>
            </a:r>
          </a:p>
          <a:p>
            <a:endParaRPr lang="en-US" dirty="0" smtClean="0"/>
          </a:p>
          <a:p>
            <a:pPr>
              <a:buNone/>
            </a:pPr>
            <a:r>
              <a:rPr lang="en-US" sz="4000" dirty="0" smtClean="0"/>
              <a:t>     </a:t>
            </a:r>
            <a:r>
              <a:rPr lang="en-US" sz="4000" i="1" dirty="0" smtClean="0"/>
              <a:t>Represents Individuals and</a:t>
            </a:r>
          </a:p>
          <a:p>
            <a:pPr>
              <a:buNone/>
            </a:pPr>
            <a:r>
              <a:rPr lang="en-US" sz="4000" i="1" dirty="0" smtClean="0"/>
              <a:t>     Schools of Thought</a:t>
            </a:r>
            <a:endParaRPr lang="en-US" sz="4000" i="1" dirty="0"/>
          </a:p>
        </p:txBody>
      </p:sp>
      <p:sp>
        <p:nvSpPr>
          <p:cNvPr id="2" name="Title 1"/>
          <p:cNvSpPr>
            <a:spLocks noGrp="1"/>
          </p:cNvSpPr>
          <p:nvPr>
            <p:ph type="title"/>
          </p:nvPr>
        </p:nvSpPr>
        <p:spPr>
          <a:xfrm>
            <a:off x="228600" y="274638"/>
            <a:ext cx="8458200" cy="1143000"/>
          </a:xfrm>
        </p:spPr>
        <p:txBody>
          <a:bodyPr>
            <a:noAutofit/>
          </a:bodyPr>
          <a:lstStyle/>
          <a:p>
            <a:r>
              <a:rPr lang="en-US" sz="4000" dirty="0" smtClean="0"/>
              <a:t>Theories and Practices Impacting Today’s Literacy K-5</a:t>
            </a:r>
            <a:endParaRPr lang="en-US" sz="4000"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0" y="1752600"/>
            <a:ext cx="8229600" cy="4525963"/>
          </a:xfrm>
        </p:spPr>
        <p:txBody>
          <a:bodyPr>
            <a:normAutofit fontScale="85000" lnSpcReduction="10000"/>
          </a:bodyPr>
          <a:lstStyle/>
          <a:p>
            <a:endParaRPr lang="en-US" dirty="0" smtClean="0"/>
          </a:p>
          <a:p>
            <a:r>
              <a:rPr lang="en-US" dirty="0" smtClean="0"/>
              <a:t>   0         1          2         3         4         5          6</a:t>
            </a:r>
          </a:p>
          <a:p>
            <a:r>
              <a:rPr lang="en-US" dirty="0" smtClean="0"/>
              <a:t>   Listening to stories----------------------</a:t>
            </a:r>
            <a:r>
              <a:rPr lang="en-US" dirty="0" smtClean="0">
                <a:sym typeface="Wingdings" pitchFamily="2" charset="2"/>
              </a:rPr>
              <a:t></a:t>
            </a:r>
          </a:p>
          <a:p>
            <a:r>
              <a:rPr lang="en-US" dirty="0" smtClean="0">
                <a:sym typeface="Wingdings" pitchFamily="2" charset="2"/>
              </a:rPr>
              <a:t>                   reconstructing familiar stories----&gt;</a:t>
            </a:r>
          </a:p>
          <a:p>
            <a:r>
              <a:rPr lang="en-US" dirty="0" smtClean="0">
                <a:sym typeface="Wingdings" pitchFamily="2" charset="2"/>
              </a:rPr>
              <a:t>                              constructing (new)stories---&gt;</a:t>
            </a:r>
          </a:p>
          <a:p>
            <a:r>
              <a:rPr lang="en-US" dirty="0" smtClean="0">
                <a:sym typeface="Wingdings" pitchFamily="2" charset="2"/>
              </a:rPr>
              <a:t>                                  writing----------------</a:t>
            </a:r>
          </a:p>
          <a:p>
            <a:r>
              <a:rPr lang="en-US" dirty="0" smtClean="0">
                <a:sym typeface="Wingdings" pitchFamily="2" charset="2"/>
              </a:rPr>
              <a:t>                                     print awareness-------</a:t>
            </a:r>
          </a:p>
          <a:p>
            <a:r>
              <a:rPr lang="en-US" dirty="0" smtClean="0">
                <a:sym typeface="Wingdings" pitchFamily="2" charset="2"/>
              </a:rPr>
              <a:t>                                                       Reading Texts</a:t>
            </a:r>
          </a:p>
          <a:p>
            <a:r>
              <a:rPr lang="en-US" dirty="0" smtClean="0">
                <a:sym typeface="Wingdings" pitchFamily="2" charset="2"/>
              </a:rPr>
              <a:t>                                                              predictable</a:t>
            </a:r>
          </a:p>
          <a:p>
            <a:r>
              <a:rPr lang="en-US" dirty="0" smtClean="0">
                <a:sym typeface="Wingdings" pitchFamily="2" charset="2"/>
              </a:rPr>
              <a:t>                                                               dictations</a:t>
            </a:r>
          </a:p>
          <a:p>
            <a:r>
              <a:rPr lang="en-US" dirty="0" smtClean="0">
                <a:sym typeface="Wingdings" pitchFamily="2" charset="2"/>
              </a:rPr>
              <a:t>                                                                    natural</a:t>
            </a:r>
            <a:endParaRPr lang="en-US" dirty="0"/>
          </a:p>
        </p:txBody>
      </p:sp>
      <p:sp>
        <p:nvSpPr>
          <p:cNvPr id="2" name="Title 1"/>
          <p:cNvSpPr>
            <a:spLocks noGrp="1"/>
          </p:cNvSpPr>
          <p:nvPr>
            <p:ph type="title"/>
          </p:nvPr>
        </p:nvSpPr>
        <p:spPr>
          <a:xfrm>
            <a:off x="228600" y="274638"/>
            <a:ext cx="8763000" cy="1143000"/>
          </a:xfrm>
        </p:spPr>
        <p:txBody>
          <a:bodyPr>
            <a:normAutofit fontScale="90000"/>
          </a:bodyPr>
          <a:lstStyle/>
          <a:p>
            <a:r>
              <a:rPr lang="en-US" dirty="0" smtClean="0"/>
              <a:t>Concept of Emergent Literacy</a:t>
            </a:r>
            <a:br>
              <a:rPr lang="en-US" dirty="0" smtClean="0"/>
            </a:br>
            <a:r>
              <a:rPr lang="en-US" sz="3600" dirty="0" smtClean="0"/>
              <a:t>Reading Readiness vs. Emergent Literacy</a:t>
            </a:r>
            <a:endParaRPr lang="en-US" sz="36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3" end="3"/>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6" end="6"/>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7" end="7"/>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8" end="8"/>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3">
                                            <p:txEl>
                                              <p:pRg st="9" end="9"/>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1481328"/>
            <a:ext cx="8458200" cy="4525963"/>
          </a:xfrm>
        </p:spPr>
        <p:txBody>
          <a:bodyPr>
            <a:normAutofit fontScale="85000" lnSpcReduction="20000"/>
          </a:bodyPr>
          <a:lstStyle/>
          <a:p>
            <a:r>
              <a:rPr lang="en-US" b="1" dirty="0" smtClean="0"/>
              <a:t>Early And Learned Concurrently With Learning To Read</a:t>
            </a:r>
          </a:p>
          <a:p>
            <a:r>
              <a:rPr lang="en-US" dirty="0" smtClean="0"/>
              <a:t>Moves through stages or phases</a:t>
            </a:r>
          </a:p>
          <a:p>
            <a:r>
              <a:rPr lang="en-US" dirty="0" smtClean="0"/>
              <a:t>Invented spellings</a:t>
            </a:r>
          </a:p>
          <a:p>
            <a:pPr marL="855663" indent="-746125">
              <a:buNone/>
            </a:pPr>
            <a:r>
              <a:rPr lang="en-US" dirty="0" smtClean="0"/>
              <a:t>        </a:t>
            </a:r>
            <a:r>
              <a:rPr lang="en-US" dirty="0" err="1" smtClean="0"/>
              <a:t>lmtgftxxcdgyy</a:t>
            </a:r>
            <a:r>
              <a:rPr lang="en-US" dirty="0" smtClean="0"/>
              <a:t>               </a:t>
            </a:r>
          </a:p>
          <a:p>
            <a:pPr marL="855663" indent="-746125">
              <a:buNone/>
            </a:pPr>
            <a:r>
              <a:rPr lang="en-US" dirty="0" smtClean="0"/>
              <a:t>        MBEWWMLNT    (</a:t>
            </a:r>
            <a:r>
              <a:rPr lang="en-US" sz="2000" dirty="0" smtClean="0"/>
              <a:t>My baby was with me last night)</a:t>
            </a:r>
          </a:p>
          <a:p>
            <a:pPr marL="855663" indent="-746125">
              <a:buNone/>
            </a:pPr>
            <a:endParaRPr lang="en-US" sz="2000" dirty="0" smtClean="0"/>
          </a:p>
          <a:p>
            <a:pPr marL="855663" indent="-746125">
              <a:buNone/>
            </a:pPr>
            <a:r>
              <a:rPr lang="en-US" sz="2000" dirty="0" smtClean="0"/>
              <a:t>                    </a:t>
            </a:r>
            <a:r>
              <a:rPr lang="en-US" dirty="0" err="1" smtClean="0"/>
              <a:t>Kyl</a:t>
            </a:r>
            <a:r>
              <a:rPr lang="en-US" dirty="0" smtClean="0"/>
              <a:t>  </a:t>
            </a:r>
            <a:r>
              <a:rPr lang="en-US" dirty="0" err="1" smtClean="0"/>
              <a:t>Bsh.s</a:t>
            </a:r>
            <a:r>
              <a:rPr lang="en-US" dirty="0" smtClean="0"/>
              <a:t> </a:t>
            </a:r>
            <a:r>
              <a:rPr lang="en-US" dirty="0" err="1" smtClean="0"/>
              <a:t>Kar</a:t>
            </a:r>
            <a:r>
              <a:rPr lang="en-US" dirty="0" smtClean="0"/>
              <a:t>. </a:t>
            </a:r>
          </a:p>
          <a:p>
            <a:pPr marL="855663" indent="-746125">
              <a:buNone/>
            </a:pPr>
            <a:endParaRPr lang="en-US" dirty="0" smtClean="0"/>
          </a:p>
          <a:p>
            <a:pPr marL="855663" indent="-746125">
              <a:buNone/>
            </a:pPr>
            <a:r>
              <a:rPr lang="en-US" dirty="0" smtClean="0"/>
              <a:t>	I have some </a:t>
            </a:r>
            <a:r>
              <a:rPr lang="en-US" dirty="0" err="1" smtClean="0"/>
              <a:t>daysees</a:t>
            </a:r>
            <a:r>
              <a:rPr lang="en-US" dirty="0" smtClean="0"/>
              <a:t>. They are </a:t>
            </a:r>
            <a:r>
              <a:rPr lang="en-US" dirty="0" err="1" smtClean="0"/>
              <a:t>flowrs</a:t>
            </a:r>
            <a:r>
              <a:rPr lang="en-US" dirty="0" smtClean="0"/>
              <a:t>. </a:t>
            </a:r>
          </a:p>
          <a:p>
            <a:pPr marL="855663" indent="-746125">
              <a:buNone/>
            </a:pPr>
            <a:r>
              <a:rPr lang="en-US" dirty="0" smtClean="0"/>
              <a:t>	They  </a:t>
            </a:r>
            <a:r>
              <a:rPr lang="en-US" dirty="0" err="1" smtClean="0"/>
              <a:t>growe</a:t>
            </a:r>
            <a:r>
              <a:rPr lang="en-US" dirty="0" smtClean="0"/>
              <a:t> in the </a:t>
            </a:r>
            <a:r>
              <a:rPr lang="en-US" dirty="0" err="1" smtClean="0"/>
              <a:t>Spreing</a:t>
            </a:r>
            <a:r>
              <a:rPr lang="en-US" dirty="0" smtClean="0"/>
              <a:t>.</a:t>
            </a:r>
          </a:p>
          <a:p>
            <a:pPr marL="855663" indent="-746125">
              <a:buNone/>
            </a:pPr>
            <a:endParaRPr lang="en-US" dirty="0" smtClean="0"/>
          </a:p>
          <a:p>
            <a:pPr marL="855663" indent="-746125">
              <a:buNone/>
            </a:pPr>
            <a:r>
              <a:rPr lang="en-US" dirty="0" smtClean="0"/>
              <a:t>	Today I gathered </a:t>
            </a:r>
            <a:r>
              <a:rPr lang="en-US" dirty="0" err="1" smtClean="0"/>
              <a:t>beries</a:t>
            </a:r>
            <a:r>
              <a:rPr lang="en-US" dirty="0" smtClean="0"/>
              <a:t>. The men brought back </a:t>
            </a:r>
          </a:p>
          <a:p>
            <a:pPr marL="855663" indent="-746125">
              <a:buNone/>
            </a:pPr>
            <a:r>
              <a:rPr lang="en-US" dirty="0" smtClean="0"/>
              <a:t>	tons of fish. That </a:t>
            </a:r>
            <a:r>
              <a:rPr lang="en-US" dirty="0" err="1" smtClean="0"/>
              <a:t>ment</a:t>
            </a:r>
            <a:r>
              <a:rPr lang="en-US" dirty="0" smtClean="0"/>
              <a:t> I had to cook </a:t>
            </a:r>
            <a:r>
              <a:rPr lang="en-US" dirty="0" err="1" smtClean="0"/>
              <a:t>alot</a:t>
            </a:r>
            <a:r>
              <a:rPr lang="en-US" dirty="0" smtClean="0"/>
              <a:t> of fish.</a:t>
            </a:r>
          </a:p>
        </p:txBody>
      </p:sp>
      <p:sp>
        <p:nvSpPr>
          <p:cNvPr id="2" name="Title 1"/>
          <p:cNvSpPr>
            <a:spLocks noGrp="1"/>
          </p:cNvSpPr>
          <p:nvPr>
            <p:ph type="title"/>
          </p:nvPr>
        </p:nvSpPr>
        <p:spPr>
          <a:xfrm>
            <a:off x="228600" y="274638"/>
            <a:ext cx="8458200" cy="1143000"/>
          </a:xfrm>
        </p:spPr>
        <p:txBody>
          <a:bodyPr/>
          <a:lstStyle/>
          <a:p>
            <a:r>
              <a:rPr lang="en-US" dirty="0" smtClean="0"/>
              <a:t>Emergent Writing</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8" end="8"/>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3">
                                            <p:txEl>
                                              <p:pRg st="11" end="11"/>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3">
                                            <p:txEl>
                                              <p:pRg st="12" end="1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0" y="1752600"/>
            <a:ext cx="8229600" cy="4525963"/>
          </a:xfrm>
        </p:spPr>
        <p:txBody>
          <a:bodyPr>
            <a:normAutofit fontScale="92500" lnSpcReduction="20000"/>
          </a:bodyPr>
          <a:lstStyle/>
          <a:p>
            <a:r>
              <a:rPr lang="en-US" dirty="0" smtClean="0"/>
              <a:t>Concept of constructing meaning with interaction of existing knowledge and information suggested by text</a:t>
            </a:r>
          </a:p>
          <a:p>
            <a:r>
              <a:rPr lang="en-US" dirty="0" smtClean="0"/>
              <a:t>Michigan Definition of Reading</a:t>
            </a:r>
          </a:p>
          <a:p>
            <a:r>
              <a:rPr lang="en-US" dirty="0" smtClean="0"/>
              <a:t>Explains multiple interpretations of text.</a:t>
            </a:r>
          </a:p>
          <a:p>
            <a:r>
              <a:rPr lang="en-US" dirty="0" smtClean="0"/>
              <a:t>Foundation for Reader Response Theory</a:t>
            </a:r>
          </a:p>
          <a:p>
            <a:r>
              <a:rPr lang="en-US" dirty="0" smtClean="0"/>
              <a:t>Justifies accessing of prior knowledge before</a:t>
            </a:r>
          </a:p>
          <a:p>
            <a:pPr>
              <a:buNone/>
            </a:pPr>
            <a:r>
              <a:rPr lang="en-US" dirty="0" smtClean="0"/>
              <a:t>    reading selected texts</a:t>
            </a:r>
          </a:p>
          <a:p>
            <a:r>
              <a:rPr lang="en-US" dirty="0" smtClean="0"/>
              <a:t>Using the known to understand the unknown</a:t>
            </a:r>
          </a:p>
          <a:p>
            <a:pPr>
              <a:buNone/>
            </a:pPr>
            <a:endParaRPr lang="en-US" dirty="0" smtClean="0"/>
          </a:p>
          <a:p>
            <a:r>
              <a:rPr lang="en-US" b="1" dirty="0" smtClean="0"/>
              <a:t>Much of teaching and learning is about making connections </a:t>
            </a:r>
            <a:r>
              <a:rPr lang="en-US" dirty="0" smtClean="0"/>
              <a:t>!</a:t>
            </a:r>
          </a:p>
          <a:p>
            <a:pPr>
              <a:buNone/>
            </a:pPr>
            <a:r>
              <a:rPr lang="en-US" dirty="0" smtClean="0"/>
              <a:t> </a:t>
            </a:r>
            <a:endParaRPr lang="en-US" dirty="0"/>
          </a:p>
        </p:txBody>
      </p:sp>
      <p:sp>
        <p:nvSpPr>
          <p:cNvPr id="2" name="Title 1"/>
          <p:cNvSpPr>
            <a:spLocks noGrp="1"/>
          </p:cNvSpPr>
          <p:nvPr>
            <p:ph type="title"/>
          </p:nvPr>
        </p:nvSpPr>
        <p:spPr/>
        <p:txBody>
          <a:bodyPr>
            <a:normAutofit fontScale="90000"/>
          </a:bodyPr>
          <a:lstStyle/>
          <a:p>
            <a:r>
              <a:rPr lang="en-US" dirty="0" smtClean="0"/>
              <a:t>Construction Theory</a:t>
            </a:r>
            <a:br>
              <a:rPr lang="en-US" dirty="0" smtClean="0"/>
            </a:br>
            <a:r>
              <a:rPr lang="en-US" dirty="0" smtClean="0"/>
              <a:t>Schema/ Prior </a:t>
            </a:r>
            <a:r>
              <a:rPr lang="en-US" dirty="0" err="1" smtClean="0"/>
              <a:t>Knowledege</a:t>
            </a:r>
            <a:endParaRPr lang="en-US"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95000" t="-106500" r="5000" b="2065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291</TotalTime>
  <Words>873</Words>
  <Application>Microsoft Office PowerPoint</Application>
  <PresentationFormat>On-screen Show (4:3)</PresentationFormat>
  <Paragraphs>175</Paragraphs>
  <Slides>20</Slides>
  <Notes>1</Notes>
  <HiddenSlides>0</HiddenSlides>
  <MMClips>0</MMClips>
  <ScaleCrop>false</ScaleCrop>
  <HeadingPairs>
    <vt:vector size="4" baseType="variant">
      <vt:variant>
        <vt:lpstr>Theme</vt:lpstr>
      </vt:variant>
      <vt:variant>
        <vt:i4>1</vt:i4>
      </vt:variant>
      <vt:variant>
        <vt:lpstr>Slide Titles</vt:lpstr>
      </vt:variant>
      <vt:variant>
        <vt:i4>20</vt:i4>
      </vt:variant>
    </vt:vector>
  </HeadingPairs>
  <TitlesOfParts>
    <vt:vector size="21" baseType="lpstr">
      <vt:lpstr>Concourse</vt:lpstr>
      <vt:lpstr>Excellence In Literacy Instruction  In The 21st Century</vt:lpstr>
      <vt:lpstr> Minds Needed For The 21st Century  Howard Gardner</vt:lpstr>
      <vt:lpstr>Reading Recovery In a Culture of Competing Theories</vt:lpstr>
      <vt:lpstr>Reading Recovery Has Survived and Thrived Through Major Pendulum Swings of Literacy</vt:lpstr>
      <vt:lpstr>Why Has RR Survived &amp; Thrived?</vt:lpstr>
      <vt:lpstr>Theories and Practices Impacting Today’s Literacy K-5</vt:lpstr>
      <vt:lpstr>Concept of Emergent Literacy Reading Readiness vs. Emergent Literacy</vt:lpstr>
      <vt:lpstr>Emergent Writing</vt:lpstr>
      <vt:lpstr>Construction Theory Schema/ Prior Knowledege</vt:lpstr>
      <vt:lpstr>Making Connections</vt:lpstr>
      <vt:lpstr>Transfer</vt:lpstr>
      <vt:lpstr>Metacognition</vt:lpstr>
      <vt:lpstr>Why Comprehension Instruction In Early Stages of Literacy</vt:lpstr>
      <vt:lpstr>Celebration of Children’s Literature</vt:lpstr>
      <vt:lpstr>Study of the Process</vt:lpstr>
      <vt:lpstr>The Nature of The Young Child  As A Learner</vt:lpstr>
      <vt:lpstr>The Disposition of Young Children To Work Hard And To Learn-A Cautionary Tale</vt:lpstr>
      <vt:lpstr>Eight Principles</vt:lpstr>
      <vt:lpstr>Challenges For Reading Recovery</vt:lpstr>
      <vt:lpstr>Personal Connections To Reading Recovery-Making A Difference</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Excellence In Literacy Instruction In The 21st Century</dc:title>
  <dc:creator>Joan Buffone</dc:creator>
  <cp:lastModifiedBy>walter dorsey hammond</cp:lastModifiedBy>
  <cp:revision>43</cp:revision>
  <dcterms:created xsi:type="dcterms:W3CDTF">2008-11-10T02:30:44Z</dcterms:created>
  <dcterms:modified xsi:type="dcterms:W3CDTF">2008-11-14T22:05:51Z</dcterms:modified>
</cp:coreProperties>
</file>