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3" r:id="rId4"/>
    <p:sldId id="272" r:id="rId5"/>
    <p:sldId id="281" r:id="rId6"/>
    <p:sldId id="274" r:id="rId7"/>
    <p:sldId id="275" r:id="rId8"/>
    <p:sldId id="276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7EFA3-C20A-47A9-BF68-3DED3BE2D19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5729-C12C-42DE-BD13-F9BEE4AF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1DB0-AB08-4CED-A256-83F669CDE7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6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E5653-60D3-4DD6-B2B1-A397FDA6E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5296-0758-4408-9A73-833CFF7BA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76E83-84A8-42C4-83DD-0E143CA2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9C6B5-A88A-43DF-B2A0-C862198D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75F4B-DCFD-4E0E-91F3-A1B92562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4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1F7C-C398-441D-8070-9192C551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6D6C5-CCC8-4346-871F-2EDAC45FF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65BD0-3846-4C18-9510-E125D4A1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BC184-1445-4CAB-80B0-2A3BA8E1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CB9C0-6644-4CF0-8318-95F4B6E6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7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BE99D-D2AF-4E1C-B954-82D220DE3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17F31-0949-408B-A9F9-4914CB787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90F8-44D5-4668-8C07-C2373C78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59C3-EE9C-420B-89E1-B4C2FAD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CE39E-D693-4130-83CA-CB252E32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9D69-A00A-4E66-A1B2-524A4726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C85C-CD7A-48BA-AD8B-AE51BCF89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022E5-84BE-4056-B433-0BBA894C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942B-06AA-46F8-B5C4-8CA44E1D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FA98-9524-4322-9483-A9ACCA86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1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C467-B755-4601-A62E-4EA4949E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A5100-A073-4B36-B398-8C8D4FFAD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87AC8-3429-40F4-8AD5-FE015F64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17D8D-7CCE-4335-997D-3A7D7C2C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72D4B-0630-4ADC-9149-A773C412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2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B1E7-1612-48E4-8E6F-649321DE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B436-1744-4F46-9C56-7402F1C77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3CD95-8113-41C1-B2DD-D47D02FD2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B057A-EF43-4080-8C4A-608BFE53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905C1-94A0-4908-8470-EB79E194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83397-2EC3-442F-8D35-516D2606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D0F8-8374-40A1-A24D-8F83D413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925CB-9337-4D89-8FE4-65F06A1B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4E32C-B420-4353-82B3-9AD92C0A5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5719F-9953-4F8A-B75E-D73577958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19B6F-B4F0-47F6-B120-B4FCD1D80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E2EB9-E1D6-4E50-9F77-1572A264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5D258-E52E-494A-986C-8A40EA76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59A9F-637D-4505-8199-F2D64E5E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DDA79-8BCE-4AE1-837C-4703B124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5D9E5-EE2A-4A9C-AF4F-BCA10E3A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3762E-7042-41B2-BDA9-76AFF4F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6CBF8-0A15-44AD-BF44-C4AB2C6F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2FD24-56F6-49D3-9EF4-273B5F29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8C726-B43F-4932-A776-7929D343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AB899-EA8C-4B17-ABE6-B1BE5C64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A954-6596-4C21-B76B-B4A9DC63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E93F-06BE-4816-95F6-287CEBA4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86F37-ACFE-4F66-BF45-D67A7435A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7B75C-EAF7-4075-B7B6-E0385A5A7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06693-86AA-41DD-B720-782B9B47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C5D62-603B-4EE5-8C25-41A4EE78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0EE0-8478-43DF-A26E-1E58D5A7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E50B8-F6A0-487D-8E3C-059642BCF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E821E-E3D6-4F86-9836-1A9083ECC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91ADF-01E1-4FAB-B7C6-4CB5AB87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21AC0-93F9-4523-B376-B3741586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9C120-1815-4140-8185-3A83CA31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3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5AB9F-0A54-4EE5-88B5-9478ACE81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2A986-CAA7-4F2E-ABFA-39F89A777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A376-2AB8-4AFA-A978-B4077D8F9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A3CC-ADAB-41A7-AEED-4000C1157EB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BBD71-A567-4B7C-8235-899E9EB9F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915F8-F29E-43BA-B8B9-BB494BF7D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3D79-5E81-44A8-A67A-288132D0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6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ubs.acs.org/doi/full/10.1021/acs.jchemed.5b008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A3C0-AD26-4B28-89CA-7EB3B7998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38100">
            <a:solidFill>
              <a:srgbClr val="FF0000"/>
            </a:solidFill>
          </a:ln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Phone Spectroscopy</a:t>
            </a:r>
            <a:b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for Beer’s Law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5B017-0D6A-4A3F-8FC5-F46020867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Dr. Joshua Sokoloski</a:t>
            </a:r>
          </a:p>
          <a:p>
            <a:r>
              <a:rPr lang="en-US" dirty="0"/>
              <a:t>Chemistry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1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325563"/>
            <a:ext cx="7886700" cy="435133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of Light Absorption and Emission by Matter.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Allows us to investigate the structure of atoms and molecules, detect their presence, and find their concentrations.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6629401"/>
            <a:ext cx="2486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 from World Precision Instruments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24000" y="1143729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Image result for Absorption of light by a 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938" y="3501233"/>
            <a:ext cx="7497377" cy="312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09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Absorption of Visible Light by a Solution of a Dye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24000" y="1690689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Absorption of light by a solution color ey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88"/>
          <a:stretch/>
        </p:blipFill>
        <p:spPr bwMode="auto">
          <a:xfrm>
            <a:off x="2152650" y="2406653"/>
            <a:ext cx="7850660" cy="31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6995" y="6458466"/>
            <a:ext cx="2839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 from Dr. L. Baxley Cal Poly</a:t>
            </a:r>
          </a:p>
        </p:txBody>
      </p:sp>
    </p:spTree>
    <p:extLst>
      <p:ext uri="{BB962C8B-B14F-4D97-AF65-F5344CB8AC3E}">
        <p14:creationId xmlns:p14="http://schemas.microsoft.com/office/powerpoint/2010/main" val="95729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Wavelength Absorbed vs Color Perceived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24000" y="1580335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962" y="2202904"/>
            <a:ext cx="4986725" cy="407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56180" y="6270070"/>
            <a:ext cx="430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Allura</a:t>
            </a:r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Red Absorbs Green Light the Most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780612"/>
            <a:ext cx="310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eyes see the dye as Red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87546" y="3056239"/>
            <a:ext cx="1532238" cy="24795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17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Beer-Lambert Law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24000" y="1583597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1367" y="1876148"/>
            <a:ext cx="5972433" cy="461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0" y="6536707"/>
            <a:ext cx="2347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 from UNC Pharmacy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637581" y="2643503"/>
                <a:ext cx="19353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81" y="2643503"/>
                <a:ext cx="1935338" cy="369332"/>
              </a:xfrm>
              <a:prstGeom prst="rect">
                <a:avLst/>
              </a:prstGeom>
              <a:blipFill>
                <a:blip r:embed="rId3"/>
                <a:stretch>
                  <a:fillRect l="-5363" r="-347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9949A6E-A6A4-4606-AC24-2E3F242121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8114" y="1777295"/>
                <a:ext cx="5436066" cy="42040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US" sz="48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𝑏𝐶</m:t>
                      </m:r>
                    </m:oMath>
                  </m:oMathPara>
                </a14:m>
                <a:endParaRPr lang="en-US" sz="4800" dirty="0">
                  <a:solidFill>
                    <a:srgbClr val="0070C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4800" dirty="0">
                  <a:solidFill>
                    <a:srgbClr val="0070C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Where A is absorbance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  </a:t>
                </a:r>
                <a:r>
                  <a:rPr lang="en-US" dirty="0">
                    <a:latin typeface="Symbol" panose="05050102010706020507" pitchFamily="18" charset="2"/>
                    <a:ea typeface="Tahoma" panose="020B0604030504040204" pitchFamily="34" charset="0"/>
                    <a:cs typeface="Tahoma" panose="020B0604030504040204" pitchFamily="34" charset="0"/>
                  </a:rPr>
                  <a:t>e 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is the molar absorptivity 	(M</a:t>
                </a:r>
                <a:r>
                  <a:rPr lang="en-US" baseline="30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-1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cm</a:t>
                </a:r>
                <a:r>
                  <a:rPr lang="en-US" baseline="30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-1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b is the </a:t>
                </a:r>
                <a:r>
                  <a:rPr lang="en-US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pathlength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(cm)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C is the concentration (M)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9949A6E-A6A4-4606-AC24-2E3F24212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14" y="1777295"/>
                <a:ext cx="5436066" cy="4204055"/>
              </a:xfrm>
              <a:prstGeom prst="rect">
                <a:avLst/>
              </a:prstGeom>
              <a:blipFill>
                <a:blip r:embed="rId4"/>
                <a:stretch>
                  <a:fillRect l="-2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18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E5D1-6901-4218-9023-6267A48E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6566-7D07-44C4-BAB9-C74AB9157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Spectroscopy and its use to determine concentration of dissolved molecules in solution is a key learning objective in general chemistry lab.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lack of an affordable, practical product to incorporate spectroscopy into remote and online teaching modalities.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cell-phone based spectrometer approach would be highly useful to general chemistry instruction both here at SU and at other universities.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pandemic has expanded the demand for remote and online learning so this need will persist post-pandemic.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932DB4-5179-4F54-BD4F-441E8F45FAC2}"/>
              </a:ext>
            </a:extLst>
          </p:cNvPr>
          <p:cNvCxnSpPr/>
          <p:nvPr/>
        </p:nvCxnSpPr>
        <p:spPr>
          <a:xfrm flipV="1">
            <a:off x="1524000" y="1580335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45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A652-0479-4E19-A1C0-788A8161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currently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7FF1-B10F-4799-B434-52AA6298D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optics of modern cell phone cameras rival those of detectors I used in grad school on 100k instruments. The physical capabilities are there, we just have to convert the data into a form useful for chemistry and biology.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Plenty of color analyzer apps available, but they only give out color information and not absorbance of a certain wavelength.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2016 J Chem Ed paper outlines how a color wheel approximation to absorbance is feasible for Beer’s Law Analysis: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https://pubs.acs.org/doi/full/10.1021/acs.jchemed.5b00844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Carolina Biological Supply sells a cell phone spectrometer kit but requires the use of color analyzer apps.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2DA682-5665-41A8-8963-78997D738447}"/>
              </a:ext>
            </a:extLst>
          </p:cNvPr>
          <p:cNvCxnSpPr/>
          <p:nvPr/>
        </p:nvCxnSpPr>
        <p:spPr>
          <a:xfrm flipV="1">
            <a:off x="1524000" y="1580335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19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8D239-D44B-4832-8661-D6DDFFEA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CC756-82C9-4DD5-BD65-4FBC8895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Overall goal – convert the color signal from a cell phone camera into an absorbance value for use in Beer’s Law. Need to be both for iPhones and Android devices.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ideally it would work: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camera at sample.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of sample is translated to an Absorbance of a different color by the program and estimates the wavelength of maximum absorbance.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standard curve: Store A signals for a series of  known concentrations.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Plot curve and fit to a linear regression.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camera at unknown sample and estimate the concentration.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B117D8-985A-4338-B5D3-F661FAE4C048}"/>
              </a:ext>
            </a:extLst>
          </p:cNvPr>
          <p:cNvCxnSpPr/>
          <p:nvPr/>
        </p:nvCxnSpPr>
        <p:spPr>
          <a:xfrm flipV="1">
            <a:off x="1524000" y="1583597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17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FB11-47F9-4B37-BE26-F4CD1A0E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of Labor and Future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44AFB-6535-4578-8631-80EEB113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a physical chemistry project! The science is well understood and I would handle all aspects of the physics of light absorption and color to Abs conversion information.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project team would handle the programming for camera data processing, GUI, data storage, etc..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teaching CHEM 122 labs this semester and in the summer so I can have my students test out any early versions.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applications could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3D printing devices to better focus light or develop a cuvette holder.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be used for field work in environmental sciences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be further expanded into  fluorescence or luminescence techniques.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3D printed a small microscope.  Using a cell phone as the camera would be ideal.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35562C-2580-4F95-81F9-213434647635}"/>
              </a:ext>
            </a:extLst>
          </p:cNvPr>
          <p:cNvCxnSpPr/>
          <p:nvPr/>
        </p:nvCxnSpPr>
        <p:spPr>
          <a:xfrm flipV="1">
            <a:off x="1524000" y="1583597"/>
            <a:ext cx="9144000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4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530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Tahoma</vt:lpstr>
      <vt:lpstr>Office Theme</vt:lpstr>
      <vt:lpstr>Cell Phone Spectroscopy App for Beer’s Law Analysis </vt:lpstr>
      <vt:lpstr>Spectroscopy</vt:lpstr>
      <vt:lpstr>Absorption of Visible Light by a Solution of a Dye</vt:lpstr>
      <vt:lpstr>Wavelength Absorbed vs Color Perceived </vt:lpstr>
      <vt:lpstr>Beer-Lambert Law</vt:lpstr>
      <vt:lpstr>What We Need</vt:lpstr>
      <vt:lpstr>What is currently available</vt:lpstr>
      <vt:lpstr>Goals</vt:lpstr>
      <vt:lpstr>Division of Labor and Future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Phone Spectroscopy</dc:title>
  <dc:creator>Joshua Sokoloski</dc:creator>
  <cp:lastModifiedBy>Ming Li</cp:lastModifiedBy>
  <cp:revision>12</cp:revision>
  <dcterms:created xsi:type="dcterms:W3CDTF">2021-01-25T04:38:57Z</dcterms:created>
  <dcterms:modified xsi:type="dcterms:W3CDTF">2021-01-25T18:52:03Z</dcterms:modified>
</cp:coreProperties>
</file>