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4"/>
    <p:sldMasterId id="2147483665" r:id="rId5"/>
  </p:sldMasterIdLst>
  <p:notesMasterIdLst>
    <p:notesMasterId r:id="rId53"/>
  </p:notesMasterIdLst>
  <p:handoutMasterIdLst>
    <p:handoutMasterId r:id="rId54"/>
  </p:handoutMasterIdLst>
  <p:sldIdLst>
    <p:sldId id="358" r:id="rId6"/>
    <p:sldId id="414" r:id="rId7"/>
    <p:sldId id="263" r:id="rId8"/>
    <p:sldId id="264" r:id="rId9"/>
    <p:sldId id="415" r:id="rId10"/>
    <p:sldId id="300" r:id="rId11"/>
    <p:sldId id="301" r:id="rId12"/>
    <p:sldId id="419" r:id="rId13"/>
    <p:sldId id="271" r:id="rId14"/>
    <p:sldId id="279" r:id="rId15"/>
    <p:sldId id="420" r:id="rId16"/>
    <p:sldId id="287" r:id="rId17"/>
    <p:sldId id="293" r:id="rId18"/>
    <p:sldId id="424" r:id="rId19"/>
    <p:sldId id="430" r:id="rId20"/>
    <p:sldId id="460" r:id="rId21"/>
    <p:sldId id="461" r:id="rId22"/>
    <p:sldId id="320" r:id="rId23"/>
    <p:sldId id="322" r:id="rId24"/>
    <p:sldId id="324" r:id="rId25"/>
    <p:sldId id="328" r:id="rId26"/>
    <p:sldId id="458" r:id="rId27"/>
    <p:sldId id="459" r:id="rId28"/>
    <p:sldId id="427" r:id="rId29"/>
    <p:sldId id="270" r:id="rId30"/>
    <p:sldId id="273" r:id="rId31"/>
    <p:sldId id="434" r:id="rId32"/>
    <p:sldId id="433" r:id="rId33"/>
    <p:sldId id="290" r:id="rId34"/>
    <p:sldId id="291" r:id="rId35"/>
    <p:sldId id="435" r:id="rId36"/>
    <p:sldId id="297" r:id="rId37"/>
    <p:sldId id="298" r:id="rId38"/>
    <p:sldId id="299" r:id="rId39"/>
    <p:sldId id="308" r:id="rId40"/>
    <p:sldId id="440" r:id="rId41"/>
    <p:sldId id="442" r:id="rId42"/>
    <p:sldId id="443" r:id="rId43"/>
    <p:sldId id="462" r:id="rId44"/>
    <p:sldId id="340" r:id="rId45"/>
    <p:sldId id="445" r:id="rId46"/>
    <p:sldId id="341" r:id="rId47"/>
    <p:sldId id="444" r:id="rId48"/>
    <p:sldId id="389" r:id="rId49"/>
    <p:sldId id="403" r:id="rId50"/>
    <p:sldId id="455" r:id="rId51"/>
    <p:sldId id="456" r:id="rId52"/>
  </p:sldIdLst>
  <p:sldSz cx="9144000" cy="6858000" type="screen4x3"/>
  <p:notesSz cx="7188200" cy="9448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5">
          <p15:clr>
            <a:srgbClr val="A4A3A4"/>
          </p15:clr>
        </p15:guide>
        <p15:guide id="2" pos="301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uangquanWang" initials="S" lastIdx="1" clrIdx="0">
    <p:extLst>
      <p:ext uri="{19B8F6BF-5375-455C-9EA6-DF929625EA0E}">
        <p15:presenceInfo xmlns:p15="http://schemas.microsoft.com/office/powerpoint/2012/main" userId="ShuangquanW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07704"/>
    <a:srgbClr val="FFA7A7"/>
    <a:srgbClr val="FFFF80"/>
    <a:srgbClr val="99CCFF"/>
    <a:srgbClr val="FF6D6D"/>
    <a:srgbClr val="CCFF66"/>
    <a:srgbClr val="FFFF00"/>
    <a:srgbClr val="99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09" autoAdjust="0"/>
  </p:normalViewPr>
  <p:slideViewPr>
    <p:cSldViewPr snapToGrid="0">
      <p:cViewPr varScale="1">
        <p:scale>
          <a:sx n="70" d="100"/>
          <a:sy n="70" d="100"/>
        </p:scale>
        <p:origin x="16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65"/>
        <p:guide pos="30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hong Wang" userId="S::xswang@salisbury.edu::84d6974b-b3d1-4d3c-97ff-6b7fb976b4c9" providerId="AD" clId="Web-{40696B11-F6B1-0F43-749B-67AF202252EF}"/>
    <pc:docChg chg="modSld">
      <pc:chgData name="Xiaohong Wang" userId="S::xswang@salisbury.edu::84d6974b-b3d1-4d3c-97ff-6b7fb976b4c9" providerId="AD" clId="Web-{40696B11-F6B1-0F43-749B-67AF202252EF}" dt="2021-09-27T14:56:09.269" v="1" actId="20577"/>
      <pc:docMkLst>
        <pc:docMk/>
      </pc:docMkLst>
      <pc:sldChg chg="modSp">
        <pc:chgData name="Xiaohong Wang" userId="S::xswang@salisbury.edu::84d6974b-b3d1-4d3c-97ff-6b7fb976b4c9" providerId="AD" clId="Web-{40696B11-F6B1-0F43-749B-67AF202252EF}" dt="2021-09-27T14:56:09.269" v="1" actId="20577"/>
        <pc:sldMkLst>
          <pc:docMk/>
          <pc:sldMk cId="0" sldId="358"/>
        </pc:sldMkLst>
        <pc:spChg chg="mod">
          <ac:chgData name="Xiaohong Wang" userId="S::xswang@salisbury.edu::84d6974b-b3d1-4d3c-97ff-6b7fb976b4c9" providerId="AD" clId="Web-{40696B11-F6B1-0F43-749B-67AF202252EF}" dt="2021-09-27T14:56:09.269" v="1" actId="20577"/>
          <ac:spMkLst>
            <pc:docMk/>
            <pc:sldMk cId="0" sldId="358"/>
            <ac:spMk id="5" creationId="{5EF1DF71-81AF-4F47-AB9B-233E8985084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1ED5E68-2D5F-45C6-892A-857F93566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114676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494" tIns="0" rIns="19494" bIns="0" numCol="1" anchor="t" anchorCtr="0" compatLnSpc="1">
            <a:prstTxWarp prst="textNoShape">
              <a:avLst/>
            </a:prstTxWarp>
          </a:bodyPr>
          <a:lstStyle>
            <a:lvl1pPr defTabSz="935038">
              <a:defRPr sz="1000" i="1">
                <a:latin typeface="Times New Roman" panose="02020603050405020304" pitchFamily="18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DAFDCE9-0D8D-45F8-B330-A24D80ECE9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73525" y="0"/>
            <a:ext cx="31146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494" tIns="0" rIns="19494" bIns="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000" i="1">
                <a:latin typeface="Times New Roman" panose="02020603050405020304" pitchFamily="18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38E3631-ADCB-4BE1-8938-832FDAB8DC3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9838" y="712788"/>
            <a:ext cx="4706937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4C54DAB-144B-46D2-B176-8ED866A1D2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63" y="4486275"/>
            <a:ext cx="5272087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0" rIns="94220" bIns="47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BAE4651-2ED1-47DA-A2BE-61DC0A8D6D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975725"/>
            <a:ext cx="3114676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494" tIns="0" rIns="19494" bIns="0" numCol="1" anchor="b" anchorCtr="0" compatLnSpc="1">
            <a:prstTxWarp prst="textNoShape">
              <a:avLst/>
            </a:prstTxWarp>
          </a:bodyPr>
          <a:lstStyle>
            <a:lvl1pPr defTabSz="935038">
              <a:defRPr sz="1000" i="1">
                <a:latin typeface="Times New Roman" panose="02020603050405020304" pitchFamily="18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1616EBE-52AC-498C-B376-DA35369DFB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3525" y="8975725"/>
            <a:ext cx="31146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494" tIns="0" rIns="19494" bIns="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000" i="1">
                <a:latin typeface="Times New Roman" panose="02020603050405020304" pitchFamily="18" charset="0"/>
                <a:ea typeface="SimSun" panose="02010600030101010101" pitchFamily="2" charset="-122"/>
              </a:defRPr>
            </a:lvl1pPr>
          </a:lstStyle>
          <a:p>
            <a:pPr>
              <a:defRPr/>
            </a:pPr>
            <a:fld id="{9497C304-EB78-4277-8B62-3DA948B9A35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doc/tutorial/operators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0758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(a == 5)     // evaluates to false, since a is not equal to 5</a:t>
            </a:r>
          </a:p>
          <a:p>
            <a:r>
              <a:rPr lang="en-US" dirty="0"/>
              <a:t>(a*b &gt;= c)   // evaluates to true, since (2*3 &gt;= 6) is true</a:t>
            </a:r>
          </a:p>
          <a:p>
            <a:r>
              <a:rPr lang="en-US" dirty="0"/>
              <a:t>(b+4 &gt; a*c)  // evaluates to false, since (3+4 &gt; 2*6) is false</a:t>
            </a:r>
          </a:p>
          <a:p>
            <a:r>
              <a:rPr lang="en-US" dirty="0"/>
              <a:t>((b=2) == a) // evaluates to true</a:t>
            </a:r>
          </a:p>
          <a:p>
            <a:pPr>
              <a:buNone/>
            </a:pPr>
            <a:r>
              <a:rPr lang="en-US" dirty="0"/>
              <a:t>__ </a:t>
            </a:r>
            <a:r>
              <a:rPr lang="en-US" dirty="0">
                <a:hlinkClick r:id="rId3"/>
              </a:rPr>
              <a:t>http://www.cplusplus.com/doc/tutorial/operators/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6945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6689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074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297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27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7465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31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64709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97C304-EB78-4277-8B62-3DA948B9A35D}" type="slidenum">
              <a:rPr lang="zh-CN" altLang="en-US" smtClean="0"/>
              <a:pPr>
                <a:defRPr/>
              </a:pPr>
              <a:t>36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819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>
            <a:extLst>
              <a:ext uri="{FF2B5EF4-FFF2-40B4-BE49-F238E27FC236}">
                <a16:creationId xmlns:a16="http://schemas.microsoft.com/office/drawing/2014/main" id="{5C604689-F761-4F84-A879-C97BE013FF3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14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856067" name="Rectangle 3">
            <a:extLst>
              <a:ext uri="{FF2B5EF4-FFF2-40B4-BE49-F238E27FC236}">
                <a16:creationId xmlns:a16="http://schemas.microsoft.com/office/drawing/2014/main" id="{90A44015-5991-4F25-8AA8-D1FE8DBAF1A9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</p:spPr>
        <p:txBody>
          <a:bodyPr bIns="46038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40D52AA-1583-459F-B610-33F87F04C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17281" y="5943600"/>
            <a:ext cx="2566637" cy="81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44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D04AC5-5B22-4261-9809-D6219E35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38E816F-02CB-4B20-9B56-50E5169E7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7DEEDD-8B81-481F-814E-B83B12220D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1F03-6B0D-4D00-844B-3E084CADDA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63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46C0E91-F272-4105-98DC-6258DD65E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0198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A4FB148-038F-4B92-8EEB-6B129035D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0198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4D3DB7-AFAB-4667-9A93-B8405319234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4F91-1871-41B2-B8D3-E2266289B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41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02A43F-28E9-4A8D-9904-571DC46B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A4687D-3B28-4796-9B06-749210D05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F01B44-0C20-4FF0-804C-40AB754A99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3810000" cy="2438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BFF535E-475E-4DBA-95A9-2AF13C586B3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62400"/>
            <a:ext cx="3810000" cy="2438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837D0-5863-4C33-BF42-98990D03C4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C8B41-44B3-4511-9B8F-4C80B0CC5F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025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1536B6B1-7CD3-4E72-9FF0-E4532FDDC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0402644-4528-4D0A-9F3B-AEB18F0637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FE49435-58EB-4D8E-AD3C-68390EE00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267B4-1386-44FB-8560-51CEA3C5CA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41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24C545-ABA8-4744-BA61-DF914231B3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597D6AD-14FA-4C1A-BA78-F22A9F4C0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99D3E8-0511-42E1-AE17-B4D9CD94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105D98-C308-4D50-8F02-6FFFAFF5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D5B06E-6372-4661-B65A-7AB55826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FE5A4-B9BB-430A-9138-2ECF42560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89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E5277F-F8E5-42DD-B7F3-74AFDD583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297F92-75C5-4EBE-83B4-CB8841332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B7FABD-8E6C-4E39-AA9F-E97307B9F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95C42E-4F3F-46FE-AD7B-6F409998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338561-025D-43C4-B1F5-493F003BE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A2A3-2075-4C33-8E28-51664597B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1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32A5E2-B585-4A58-A2C0-363DE6139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F77574-0E40-4293-A3AB-A51F77D26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5FFFDF-5408-4DEA-8502-2BFD14E2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109265-096F-448F-8E98-696CFB76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B4C813-4BEB-4DC9-A7C6-61D1FC26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3DC24-421E-42D3-94BC-999353513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29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E943D0-B08D-48DB-9A39-2CB0E3279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797A3D-93A2-4268-BE9D-90CFE8B45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4F539F-E866-4CF2-ADE4-2269D7916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02116DB-91BF-4EB4-8BEC-E0C57667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0B0682A-F3A6-4B51-9D8C-7E857B566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41FC0DC0-3A53-4678-95F3-2F3F60622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27096-2D61-4F08-8113-DFCBAE78D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55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D3C9F4-ED57-41C3-886F-7B41957F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35CE70-DE9C-459D-A0D0-234770EF2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148933-DCA2-48F3-8EDA-C8099357C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EDE4E53-B1CA-4D6E-A211-E5D7DAB83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E4D2318-3CE4-4F66-ABD8-B872A3FD1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61940F0C-0C96-4E9C-AFC3-888AA3ED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A82AB55-A56B-4AC5-8753-C55275DC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DA064157-CC62-48CB-BC65-3D287704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C94AF-FA26-4EE6-965B-74B238C8D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748026-2F26-47F7-BE3A-1B8AD48F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05D34137-5052-4152-AB50-4EC006DBA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2145CECE-22EB-4BB2-A66C-624C91C3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452C9D1F-D1BD-4505-BF9F-47A7731B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85B9-7A09-413D-820E-E4DEBD502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886658-6B2E-4938-836E-373626CC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728B0E-AF6C-4CB8-8197-D700EB07B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330F65-2D58-43BE-8D6C-806EF24CBBA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9E2C-58A9-4A88-9CE3-67B3A97FE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45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803AD8F-41A0-4394-963E-D0317DA6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CDEAB9F8-D9D9-4A8E-8994-CD3A0E3FD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8391F18-FE5F-4E83-BFAB-0794818A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81311-22B7-4EEF-B096-C336D0F59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76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CCF251-A53E-405B-8B7B-36D75C52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4C6877-D11F-4888-B1E1-230612798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DE0E930-34F0-4E62-9445-9D57DDDA0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8A18D693-3C47-45F1-BA42-BC3F0BF1E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3876371-26C2-4C93-B31D-FDFED262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A4D5FA8B-1613-4F81-A596-DEF4D977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CAB84-AFA0-4AFE-BD99-E22C7310B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37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E16832-17C0-4853-9C61-8AEA0E95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0C59D2-7F72-46B2-B121-0FE5F29EE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083A6DF-DD72-4B95-8BD8-F65CB0A9E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C99A21F2-1741-41C6-98D8-50F06C46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0B781E7-0DBC-4A63-A448-D4AB2696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7B9949A-4608-409A-997D-E3AB9837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DBBEE-094E-4793-895D-3A4EC94DF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668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1FEA86-ECA4-426E-9D0D-28CD735E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F45481-A6C2-4853-A66E-76C6ECF1A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2AE814-C923-43D6-A282-3D7C3AFF7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B41E2B-0F6B-48A9-9769-16E318F6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7352A0-228E-43F6-8797-DAC00BEA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6101-84F9-405C-9CF3-73BEB6664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9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D1E5C06-4752-41E8-B3D4-0CD7808A3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2A06903-6719-46E9-BBBE-36A9FA471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08FDFC-D453-4C37-9886-A9941192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25855C-2FDC-41EE-9B1B-C1C5C958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74AB4A-029C-4300-8976-C3AB1F36B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4C9F-17B3-4AF9-93BF-2B3BE7227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0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905950-D8D0-4182-BF67-EB230ACF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D3F6B9-5172-4525-BF5D-A45D1FB32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BF0954-F4C5-496D-9004-12E6955F73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69D5F-07F8-4491-8420-C80BF07D8D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59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25FBB7-5EF9-47ED-B467-F07CB348D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A69E02-8A72-4235-93C6-B34425F1C9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F65508-25F4-4464-875E-B434BAF8C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632B33-9329-4934-883D-958E97168DD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88F0-3C37-4FB0-B45D-230012FA68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74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B19FDA-D786-4E31-B0D5-3821D9BA8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0252E4-41FA-4CFD-87B6-629625357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254502-11EF-4AAF-ADBA-F6B75CCDC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DBA68B-A995-4C0A-BEAA-F6120AB36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06F1EA-D81B-49E0-8501-D7C64A9F0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FC87FEA-3EE4-451E-9012-2E9651B89D7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B450F-F6FB-4CEB-A925-8C5133932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03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9D0CF2-4879-43D6-ACE7-04B6DDB55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DE5A94-5A08-4A3E-B7E9-B5AF856CC52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3E356-9DF6-4EAF-9E80-AFF537603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6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6BC1974-5660-41AC-BA81-455C30C927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72CD-AEB9-46CC-85C0-712B9DDA2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35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624883-1394-4895-80D6-9DAF2462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CEED75-E9B8-470F-85D7-F5DA2C86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205E9E-7939-499A-9D98-E8754ED58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689C20-96C7-4EAF-911B-02C9B428F61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F7118-7141-4B78-A361-994714430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61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DB8099-B398-4957-9DE3-44786303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919BAC4-7966-4EC4-BB88-19B444E0A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62C48D-BBE9-4F07-AD27-BC4A6AA36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A2B812-8E50-49EA-9348-20EE0745C3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E73B0-3EB2-4AD4-9FFF-0A248E9C3F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87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77E68B3-EB3F-49CC-A0E9-40D21F810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8CCBB44-F4D4-48A1-A06F-5C5A53316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9F847778-0AC1-4CBA-A815-6A669324B2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93738" y="1066800"/>
            <a:ext cx="7778750" cy="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5045" name="Rectangle 5">
            <a:extLst>
              <a:ext uri="{FF2B5EF4-FFF2-40B4-BE49-F238E27FC236}">
                <a16:creationId xmlns:a16="http://schemas.microsoft.com/office/drawing/2014/main" id="{3C5CC823-8F94-49A4-982E-D4485A7B2C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553200"/>
            <a:ext cx="228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chemeClr val="tx1"/>
                </a:solidFill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E678AB-C6D4-4798-80A1-075709C7A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55046" name="Line 6">
            <a:extLst>
              <a:ext uri="{FF2B5EF4-FFF2-40B4-BE49-F238E27FC236}">
                <a16:creationId xmlns:a16="http://schemas.microsoft.com/office/drawing/2014/main" id="{97117AAD-1BFC-4D1F-9538-9000F17B341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93738" y="6462713"/>
            <a:ext cx="7778750" cy="0"/>
          </a:xfrm>
          <a:prstGeom prst="line">
            <a:avLst/>
          </a:prstGeom>
          <a:noFill/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A9331E3-90C5-4AB7-AA85-D9BDACB26A8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391399" y="6506239"/>
            <a:ext cx="1071349" cy="3386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2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Times New Roman" panose="02020603050405020304" pitchFamily="18" charset="0"/>
        <a:buChar char="─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>
            <a:extLst>
              <a:ext uri="{FF2B5EF4-FFF2-40B4-BE49-F238E27FC236}">
                <a16:creationId xmlns:a16="http://schemas.microsoft.com/office/drawing/2014/main" id="{CD83EF74-CE26-44EB-84CC-07210EA0E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2051" name="文本占位符 2">
            <a:extLst>
              <a:ext uri="{FF2B5EF4-FFF2-40B4-BE49-F238E27FC236}">
                <a16:creationId xmlns:a16="http://schemas.microsoft.com/office/drawing/2014/main" id="{3F3087C1-C3C4-40C7-8739-B9492F509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37B400-E486-4378-B961-422506F52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9F2AF1-EE06-46F1-AE97-75E3F4E96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48648A-BC93-4E62-A1AE-7002F1F89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22860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</a:defRPr>
            </a:lvl1pPr>
          </a:lstStyle>
          <a:p>
            <a:pPr>
              <a:defRPr/>
            </a:pPr>
            <a:fld id="{03143F19-3A72-4DD4-94AD-0CC615B9E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xswang@salisbury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isbury.edu/administration/academic-affairs/instructional-design-delivery/cms/" TargetMode="External"/><Relationship Id="rId2" Type="http://schemas.openxmlformats.org/officeDocument/2006/relationships/hyperlink" Target="http://faculty.salisbury.edu/~xswang/cosc120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pwang@salisbury.edu" TargetMode="External"/><Relationship Id="rId4" Type="http://schemas.openxmlformats.org/officeDocument/2006/relationships/hyperlink" Target="https://www.salisbury.edu/academic-offices/science-and-technology/math-and-computer-science/tutoring-center.aspx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>
            <a:extLst>
              <a:ext uri="{FF2B5EF4-FFF2-40B4-BE49-F238E27FC236}">
                <a16:creationId xmlns:a16="http://schemas.microsoft.com/office/drawing/2014/main" id="{5E1C3740-A1B7-4768-B28E-AB8822773AA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62132"/>
            <a:ext cx="8686800" cy="1608408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altLang="en-US" sz="3600" dirty="0"/>
              <a:t>COSC 120: Computer Science I</a:t>
            </a:r>
            <a:br>
              <a:rPr lang="en-US" altLang="en-US" sz="3600" dirty="0"/>
            </a:br>
            <a:r>
              <a:rPr lang="en-US" altLang="en-US" sz="3600" dirty="0"/>
              <a:t>Module 2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5EF1DF71-81AF-4F47-AB9B-233E89850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252" y="1670540"/>
            <a:ext cx="7162800" cy="434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400" b="1" dirty="0"/>
              <a:t>  Instructors: </a:t>
            </a:r>
            <a:endParaRPr lang="en-US" altLang="en-US" sz="2400" dirty="0"/>
          </a:p>
          <a:p>
            <a:pPr eaLnBrk="1" hangingPunct="1">
              <a:spcBef>
                <a:spcPts val="0"/>
              </a:spcBef>
            </a:pPr>
            <a:r>
              <a:rPr lang="en-US" altLang="en-US" sz="2400" dirty="0"/>
              <a:t>Dr. Xiaohong (Sophie) Wang (</a:t>
            </a:r>
            <a:r>
              <a:rPr lang="en-US" altLang="en-US" sz="2400" dirty="0">
                <a:hlinkClick r:id="rId3"/>
              </a:rPr>
              <a:t>xswang@salisbury.edu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ts val="0"/>
              </a:spcBef>
            </a:pPr>
            <a:endParaRPr lang="en-US" altLang="en-US" sz="2400" dirty="0"/>
          </a:p>
          <a:p>
            <a:pPr eaLnBrk="1" hangingPunct="1">
              <a:spcBef>
                <a:spcPts val="0"/>
              </a:spcBef>
            </a:pPr>
            <a:endParaRPr lang="en-US" altLang="en-US" sz="2400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400" dirty="0"/>
              <a:t>Department of Mathematics &amp; Computer Science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400" dirty="0"/>
              <a:t>Salisbury University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2400"/>
              <a:t>Spring 2023</a:t>
            </a:r>
            <a:endParaRPr lang="en-US" altLang="en-US" sz="2400" dirty="0"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1DCFEA3-9655-4FD9-9E87-FCB79361F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3.2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if/else</a:t>
            </a:r>
            <a:r>
              <a:rPr lang="en-US" altLang="en-US" dirty="0"/>
              <a:t> statement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42187D6-6DC2-4D59-AEF1-76553C169F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12520"/>
            <a:ext cx="7772400" cy="50292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en-US" dirty="0"/>
              <a:t>Syntax: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urier New" panose="02070309020205020404" pitchFamily="49" charset="0"/>
              </a:rPr>
              <a:t>if (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{</a:t>
            </a:r>
            <a:r>
              <a:rPr lang="en-US" altLang="en-US" i="1" dirty="0">
                <a:latin typeface="Courier New" panose="02070309020205020404" pitchFamily="49" charset="0"/>
              </a:rPr>
              <a:t>statements1</a:t>
            </a:r>
            <a:r>
              <a:rPr lang="en-US" altLang="en-US" dirty="0">
                <a:latin typeface="Courier New" panose="02070309020205020404" pitchFamily="49" charset="0"/>
              </a:rPr>
              <a:t>}  // or code block1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else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{</a:t>
            </a:r>
            <a:r>
              <a:rPr lang="en-US" altLang="en-US" i="1" dirty="0">
                <a:latin typeface="Courier New" panose="02070309020205020404" pitchFamily="49" charset="0"/>
              </a:rPr>
              <a:t>statement2</a:t>
            </a:r>
            <a:r>
              <a:rPr lang="en-US" altLang="en-US" dirty="0">
                <a:latin typeface="Courier New" panose="02070309020205020404" pitchFamily="49" charset="0"/>
              </a:rPr>
              <a:t>}  // or code block2</a:t>
            </a:r>
            <a:endParaRPr lang="en-US" altLang="en-US" dirty="0"/>
          </a:p>
          <a:p>
            <a:pPr>
              <a:lnSpc>
                <a:spcPct val="125000"/>
              </a:lnSpc>
            </a:pPr>
            <a:r>
              <a:rPr lang="en-US" altLang="en-US" dirty="0"/>
              <a:t>Provides two possible paths of execution</a:t>
            </a:r>
          </a:p>
          <a:p>
            <a:pPr>
              <a:lnSpc>
                <a:spcPct val="125000"/>
              </a:lnSpc>
            </a:pPr>
            <a:r>
              <a:rPr lang="en-US" altLang="en-US" dirty="0"/>
              <a:t>Performs </a:t>
            </a:r>
            <a:r>
              <a:rPr lang="en-US" altLang="en-US" sz="2400" i="1" dirty="0">
                <a:latin typeface="Courier New" panose="02070309020205020404" pitchFamily="49" charset="0"/>
              </a:rPr>
              <a:t>block1</a:t>
            </a:r>
            <a:r>
              <a:rPr lang="en-US" altLang="en-US" dirty="0"/>
              <a:t> if the 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/>
              <a:t> is true, otherwise performs </a:t>
            </a:r>
            <a:r>
              <a:rPr lang="en-US" altLang="en-US" sz="2400" i="1" dirty="0">
                <a:latin typeface="Courier New" panose="02070309020205020404" pitchFamily="49" charset="0"/>
              </a:rPr>
              <a:t>block2</a:t>
            </a:r>
            <a:r>
              <a:rPr lang="en-US" altLang="en-US" dirty="0"/>
              <a:t>.</a:t>
            </a:r>
          </a:p>
          <a:p>
            <a:pPr>
              <a:lnSpc>
                <a:spcPct val="125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89CCAC-7CD1-468B-AB54-02136FA4F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6972444-D666-4739-87BA-1FE41CD2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F1A5272-E017-4098-B3B2-ED8A5A258C86}"/>
              </a:ext>
            </a:extLst>
          </p:cNvPr>
          <p:cNvSpPr/>
          <p:nvPr/>
        </p:nvSpPr>
        <p:spPr>
          <a:xfrm>
            <a:off x="685800" y="1159668"/>
            <a:ext cx="737616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int number;</a:t>
            </a:r>
          </a:p>
          <a:p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"Enter an integer:";</a:t>
            </a:r>
          </a:p>
          <a:p>
            <a:r>
              <a:rPr lang="en-US" sz="2200" dirty="0" err="1">
                <a:latin typeface="Courier New" panose="02070309020205020404" pitchFamily="49" charset="0"/>
                <a:ea typeface="+mn-ea"/>
              </a:rPr>
              <a:t>cin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&gt;&gt; number;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if (number % 2 == 0){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number &lt;&lt; " is even. \n";}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Else {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number &lt;&lt; " is odd. \n";}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E0BF0AD-A921-44B9-84ED-200053231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081" y="3784984"/>
            <a:ext cx="4273518" cy="254998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CF86A5F-B2ED-4719-816F-5444C9746200}"/>
              </a:ext>
            </a:extLst>
          </p:cNvPr>
          <p:cNvSpPr txBox="1"/>
          <p:nvPr/>
        </p:nvSpPr>
        <p:spPr>
          <a:xfrm>
            <a:off x="2819400" y="6134912"/>
            <a:ext cx="323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if/else </a:t>
            </a:r>
            <a:r>
              <a:rPr lang="en-US" sz="2000" dirty="0"/>
              <a:t>statement logic </a:t>
            </a:r>
          </a:p>
        </p:txBody>
      </p:sp>
    </p:spTree>
    <p:extLst>
      <p:ext uri="{BB962C8B-B14F-4D97-AF65-F5344CB8AC3E}">
        <p14:creationId xmlns:p14="http://schemas.microsoft.com/office/powerpoint/2010/main" val="2980111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5F42FB0-0F02-47F1-8AF2-EA238F22C6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</a:t>
            </a:r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en-US"/>
              <a:t> Statements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D8854B39-48AF-4243-85B2-8E63710D52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50189"/>
            <a:ext cx="7772400" cy="5029200"/>
          </a:xfrm>
        </p:spPr>
        <p:txBody>
          <a:bodyPr/>
          <a:lstStyle/>
          <a:p>
            <a:r>
              <a:rPr lang="en-US" altLang="en-US" dirty="0"/>
              <a:t>An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statement that is nested inside another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statement</a:t>
            </a:r>
          </a:p>
          <a:p>
            <a:r>
              <a:rPr lang="en-US" altLang="en-US" dirty="0"/>
              <a:t>Nested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 statements can be used to test more than one condition</a:t>
            </a:r>
          </a:p>
          <a:p>
            <a:endParaRPr lang="en-US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AB10A55-507E-49CD-BECE-CBAA2103160B}"/>
              </a:ext>
            </a:extLst>
          </p:cNvPr>
          <p:cNvSpPr/>
          <p:nvPr/>
        </p:nvSpPr>
        <p:spPr>
          <a:xfrm>
            <a:off x="2337758" y="3274904"/>
            <a:ext cx="54950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if (Month &gt;= 1){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if (Month &lt;= 12)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"Valid";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else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"Invalid";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}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else {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"Invalid";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BBDAE330-45DD-40E1-8B92-49381A7CD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3.3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if/else if </a:t>
            </a:r>
            <a:r>
              <a:rPr lang="en-US" altLang="en-US" dirty="0"/>
              <a:t>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94E43-3CA1-49A0-B397-3A47BEAC4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33472"/>
            <a:ext cx="8285672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Tests a series of conditions until one is found to be true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Simpler than using nested </a:t>
            </a:r>
            <a:r>
              <a:rPr lang="en-US" dirty="0">
                <a:latin typeface="Courier New" pitchFamily="-16" charset="0"/>
              </a:rPr>
              <a:t>if/else</a:t>
            </a:r>
            <a:r>
              <a:rPr lang="en-US" dirty="0"/>
              <a:t> statements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Syntax: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FBBF45-31D6-471F-B3BB-8993E11FF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2" y="2890838"/>
            <a:ext cx="7772400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3657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if (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b="1" i="1" dirty="0">
                <a:latin typeface="Courier New" panose="02070309020205020404" pitchFamily="49" charset="0"/>
              </a:rPr>
              <a:t>1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{ </a:t>
            </a:r>
            <a:r>
              <a:rPr lang="en-US" altLang="en-US" i="1" dirty="0">
                <a:latin typeface="Courier New" panose="02070309020205020404" pitchFamily="49" charset="0"/>
              </a:rPr>
              <a:t>statements</a:t>
            </a:r>
            <a:r>
              <a:rPr lang="en-US" altLang="en-US" b="1" i="1" dirty="0">
                <a:latin typeface="Courier New" panose="02070309020205020404" pitchFamily="49" charset="0"/>
              </a:rPr>
              <a:t>1</a:t>
            </a:r>
            <a:r>
              <a:rPr lang="en-US" altLang="en-US" dirty="0">
                <a:latin typeface="Courier New" panose="02070309020205020404" pitchFamily="49" charset="0"/>
              </a:rPr>
              <a:t> } // or block</a:t>
            </a:r>
            <a:r>
              <a:rPr lang="en-US" altLang="en-US" b="1" i="1" dirty="0">
                <a:latin typeface="Courier New" panose="02070309020205020404" pitchFamily="49" charset="0"/>
              </a:rPr>
              <a:t>1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else if (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b="1" i="1" dirty="0">
                <a:latin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{ </a:t>
            </a:r>
            <a:r>
              <a:rPr lang="en-US" altLang="en-US" i="1" dirty="0">
                <a:latin typeface="Courier New" panose="02070309020205020404" pitchFamily="49" charset="0"/>
              </a:rPr>
              <a:t>statements</a:t>
            </a:r>
            <a:r>
              <a:rPr lang="en-US" altLang="en-US" b="1" i="1" dirty="0">
                <a:latin typeface="Courier New" panose="02070309020205020404" pitchFamily="49" charset="0"/>
              </a:rPr>
              <a:t>2</a:t>
            </a:r>
            <a:r>
              <a:rPr lang="en-US" altLang="en-US" dirty="0">
                <a:latin typeface="Courier New" panose="02070309020205020404" pitchFamily="49" charset="0"/>
              </a:rPr>
              <a:t> } // or block</a:t>
            </a:r>
            <a:r>
              <a:rPr lang="en-US" altLang="en-US" b="1" i="1" dirty="0">
                <a:latin typeface="Courier New" panose="02070309020205020404" pitchFamily="49" charset="0"/>
              </a:rPr>
              <a:t>2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.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. // other else ifs 		  	  	  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else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{ </a:t>
            </a:r>
            <a:r>
              <a:rPr lang="en-US" altLang="en-US" i="1" dirty="0" err="1">
                <a:latin typeface="Courier New" panose="02070309020205020404" pitchFamily="49" charset="0"/>
              </a:rPr>
              <a:t>statements</a:t>
            </a:r>
            <a:r>
              <a:rPr lang="en-US" altLang="en-US" b="1" i="1" dirty="0" err="1">
                <a:latin typeface="Courier New" panose="02070309020205020404" pitchFamily="49" charset="0"/>
              </a:rPr>
              <a:t>n</a:t>
            </a:r>
            <a:r>
              <a:rPr lang="en-US" altLang="en-US" dirty="0">
                <a:latin typeface="Courier New" panose="02070309020205020404" pitchFamily="49" charset="0"/>
              </a:rPr>
              <a:t> } // or </a:t>
            </a:r>
            <a:r>
              <a:rPr lang="en-US" altLang="en-US" dirty="0" err="1">
                <a:latin typeface="Courier New" panose="02070309020205020404" pitchFamily="49" charset="0"/>
              </a:rPr>
              <a:t>block</a:t>
            </a:r>
            <a:r>
              <a:rPr lang="en-US" altLang="en-US" b="1" i="1" dirty="0" err="1">
                <a:latin typeface="Courier New" panose="02070309020205020404" pitchFamily="49" charset="0"/>
              </a:rPr>
              <a:t>n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</a:p>
          <a:p>
            <a:endParaRPr lang="en-US" altLang="en-US" dirty="0"/>
          </a:p>
        </p:txBody>
      </p:sp>
      <p:sp>
        <p:nvSpPr>
          <p:cNvPr id="5" name="对话气泡: 矩形 4">
            <a:extLst>
              <a:ext uri="{FF2B5EF4-FFF2-40B4-BE49-F238E27FC236}">
                <a16:creationId xmlns:a16="http://schemas.microsoft.com/office/drawing/2014/main" id="{420C4F80-7162-47BA-BAD1-DAFEAF40754E}"/>
              </a:ext>
            </a:extLst>
          </p:cNvPr>
          <p:cNvSpPr/>
          <p:nvPr/>
        </p:nvSpPr>
        <p:spPr bwMode="auto">
          <a:xfrm>
            <a:off x="71438" y="4390072"/>
            <a:ext cx="2700337" cy="1915472"/>
          </a:xfrm>
          <a:prstGeom prst="wedgeRectCallout">
            <a:avLst>
              <a:gd name="adj1" fmla="val 60009"/>
              <a:gd name="adj2" fmla="val 27948"/>
            </a:avLst>
          </a:prstGeom>
          <a:noFill/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5000"/>
              </a:lnSpc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Trailing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+mn-ea"/>
              </a:rPr>
              <a:t>else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is optional. This statement/block are executed if none of the expressions above are true.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437E4E-EB23-4AAB-BC70-0AF9B3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8458200" cy="685800"/>
          </a:xfrm>
        </p:spPr>
        <p:txBody>
          <a:bodyPr/>
          <a:lstStyle/>
          <a:p>
            <a:r>
              <a:rPr lang="en-US" sz="3800" dirty="0"/>
              <a:t>Using a Trailing </a:t>
            </a:r>
            <a:r>
              <a:rPr lang="en-US" sz="3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3800" dirty="0"/>
              <a:t> to Catch Errors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B9A1429-0AFE-4CE1-B5CB-E59A0B0FE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D80CEAD-D2EC-45AE-A911-D00DD4566C26}"/>
              </a:ext>
            </a:extLst>
          </p:cNvPr>
          <p:cNvSpPr/>
          <p:nvPr/>
        </p:nvSpPr>
        <p:spPr>
          <a:xfrm>
            <a:off x="3013788" y="1100049"/>
            <a:ext cx="52443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ea typeface="+mn-ea"/>
              </a:rPr>
              <a:t>const</a:t>
            </a:r>
            <a:r>
              <a:rPr lang="en-US" dirty="0">
                <a:latin typeface="Courier New" panose="02070309020205020404" pitchFamily="49" charset="0"/>
                <a:ea typeface="+mn-ea"/>
              </a:rPr>
              <a:t> </a:t>
            </a:r>
            <a:r>
              <a:rPr lang="en-US" dirty="0" err="1">
                <a:latin typeface="Courier New" panose="02070309020205020404" pitchFamily="49" charset="0"/>
                <a:ea typeface="+mn-ea"/>
              </a:rPr>
              <a:t>int</a:t>
            </a:r>
            <a:r>
              <a:rPr lang="en-US" dirty="0">
                <a:latin typeface="Courier New" panose="02070309020205020404" pitchFamily="49" charset="0"/>
                <a:ea typeface="+mn-ea"/>
              </a:rPr>
              <a:t> A_SCORE = 90,</a:t>
            </a:r>
          </a:p>
          <a:p>
            <a:r>
              <a:rPr lang="en-US" dirty="0">
                <a:latin typeface="Courier New" panose="02070309020205020404" pitchFamily="49" charset="0"/>
                <a:ea typeface="+mn-ea"/>
              </a:rPr>
              <a:t>          B_SCORE = 80,</a:t>
            </a:r>
          </a:p>
          <a:p>
            <a:r>
              <a:rPr lang="en-US" dirty="0">
                <a:latin typeface="Courier New" panose="02070309020205020404" pitchFamily="49" charset="0"/>
                <a:ea typeface="+mn-ea"/>
              </a:rPr>
              <a:t>          C_SCORE = 70,</a:t>
            </a:r>
          </a:p>
          <a:p>
            <a:r>
              <a:rPr lang="en-US" dirty="0">
                <a:latin typeface="Courier New" panose="02070309020205020404" pitchFamily="49" charset="0"/>
                <a:ea typeface="+mn-ea"/>
              </a:rPr>
              <a:t>          D_SCORE = 60;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90C798B-DE13-44BB-B692-1CC8D857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450" y="2532937"/>
            <a:ext cx="5124450" cy="3819525"/>
          </a:xfrm>
          <a:prstGeom prst="rect">
            <a:avLst/>
          </a:prstGeom>
        </p:spPr>
      </p:pic>
      <p:sp>
        <p:nvSpPr>
          <p:cNvPr id="9" name="Line 6">
            <a:extLst>
              <a:ext uri="{FF2B5EF4-FFF2-40B4-BE49-F238E27FC236}">
                <a16:creationId xmlns:a16="http://schemas.microsoft.com/office/drawing/2014/main" id="{060AD966-8B70-4370-828D-B318BD6ECA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3675" y="5472113"/>
            <a:ext cx="657225" cy="474662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5675F530-FBE0-4798-9F07-7603AD127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0900" y="4434513"/>
            <a:ext cx="1524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A8218"/>
                </a:solidFill>
              </a:rPr>
              <a:t>This trailing </a:t>
            </a:r>
            <a:r>
              <a:rPr lang="en-US" altLang="en-US" sz="2000" dirty="0">
                <a:solidFill>
                  <a:srgbClr val="FA8218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sz="2000" dirty="0">
                <a:solidFill>
                  <a:srgbClr val="FA8218"/>
                </a:solidFill>
              </a:rPr>
              <a:t> catches invalid test scores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675F530-FBE0-4798-9F07-7603AD127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00049"/>
            <a:ext cx="319106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 err="1">
                <a:solidFill>
                  <a:srgbClr val="FA8218"/>
                </a:solidFill>
              </a:rPr>
              <a:t>const</a:t>
            </a:r>
            <a:r>
              <a:rPr lang="en-US" altLang="en-US" sz="1400" dirty="0">
                <a:solidFill>
                  <a:srgbClr val="FA8218"/>
                </a:solidFill>
              </a:rPr>
              <a:t>: used to define a constant variable – a named memory location, the value in which can be initialized but cannot be changed later. </a:t>
            </a:r>
          </a:p>
        </p:txBody>
      </p:sp>
    </p:spTree>
    <p:extLst>
      <p:ext uri="{BB962C8B-B14F-4D97-AF65-F5344CB8AC3E}">
        <p14:creationId xmlns:p14="http://schemas.microsoft.com/office/powerpoint/2010/main" val="3647383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7940DA-823C-4443-B6C9-F28CA0261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304800"/>
            <a:ext cx="8213271" cy="685800"/>
          </a:xfrm>
        </p:spPr>
        <p:txBody>
          <a:bodyPr/>
          <a:lstStyle/>
          <a:p>
            <a:r>
              <a:rPr lang="en-US" dirty="0"/>
              <a:t>Practice of conditional statements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E982FF-2114-40CB-87C7-3688077A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04897"/>
            <a:ext cx="7772400" cy="685800"/>
          </a:xfrm>
        </p:spPr>
        <p:txBody>
          <a:bodyPr/>
          <a:lstStyle/>
          <a:p>
            <a:r>
              <a:rPr lang="en-US" dirty="0"/>
              <a:t>How many code block will be executed here?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992AEA-034D-4AFB-A841-EA40D276C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900953-80E1-421C-A625-9C7F7605D9F6}"/>
              </a:ext>
            </a:extLst>
          </p:cNvPr>
          <p:cNvSpPr/>
          <p:nvPr/>
        </p:nvSpPr>
        <p:spPr bwMode="auto">
          <a:xfrm>
            <a:off x="832755" y="1790697"/>
            <a:ext cx="3086101" cy="142331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if (A)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1}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else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2}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9CE92-3A34-438D-973D-F21D0D17C37A}"/>
              </a:ext>
            </a:extLst>
          </p:cNvPr>
          <p:cNvSpPr/>
          <p:nvPr/>
        </p:nvSpPr>
        <p:spPr bwMode="auto">
          <a:xfrm>
            <a:off x="5181601" y="1790697"/>
            <a:ext cx="3086101" cy="1423312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if (A)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1}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if (B)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2}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72EEB71-0432-4639-AF30-63422081202E}"/>
              </a:ext>
            </a:extLst>
          </p:cNvPr>
          <p:cNvSpPr/>
          <p:nvPr/>
        </p:nvSpPr>
        <p:spPr bwMode="auto">
          <a:xfrm>
            <a:off x="832755" y="3823605"/>
            <a:ext cx="3086101" cy="2119998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if (A)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1}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else if (B)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2}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else if (C)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3}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5845430-02B1-48EF-B586-C523ADAB99BB}"/>
              </a:ext>
            </a:extLst>
          </p:cNvPr>
          <p:cNvSpPr/>
          <p:nvPr/>
        </p:nvSpPr>
        <p:spPr bwMode="auto">
          <a:xfrm>
            <a:off x="5143499" y="3823605"/>
            <a:ext cx="3086101" cy="2119998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if (A)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1}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else if (B)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{code block 2}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else</a:t>
            </a:r>
          </a:p>
          <a:p>
            <a:r>
              <a:rPr lang="en-US" sz="2200" dirty="0">
                <a:latin typeface="Courier New" panose="02070309020205020404" pitchFamily="49" charset="0"/>
                <a:cs typeface="Arial" panose="020B0604020202020204" pitchFamily="34" charset="0"/>
              </a:rPr>
              <a:t>    code block 3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22D9687-1701-44F2-8097-383FF930E554}"/>
              </a:ext>
            </a:extLst>
          </p:cNvPr>
          <p:cNvSpPr/>
          <p:nvPr/>
        </p:nvSpPr>
        <p:spPr>
          <a:xfrm>
            <a:off x="620369" y="3244334"/>
            <a:ext cx="35910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 code block will be executed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FC3FAC2-B96C-40FC-A1F1-1C50D57CF259}"/>
              </a:ext>
            </a:extLst>
          </p:cNvPr>
          <p:cNvSpPr/>
          <p:nvPr/>
        </p:nvSpPr>
        <p:spPr>
          <a:xfrm>
            <a:off x="4588597" y="3244334"/>
            <a:ext cx="45432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 or 1 or 2 code block will be executed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4A5E533-5939-4101-862D-3742810BD2D4}"/>
              </a:ext>
            </a:extLst>
          </p:cNvPr>
          <p:cNvSpPr/>
          <p:nvPr/>
        </p:nvSpPr>
        <p:spPr>
          <a:xfrm>
            <a:off x="350636" y="5978981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0 or 1 code block will be executed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4608BC6-5AFE-4E2E-A224-7939AF0A7709}"/>
              </a:ext>
            </a:extLst>
          </p:cNvPr>
          <p:cNvSpPr/>
          <p:nvPr/>
        </p:nvSpPr>
        <p:spPr>
          <a:xfrm>
            <a:off x="4935254" y="5943603"/>
            <a:ext cx="35205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1 code block will be executed</a:t>
            </a:r>
          </a:p>
        </p:txBody>
      </p:sp>
      <p:cxnSp>
        <p:nvCxnSpPr>
          <p:cNvPr id="16" name="Straight Connector 15"/>
          <p:cNvCxnSpPr>
            <a:stCxn id="7" idx="1"/>
            <a:endCxn id="7" idx="3"/>
          </p:cNvCxnSpPr>
          <p:nvPr/>
        </p:nvCxnSpPr>
        <p:spPr bwMode="auto">
          <a:xfrm>
            <a:off x="5181601" y="2502353"/>
            <a:ext cx="3086101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2679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52EA63-7959-49A7-8FF7-01F3FD76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05A958-3D26-4004-A505-B6D313A17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8107680" cy="5029200"/>
          </a:xfrm>
        </p:spPr>
        <p:txBody>
          <a:bodyPr/>
          <a:lstStyle/>
          <a:p>
            <a:r>
              <a:rPr lang="en-US" dirty="0"/>
              <a:t>Ask a user to input an integer into a variable named </a:t>
            </a:r>
            <a:r>
              <a:rPr lang="en-US" dirty="0">
                <a:latin typeface="Courier New" panose="02070309020205020404" pitchFamily="49" charset="0"/>
              </a:rPr>
              <a:t>Month</a:t>
            </a:r>
            <a:endParaRPr lang="en-US" sz="2200" dirty="0">
              <a:latin typeface="Courier New" panose="02070309020205020404" pitchFamily="49" charset="0"/>
            </a:endParaRPr>
          </a:p>
          <a:p>
            <a:r>
              <a:rPr lang="en-US" dirty="0"/>
              <a:t>If the value of </a:t>
            </a:r>
            <a:r>
              <a:rPr lang="en-US" dirty="0">
                <a:latin typeface="Courier New" panose="02070309020205020404" pitchFamily="49" charset="0"/>
              </a:rPr>
              <a:t>Month</a:t>
            </a:r>
            <a:r>
              <a:rPr lang="en-US" dirty="0"/>
              <a:t> is between 1 and 12 (include 1 and 12), print "Valid"; otherwise print "Invalid".</a:t>
            </a:r>
          </a:p>
          <a:p>
            <a:r>
              <a:rPr lang="en-US" dirty="0"/>
              <a:t>Test the code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5D5BA-EE34-41E1-A2F6-FD3C9E62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7D94720-F08A-43D6-9C13-ABE7F15DFE50}"/>
              </a:ext>
            </a:extLst>
          </p:cNvPr>
          <p:cNvSpPr txBox="1"/>
          <p:nvPr/>
        </p:nvSpPr>
        <p:spPr>
          <a:xfrm>
            <a:off x="866441" y="6477905"/>
            <a:ext cx="322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Reference </a:t>
            </a:r>
            <a:r>
              <a:rPr lang="en-US" dirty="0" err="1">
                <a:solidFill>
                  <a:srgbClr val="0070C0"/>
                </a:solidFill>
              </a:rPr>
              <a:t>code:Month.cpp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800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A6D395-6E36-490B-8E27-18B267C2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727AC2-DD47-44AD-99FF-016541C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Ask a user to input his/her age, then print the park ticket price.</a:t>
            </a:r>
          </a:p>
          <a:p>
            <a:r>
              <a:rPr lang="en-US" dirty="0"/>
              <a:t>Park ticket price:</a:t>
            </a:r>
          </a:p>
          <a:p>
            <a:pPr lvl="1"/>
            <a:r>
              <a:rPr lang="en-US" dirty="0"/>
              <a:t>age &lt; 2: $0</a:t>
            </a:r>
          </a:p>
          <a:p>
            <a:pPr lvl="1"/>
            <a:r>
              <a:rPr lang="en-US" dirty="0"/>
              <a:t>2 &lt;= age &lt;5: $2</a:t>
            </a:r>
          </a:p>
          <a:p>
            <a:pPr lvl="1"/>
            <a:r>
              <a:rPr lang="en-US" dirty="0"/>
              <a:t>5 &lt;= age &lt; 10: $4</a:t>
            </a:r>
          </a:p>
          <a:p>
            <a:pPr lvl="1"/>
            <a:r>
              <a:rPr lang="en-US" dirty="0"/>
              <a:t>10 &lt;= age: $5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2650AFB-5B1C-4EF1-AE15-DF6CFF87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964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>
            <a:extLst>
              <a:ext uri="{FF2B5EF4-FFF2-40B4-BE49-F238E27FC236}">
                <a16:creationId xmlns:a16="http://schemas.microsoft.com/office/drawing/2014/main" id="{C8E3C234-F973-4057-AE4F-20A60AC22A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3.4 Conditional operator</a:t>
            </a:r>
            <a:endParaRPr lang="en-US" altLang="en-US" dirty="0"/>
          </a:p>
        </p:txBody>
      </p:sp>
      <p:sp>
        <p:nvSpPr>
          <p:cNvPr id="64515" name="Content Placeholder 2">
            <a:extLst>
              <a:ext uri="{FF2B5EF4-FFF2-40B4-BE49-F238E27FC236}">
                <a16:creationId xmlns:a16="http://schemas.microsoft.com/office/drawing/2014/main" id="{9606ED1F-E605-4FB0-9B68-69F503AE9E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04897"/>
            <a:ext cx="7772400" cy="50292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en-US" dirty="0"/>
              <a:t>Can use to create short </a:t>
            </a:r>
            <a:r>
              <a:rPr lang="en-US" altLang="en-US" dirty="0">
                <a:latin typeface="Courier New" panose="02070309020205020404" pitchFamily="49" charset="0"/>
              </a:rPr>
              <a:t>if/else</a:t>
            </a:r>
            <a:r>
              <a:rPr lang="en-US" altLang="en-US" dirty="0"/>
              <a:t> statements</a:t>
            </a:r>
          </a:p>
          <a:p>
            <a:pPr>
              <a:lnSpc>
                <a:spcPct val="125000"/>
              </a:lnSpc>
            </a:pPr>
            <a:r>
              <a:rPr lang="en-US" altLang="en-US" dirty="0"/>
              <a:t>Format: </a:t>
            </a:r>
            <a:r>
              <a:rPr lang="en-US" altLang="en-US" sz="2800" dirty="0">
                <a:latin typeface="Courier New" panose="02070309020205020404" pitchFamily="49" charset="0"/>
              </a:rPr>
              <a:t>expr</a:t>
            </a:r>
            <a:r>
              <a:rPr lang="en-US" altLang="en-US" sz="2800" b="1" dirty="0">
                <a:latin typeface="Courier New" panose="02070309020205020404" pitchFamily="49" charset="0"/>
              </a:rPr>
              <a:t>1</a:t>
            </a:r>
            <a:r>
              <a:rPr lang="en-US" altLang="en-US" sz="2800" dirty="0">
                <a:latin typeface="Courier New" panose="02070309020205020404" pitchFamily="49" charset="0"/>
              </a:rPr>
              <a:t> ? expr</a:t>
            </a:r>
            <a:r>
              <a:rPr lang="en-US" altLang="en-US" sz="2800" b="1" dirty="0">
                <a:latin typeface="Courier New" panose="02070309020205020404" pitchFamily="49" charset="0"/>
              </a:rPr>
              <a:t>2</a:t>
            </a:r>
            <a:r>
              <a:rPr lang="en-US" altLang="en-US" sz="2800" dirty="0">
                <a:latin typeface="Courier New" panose="02070309020205020404" pitchFamily="49" charset="0"/>
              </a:rPr>
              <a:t> : expr</a:t>
            </a:r>
            <a:r>
              <a:rPr lang="en-US" altLang="en-US" sz="2800" b="1" dirty="0">
                <a:latin typeface="Courier New" panose="02070309020205020404" pitchFamily="49" charset="0"/>
              </a:rPr>
              <a:t>3</a:t>
            </a:r>
            <a:r>
              <a:rPr lang="en-US" altLang="en-US" sz="2800" dirty="0">
                <a:latin typeface="Courier New" panose="02070309020205020404" pitchFamily="49" charset="0"/>
              </a:rPr>
              <a:t>;</a:t>
            </a:r>
            <a:endParaRPr lang="en-US" altLang="en-US" dirty="0"/>
          </a:p>
          <a:p>
            <a:pPr>
              <a:lnSpc>
                <a:spcPct val="125000"/>
              </a:lnSpc>
            </a:pPr>
            <a:r>
              <a:rPr lang="en-US" altLang="en-US" dirty="0"/>
              <a:t>The value of a conditional expression is</a:t>
            </a:r>
          </a:p>
          <a:p>
            <a:pPr lvl="1">
              <a:lnSpc>
                <a:spcPct val="125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expr</a:t>
            </a:r>
            <a:r>
              <a:rPr lang="en-US" altLang="en-US" b="1" dirty="0">
                <a:latin typeface="Courier New" panose="02070309020205020404" pitchFamily="49" charset="0"/>
              </a:rPr>
              <a:t>2</a:t>
            </a:r>
            <a:r>
              <a:rPr lang="en-US" altLang="en-US" b="1" dirty="0"/>
              <a:t> </a:t>
            </a:r>
            <a:r>
              <a:rPr lang="en-US" altLang="en-US" dirty="0"/>
              <a:t>if </a:t>
            </a:r>
            <a:r>
              <a:rPr lang="en-US" altLang="en-US" dirty="0">
                <a:latin typeface="Courier New" panose="02070309020205020404" pitchFamily="49" charset="0"/>
              </a:rPr>
              <a:t>expr</a:t>
            </a:r>
            <a:r>
              <a:rPr lang="en-US" altLang="en-US" b="1" dirty="0">
                <a:latin typeface="Courier New" panose="02070309020205020404" pitchFamily="49" charset="0"/>
              </a:rPr>
              <a:t>1</a:t>
            </a:r>
            <a:r>
              <a:rPr lang="en-US" altLang="en-US" dirty="0"/>
              <a:t> is true</a:t>
            </a:r>
          </a:p>
          <a:p>
            <a:pPr lvl="1">
              <a:lnSpc>
                <a:spcPct val="125000"/>
              </a:lnSpc>
            </a:pPr>
            <a:r>
              <a:rPr lang="en-US" altLang="en-US" dirty="0">
                <a:latin typeface="Courier New" panose="02070309020205020404" pitchFamily="49" charset="0"/>
              </a:rPr>
              <a:t>expr</a:t>
            </a:r>
            <a:r>
              <a:rPr lang="en-US" altLang="en-US" b="1" dirty="0">
                <a:latin typeface="Courier New" panose="02070309020205020404" pitchFamily="49" charset="0"/>
              </a:rPr>
              <a:t>3</a:t>
            </a:r>
            <a:r>
              <a:rPr lang="en-US" altLang="en-US" b="1" dirty="0"/>
              <a:t> </a:t>
            </a:r>
            <a:r>
              <a:rPr lang="en-US" altLang="en-US" dirty="0"/>
              <a:t>if </a:t>
            </a:r>
            <a:r>
              <a:rPr lang="en-US" altLang="en-US" dirty="0">
                <a:latin typeface="Courier New" panose="02070309020205020404" pitchFamily="49" charset="0"/>
              </a:rPr>
              <a:t>expr</a:t>
            </a:r>
            <a:r>
              <a:rPr lang="en-US" altLang="en-US" b="1" dirty="0">
                <a:latin typeface="Courier New" panose="02070309020205020404" pitchFamily="49" charset="0"/>
              </a:rPr>
              <a:t>1</a:t>
            </a:r>
            <a:r>
              <a:rPr lang="en-US" altLang="en-US" dirty="0"/>
              <a:t> is false</a:t>
            </a:r>
          </a:p>
          <a:p>
            <a:pPr>
              <a:lnSpc>
                <a:spcPct val="125000"/>
              </a:lnSpc>
            </a:pPr>
            <a:endParaRPr lang="en-US" altLang="en-US" dirty="0"/>
          </a:p>
        </p:txBody>
      </p:sp>
      <p:sp>
        <p:nvSpPr>
          <p:cNvPr id="64516" name="AutoShape 8">
            <a:extLst>
              <a:ext uri="{FF2B5EF4-FFF2-40B4-BE49-F238E27FC236}">
                <a16:creationId xmlns:a16="http://schemas.microsoft.com/office/drawing/2014/main" id="{50951F18-451E-44A0-A27F-2BBABAF75EF8}"/>
              </a:ext>
            </a:extLst>
          </p:cNvPr>
          <p:cNvSpPr>
            <a:spLocks/>
          </p:cNvSpPr>
          <p:nvPr/>
        </p:nvSpPr>
        <p:spPr bwMode="auto">
          <a:xfrm rot="5400000">
            <a:off x="2590800" y="4561124"/>
            <a:ext cx="114300" cy="723900"/>
          </a:xfrm>
          <a:prstGeom prst="rightBrace">
            <a:avLst>
              <a:gd name="adj1" fmla="val 52778"/>
              <a:gd name="adj2" fmla="val 5017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4517" name="AutoShape 9">
            <a:extLst>
              <a:ext uri="{FF2B5EF4-FFF2-40B4-BE49-F238E27FC236}">
                <a16:creationId xmlns:a16="http://schemas.microsoft.com/office/drawing/2014/main" id="{0906DD0E-EAE3-4592-92B1-1CEE89AACD99}"/>
              </a:ext>
            </a:extLst>
          </p:cNvPr>
          <p:cNvSpPr>
            <a:spLocks/>
          </p:cNvSpPr>
          <p:nvPr/>
        </p:nvSpPr>
        <p:spPr bwMode="auto">
          <a:xfrm rot="5400000">
            <a:off x="3810000" y="4561124"/>
            <a:ext cx="114300" cy="723900"/>
          </a:xfrm>
          <a:prstGeom prst="rightBrace">
            <a:avLst>
              <a:gd name="adj1" fmla="val 52778"/>
              <a:gd name="adj2" fmla="val 5017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4518" name="AutoShape 10">
            <a:extLst>
              <a:ext uri="{FF2B5EF4-FFF2-40B4-BE49-F238E27FC236}">
                <a16:creationId xmlns:a16="http://schemas.microsoft.com/office/drawing/2014/main" id="{38503A10-EE68-4FF6-8E30-E40156DE9932}"/>
              </a:ext>
            </a:extLst>
          </p:cNvPr>
          <p:cNvSpPr>
            <a:spLocks/>
          </p:cNvSpPr>
          <p:nvPr/>
        </p:nvSpPr>
        <p:spPr bwMode="auto">
          <a:xfrm rot="5400000">
            <a:off x="5105400" y="4561124"/>
            <a:ext cx="114300" cy="723900"/>
          </a:xfrm>
          <a:prstGeom prst="rightBrace">
            <a:avLst>
              <a:gd name="adj1" fmla="val 52778"/>
              <a:gd name="adj2" fmla="val 5017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Line 11">
            <a:extLst>
              <a:ext uri="{FF2B5EF4-FFF2-40B4-BE49-F238E27FC236}">
                <a16:creationId xmlns:a16="http://schemas.microsoft.com/office/drawing/2014/main" id="{BFA8207E-5EC7-4347-A7AA-E77CC7BE5B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5018324"/>
            <a:ext cx="762000" cy="533400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93424570-D1FE-4CA4-9E6C-BB9E204B34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5018324"/>
            <a:ext cx="838200" cy="533400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BABF9D7A-E76E-43ED-ACF1-7289D422B1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81600" y="5018324"/>
            <a:ext cx="2133600" cy="609600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Text Box 4">
            <a:extLst>
              <a:ext uri="{FF2B5EF4-FFF2-40B4-BE49-F238E27FC236}">
                <a16:creationId xmlns:a16="http://schemas.microsoft.com/office/drawing/2014/main" id="{7EE1099F-59EF-4A6D-8D2D-C585C69C2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408724"/>
            <a:ext cx="347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x&lt;0 ? y=10 : z=20;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F33B82F0-650A-461C-92A2-03DDAB22B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551724"/>
            <a:ext cx="190341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First Expression: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Expression to be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tested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4D2A6B26-0C67-4B88-A51A-4F2E0C87C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551724"/>
            <a:ext cx="199231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2nd Expression: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Executes if first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expression is true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9E58F0CC-DCF0-4F92-8012-C2091CDBB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627924"/>
            <a:ext cx="21336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3rd Expression: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Executes if the first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A8218"/>
                </a:solidFill>
              </a:rPr>
              <a:t>expression is false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C3B0A-4AA3-4D58-BD57-A6530187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In-class practice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A857CD2-D2CD-47A2-87B7-86B9E0FB932C}"/>
              </a:ext>
            </a:extLst>
          </p:cNvPr>
          <p:cNvSpPr/>
          <p:nvPr/>
        </p:nvSpPr>
        <p:spPr>
          <a:xfrm>
            <a:off x="506186" y="2086179"/>
            <a:ext cx="82949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int a = 3, b = 4, c;</a:t>
            </a:r>
          </a:p>
          <a:p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c = a &gt; b ? ++a : ++b;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Arial" panose="020B0604020202020204" pitchFamily="34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 &lt;&lt; a &lt;&lt; ", " &lt;&lt; b &lt;&lt; ", " &lt;&lt; c &lt;&lt; </a:t>
            </a:r>
            <a:r>
              <a:rPr lang="en-US" sz="2400" dirty="0" err="1">
                <a:latin typeface="Courier New" panose="02070309020205020404" pitchFamily="49" charset="0"/>
                <a:cs typeface="Arial" panose="020B0604020202020204" pitchFamily="34" charset="0"/>
              </a:rPr>
              <a:t>endl</a:t>
            </a:r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c = a - b ? a + b : a - 3 ? b : a;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Arial" panose="020B0604020202020204" pitchFamily="34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 &lt;&lt; a &lt;&lt; ", " &lt;&lt; b &lt;&lt; ", " &lt;&lt; c &lt;&lt; </a:t>
            </a:r>
            <a:r>
              <a:rPr lang="en-US" sz="2400" dirty="0" err="1">
                <a:latin typeface="Courier New" panose="02070309020205020404" pitchFamily="49" charset="0"/>
                <a:cs typeface="Arial" panose="020B0604020202020204" pitchFamily="34" charset="0"/>
              </a:rPr>
              <a:t>endl</a:t>
            </a:r>
            <a:r>
              <a:rPr lang="en-US" sz="2400" dirty="0">
                <a:latin typeface="Courier New" panose="02070309020205020404" pitchFamily="49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F113220-B2F1-4A9D-BE56-1780109F976A}"/>
              </a:ext>
            </a:extLst>
          </p:cNvPr>
          <p:cNvSpPr txBox="1">
            <a:spLocks/>
          </p:cNvSpPr>
          <p:nvPr/>
        </p:nvSpPr>
        <p:spPr>
          <a:xfrm>
            <a:off x="685800" y="1127760"/>
            <a:ext cx="7772400" cy="5029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What is the output?</a:t>
            </a:r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8EBCF29-748C-49F8-93CE-974E3A11837B}"/>
              </a:ext>
            </a:extLst>
          </p:cNvPr>
          <p:cNvSpPr/>
          <p:nvPr/>
        </p:nvSpPr>
        <p:spPr>
          <a:xfrm>
            <a:off x="685800" y="442825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3, 5, 5</a:t>
            </a:r>
          </a:p>
          <a:p>
            <a:r>
              <a:rPr lang="en-US" sz="2800" dirty="0">
                <a:solidFill>
                  <a:srgbClr val="FF0000"/>
                </a:solidFill>
              </a:rPr>
              <a:t>3, 5, 8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D2B24E8-ECA0-4BDD-9A2D-D7541BDB047F}"/>
              </a:ext>
            </a:extLst>
          </p:cNvPr>
          <p:cNvSpPr txBox="1"/>
          <p:nvPr/>
        </p:nvSpPr>
        <p:spPr>
          <a:xfrm>
            <a:off x="685800" y="6008914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Note: Conditional expressions have right-to-left associativity.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1BE0DEA-31B0-46EA-8D0F-E7966A66F052}"/>
              </a:ext>
            </a:extLst>
          </p:cNvPr>
          <p:cNvSpPr/>
          <p:nvPr/>
        </p:nvSpPr>
        <p:spPr>
          <a:xfrm>
            <a:off x="1230630" y="6459974"/>
            <a:ext cx="60693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C++ Basic Textbook. Tsinghua University Press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D966F3-BD16-47F0-B316-7265205B0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8458200" cy="685800"/>
          </a:xfrm>
        </p:spPr>
        <p:txBody>
          <a:bodyPr/>
          <a:lstStyle/>
          <a:p>
            <a:r>
              <a:rPr lang="en-US" sz="3800" dirty="0"/>
              <a:t>Module 2: Decisions, Loops and Files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638FBD-B442-4E19-A347-66AAC9CD9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0342"/>
            <a:ext cx="7772400" cy="5029200"/>
          </a:xfrm>
        </p:spPr>
        <p:txBody>
          <a:bodyPr/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Relational operators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Logical operators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Conditional statement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Variable scope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while loop 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cs typeface="Arial"/>
              </a:rPr>
              <a:t>do-while loop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cs typeface="Arial"/>
              </a:rPr>
              <a:t>for loop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cs typeface="Arial"/>
              </a:rPr>
              <a:t>Using Files for Data Storage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882407-AF89-4581-AB07-A756315F3C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49E2C-58A9-4A88-9CE3-67B3A97FE72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6AB69BC-4504-4C9A-98B2-526971DF78B4}"/>
              </a:ext>
            </a:extLst>
          </p:cNvPr>
          <p:cNvSpPr/>
          <p:nvPr/>
        </p:nvSpPr>
        <p:spPr>
          <a:xfrm>
            <a:off x="685800" y="5638800"/>
            <a:ext cx="8305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Partial contents of this note refer to https://www.pearson.com/us/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Copyright 2018, 2015, 2012, 2009 Pearson Education, Inc., All rights reserved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Dissemination or sale of any part of this note is NOT permitted</a:t>
            </a:r>
            <a:r>
              <a:rPr lang="en-US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929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9BEE2423-CFEE-438E-9870-39ECB847F5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3.5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altLang="en-US" dirty="0"/>
              <a:t> Statement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1C44852B-1F53-4C2F-816A-8A034D8DA8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10343"/>
            <a:ext cx="7772400" cy="5138057"/>
          </a:xfrm>
        </p:spPr>
        <p:txBody>
          <a:bodyPr/>
          <a:lstStyle/>
          <a:p>
            <a:r>
              <a:rPr lang="en-US" altLang="en-US" dirty="0"/>
              <a:t>Used to select among statements from several alternatives</a:t>
            </a:r>
          </a:p>
          <a:p>
            <a:r>
              <a:rPr lang="en-US" altLang="en-US" dirty="0"/>
              <a:t>In some cases, can be used instead of </a:t>
            </a:r>
            <a:r>
              <a:rPr lang="en-US" altLang="en-US" dirty="0">
                <a:latin typeface="Courier New" panose="02070309020205020404" pitchFamily="49" charset="0"/>
              </a:rPr>
              <a:t>if/else if</a:t>
            </a:r>
            <a:r>
              <a:rPr lang="en-US" altLang="en-US" dirty="0"/>
              <a:t> statements</a:t>
            </a:r>
          </a:p>
          <a:p>
            <a:endParaRPr lang="en-US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7CCC54-45C7-45D6-98F0-FF75D87D0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376" y="3233057"/>
            <a:ext cx="6920981" cy="3320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3657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switch (</a:t>
            </a:r>
            <a:r>
              <a:rPr lang="en-US" altLang="en-US" sz="20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000" dirty="0">
                <a:latin typeface="Courier New" panose="02070309020205020404" pitchFamily="49" charset="0"/>
              </a:rPr>
              <a:t>) </a:t>
            </a: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</a:rPr>
              <a:t>//integer </a:t>
            </a: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{                   </a:t>
            </a:r>
            <a:endParaRPr lang="en-US" altLang="en-US" sz="2000" dirty="0"/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case </a:t>
            </a:r>
            <a:r>
              <a:rPr lang="en-US" altLang="en-US" sz="2000" i="1" dirty="0">
                <a:latin typeface="Courier New" panose="02070309020205020404" pitchFamily="49" charset="0"/>
              </a:rPr>
              <a:t>value</a:t>
            </a:r>
            <a:r>
              <a:rPr lang="en-US" altLang="en-US" sz="2000" b="1" i="1" dirty="0">
                <a:latin typeface="Courier New" panose="02070309020205020404" pitchFamily="49" charset="0"/>
              </a:rPr>
              <a:t>1</a:t>
            </a:r>
            <a:r>
              <a:rPr lang="en-US" altLang="en-US" sz="2000" dirty="0">
                <a:latin typeface="Courier New" panose="02070309020205020404" pitchFamily="49" charset="0"/>
              </a:rPr>
              <a:t>: </a:t>
            </a:r>
            <a:r>
              <a:rPr lang="en-US" altLang="en-US" sz="20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000" b="1" i="1" dirty="0">
                <a:latin typeface="Courier New" panose="02070309020205020404" pitchFamily="49" charset="0"/>
              </a:rPr>
              <a:t>1</a:t>
            </a: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b="1" i="1" dirty="0">
                <a:latin typeface="Courier New" panose="02070309020205020404" pitchFamily="49" charset="0"/>
              </a:rPr>
              <a:t>				break;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case </a:t>
            </a:r>
            <a:r>
              <a:rPr lang="en-US" altLang="en-US" sz="2000" i="1" dirty="0">
                <a:latin typeface="Courier New" panose="02070309020205020404" pitchFamily="49" charset="0"/>
              </a:rPr>
              <a:t>value</a:t>
            </a:r>
            <a:r>
              <a:rPr lang="en-US" altLang="en-US" sz="2000" b="1" i="1" dirty="0">
                <a:latin typeface="Courier New" panose="02070309020205020404" pitchFamily="49" charset="0"/>
              </a:rPr>
              <a:t>2</a:t>
            </a:r>
            <a:r>
              <a:rPr lang="en-US" altLang="en-US" sz="2000" dirty="0">
                <a:latin typeface="Courier New" panose="02070309020205020404" pitchFamily="49" charset="0"/>
              </a:rPr>
              <a:t>: </a:t>
            </a:r>
            <a:r>
              <a:rPr lang="en-US" altLang="en-US" sz="20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000" b="1" i="1" dirty="0">
                <a:latin typeface="Courier New" panose="02070309020205020404" pitchFamily="49" charset="0"/>
              </a:rPr>
              <a:t>2</a:t>
            </a: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b="1" i="1" dirty="0">
                <a:latin typeface="Courier New" panose="02070309020205020404" pitchFamily="49" charset="0"/>
              </a:rPr>
              <a:t>				break;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...</a:t>
            </a: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case </a:t>
            </a:r>
            <a:r>
              <a:rPr lang="en-US" altLang="en-US" sz="2000" i="1" dirty="0" err="1">
                <a:latin typeface="Courier New" panose="02070309020205020404" pitchFamily="49" charset="0"/>
              </a:rPr>
              <a:t>value</a:t>
            </a:r>
            <a:r>
              <a:rPr lang="en-US" altLang="en-US" sz="2000" b="1" i="1" dirty="0" err="1">
                <a:latin typeface="Courier New" panose="02070309020205020404" pitchFamily="49" charset="0"/>
              </a:rPr>
              <a:t>n</a:t>
            </a:r>
            <a:r>
              <a:rPr lang="en-US" altLang="en-US" sz="2000" dirty="0">
                <a:latin typeface="Courier New" panose="02070309020205020404" pitchFamily="49" charset="0"/>
              </a:rPr>
              <a:t>: </a:t>
            </a:r>
            <a:r>
              <a:rPr lang="en-US" altLang="en-US" sz="2000" i="1" dirty="0" err="1">
                <a:latin typeface="Courier New" panose="02070309020205020404" pitchFamily="49" charset="0"/>
              </a:rPr>
              <a:t>statements</a:t>
            </a:r>
            <a:r>
              <a:rPr lang="en-US" altLang="en-US" sz="2000" b="1" i="1" dirty="0" err="1">
                <a:latin typeface="Courier New" panose="02070309020205020404" pitchFamily="49" charset="0"/>
              </a:rPr>
              <a:t>n</a:t>
            </a:r>
            <a:endParaRPr lang="en-US" altLang="en-US" sz="2000" b="1" i="1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b="1" i="1" dirty="0">
                <a:latin typeface="Courier New" panose="02070309020205020404" pitchFamily="49" charset="0"/>
              </a:rPr>
              <a:t>				break;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default:   </a:t>
            </a:r>
            <a:r>
              <a:rPr lang="en-US" altLang="en-US" sz="20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000" b="1" i="1" dirty="0">
                <a:latin typeface="Courier New" panose="02070309020205020404" pitchFamily="49" charset="0"/>
              </a:rPr>
              <a:t>n+1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spcBef>
                <a:spcPts val="0"/>
              </a:spcBef>
              <a:buFont typeface="Times" panose="02020603050405020304" pitchFamily="18" charset="0"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  <a:endParaRPr lang="en-US" altLang="en-US" sz="2400" dirty="0"/>
          </a:p>
          <a:p>
            <a:pPr>
              <a:spcBef>
                <a:spcPts val="0"/>
              </a:spcBef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93E5-6F5E-41AB-A122-A185003D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A1FE-E5C5-4CD8-9588-10DC3A0B5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126671"/>
            <a:ext cx="7984671" cy="5121729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125000"/>
              </a:lnSpc>
              <a:buFont typeface="Times" pitchFamily="-16" charset="0"/>
              <a:buNone/>
              <a:defRPr/>
            </a:pPr>
            <a:r>
              <a:rPr lang="en-US" dirty="0"/>
              <a:t>1)   </a:t>
            </a:r>
            <a:r>
              <a:rPr lang="en-US" i="1" dirty="0">
                <a:latin typeface="Courier New" pitchFamily="-16" charset="0"/>
              </a:rPr>
              <a:t>expression</a:t>
            </a:r>
            <a:r>
              <a:rPr lang="en-US" dirty="0"/>
              <a:t> is evaluated</a:t>
            </a:r>
            <a:endParaRPr lang="en-US" dirty="0">
              <a:latin typeface="Courier New" pitchFamily="-16" charset="0"/>
            </a:endParaRPr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 startAt="2"/>
              <a:defRPr/>
            </a:pPr>
            <a:r>
              <a:rPr lang="en-US" dirty="0"/>
              <a:t>The value of </a:t>
            </a:r>
            <a:r>
              <a:rPr lang="en-US" i="1" dirty="0">
                <a:latin typeface="Courier New" pitchFamily="-16" charset="0"/>
              </a:rPr>
              <a:t>expression</a:t>
            </a:r>
            <a:r>
              <a:rPr lang="en-US" dirty="0"/>
              <a:t> is compared against </a:t>
            </a:r>
            <a:r>
              <a:rPr lang="en-US" i="1" dirty="0">
                <a:latin typeface="Courier New" pitchFamily="-16" charset="0"/>
              </a:rPr>
              <a:t>value</a:t>
            </a:r>
            <a:r>
              <a:rPr lang="en-US" b="1" i="1" dirty="0">
                <a:latin typeface="Courier New" pitchFamily="-16" charset="0"/>
              </a:rPr>
              <a:t>1</a:t>
            </a:r>
            <a:r>
              <a:rPr lang="en-US" dirty="0"/>
              <a:t> through </a:t>
            </a:r>
            <a:r>
              <a:rPr lang="en-US" i="1" dirty="0" err="1">
                <a:latin typeface="Courier New" pitchFamily="-16" charset="0"/>
              </a:rPr>
              <a:t>value</a:t>
            </a:r>
            <a:r>
              <a:rPr lang="en-US" b="1" i="1" dirty="0" err="1">
                <a:latin typeface="Courier New" pitchFamily="-16" charset="0"/>
              </a:rPr>
              <a:t>n</a:t>
            </a:r>
            <a:r>
              <a:rPr lang="en-US" dirty="0"/>
              <a:t>. </a:t>
            </a:r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 startAt="2"/>
              <a:defRPr/>
            </a:pPr>
            <a:r>
              <a:rPr lang="en-US" dirty="0"/>
              <a:t>If </a:t>
            </a:r>
            <a:r>
              <a:rPr lang="en-US" i="1" dirty="0">
                <a:latin typeface="Courier New" pitchFamily="-16" charset="0"/>
              </a:rPr>
              <a:t>expression</a:t>
            </a:r>
            <a:r>
              <a:rPr lang="en-US" dirty="0"/>
              <a:t> matches value </a:t>
            </a:r>
            <a:r>
              <a:rPr lang="en-US" i="1" dirty="0" err="1">
                <a:latin typeface="Courier New" pitchFamily="-16" charset="0"/>
              </a:rPr>
              <a:t>value</a:t>
            </a:r>
            <a:r>
              <a:rPr lang="en-US" b="1" i="1" dirty="0" err="1">
                <a:latin typeface="Courier New" pitchFamily="-16" charset="0"/>
              </a:rPr>
              <a:t>i</a:t>
            </a:r>
            <a:r>
              <a:rPr lang="en-US" dirty="0"/>
              <a:t>, the program branches to the statements following </a:t>
            </a:r>
            <a:r>
              <a:rPr lang="en-US" i="1" dirty="0" err="1">
                <a:latin typeface="Courier New" pitchFamily="-16" charset="0"/>
              </a:rPr>
              <a:t>value</a:t>
            </a:r>
            <a:r>
              <a:rPr lang="en-US" b="1" i="1" dirty="0" err="1">
                <a:latin typeface="Courier New" pitchFamily="-16" charset="0"/>
              </a:rPr>
              <a:t>i</a:t>
            </a:r>
            <a:r>
              <a:rPr lang="en-US" dirty="0"/>
              <a:t> then encounter a </a:t>
            </a:r>
            <a:r>
              <a:rPr lang="en-US" dirty="0">
                <a:latin typeface="Courier New" pitchFamily="-16" charset="0"/>
              </a:rPr>
              <a:t>break</a:t>
            </a:r>
            <a:r>
              <a:rPr lang="en-US" dirty="0"/>
              <a:t>  and jump to the end of the </a:t>
            </a:r>
            <a:r>
              <a:rPr lang="en-US" dirty="0">
                <a:latin typeface="Courier New" pitchFamily="-16" charset="0"/>
              </a:rPr>
              <a:t>switch</a:t>
            </a:r>
            <a:endParaRPr lang="en-US" dirty="0"/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 startAt="2"/>
              <a:defRPr/>
            </a:pPr>
            <a:r>
              <a:rPr lang="en-US" dirty="0"/>
              <a:t>If no matching value is found, the program branches to the statements after </a:t>
            </a:r>
            <a:r>
              <a:rPr lang="en-US" dirty="0">
                <a:latin typeface="Courier New" pitchFamily="-16" charset="0"/>
              </a:rPr>
              <a:t>default:</a:t>
            </a:r>
          </a:p>
          <a:p>
            <a:pPr>
              <a:lnSpc>
                <a:spcPct val="12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E033E-8ACF-4586-84F9-9300AED7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12271"/>
            <a:ext cx="7772400" cy="778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Example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21FC77F-5F45-4F7E-AF4B-B755F33E8B81}"/>
              </a:ext>
            </a:extLst>
          </p:cNvPr>
          <p:cNvSpPr/>
          <p:nvPr/>
        </p:nvSpPr>
        <p:spPr>
          <a:xfrm>
            <a:off x="685800" y="990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int x = 2;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switch (x)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{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case 1: 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0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+mn-ea"/>
              </a:rPr>
              <a:t> &lt;&lt; "Choice is 1\n";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break;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case 2: 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0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+mn-ea"/>
              </a:rPr>
              <a:t> &lt;&lt; "Choice is 2\n";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break;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case 3: 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0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+mn-ea"/>
              </a:rPr>
              <a:t> &lt;&lt; "Choice is 3\n";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break;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default: 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0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+mn-ea"/>
              </a:rPr>
              <a:t> &lt;&lt; "Choice other than 1, 2 and 3\n";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        break;   </a:t>
            </a:r>
          </a:p>
          <a:p>
            <a:r>
              <a:rPr lang="en-US" sz="2000" dirty="0">
                <a:latin typeface="Courier New" panose="02070309020205020404" pitchFamily="49" charset="0"/>
                <a:ea typeface="+mn-ea"/>
              </a:rPr>
              <a:t>}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539E13A-BF4D-4BA1-9FAD-1C3B3D32D5BE}"/>
              </a:ext>
            </a:extLst>
          </p:cNvPr>
          <p:cNvSpPr/>
          <p:nvPr/>
        </p:nvSpPr>
        <p:spPr>
          <a:xfrm>
            <a:off x="685800" y="6045016"/>
            <a:ext cx="70212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Choice is 2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A08B0A4-B4A3-4627-AACC-4BF8C24AD055}"/>
              </a:ext>
            </a:extLst>
          </p:cNvPr>
          <p:cNvSpPr/>
          <p:nvPr/>
        </p:nvSpPr>
        <p:spPr>
          <a:xfrm>
            <a:off x="2579913" y="6502182"/>
            <a:ext cx="48822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https://www.geeksforgeeks.org/switch-statement-cc/</a:t>
            </a: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283154E6-9E9F-42A9-B7F5-C8E728ED1F34}"/>
              </a:ext>
            </a:extLst>
          </p:cNvPr>
          <p:cNvSpPr/>
          <p:nvPr/>
        </p:nvSpPr>
        <p:spPr bwMode="auto">
          <a:xfrm>
            <a:off x="4334689" y="5342871"/>
            <a:ext cx="2425340" cy="930728"/>
          </a:xfrm>
          <a:prstGeom prst="wedgeRectCallout">
            <a:avLst>
              <a:gd name="adj1" fmla="val -108061"/>
              <a:gd name="adj2" fmla="val -35967"/>
            </a:avLst>
          </a:prstGeom>
          <a:noFill/>
          <a:ln w="1587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The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+mn-ea"/>
              </a:rPr>
              <a:t>break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statement in the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ea typeface="+mn-ea"/>
              </a:rPr>
              <a:t>default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section is optional</a:t>
            </a:r>
          </a:p>
        </p:txBody>
      </p:sp>
    </p:spTree>
    <p:extLst>
      <p:ext uri="{BB962C8B-B14F-4D97-AF65-F5344CB8AC3E}">
        <p14:creationId xmlns:p14="http://schemas.microsoft.com/office/powerpoint/2010/main" val="28676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C2BFFC95-E619-4BA9-89AD-9A4D2756B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altLang="en-US"/>
              <a:t> Statement</a:t>
            </a:r>
          </a:p>
        </p:txBody>
      </p:sp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DBBC573F-5EEC-4E15-86DB-EFCC640524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Used to exit a </a:t>
            </a:r>
            <a:r>
              <a:rPr lang="en-US" altLang="en-US" dirty="0">
                <a:latin typeface="Courier New" panose="02070309020205020404" pitchFamily="49" charset="0"/>
              </a:rPr>
              <a:t>switch</a:t>
            </a:r>
            <a:r>
              <a:rPr lang="en-US" altLang="en-US" dirty="0"/>
              <a:t> statement</a:t>
            </a:r>
          </a:p>
          <a:p>
            <a:r>
              <a:rPr lang="en-US" altLang="en-US" dirty="0"/>
              <a:t>If it is left out, the program "falls through" the remaining statements within the </a:t>
            </a:r>
            <a:r>
              <a:rPr lang="en-US" altLang="en-US" dirty="0">
                <a:latin typeface="Courier New" panose="02070309020205020404" pitchFamily="49" charset="0"/>
              </a:rPr>
              <a:t>switch</a:t>
            </a:r>
            <a:r>
              <a:rPr lang="en-US" altLang="en-US" dirty="0"/>
              <a:t> statement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422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E033E-8ACF-4586-84F9-9300AED7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12271"/>
            <a:ext cx="7772400" cy="778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Example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21FC77F-5F45-4F7E-AF4B-B755F33E8B81}"/>
              </a:ext>
            </a:extLst>
          </p:cNvPr>
          <p:cNvSpPr/>
          <p:nvPr/>
        </p:nvSpPr>
        <p:spPr>
          <a:xfrm>
            <a:off x="669470" y="1108812"/>
            <a:ext cx="857250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int x = 2;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switch (x)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{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case 1: 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"Choice is 1\n";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case 2: 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"Choice is 2\n";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case 3: 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"Choice is 3\n";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default: 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        </a:t>
            </a:r>
            <a:r>
              <a:rPr lang="en-US" sz="22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200" dirty="0">
                <a:latin typeface="Courier New" panose="02070309020205020404" pitchFamily="49" charset="0"/>
                <a:ea typeface="+mn-ea"/>
              </a:rPr>
              <a:t> &lt;&lt; "Choice other than 1, 2 and 3\n"; </a:t>
            </a:r>
          </a:p>
          <a:p>
            <a:r>
              <a:rPr lang="en-US" sz="2200" dirty="0">
                <a:latin typeface="Courier New" panose="02070309020205020404" pitchFamily="49" charset="0"/>
                <a:ea typeface="+mn-ea"/>
              </a:rPr>
              <a:t>}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539E13A-BF4D-4BA1-9FAD-1C3B3D32D5BE}"/>
              </a:ext>
            </a:extLst>
          </p:cNvPr>
          <p:cNvSpPr/>
          <p:nvPr/>
        </p:nvSpPr>
        <p:spPr>
          <a:xfrm>
            <a:off x="669470" y="5382008"/>
            <a:ext cx="702128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Choice is 2</a:t>
            </a:r>
          </a:p>
          <a:p>
            <a:r>
              <a:rPr lang="en-US" sz="2200" dirty="0">
                <a:solidFill>
                  <a:srgbClr val="FF0000"/>
                </a:solidFill>
              </a:rPr>
              <a:t>Choice is 3</a:t>
            </a:r>
          </a:p>
          <a:p>
            <a:r>
              <a:rPr lang="en-US" sz="2200" dirty="0">
                <a:solidFill>
                  <a:srgbClr val="FF0000"/>
                </a:solidFill>
              </a:rPr>
              <a:t>Choice other than 1, 2 and 3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D005FA4-9603-448C-86FE-EC0374588ED1}"/>
              </a:ext>
            </a:extLst>
          </p:cNvPr>
          <p:cNvSpPr/>
          <p:nvPr/>
        </p:nvSpPr>
        <p:spPr>
          <a:xfrm>
            <a:off x="4359729" y="6469524"/>
            <a:ext cx="48822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https://www.geeksforgeeks.org/switch-statement-cc/</a:t>
            </a:r>
          </a:p>
        </p:txBody>
      </p:sp>
    </p:spTree>
    <p:extLst>
      <p:ext uri="{BB962C8B-B14F-4D97-AF65-F5344CB8AC3E}">
        <p14:creationId xmlns:p14="http://schemas.microsoft.com/office/powerpoint/2010/main" val="34756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F3D8723-A90B-43DB-89A3-348C0A82B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 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Loop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C151F1F6-F750-419C-A780-CCD6E169AF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0870" y="1129260"/>
            <a:ext cx="8098436" cy="1973704"/>
          </a:xfrm>
        </p:spPr>
        <p:txBody>
          <a:bodyPr/>
          <a:lstStyle/>
          <a:p>
            <a:r>
              <a:rPr lang="en-US" altLang="en-US" u="sng" dirty="0"/>
              <a:t>Loop</a:t>
            </a:r>
            <a:r>
              <a:rPr lang="en-US" altLang="en-US" dirty="0"/>
              <a:t>: a control structure that causes a statement or code block to repeat</a:t>
            </a:r>
          </a:p>
          <a:p>
            <a:pPr lvl="1">
              <a:buFontTx/>
              <a:buNone/>
            </a:pPr>
            <a:r>
              <a:rPr lang="en-US" altLang="en-US" dirty="0"/>
              <a:t>	    </a:t>
            </a:r>
            <a:r>
              <a:rPr lang="en-US" altLang="en-US" dirty="0">
                <a:latin typeface="Courier New" panose="02070309020205020404" pitchFamily="49" charset="0"/>
              </a:rPr>
              <a:t>while (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>
                <a:latin typeface="Courier New" panose="02070309020205020404" pitchFamily="49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   {</a:t>
            </a:r>
            <a:r>
              <a:rPr lang="en-US" altLang="en-US" i="1" dirty="0">
                <a:latin typeface="Courier New" panose="02070309020205020404" pitchFamily="49" charset="0"/>
              </a:rPr>
              <a:t>statement</a:t>
            </a:r>
            <a:r>
              <a:rPr lang="en-US" altLang="en-US" dirty="0">
                <a:latin typeface="Courier New" panose="02070309020205020404" pitchFamily="49" charset="0"/>
              </a:rPr>
              <a:t>s } // or block</a:t>
            </a:r>
          </a:p>
          <a:p>
            <a:pPr marL="0" indent="0">
              <a:buNone/>
            </a:pPr>
            <a:endParaRPr lang="en-US" altLang="en-US" sz="2800" dirty="0"/>
          </a:p>
        </p:txBody>
      </p:sp>
      <p:pic>
        <p:nvPicPr>
          <p:cNvPr id="4" name="Picture 3" descr="0501sowc copy">
            <a:extLst>
              <a:ext uri="{FF2B5EF4-FFF2-40B4-BE49-F238E27FC236}">
                <a16:creationId xmlns:a16="http://schemas.microsoft.com/office/drawing/2014/main" id="{F966288D-505D-4DB9-B5D5-A19D2AEC9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181" y="3284220"/>
            <a:ext cx="3404734" cy="271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BC4157-254E-4F6D-A475-CD6D61587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80" y="3132944"/>
            <a:ext cx="4680677" cy="317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3657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/>
              <a:t> is evaluated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, then </a:t>
            </a:r>
            <a:r>
              <a:rPr lang="en-US" altLang="en-US" i="1" dirty="0">
                <a:latin typeface="Courier New" panose="02070309020205020404" pitchFamily="49" charset="0"/>
              </a:rPr>
              <a:t>statements or block</a:t>
            </a:r>
            <a:r>
              <a:rPr lang="en-US" altLang="en-US" dirty="0"/>
              <a:t> is executed, and 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/>
              <a:t> is evaluated again</a:t>
            </a:r>
          </a:p>
          <a:p>
            <a:pPr lvl="1"/>
            <a:r>
              <a:rPr lang="en-US" altLang="en-US" dirty="0"/>
              <a:t>if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  <a:r>
              <a:rPr lang="en-US" altLang="en-US" dirty="0"/>
              <a:t>, then the loop is finished</a:t>
            </a:r>
          </a:p>
          <a:p>
            <a:pPr marL="3429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AE478EB-B96B-4F81-86AD-58AFC4294EC1}"/>
              </a:ext>
            </a:extLst>
          </p:cNvPr>
          <p:cNvSpPr txBox="1"/>
          <p:nvPr/>
        </p:nvSpPr>
        <p:spPr>
          <a:xfrm>
            <a:off x="390892" y="6081376"/>
            <a:ext cx="8721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Often used when you know when to stop (maybe do not know how many iterations)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1427584" y="2761862"/>
            <a:ext cx="989045" cy="186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390892" y="2369976"/>
            <a:ext cx="1036692" cy="606489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Body of the loop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625EF20-68EF-4BC9-B86C-923940DCD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7955446-9207-473D-BED3-1DBF413DD5AA}"/>
              </a:ext>
            </a:extLst>
          </p:cNvPr>
          <p:cNvSpPr/>
          <p:nvPr/>
        </p:nvSpPr>
        <p:spPr>
          <a:xfrm>
            <a:off x="2076138" y="1307653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int number = 0;</a:t>
            </a:r>
          </a:p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while (number &lt; 5)</a:t>
            </a:r>
          </a:p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{</a:t>
            </a:r>
          </a:p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+mn-ea"/>
              </a:rPr>
              <a:t>cout</a:t>
            </a:r>
            <a:r>
              <a:rPr lang="en-US" sz="2400" dirty="0">
                <a:latin typeface="Courier New" panose="02070309020205020404" pitchFamily="49" charset="0"/>
                <a:ea typeface="+mn-ea"/>
              </a:rPr>
              <a:t> &lt;&lt; "Hello\n";</a:t>
            </a:r>
          </a:p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    number++;</a:t>
            </a:r>
          </a:p>
          <a:p>
            <a:r>
              <a:rPr lang="en-US" sz="2400" dirty="0">
                <a:latin typeface="Courier New" panose="02070309020205020404" pitchFamily="49" charset="0"/>
                <a:ea typeface="+mn-ea"/>
              </a:rPr>
              <a:t>}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4D58735-D7E7-4873-A272-FB57A611468E}"/>
              </a:ext>
            </a:extLst>
          </p:cNvPr>
          <p:cNvSpPr/>
          <p:nvPr/>
        </p:nvSpPr>
        <p:spPr>
          <a:xfrm>
            <a:off x="2076139" y="3933030"/>
            <a:ext cx="322738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1E6DB5-B77E-4C40-8A28-D926CDC9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70F16B-1EAD-4C22-84AB-087E7F2D7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 positive integer </a:t>
            </a: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/>
              <a:t>, use a </a:t>
            </a:r>
            <a:r>
              <a:rPr lang="en-US" sz="2400" dirty="0">
                <a:latin typeface="Courier New" panose="02070309020205020404" pitchFamily="49" charset="0"/>
              </a:rPr>
              <a:t>while</a:t>
            </a:r>
            <a:r>
              <a:rPr lang="en-US" dirty="0"/>
              <a:t> loop to calculate and output the sum of </a:t>
            </a:r>
            <a:r>
              <a:rPr lang="en-US" dirty="0">
                <a:latin typeface="Courier New" panose="02070309020205020404" pitchFamily="49" charset="0"/>
              </a:rPr>
              <a:t>1,2,...,n</a:t>
            </a:r>
            <a:endParaRPr lang="en-US" sz="2400" dirty="0">
              <a:latin typeface="Courier New" panose="02070309020205020404" pitchFamily="49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9CC582B-5801-4EE1-9055-4D1A9AD7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C4080BD-72EE-4063-8188-DDC84700CC01}"/>
              </a:ext>
            </a:extLst>
          </p:cNvPr>
          <p:cNvSpPr txBox="1"/>
          <p:nvPr/>
        </p:nvSpPr>
        <p:spPr>
          <a:xfrm>
            <a:off x="951124" y="6474892"/>
            <a:ext cx="322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Reference code: Sum.cpp</a:t>
            </a:r>
          </a:p>
        </p:txBody>
      </p:sp>
    </p:spTree>
    <p:extLst>
      <p:ext uri="{BB962C8B-B14F-4D97-AF65-F5344CB8AC3E}">
        <p14:creationId xmlns:p14="http://schemas.microsoft.com/office/powerpoint/2010/main" val="808178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2A79E2E4-7630-4472-814D-EF4A3AF8B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Infinite Loops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11CA5CC6-31FF-4BBF-8DCB-FC365BE71A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29260"/>
            <a:ext cx="7933544" cy="5029200"/>
          </a:xfrm>
        </p:spPr>
        <p:txBody>
          <a:bodyPr/>
          <a:lstStyle/>
          <a:p>
            <a:r>
              <a:rPr lang="en-US" altLang="en-US" dirty="0"/>
              <a:t>The loop must contain code to make </a:t>
            </a:r>
            <a:r>
              <a:rPr lang="en-US" altLang="en-US" i="1" dirty="0">
                <a:latin typeface="Courier New" panose="02070309020205020404" pitchFamily="49" charset="0"/>
              </a:rPr>
              <a:t>expression</a:t>
            </a:r>
            <a:r>
              <a:rPr lang="en-US" altLang="en-US" dirty="0"/>
              <a:t> become </a:t>
            </a:r>
            <a:r>
              <a:rPr lang="en-US" altLang="en-US" dirty="0">
                <a:latin typeface="Courier New" panose="02070309020205020404" pitchFamily="49" charset="0"/>
              </a:rPr>
              <a:t>false </a:t>
            </a:r>
            <a:r>
              <a:rPr lang="en-US" altLang="en-US" dirty="0"/>
              <a:t>eventually</a:t>
            </a:r>
          </a:p>
          <a:p>
            <a:r>
              <a:rPr lang="en-US" altLang="en-US" dirty="0"/>
              <a:t>Otherwise, the loop is an </a:t>
            </a:r>
            <a:r>
              <a:rPr lang="en-US" altLang="en-US" i="1" dirty="0"/>
              <a:t>infinite loop</a:t>
            </a:r>
            <a:r>
              <a:rPr lang="en-US" altLang="en-US" dirty="0"/>
              <a:t>, because it will repeat execution of its body infinite number of times</a:t>
            </a:r>
          </a:p>
          <a:p>
            <a:endParaRPr lang="en-US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8B1CC3-BE7B-4844-8424-65A41AB1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02" y="3643860"/>
            <a:ext cx="522018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</a:rPr>
              <a:t>int number = 1;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while (number &lt;= 5)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{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   </a:t>
            </a:r>
            <a:r>
              <a:rPr lang="en-US" altLang="en-US" sz="2800" dirty="0" err="1">
                <a:latin typeface="Courier New" panose="02070309020205020404" pitchFamily="49" charset="0"/>
              </a:rPr>
              <a:t>cout</a:t>
            </a:r>
            <a:r>
              <a:rPr lang="en-US" altLang="en-US" sz="2800" dirty="0">
                <a:latin typeface="Courier New" panose="02070309020205020404" pitchFamily="49" charset="0"/>
              </a:rPr>
              <a:t> &lt;&lt; "Hello\n";</a:t>
            </a:r>
            <a:br>
              <a:rPr lang="en-US" altLang="en-US" sz="2800" dirty="0">
                <a:latin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7043" y="3482484"/>
            <a:ext cx="36800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Is possible for a while loop to execute ZERO time?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If yes, when does that happen?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If not, why not?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506474C-E8AE-424A-B086-0C6E15340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</a:t>
            </a:r>
            <a:r>
              <a:rPr lang="en-US" altLang="en-US" dirty="0">
                <a:latin typeface="Courier New" panose="02070309020205020404" pitchFamily="49" charset="0"/>
              </a:rPr>
              <a:t>do-while</a:t>
            </a:r>
            <a:r>
              <a:rPr lang="en-US" altLang="en-US" dirty="0"/>
              <a:t> Loop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F7B92C52-DBCA-4C61-A276-D3A1523B77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 </a:t>
            </a:r>
            <a:r>
              <a:rPr lang="en-US" altLang="en-US" sz="2800" dirty="0">
                <a:latin typeface="Courier New" panose="02070309020205020404" pitchFamily="49" charset="0"/>
              </a:rPr>
              <a:t>do-while</a:t>
            </a:r>
            <a:r>
              <a:rPr lang="en-US" altLang="en-US" sz="2800" dirty="0"/>
              <a:t>: a posttest loop – execute the loop, then test the </a:t>
            </a:r>
            <a:r>
              <a:rPr lang="en-US" altLang="en-US" sz="2800" dirty="0">
                <a:latin typeface="Courier New" panose="02070309020205020404" pitchFamily="49" charset="0"/>
              </a:rPr>
              <a:t>expression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General Format: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8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do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 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  <a:r>
              <a:rPr lang="en-US" altLang="en-US" sz="24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400" dirty="0">
                <a:latin typeface="Courier New" panose="02070309020205020404" pitchFamily="49" charset="0"/>
              </a:rPr>
              <a:t>  // or block in {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}while (</a:t>
            </a:r>
            <a:r>
              <a:rPr lang="en-US" altLang="en-US" sz="24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400" dirty="0">
                <a:latin typeface="Courier New" panose="02070309020205020404" pitchFamily="49" charset="0"/>
              </a:rPr>
              <a:t>);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endParaRPr lang="en-US" altLang="en-US" sz="24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Note that a semicolon is required after </a:t>
            </a:r>
            <a:r>
              <a:rPr lang="en-US" altLang="en-US" sz="2800" dirty="0">
                <a:latin typeface="Courier New" panose="02070309020205020404" pitchFamily="49" charset="0"/>
              </a:rPr>
              <a:t>(</a:t>
            </a:r>
            <a:r>
              <a:rPr lang="en-US" altLang="en-US" sz="28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800" dirty="0">
                <a:latin typeface="Courier New" panose="02070309020205020404" pitchFamily="49" charset="0"/>
              </a:rPr>
              <a:t>)</a:t>
            </a:r>
            <a:endParaRPr lang="en-US" altLang="en-US" sz="28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CE6642-EB30-4CD7-A22E-AE6EB0A0AC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1. Relational Operators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877AA95-C5A2-4A3E-8E82-700CE453F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76996"/>
            <a:ext cx="8262258" cy="5029200"/>
          </a:xfrm>
        </p:spPr>
        <p:txBody>
          <a:bodyPr/>
          <a:lstStyle/>
          <a:p>
            <a:r>
              <a:rPr lang="en-US" altLang="en-US" dirty="0"/>
              <a:t>Used to compare numbers to determine relative order</a:t>
            </a:r>
          </a:p>
          <a:p>
            <a:r>
              <a:rPr lang="en-US" altLang="en-US" dirty="0"/>
              <a:t>Operators: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ACFDFF6D-F918-4969-9A68-C005A3BAF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126563"/>
              </p:ext>
            </p:extLst>
          </p:nvPr>
        </p:nvGraphicFramePr>
        <p:xfrm>
          <a:off x="685800" y="3113952"/>
          <a:ext cx="8262258" cy="2567052"/>
        </p:xfrm>
        <a:graphic>
          <a:graphicData uri="http://schemas.openxmlformats.org/drawingml/2006/table">
            <a:tbl>
              <a:tblPr/>
              <a:tblGrid>
                <a:gridCol w="1513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0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128">
                  <a:extLst>
                    <a:ext uri="{9D8B030D-6E8A-4147-A177-3AD203B41FA5}">
                      <a16:colId xmlns:a16="http://schemas.microsoft.com/office/drawing/2014/main" val="302690169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&gt;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Greater than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Higher precedence than == and !=</a:t>
                      </a:r>
                    </a:p>
                  </a:txBody>
                  <a:tcPr marT="44757" marB="44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&lt;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Less than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16" charset="-128"/>
                      </a:endParaRP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&gt;=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Greater than or equal to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16" charset="-128"/>
                      </a:endParaRP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&lt;=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Less than or equal to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16" charset="-128"/>
                      </a:endParaRP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==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Equal to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Lower precedence than the above four</a:t>
                      </a:r>
                    </a:p>
                  </a:txBody>
                  <a:tcPr marT="44757" marB="44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!=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Not equal to</a:t>
                      </a: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-16" charset="-128"/>
                      </a:endParaRPr>
                    </a:p>
                  </a:txBody>
                  <a:tcPr marT="44757" marB="44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D94023CF-9EBE-405F-A02E-F234C0605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Logic of a </a:t>
            </a:r>
            <a:r>
              <a:rPr lang="en-US" altLang="en-US" dirty="0">
                <a:latin typeface="Courier New" panose="02070309020205020404" pitchFamily="49" charset="0"/>
              </a:rPr>
              <a:t>do</a:t>
            </a:r>
            <a:r>
              <a:rPr lang="en-US" altLang="en-US" dirty="0"/>
              <a:t>-</a:t>
            </a:r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Loop</a:t>
            </a:r>
          </a:p>
        </p:txBody>
      </p:sp>
      <p:pic>
        <p:nvPicPr>
          <p:cNvPr id="34819" name="Picture 3" descr="0506sowc copy">
            <a:extLst>
              <a:ext uri="{FF2B5EF4-FFF2-40B4-BE49-F238E27FC236}">
                <a16:creationId xmlns:a16="http://schemas.microsoft.com/office/drawing/2014/main" id="{D8553C08-4F84-486A-9728-09C722446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461236"/>
            <a:ext cx="30226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13A5775-5919-40A7-9C55-500972CEF567}"/>
              </a:ext>
            </a:extLst>
          </p:cNvPr>
          <p:cNvSpPr/>
          <p:nvPr/>
        </p:nvSpPr>
        <p:spPr>
          <a:xfrm>
            <a:off x="685800" y="1122128"/>
            <a:ext cx="4166419" cy="4622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+mn-ea"/>
              </a:rPr>
              <a:t>Loop always executes </a:t>
            </a:r>
            <a:r>
              <a:rPr lang="en-US" altLang="en-US" sz="2800" b="1" dirty="0">
                <a:solidFill>
                  <a:srgbClr val="B07704"/>
                </a:solidFill>
                <a:latin typeface="+mn-lt"/>
                <a:ea typeface="+mn-ea"/>
              </a:rPr>
              <a:t>at least once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>
                <a:latin typeface="+mn-lt"/>
                <a:ea typeface="+mn-ea"/>
              </a:rPr>
              <a:t>Execution continues as long as expression is true, stops repetition when expression becomes false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4873E1-A731-4AE7-8BD2-688907C6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6F9BB9-949C-4087-B78E-725B7DA8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8E4A9D5-9C0D-44A8-824C-DADEF2266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/>
              <a:t>Input a positive integer </a:t>
            </a: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/>
              <a:t>, use a </a:t>
            </a:r>
            <a:r>
              <a:rPr lang="en-US" sz="2400" dirty="0">
                <a:latin typeface="Courier New" panose="02070309020205020404" pitchFamily="49" charset="0"/>
              </a:rPr>
              <a:t>do-while</a:t>
            </a:r>
            <a:r>
              <a:rPr lang="en-US" dirty="0"/>
              <a:t> loop to calculate and output the sum of </a:t>
            </a:r>
            <a:r>
              <a:rPr lang="en-US" dirty="0">
                <a:latin typeface="Courier New" panose="02070309020205020404" pitchFamily="49" charset="0"/>
              </a:rPr>
              <a:t>1,2,...,n</a:t>
            </a:r>
            <a:endParaRPr lang="en-US" sz="2400" dirty="0">
              <a:latin typeface="Courier New" panose="02070309020205020404" pitchFamily="49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346D058-AC09-42DE-9A80-F718724C7D4C}"/>
              </a:ext>
            </a:extLst>
          </p:cNvPr>
          <p:cNvSpPr txBox="1"/>
          <p:nvPr/>
        </p:nvSpPr>
        <p:spPr>
          <a:xfrm>
            <a:off x="894502" y="6478806"/>
            <a:ext cx="322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Reference code: Sum2.cpp</a:t>
            </a:r>
          </a:p>
        </p:txBody>
      </p:sp>
      <p:sp>
        <p:nvSpPr>
          <p:cNvPr id="7" name="Rectangle 6"/>
          <p:cNvSpPr/>
          <p:nvPr/>
        </p:nvSpPr>
        <p:spPr>
          <a:xfrm>
            <a:off x="1530221" y="3733800"/>
            <a:ext cx="65997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Is possible for a do- while loop to execute ZERO time?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If yes, when does that happen?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If not, why not?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What is the minimum number of times for do-while loop to execute?</a:t>
            </a:r>
          </a:p>
        </p:txBody>
      </p:sp>
    </p:spTree>
    <p:extLst>
      <p:ext uri="{BB962C8B-B14F-4D97-AF65-F5344CB8AC3E}">
        <p14:creationId xmlns:p14="http://schemas.microsoft.com/office/powerpoint/2010/main" val="2180308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7C111FB3-A5F4-430F-8B57-D123DEF5D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7.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Loop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A7466EE0-05E6-41E0-8D3D-73D93D82EC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Useful for counter-controlled loop</a:t>
            </a:r>
          </a:p>
          <a:p>
            <a:pPr lvl="1"/>
            <a:r>
              <a:rPr lang="en-US" altLang="en-US" dirty="0"/>
              <a:t>Often used when you know how many iterations</a:t>
            </a:r>
          </a:p>
          <a:p>
            <a:r>
              <a:rPr lang="en-US" altLang="en-US" sz="2800" dirty="0"/>
              <a:t>General Format:</a:t>
            </a:r>
            <a:br>
              <a:rPr lang="en-US" altLang="en-US" sz="2800" dirty="0"/>
            </a:br>
            <a:endParaRPr lang="en-US" altLang="en-US" sz="2800" dirty="0"/>
          </a:p>
          <a:p>
            <a:pPr lvl="1">
              <a:buClr>
                <a:srgbClr val="3333CC"/>
              </a:buClr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for(</a:t>
            </a:r>
            <a:r>
              <a:rPr lang="en-US" altLang="en-US" sz="2400" i="1" dirty="0">
                <a:latin typeface="Courier New" panose="02070309020205020404" pitchFamily="49" charset="0"/>
              </a:rPr>
              <a:t>initialization</a:t>
            </a:r>
            <a:r>
              <a:rPr lang="en-US" altLang="en-US" sz="2400" dirty="0">
                <a:latin typeface="Courier New" panose="02070309020205020404" pitchFamily="49" charset="0"/>
              </a:rPr>
              <a:t>; </a:t>
            </a:r>
            <a:r>
              <a:rPr lang="en-US" altLang="en-US" sz="2400" i="1" dirty="0">
                <a:latin typeface="Courier New" panose="02070309020205020404" pitchFamily="49" charset="0"/>
              </a:rPr>
              <a:t>test</a:t>
            </a:r>
            <a:r>
              <a:rPr lang="en-US" altLang="en-US" sz="2400" dirty="0">
                <a:latin typeface="Courier New" panose="02070309020205020404" pitchFamily="49" charset="0"/>
              </a:rPr>
              <a:t>; </a:t>
            </a:r>
            <a:r>
              <a:rPr lang="en-US" altLang="en-US" sz="2400" i="1" dirty="0">
                <a:latin typeface="Courier New" panose="02070309020205020404" pitchFamily="49" charset="0"/>
              </a:rPr>
              <a:t>update</a:t>
            </a:r>
            <a:r>
              <a:rPr lang="en-US" altLang="en-US" sz="2400" dirty="0">
                <a:latin typeface="Courier New" panose="02070309020205020404" pitchFamily="49" charset="0"/>
              </a:rPr>
              <a:t>)</a:t>
            </a:r>
          </a:p>
          <a:p>
            <a:pPr lvl="1">
              <a:buClr>
                <a:srgbClr val="3333CC"/>
              </a:buClr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   {</a:t>
            </a:r>
            <a:r>
              <a:rPr lang="en-US" altLang="en-US" sz="2400" i="1" dirty="0">
                <a:latin typeface="Courier New" panose="02070309020205020404" pitchFamily="49" charset="0"/>
              </a:rPr>
              <a:t>statements</a:t>
            </a:r>
            <a:r>
              <a:rPr lang="en-US" altLang="en-US" dirty="0">
                <a:latin typeface="Courier New" panose="02070309020205020404" pitchFamily="49" charset="0"/>
              </a:rPr>
              <a:t>}</a:t>
            </a:r>
            <a:r>
              <a:rPr lang="en-US" altLang="en-US" sz="2400" dirty="0">
                <a:latin typeface="Courier New" panose="02070309020205020404" pitchFamily="49" charset="0"/>
              </a:rPr>
              <a:t> // or block in { }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endParaRPr lang="en-US" altLang="en-US" sz="2400" dirty="0"/>
          </a:p>
          <a:p>
            <a:r>
              <a:rPr lang="en-US" altLang="en-US" sz="2800" dirty="0"/>
              <a:t>No semicolon after the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r>
              <a:rPr lang="en-US" altLang="en-US" sz="2800" dirty="0"/>
              <a:t> expression or after the </a:t>
            </a:r>
            <a:r>
              <a:rPr lang="en-US" altLang="en-US" sz="2800" dirty="0">
                <a:latin typeface="Courier New" panose="02070309020205020404" pitchFamily="49" charset="0"/>
              </a:rPr>
              <a:t>)</a:t>
            </a:r>
            <a:endParaRPr lang="en-US" altLang="en-US" sz="28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E7CFFE48-6AC5-4E2F-8386-438BFB575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-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5210E-D28E-4F5D-BABA-E4C2690F4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39" y="1149090"/>
            <a:ext cx="6590833" cy="5029200"/>
          </a:xfrm>
        </p:spPr>
        <p:txBody>
          <a:bodyPr/>
          <a:lstStyle/>
          <a:p>
            <a:pPr marL="609600" indent="-609600">
              <a:lnSpc>
                <a:spcPct val="125000"/>
              </a:lnSpc>
              <a:buFont typeface="Times" pitchFamily="-16" charset="0"/>
              <a:buNone/>
              <a:defRPr/>
            </a:pPr>
            <a:r>
              <a:rPr lang="en-US" sz="2000" dirty="0">
                <a:latin typeface="Courier New" pitchFamily="-16" charset="0"/>
              </a:rPr>
              <a:t>for(</a:t>
            </a:r>
            <a:r>
              <a:rPr lang="en-US" sz="2000" i="1" dirty="0">
                <a:latin typeface="Courier New" pitchFamily="-16" charset="0"/>
              </a:rPr>
              <a:t>initialization</a:t>
            </a:r>
            <a:r>
              <a:rPr lang="en-US" sz="2000" dirty="0">
                <a:latin typeface="Courier New" pitchFamily="-16" charset="0"/>
              </a:rPr>
              <a:t>; </a:t>
            </a:r>
            <a:r>
              <a:rPr lang="en-US" sz="2000" i="1" dirty="0">
                <a:latin typeface="Courier New" pitchFamily="-16" charset="0"/>
              </a:rPr>
              <a:t>test</a:t>
            </a:r>
            <a:r>
              <a:rPr lang="en-US" sz="2000" dirty="0">
                <a:latin typeface="Courier New" pitchFamily="-16" charset="0"/>
              </a:rPr>
              <a:t>; </a:t>
            </a:r>
            <a:r>
              <a:rPr lang="en-US" sz="2000" i="1" dirty="0">
                <a:latin typeface="Courier New" pitchFamily="-16" charset="0"/>
              </a:rPr>
              <a:t>update</a:t>
            </a:r>
            <a:r>
              <a:rPr lang="en-US" sz="2000" dirty="0">
                <a:latin typeface="Courier New" pitchFamily="-16" charset="0"/>
              </a:rPr>
              <a:t>)</a:t>
            </a:r>
          </a:p>
          <a:p>
            <a:pPr marL="990600" lvl="1" indent="-533400">
              <a:lnSpc>
                <a:spcPct val="125000"/>
              </a:lnSpc>
              <a:buFontTx/>
              <a:buNone/>
              <a:defRPr/>
            </a:pPr>
            <a:r>
              <a:rPr lang="en-US" sz="2000" dirty="0">
                <a:latin typeface="Courier New" pitchFamily="-16" charset="0"/>
              </a:rPr>
              <a:t>	{</a:t>
            </a:r>
            <a:r>
              <a:rPr lang="en-US" sz="2000" i="1" dirty="0">
                <a:latin typeface="Courier New" pitchFamily="-16" charset="0"/>
              </a:rPr>
              <a:t>statements</a:t>
            </a:r>
            <a:r>
              <a:rPr lang="en-US" sz="2000" dirty="0">
                <a:latin typeface="Courier New" pitchFamily="-16" charset="0"/>
              </a:rPr>
              <a:t>} // or block</a:t>
            </a:r>
            <a:br>
              <a:rPr lang="en-US" sz="2000" dirty="0">
                <a:latin typeface="Courier New" pitchFamily="-16" charset="0"/>
              </a:rPr>
            </a:br>
            <a:endParaRPr lang="en-US" sz="2000" dirty="0"/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/>
              <a:defRPr/>
            </a:pPr>
            <a:r>
              <a:rPr lang="en-US" sz="2400" dirty="0"/>
              <a:t>Perform</a:t>
            </a:r>
            <a:r>
              <a:rPr lang="en-US" sz="2000" dirty="0"/>
              <a:t> </a:t>
            </a:r>
            <a:r>
              <a:rPr lang="en-US" sz="2400" i="1" dirty="0">
                <a:latin typeface="Courier New" pitchFamily="-16" charset="0"/>
              </a:rPr>
              <a:t>initialization</a:t>
            </a:r>
            <a:endParaRPr lang="en-US" sz="2400" i="1" baseline="30000" dirty="0"/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/>
              <a:defRPr/>
            </a:pPr>
            <a:r>
              <a:rPr lang="en-US" sz="2400" dirty="0"/>
              <a:t>Evaluate </a:t>
            </a:r>
            <a:r>
              <a:rPr lang="en-US" sz="2400" i="1" dirty="0">
                <a:latin typeface="Courier New" pitchFamily="-16" charset="0"/>
              </a:rPr>
              <a:t>test</a:t>
            </a:r>
            <a:r>
              <a:rPr lang="en-US" sz="2400" dirty="0"/>
              <a:t> expression</a:t>
            </a:r>
            <a:r>
              <a:rPr lang="en-US" sz="2000" dirty="0"/>
              <a:t>  </a:t>
            </a:r>
          </a:p>
          <a:p>
            <a:pPr marL="990600" lvl="1" indent="-533400">
              <a:lnSpc>
                <a:spcPct val="125000"/>
              </a:lnSpc>
              <a:defRPr/>
            </a:pPr>
            <a:r>
              <a:rPr lang="en-US" sz="2000" dirty="0"/>
              <a:t>If </a:t>
            </a:r>
            <a:r>
              <a:rPr lang="en-US" sz="2000" dirty="0">
                <a:latin typeface="Courier New" pitchFamily="-16" charset="0"/>
              </a:rPr>
              <a:t>true</a:t>
            </a:r>
            <a:r>
              <a:rPr lang="en-US" sz="2000" dirty="0"/>
              <a:t>, execute </a:t>
            </a:r>
            <a:r>
              <a:rPr lang="en-US" sz="2000" i="1" dirty="0">
                <a:latin typeface="Courier New" pitchFamily="-16" charset="0"/>
              </a:rPr>
              <a:t>statement</a:t>
            </a:r>
            <a:endParaRPr lang="en-US" sz="2000" i="1" dirty="0"/>
          </a:p>
          <a:p>
            <a:pPr marL="990600" lvl="1" indent="-533400">
              <a:lnSpc>
                <a:spcPct val="125000"/>
              </a:lnSpc>
              <a:defRPr/>
            </a:pPr>
            <a:r>
              <a:rPr lang="en-US" sz="2000" dirty="0"/>
              <a:t>If </a:t>
            </a:r>
            <a:r>
              <a:rPr lang="en-US" sz="2000" dirty="0">
                <a:latin typeface="Courier New" pitchFamily="-16" charset="0"/>
              </a:rPr>
              <a:t>false</a:t>
            </a:r>
            <a:r>
              <a:rPr lang="en-US" sz="2000" dirty="0"/>
              <a:t>, terminate loop execution</a:t>
            </a:r>
          </a:p>
          <a:p>
            <a:pPr marL="609600" indent="-609600">
              <a:lnSpc>
                <a:spcPct val="125000"/>
              </a:lnSpc>
              <a:buClr>
                <a:schemeClr val="tx1"/>
              </a:buClr>
              <a:buFontTx/>
              <a:buAutoNum type="arabicParenR"/>
              <a:defRPr/>
            </a:pPr>
            <a:r>
              <a:rPr lang="en-US" sz="2400" dirty="0"/>
              <a:t>Execute </a:t>
            </a:r>
            <a:r>
              <a:rPr lang="en-US" sz="2400" i="1" dirty="0">
                <a:latin typeface="Courier New" pitchFamily="-16" charset="0"/>
              </a:rPr>
              <a:t>update</a:t>
            </a:r>
            <a:r>
              <a:rPr lang="en-US" sz="2400" dirty="0"/>
              <a:t>, then re-evaluate </a:t>
            </a:r>
            <a:r>
              <a:rPr lang="en-US" sz="2400" i="1" dirty="0">
                <a:latin typeface="Courier New" pitchFamily="-16" charset="0"/>
              </a:rPr>
              <a:t>test</a:t>
            </a:r>
            <a:r>
              <a:rPr lang="en-US" sz="2400" dirty="0"/>
              <a:t> expression</a:t>
            </a:r>
          </a:p>
          <a:p>
            <a:pPr>
              <a:lnSpc>
                <a:spcPct val="125000"/>
              </a:lnSpc>
              <a:defRPr/>
            </a:pPr>
            <a:endParaRPr lang="en-US" sz="24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09AC2E1-8000-4AF8-9C50-D54D1FB78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320" y="1143752"/>
            <a:ext cx="3102292" cy="5161797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53CA4C2D-45DA-4496-A28E-F6AA38218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-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415888-CDDB-4EF5-8249-25909D0B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468" y="1821498"/>
            <a:ext cx="6942137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r>
              <a:rPr lang="en-US" sz="2400" kern="0" dirty="0">
                <a:latin typeface="Courier New" pitchFamily="-16" charset="0"/>
                <a:cs typeface="+mn-cs"/>
              </a:rPr>
              <a:t>int count;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endParaRPr lang="en-US" sz="2400" kern="0" dirty="0">
              <a:latin typeface="Courier New" pitchFamily="-16" charset="0"/>
              <a:cs typeface="+mn-cs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r>
              <a:rPr lang="en-US" sz="2400" kern="0" dirty="0">
                <a:latin typeface="Courier New" pitchFamily="-16" charset="0"/>
                <a:cs typeface="+mn-cs"/>
              </a:rPr>
              <a:t>for (count = 1; count &lt;= 5; count++){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2400" kern="0" dirty="0" err="1">
                <a:latin typeface="Courier New" pitchFamily="-16" charset="0"/>
                <a:cs typeface="+mn-cs"/>
              </a:rPr>
              <a:t>cout</a:t>
            </a:r>
            <a:r>
              <a:rPr lang="en-US" sz="2400" kern="0" dirty="0">
                <a:latin typeface="Courier New" pitchFamily="-16" charset="0"/>
                <a:cs typeface="+mn-cs"/>
              </a:rPr>
              <a:t> &lt;&lt; "Hello" &lt;&lt; </a:t>
            </a:r>
            <a:r>
              <a:rPr lang="en-US" sz="2400" kern="0" dirty="0" err="1">
                <a:latin typeface="Courier New" pitchFamily="-16" charset="0"/>
                <a:cs typeface="+mn-cs"/>
              </a:rPr>
              <a:t>endl</a:t>
            </a:r>
            <a:r>
              <a:rPr lang="en-US" sz="2400" kern="0" dirty="0">
                <a:latin typeface="Courier New" pitchFamily="-16" charset="0"/>
                <a:cs typeface="+mn-cs"/>
              </a:rPr>
              <a:t>;</a:t>
            </a:r>
          </a:p>
          <a:p>
            <a:pPr marL="285750" indent="-285750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Courier New" pitchFamily="-16" charset="0"/>
              </a:rPr>
              <a:t>}</a:t>
            </a:r>
            <a:endParaRPr lang="en-US" sz="2400" kern="0" dirty="0">
              <a:latin typeface="Courier New" pitchFamily="-16" charset="0"/>
              <a:cs typeface="+mn-cs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7689364-630C-4549-B9C1-E6AB7BEECA59}"/>
              </a:ext>
            </a:extLst>
          </p:cNvPr>
          <p:cNvSpPr/>
          <p:nvPr/>
        </p:nvSpPr>
        <p:spPr>
          <a:xfrm>
            <a:off x="946468" y="3963510"/>
            <a:ext cx="322738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r>
              <a:rPr lang="en-US" sz="2200" dirty="0">
                <a:solidFill>
                  <a:srgbClr val="FF0000"/>
                </a:solidFill>
              </a:rPr>
              <a:t>Hello</a:t>
            </a:r>
          </a:p>
          <a:p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6026DF57-75EF-4431-863D-1F73BA6C1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Loop - 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C1E71-4A45-49B5-B860-02250566C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458200" cy="5029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You can have multiple statements in the </a:t>
            </a:r>
            <a:r>
              <a:rPr lang="en-US" sz="3200" i="1" dirty="0">
                <a:latin typeface="Courier New" pitchFamily="-16" charset="0"/>
              </a:rPr>
              <a:t>initialization</a:t>
            </a:r>
            <a:r>
              <a:rPr lang="en-US" sz="3200" dirty="0"/>
              <a:t> expression </a:t>
            </a:r>
            <a:br>
              <a:rPr lang="en-US" sz="3200" dirty="0"/>
            </a:br>
            <a:r>
              <a:rPr lang="en-US" sz="1600" dirty="0"/>
              <a:t> </a:t>
            </a:r>
            <a:br>
              <a:rPr lang="en-US" sz="3200" dirty="0"/>
            </a:br>
            <a:r>
              <a:rPr lang="en-US" sz="2200" dirty="0">
                <a:latin typeface="Courier New" pitchFamily="-16" charset="0"/>
              </a:rPr>
              <a:t>int x, y;</a:t>
            </a:r>
            <a:br>
              <a:rPr lang="en-US" sz="2200" dirty="0">
                <a:latin typeface="Courier New" pitchFamily="-16" charset="0"/>
              </a:rPr>
            </a:br>
            <a:r>
              <a:rPr lang="en-US" sz="2200" dirty="0">
                <a:latin typeface="Courier New" pitchFamily="-16" charset="0"/>
              </a:rPr>
              <a:t>for (x=1, y=1; x &lt;= 5; x++){</a:t>
            </a:r>
            <a:br>
              <a:rPr lang="en-US" sz="2200" dirty="0">
                <a:latin typeface="Courier New" pitchFamily="-16" charset="0"/>
              </a:rPr>
            </a:br>
            <a:r>
              <a:rPr lang="en-US" sz="2200" dirty="0">
                <a:latin typeface="Courier New" pitchFamily="-16" charset="0"/>
              </a:rPr>
              <a:t>   </a:t>
            </a:r>
            <a:r>
              <a:rPr lang="en-US" sz="2200" dirty="0" err="1">
                <a:latin typeface="Courier New" pitchFamily="-16" charset="0"/>
              </a:rPr>
              <a:t>cout</a:t>
            </a:r>
            <a:r>
              <a:rPr lang="en-US" sz="2200" dirty="0">
                <a:latin typeface="Courier New" pitchFamily="-16" charset="0"/>
              </a:rPr>
              <a:t> &lt;&lt; (</a:t>
            </a:r>
            <a:r>
              <a:rPr lang="en-US" sz="2200" dirty="0" err="1">
                <a:latin typeface="Courier New" pitchFamily="-16" charset="0"/>
              </a:rPr>
              <a:t>x+y</a:t>
            </a:r>
            <a:r>
              <a:rPr lang="en-US" sz="2200" dirty="0">
                <a:latin typeface="Courier New" pitchFamily="-16" charset="0"/>
              </a:rPr>
              <a:t>) &lt;&lt; </a:t>
            </a:r>
            <a:r>
              <a:rPr lang="en-US" sz="2200" dirty="0" err="1">
                <a:latin typeface="Courier New" pitchFamily="-16" charset="0"/>
              </a:rPr>
              <a:t>endl</a:t>
            </a:r>
            <a:r>
              <a:rPr lang="en-US" sz="2200" dirty="0">
                <a:latin typeface="Courier New" pitchFamily="-16" charset="0"/>
              </a:rPr>
              <a:t>;</a:t>
            </a:r>
            <a:br>
              <a:rPr lang="en-US" sz="2200" dirty="0">
                <a:latin typeface="Courier New" pitchFamily="-16" charset="0"/>
              </a:rPr>
            </a:br>
            <a:r>
              <a:rPr lang="en-US" sz="2200" dirty="0">
                <a:latin typeface="Courier New" pitchFamily="-16" charset="0"/>
              </a:rPr>
              <a:t>}</a:t>
            </a:r>
          </a:p>
          <a:p>
            <a:pPr>
              <a:defRPr/>
            </a:pPr>
            <a:r>
              <a:rPr lang="en-US" dirty="0"/>
              <a:t>You can define a counter variable in the </a:t>
            </a:r>
            <a:r>
              <a:rPr lang="en-US" i="1" dirty="0">
                <a:latin typeface="Courier New" pitchFamily="-16" charset="0"/>
              </a:rPr>
              <a:t>initialization</a:t>
            </a:r>
            <a:r>
              <a:rPr lang="en-US" dirty="0"/>
              <a:t> expression</a:t>
            </a:r>
          </a:p>
          <a:p>
            <a:pPr marL="0" indent="0">
              <a:buNone/>
              <a:defRPr/>
            </a:pPr>
            <a:r>
              <a:rPr lang="en-US" sz="1600" dirty="0"/>
              <a:t> </a:t>
            </a:r>
          </a:p>
          <a:p>
            <a:pPr marL="400050" lvl="1" indent="0">
              <a:buNone/>
              <a:defRPr/>
            </a:pPr>
            <a:r>
              <a:rPr lang="en-US" sz="2200" dirty="0">
                <a:latin typeface="Courier New" pitchFamily="-16" charset="0"/>
              </a:rPr>
              <a:t>for (int num = MIN_NUM; num &lt;= MAX_NUM; num++)</a:t>
            </a:r>
          </a:p>
          <a:p>
            <a:pPr marL="400050" lvl="1" indent="0">
              <a:buNone/>
              <a:defRPr/>
            </a:pPr>
            <a:r>
              <a:rPr lang="en-US" sz="2200" dirty="0">
                <a:latin typeface="Courier New" pitchFamily="-16" charset="0"/>
              </a:rPr>
              <a:t>    </a:t>
            </a:r>
            <a:r>
              <a:rPr lang="en-US" sz="2200" dirty="0" err="1">
                <a:latin typeface="Courier New" pitchFamily="-16" charset="0"/>
              </a:rPr>
              <a:t>cout</a:t>
            </a:r>
            <a:r>
              <a:rPr lang="en-US" sz="2200" dirty="0">
                <a:latin typeface="Courier New" pitchFamily="-16" charset="0"/>
              </a:rPr>
              <a:t> &lt;&lt; num &lt;&lt; </a:t>
            </a:r>
            <a:r>
              <a:rPr lang="en-US" sz="2200" dirty="0" err="1">
                <a:latin typeface="Courier New" pitchFamily="-16" charset="0"/>
              </a:rPr>
              <a:t>endl</a:t>
            </a:r>
            <a:r>
              <a:rPr lang="en-US" sz="2200" dirty="0">
                <a:latin typeface="Courier New" pitchFamily="-16" charset="0"/>
              </a:rPr>
              <a:t>;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20059AEA-FB70-482A-855E-EAC249021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1920" y="2274252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A8218"/>
                </a:solidFill>
              </a:rPr>
              <a:t>Initialization Expression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9C943D10-93DB-46F5-8128-A99428BED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520" y="2743200"/>
            <a:ext cx="1584960" cy="381000"/>
          </a:xfrm>
          <a:prstGeom prst="rect">
            <a:avLst/>
          </a:prstGeom>
          <a:noFill/>
          <a:ln w="28575">
            <a:solidFill>
              <a:srgbClr val="FA821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0" name="Line 6">
            <a:extLst>
              <a:ext uri="{FF2B5EF4-FFF2-40B4-BE49-F238E27FC236}">
                <a16:creationId xmlns:a16="http://schemas.microsoft.com/office/drawing/2014/main" id="{A237181C-8E0A-427A-8298-6661A7BCF5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50920" y="2499360"/>
            <a:ext cx="381000" cy="228600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912393C1-18E0-4AF4-8E32-4774CA1D5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785" y="455286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FA8218"/>
                </a:solidFill>
              </a:rPr>
              <a:t>Define a counter variable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DEB449-70E9-4B01-9B40-3DC47AB98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492" y="5044819"/>
            <a:ext cx="3093720" cy="381000"/>
          </a:xfrm>
          <a:prstGeom prst="rect">
            <a:avLst/>
          </a:prstGeom>
          <a:noFill/>
          <a:ln w="28575">
            <a:solidFill>
              <a:srgbClr val="FA821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34165F5E-65ED-446D-87F7-920466EA19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1095" y="4803472"/>
            <a:ext cx="381000" cy="228600"/>
          </a:xfrm>
          <a:prstGeom prst="line">
            <a:avLst/>
          </a:prstGeom>
          <a:noFill/>
          <a:ln w="25400">
            <a:solidFill>
              <a:srgbClr val="FA8218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4873E1-A731-4AE7-8BD2-688907C6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E6F9BB9-949C-4087-B78E-725B7DA8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8E4A9D5-9C0D-44A8-824C-DADEF2266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/>
              <a:t>Input a positive integer </a:t>
            </a:r>
            <a:r>
              <a:rPr lang="en-US" dirty="0">
                <a:latin typeface="Courier New" panose="02070309020205020404" pitchFamily="49" charset="0"/>
              </a:rPr>
              <a:t>n</a:t>
            </a:r>
            <a:r>
              <a:rPr lang="en-US" dirty="0"/>
              <a:t>, use a </a:t>
            </a:r>
            <a:r>
              <a:rPr lang="en-US" sz="2400" dirty="0">
                <a:latin typeface="Courier New" panose="02070309020205020404" pitchFamily="49" charset="0"/>
              </a:rPr>
              <a:t>for</a:t>
            </a:r>
            <a:r>
              <a:rPr lang="en-US" dirty="0"/>
              <a:t> loop to calculate and output the sum of </a:t>
            </a:r>
            <a:r>
              <a:rPr lang="en-US" dirty="0">
                <a:latin typeface="Courier New" panose="02070309020205020404" pitchFamily="49" charset="0"/>
              </a:rPr>
              <a:t>1,2,...,n</a:t>
            </a:r>
            <a:endParaRPr lang="en-US" sz="2400" dirty="0">
              <a:latin typeface="Courier New" panose="02070309020205020404" pitchFamily="49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720BB0B-CBA6-4A1E-A62D-ABAD19B18BF5}"/>
              </a:ext>
            </a:extLst>
          </p:cNvPr>
          <p:cNvSpPr txBox="1"/>
          <p:nvPr/>
        </p:nvSpPr>
        <p:spPr>
          <a:xfrm>
            <a:off x="830348" y="6476998"/>
            <a:ext cx="322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Reference code: Sum3.cpp</a:t>
            </a:r>
          </a:p>
        </p:txBody>
      </p:sp>
    </p:spTree>
    <p:extLst>
      <p:ext uri="{BB962C8B-B14F-4D97-AF65-F5344CB8AC3E}">
        <p14:creationId xmlns:p14="http://schemas.microsoft.com/office/powerpoint/2010/main" val="26344453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7D17945C-F6CC-4DFF-B0D9-DA71098DA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Loops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F94537AE-70E1-4079-9F4A-A24E0FF408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41710"/>
            <a:ext cx="7772400" cy="50292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en-US" dirty="0"/>
              <a:t>A </a:t>
            </a:r>
            <a:r>
              <a:rPr lang="en-US" altLang="en-US" u="sng" dirty="0"/>
              <a:t>nested loop</a:t>
            </a:r>
            <a:r>
              <a:rPr lang="en-US" altLang="en-US" dirty="0"/>
              <a:t> is a loop inside the body of another loop</a:t>
            </a:r>
          </a:p>
          <a:p>
            <a:pPr>
              <a:lnSpc>
                <a:spcPct val="125000"/>
              </a:lnSpc>
            </a:pPr>
            <a:r>
              <a:rPr lang="en-US" altLang="en-US" u="sng" dirty="0"/>
              <a:t>Inner </a:t>
            </a:r>
            <a:r>
              <a:rPr lang="en-US" altLang="en-US" dirty="0"/>
              <a:t>(inside), </a:t>
            </a:r>
            <a:r>
              <a:rPr lang="en-US" altLang="en-US" u="sng" dirty="0"/>
              <a:t>outer</a:t>
            </a:r>
            <a:r>
              <a:rPr lang="en-US" altLang="en-US" dirty="0"/>
              <a:t> (outside) loops:</a:t>
            </a:r>
          </a:p>
          <a:p>
            <a:pPr marL="0" indent="0">
              <a:lnSpc>
                <a:spcPct val="125000"/>
              </a:lnSpc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marL="0" indent="0">
              <a:lnSpc>
                <a:spcPct val="125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row=1; row&lt;=3; row++){ </a:t>
            </a:r>
            <a:r>
              <a:rPr lang="en-US" altLang="en-US" sz="2000" dirty="0"/>
              <a:t> </a:t>
            </a:r>
            <a:r>
              <a:rPr lang="en-US" altLang="en-US" sz="2000" dirty="0">
                <a:latin typeface="Courier New" panose="02070309020205020404" pitchFamily="49" charset="0"/>
              </a:rPr>
              <a:t>//outer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for 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col=1; col&lt;=3; col++){//inner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  </a:t>
            </a:r>
            <a:r>
              <a:rPr lang="en-US" altLang="en-US" sz="2000" dirty="0" err="1">
                <a:latin typeface="Courier New" panose="02070309020205020404" pitchFamily="49" charset="0"/>
              </a:rPr>
              <a:t>cout</a:t>
            </a:r>
            <a:r>
              <a:rPr lang="en-US" altLang="en-US" sz="2000" dirty="0">
                <a:latin typeface="Courier New" panose="02070309020205020404" pitchFamily="49" charset="0"/>
              </a:rPr>
              <a:t> &lt;&lt; row * col &lt;&lt; </a:t>
            </a:r>
            <a:r>
              <a:rPr lang="en-US" altLang="en-US" sz="2000" dirty="0" err="1">
                <a:latin typeface="Courier New" panose="02070309020205020404" pitchFamily="49" charset="0"/>
              </a:rPr>
              <a:t>endl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}// end of inner loop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}// end of </a:t>
            </a:r>
            <a:r>
              <a:rPr lang="en-US" altLang="en-US" sz="2000" dirty="0" err="1">
                <a:latin typeface="Courier New" panose="02070309020205020404" pitchFamily="49" charset="0"/>
              </a:rPr>
              <a:t>outter</a:t>
            </a:r>
            <a:r>
              <a:rPr lang="en-US" altLang="en-US" sz="2000" dirty="0">
                <a:latin typeface="Courier New" panose="02070309020205020404" pitchFamily="49" charset="0"/>
              </a:rPr>
              <a:t> loop</a:t>
            </a:r>
            <a:endParaRPr lang="en-US" altLang="en-US" sz="2000" dirty="0"/>
          </a:p>
          <a:p>
            <a:pPr>
              <a:lnSpc>
                <a:spcPct val="125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>
            <a:extLst>
              <a:ext uri="{FF2B5EF4-FFF2-40B4-BE49-F238E27FC236}">
                <a16:creationId xmlns:a16="http://schemas.microsoft.com/office/drawing/2014/main" id="{D2462DFD-CAFB-46E4-8523-284960FFC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Loops</a:t>
            </a:r>
          </a:p>
        </p:txBody>
      </p:sp>
      <p:sp>
        <p:nvSpPr>
          <p:cNvPr id="70659" name="Content Placeholder 2">
            <a:extLst>
              <a:ext uri="{FF2B5EF4-FFF2-40B4-BE49-F238E27FC236}">
                <a16:creationId xmlns:a16="http://schemas.microsoft.com/office/drawing/2014/main" id="{307D8975-708E-4AE2-B638-9807320D61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Inner loop goes through all repetitions for each repetition of outer loop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Total number of repetitions for body of inner loop is product of number of repetitions of the two loops.  </a:t>
            </a:r>
          </a:p>
          <a:p>
            <a:pPr marL="800100" lvl="2" indent="0">
              <a:lnSpc>
                <a:spcPct val="125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row=1; row&lt;=3; row++){ </a:t>
            </a:r>
            <a:r>
              <a:rPr lang="en-US" altLang="en-US" sz="1600" dirty="0"/>
              <a:t> </a:t>
            </a:r>
            <a:r>
              <a:rPr lang="en-US" altLang="en-US" sz="1600" dirty="0">
                <a:latin typeface="Courier New" panose="02070309020205020404" pitchFamily="49" charset="0"/>
              </a:rPr>
              <a:t>//outer</a:t>
            </a:r>
          </a:p>
          <a:p>
            <a:pPr lvl="3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for (</a:t>
            </a: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col=1; col&lt;=3; col++){//inner</a:t>
            </a:r>
          </a:p>
          <a:p>
            <a:pPr lvl="3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  </a:t>
            </a:r>
            <a:r>
              <a:rPr lang="en-US" altLang="en-US" dirty="0" err="1">
                <a:latin typeface="Courier New" panose="02070309020205020404" pitchFamily="49" charset="0"/>
              </a:rPr>
              <a:t>cout</a:t>
            </a:r>
            <a:r>
              <a:rPr lang="en-US" altLang="en-US" dirty="0">
                <a:latin typeface="Courier New" panose="02070309020205020404" pitchFamily="49" charset="0"/>
              </a:rPr>
              <a:t> &lt;&lt; row * col &lt;&lt; </a:t>
            </a:r>
            <a:r>
              <a:rPr lang="en-US" altLang="en-US" dirty="0" err="1">
                <a:latin typeface="Courier New" panose="02070309020205020404" pitchFamily="49" charset="0"/>
              </a:rPr>
              <a:t>endl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lvl="3">
              <a:lnSpc>
                <a:spcPct val="125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}// end of inner loop</a:t>
            </a:r>
          </a:p>
          <a:p>
            <a:pPr lvl="2">
              <a:lnSpc>
                <a:spcPct val="12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}// end of </a:t>
            </a:r>
            <a:r>
              <a:rPr lang="en-US" altLang="en-US" sz="1600" dirty="0" err="1">
                <a:latin typeface="Courier New" panose="02070309020205020404" pitchFamily="49" charset="0"/>
              </a:rPr>
              <a:t>outter</a:t>
            </a:r>
            <a:r>
              <a:rPr lang="en-US" altLang="en-US" sz="1600" dirty="0">
                <a:latin typeface="Courier New" panose="02070309020205020404" pitchFamily="49" charset="0"/>
              </a:rPr>
              <a:t> loop</a:t>
            </a:r>
            <a:endParaRPr lang="en-US" altLang="en-US" sz="16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2558D48-0C83-4B91-BA13-39A5E9ADC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break and continue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711C6849-D710-42DC-B610-4B01D9D68E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799" y="1126212"/>
            <a:ext cx="8287719" cy="4052278"/>
          </a:xfrm>
        </p:spPr>
        <p:txBody>
          <a:bodyPr/>
          <a:lstStyle/>
          <a:p>
            <a:r>
              <a:rPr lang="en-US" altLang="en-US" sz="3200" dirty="0"/>
              <a:t>Two statements to interrupt the normal flow </a:t>
            </a:r>
          </a:p>
          <a:p>
            <a:endParaRPr lang="en-US" altLang="en-US" sz="3200" dirty="0"/>
          </a:p>
          <a:p>
            <a:r>
              <a:rPr lang="en-US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altLang="en-US" sz="3200" dirty="0"/>
              <a:t> takes control out of the loop it is in</a:t>
            </a:r>
          </a:p>
          <a:p>
            <a:endParaRPr lang="en-US" altLang="en-US" sz="3200" dirty="0"/>
          </a:p>
          <a:p>
            <a:r>
              <a:rPr lang="en-US" alt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altLang="en-US" sz="3200" dirty="0"/>
              <a:t> skips the rest of the current iteration </a:t>
            </a:r>
            <a:endParaRPr lang="en-US" altLang="en-US" sz="27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6065FB-93A2-4583-8C02-3BE5541E5DC9}"/>
              </a:ext>
            </a:extLst>
          </p:cNvPr>
          <p:cNvSpPr/>
          <p:nvPr/>
        </p:nvSpPr>
        <p:spPr>
          <a:xfrm>
            <a:off x="1394846" y="6488668"/>
            <a:ext cx="5742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https://www.geeksforgeeks.org/break-statement-cc/</a:t>
            </a:r>
          </a:p>
        </p:txBody>
      </p:sp>
    </p:spTree>
    <p:extLst>
      <p:ext uri="{BB962C8B-B14F-4D97-AF65-F5344CB8AC3E}">
        <p14:creationId xmlns:p14="http://schemas.microsoft.com/office/powerpoint/2010/main" val="41559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8A21803-0B2D-4554-8D47-7D2700555B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Relational Expressions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F22CBDE-FE83-4321-B0BB-8B711BE778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799" y="1106655"/>
            <a:ext cx="7937695" cy="5322279"/>
          </a:xfrm>
        </p:spPr>
        <p:txBody>
          <a:bodyPr/>
          <a:lstStyle/>
          <a:p>
            <a:r>
              <a:rPr lang="en-US" altLang="en-US" sz="2800" dirty="0"/>
              <a:t>Relational expression use relational operator to determine the relationship of </a:t>
            </a:r>
            <a:r>
              <a:rPr lang="en-US" altLang="en-US" sz="2800" b="1" dirty="0">
                <a:solidFill>
                  <a:srgbClr val="B07704"/>
                </a:solidFill>
              </a:rPr>
              <a:t>two operands</a:t>
            </a:r>
          </a:p>
          <a:p>
            <a:pPr lvl="1"/>
            <a:r>
              <a:rPr lang="en-US" altLang="en-US" dirty="0"/>
              <a:t>As known as Boolean expressions</a:t>
            </a:r>
          </a:p>
          <a:p>
            <a:pPr lvl="1"/>
            <a:r>
              <a:rPr lang="en-US" altLang="en-US" dirty="0"/>
              <a:t>The value can only be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 or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</a:p>
          <a:p>
            <a:r>
              <a:rPr lang="en-US" altLang="en-US" sz="2800" dirty="0"/>
              <a:t>Examples:</a:t>
            </a:r>
          </a:p>
          <a:p>
            <a:pPr lvl="1"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12 &gt; 5</a:t>
            </a:r>
            <a:r>
              <a:rPr lang="en-US" altLang="en-US" sz="2400" dirty="0"/>
              <a:t> is </a:t>
            </a:r>
            <a:r>
              <a:rPr lang="en-US" altLang="en-US" sz="2400" dirty="0">
                <a:latin typeface="Courier New" panose="02070309020205020404" pitchFamily="49" charset="0"/>
              </a:rPr>
              <a:t>true</a:t>
            </a:r>
          </a:p>
          <a:p>
            <a:pPr lvl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7 &lt;= 5</a:t>
            </a:r>
            <a:r>
              <a:rPr lang="en-US" altLang="en-US" sz="2400" dirty="0"/>
              <a:t> is </a:t>
            </a:r>
            <a:r>
              <a:rPr lang="en-US" altLang="en-US" sz="2400" dirty="0">
                <a:latin typeface="Courier New" panose="02070309020205020404" pitchFamily="49" charset="0"/>
              </a:rPr>
              <a:t>false</a:t>
            </a:r>
          </a:p>
          <a:p>
            <a:pPr lvl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</a:t>
            </a:r>
          </a:p>
          <a:p>
            <a:pPr lvl="1"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</a:t>
            </a:r>
            <a:r>
              <a:rPr lang="en-US" altLang="en-US" sz="2400" dirty="0"/>
              <a:t>if </a:t>
            </a:r>
            <a:r>
              <a:rPr lang="en-US" altLang="en-US" sz="2400" dirty="0">
                <a:latin typeface="Courier New" panose="02070309020205020404" pitchFamily="49" charset="0"/>
              </a:rPr>
              <a:t>x </a:t>
            </a:r>
            <a:r>
              <a:rPr lang="en-US" altLang="en-US" sz="2400" dirty="0"/>
              <a:t>is 10, then </a:t>
            </a:r>
          </a:p>
          <a:p>
            <a:pPr lvl="1"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x == 10</a:t>
            </a:r>
            <a:r>
              <a:rPr lang="en-US" altLang="en-US" sz="2400" dirty="0"/>
              <a:t> is</a:t>
            </a:r>
            <a:r>
              <a:rPr lang="en-US" altLang="en-US" sz="2400" dirty="0">
                <a:latin typeface="Courier New" panose="02070309020205020404" pitchFamily="49" charset="0"/>
              </a:rPr>
              <a:t> true</a:t>
            </a:r>
            <a:r>
              <a:rPr lang="en-US" altLang="en-US" sz="2400" dirty="0"/>
              <a:t>, </a:t>
            </a:r>
          </a:p>
          <a:p>
            <a:pPr lvl="1"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x != 8</a:t>
            </a:r>
            <a:r>
              <a:rPr lang="en-US" altLang="en-US" sz="2400" dirty="0"/>
              <a:t> is </a:t>
            </a:r>
            <a:r>
              <a:rPr lang="en-US" altLang="en-US" sz="2400" dirty="0">
                <a:latin typeface="Courier New" panose="02070309020205020404" pitchFamily="49" charset="0"/>
              </a:rPr>
              <a:t>true</a:t>
            </a:r>
            <a:r>
              <a:rPr lang="en-US" altLang="en-US" sz="2400" dirty="0"/>
              <a:t>, and </a:t>
            </a:r>
          </a:p>
          <a:p>
            <a:pPr lvl="1"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Courier New" panose="02070309020205020404" pitchFamily="49" charset="0"/>
              </a:rPr>
              <a:t>x == 8</a:t>
            </a:r>
            <a:r>
              <a:rPr lang="en-US" altLang="en-US" sz="2400" dirty="0"/>
              <a:t> is </a:t>
            </a:r>
            <a:r>
              <a:rPr lang="en-US" altLang="en-US" sz="2400" dirty="0">
                <a:latin typeface="Courier New" panose="02070309020205020404" pitchFamily="49" charset="0"/>
              </a:rPr>
              <a:t>false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>
            <a:extLst>
              <a:ext uri="{FF2B5EF4-FFF2-40B4-BE49-F238E27FC236}">
                <a16:creationId xmlns:a16="http://schemas.microsoft.com/office/drawing/2014/main" id="{B2558D48-0C83-4B91-BA13-39A5E9ADC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control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711C6849-D710-42DC-B610-4B01D9D68E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799" y="1126212"/>
            <a:ext cx="8287719" cy="1601490"/>
          </a:xfrm>
        </p:spPr>
        <p:txBody>
          <a:bodyPr/>
          <a:lstStyle/>
          <a:p>
            <a:r>
              <a:rPr lang="en-US" altLang="en-US" sz="3200" b="1" dirty="0">
                <a:solidFill>
                  <a:srgbClr val="B07704"/>
                </a:solidFill>
              </a:rPr>
              <a:t>Breaking</a:t>
            </a:r>
            <a:r>
              <a:rPr lang="en-US" altLang="en-US" sz="3200" dirty="0"/>
              <a:t> Out of a Loop</a:t>
            </a:r>
          </a:p>
          <a:p>
            <a:pPr lvl="1"/>
            <a:r>
              <a:rPr lang="en-US" altLang="en-US" sz="2700" dirty="0"/>
              <a:t>Can use </a:t>
            </a:r>
            <a:r>
              <a:rPr lang="en-US" altLang="en-US" sz="2700" dirty="0">
                <a:latin typeface="Courier New" panose="02070309020205020404" pitchFamily="49" charset="0"/>
              </a:rPr>
              <a:t>break</a:t>
            </a:r>
            <a:r>
              <a:rPr lang="en-US" altLang="en-US" sz="2700" dirty="0"/>
              <a:t> to terminate execution of a loop (often used together with condition statement)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B9826FD-05BA-45B7-A5FC-97489858A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938" y="3063820"/>
            <a:ext cx="4014061" cy="335247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CB31DD-8144-4CAA-AF2E-7F12491CC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1" y="2412083"/>
            <a:ext cx="4448013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36576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Font typeface="Times New Roman" panose="02020603050405020304" pitchFamily="18" charset="0"/>
              <a:buChar char="─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700" dirty="0"/>
          </a:p>
          <a:p>
            <a:pPr lvl="1"/>
            <a:r>
              <a:rPr lang="en-US" altLang="en-US" sz="2700" dirty="0"/>
              <a:t>Use sparingly – makes code harder to understand and debug</a:t>
            </a:r>
            <a:br>
              <a:rPr lang="en-US" altLang="en-US" sz="2700" dirty="0"/>
            </a:br>
            <a:endParaRPr lang="en-US" altLang="en-US" sz="2700" dirty="0"/>
          </a:p>
          <a:p>
            <a:pPr lvl="1"/>
            <a:r>
              <a:rPr lang="en-US" altLang="en-US" sz="2700" dirty="0"/>
              <a:t>When used in an inner loop, terminates that loop only and goes back to outer loop</a:t>
            </a:r>
          </a:p>
          <a:p>
            <a:endParaRPr lang="en-US" altLang="en-US" sz="27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46065FB-93A2-4583-8C02-3BE5541E5DC9}"/>
              </a:ext>
            </a:extLst>
          </p:cNvPr>
          <p:cNvSpPr/>
          <p:nvPr/>
        </p:nvSpPr>
        <p:spPr>
          <a:xfrm>
            <a:off x="1394846" y="6488668"/>
            <a:ext cx="5742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https://www.geeksforgeeks.org/break-statement-cc/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1E2E0A-E979-4914-9C8C-C907E44C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786622-6044-4AF7-BD23-515E2AB2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F81A7A6-A134-49C3-A96D-1A462EF41DDB}"/>
              </a:ext>
            </a:extLst>
          </p:cNvPr>
          <p:cNvSpPr/>
          <p:nvPr/>
        </p:nvSpPr>
        <p:spPr>
          <a:xfrm>
            <a:off x="2096146" y="1220954"/>
            <a:ext cx="49517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kern="0" dirty="0">
                <a:latin typeface="Courier New" pitchFamily="-16" charset="0"/>
              </a:rPr>
              <a:t>  int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= 0;</a:t>
            </a:r>
          </a:p>
          <a:p>
            <a:r>
              <a:rPr lang="en-US" sz="2800" kern="0" dirty="0">
                <a:latin typeface="Courier New" pitchFamily="-16" charset="0"/>
              </a:rPr>
              <a:t>  while (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&lt; 10) {</a:t>
            </a:r>
          </a:p>
          <a:p>
            <a:r>
              <a:rPr lang="en-US" sz="2800" kern="0" dirty="0">
                <a:latin typeface="Courier New" pitchFamily="-16" charset="0"/>
              </a:rPr>
              <a:t>    </a:t>
            </a:r>
            <a:r>
              <a:rPr lang="en-US" sz="2800" kern="0" dirty="0" err="1">
                <a:latin typeface="Courier New" pitchFamily="-16" charset="0"/>
              </a:rPr>
              <a:t>cout</a:t>
            </a:r>
            <a:r>
              <a:rPr lang="en-US" sz="2800" kern="0" dirty="0">
                <a:latin typeface="Courier New" pitchFamily="-16" charset="0"/>
              </a:rPr>
              <a:t> &lt;&lt;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&lt;&lt; "\n";</a:t>
            </a:r>
          </a:p>
          <a:p>
            <a:r>
              <a:rPr lang="en-US" sz="2800" kern="0" dirty="0">
                <a:latin typeface="Courier New" pitchFamily="-16" charset="0"/>
              </a:rPr>
              <a:t>   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++;</a:t>
            </a:r>
          </a:p>
          <a:p>
            <a:r>
              <a:rPr lang="en-US" sz="2800" kern="0" dirty="0">
                <a:latin typeface="Courier New" pitchFamily="-16" charset="0"/>
              </a:rPr>
              <a:t>    if (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== 4) {</a:t>
            </a:r>
          </a:p>
          <a:p>
            <a:r>
              <a:rPr lang="en-US" sz="2800" kern="0" dirty="0">
                <a:latin typeface="Courier New" pitchFamily="-16" charset="0"/>
              </a:rPr>
              <a:t>      break;</a:t>
            </a:r>
          </a:p>
          <a:p>
            <a:r>
              <a:rPr lang="en-US" sz="2800" kern="0" dirty="0">
                <a:latin typeface="Courier New" pitchFamily="-16" charset="0"/>
              </a:rPr>
              <a:t>    }</a:t>
            </a:r>
          </a:p>
          <a:p>
            <a:r>
              <a:rPr lang="en-US" sz="2800" kern="0" dirty="0">
                <a:latin typeface="Courier New" pitchFamily="-16" charset="0"/>
              </a:rPr>
              <a:t>  } 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082405B-392C-4DAA-AAF0-063381C4BB74}"/>
              </a:ext>
            </a:extLst>
          </p:cNvPr>
          <p:cNvSpPr/>
          <p:nvPr/>
        </p:nvSpPr>
        <p:spPr>
          <a:xfrm>
            <a:off x="2514600" y="4783241"/>
            <a:ext cx="322738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0</a:t>
            </a:r>
          </a:p>
          <a:p>
            <a:r>
              <a:rPr lang="en-US" sz="2200" dirty="0">
                <a:solidFill>
                  <a:srgbClr val="FF0000"/>
                </a:solidFill>
              </a:rPr>
              <a:t>1</a:t>
            </a:r>
          </a:p>
          <a:p>
            <a:r>
              <a:rPr lang="en-US" sz="2200" dirty="0">
                <a:solidFill>
                  <a:srgbClr val="FF0000"/>
                </a:solidFill>
              </a:rPr>
              <a:t>2</a:t>
            </a:r>
          </a:p>
          <a:p>
            <a:r>
              <a:rPr lang="en-US" sz="22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B83CB2A-A2B1-43EF-8D68-67A44A511A59}"/>
              </a:ext>
            </a:extLst>
          </p:cNvPr>
          <p:cNvSpPr/>
          <p:nvPr/>
        </p:nvSpPr>
        <p:spPr>
          <a:xfrm>
            <a:off x="902776" y="6488450"/>
            <a:ext cx="7020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https://www.w3schools.com/cpp/showcpp.asp?filename=demo_break_while</a:t>
            </a:r>
          </a:p>
        </p:txBody>
      </p:sp>
    </p:spTree>
    <p:extLst>
      <p:ext uri="{BB962C8B-B14F-4D97-AF65-F5344CB8AC3E}">
        <p14:creationId xmlns:p14="http://schemas.microsoft.com/office/powerpoint/2010/main" val="36296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>
            <a:extLst>
              <a:ext uri="{FF2B5EF4-FFF2-40B4-BE49-F238E27FC236}">
                <a16:creationId xmlns:a16="http://schemas.microsoft.com/office/drawing/2014/main" id="{324CDFCC-8704-4EC4-A741-178A1D18B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control</a:t>
            </a:r>
          </a:p>
        </p:txBody>
      </p:sp>
      <p:sp>
        <p:nvSpPr>
          <p:cNvPr id="87043" name="Content Placeholder 2">
            <a:extLst>
              <a:ext uri="{FF2B5EF4-FFF2-40B4-BE49-F238E27FC236}">
                <a16:creationId xmlns:a16="http://schemas.microsoft.com/office/drawing/2014/main" id="{0E87BD1B-0291-404B-8C65-63DCE0D619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10714"/>
            <a:ext cx="7772400" cy="5029200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US" altLang="en-US" sz="3200" dirty="0"/>
              <a:t>The </a:t>
            </a:r>
            <a:r>
              <a:rPr lang="en-US" altLang="en-US" sz="3200" dirty="0">
                <a:latin typeface="Courier New" panose="02070309020205020404" pitchFamily="49" charset="0"/>
              </a:rPr>
              <a:t>continue</a:t>
            </a:r>
            <a:r>
              <a:rPr lang="en-US" altLang="en-US" sz="3200" dirty="0"/>
              <a:t> Statement</a:t>
            </a:r>
          </a:p>
          <a:p>
            <a:pPr lvl="1">
              <a:lnSpc>
                <a:spcPct val="114000"/>
              </a:lnSpc>
            </a:pPr>
            <a:r>
              <a:rPr lang="en-US" altLang="en-US" sz="2800" dirty="0"/>
              <a:t>Can use </a:t>
            </a:r>
            <a:r>
              <a:rPr lang="en-US" altLang="en-US" sz="2800" dirty="0">
                <a:latin typeface="Courier New" panose="02070309020205020404" pitchFamily="49" charset="0"/>
              </a:rPr>
              <a:t>continue</a:t>
            </a:r>
            <a:r>
              <a:rPr lang="en-US" altLang="en-US" sz="2800" dirty="0"/>
              <a:t> to skip the rest of the current iteration to go to end of loop and prepare for </a:t>
            </a:r>
            <a:r>
              <a:rPr lang="en-US" altLang="en-US" sz="2800" b="1" dirty="0">
                <a:solidFill>
                  <a:srgbClr val="B07704"/>
                </a:solidFill>
              </a:rPr>
              <a:t>next repetition</a:t>
            </a:r>
          </a:p>
          <a:p>
            <a:pPr lvl="2">
              <a:lnSpc>
                <a:spcPct val="114000"/>
              </a:lnSpc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while</a:t>
            </a:r>
            <a:r>
              <a:rPr lang="en-US" altLang="en-US" sz="2400" dirty="0"/>
              <a:t>, </a:t>
            </a:r>
            <a:r>
              <a:rPr lang="en-US" altLang="en-US" sz="2400" dirty="0">
                <a:latin typeface="Courier New" panose="02070309020205020404" pitchFamily="49" charset="0"/>
              </a:rPr>
              <a:t>do-while</a:t>
            </a:r>
            <a:r>
              <a:rPr lang="en-US" altLang="en-US" sz="2400" dirty="0"/>
              <a:t> loops: go to test, repeat loop if test passes</a:t>
            </a:r>
          </a:p>
          <a:p>
            <a:pPr lvl="2">
              <a:lnSpc>
                <a:spcPct val="114000"/>
              </a:lnSpc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</a:rPr>
              <a:t>for</a:t>
            </a:r>
            <a:r>
              <a:rPr lang="en-US" altLang="en-US" sz="2400" dirty="0"/>
              <a:t> loop: perform update step, then test, then repeat loop if test passes</a:t>
            </a:r>
          </a:p>
          <a:p>
            <a:pPr lvl="1">
              <a:lnSpc>
                <a:spcPct val="114000"/>
              </a:lnSpc>
            </a:pPr>
            <a:r>
              <a:rPr lang="en-US" altLang="en-US" sz="2800" dirty="0"/>
              <a:t>Use sparingly – like </a:t>
            </a:r>
            <a:r>
              <a:rPr lang="en-US" altLang="en-US" sz="2800" dirty="0">
                <a:latin typeface="Courier New" panose="02070309020205020404" pitchFamily="49" charset="0"/>
              </a:rPr>
              <a:t>break</a:t>
            </a:r>
            <a:r>
              <a:rPr lang="en-US" altLang="en-US" sz="2800" dirty="0"/>
              <a:t>, can make program logic hard to follow</a:t>
            </a:r>
          </a:p>
          <a:p>
            <a:pPr>
              <a:lnSpc>
                <a:spcPct val="114000"/>
              </a:lnSpc>
            </a:pPr>
            <a:endParaRPr lang="en-US" altLang="en-US" sz="3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1E2E0A-E979-4914-9C8C-C907E44C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786622-6044-4AF7-BD23-515E2AB2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F81A7A6-A134-49C3-A96D-1A462EF41DDB}"/>
              </a:ext>
            </a:extLst>
          </p:cNvPr>
          <p:cNvSpPr/>
          <p:nvPr/>
        </p:nvSpPr>
        <p:spPr>
          <a:xfrm>
            <a:off x="685800" y="1189958"/>
            <a:ext cx="49517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kern="0" dirty="0">
                <a:latin typeface="Courier New" pitchFamily="-16" charset="0"/>
              </a:rPr>
              <a:t>  int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= 0;</a:t>
            </a:r>
          </a:p>
          <a:p>
            <a:r>
              <a:rPr lang="en-US" sz="2800" kern="0" dirty="0">
                <a:latin typeface="Courier New" pitchFamily="-16" charset="0"/>
              </a:rPr>
              <a:t>  while (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&lt; 10) {</a:t>
            </a:r>
          </a:p>
          <a:p>
            <a:r>
              <a:rPr lang="en-US" sz="2800" kern="0" dirty="0">
                <a:latin typeface="Courier New" pitchFamily="-16" charset="0"/>
              </a:rPr>
              <a:t>    if (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== 4) {</a:t>
            </a:r>
          </a:p>
          <a:p>
            <a:r>
              <a:rPr lang="en-US" sz="2800" kern="0" dirty="0">
                <a:latin typeface="Courier New" pitchFamily="-16" charset="0"/>
              </a:rPr>
              <a:t>     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++;</a:t>
            </a:r>
          </a:p>
          <a:p>
            <a:r>
              <a:rPr lang="en-US" sz="2800" kern="0" dirty="0">
                <a:latin typeface="Courier New" pitchFamily="-16" charset="0"/>
              </a:rPr>
              <a:t>      continue;</a:t>
            </a:r>
          </a:p>
          <a:p>
            <a:r>
              <a:rPr lang="en-US" sz="2800" kern="0" dirty="0">
                <a:latin typeface="Courier New" pitchFamily="-16" charset="0"/>
              </a:rPr>
              <a:t>    }</a:t>
            </a:r>
          </a:p>
          <a:p>
            <a:r>
              <a:rPr lang="en-US" sz="2800" kern="0" dirty="0">
                <a:latin typeface="Courier New" pitchFamily="-16" charset="0"/>
              </a:rPr>
              <a:t>    </a:t>
            </a:r>
            <a:r>
              <a:rPr lang="en-US" sz="2800" kern="0" dirty="0" err="1">
                <a:latin typeface="Courier New" pitchFamily="-16" charset="0"/>
              </a:rPr>
              <a:t>cout</a:t>
            </a:r>
            <a:r>
              <a:rPr lang="en-US" sz="2800" kern="0" dirty="0">
                <a:latin typeface="Courier New" pitchFamily="-16" charset="0"/>
              </a:rPr>
              <a:t> &lt;&lt;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 &lt;&lt; "\n";</a:t>
            </a:r>
          </a:p>
          <a:p>
            <a:r>
              <a:rPr lang="en-US" sz="2800" kern="0" dirty="0">
                <a:latin typeface="Courier New" pitchFamily="-16" charset="0"/>
              </a:rPr>
              <a:t>    </a:t>
            </a:r>
            <a:r>
              <a:rPr lang="en-US" sz="2800" kern="0" dirty="0" err="1">
                <a:latin typeface="Courier New" pitchFamily="-16" charset="0"/>
              </a:rPr>
              <a:t>i</a:t>
            </a:r>
            <a:r>
              <a:rPr lang="en-US" sz="2800" kern="0" dirty="0">
                <a:latin typeface="Courier New" pitchFamily="-16" charset="0"/>
              </a:rPr>
              <a:t>++;</a:t>
            </a:r>
          </a:p>
          <a:p>
            <a:r>
              <a:rPr lang="en-US" sz="2800" kern="0" dirty="0">
                <a:latin typeface="Courier New" pitchFamily="-16" charset="0"/>
              </a:rPr>
              <a:t>  } 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082405B-392C-4DAA-AAF0-063381C4BB74}"/>
              </a:ext>
            </a:extLst>
          </p:cNvPr>
          <p:cNvSpPr/>
          <p:nvPr/>
        </p:nvSpPr>
        <p:spPr>
          <a:xfrm>
            <a:off x="6559658" y="1189958"/>
            <a:ext cx="25843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Output: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0</a:t>
            </a:r>
          </a:p>
          <a:p>
            <a:r>
              <a:rPr lang="en-US" sz="2200" dirty="0">
                <a:solidFill>
                  <a:srgbClr val="FF0000"/>
                </a:solidFill>
              </a:rPr>
              <a:t>1</a:t>
            </a:r>
          </a:p>
          <a:p>
            <a:r>
              <a:rPr lang="en-US" sz="2200" dirty="0">
                <a:solidFill>
                  <a:srgbClr val="FF0000"/>
                </a:solidFill>
              </a:rPr>
              <a:t>2</a:t>
            </a:r>
          </a:p>
          <a:p>
            <a:r>
              <a:rPr lang="en-US" sz="2200" dirty="0">
                <a:solidFill>
                  <a:srgbClr val="FF0000"/>
                </a:solidFill>
              </a:rPr>
              <a:t>3</a:t>
            </a:r>
          </a:p>
          <a:p>
            <a:r>
              <a:rPr lang="en-US" sz="2200" dirty="0">
                <a:solidFill>
                  <a:srgbClr val="FF0000"/>
                </a:solidFill>
              </a:rPr>
              <a:t>5</a:t>
            </a:r>
          </a:p>
          <a:p>
            <a:r>
              <a:rPr lang="en-US" sz="2200" dirty="0">
                <a:solidFill>
                  <a:srgbClr val="FF0000"/>
                </a:solidFill>
              </a:rPr>
              <a:t>6</a:t>
            </a:r>
          </a:p>
          <a:p>
            <a:r>
              <a:rPr lang="en-US" sz="2200" dirty="0">
                <a:solidFill>
                  <a:srgbClr val="FF0000"/>
                </a:solidFill>
              </a:rPr>
              <a:t>7</a:t>
            </a:r>
          </a:p>
          <a:p>
            <a:r>
              <a:rPr lang="en-US" sz="2200" dirty="0">
                <a:solidFill>
                  <a:srgbClr val="FF0000"/>
                </a:solidFill>
              </a:rPr>
              <a:t>8</a:t>
            </a:r>
          </a:p>
          <a:p>
            <a:r>
              <a:rPr lang="en-US" sz="22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E89BE99-828A-4F35-9FC2-0C8E9F6B3FA1}"/>
              </a:ext>
            </a:extLst>
          </p:cNvPr>
          <p:cNvSpPr/>
          <p:nvPr/>
        </p:nvSpPr>
        <p:spPr>
          <a:xfrm>
            <a:off x="893090" y="6488450"/>
            <a:ext cx="7357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https://www.w3schools.com/cpp/showcpp.asp?filename=demo_continue_while</a:t>
            </a:r>
          </a:p>
        </p:txBody>
      </p:sp>
    </p:spTree>
    <p:extLst>
      <p:ext uri="{BB962C8B-B14F-4D97-AF65-F5344CB8AC3E}">
        <p14:creationId xmlns:p14="http://schemas.microsoft.com/office/powerpoint/2010/main" val="292252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285FFD-E124-4C92-B6B0-2ABCD204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600200"/>
            <a:ext cx="7886700" cy="2405062"/>
          </a:xfrm>
        </p:spPr>
        <p:txBody>
          <a:bodyPr/>
          <a:lstStyle/>
          <a:p>
            <a:pPr algn="ctr"/>
            <a:r>
              <a:rPr lang="en-US"/>
              <a:t>Thanks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1DA0B9-3DBA-4D1B-BA23-116505DD3F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69D5F-07F8-4491-8420-C80BF07D8D59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8183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1DD64E-5D4E-4C36-8E73-724CC973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textbook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DB6533-8B9C-4EF3-B953-1FE810D17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Chapter 4, 5</a:t>
            </a:r>
          </a:p>
          <a:p>
            <a:endParaRPr lang="en-US" sz="3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AF460AC-E1BA-48BA-890D-2C662D6358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49E2C-58A9-4A88-9CE3-67B3A97FE72C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1638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251AA8-DE59-4D0B-95A8-614930DC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 resources/help?</a:t>
            </a:r>
            <a:endParaRPr lang="en-US" dirty="0">
              <a:cs typeface="Arial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C6E460-E63A-48B8-B0E8-B58FB41A4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8458199" cy="53340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>
                <a:cs typeface="Arial"/>
              </a:rPr>
              <a:t>Required textbook:</a:t>
            </a:r>
            <a:endParaRPr lang="en-US" sz="2000" dirty="0">
              <a:ea typeface="SimSun"/>
              <a:cs typeface="+mn-lt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cs typeface="Arial"/>
              </a:rPr>
              <a:t>Starting Out with C++: From Control Structures through Objects, by Tony Gaddis, Pearson (9th Edition)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>
                <a:cs typeface="Arial"/>
              </a:rPr>
              <a:t>Instructor’s web page for the course: 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cs typeface="Arial"/>
              </a:rPr>
              <a:t>Dr. Sophie Wang: </a:t>
            </a:r>
            <a:r>
              <a:rPr lang="en-US" sz="1800" dirty="0">
                <a:cs typeface="Arial"/>
                <a:hlinkClick r:id="rId2"/>
              </a:rPr>
              <a:t>http://faculty.Salisbury.edu/~xswang/cosc120.htm</a:t>
            </a:r>
            <a:endParaRPr lang="en-US" sz="1800" dirty="0">
              <a:cs typeface="Arial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>
                <a:cs typeface="Arial"/>
              </a:rPr>
              <a:t>SU </a:t>
            </a:r>
            <a:r>
              <a:rPr lang="en-US" sz="2000" dirty="0" err="1">
                <a:cs typeface="Arial"/>
              </a:rPr>
              <a:t>myClass</a:t>
            </a:r>
            <a:r>
              <a:rPr lang="en-US" sz="2000" dirty="0">
                <a:cs typeface="Arial"/>
              </a:rPr>
              <a:t> Canvas: </a:t>
            </a: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solidFill>
                  <a:srgbClr val="0070C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https://www.salisbury.edu/administration/academic-affairs/instructional-design-delivery/cms/</a:t>
            </a:r>
            <a:endParaRPr lang="en-US" sz="1800" dirty="0">
              <a:solidFill>
                <a:srgbClr val="0070C0"/>
              </a:solidFill>
              <a:cs typeface="Arial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cs typeface="Arial"/>
              </a:rPr>
              <a:t>Course policy, lecture ppts/videos, labs, assignments, quizzes, projects, etc.</a:t>
            </a:r>
            <a:endParaRPr lang="en-US" sz="2000" dirty="0">
              <a:cs typeface="Arial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000" dirty="0">
                <a:cs typeface="Arial"/>
              </a:rPr>
              <a:t>Department tutoring program (free!): </a:t>
            </a:r>
            <a:endParaRPr lang="en-US" sz="2000" dirty="0">
              <a:ea typeface="SimSun"/>
              <a:cs typeface="+mn-lt"/>
            </a:endParaRPr>
          </a:p>
          <a:p>
            <a:pPr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1800" dirty="0">
                <a:solidFill>
                  <a:srgbClr val="0070C0"/>
                </a:solidFill>
                <a:ea typeface="+mn-lt"/>
                <a:cs typeface="+mn-lt"/>
                <a:hlinkClick r:id="rId4"/>
              </a:rPr>
              <a:t>https://www.salisbury.edu/academic-offices/science-and-technology/math-and-computer-science/tutoring-center.aspx</a:t>
            </a:r>
            <a:endParaRPr lang="en-US" sz="1800" dirty="0">
              <a:solidFill>
                <a:srgbClr val="0070C0"/>
              </a:solidFill>
              <a:ea typeface="+mn-lt"/>
              <a:cs typeface="+mn-lt"/>
            </a:endParaRPr>
          </a:p>
          <a:p>
            <a:pPr eaLnBrk="1" hangingPunct="1">
              <a:spcBef>
                <a:spcPts val="0"/>
              </a:spcBef>
            </a:pPr>
            <a:endParaRPr lang="en-US" altLang="en-US" sz="2000" dirty="0"/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Dr. </a:t>
            </a:r>
            <a:r>
              <a:rPr lang="en-US" altLang="en-US" sz="2000" dirty="0" err="1"/>
              <a:t>Shuangquan</a:t>
            </a:r>
            <a:r>
              <a:rPr lang="en-US" altLang="en-US" sz="2000" dirty="0"/>
              <a:t> (Peter) Wang (</a:t>
            </a:r>
            <a:r>
              <a:rPr lang="en-US" altLang="en-US" sz="2000" dirty="0">
                <a:hlinkClick r:id="rId5"/>
              </a:rPr>
              <a:t>spwang@salisbury.edu</a:t>
            </a:r>
            <a:r>
              <a:rPr lang="en-US" altLang="en-US" sz="2000" dirty="0"/>
              <a:t>)</a:t>
            </a:r>
          </a:p>
          <a:p>
            <a:pPr marL="45720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sz="1800" dirty="0">
              <a:cs typeface="Arial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B1FC21-8F94-4D39-B058-DAACA2D4B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49E2C-58A9-4A88-9CE3-67B3A97FE72C}" type="slidenum">
              <a:rPr lang="en-US" altLang="en-US" smtClean="0"/>
              <a:pPr>
                <a:defRPr/>
              </a:pPr>
              <a:t>46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92295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251AA8-DE59-4D0B-95A8-614930DC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 successful?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C6E460-E63A-48B8-B0E8-B58FB41A4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Show up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Read textbook/lecture notes before and after each class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Many small pieces of information that may not be covered in class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Start early to work on your projects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Experiment &amp; </a:t>
            </a:r>
            <a:r>
              <a:rPr lang="en-US" b="1" dirty="0"/>
              <a:t>practice</a:t>
            </a:r>
          </a:p>
          <a:p>
            <a:pPr lvl="1"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Try and find out what will happen. Why?</a:t>
            </a:r>
          </a:p>
          <a:p>
            <a:pPr>
              <a:lnSpc>
                <a:spcPct val="125000"/>
              </a:lnSpc>
              <a:spcBef>
                <a:spcPts val="0"/>
              </a:spcBef>
            </a:pPr>
            <a:r>
              <a:rPr lang="en-US" dirty="0"/>
              <a:t>Ask for help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B1FC21-8F94-4D39-B058-DAACA2D4B0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C49E2C-58A9-4A88-9CE3-67B3A97FE72C}" type="slidenum">
              <a:rPr lang="en-US" altLang="en-US" smtClean="0"/>
              <a:pPr>
                <a:defRPr/>
              </a:pPr>
              <a:t>47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9802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D9D9A-CBFC-4BEF-9A59-D215815EE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practice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E9D276-D4E3-4021-8E2C-BBD668066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2800" dirty="0">
                <a:latin typeface="Courier New" panose="02070309020205020404" pitchFamily="49" charset="0"/>
              </a:rPr>
              <a:t>int a=2, b=3, c=6;</a:t>
            </a:r>
          </a:p>
          <a:p>
            <a:r>
              <a:rPr lang="en-US" dirty="0"/>
              <a:t>What is the result of following expressions?</a:t>
            </a:r>
          </a:p>
          <a:p>
            <a:pPr lvl="1">
              <a:lnSpc>
                <a:spcPct val="150000"/>
              </a:lnSpc>
              <a:buNone/>
            </a:pPr>
            <a:r>
              <a:rPr lang="pt-BR" sz="2800" dirty="0">
                <a:latin typeface="Courier New" panose="02070309020205020404" pitchFamily="49" charset="0"/>
              </a:rPr>
              <a:t>(a == 5)  </a:t>
            </a:r>
          </a:p>
          <a:p>
            <a:pPr lvl="1">
              <a:lnSpc>
                <a:spcPct val="150000"/>
              </a:lnSpc>
              <a:buNone/>
            </a:pPr>
            <a:r>
              <a:rPr lang="pt-BR" sz="2800" dirty="0">
                <a:latin typeface="Courier New" panose="02070309020205020404" pitchFamily="49" charset="0"/>
              </a:rPr>
              <a:t>(a*b &gt;= c)</a:t>
            </a:r>
          </a:p>
          <a:p>
            <a:pPr lvl="1">
              <a:lnSpc>
                <a:spcPct val="150000"/>
              </a:lnSpc>
              <a:buNone/>
            </a:pPr>
            <a:r>
              <a:rPr lang="pt-BR" sz="2800" dirty="0">
                <a:latin typeface="Courier New" panose="02070309020205020404" pitchFamily="49" charset="0"/>
              </a:rPr>
              <a:t>(b+4 &gt; a*c)</a:t>
            </a:r>
          </a:p>
          <a:p>
            <a:pPr lvl="1">
              <a:lnSpc>
                <a:spcPct val="150000"/>
              </a:lnSpc>
              <a:buNone/>
            </a:pPr>
            <a:r>
              <a:rPr lang="pt-BR" sz="2800" dirty="0">
                <a:latin typeface="Courier New" panose="02070309020205020404" pitchFamily="49" charset="0"/>
              </a:rPr>
              <a:t>((b=2) == a)</a:t>
            </a:r>
            <a:endParaRPr lang="en-US" sz="2800" dirty="0">
              <a:latin typeface="Courier New" panose="02070309020205020404" pitchFamily="49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B597A61-5B41-402C-8DCC-5DF013D5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EDA772A-C376-48E0-B320-6F89D79FA6A9}"/>
              </a:ext>
            </a:extLst>
          </p:cNvPr>
          <p:cNvSpPr txBox="1"/>
          <p:nvPr/>
        </p:nvSpPr>
        <p:spPr>
          <a:xfrm>
            <a:off x="4310750" y="3086100"/>
            <a:ext cx="1404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0EC9195-6363-4B17-A858-7718EDE20758}"/>
              </a:ext>
            </a:extLst>
          </p:cNvPr>
          <p:cNvSpPr txBox="1"/>
          <p:nvPr/>
        </p:nvSpPr>
        <p:spPr>
          <a:xfrm>
            <a:off x="4316189" y="3826332"/>
            <a:ext cx="1404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True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20CEC7C-470F-41FF-B7EE-89E8720A7457}"/>
              </a:ext>
            </a:extLst>
          </p:cNvPr>
          <p:cNvSpPr txBox="1"/>
          <p:nvPr/>
        </p:nvSpPr>
        <p:spPr>
          <a:xfrm>
            <a:off x="4316191" y="4610103"/>
            <a:ext cx="1404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4343910-E7A0-43A5-AF75-6A8D19CE7DE7}"/>
              </a:ext>
            </a:extLst>
          </p:cNvPr>
          <p:cNvSpPr txBox="1"/>
          <p:nvPr/>
        </p:nvSpPr>
        <p:spPr>
          <a:xfrm>
            <a:off x="4316191" y="5361214"/>
            <a:ext cx="1404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130162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62194D00-D46F-4715-8E98-98BC1E0B86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Logical Operators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F3D5A9AD-97F6-4A58-8EDA-859EF847E7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04901"/>
            <a:ext cx="8458200" cy="5029200"/>
          </a:xfrm>
        </p:spPr>
        <p:txBody>
          <a:bodyPr/>
          <a:lstStyle/>
          <a:p>
            <a:r>
              <a:rPr lang="en-US" altLang="en-US" dirty="0"/>
              <a:t>Used to </a:t>
            </a:r>
            <a:r>
              <a:rPr lang="en-US" altLang="en-US" u="sng" dirty="0"/>
              <a:t>connect two relational expressions </a:t>
            </a:r>
            <a:r>
              <a:rPr lang="en-US" altLang="en-US" dirty="0"/>
              <a:t>or </a:t>
            </a:r>
            <a:r>
              <a:rPr lang="en-US" altLang="en-US" u="sng" dirty="0"/>
              <a:t>reverse the value of a relational expression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E1FD3273-2348-48E7-9A60-3CFE535C0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347524"/>
              </p:ext>
            </p:extLst>
          </p:nvPr>
        </p:nvGraphicFramePr>
        <p:xfrm>
          <a:off x="746760" y="2339341"/>
          <a:ext cx="8115298" cy="1440178"/>
        </p:xfrm>
        <a:graphic>
          <a:graphicData uri="http://schemas.openxmlformats.org/drawingml/2006/table">
            <a:tbl>
              <a:tblPr/>
              <a:tblGrid>
                <a:gridCol w="912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9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&amp;&amp;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New expression is true if both expressions are 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||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New expression is true if either expression is 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!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-16" charset="-128"/>
                        </a:rPr>
                        <a:t>Reverse the value of an expression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图片 2" descr="图片包含 游戏机, 黑色, 笔记本, 白色&#10;&#10;描述已自动生成">
            <a:extLst>
              <a:ext uri="{FF2B5EF4-FFF2-40B4-BE49-F238E27FC236}">
                <a16:creationId xmlns:a16="http://schemas.microsoft.com/office/drawing/2014/main" id="{994E4F9C-D774-4A29-8D1F-E7D0BB34F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000500"/>
            <a:ext cx="7315200" cy="24765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BEB8EA89-A8FB-4F90-9D4F-B1404025D4E5}"/>
              </a:ext>
            </a:extLst>
          </p:cNvPr>
          <p:cNvSpPr/>
          <p:nvPr/>
        </p:nvSpPr>
        <p:spPr>
          <a:xfrm>
            <a:off x="914400" y="6427708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https://www.startertutorials.com/blog/c-basics.html/cpp-logicalops-truth-tables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13E0F1DC-B0DE-4D90-875D-8502DAF08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9AA30B-3960-4F2C-9E8B-965A22773E9C}"/>
              </a:ext>
            </a:extLst>
          </p:cNvPr>
          <p:cNvSpPr txBox="1">
            <a:spLocks noChangeArrowheads="1"/>
          </p:cNvSpPr>
          <p:nvPr/>
        </p:nvSpPr>
        <p:spPr>
          <a:xfrm>
            <a:off x="353786" y="1331011"/>
            <a:ext cx="7523163" cy="752475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r>
              <a:rPr lang="en-US" sz="2000" kern="0" dirty="0">
                <a:latin typeface="Courier New" pitchFamily="-16" charset="0"/>
                <a:cs typeface="+mn-cs"/>
              </a:rPr>
              <a:t>	</a:t>
            </a:r>
            <a:r>
              <a:rPr lang="en-US" sz="2400" kern="0" dirty="0">
                <a:latin typeface="Courier New" pitchFamily="-16" charset="0"/>
                <a:cs typeface="+mn-cs"/>
              </a:rPr>
              <a:t>int x = 12, y = 5, z = -4;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endParaRPr lang="en-US" sz="1000" kern="0" dirty="0">
              <a:latin typeface="Courier New" pitchFamily="-16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Times" pitchFamily="-16" charset="0"/>
              <a:buNone/>
              <a:defRPr/>
            </a:pPr>
            <a:r>
              <a:rPr lang="en-US" sz="1000" kern="0" dirty="0">
                <a:latin typeface="Courier New" pitchFamily="-16" charset="0"/>
                <a:cs typeface="+mn-cs"/>
              </a:rPr>
              <a:t> </a:t>
            </a:r>
          </a:p>
        </p:txBody>
      </p:sp>
      <p:graphicFrame>
        <p:nvGraphicFramePr>
          <p:cNvPr id="4" name="Group 4">
            <a:extLst>
              <a:ext uri="{FF2B5EF4-FFF2-40B4-BE49-F238E27FC236}">
                <a16:creationId xmlns:a16="http://schemas.microsoft.com/office/drawing/2014/main" id="{579898DD-F3B8-4400-92D3-22A69CF689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313056"/>
              </p:ext>
            </p:extLst>
          </p:nvPr>
        </p:nvGraphicFramePr>
        <p:xfrm>
          <a:off x="773113" y="1983687"/>
          <a:ext cx="7885112" cy="3167064"/>
        </p:xfrm>
        <a:graphic>
          <a:graphicData uri="http://schemas.openxmlformats.org/drawingml/2006/table">
            <a:tbl>
              <a:tblPr/>
              <a:tblGrid>
                <a:gridCol w="584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(x &gt; y) &amp;&amp; (y &gt; z)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(x &gt; y) &amp;&amp; (z &gt; 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(x &lt;= z) || (y == z)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(x &lt;= z) || (y != z)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!(x &gt;= z)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6" charset="0"/>
                          <a:ea typeface="ヒラギノ角ゴ Pro W3" pitchFamily="-16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43E6D551-8143-4803-94D5-111587FAFDFA}"/>
              </a:ext>
            </a:extLst>
          </p:cNvPr>
          <p:cNvSpPr txBox="1"/>
          <p:nvPr/>
        </p:nvSpPr>
        <p:spPr>
          <a:xfrm>
            <a:off x="685800" y="588645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Note: </a:t>
            </a:r>
            <a:r>
              <a:rPr lang="en-US" altLang="en-US" sz="2400" b="1" dirty="0">
                <a:solidFill>
                  <a:srgbClr val="0070C0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 sz="2400" dirty="0">
                <a:solidFill>
                  <a:srgbClr val="0070C0"/>
                </a:solidFill>
              </a:rPr>
              <a:t> has highest precedence, followed by </a:t>
            </a:r>
            <a:r>
              <a:rPr lang="en-US" altLang="en-US" sz="2400" b="1" dirty="0">
                <a:solidFill>
                  <a:srgbClr val="0070C0"/>
                </a:solidFill>
                <a:latin typeface="Courier New" panose="02070309020205020404" pitchFamily="49" charset="0"/>
              </a:rPr>
              <a:t>&amp;&amp;</a:t>
            </a:r>
            <a:r>
              <a:rPr lang="en-US" altLang="en-US" sz="2400" dirty="0">
                <a:solidFill>
                  <a:srgbClr val="0070C0"/>
                </a:solidFill>
              </a:rPr>
              <a:t>, then </a:t>
            </a:r>
            <a:r>
              <a:rPr lang="en-US" altLang="en-US" sz="2400" b="1" dirty="0">
                <a:solidFill>
                  <a:srgbClr val="0070C0"/>
                </a:solidFill>
                <a:latin typeface="Courier New" panose="02070309020205020404" pitchFamily="49" charset="0"/>
              </a:rPr>
              <a:t>||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03DAB3-CEAB-48A4-A64D-50B913947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Conditional statement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A4EAA9-BB60-403D-BEC1-B73F1CFD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97280"/>
            <a:ext cx="7772400" cy="5181600"/>
          </a:xfrm>
        </p:spPr>
        <p:txBody>
          <a:bodyPr/>
          <a:lstStyle/>
          <a:p>
            <a:r>
              <a:rPr lang="en-US" dirty="0"/>
              <a:t>Some conditions in our daily life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if it is sunny, I will play tennis</a:t>
            </a:r>
          </a:p>
          <a:p>
            <a:pPr marL="914400" lvl="1" indent="-457200">
              <a:buFont typeface="+mj-lt"/>
              <a:buAutoNum type="arabicParenR"/>
            </a:pPr>
            <a:endParaRPr lang="en-US" sz="2000" dirty="0"/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if my answer of this question is right, I will do the next question; </a:t>
            </a:r>
          </a:p>
          <a:p>
            <a:pPr marL="457200" lvl="1" indent="0">
              <a:buNone/>
            </a:pPr>
            <a:r>
              <a:rPr lang="en-US" dirty="0"/>
              <a:t>   otherwise, I will do this question again.</a:t>
            </a:r>
          </a:p>
          <a:p>
            <a:pPr marL="914400" lvl="1" indent="-457200">
              <a:buFont typeface="+mj-lt"/>
              <a:buAutoNum type="arabicParenR"/>
            </a:pPr>
            <a:endParaRPr lang="en-US" sz="2000" dirty="0"/>
          </a:p>
          <a:p>
            <a:pPr marL="914400" lvl="1" indent="-457200">
              <a:buFont typeface="+mj-lt"/>
              <a:buAutoNum type="arabicParenR" startAt="3"/>
            </a:pPr>
            <a:r>
              <a:rPr lang="en-US" dirty="0"/>
              <a:t>The children whose age is less than 4 (age &lt; 4), please go to room 1;</a:t>
            </a:r>
          </a:p>
          <a:p>
            <a:pPr marL="457200" lvl="1" indent="0">
              <a:buNone/>
            </a:pPr>
            <a:r>
              <a:rPr lang="en-US" dirty="0"/>
              <a:t>     the children whose age satisfies 4 &lt;= age &lt; 8, 	please go to room 2;</a:t>
            </a:r>
          </a:p>
          <a:p>
            <a:pPr marL="457200" lvl="1" indent="0">
              <a:buNone/>
            </a:pPr>
            <a:r>
              <a:rPr lang="en-US" dirty="0"/>
              <a:t>	all the remaining children please go to room 3.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C705E81-0433-4E3D-8503-41113B8C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67B4-1386-44FB-8560-51CEA3C5CAD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1F88A11-200D-4155-A5C8-36E4D00C3734}"/>
              </a:ext>
            </a:extLst>
          </p:cNvPr>
          <p:cNvSpPr/>
          <p:nvPr/>
        </p:nvSpPr>
        <p:spPr>
          <a:xfrm>
            <a:off x="2161230" y="2040374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 statement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861DA72-990A-489C-AD90-0DD80CEBE04D}"/>
              </a:ext>
            </a:extLst>
          </p:cNvPr>
          <p:cNvSpPr/>
          <p:nvPr/>
        </p:nvSpPr>
        <p:spPr>
          <a:xfrm>
            <a:off x="2161230" y="3611880"/>
            <a:ext cx="2510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if/else statement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FA8E8AA-76E7-429C-B489-5968D92A9402}"/>
              </a:ext>
            </a:extLst>
          </p:cNvPr>
          <p:cNvSpPr/>
          <p:nvPr/>
        </p:nvSpPr>
        <p:spPr>
          <a:xfrm>
            <a:off x="2161230" y="6046708"/>
            <a:ext cx="26645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if/else if statement</a:t>
            </a:r>
          </a:p>
        </p:txBody>
      </p:sp>
    </p:spTree>
    <p:extLst>
      <p:ext uri="{BB962C8B-B14F-4D97-AF65-F5344CB8AC3E}">
        <p14:creationId xmlns:p14="http://schemas.microsoft.com/office/powerpoint/2010/main" val="48238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A90C943-D7D7-45F4-880A-C15B13B07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</a:t>
            </a:r>
            <a:endParaRPr lang="en-US" altLang="en-US" dirty="0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4235194-0F70-417E-9303-867C86C220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12520"/>
            <a:ext cx="7772400" cy="50292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en-US" sz="2400" dirty="0"/>
              <a:t>Syntax: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125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{ </a:t>
            </a:r>
            <a:r>
              <a:rPr lang="en-US" altLang="en-US" sz="20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000" dirty="0">
                <a:latin typeface="Courier New" panose="02070309020205020404" pitchFamily="49" charset="0"/>
              </a:rPr>
              <a:t> }// or code block</a:t>
            </a:r>
            <a:endParaRPr lang="en-US" altLang="en-US" sz="2000" dirty="0"/>
          </a:p>
          <a:p>
            <a:pPr>
              <a:lnSpc>
                <a:spcPct val="125000"/>
              </a:lnSpc>
            </a:pPr>
            <a:r>
              <a:rPr lang="en-US" altLang="en-US" sz="2400" dirty="0"/>
              <a:t>If the </a:t>
            </a:r>
            <a:r>
              <a:rPr lang="en-US" altLang="en-US" sz="24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400" dirty="0"/>
              <a:t> is </a:t>
            </a:r>
            <a:r>
              <a:rPr lang="en-US" altLang="en-US" sz="2400" dirty="0">
                <a:latin typeface="Courier New" panose="02070309020205020404" pitchFamily="49" charset="0"/>
              </a:rPr>
              <a:t>true</a:t>
            </a:r>
            <a:r>
              <a:rPr lang="en-US" altLang="en-US" sz="2400" dirty="0"/>
              <a:t>, then </a:t>
            </a:r>
            <a:r>
              <a:rPr lang="en-US" altLang="en-US" sz="24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400" dirty="0"/>
              <a:t> are executed.</a:t>
            </a:r>
          </a:p>
          <a:p>
            <a:pPr>
              <a:lnSpc>
                <a:spcPct val="125000"/>
              </a:lnSpc>
            </a:pPr>
            <a:r>
              <a:rPr lang="en-US" altLang="en-US" sz="2400" dirty="0"/>
              <a:t>If the </a:t>
            </a:r>
            <a:r>
              <a:rPr lang="en-US" altLang="en-US" sz="2400" i="1" dirty="0">
                <a:latin typeface="Courier New" panose="02070309020205020404" pitchFamily="49" charset="0"/>
              </a:rPr>
              <a:t>expression</a:t>
            </a:r>
            <a:r>
              <a:rPr lang="en-US" altLang="en-US" sz="2400" dirty="0">
                <a:latin typeface="Courier New" panose="02070309020205020404" pitchFamily="49" charset="0"/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>
                <a:latin typeface="Courier New" panose="02070309020205020404" pitchFamily="49" charset="0"/>
              </a:rPr>
              <a:t>false</a:t>
            </a:r>
            <a:r>
              <a:rPr lang="en-US" altLang="en-US" sz="2400" dirty="0"/>
              <a:t>, then </a:t>
            </a:r>
            <a:r>
              <a:rPr lang="en-US" altLang="en-US" sz="2400" i="1" dirty="0">
                <a:latin typeface="Courier New" panose="02070309020205020404" pitchFamily="49" charset="0"/>
              </a:rPr>
              <a:t>statements</a:t>
            </a:r>
            <a:r>
              <a:rPr lang="en-US" altLang="en-US" sz="2400" dirty="0"/>
              <a:t> are skipped.</a:t>
            </a:r>
          </a:p>
          <a:p>
            <a:pPr>
              <a:lnSpc>
                <a:spcPct val="125000"/>
              </a:lnSpc>
            </a:pPr>
            <a:r>
              <a:rPr lang="en-US" altLang="en-US" sz="2400" dirty="0"/>
              <a:t>If there is only one statement, { }  is not necessary.</a:t>
            </a:r>
          </a:p>
          <a:p>
            <a:pPr>
              <a:lnSpc>
                <a:spcPct val="125000"/>
              </a:lnSpc>
            </a:pPr>
            <a:endParaRPr lang="en-US" altLang="en-US" dirty="0">
              <a:latin typeface="Courier New" panose="02070309020205020404" pitchFamily="49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B84B1DA-441D-4FD5-8E41-E8352CD57E63}"/>
              </a:ext>
            </a:extLst>
          </p:cNvPr>
          <p:cNvSpPr/>
          <p:nvPr/>
        </p:nvSpPr>
        <p:spPr>
          <a:xfrm>
            <a:off x="1228724" y="5429997"/>
            <a:ext cx="7186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B07704"/>
                </a:solidFill>
                <a:latin typeface="Courier New" panose="02070309020205020404" pitchFamily="49" charset="0"/>
              </a:rPr>
              <a:t>if (number % 2 == 0)</a:t>
            </a:r>
          </a:p>
          <a:p>
            <a:r>
              <a:rPr lang="en-US" sz="2400" dirty="0">
                <a:solidFill>
                  <a:srgbClr val="B07704"/>
                </a:solidFill>
                <a:latin typeface="Courier New" panose="02070309020205020404" pitchFamily="49" charset="0"/>
              </a:rPr>
              <a:t>    </a:t>
            </a:r>
            <a:r>
              <a:rPr lang="en-US" sz="2400" dirty="0" err="1">
                <a:solidFill>
                  <a:srgbClr val="B07704"/>
                </a:solidFill>
                <a:latin typeface="Courier New" panose="02070309020205020404" pitchFamily="49" charset="0"/>
              </a:rPr>
              <a:t>cout</a:t>
            </a:r>
            <a:r>
              <a:rPr lang="en-US" sz="2400" dirty="0">
                <a:solidFill>
                  <a:srgbClr val="B07704"/>
                </a:solidFill>
                <a:latin typeface="Courier New" panose="02070309020205020404" pitchFamily="49" charset="0"/>
              </a:rPr>
              <a:t> &lt;&lt; number &lt;&lt; " is even. \n";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SIO">
  <a:themeElements>
    <a:clrScheme name="2_SIO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IO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SI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B9608DDF0CA44BBFCFD665609D13D8" ma:contentTypeVersion="14" ma:contentTypeDescription="Create a new document." ma:contentTypeScope="" ma:versionID="0f56bc5f06290aa9ff5453c120b1de7c">
  <xsd:schema xmlns:xsd="http://www.w3.org/2001/XMLSchema" xmlns:xs="http://www.w3.org/2001/XMLSchema" xmlns:p="http://schemas.microsoft.com/office/2006/metadata/properties" xmlns:ns3="cb75dd00-111b-4e15-b4ba-ad82215a151a" xmlns:ns4="d214d678-4976-4d3b-8df1-112b5ec1fb93" targetNamespace="http://schemas.microsoft.com/office/2006/metadata/properties" ma:root="true" ma:fieldsID="5946bcd43177fb27f38e103db379cb1a" ns3:_="" ns4:_="">
    <xsd:import namespace="cb75dd00-111b-4e15-b4ba-ad82215a151a"/>
    <xsd:import namespace="d214d678-4976-4d3b-8df1-112b5ec1fb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5dd00-111b-4e15-b4ba-ad82215a15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4d678-4976-4d3b-8df1-112b5ec1fb9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85A72C-7B1B-44E4-A178-8B831B614F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A8E77F-C1D6-42AD-ACAD-FAB9A7D5B6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75dd00-111b-4e15-b4ba-ad82215a151a"/>
    <ds:schemaRef ds:uri="d214d678-4976-4d3b-8df1-112b5ec1fb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E4FBB-5B49-4B58-B877-A9752E28328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cb75dd00-111b-4e15-b4ba-ad82215a151a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214d678-4976-4d3b-8df1-112b5ec1fb9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4066</TotalTime>
  <Words>3138</Words>
  <Application>Microsoft Office PowerPoint</Application>
  <PresentationFormat>On-screen Show (4:3)</PresentationFormat>
  <Paragraphs>504</Paragraphs>
  <Slides>47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60" baseType="lpstr">
      <vt:lpstr>等线</vt:lpstr>
      <vt:lpstr>等线 Light</vt:lpstr>
      <vt:lpstr>SimSun</vt:lpstr>
      <vt:lpstr>ヒラギノ角ゴ Pro W3</vt:lpstr>
      <vt:lpstr>Arial</vt:lpstr>
      <vt:lpstr>Calibri</vt:lpstr>
      <vt:lpstr>Calibri Light</vt:lpstr>
      <vt:lpstr>Courier New</vt:lpstr>
      <vt:lpstr>Times</vt:lpstr>
      <vt:lpstr>Times New Roman</vt:lpstr>
      <vt:lpstr>Wingdings</vt:lpstr>
      <vt:lpstr>2_SIO</vt:lpstr>
      <vt:lpstr>自定义设计方案</vt:lpstr>
      <vt:lpstr>COSC 120: Computer Science I Module 2</vt:lpstr>
      <vt:lpstr>Module 2: Decisions, Loops and Files</vt:lpstr>
      <vt:lpstr>1. Relational Operators</vt:lpstr>
      <vt:lpstr>Relational Expressions</vt:lpstr>
      <vt:lpstr>In-class practice</vt:lpstr>
      <vt:lpstr>2. Logical Operators</vt:lpstr>
      <vt:lpstr>Example</vt:lpstr>
      <vt:lpstr>3. Conditional statement</vt:lpstr>
      <vt:lpstr>3.1 if statement</vt:lpstr>
      <vt:lpstr>3.2 if/else statement</vt:lpstr>
      <vt:lpstr>Example</vt:lpstr>
      <vt:lpstr>Nested if Statements</vt:lpstr>
      <vt:lpstr>3.3 if/else if Statement</vt:lpstr>
      <vt:lpstr>Using a Trailing else to Catch Errors</vt:lpstr>
      <vt:lpstr>Practice of conditional statements</vt:lpstr>
      <vt:lpstr>In-class practice</vt:lpstr>
      <vt:lpstr>In-class practice</vt:lpstr>
      <vt:lpstr>3.4 Conditional operator</vt:lpstr>
      <vt:lpstr>In-class practice</vt:lpstr>
      <vt:lpstr>3.5 switch Statement</vt:lpstr>
      <vt:lpstr>How it Works</vt:lpstr>
      <vt:lpstr>Example</vt:lpstr>
      <vt:lpstr>break Statement</vt:lpstr>
      <vt:lpstr>Example</vt:lpstr>
      <vt:lpstr>5. while Loop</vt:lpstr>
      <vt:lpstr>Example</vt:lpstr>
      <vt:lpstr>In-class practice</vt:lpstr>
      <vt:lpstr>Infinite Loops</vt:lpstr>
      <vt:lpstr>6. do-while Loop</vt:lpstr>
      <vt:lpstr>The Logic of a do-while Loop</vt:lpstr>
      <vt:lpstr>In-class practice</vt:lpstr>
      <vt:lpstr>7. for Loop</vt:lpstr>
      <vt:lpstr>for Loop - Mechanics</vt:lpstr>
      <vt:lpstr>for Loop - Example</vt:lpstr>
      <vt:lpstr>for Loop - Modifications</vt:lpstr>
      <vt:lpstr>In-class practice</vt:lpstr>
      <vt:lpstr>Nested Loops</vt:lpstr>
      <vt:lpstr>Nested Loops</vt:lpstr>
      <vt:lpstr>break and continue</vt:lpstr>
      <vt:lpstr>Loop control</vt:lpstr>
      <vt:lpstr>Example</vt:lpstr>
      <vt:lpstr>Loop control</vt:lpstr>
      <vt:lpstr>Example</vt:lpstr>
      <vt:lpstr>Thanks</vt:lpstr>
      <vt:lpstr>Reading textbook</vt:lpstr>
      <vt:lpstr>Where to find resources/help?</vt:lpstr>
      <vt:lpstr>How to be successful?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Scout: A Communication-Oriented Operating System</dc:title>
  <dc:creator>Larry Peterson</dc:creator>
  <cp:lastModifiedBy>Xiaohong Wang</cp:lastModifiedBy>
  <cp:revision>148</cp:revision>
  <cp:lastPrinted>1998-11-18T21:29:10Z</cp:lastPrinted>
  <dcterms:created xsi:type="dcterms:W3CDTF">1995-06-17T23:31:02Z</dcterms:created>
  <dcterms:modified xsi:type="dcterms:W3CDTF">2023-02-16T18:59:35Z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0x010100BEB9608DDF0CA44BBFCFD665609D13D8</vt:lpwstr>
  </property>
</Properties>
</file>