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notesMasterIdLst>
    <p:notesMasterId r:id="rId95"/>
  </p:notesMasterIdLst>
  <p:sldIdLst>
    <p:sldId id="304" r:id="rId2"/>
    <p:sldId id="305" r:id="rId3"/>
    <p:sldId id="306" r:id="rId4"/>
    <p:sldId id="308" r:id="rId5"/>
    <p:sldId id="309" r:id="rId6"/>
    <p:sldId id="310" r:id="rId7"/>
    <p:sldId id="311" r:id="rId8"/>
    <p:sldId id="312" r:id="rId9"/>
    <p:sldId id="313" r:id="rId10"/>
    <p:sldId id="367" r:id="rId11"/>
    <p:sldId id="314" r:id="rId12"/>
    <p:sldId id="315" r:id="rId13"/>
    <p:sldId id="316" r:id="rId14"/>
    <p:sldId id="317" r:id="rId15"/>
    <p:sldId id="332" r:id="rId16"/>
    <p:sldId id="333" r:id="rId17"/>
    <p:sldId id="318" r:id="rId18"/>
    <p:sldId id="334" r:id="rId19"/>
    <p:sldId id="335" r:id="rId20"/>
    <p:sldId id="368" r:id="rId21"/>
    <p:sldId id="369" r:id="rId22"/>
    <p:sldId id="370" r:id="rId23"/>
    <p:sldId id="371" r:id="rId24"/>
    <p:sldId id="372" r:id="rId25"/>
    <p:sldId id="373" r:id="rId26"/>
    <p:sldId id="374" r:id="rId27"/>
    <p:sldId id="375" r:id="rId28"/>
    <p:sldId id="376" r:id="rId29"/>
    <p:sldId id="377" r:id="rId30"/>
    <p:sldId id="378" r:id="rId31"/>
    <p:sldId id="379" r:id="rId32"/>
    <p:sldId id="380" r:id="rId33"/>
    <p:sldId id="381" r:id="rId34"/>
    <p:sldId id="382" r:id="rId35"/>
    <p:sldId id="383" r:id="rId36"/>
    <p:sldId id="384" r:id="rId37"/>
    <p:sldId id="385" r:id="rId38"/>
    <p:sldId id="386" r:id="rId39"/>
    <p:sldId id="387" r:id="rId40"/>
    <p:sldId id="388" r:id="rId41"/>
    <p:sldId id="389" r:id="rId42"/>
    <p:sldId id="390" r:id="rId43"/>
    <p:sldId id="391" r:id="rId44"/>
    <p:sldId id="392" r:id="rId45"/>
    <p:sldId id="393" r:id="rId46"/>
    <p:sldId id="394" r:id="rId47"/>
    <p:sldId id="395" r:id="rId48"/>
    <p:sldId id="396" r:id="rId49"/>
    <p:sldId id="397" r:id="rId50"/>
    <p:sldId id="398" r:id="rId51"/>
    <p:sldId id="399" r:id="rId52"/>
    <p:sldId id="400" r:id="rId53"/>
    <p:sldId id="319" r:id="rId54"/>
    <p:sldId id="320" r:id="rId55"/>
    <p:sldId id="321" r:id="rId56"/>
    <p:sldId id="322" r:id="rId57"/>
    <p:sldId id="323" r:id="rId58"/>
    <p:sldId id="324" r:id="rId59"/>
    <p:sldId id="325" r:id="rId60"/>
    <p:sldId id="326" r:id="rId61"/>
    <p:sldId id="329" r:id="rId62"/>
    <p:sldId id="286" r:id="rId63"/>
    <p:sldId id="287" r:id="rId64"/>
    <p:sldId id="288" r:id="rId65"/>
    <p:sldId id="289" r:id="rId66"/>
    <p:sldId id="290" r:id="rId67"/>
    <p:sldId id="330" r:id="rId68"/>
    <p:sldId id="406" r:id="rId69"/>
    <p:sldId id="401" r:id="rId70"/>
    <p:sldId id="402" r:id="rId71"/>
    <p:sldId id="403" r:id="rId72"/>
    <p:sldId id="404" r:id="rId73"/>
    <p:sldId id="405" r:id="rId74"/>
    <p:sldId id="407" r:id="rId75"/>
    <p:sldId id="408" r:id="rId76"/>
    <p:sldId id="409" r:id="rId77"/>
    <p:sldId id="410" r:id="rId78"/>
    <p:sldId id="411" r:id="rId79"/>
    <p:sldId id="412" r:id="rId80"/>
    <p:sldId id="413" r:id="rId81"/>
    <p:sldId id="414" r:id="rId82"/>
    <p:sldId id="415" r:id="rId83"/>
    <p:sldId id="416" r:id="rId84"/>
    <p:sldId id="417" r:id="rId85"/>
    <p:sldId id="418" r:id="rId86"/>
    <p:sldId id="419" r:id="rId87"/>
    <p:sldId id="426" r:id="rId88"/>
    <p:sldId id="427" r:id="rId89"/>
    <p:sldId id="428" r:id="rId90"/>
    <p:sldId id="429" r:id="rId91"/>
    <p:sldId id="430" r:id="rId92"/>
    <p:sldId id="431" r:id="rId93"/>
    <p:sldId id="425" r:id="rId94"/>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429" autoAdjust="0"/>
  </p:normalViewPr>
  <p:slideViewPr>
    <p:cSldViewPr>
      <p:cViewPr varScale="1">
        <p:scale>
          <a:sx n="79" d="100"/>
          <a:sy n="79" d="100"/>
        </p:scale>
        <p:origin x="-1104" y="-90"/>
      </p:cViewPr>
      <p:guideLst>
        <p:guide orient="horz" pos="2160"/>
        <p:guide pos="2880"/>
      </p:guideLst>
    </p:cSldViewPr>
  </p:slideViewPr>
  <p:outlineViewPr>
    <p:cViewPr>
      <p:scale>
        <a:sx n="33" d="100"/>
        <a:sy n="33" d="100"/>
      </p:scale>
      <p:origin x="0" y="135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Lst>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_rels/viewProps.xml.rels><?xml version="1.0" encoding="UTF-8" standalone="yes"?>
<Relationships xmlns="http://schemas.openxmlformats.org/package/2006/relationships"><Relationship Id="rId8" Type="http://schemas.openxmlformats.org/officeDocument/2006/relationships/slide" Target="slides/slide17.xml"/><Relationship Id="rId13" Type="http://schemas.openxmlformats.org/officeDocument/2006/relationships/slide" Target="slides/slide55.xml"/><Relationship Id="rId18" Type="http://schemas.openxmlformats.org/officeDocument/2006/relationships/slide" Target="slides/slide67.xml"/><Relationship Id="rId3" Type="http://schemas.openxmlformats.org/officeDocument/2006/relationships/slide" Target="slides/slide7.xml"/><Relationship Id="rId21" Type="http://schemas.openxmlformats.org/officeDocument/2006/relationships/slide" Target="slides/slide80.xml"/><Relationship Id="rId7" Type="http://schemas.openxmlformats.org/officeDocument/2006/relationships/slide" Target="slides/slide14.xml"/><Relationship Id="rId12" Type="http://schemas.openxmlformats.org/officeDocument/2006/relationships/slide" Target="slides/slide54.xml"/><Relationship Id="rId17" Type="http://schemas.openxmlformats.org/officeDocument/2006/relationships/slide" Target="slides/slide61.xml"/><Relationship Id="rId2" Type="http://schemas.openxmlformats.org/officeDocument/2006/relationships/slide" Target="slides/slide4.xml"/><Relationship Id="rId16" Type="http://schemas.openxmlformats.org/officeDocument/2006/relationships/slide" Target="slides/slide60.xml"/><Relationship Id="rId20" Type="http://schemas.openxmlformats.org/officeDocument/2006/relationships/slide" Target="slides/slide74.xml"/><Relationship Id="rId1" Type="http://schemas.openxmlformats.org/officeDocument/2006/relationships/slide" Target="slides/slide1.xml"/><Relationship Id="rId6" Type="http://schemas.openxmlformats.org/officeDocument/2006/relationships/slide" Target="slides/slide13.xml"/><Relationship Id="rId11" Type="http://schemas.openxmlformats.org/officeDocument/2006/relationships/slide" Target="slides/slide53.xml"/><Relationship Id="rId5" Type="http://schemas.openxmlformats.org/officeDocument/2006/relationships/slide" Target="slides/slide9.xml"/><Relationship Id="rId15" Type="http://schemas.openxmlformats.org/officeDocument/2006/relationships/slide" Target="slides/slide58.xml"/><Relationship Id="rId23" Type="http://schemas.openxmlformats.org/officeDocument/2006/relationships/slide" Target="slides/slide93.xml"/><Relationship Id="rId10" Type="http://schemas.openxmlformats.org/officeDocument/2006/relationships/slide" Target="slides/slide21.xml"/><Relationship Id="rId19" Type="http://schemas.openxmlformats.org/officeDocument/2006/relationships/slide" Target="slides/slide68.xml"/><Relationship Id="rId4" Type="http://schemas.openxmlformats.org/officeDocument/2006/relationships/slide" Target="slides/slide8.xml"/><Relationship Id="rId9" Type="http://schemas.openxmlformats.org/officeDocument/2006/relationships/slide" Target="slides/slide20.xml"/><Relationship Id="rId14" Type="http://schemas.openxmlformats.org/officeDocument/2006/relationships/slide" Target="slides/slide57.xml"/><Relationship Id="rId22" Type="http://schemas.openxmlformats.org/officeDocument/2006/relationships/slide" Target="slides/slide8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1440" tIns="45720" rIns="91440" bIns="45720" rtlCol="0"/>
          <a:lstStyle>
            <a:lvl1pPr algn="r">
              <a:defRPr sz="1200"/>
            </a:lvl1pPr>
          </a:lstStyle>
          <a:p>
            <a:pPr>
              <a:defRPr/>
            </a:pPr>
            <a:fld id="{B61E8986-32DE-4964-B06C-B1FB744A0E9D}" type="datetimeFigureOut">
              <a:rPr lang="en-US"/>
              <a:pPr>
                <a:defRPr/>
              </a:pPr>
              <a:t>4/12/2013</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1440" tIns="45720" rIns="91440" bIns="45720" rtlCol="0" anchor="b"/>
          <a:lstStyle>
            <a:lvl1pPr algn="r">
              <a:defRPr sz="1200"/>
            </a:lvl1pPr>
          </a:lstStyle>
          <a:p>
            <a:pPr>
              <a:defRPr/>
            </a:pPr>
            <a:fld id="{589BF13D-99F9-478F-8615-C57E2A3C1637}" type="slidenum">
              <a:rPr lang="en-US"/>
              <a:pPr>
                <a:defRPr/>
              </a:pPr>
              <a:t>‹#›</a:t>
            </a:fld>
            <a:endParaRPr lang="en-US"/>
          </a:p>
        </p:txBody>
      </p:sp>
    </p:spTree>
    <p:extLst>
      <p:ext uri="{BB962C8B-B14F-4D97-AF65-F5344CB8AC3E}">
        <p14:creationId xmlns:p14="http://schemas.microsoft.com/office/powerpoint/2010/main" val="13573958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89BF13D-99F9-478F-8615-C57E2A3C1637}" type="slidenum">
              <a:rPr lang="en-US" smtClean="0"/>
              <a:pPr>
                <a:defRPr/>
              </a:pPr>
              <a:t>87</a:t>
            </a:fld>
            <a:endParaRPr lang="en-US"/>
          </a:p>
        </p:txBody>
      </p:sp>
    </p:spTree>
    <p:extLst>
      <p:ext uri="{BB962C8B-B14F-4D97-AF65-F5344CB8AC3E}">
        <p14:creationId xmlns:p14="http://schemas.microsoft.com/office/powerpoint/2010/main" val="3496102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91842" name="Rectangle 2"/>
          <p:cNvSpPr>
            <a:spLocks noGrp="1" noChangeArrowheads="1"/>
          </p:cNvSpPr>
          <p:nvPr>
            <p:ph type="ctrTitle"/>
          </p:nvPr>
        </p:nvSpPr>
        <p:spPr>
          <a:xfrm>
            <a:off x="685800" y="685800"/>
            <a:ext cx="7772400" cy="2127250"/>
          </a:xfrm>
        </p:spPr>
        <p:txBody>
          <a:bodyPr/>
          <a:lstStyle>
            <a:lvl1pPr algn="ctr">
              <a:defRPr sz="5800"/>
            </a:lvl1pPr>
          </a:lstStyle>
          <a:p>
            <a:r>
              <a:rPr lang="en-US" smtClean="0"/>
              <a:t>Click to edit Master title style</a:t>
            </a:r>
            <a:endParaRPr lang="en-US"/>
          </a:p>
        </p:txBody>
      </p:sp>
      <p:sp>
        <p:nvSpPr>
          <p:cNvPr id="291843"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smtClean="0"/>
              <a:t>Click to edit Master subtitle style</a:t>
            </a:r>
            <a:endParaRPr lang="en-US"/>
          </a:p>
        </p:txBody>
      </p:sp>
      <p:sp>
        <p:nvSpPr>
          <p:cNvPr id="291844" name="Rectangle 4"/>
          <p:cNvSpPr>
            <a:spLocks noGrp="1" noChangeArrowheads="1"/>
          </p:cNvSpPr>
          <p:nvPr>
            <p:ph type="dt" sz="half" idx="2"/>
          </p:nvPr>
        </p:nvSpPr>
        <p:spPr/>
        <p:txBody>
          <a:bodyPr/>
          <a:lstStyle>
            <a:lvl1pPr>
              <a:defRPr/>
            </a:lvl1pPr>
          </a:lstStyle>
          <a:p>
            <a:pPr>
              <a:defRPr/>
            </a:pPr>
            <a:endParaRPr lang="en-US"/>
          </a:p>
        </p:txBody>
      </p:sp>
      <p:sp>
        <p:nvSpPr>
          <p:cNvPr id="291845" name="Rectangle 5"/>
          <p:cNvSpPr>
            <a:spLocks noGrp="1" noChangeArrowheads="1"/>
          </p:cNvSpPr>
          <p:nvPr>
            <p:ph type="ftr" sz="quarter" idx="3"/>
          </p:nvPr>
        </p:nvSpPr>
        <p:spPr/>
        <p:txBody>
          <a:bodyPr/>
          <a:lstStyle>
            <a:lvl1pPr>
              <a:defRPr/>
            </a:lvl1pPr>
          </a:lstStyle>
          <a:p>
            <a:pPr>
              <a:defRPr/>
            </a:pPr>
            <a:r>
              <a:rPr lang="en-US" smtClean="0"/>
              <a:t>COSC 220 Computer Science II, Spr.2012                      Dr. Sang-Eon Park</a:t>
            </a:r>
            <a:endParaRPr lang="en-US"/>
          </a:p>
        </p:txBody>
      </p:sp>
      <p:sp>
        <p:nvSpPr>
          <p:cNvPr id="291846" name="Rectangle 6"/>
          <p:cNvSpPr>
            <a:spLocks noGrp="1" noChangeArrowheads="1"/>
          </p:cNvSpPr>
          <p:nvPr>
            <p:ph type="sldNum" sz="quarter" idx="4"/>
          </p:nvPr>
        </p:nvSpPr>
        <p:spPr/>
        <p:txBody>
          <a:bodyPr/>
          <a:lstStyle>
            <a:lvl1pPr>
              <a:defRPr/>
            </a:lvl1pPr>
          </a:lstStyle>
          <a:p>
            <a:pPr>
              <a:defRPr/>
            </a:pPr>
            <a:fld id="{F91F52AC-42DA-4963-BDA7-BDE1F1C45632}" type="slidenum">
              <a:rPr lang="en-US" smtClean="0"/>
              <a:pPr>
                <a:defRPr/>
              </a:pPr>
              <a:t>‹#›</a:t>
            </a:fld>
            <a:endParaRPr lang="en-US"/>
          </a:p>
        </p:txBody>
      </p:sp>
      <p:grpSp>
        <p:nvGrpSpPr>
          <p:cNvPr id="2" name="Group 7"/>
          <p:cNvGrpSpPr>
            <a:grpSpLocks/>
          </p:cNvGrpSpPr>
          <p:nvPr/>
        </p:nvGrpSpPr>
        <p:grpSpPr bwMode="auto">
          <a:xfrm>
            <a:off x="228600" y="2889250"/>
            <a:ext cx="8610600" cy="201613"/>
            <a:chOff x="144" y="1680"/>
            <a:chExt cx="5424" cy="144"/>
          </a:xfrm>
        </p:grpSpPr>
        <p:sp>
          <p:nvSpPr>
            <p:cNvPr id="291848"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en-US"/>
            </a:p>
          </p:txBody>
        </p:sp>
        <p:sp>
          <p:nvSpPr>
            <p:cNvPr id="291849"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en-US"/>
            </a:p>
          </p:txBody>
        </p:sp>
        <p:sp>
          <p:nvSpPr>
            <p:cNvPr id="291850"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en-US"/>
            </a:p>
          </p:txBody>
        </p:sp>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6" name="Slide Number Placeholder 5"/>
          <p:cNvSpPr>
            <a:spLocks noGrp="1"/>
          </p:cNvSpPr>
          <p:nvPr>
            <p:ph type="sldNum" sz="quarter" idx="12"/>
          </p:nvPr>
        </p:nvSpPr>
        <p:spPr/>
        <p:txBody>
          <a:bodyPr/>
          <a:lstStyle>
            <a:lvl1pPr>
              <a:defRPr/>
            </a:lvl1pPr>
          </a:lstStyle>
          <a:p>
            <a:pPr>
              <a:defRPr/>
            </a:pPr>
            <a:fld id="{C4F942BC-0B90-4995-91D8-8D3235051997}"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6" name="Slide Number Placeholder 5"/>
          <p:cNvSpPr>
            <a:spLocks noGrp="1"/>
          </p:cNvSpPr>
          <p:nvPr>
            <p:ph type="sldNum" sz="quarter" idx="12"/>
          </p:nvPr>
        </p:nvSpPr>
        <p:spPr/>
        <p:txBody>
          <a:bodyPr/>
          <a:lstStyle>
            <a:lvl1pPr>
              <a:defRPr/>
            </a:lvl1pPr>
          </a:lstStyle>
          <a:p>
            <a:pPr>
              <a:defRPr/>
            </a:pPr>
            <a:fld id="{BEE9B608-5432-4984-8D78-B74D945F451D}"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6" name="Slide Number Placeholder 5"/>
          <p:cNvSpPr>
            <a:spLocks noGrp="1"/>
          </p:cNvSpPr>
          <p:nvPr>
            <p:ph type="sldNum" sz="quarter" idx="12"/>
          </p:nvPr>
        </p:nvSpPr>
        <p:spPr/>
        <p:txBody>
          <a:bodyPr/>
          <a:lstStyle>
            <a:lvl1pPr>
              <a:defRPr/>
            </a:lvl1pPr>
          </a:lstStyle>
          <a:p>
            <a:pPr>
              <a:defRPr/>
            </a:pPr>
            <a:fld id="{E9ABD520-C3FB-4052-9114-46574ECFE689}"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6" name="Slide Number Placeholder 5"/>
          <p:cNvSpPr>
            <a:spLocks noGrp="1"/>
          </p:cNvSpPr>
          <p:nvPr>
            <p:ph type="sldNum" sz="quarter" idx="12"/>
          </p:nvPr>
        </p:nvSpPr>
        <p:spPr/>
        <p:txBody>
          <a:bodyPr/>
          <a:lstStyle>
            <a:lvl1pPr>
              <a:defRPr/>
            </a:lvl1pPr>
          </a:lstStyle>
          <a:p>
            <a:pPr>
              <a:defRPr/>
            </a:pPr>
            <a:fld id="{02B5AB90-E347-437A-A371-02838CE269AC}"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7" name="Slide Number Placeholder 6"/>
          <p:cNvSpPr>
            <a:spLocks noGrp="1"/>
          </p:cNvSpPr>
          <p:nvPr>
            <p:ph type="sldNum" sz="quarter" idx="12"/>
          </p:nvPr>
        </p:nvSpPr>
        <p:spPr/>
        <p:txBody>
          <a:bodyPr/>
          <a:lstStyle>
            <a:lvl1pPr>
              <a:defRPr/>
            </a:lvl1pPr>
          </a:lstStyle>
          <a:p>
            <a:pPr>
              <a:defRPr/>
            </a:pPr>
            <a:fld id="{24243DBB-EECB-4BE5-BFFD-F6C2051343BF}"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9" name="Slide Number Placeholder 8"/>
          <p:cNvSpPr>
            <a:spLocks noGrp="1"/>
          </p:cNvSpPr>
          <p:nvPr>
            <p:ph type="sldNum" sz="quarter" idx="12"/>
          </p:nvPr>
        </p:nvSpPr>
        <p:spPr/>
        <p:txBody>
          <a:bodyPr/>
          <a:lstStyle>
            <a:lvl1pPr>
              <a:defRPr/>
            </a:lvl1pPr>
          </a:lstStyle>
          <a:p>
            <a:pPr>
              <a:defRPr/>
            </a:pPr>
            <a:fld id="{5CCA990B-9D1F-4647-9200-1008379F0B04}"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endParaRPr lang="en-US"/>
          </a:p>
        </p:txBody>
      </p:sp>
      <p:sp>
        <p:nvSpPr>
          <p:cNvPr id="4" name="Footer Placeholder 3"/>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5" name="Slide Number Placeholder 4"/>
          <p:cNvSpPr>
            <a:spLocks noGrp="1"/>
          </p:cNvSpPr>
          <p:nvPr>
            <p:ph type="sldNum" sz="quarter" idx="12"/>
          </p:nvPr>
        </p:nvSpPr>
        <p:spPr/>
        <p:txBody>
          <a:bodyPr/>
          <a:lstStyle>
            <a:lvl1pPr>
              <a:defRPr/>
            </a:lvl1pPr>
          </a:lstStyle>
          <a:p>
            <a:pPr>
              <a:defRPr/>
            </a:pPr>
            <a:fld id="{D3D4E56B-4FAE-4DF8-B6A9-5BAAFF75C1A9}"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4" name="Slide Number Placeholder 3"/>
          <p:cNvSpPr>
            <a:spLocks noGrp="1"/>
          </p:cNvSpPr>
          <p:nvPr>
            <p:ph type="sldNum" sz="quarter" idx="12"/>
          </p:nvPr>
        </p:nvSpPr>
        <p:spPr/>
        <p:txBody>
          <a:bodyPr/>
          <a:lstStyle>
            <a:lvl1pPr>
              <a:defRPr/>
            </a:lvl1pPr>
          </a:lstStyle>
          <a:p>
            <a:pPr>
              <a:defRPr/>
            </a:pPr>
            <a:fld id="{BCD2FE8C-DEE2-4E69-B5F9-97AB5FD057D0}"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7" name="Slide Number Placeholder 6"/>
          <p:cNvSpPr>
            <a:spLocks noGrp="1"/>
          </p:cNvSpPr>
          <p:nvPr>
            <p:ph type="sldNum" sz="quarter" idx="12"/>
          </p:nvPr>
        </p:nvSpPr>
        <p:spPr/>
        <p:txBody>
          <a:bodyPr/>
          <a:lstStyle>
            <a:lvl1pPr>
              <a:defRPr/>
            </a:lvl1pPr>
          </a:lstStyle>
          <a:p>
            <a:pPr>
              <a:defRPr/>
            </a:pPr>
            <a:fld id="{E509BE1A-0A3D-44B6-A212-F3E34EC464F1}"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COSC 220 Computer Science II, Spr.2012                      Dr. Sang-Eon Park</a:t>
            </a:r>
            <a:endParaRPr lang="en-US"/>
          </a:p>
        </p:txBody>
      </p:sp>
      <p:sp>
        <p:nvSpPr>
          <p:cNvPr id="7" name="Slide Number Placeholder 6"/>
          <p:cNvSpPr>
            <a:spLocks noGrp="1"/>
          </p:cNvSpPr>
          <p:nvPr>
            <p:ph type="sldNum" sz="quarter" idx="12"/>
          </p:nvPr>
        </p:nvSpPr>
        <p:spPr/>
        <p:txBody>
          <a:bodyPr/>
          <a:lstStyle>
            <a:lvl1pPr>
              <a:defRPr/>
            </a:lvl1pPr>
          </a:lstStyle>
          <a:p>
            <a:pPr>
              <a:defRPr/>
            </a:pPr>
            <a:fld id="{1A4FAB94-E042-4470-A1D7-40A905995702}"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9081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0820"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pPr>
              <a:defRPr/>
            </a:pPr>
            <a:endParaRPr lang="en-US"/>
          </a:p>
        </p:txBody>
      </p:sp>
      <p:sp>
        <p:nvSpPr>
          <p:cNvPr id="29082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pPr>
              <a:defRPr/>
            </a:pPr>
            <a:r>
              <a:rPr lang="en-US" smtClean="0"/>
              <a:t>COSC 220 Computer Science II, Spr.2012                      Dr. Sang-Eon Park</a:t>
            </a:r>
            <a:endParaRPr lang="en-US"/>
          </a:p>
        </p:txBody>
      </p:sp>
      <p:sp>
        <p:nvSpPr>
          <p:cNvPr id="290822"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pPr>
              <a:defRPr/>
            </a:pPr>
            <a:fld id="{8611361B-008F-4C7D-AE60-CFBF27AC7E0A}" type="slidenum">
              <a:rPr lang="en-US" smtClean="0"/>
              <a:pPr>
                <a:defRPr/>
              </a:pPr>
              <a:t>‹#›</a:t>
            </a:fld>
            <a:endParaRPr lang="en-US"/>
          </a:p>
        </p:txBody>
      </p:sp>
      <p:sp>
        <p:nvSpPr>
          <p:cNvPr id="290823"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eaLnBrk="1" hangingPunct="1"/>
            <a:endParaRPr lang="en-US" sz="2400">
              <a:latin typeface="Times New Roman" charset="0"/>
            </a:endParaRPr>
          </a:p>
        </p:txBody>
      </p:sp>
      <p:sp>
        <p:nvSpPr>
          <p:cNvPr id="290824"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p>
        </p:txBody>
      </p:sp>
      <p:sp>
        <p:nvSpPr>
          <p:cNvPr id="290825"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eaLnBrk="1" hangingPunct="1"/>
            <a:endParaRPr lang="en-US" sz="2400">
              <a:latin typeface="Times New Roman" charset="0"/>
            </a:endParaRPr>
          </a:p>
        </p:txBody>
      </p:sp>
      <p:sp>
        <p:nvSpPr>
          <p:cNvPr id="290826"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eaLnBrk="1" hangingPunct="1"/>
            <a:endParaRPr lang="en-US" sz="2400">
              <a:latin typeface="Times New Roman" charset="0"/>
            </a:endParaRPr>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Garamond" pitchFamily="18" charset="0"/>
        </a:defRPr>
      </a:lvl2pPr>
      <a:lvl3pPr algn="l" rtl="0" eaLnBrk="1" fontAlgn="base" hangingPunct="1">
        <a:spcBef>
          <a:spcPct val="0"/>
        </a:spcBef>
        <a:spcAft>
          <a:spcPct val="0"/>
        </a:spcAft>
        <a:defRPr sz="4400">
          <a:solidFill>
            <a:schemeClr val="tx2"/>
          </a:solidFill>
          <a:latin typeface="Garamond" pitchFamily="18" charset="0"/>
        </a:defRPr>
      </a:lvl3pPr>
      <a:lvl4pPr algn="l" rtl="0" eaLnBrk="1" fontAlgn="base" hangingPunct="1">
        <a:spcBef>
          <a:spcPct val="0"/>
        </a:spcBef>
        <a:spcAft>
          <a:spcPct val="0"/>
        </a:spcAft>
        <a:defRPr sz="4400">
          <a:solidFill>
            <a:schemeClr val="tx2"/>
          </a:solidFill>
          <a:latin typeface="Garamond" pitchFamily="18" charset="0"/>
        </a:defRPr>
      </a:lvl4pPr>
      <a:lvl5pPr algn="l" rtl="0" eaLnBrk="1" fontAlgn="base" hangingPunct="1">
        <a:spcBef>
          <a:spcPct val="0"/>
        </a:spcBef>
        <a:spcAft>
          <a:spcPct val="0"/>
        </a:spcAft>
        <a:defRPr sz="4400">
          <a:solidFill>
            <a:schemeClr val="tx2"/>
          </a:solidFill>
          <a:latin typeface="Garamond" pitchFamily="18" charset="0"/>
        </a:defRPr>
      </a:lvl5pPr>
      <a:lvl6pPr marL="457200" algn="l" rtl="0" eaLnBrk="1" fontAlgn="base" hangingPunct="1">
        <a:spcBef>
          <a:spcPct val="0"/>
        </a:spcBef>
        <a:spcAft>
          <a:spcPct val="0"/>
        </a:spcAft>
        <a:defRPr sz="4400">
          <a:solidFill>
            <a:schemeClr val="tx2"/>
          </a:solidFill>
          <a:latin typeface="Garamond" pitchFamily="18" charset="0"/>
        </a:defRPr>
      </a:lvl6pPr>
      <a:lvl7pPr marL="914400" algn="l" rtl="0" eaLnBrk="1" fontAlgn="base" hangingPunct="1">
        <a:spcBef>
          <a:spcPct val="0"/>
        </a:spcBef>
        <a:spcAft>
          <a:spcPct val="0"/>
        </a:spcAft>
        <a:defRPr sz="4400">
          <a:solidFill>
            <a:schemeClr val="tx2"/>
          </a:solidFill>
          <a:latin typeface="Garamond" pitchFamily="18" charset="0"/>
        </a:defRPr>
      </a:lvl7pPr>
      <a:lvl8pPr marL="1371600" algn="l" rtl="0" eaLnBrk="1" fontAlgn="base" hangingPunct="1">
        <a:spcBef>
          <a:spcPct val="0"/>
        </a:spcBef>
        <a:spcAft>
          <a:spcPct val="0"/>
        </a:spcAft>
        <a:defRPr sz="4400">
          <a:solidFill>
            <a:schemeClr val="tx2"/>
          </a:solidFill>
          <a:latin typeface="Garamond" pitchFamily="18" charset="0"/>
        </a:defRPr>
      </a:lvl8pPr>
      <a:lvl9pPr marL="1828800" algn="l" rtl="0" eaLnBrk="1" fontAlgn="base" hangingPunct="1">
        <a:spcBef>
          <a:spcPct val="0"/>
        </a:spcBef>
        <a:spcAft>
          <a:spcPct val="0"/>
        </a:spcAft>
        <a:defRPr sz="4400">
          <a:solidFill>
            <a:schemeClr val="tx2"/>
          </a:solidFill>
          <a:latin typeface="Garamond"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2.png"/></Relationships>
</file>

<file path=ppt/slides/_rels/slide7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png"/></Relationships>
</file>

<file path=ppt/slides/_rels/slide7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png"/></Relationships>
</file>

<file path=ppt/slides/_rels/slide7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png"/></Relationships>
</file>

<file path=ppt/slides/_rels/slide82.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png"/></Relationships>
</file>

<file path=ppt/slides/_rels/slide8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png"/><Relationship Id="rId4" Type="http://schemas.openxmlformats.org/officeDocument/2006/relationships/oleObject" Target="../embeddings/oleObject9.bin"/></Relationships>
</file>

<file path=ppt/slides/_rels/slide8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png"/></Relationships>
</file>

<file path=ppt/slides/_rels/slide8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dirty="0" smtClean="0"/>
              <a:t>Binary Tree</a:t>
            </a:r>
          </a:p>
        </p:txBody>
      </p:sp>
      <p:sp>
        <p:nvSpPr>
          <p:cNvPr id="20483" name="Content Placeholder 2"/>
          <p:cNvSpPr>
            <a:spLocks noGrp="1"/>
          </p:cNvSpPr>
          <p:nvPr>
            <p:ph idx="1"/>
          </p:nvPr>
        </p:nvSpPr>
        <p:spPr/>
        <p:txBody>
          <a:bodyPr/>
          <a:lstStyle/>
          <a:p>
            <a:pPr eaLnBrk="1" hangingPunct="1">
              <a:buClr>
                <a:schemeClr val="tx2"/>
              </a:buClr>
            </a:pPr>
            <a:r>
              <a:rPr lang="en-US" b="1" dirty="0" smtClean="0"/>
              <a:t>A binary tree</a:t>
            </a:r>
            <a:r>
              <a:rPr lang="en-US" dirty="0" smtClean="0"/>
              <a:t> is a tree data structure in which </a:t>
            </a:r>
            <a:r>
              <a:rPr lang="en-US" u="sng" dirty="0" smtClean="0"/>
              <a:t>each node has at most two children</a:t>
            </a:r>
            <a:r>
              <a:rPr lang="en-US" dirty="0" smtClean="0"/>
              <a:t>. </a:t>
            </a:r>
          </a:p>
          <a:p>
            <a:pPr eaLnBrk="1" hangingPunct="1">
              <a:buClr>
                <a:schemeClr val="tx2"/>
              </a:buClr>
            </a:pPr>
            <a:r>
              <a:rPr lang="en-US" dirty="0" smtClean="0"/>
              <a:t>Typically the child nodes are called </a:t>
            </a:r>
            <a:r>
              <a:rPr lang="en-US" i="1" u="sng" dirty="0" smtClean="0"/>
              <a:t>left</a:t>
            </a:r>
            <a:r>
              <a:rPr lang="en-US" u="sng" dirty="0" smtClean="0"/>
              <a:t> child</a:t>
            </a:r>
            <a:r>
              <a:rPr lang="en-US" dirty="0" smtClean="0"/>
              <a:t> and </a:t>
            </a:r>
            <a:r>
              <a:rPr lang="en-US" i="1" u="sng" dirty="0" smtClean="0"/>
              <a:t>right child</a:t>
            </a:r>
            <a:r>
              <a:rPr lang="en-US" dirty="0" smtClean="0"/>
              <a:t>. </a:t>
            </a:r>
          </a:p>
          <a:p>
            <a:pPr eaLnBrk="1" hangingPunct="1">
              <a:buClr>
                <a:schemeClr val="tx2"/>
              </a:buClr>
            </a:pPr>
            <a:r>
              <a:rPr lang="en-US" dirty="0" smtClean="0"/>
              <a:t>Binary trees are commonly used to implement </a:t>
            </a:r>
            <a:r>
              <a:rPr lang="en-US" b="1" dirty="0" smtClean="0"/>
              <a:t>binary search trees </a:t>
            </a:r>
            <a:r>
              <a:rPr lang="en-US" dirty="0" smtClean="0"/>
              <a:t>and </a:t>
            </a:r>
            <a:r>
              <a:rPr lang="en-US" b="1" dirty="0" smtClean="0"/>
              <a:t>heaps</a:t>
            </a:r>
            <a:r>
              <a:rPr lang="en-US" dirty="0" smtClean="0"/>
              <a:t>. </a:t>
            </a:r>
          </a:p>
        </p:txBody>
      </p:sp>
      <p:sp>
        <p:nvSpPr>
          <p:cNvPr id="4" name="Slide Number Placeholder 3"/>
          <p:cNvSpPr>
            <a:spLocks noGrp="1"/>
          </p:cNvSpPr>
          <p:nvPr>
            <p:ph type="sldNum" sz="quarter" idx="12"/>
          </p:nvPr>
        </p:nvSpPr>
        <p:spPr/>
        <p:txBody>
          <a:bodyPr/>
          <a:lstStyle/>
          <a:p>
            <a:pPr>
              <a:defRPr/>
            </a:pPr>
            <a:fld id="{FDEB2B56-7EDB-4280-A125-F75836709878}" type="slidenum">
              <a:rPr lang="en-US" smtClean="0"/>
              <a:pPr>
                <a:defRPr/>
              </a:pPr>
              <a:t>1</a:t>
            </a:fld>
            <a:endParaRPr lang="en-US"/>
          </a:p>
        </p:txBody>
      </p:sp>
    </p:spTree>
    <p:extLst>
      <p:ext uri="{BB962C8B-B14F-4D97-AF65-F5344CB8AC3E}">
        <p14:creationId xmlns:p14="http://schemas.microsoft.com/office/powerpoint/2010/main" val="1195985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a:t>
            </a:r>
            <a:r>
              <a:rPr lang="en-US" sz="3200" dirty="0" err="1">
                <a:solidFill>
                  <a:srgbClr val="1F497D"/>
                </a:solidFill>
                <a:ea typeface="UWKMJF (KSC)" pitchFamily="2" charset="-127"/>
              </a:rPr>
              <a:t>Inorder</a:t>
            </a:r>
            <a:r>
              <a:rPr lang="en-US" sz="3200" dirty="0">
                <a:solidFill>
                  <a:srgbClr val="1F497D"/>
                </a:solidFill>
                <a:ea typeface="UWKMJF (KSC)" pitchFamily="2" charset="-127"/>
              </a:rPr>
              <a:t>, Preorder, </a:t>
            </a:r>
            <a:r>
              <a:rPr lang="en-US" sz="3200" dirty="0" err="1">
                <a:solidFill>
                  <a:srgbClr val="1F497D"/>
                </a:solidFill>
                <a:ea typeface="UWKMJF (KSC)" pitchFamily="2" charset="-127"/>
              </a:rPr>
              <a:t>Postorder</a:t>
            </a:r>
            <a:r>
              <a:rPr lang="en-US" sz="3200" dirty="0">
                <a:solidFill>
                  <a:srgbClr val="1F497D"/>
                </a:solidFill>
                <a:ea typeface="UWKMJF (KSC)" pitchFamily="2" charset="-127"/>
              </a:rPr>
              <a:t>)</a:t>
            </a:r>
            <a:endParaRPr lang="en-US" sz="3600" dirty="0" smtClean="0"/>
          </a:p>
        </p:txBody>
      </p:sp>
      <p:sp>
        <p:nvSpPr>
          <p:cNvPr id="11267" name="Slide Number Placeholder 4"/>
          <p:cNvSpPr>
            <a:spLocks noGrp="1"/>
          </p:cNvSpPr>
          <p:nvPr>
            <p:ph type="sldNum" sz="quarter" idx="12"/>
          </p:nvPr>
        </p:nvSpPr>
        <p:spPr>
          <a:noFill/>
        </p:spPr>
        <p:txBody>
          <a:bodyPr/>
          <a:lstStyle/>
          <a:p>
            <a:fld id="{A85CE319-2821-404E-A8B8-2EB419BFF186}" type="slidenum">
              <a:rPr lang="en-US" smtClean="0"/>
              <a:pPr/>
              <a:t>10</a:t>
            </a:fld>
            <a:endParaRPr lang="en-US" smtClean="0"/>
          </a:p>
        </p:txBody>
      </p:sp>
      <p:sp>
        <p:nvSpPr>
          <p:cNvPr id="137219" name="Oval 3"/>
          <p:cNvSpPr>
            <a:spLocks noChangeArrowheads="1"/>
          </p:cNvSpPr>
          <p:nvPr/>
        </p:nvSpPr>
        <p:spPr bwMode="auto">
          <a:xfrm>
            <a:off x="5865813"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137220" name="Oval 4"/>
          <p:cNvSpPr>
            <a:spLocks noChangeArrowheads="1"/>
          </p:cNvSpPr>
          <p:nvPr/>
        </p:nvSpPr>
        <p:spPr bwMode="auto">
          <a:xfrm>
            <a:off x="5484813"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137221" name="Oval 5"/>
          <p:cNvSpPr>
            <a:spLocks noChangeArrowheads="1"/>
          </p:cNvSpPr>
          <p:nvPr/>
        </p:nvSpPr>
        <p:spPr bwMode="auto">
          <a:xfrm>
            <a:off x="4341813"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11272" name="AutoShape 6"/>
          <p:cNvCxnSpPr>
            <a:cxnSpLocks noChangeShapeType="1"/>
            <a:stCxn id="137220" idx="3"/>
            <a:endCxn id="137221" idx="0"/>
          </p:cNvCxnSpPr>
          <p:nvPr/>
        </p:nvCxnSpPr>
        <p:spPr bwMode="auto">
          <a:xfrm flipH="1">
            <a:off x="4608513" y="1979613"/>
            <a:ext cx="954087" cy="611187"/>
          </a:xfrm>
          <a:prstGeom prst="straightConnector1">
            <a:avLst/>
          </a:prstGeom>
          <a:noFill/>
          <a:ln w="9525">
            <a:solidFill>
              <a:schemeClr val="tx1"/>
            </a:solidFill>
            <a:round/>
            <a:headEnd/>
            <a:tailEnd/>
          </a:ln>
        </p:spPr>
      </p:cxnSp>
      <p:sp>
        <p:nvSpPr>
          <p:cNvPr id="137223" name="Oval 7"/>
          <p:cNvSpPr>
            <a:spLocks noChangeArrowheads="1"/>
          </p:cNvSpPr>
          <p:nvPr/>
        </p:nvSpPr>
        <p:spPr bwMode="auto">
          <a:xfrm>
            <a:off x="6704013"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11274" name="AutoShape 8"/>
          <p:cNvCxnSpPr>
            <a:cxnSpLocks noChangeShapeType="1"/>
            <a:endCxn id="137223" idx="0"/>
          </p:cNvCxnSpPr>
          <p:nvPr/>
        </p:nvCxnSpPr>
        <p:spPr bwMode="auto">
          <a:xfrm>
            <a:off x="5940425" y="1979613"/>
            <a:ext cx="1030288" cy="611187"/>
          </a:xfrm>
          <a:prstGeom prst="straightConnector1">
            <a:avLst/>
          </a:prstGeom>
          <a:noFill/>
          <a:ln w="9525">
            <a:solidFill>
              <a:schemeClr val="tx1"/>
            </a:solidFill>
            <a:round/>
            <a:headEnd/>
            <a:tailEnd/>
          </a:ln>
        </p:spPr>
      </p:cxnSp>
      <p:sp>
        <p:nvSpPr>
          <p:cNvPr id="137225" name="Oval 9"/>
          <p:cNvSpPr>
            <a:spLocks noChangeArrowheads="1"/>
          </p:cNvSpPr>
          <p:nvPr/>
        </p:nvSpPr>
        <p:spPr bwMode="auto">
          <a:xfrm>
            <a:off x="7542213"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11276" name="AutoShape 10"/>
          <p:cNvCxnSpPr>
            <a:cxnSpLocks noChangeShapeType="1"/>
            <a:endCxn id="137225" idx="0"/>
          </p:cNvCxnSpPr>
          <p:nvPr/>
        </p:nvCxnSpPr>
        <p:spPr bwMode="auto">
          <a:xfrm>
            <a:off x="7159625" y="3046413"/>
            <a:ext cx="649288" cy="611187"/>
          </a:xfrm>
          <a:prstGeom prst="straightConnector1">
            <a:avLst/>
          </a:prstGeom>
          <a:noFill/>
          <a:ln w="9525">
            <a:solidFill>
              <a:schemeClr val="tx1"/>
            </a:solidFill>
            <a:round/>
            <a:headEnd/>
            <a:tailEnd/>
          </a:ln>
        </p:spPr>
      </p:cxnSp>
      <p:sp>
        <p:nvSpPr>
          <p:cNvPr id="137227" name="Oval 11"/>
          <p:cNvSpPr>
            <a:spLocks noChangeArrowheads="1"/>
          </p:cNvSpPr>
          <p:nvPr/>
        </p:nvSpPr>
        <p:spPr bwMode="auto">
          <a:xfrm>
            <a:off x="6778625"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11278" name="AutoShape 12"/>
          <p:cNvCxnSpPr>
            <a:cxnSpLocks noChangeShapeType="1"/>
            <a:endCxn id="137227" idx="0"/>
          </p:cNvCxnSpPr>
          <p:nvPr/>
        </p:nvCxnSpPr>
        <p:spPr bwMode="auto">
          <a:xfrm flipH="1">
            <a:off x="7045325" y="4114800"/>
            <a:ext cx="573088" cy="611188"/>
          </a:xfrm>
          <a:prstGeom prst="straightConnector1">
            <a:avLst/>
          </a:prstGeom>
          <a:noFill/>
          <a:ln w="9525">
            <a:solidFill>
              <a:schemeClr val="tx1"/>
            </a:solidFill>
            <a:round/>
            <a:headEnd/>
            <a:tailEnd/>
          </a:ln>
        </p:spPr>
      </p:cxnSp>
      <p:sp>
        <p:nvSpPr>
          <p:cNvPr id="137229" name="Oval 13"/>
          <p:cNvSpPr>
            <a:spLocks noChangeArrowheads="1"/>
          </p:cNvSpPr>
          <p:nvPr/>
        </p:nvSpPr>
        <p:spPr bwMode="auto">
          <a:xfrm>
            <a:off x="5103813"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11280" name="AutoShape 14"/>
          <p:cNvCxnSpPr>
            <a:cxnSpLocks noChangeShapeType="1"/>
            <a:endCxn id="137229" idx="0"/>
          </p:cNvCxnSpPr>
          <p:nvPr/>
        </p:nvCxnSpPr>
        <p:spPr bwMode="auto">
          <a:xfrm>
            <a:off x="4797425" y="3046413"/>
            <a:ext cx="573088" cy="611187"/>
          </a:xfrm>
          <a:prstGeom prst="straightConnector1">
            <a:avLst/>
          </a:prstGeom>
          <a:noFill/>
          <a:ln w="9525">
            <a:solidFill>
              <a:schemeClr val="tx1"/>
            </a:solidFill>
            <a:round/>
            <a:headEnd/>
            <a:tailEnd/>
          </a:ln>
        </p:spPr>
      </p:cxnSp>
      <p:sp>
        <p:nvSpPr>
          <p:cNvPr id="137231" name="Oval 15"/>
          <p:cNvSpPr>
            <a:spLocks noChangeArrowheads="1"/>
          </p:cNvSpPr>
          <p:nvPr/>
        </p:nvSpPr>
        <p:spPr bwMode="auto">
          <a:xfrm>
            <a:off x="3503613"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11282" name="AutoShape 16"/>
          <p:cNvCxnSpPr>
            <a:cxnSpLocks noChangeShapeType="1"/>
            <a:endCxn id="137231" idx="0"/>
          </p:cNvCxnSpPr>
          <p:nvPr/>
        </p:nvCxnSpPr>
        <p:spPr bwMode="auto">
          <a:xfrm flipH="1">
            <a:off x="3770313" y="3046413"/>
            <a:ext cx="649287" cy="611187"/>
          </a:xfrm>
          <a:prstGeom prst="straightConnector1">
            <a:avLst/>
          </a:prstGeom>
          <a:noFill/>
          <a:ln w="9525">
            <a:solidFill>
              <a:schemeClr val="tx1"/>
            </a:solidFill>
            <a:round/>
            <a:headEnd/>
            <a:tailEnd/>
          </a:ln>
        </p:spPr>
      </p:cxnSp>
      <p:sp>
        <p:nvSpPr>
          <p:cNvPr id="137233" name="Oval 17"/>
          <p:cNvSpPr>
            <a:spLocks noChangeArrowheads="1"/>
          </p:cNvSpPr>
          <p:nvPr/>
        </p:nvSpPr>
        <p:spPr bwMode="auto">
          <a:xfrm>
            <a:off x="8305800"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11284" name="AutoShape 18"/>
          <p:cNvCxnSpPr>
            <a:cxnSpLocks noChangeShapeType="1"/>
            <a:endCxn id="137233" idx="0"/>
          </p:cNvCxnSpPr>
          <p:nvPr/>
        </p:nvCxnSpPr>
        <p:spPr bwMode="auto">
          <a:xfrm>
            <a:off x="7999413" y="4113213"/>
            <a:ext cx="573087" cy="611187"/>
          </a:xfrm>
          <a:prstGeom prst="straightConnector1">
            <a:avLst/>
          </a:prstGeom>
          <a:noFill/>
          <a:ln w="9525">
            <a:solidFill>
              <a:schemeClr val="tx1"/>
            </a:solidFill>
            <a:round/>
            <a:headEnd/>
            <a:tailEnd/>
          </a:ln>
        </p:spPr>
      </p:cxnSp>
      <p:sp>
        <p:nvSpPr>
          <p:cNvPr id="137235" name="Oval 19"/>
          <p:cNvSpPr>
            <a:spLocks noChangeArrowheads="1"/>
          </p:cNvSpPr>
          <p:nvPr/>
        </p:nvSpPr>
        <p:spPr bwMode="auto">
          <a:xfrm>
            <a:off x="4264025"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11286" name="AutoShape 20"/>
          <p:cNvCxnSpPr>
            <a:cxnSpLocks noChangeShapeType="1"/>
            <a:endCxn id="137235" idx="0"/>
          </p:cNvCxnSpPr>
          <p:nvPr/>
        </p:nvCxnSpPr>
        <p:spPr bwMode="auto">
          <a:xfrm flipH="1">
            <a:off x="4530725" y="4113213"/>
            <a:ext cx="649288" cy="611187"/>
          </a:xfrm>
          <a:prstGeom prst="straightConnector1">
            <a:avLst/>
          </a:prstGeom>
          <a:noFill/>
          <a:ln w="9525">
            <a:solidFill>
              <a:schemeClr val="tx1"/>
            </a:solidFill>
            <a:round/>
            <a:headEnd/>
            <a:tailEnd/>
          </a:ln>
        </p:spPr>
      </p:cxnSp>
      <p:cxnSp>
        <p:nvCxnSpPr>
          <p:cNvPr id="11287" name="AutoShape 21"/>
          <p:cNvCxnSpPr>
            <a:cxnSpLocks noChangeShapeType="1"/>
          </p:cNvCxnSpPr>
          <p:nvPr/>
        </p:nvCxnSpPr>
        <p:spPr bwMode="auto">
          <a:xfrm>
            <a:off x="5561013" y="4114800"/>
            <a:ext cx="573087" cy="611188"/>
          </a:xfrm>
          <a:prstGeom prst="straightConnector1">
            <a:avLst/>
          </a:prstGeom>
          <a:noFill/>
          <a:ln w="9525">
            <a:solidFill>
              <a:schemeClr val="tx1"/>
            </a:solidFill>
            <a:round/>
            <a:headEnd/>
            <a:tailEnd/>
          </a:ln>
        </p:spPr>
      </p:cxnSp>
      <p:sp>
        <p:nvSpPr>
          <p:cNvPr id="137239" name="Text Box 23"/>
          <p:cNvSpPr txBox="1">
            <a:spLocks noChangeArrowheads="1"/>
          </p:cNvSpPr>
          <p:nvPr/>
        </p:nvSpPr>
        <p:spPr bwMode="auto">
          <a:xfrm>
            <a:off x="1524000" y="5715000"/>
            <a:ext cx="457200" cy="366713"/>
          </a:xfrm>
          <a:prstGeom prst="rect">
            <a:avLst/>
          </a:prstGeom>
          <a:noFill/>
          <a:ln w="9525">
            <a:noFill/>
            <a:miter lim="800000"/>
            <a:headEnd/>
            <a:tailEnd/>
          </a:ln>
        </p:spPr>
        <p:txBody>
          <a:bodyPr>
            <a:spAutoFit/>
          </a:bodyPr>
          <a:lstStyle/>
          <a:p>
            <a:pPr>
              <a:spcBef>
                <a:spcPct val="50000"/>
              </a:spcBef>
            </a:pPr>
            <a:r>
              <a:rPr lang="en-US"/>
              <a:t>1</a:t>
            </a:r>
          </a:p>
        </p:txBody>
      </p:sp>
      <p:sp>
        <p:nvSpPr>
          <p:cNvPr id="137240" name="Text Box 24"/>
          <p:cNvSpPr txBox="1">
            <a:spLocks noChangeArrowheads="1"/>
          </p:cNvSpPr>
          <p:nvPr/>
        </p:nvSpPr>
        <p:spPr bwMode="auto">
          <a:xfrm>
            <a:off x="2209800" y="5715000"/>
            <a:ext cx="457200" cy="366713"/>
          </a:xfrm>
          <a:prstGeom prst="rect">
            <a:avLst/>
          </a:prstGeom>
          <a:noFill/>
          <a:ln w="9525">
            <a:noFill/>
            <a:miter lim="800000"/>
            <a:headEnd/>
            <a:tailEnd/>
          </a:ln>
        </p:spPr>
        <p:txBody>
          <a:bodyPr>
            <a:spAutoFit/>
          </a:bodyPr>
          <a:lstStyle/>
          <a:p>
            <a:pPr>
              <a:spcBef>
                <a:spcPct val="50000"/>
              </a:spcBef>
            </a:pPr>
            <a:r>
              <a:rPr lang="en-US"/>
              <a:t>2</a:t>
            </a:r>
          </a:p>
        </p:txBody>
      </p:sp>
      <p:sp>
        <p:nvSpPr>
          <p:cNvPr id="137241" name="Text Box 25"/>
          <p:cNvSpPr txBox="1">
            <a:spLocks noChangeArrowheads="1"/>
          </p:cNvSpPr>
          <p:nvPr/>
        </p:nvSpPr>
        <p:spPr bwMode="auto">
          <a:xfrm>
            <a:off x="2819400" y="5715000"/>
            <a:ext cx="609600" cy="366713"/>
          </a:xfrm>
          <a:prstGeom prst="rect">
            <a:avLst/>
          </a:prstGeom>
          <a:noFill/>
          <a:ln w="9525">
            <a:noFill/>
            <a:miter lim="800000"/>
            <a:headEnd/>
            <a:tailEnd/>
          </a:ln>
        </p:spPr>
        <p:txBody>
          <a:bodyPr>
            <a:spAutoFit/>
          </a:bodyPr>
          <a:lstStyle/>
          <a:p>
            <a:pPr>
              <a:spcBef>
                <a:spcPct val="50000"/>
              </a:spcBef>
            </a:pPr>
            <a:r>
              <a:rPr lang="en-US"/>
              <a:t>3</a:t>
            </a:r>
          </a:p>
        </p:txBody>
      </p:sp>
      <p:sp>
        <p:nvSpPr>
          <p:cNvPr id="137242" name="Text Box 26"/>
          <p:cNvSpPr txBox="1">
            <a:spLocks noChangeArrowheads="1"/>
          </p:cNvSpPr>
          <p:nvPr/>
        </p:nvSpPr>
        <p:spPr bwMode="auto">
          <a:xfrm>
            <a:off x="3352800" y="5715000"/>
            <a:ext cx="685800" cy="366713"/>
          </a:xfrm>
          <a:prstGeom prst="rect">
            <a:avLst/>
          </a:prstGeom>
          <a:noFill/>
          <a:ln w="9525">
            <a:noFill/>
            <a:miter lim="800000"/>
            <a:headEnd/>
            <a:tailEnd/>
          </a:ln>
        </p:spPr>
        <p:txBody>
          <a:bodyPr>
            <a:spAutoFit/>
          </a:bodyPr>
          <a:lstStyle/>
          <a:p>
            <a:pPr>
              <a:spcBef>
                <a:spcPct val="50000"/>
              </a:spcBef>
            </a:pPr>
            <a:r>
              <a:rPr lang="en-US"/>
              <a:t>4</a:t>
            </a:r>
          </a:p>
        </p:txBody>
      </p:sp>
      <p:sp>
        <p:nvSpPr>
          <p:cNvPr id="137243" name="Text Box 27"/>
          <p:cNvSpPr txBox="1">
            <a:spLocks noChangeArrowheads="1"/>
          </p:cNvSpPr>
          <p:nvPr/>
        </p:nvSpPr>
        <p:spPr bwMode="auto">
          <a:xfrm>
            <a:off x="3886200" y="5715000"/>
            <a:ext cx="685800" cy="366713"/>
          </a:xfrm>
          <a:prstGeom prst="rect">
            <a:avLst/>
          </a:prstGeom>
          <a:noFill/>
          <a:ln w="9525">
            <a:noFill/>
            <a:miter lim="800000"/>
            <a:headEnd/>
            <a:tailEnd/>
          </a:ln>
        </p:spPr>
        <p:txBody>
          <a:bodyPr>
            <a:spAutoFit/>
          </a:bodyPr>
          <a:lstStyle/>
          <a:p>
            <a:pPr>
              <a:spcBef>
                <a:spcPct val="50000"/>
              </a:spcBef>
            </a:pPr>
            <a:r>
              <a:rPr lang="en-US"/>
              <a:t>5</a:t>
            </a:r>
          </a:p>
        </p:txBody>
      </p:sp>
      <p:sp>
        <p:nvSpPr>
          <p:cNvPr id="137244" name="Text Box 28"/>
          <p:cNvSpPr txBox="1">
            <a:spLocks noChangeArrowheads="1"/>
          </p:cNvSpPr>
          <p:nvPr/>
        </p:nvSpPr>
        <p:spPr bwMode="auto">
          <a:xfrm>
            <a:off x="4419600" y="5715000"/>
            <a:ext cx="609600" cy="366713"/>
          </a:xfrm>
          <a:prstGeom prst="rect">
            <a:avLst/>
          </a:prstGeom>
          <a:noFill/>
          <a:ln w="9525">
            <a:noFill/>
            <a:miter lim="800000"/>
            <a:headEnd/>
            <a:tailEnd/>
          </a:ln>
        </p:spPr>
        <p:txBody>
          <a:bodyPr>
            <a:spAutoFit/>
          </a:bodyPr>
          <a:lstStyle/>
          <a:p>
            <a:pPr>
              <a:spcBef>
                <a:spcPct val="50000"/>
              </a:spcBef>
            </a:pPr>
            <a:r>
              <a:rPr lang="en-US"/>
              <a:t>7</a:t>
            </a:r>
          </a:p>
        </p:txBody>
      </p:sp>
      <p:sp>
        <p:nvSpPr>
          <p:cNvPr id="137245" name="Text Box 29"/>
          <p:cNvSpPr txBox="1">
            <a:spLocks noChangeArrowheads="1"/>
          </p:cNvSpPr>
          <p:nvPr/>
        </p:nvSpPr>
        <p:spPr bwMode="auto">
          <a:xfrm>
            <a:off x="4876800" y="5715000"/>
            <a:ext cx="457200" cy="366713"/>
          </a:xfrm>
          <a:prstGeom prst="rect">
            <a:avLst/>
          </a:prstGeom>
          <a:noFill/>
          <a:ln w="9525">
            <a:noFill/>
            <a:miter lim="800000"/>
            <a:headEnd/>
            <a:tailEnd/>
          </a:ln>
        </p:spPr>
        <p:txBody>
          <a:bodyPr>
            <a:spAutoFit/>
          </a:bodyPr>
          <a:lstStyle/>
          <a:p>
            <a:pPr>
              <a:spcBef>
                <a:spcPct val="50000"/>
              </a:spcBef>
            </a:pPr>
            <a:r>
              <a:rPr lang="en-US"/>
              <a:t>8</a:t>
            </a:r>
          </a:p>
        </p:txBody>
      </p:sp>
      <p:sp>
        <p:nvSpPr>
          <p:cNvPr id="137246" name="Text Box 30"/>
          <p:cNvSpPr txBox="1">
            <a:spLocks noChangeArrowheads="1"/>
          </p:cNvSpPr>
          <p:nvPr/>
        </p:nvSpPr>
        <p:spPr bwMode="auto">
          <a:xfrm>
            <a:off x="5486400" y="5715000"/>
            <a:ext cx="457200" cy="366713"/>
          </a:xfrm>
          <a:prstGeom prst="rect">
            <a:avLst/>
          </a:prstGeom>
          <a:noFill/>
          <a:ln w="9525">
            <a:noFill/>
            <a:miter lim="800000"/>
            <a:headEnd/>
            <a:tailEnd/>
          </a:ln>
        </p:spPr>
        <p:txBody>
          <a:bodyPr>
            <a:spAutoFit/>
          </a:bodyPr>
          <a:lstStyle/>
          <a:p>
            <a:pPr>
              <a:spcBef>
                <a:spcPct val="50000"/>
              </a:spcBef>
            </a:pPr>
            <a:r>
              <a:rPr lang="en-US"/>
              <a:t>9</a:t>
            </a:r>
          </a:p>
        </p:txBody>
      </p:sp>
      <p:sp>
        <p:nvSpPr>
          <p:cNvPr id="137247" name="Text Box 31"/>
          <p:cNvSpPr txBox="1">
            <a:spLocks noChangeArrowheads="1"/>
          </p:cNvSpPr>
          <p:nvPr/>
        </p:nvSpPr>
        <p:spPr bwMode="auto">
          <a:xfrm>
            <a:off x="6019800" y="5715000"/>
            <a:ext cx="609600" cy="366713"/>
          </a:xfrm>
          <a:prstGeom prst="rect">
            <a:avLst/>
          </a:prstGeom>
          <a:noFill/>
          <a:ln w="9525">
            <a:noFill/>
            <a:miter lim="800000"/>
            <a:headEnd/>
            <a:tailEnd/>
          </a:ln>
        </p:spPr>
        <p:txBody>
          <a:bodyPr>
            <a:spAutoFit/>
          </a:bodyPr>
          <a:lstStyle/>
          <a:p>
            <a:pPr>
              <a:spcBef>
                <a:spcPct val="50000"/>
              </a:spcBef>
            </a:pPr>
            <a:r>
              <a:rPr lang="en-US"/>
              <a:t>14</a:t>
            </a:r>
          </a:p>
        </p:txBody>
      </p:sp>
      <p:sp>
        <p:nvSpPr>
          <p:cNvPr id="137248" name="Text Box 32"/>
          <p:cNvSpPr txBox="1">
            <a:spLocks noChangeArrowheads="1"/>
          </p:cNvSpPr>
          <p:nvPr/>
        </p:nvSpPr>
        <p:spPr bwMode="auto">
          <a:xfrm>
            <a:off x="6705600" y="5729288"/>
            <a:ext cx="609600" cy="366712"/>
          </a:xfrm>
          <a:prstGeom prst="rect">
            <a:avLst/>
          </a:prstGeom>
          <a:noFill/>
          <a:ln w="9525">
            <a:noFill/>
            <a:miter lim="800000"/>
            <a:headEnd/>
            <a:tailEnd/>
          </a:ln>
        </p:spPr>
        <p:txBody>
          <a:bodyPr>
            <a:spAutoFit/>
          </a:bodyPr>
          <a:lstStyle/>
          <a:p>
            <a:pPr>
              <a:spcBef>
                <a:spcPct val="50000"/>
              </a:spcBef>
            </a:pPr>
            <a:r>
              <a:rPr lang="en-US"/>
              <a:t>16</a:t>
            </a:r>
          </a:p>
        </p:txBody>
      </p:sp>
      <p:sp>
        <p:nvSpPr>
          <p:cNvPr id="35" name="Text Box 2"/>
          <p:cNvSpPr txBox="1">
            <a:spLocks noChangeArrowheads="1"/>
          </p:cNvSpPr>
          <p:nvPr/>
        </p:nvSpPr>
        <p:spPr bwMode="auto">
          <a:xfrm>
            <a:off x="304799" y="1447801"/>
            <a:ext cx="3465513" cy="159861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fontAlgn="base">
              <a:lnSpc>
                <a:spcPct val="90000"/>
              </a:lnSpc>
              <a:spcBef>
                <a:spcPts val="385"/>
              </a:spcBef>
              <a:spcAft>
                <a:spcPts val="0"/>
              </a:spcAft>
            </a:pPr>
            <a:r>
              <a:rPr lang="en-US" sz="900" dirty="0" err="1">
                <a:solidFill>
                  <a:srgbClr val="000000"/>
                </a:solidFill>
                <a:effectLst/>
                <a:latin typeface="Courier New"/>
                <a:ea typeface="Gulim"/>
              </a:rPr>
              <a:t>Inorder_Tree_Walk</a:t>
            </a:r>
            <a:r>
              <a:rPr lang="en-US" sz="900" dirty="0">
                <a:solidFill>
                  <a:srgbClr val="000000"/>
                </a:solidFill>
                <a:effectLst/>
                <a:latin typeface="Courier New"/>
                <a:ea typeface="Gulim"/>
              </a:rPr>
              <a:t>(x)</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1</a:t>
            </a:r>
            <a:r>
              <a:rPr lang="en-US" sz="900" dirty="0">
                <a:solidFill>
                  <a:srgbClr val="000000"/>
                </a:solidFill>
                <a:latin typeface="Courier New"/>
                <a:ea typeface="Gulim"/>
              </a:rPr>
              <a:t> </a:t>
            </a:r>
            <a:r>
              <a:rPr lang="en-US" sz="900" dirty="0" smtClean="0">
                <a:solidFill>
                  <a:srgbClr val="000000"/>
                </a:solidFill>
                <a:latin typeface="Courier New"/>
                <a:ea typeface="Gulim"/>
              </a:rPr>
              <a:t>      </a:t>
            </a:r>
            <a:r>
              <a:rPr lang="en-US" sz="900" dirty="0" smtClean="0">
                <a:solidFill>
                  <a:srgbClr val="000000"/>
                </a:solidFill>
                <a:effectLst/>
                <a:latin typeface="Courier New"/>
                <a:ea typeface="Gulim"/>
              </a:rPr>
              <a:t>If </a:t>
            </a:r>
            <a:r>
              <a:rPr lang="en-US" sz="900" dirty="0">
                <a:solidFill>
                  <a:srgbClr val="000000"/>
                </a:solidFill>
                <a:effectLst/>
                <a:latin typeface="Courier New"/>
                <a:ea typeface="Gulim"/>
              </a:rPr>
              <a:t>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NIL</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latin typeface="Courier New"/>
                <a:ea typeface="Times New Roman"/>
              </a:rPr>
              <a:t> </a:t>
            </a:r>
            <a:r>
              <a:rPr lang="en-US" sz="900" dirty="0" smtClean="0">
                <a:latin typeface="Courier New"/>
                <a:ea typeface="Times New Roman"/>
              </a:rPr>
              <a:t>       </a:t>
            </a:r>
            <a:r>
              <a:rPr lang="en-US" sz="900" dirty="0" smtClean="0">
                <a:effectLst/>
                <a:latin typeface="Courier New"/>
                <a:ea typeface="Times New Roman"/>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2</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Inorder_Tree_Walk</a:t>
            </a:r>
            <a:r>
              <a:rPr lang="en-US" sz="900" dirty="0">
                <a:solidFill>
                  <a:srgbClr val="000000"/>
                </a:solidFill>
                <a:effectLst/>
                <a:latin typeface="Courier New"/>
                <a:ea typeface="Gulim"/>
              </a:rPr>
              <a:t>(</a:t>
            </a:r>
            <a:r>
              <a:rPr lang="en-US" sz="900" dirty="0" err="1">
                <a:solidFill>
                  <a:srgbClr val="000000"/>
                </a:solidFill>
                <a:effectLst/>
                <a:latin typeface="Courier New"/>
                <a:ea typeface="Gulim"/>
              </a:rPr>
              <a:t>x</a:t>
            </a:r>
            <a:r>
              <a:rPr lang="en-US" sz="900" dirty="0" err="1">
                <a:solidFill>
                  <a:srgbClr val="000000"/>
                </a:solidFill>
                <a:effectLst/>
                <a:latin typeface="Courier New"/>
                <a:ea typeface="Gulim"/>
                <a:cs typeface="Courier New"/>
                <a:sym typeface="Symbol"/>
              </a:rPr>
              <a:t></a:t>
            </a:r>
            <a:r>
              <a:rPr lang="en-US" sz="900" dirty="0" err="1">
                <a:solidFill>
                  <a:srgbClr val="000000"/>
                </a:solidFill>
                <a:effectLst/>
                <a:latin typeface="Courier New"/>
                <a:ea typeface="Gulim"/>
              </a:rPr>
              <a:t>leftchild</a:t>
            </a: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3</a:t>
            </a:r>
            <a:r>
              <a:rPr lang="en-US" sz="900" dirty="0">
                <a:solidFill>
                  <a:srgbClr val="000000"/>
                </a:solidFill>
                <a:effectLst/>
                <a:latin typeface="Courier New"/>
                <a:ea typeface="Gulim"/>
              </a:rPr>
              <a:t>	</a:t>
            </a:r>
            <a:r>
              <a:rPr lang="en-US" sz="900" dirty="0" smtClean="0">
                <a:solidFill>
                  <a:srgbClr val="000000"/>
                </a:solidFill>
                <a:effectLst/>
                <a:latin typeface="Courier New"/>
                <a:ea typeface="Gulim"/>
              </a:rPr>
              <a:t>print </a:t>
            </a:r>
            <a:r>
              <a:rPr lang="en-US" sz="900" dirty="0">
                <a:solidFill>
                  <a:srgbClr val="000000"/>
                </a:solidFill>
                <a:effectLst/>
                <a:latin typeface="Courier New"/>
                <a:ea typeface="Gulim"/>
              </a:rPr>
              <a:t>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key</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4</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Inorder_Tree_Walk</a:t>
            </a:r>
            <a:r>
              <a:rPr lang="en-US" sz="900" dirty="0">
                <a:solidFill>
                  <a:srgbClr val="000000"/>
                </a:solidFill>
                <a:effectLst/>
                <a:latin typeface="Courier New"/>
                <a:ea typeface="Gulim"/>
              </a:rPr>
              <a:t>(x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rightchild</a:t>
            </a: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latin typeface="Courier New"/>
                <a:ea typeface="Gulim"/>
              </a:rPr>
              <a:t> </a:t>
            </a:r>
            <a:r>
              <a:rPr lang="en-US" sz="900" dirty="0" smtClean="0">
                <a:solidFill>
                  <a:srgbClr val="000000"/>
                </a:solidFill>
                <a:latin typeface="Courier New"/>
                <a:ea typeface="Gulim"/>
              </a:rPr>
              <a:t>       </a:t>
            </a:r>
            <a:r>
              <a:rPr lang="en-US" sz="900" dirty="0" smtClean="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a:lnSpc>
                <a:spcPct val="115000"/>
              </a:lnSpc>
              <a:spcBef>
                <a:spcPts val="0"/>
              </a:spcBef>
              <a:spcAft>
                <a:spcPts val="1000"/>
              </a:spcAft>
            </a:pPr>
            <a:r>
              <a:rPr lang="en-US" sz="900" dirty="0">
                <a:effectLst/>
                <a:latin typeface="Courier New"/>
                <a:ea typeface="Malgun Gothic"/>
                <a:cs typeface="Times New Roman"/>
              </a:rPr>
              <a:t> </a:t>
            </a:r>
            <a:endParaRPr lang="en-US" sz="900" dirty="0">
              <a:effectLst/>
              <a:latin typeface="Calibri"/>
              <a:ea typeface="Malgun Gothic"/>
              <a:cs typeface="Times New Roman"/>
            </a:endParaRPr>
          </a:p>
        </p:txBody>
      </p:sp>
    </p:spTree>
    <p:extLst>
      <p:ext uri="{BB962C8B-B14F-4D97-AF65-F5344CB8AC3E}">
        <p14:creationId xmlns:p14="http://schemas.microsoft.com/office/powerpoint/2010/main" val="914098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37220"/>
                                        </p:tgtEl>
                                        <p:attrNameLst>
                                          <p:attrName>fillcolor</p:attrName>
                                        </p:attrNameLst>
                                      </p:cBhvr>
                                      <p:to>
                                        <a:srgbClr val="FFFF00"/>
                                      </p:to>
                                    </p:animClr>
                                    <p:set>
                                      <p:cBhvr>
                                        <p:cTn id="7" dur="2000" fill="hold"/>
                                        <p:tgtEl>
                                          <p:spTgt spid="137220"/>
                                        </p:tgtEl>
                                        <p:attrNameLst>
                                          <p:attrName>fill.type</p:attrName>
                                        </p:attrNameLst>
                                      </p:cBhvr>
                                      <p:to>
                                        <p:strVal val="solid"/>
                                      </p:to>
                                    </p:set>
                                    <p:set>
                                      <p:cBhvr>
                                        <p:cTn id="8" dur="2000" fill="hold"/>
                                        <p:tgtEl>
                                          <p:spTgt spid="137220"/>
                                        </p:tgtEl>
                                        <p:attrNameLst>
                                          <p:attrName>fill.on</p:attrName>
                                        </p:attrNameLst>
                                      </p:cBhvr>
                                      <p:to>
                                        <p:strVal val="true"/>
                                      </p:to>
                                    </p:set>
                                  </p:childTnLst>
                                </p:cTn>
                              </p:par>
                            </p:childTnLst>
                          </p:cTn>
                        </p:par>
                        <p:par>
                          <p:cTn id="9" fill="hold">
                            <p:stCondLst>
                              <p:cond delay="2000"/>
                            </p:stCondLst>
                            <p:childTnLst>
                              <p:par>
                                <p:cTn id="10" presetID="1" presetClass="emph" presetSubtype="2" fill="hold" nodeType="afterEffect">
                                  <p:stCondLst>
                                    <p:cond delay="0"/>
                                  </p:stCondLst>
                                  <p:childTnLst>
                                    <p:animClr clrSpc="rgb" dir="cw">
                                      <p:cBhvr>
                                        <p:cTn id="11" dur="2000" fill="hold"/>
                                        <p:tgtEl>
                                          <p:spTgt spid="137221"/>
                                        </p:tgtEl>
                                        <p:attrNameLst>
                                          <p:attrName>fillcolor</p:attrName>
                                        </p:attrNameLst>
                                      </p:cBhvr>
                                      <p:to>
                                        <a:srgbClr val="FFFF00"/>
                                      </p:to>
                                    </p:animClr>
                                    <p:set>
                                      <p:cBhvr>
                                        <p:cTn id="12" dur="2000" fill="hold"/>
                                        <p:tgtEl>
                                          <p:spTgt spid="137221"/>
                                        </p:tgtEl>
                                        <p:attrNameLst>
                                          <p:attrName>fill.type</p:attrName>
                                        </p:attrNameLst>
                                      </p:cBhvr>
                                      <p:to>
                                        <p:strVal val="solid"/>
                                      </p:to>
                                    </p:set>
                                    <p:set>
                                      <p:cBhvr>
                                        <p:cTn id="13" dur="2000" fill="hold"/>
                                        <p:tgtEl>
                                          <p:spTgt spid="137221"/>
                                        </p:tgtEl>
                                        <p:attrNameLst>
                                          <p:attrName>fill.on</p:attrName>
                                        </p:attrNameLst>
                                      </p:cBhvr>
                                      <p:to>
                                        <p:strVal val="true"/>
                                      </p:to>
                                    </p:set>
                                  </p:childTnLst>
                                </p:cTn>
                              </p:par>
                            </p:childTnLst>
                          </p:cTn>
                        </p:par>
                        <p:par>
                          <p:cTn id="14" fill="hold">
                            <p:stCondLst>
                              <p:cond delay="4000"/>
                            </p:stCondLst>
                            <p:childTnLst>
                              <p:par>
                                <p:cTn id="15" presetID="1" presetClass="emph" presetSubtype="2" fill="hold" nodeType="afterEffect">
                                  <p:stCondLst>
                                    <p:cond delay="0"/>
                                  </p:stCondLst>
                                  <p:childTnLst>
                                    <p:animClr clrSpc="rgb" dir="cw">
                                      <p:cBhvr>
                                        <p:cTn id="16" dur="2000" fill="hold"/>
                                        <p:tgtEl>
                                          <p:spTgt spid="137231"/>
                                        </p:tgtEl>
                                        <p:attrNameLst>
                                          <p:attrName>fillcolor</p:attrName>
                                        </p:attrNameLst>
                                      </p:cBhvr>
                                      <p:to>
                                        <a:srgbClr val="FFFF00"/>
                                      </p:to>
                                    </p:animClr>
                                    <p:set>
                                      <p:cBhvr>
                                        <p:cTn id="17" dur="2000" fill="hold"/>
                                        <p:tgtEl>
                                          <p:spTgt spid="137231"/>
                                        </p:tgtEl>
                                        <p:attrNameLst>
                                          <p:attrName>fill.type</p:attrName>
                                        </p:attrNameLst>
                                      </p:cBhvr>
                                      <p:to>
                                        <p:strVal val="solid"/>
                                      </p:to>
                                    </p:set>
                                    <p:set>
                                      <p:cBhvr>
                                        <p:cTn id="18" dur="2000" fill="hold"/>
                                        <p:tgtEl>
                                          <p:spTgt spid="137231"/>
                                        </p:tgtEl>
                                        <p:attrNameLst>
                                          <p:attrName>fill.on</p:attrName>
                                        </p:attrNameLst>
                                      </p:cBhvr>
                                      <p:to>
                                        <p:strVal val="true"/>
                                      </p:to>
                                    </p:set>
                                  </p:childTnLst>
                                </p:cTn>
                              </p:par>
                            </p:childTnLst>
                          </p:cTn>
                        </p:par>
                        <p:par>
                          <p:cTn id="19" fill="hold">
                            <p:stCondLst>
                              <p:cond delay="6000"/>
                            </p:stCondLst>
                            <p:childTnLst>
                              <p:par>
                                <p:cTn id="20" presetID="1" presetClass="emph" presetSubtype="2" fill="hold" nodeType="afterEffect">
                                  <p:stCondLst>
                                    <p:cond delay="0"/>
                                  </p:stCondLst>
                                  <p:childTnLst>
                                    <p:animClr clrSpc="rgb" dir="cw">
                                      <p:cBhvr>
                                        <p:cTn id="21" dur="2000" fill="hold"/>
                                        <p:tgtEl>
                                          <p:spTgt spid="137231"/>
                                        </p:tgtEl>
                                        <p:attrNameLst>
                                          <p:attrName>fillcolor</p:attrName>
                                        </p:attrNameLst>
                                      </p:cBhvr>
                                      <p:to>
                                        <a:srgbClr val="FF3300"/>
                                      </p:to>
                                    </p:animClr>
                                    <p:set>
                                      <p:cBhvr>
                                        <p:cTn id="22" dur="2000" fill="hold"/>
                                        <p:tgtEl>
                                          <p:spTgt spid="137231"/>
                                        </p:tgtEl>
                                        <p:attrNameLst>
                                          <p:attrName>fill.type</p:attrName>
                                        </p:attrNameLst>
                                      </p:cBhvr>
                                      <p:to>
                                        <p:strVal val="solid"/>
                                      </p:to>
                                    </p:set>
                                    <p:set>
                                      <p:cBhvr>
                                        <p:cTn id="23" dur="2000" fill="hold"/>
                                        <p:tgtEl>
                                          <p:spTgt spid="137231"/>
                                        </p:tgtEl>
                                        <p:attrNameLst>
                                          <p:attrName>fill.on</p:attrName>
                                        </p:attrNameLst>
                                      </p:cBhvr>
                                      <p:to>
                                        <p:strVal val="true"/>
                                      </p:to>
                                    </p:set>
                                  </p:childTnLst>
                                </p:cTn>
                              </p:par>
                              <p:par>
                                <p:cTn id="24" presetID="2" presetClass="entr" presetSubtype="4" fill="hold" grpId="0" nodeType="withEffect">
                                  <p:stCondLst>
                                    <p:cond delay="0"/>
                                  </p:stCondLst>
                                  <p:childTnLst>
                                    <p:set>
                                      <p:cBhvr>
                                        <p:cTn id="25" dur="1" fill="hold">
                                          <p:stCondLst>
                                            <p:cond delay="0"/>
                                          </p:stCondLst>
                                        </p:cTn>
                                        <p:tgtEl>
                                          <p:spTgt spid="137239"/>
                                        </p:tgtEl>
                                        <p:attrNameLst>
                                          <p:attrName>style.visibility</p:attrName>
                                        </p:attrNameLst>
                                      </p:cBhvr>
                                      <p:to>
                                        <p:strVal val="visible"/>
                                      </p:to>
                                    </p:set>
                                    <p:anim calcmode="lin" valueType="num">
                                      <p:cBhvr additive="base">
                                        <p:cTn id="26" dur="500" fill="hold"/>
                                        <p:tgtEl>
                                          <p:spTgt spid="137239"/>
                                        </p:tgtEl>
                                        <p:attrNameLst>
                                          <p:attrName>ppt_x</p:attrName>
                                        </p:attrNameLst>
                                      </p:cBhvr>
                                      <p:tavLst>
                                        <p:tav tm="0">
                                          <p:val>
                                            <p:strVal val="#ppt_x"/>
                                          </p:val>
                                        </p:tav>
                                        <p:tav tm="100000">
                                          <p:val>
                                            <p:strVal val="#ppt_x"/>
                                          </p:val>
                                        </p:tav>
                                      </p:tavLst>
                                    </p:anim>
                                    <p:anim calcmode="lin" valueType="num">
                                      <p:cBhvr additive="base">
                                        <p:cTn id="27" dur="500" fill="hold"/>
                                        <p:tgtEl>
                                          <p:spTgt spid="137239"/>
                                        </p:tgtEl>
                                        <p:attrNameLst>
                                          <p:attrName>ppt_y</p:attrName>
                                        </p:attrNameLst>
                                      </p:cBhvr>
                                      <p:tavLst>
                                        <p:tav tm="0">
                                          <p:val>
                                            <p:strVal val="1+#ppt_h/2"/>
                                          </p:val>
                                        </p:tav>
                                        <p:tav tm="100000">
                                          <p:val>
                                            <p:strVal val="#ppt_y"/>
                                          </p:val>
                                        </p:tav>
                                      </p:tavLst>
                                    </p:anim>
                                  </p:childTnLst>
                                </p:cTn>
                              </p:par>
                            </p:childTnLst>
                          </p:cTn>
                        </p:par>
                        <p:par>
                          <p:cTn id="28" fill="hold">
                            <p:stCondLst>
                              <p:cond delay="8000"/>
                            </p:stCondLst>
                            <p:childTnLst>
                              <p:par>
                                <p:cTn id="29" presetID="1" presetClass="emph" presetSubtype="2" fill="hold" nodeType="afterEffect">
                                  <p:stCondLst>
                                    <p:cond delay="0"/>
                                  </p:stCondLst>
                                  <p:childTnLst>
                                    <p:animClr clrSpc="rgb" dir="cw">
                                      <p:cBhvr>
                                        <p:cTn id="30" dur="2000" fill="hold"/>
                                        <p:tgtEl>
                                          <p:spTgt spid="137221"/>
                                        </p:tgtEl>
                                        <p:attrNameLst>
                                          <p:attrName>fillcolor</p:attrName>
                                        </p:attrNameLst>
                                      </p:cBhvr>
                                      <p:to>
                                        <a:srgbClr val="FF3300"/>
                                      </p:to>
                                    </p:animClr>
                                    <p:set>
                                      <p:cBhvr>
                                        <p:cTn id="31" dur="2000" fill="hold"/>
                                        <p:tgtEl>
                                          <p:spTgt spid="137221"/>
                                        </p:tgtEl>
                                        <p:attrNameLst>
                                          <p:attrName>fill.type</p:attrName>
                                        </p:attrNameLst>
                                      </p:cBhvr>
                                      <p:to>
                                        <p:strVal val="solid"/>
                                      </p:to>
                                    </p:set>
                                    <p:set>
                                      <p:cBhvr>
                                        <p:cTn id="32" dur="2000" fill="hold"/>
                                        <p:tgtEl>
                                          <p:spTgt spid="137221"/>
                                        </p:tgtEl>
                                        <p:attrNameLst>
                                          <p:attrName>fill.on</p:attrName>
                                        </p:attrNameLst>
                                      </p:cBhvr>
                                      <p:to>
                                        <p:strVal val="true"/>
                                      </p:to>
                                    </p:set>
                                  </p:childTnLst>
                                </p:cTn>
                              </p:par>
                              <p:par>
                                <p:cTn id="33" presetID="2" presetClass="entr" presetSubtype="4" fill="hold" grpId="0" nodeType="withEffect">
                                  <p:stCondLst>
                                    <p:cond delay="0"/>
                                  </p:stCondLst>
                                  <p:childTnLst>
                                    <p:set>
                                      <p:cBhvr>
                                        <p:cTn id="34" dur="1" fill="hold">
                                          <p:stCondLst>
                                            <p:cond delay="0"/>
                                          </p:stCondLst>
                                        </p:cTn>
                                        <p:tgtEl>
                                          <p:spTgt spid="137240"/>
                                        </p:tgtEl>
                                        <p:attrNameLst>
                                          <p:attrName>style.visibility</p:attrName>
                                        </p:attrNameLst>
                                      </p:cBhvr>
                                      <p:to>
                                        <p:strVal val="visible"/>
                                      </p:to>
                                    </p:set>
                                    <p:anim calcmode="lin" valueType="num">
                                      <p:cBhvr additive="base">
                                        <p:cTn id="35" dur="500" fill="hold"/>
                                        <p:tgtEl>
                                          <p:spTgt spid="137240"/>
                                        </p:tgtEl>
                                        <p:attrNameLst>
                                          <p:attrName>ppt_x</p:attrName>
                                        </p:attrNameLst>
                                      </p:cBhvr>
                                      <p:tavLst>
                                        <p:tav tm="0">
                                          <p:val>
                                            <p:strVal val="#ppt_x"/>
                                          </p:val>
                                        </p:tav>
                                        <p:tav tm="100000">
                                          <p:val>
                                            <p:strVal val="#ppt_x"/>
                                          </p:val>
                                        </p:tav>
                                      </p:tavLst>
                                    </p:anim>
                                    <p:anim calcmode="lin" valueType="num">
                                      <p:cBhvr additive="base">
                                        <p:cTn id="36" dur="500" fill="hold"/>
                                        <p:tgtEl>
                                          <p:spTgt spid="137240"/>
                                        </p:tgtEl>
                                        <p:attrNameLst>
                                          <p:attrName>ppt_y</p:attrName>
                                        </p:attrNameLst>
                                      </p:cBhvr>
                                      <p:tavLst>
                                        <p:tav tm="0">
                                          <p:val>
                                            <p:strVal val="1+#ppt_h/2"/>
                                          </p:val>
                                        </p:tav>
                                        <p:tav tm="100000">
                                          <p:val>
                                            <p:strVal val="#ppt_y"/>
                                          </p:val>
                                        </p:tav>
                                      </p:tavLst>
                                    </p:anim>
                                  </p:childTnLst>
                                </p:cTn>
                              </p:par>
                            </p:childTnLst>
                          </p:cTn>
                        </p:par>
                        <p:par>
                          <p:cTn id="37" fill="hold">
                            <p:stCondLst>
                              <p:cond delay="10000"/>
                            </p:stCondLst>
                            <p:childTnLst>
                              <p:par>
                                <p:cTn id="38" presetID="1" presetClass="emph" presetSubtype="2" fill="hold" nodeType="afterEffect">
                                  <p:stCondLst>
                                    <p:cond delay="0"/>
                                  </p:stCondLst>
                                  <p:childTnLst>
                                    <p:animClr clrSpc="rgb" dir="cw">
                                      <p:cBhvr>
                                        <p:cTn id="39" dur="2000" fill="hold"/>
                                        <p:tgtEl>
                                          <p:spTgt spid="137229"/>
                                        </p:tgtEl>
                                        <p:attrNameLst>
                                          <p:attrName>fillcolor</p:attrName>
                                        </p:attrNameLst>
                                      </p:cBhvr>
                                      <p:to>
                                        <a:srgbClr val="FFFF00"/>
                                      </p:to>
                                    </p:animClr>
                                    <p:set>
                                      <p:cBhvr>
                                        <p:cTn id="40" dur="2000" fill="hold"/>
                                        <p:tgtEl>
                                          <p:spTgt spid="137229"/>
                                        </p:tgtEl>
                                        <p:attrNameLst>
                                          <p:attrName>fill.type</p:attrName>
                                        </p:attrNameLst>
                                      </p:cBhvr>
                                      <p:to>
                                        <p:strVal val="solid"/>
                                      </p:to>
                                    </p:set>
                                    <p:set>
                                      <p:cBhvr>
                                        <p:cTn id="41" dur="2000" fill="hold"/>
                                        <p:tgtEl>
                                          <p:spTgt spid="137229"/>
                                        </p:tgtEl>
                                        <p:attrNameLst>
                                          <p:attrName>fill.on</p:attrName>
                                        </p:attrNameLst>
                                      </p:cBhvr>
                                      <p:to>
                                        <p:strVal val="true"/>
                                      </p:to>
                                    </p:set>
                                  </p:childTnLst>
                                </p:cTn>
                              </p:par>
                            </p:childTnLst>
                          </p:cTn>
                        </p:par>
                        <p:par>
                          <p:cTn id="42" fill="hold">
                            <p:stCondLst>
                              <p:cond delay="12000"/>
                            </p:stCondLst>
                            <p:childTnLst>
                              <p:par>
                                <p:cTn id="43" presetID="1" presetClass="emph" presetSubtype="2" fill="hold" nodeType="afterEffect">
                                  <p:stCondLst>
                                    <p:cond delay="0"/>
                                  </p:stCondLst>
                                  <p:childTnLst>
                                    <p:animClr clrSpc="rgb" dir="cw">
                                      <p:cBhvr>
                                        <p:cTn id="44" dur="2000" fill="hold"/>
                                        <p:tgtEl>
                                          <p:spTgt spid="137235"/>
                                        </p:tgtEl>
                                        <p:attrNameLst>
                                          <p:attrName>fillcolor</p:attrName>
                                        </p:attrNameLst>
                                      </p:cBhvr>
                                      <p:to>
                                        <a:srgbClr val="FFFF00"/>
                                      </p:to>
                                    </p:animClr>
                                    <p:set>
                                      <p:cBhvr>
                                        <p:cTn id="45" dur="2000" fill="hold"/>
                                        <p:tgtEl>
                                          <p:spTgt spid="137235"/>
                                        </p:tgtEl>
                                        <p:attrNameLst>
                                          <p:attrName>fill.type</p:attrName>
                                        </p:attrNameLst>
                                      </p:cBhvr>
                                      <p:to>
                                        <p:strVal val="solid"/>
                                      </p:to>
                                    </p:set>
                                    <p:set>
                                      <p:cBhvr>
                                        <p:cTn id="46" dur="2000" fill="hold"/>
                                        <p:tgtEl>
                                          <p:spTgt spid="137235"/>
                                        </p:tgtEl>
                                        <p:attrNameLst>
                                          <p:attrName>fill.on</p:attrName>
                                        </p:attrNameLst>
                                      </p:cBhvr>
                                      <p:to>
                                        <p:strVal val="true"/>
                                      </p:to>
                                    </p:set>
                                  </p:childTnLst>
                                </p:cTn>
                              </p:par>
                            </p:childTnLst>
                          </p:cTn>
                        </p:par>
                        <p:par>
                          <p:cTn id="47" fill="hold">
                            <p:stCondLst>
                              <p:cond delay="14000"/>
                            </p:stCondLst>
                            <p:childTnLst>
                              <p:par>
                                <p:cTn id="48" presetID="1" presetClass="emph" presetSubtype="2" fill="hold" nodeType="afterEffect">
                                  <p:stCondLst>
                                    <p:cond delay="0"/>
                                  </p:stCondLst>
                                  <p:childTnLst>
                                    <p:animClr clrSpc="rgb" dir="cw">
                                      <p:cBhvr>
                                        <p:cTn id="49" dur="2000" fill="hold"/>
                                        <p:tgtEl>
                                          <p:spTgt spid="137235"/>
                                        </p:tgtEl>
                                        <p:attrNameLst>
                                          <p:attrName>fillcolor</p:attrName>
                                        </p:attrNameLst>
                                      </p:cBhvr>
                                      <p:to>
                                        <a:srgbClr val="FF3300"/>
                                      </p:to>
                                    </p:animClr>
                                    <p:set>
                                      <p:cBhvr>
                                        <p:cTn id="50" dur="2000" fill="hold"/>
                                        <p:tgtEl>
                                          <p:spTgt spid="137235"/>
                                        </p:tgtEl>
                                        <p:attrNameLst>
                                          <p:attrName>fill.type</p:attrName>
                                        </p:attrNameLst>
                                      </p:cBhvr>
                                      <p:to>
                                        <p:strVal val="solid"/>
                                      </p:to>
                                    </p:set>
                                    <p:set>
                                      <p:cBhvr>
                                        <p:cTn id="51" dur="2000" fill="hold"/>
                                        <p:tgtEl>
                                          <p:spTgt spid="137235"/>
                                        </p:tgtEl>
                                        <p:attrNameLst>
                                          <p:attrName>fill.on</p:attrName>
                                        </p:attrNameLst>
                                      </p:cBhvr>
                                      <p:to>
                                        <p:strVal val="true"/>
                                      </p:to>
                                    </p:set>
                                  </p:childTnLst>
                                </p:cTn>
                              </p:par>
                              <p:par>
                                <p:cTn id="52" presetID="2" presetClass="entr" presetSubtype="4" fill="hold" grpId="0" nodeType="withEffect">
                                  <p:stCondLst>
                                    <p:cond delay="0"/>
                                  </p:stCondLst>
                                  <p:childTnLst>
                                    <p:set>
                                      <p:cBhvr>
                                        <p:cTn id="53" dur="1" fill="hold">
                                          <p:stCondLst>
                                            <p:cond delay="0"/>
                                          </p:stCondLst>
                                        </p:cTn>
                                        <p:tgtEl>
                                          <p:spTgt spid="137241"/>
                                        </p:tgtEl>
                                        <p:attrNameLst>
                                          <p:attrName>style.visibility</p:attrName>
                                        </p:attrNameLst>
                                      </p:cBhvr>
                                      <p:to>
                                        <p:strVal val="visible"/>
                                      </p:to>
                                    </p:set>
                                    <p:anim calcmode="lin" valueType="num">
                                      <p:cBhvr additive="base">
                                        <p:cTn id="54" dur="500" fill="hold"/>
                                        <p:tgtEl>
                                          <p:spTgt spid="137241"/>
                                        </p:tgtEl>
                                        <p:attrNameLst>
                                          <p:attrName>ppt_x</p:attrName>
                                        </p:attrNameLst>
                                      </p:cBhvr>
                                      <p:tavLst>
                                        <p:tav tm="0">
                                          <p:val>
                                            <p:strVal val="#ppt_x"/>
                                          </p:val>
                                        </p:tav>
                                        <p:tav tm="100000">
                                          <p:val>
                                            <p:strVal val="#ppt_x"/>
                                          </p:val>
                                        </p:tav>
                                      </p:tavLst>
                                    </p:anim>
                                    <p:anim calcmode="lin" valueType="num">
                                      <p:cBhvr additive="base">
                                        <p:cTn id="55" dur="500" fill="hold"/>
                                        <p:tgtEl>
                                          <p:spTgt spid="137241"/>
                                        </p:tgtEl>
                                        <p:attrNameLst>
                                          <p:attrName>ppt_y</p:attrName>
                                        </p:attrNameLst>
                                      </p:cBhvr>
                                      <p:tavLst>
                                        <p:tav tm="0">
                                          <p:val>
                                            <p:strVal val="1+#ppt_h/2"/>
                                          </p:val>
                                        </p:tav>
                                        <p:tav tm="100000">
                                          <p:val>
                                            <p:strVal val="#ppt_y"/>
                                          </p:val>
                                        </p:tav>
                                      </p:tavLst>
                                    </p:anim>
                                  </p:childTnLst>
                                </p:cTn>
                              </p:par>
                            </p:childTnLst>
                          </p:cTn>
                        </p:par>
                        <p:par>
                          <p:cTn id="56" fill="hold">
                            <p:stCondLst>
                              <p:cond delay="16000"/>
                            </p:stCondLst>
                            <p:childTnLst>
                              <p:par>
                                <p:cTn id="57" presetID="1" presetClass="emph" presetSubtype="2" fill="hold" nodeType="afterEffect">
                                  <p:stCondLst>
                                    <p:cond delay="0"/>
                                  </p:stCondLst>
                                  <p:childTnLst>
                                    <p:animClr clrSpc="rgb" dir="cw">
                                      <p:cBhvr>
                                        <p:cTn id="58" dur="2000" fill="hold"/>
                                        <p:tgtEl>
                                          <p:spTgt spid="137229"/>
                                        </p:tgtEl>
                                        <p:attrNameLst>
                                          <p:attrName>fillcolor</p:attrName>
                                        </p:attrNameLst>
                                      </p:cBhvr>
                                      <p:to>
                                        <a:srgbClr val="FF3300"/>
                                      </p:to>
                                    </p:animClr>
                                    <p:set>
                                      <p:cBhvr>
                                        <p:cTn id="59" dur="2000" fill="hold"/>
                                        <p:tgtEl>
                                          <p:spTgt spid="137229"/>
                                        </p:tgtEl>
                                        <p:attrNameLst>
                                          <p:attrName>fill.type</p:attrName>
                                        </p:attrNameLst>
                                      </p:cBhvr>
                                      <p:to>
                                        <p:strVal val="solid"/>
                                      </p:to>
                                    </p:set>
                                    <p:set>
                                      <p:cBhvr>
                                        <p:cTn id="60" dur="2000" fill="hold"/>
                                        <p:tgtEl>
                                          <p:spTgt spid="137229"/>
                                        </p:tgtEl>
                                        <p:attrNameLst>
                                          <p:attrName>fill.on</p:attrName>
                                        </p:attrNameLst>
                                      </p:cBhvr>
                                      <p:to>
                                        <p:strVal val="true"/>
                                      </p:to>
                                    </p:set>
                                  </p:childTnLst>
                                </p:cTn>
                              </p:par>
                              <p:par>
                                <p:cTn id="61" presetID="2" presetClass="entr" presetSubtype="4" fill="hold" grpId="0" nodeType="withEffect">
                                  <p:stCondLst>
                                    <p:cond delay="0"/>
                                  </p:stCondLst>
                                  <p:childTnLst>
                                    <p:set>
                                      <p:cBhvr>
                                        <p:cTn id="62" dur="1" fill="hold">
                                          <p:stCondLst>
                                            <p:cond delay="0"/>
                                          </p:stCondLst>
                                        </p:cTn>
                                        <p:tgtEl>
                                          <p:spTgt spid="137242"/>
                                        </p:tgtEl>
                                        <p:attrNameLst>
                                          <p:attrName>style.visibility</p:attrName>
                                        </p:attrNameLst>
                                      </p:cBhvr>
                                      <p:to>
                                        <p:strVal val="visible"/>
                                      </p:to>
                                    </p:set>
                                    <p:anim calcmode="lin" valueType="num">
                                      <p:cBhvr additive="base">
                                        <p:cTn id="63" dur="500" fill="hold"/>
                                        <p:tgtEl>
                                          <p:spTgt spid="137242"/>
                                        </p:tgtEl>
                                        <p:attrNameLst>
                                          <p:attrName>ppt_x</p:attrName>
                                        </p:attrNameLst>
                                      </p:cBhvr>
                                      <p:tavLst>
                                        <p:tav tm="0">
                                          <p:val>
                                            <p:strVal val="#ppt_x"/>
                                          </p:val>
                                        </p:tav>
                                        <p:tav tm="100000">
                                          <p:val>
                                            <p:strVal val="#ppt_x"/>
                                          </p:val>
                                        </p:tav>
                                      </p:tavLst>
                                    </p:anim>
                                    <p:anim calcmode="lin" valueType="num">
                                      <p:cBhvr additive="base">
                                        <p:cTn id="64" dur="500" fill="hold"/>
                                        <p:tgtEl>
                                          <p:spTgt spid="137242"/>
                                        </p:tgtEl>
                                        <p:attrNameLst>
                                          <p:attrName>ppt_y</p:attrName>
                                        </p:attrNameLst>
                                      </p:cBhvr>
                                      <p:tavLst>
                                        <p:tav tm="0">
                                          <p:val>
                                            <p:strVal val="1+#ppt_h/2"/>
                                          </p:val>
                                        </p:tav>
                                        <p:tav tm="100000">
                                          <p:val>
                                            <p:strVal val="#ppt_y"/>
                                          </p:val>
                                        </p:tav>
                                      </p:tavLst>
                                    </p:anim>
                                  </p:childTnLst>
                                </p:cTn>
                              </p:par>
                            </p:childTnLst>
                          </p:cTn>
                        </p:par>
                        <p:par>
                          <p:cTn id="65" fill="hold">
                            <p:stCondLst>
                              <p:cond delay="18000"/>
                            </p:stCondLst>
                            <p:childTnLst>
                              <p:par>
                                <p:cTn id="66" presetID="1" presetClass="emph" presetSubtype="2" fill="hold" nodeType="afterEffect">
                                  <p:stCondLst>
                                    <p:cond delay="0"/>
                                  </p:stCondLst>
                                  <p:childTnLst>
                                    <p:animClr clrSpc="rgb" dir="cw">
                                      <p:cBhvr>
                                        <p:cTn id="67" dur="2000" fill="hold"/>
                                        <p:tgtEl>
                                          <p:spTgt spid="137219"/>
                                        </p:tgtEl>
                                        <p:attrNameLst>
                                          <p:attrName>fillcolor</p:attrName>
                                        </p:attrNameLst>
                                      </p:cBhvr>
                                      <p:to>
                                        <a:srgbClr val="FFFF00"/>
                                      </p:to>
                                    </p:animClr>
                                    <p:set>
                                      <p:cBhvr>
                                        <p:cTn id="68" dur="2000" fill="hold"/>
                                        <p:tgtEl>
                                          <p:spTgt spid="137219"/>
                                        </p:tgtEl>
                                        <p:attrNameLst>
                                          <p:attrName>fill.type</p:attrName>
                                        </p:attrNameLst>
                                      </p:cBhvr>
                                      <p:to>
                                        <p:strVal val="solid"/>
                                      </p:to>
                                    </p:set>
                                    <p:set>
                                      <p:cBhvr>
                                        <p:cTn id="69" dur="2000" fill="hold"/>
                                        <p:tgtEl>
                                          <p:spTgt spid="137219"/>
                                        </p:tgtEl>
                                        <p:attrNameLst>
                                          <p:attrName>fill.on</p:attrName>
                                        </p:attrNameLst>
                                      </p:cBhvr>
                                      <p:to>
                                        <p:strVal val="true"/>
                                      </p:to>
                                    </p:set>
                                  </p:childTnLst>
                                </p:cTn>
                              </p:par>
                            </p:childTnLst>
                          </p:cTn>
                        </p:par>
                        <p:par>
                          <p:cTn id="70" fill="hold">
                            <p:stCondLst>
                              <p:cond delay="20000"/>
                            </p:stCondLst>
                            <p:childTnLst>
                              <p:par>
                                <p:cTn id="71" presetID="1" presetClass="emph" presetSubtype="2" fill="hold" nodeType="afterEffect">
                                  <p:stCondLst>
                                    <p:cond delay="0"/>
                                  </p:stCondLst>
                                  <p:childTnLst>
                                    <p:animClr clrSpc="rgb" dir="cw">
                                      <p:cBhvr>
                                        <p:cTn id="72" dur="2000" fill="hold"/>
                                        <p:tgtEl>
                                          <p:spTgt spid="137219"/>
                                        </p:tgtEl>
                                        <p:attrNameLst>
                                          <p:attrName>fillcolor</p:attrName>
                                        </p:attrNameLst>
                                      </p:cBhvr>
                                      <p:to>
                                        <a:srgbClr val="FF3300"/>
                                      </p:to>
                                    </p:animClr>
                                    <p:set>
                                      <p:cBhvr>
                                        <p:cTn id="73" dur="2000" fill="hold"/>
                                        <p:tgtEl>
                                          <p:spTgt spid="137219"/>
                                        </p:tgtEl>
                                        <p:attrNameLst>
                                          <p:attrName>fill.type</p:attrName>
                                        </p:attrNameLst>
                                      </p:cBhvr>
                                      <p:to>
                                        <p:strVal val="solid"/>
                                      </p:to>
                                    </p:set>
                                    <p:set>
                                      <p:cBhvr>
                                        <p:cTn id="74" dur="2000" fill="hold"/>
                                        <p:tgtEl>
                                          <p:spTgt spid="137219"/>
                                        </p:tgtEl>
                                        <p:attrNameLst>
                                          <p:attrName>fill.on</p:attrName>
                                        </p:attrNameLst>
                                      </p:cBhvr>
                                      <p:to>
                                        <p:strVal val="true"/>
                                      </p:to>
                                    </p:set>
                                  </p:childTnLst>
                                </p:cTn>
                              </p:par>
                              <p:par>
                                <p:cTn id="75" presetID="3" presetClass="entr" presetSubtype="10" fill="hold" grpId="0" nodeType="withEffect">
                                  <p:stCondLst>
                                    <p:cond delay="0"/>
                                  </p:stCondLst>
                                  <p:childTnLst>
                                    <p:set>
                                      <p:cBhvr>
                                        <p:cTn id="76" dur="1" fill="hold">
                                          <p:stCondLst>
                                            <p:cond delay="0"/>
                                          </p:stCondLst>
                                        </p:cTn>
                                        <p:tgtEl>
                                          <p:spTgt spid="137243"/>
                                        </p:tgtEl>
                                        <p:attrNameLst>
                                          <p:attrName>style.visibility</p:attrName>
                                        </p:attrNameLst>
                                      </p:cBhvr>
                                      <p:to>
                                        <p:strVal val="visible"/>
                                      </p:to>
                                    </p:set>
                                    <p:animEffect transition="in" filter="blinds(horizontal)">
                                      <p:cBhvr>
                                        <p:cTn id="77" dur="500"/>
                                        <p:tgtEl>
                                          <p:spTgt spid="137243"/>
                                        </p:tgtEl>
                                      </p:cBhvr>
                                    </p:animEffect>
                                  </p:childTnLst>
                                </p:cTn>
                              </p:par>
                            </p:childTnLst>
                          </p:cTn>
                        </p:par>
                        <p:par>
                          <p:cTn id="78" fill="hold">
                            <p:stCondLst>
                              <p:cond delay="22000"/>
                            </p:stCondLst>
                            <p:childTnLst>
                              <p:par>
                                <p:cTn id="79" presetID="1" presetClass="emph" presetSubtype="2" fill="hold" nodeType="afterEffect">
                                  <p:stCondLst>
                                    <p:cond delay="0"/>
                                  </p:stCondLst>
                                  <p:childTnLst>
                                    <p:animClr clrSpc="rgb" dir="cw">
                                      <p:cBhvr>
                                        <p:cTn id="80" dur="2000" fill="hold"/>
                                        <p:tgtEl>
                                          <p:spTgt spid="137220"/>
                                        </p:tgtEl>
                                        <p:attrNameLst>
                                          <p:attrName>fillcolor</p:attrName>
                                        </p:attrNameLst>
                                      </p:cBhvr>
                                      <p:to>
                                        <a:srgbClr val="FF3300"/>
                                      </p:to>
                                    </p:animClr>
                                    <p:set>
                                      <p:cBhvr>
                                        <p:cTn id="81" dur="2000" fill="hold"/>
                                        <p:tgtEl>
                                          <p:spTgt spid="137220"/>
                                        </p:tgtEl>
                                        <p:attrNameLst>
                                          <p:attrName>fill.type</p:attrName>
                                        </p:attrNameLst>
                                      </p:cBhvr>
                                      <p:to>
                                        <p:strVal val="solid"/>
                                      </p:to>
                                    </p:set>
                                    <p:set>
                                      <p:cBhvr>
                                        <p:cTn id="82" dur="2000" fill="hold"/>
                                        <p:tgtEl>
                                          <p:spTgt spid="137220"/>
                                        </p:tgtEl>
                                        <p:attrNameLst>
                                          <p:attrName>fill.on</p:attrName>
                                        </p:attrNameLst>
                                      </p:cBhvr>
                                      <p:to>
                                        <p:strVal val="true"/>
                                      </p:to>
                                    </p:set>
                                  </p:childTnLst>
                                </p:cTn>
                              </p:par>
                              <p:par>
                                <p:cTn id="83" presetID="2" presetClass="entr" presetSubtype="4" fill="hold" grpId="0" nodeType="withEffect">
                                  <p:stCondLst>
                                    <p:cond delay="0"/>
                                  </p:stCondLst>
                                  <p:childTnLst>
                                    <p:set>
                                      <p:cBhvr>
                                        <p:cTn id="84" dur="1" fill="hold">
                                          <p:stCondLst>
                                            <p:cond delay="0"/>
                                          </p:stCondLst>
                                        </p:cTn>
                                        <p:tgtEl>
                                          <p:spTgt spid="137244"/>
                                        </p:tgtEl>
                                        <p:attrNameLst>
                                          <p:attrName>style.visibility</p:attrName>
                                        </p:attrNameLst>
                                      </p:cBhvr>
                                      <p:to>
                                        <p:strVal val="visible"/>
                                      </p:to>
                                    </p:set>
                                    <p:anim calcmode="lin" valueType="num">
                                      <p:cBhvr additive="base">
                                        <p:cTn id="85" dur="500" fill="hold"/>
                                        <p:tgtEl>
                                          <p:spTgt spid="137244"/>
                                        </p:tgtEl>
                                        <p:attrNameLst>
                                          <p:attrName>ppt_x</p:attrName>
                                        </p:attrNameLst>
                                      </p:cBhvr>
                                      <p:tavLst>
                                        <p:tav tm="0">
                                          <p:val>
                                            <p:strVal val="#ppt_x"/>
                                          </p:val>
                                        </p:tav>
                                        <p:tav tm="100000">
                                          <p:val>
                                            <p:strVal val="#ppt_x"/>
                                          </p:val>
                                        </p:tav>
                                      </p:tavLst>
                                    </p:anim>
                                    <p:anim calcmode="lin" valueType="num">
                                      <p:cBhvr additive="base">
                                        <p:cTn id="86" dur="500" fill="hold"/>
                                        <p:tgtEl>
                                          <p:spTgt spid="137244"/>
                                        </p:tgtEl>
                                        <p:attrNameLst>
                                          <p:attrName>ppt_y</p:attrName>
                                        </p:attrNameLst>
                                      </p:cBhvr>
                                      <p:tavLst>
                                        <p:tav tm="0">
                                          <p:val>
                                            <p:strVal val="1+#ppt_h/2"/>
                                          </p:val>
                                        </p:tav>
                                        <p:tav tm="100000">
                                          <p:val>
                                            <p:strVal val="#ppt_y"/>
                                          </p:val>
                                        </p:tav>
                                      </p:tavLst>
                                    </p:anim>
                                  </p:childTnLst>
                                </p:cTn>
                              </p:par>
                            </p:childTnLst>
                          </p:cTn>
                        </p:par>
                        <p:par>
                          <p:cTn id="87" fill="hold">
                            <p:stCondLst>
                              <p:cond delay="24000"/>
                            </p:stCondLst>
                            <p:childTnLst>
                              <p:par>
                                <p:cTn id="88" presetID="1" presetClass="emph" presetSubtype="2" fill="hold" nodeType="afterEffect">
                                  <p:stCondLst>
                                    <p:cond delay="0"/>
                                  </p:stCondLst>
                                  <p:childTnLst>
                                    <p:animClr clrSpc="rgb" dir="cw">
                                      <p:cBhvr>
                                        <p:cTn id="89" dur="2000" fill="hold"/>
                                        <p:tgtEl>
                                          <p:spTgt spid="137223"/>
                                        </p:tgtEl>
                                        <p:attrNameLst>
                                          <p:attrName>fillcolor</p:attrName>
                                        </p:attrNameLst>
                                      </p:cBhvr>
                                      <p:to>
                                        <a:srgbClr val="FFFF00"/>
                                      </p:to>
                                    </p:animClr>
                                    <p:set>
                                      <p:cBhvr>
                                        <p:cTn id="90" dur="2000" fill="hold"/>
                                        <p:tgtEl>
                                          <p:spTgt spid="137223"/>
                                        </p:tgtEl>
                                        <p:attrNameLst>
                                          <p:attrName>fill.type</p:attrName>
                                        </p:attrNameLst>
                                      </p:cBhvr>
                                      <p:to>
                                        <p:strVal val="solid"/>
                                      </p:to>
                                    </p:set>
                                    <p:set>
                                      <p:cBhvr>
                                        <p:cTn id="91" dur="2000" fill="hold"/>
                                        <p:tgtEl>
                                          <p:spTgt spid="137223"/>
                                        </p:tgtEl>
                                        <p:attrNameLst>
                                          <p:attrName>fill.on</p:attrName>
                                        </p:attrNameLst>
                                      </p:cBhvr>
                                      <p:to>
                                        <p:strVal val="true"/>
                                      </p:to>
                                    </p:set>
                                  </p:childTnLst>
                                </p:cTn>
                              </p:par>
                            </p:childTnLst>
                          </p:cTn>
                        </p:par>
                        <p:par>
                          <p:cTn id="92" fill="hold">
                            <p:stCondLst>
                              <p:cond delay="26000"/>
                            </p:stCondLst>
                            <p:childTnLst>
                              <p:par>
                                <p:cTn id="93" presetID="1" presetClass="emph" presetSubtype="2" fill="hold" nodeType="afterEffect">
                                  <p:stCondLst>
                                    <p:cond delay="0"/>
                                  </p:stCondLst>
                                  <p:childTnLst>
                                    <p:animClr clrSpc="rgb" dir="cw">
                                      <p:cBhvr>
                                        <p:cTn id="94" dur="2000" fill="hold"/>
                                        <p:tgtEl>
                                          <p:spTgt spid="137223"/>
                                        </p:tgtEl>
                                        <p:attrNameLst>
                                          <p:attrName>fillcolor</p:attrName>
                                        </p:attrNameLst>
                                      </p:cBhvr>
                                      <p:to>
                                        <a:srgbClr val="FF3300"/>
                                      </p:to>
                                    </p:animClr>
                                    <p:set>
                                      <p:cBhvr>
                                        <p:cTn id="95" dur="2000" fill="hold"/>
                                        <p:tgtEl>
                                          <p:spTgt spid="137223"/>
                                        </p:tgtEl>
                                        <p:attrNameLst>
                                          <p:attrName>fill.type</p:attrName>
                                        </p:attrNameLst>
                                      </p:cBhvr>
                                      <p:to>
                                        <p:strVal val="solid"/>
                                      </p:to>
                                    </p:set>
                                    <p:set>
                                      <p:cBhvr>
                                        <p:cTn id="96" dur="2000" fill="hold"/>
                                        <p:tgtEl>
                                          <p:spTgt spid="137223"/>
                                        </p:tgtEl>
                                        <p:attrNameLst>
                                          <p:attrName>fill.on</p:attrName>
                                        </p:attrNameLst>
                                      </p:cBhvr>
                                      <p:to>
                                        <p:strVal val="true"/>
                                      </p:to>
                                    </p:set>
                                  </p:childTnLst>
                                </p:cTn>
                              </p:par>
                              <p:par>
                                <p:cTn id="97" presetID="2" presetClass="entr" presetSubtype="4" fill="hold" grpId="0" nodeType="withEffect">
                                  <p:stCondLst>
                                    <p:cond delay="0"/>
                                  </p:stCondLst>
                                  <p:childTnLst>
                                    <p:set>
                                      <p:cBhvr>
                                        <p:cTn id="98" dur="1" fill="hold">
                                          <p:stCondLst>
                                            <p:cond delay="0"/>
                                          </p:stCondLst>
                                        </p:cTn>
                                        <p:tgtEl>
                                          <p:spTgt spid="137245"/>
                                        </p:tgtEl>
                                        <p:attrNameLst>
                                          <p:attrName>style.visibility</p:attrName>
                                        </p:attrNameLst>
                                      </p:cBhvr>
                                      <p:to>
                                        <p:strVal val="visible"/>
                                      </p:to>
                                    </p:set>
                                    <p:anim calcmode="lin" valueType="num">
                                      <p:cBhvr additive="base">
                                        <p:cTn id="99" dur="500" fill="hold"/>
                                        <p:tgtEl>
                                          <p:spTgt spid="137245"/>
                                        </p:tgtEl>
                                        <p:attrNameLst>
                                          <p:attrName>ppt_x</p:attrName>
                                        </p:attrNameLst>
                                      </p:cBhvr>
                                      <p:tavLst>
                                        <p:tav tm="0">
                                          <p:val>
                                            <p:strVal val="#ppt_x"/>
                                          </p:val>
                                        </p:tav>
                                        <p:tav tm="100000">
                                          <p:val>
                                            <p:strVal val="#ppt_x"/>
                                          </p:val>
                                        </p:tav>
                                      </p:tavLst>
                                    </p:anim>
                                    <p:anim calcmode="lin" valueType="num">
                                      <p:cBhvr additive="base">
                                        <p:cTn id="100" dur="500" fill="hold"/>
                                        <p:tgtEl>
                                          <p:spTgt spid="137245"/>
                                        </p:tgtEl>
                                        <p:attrNameLst>
                                          <p:attrName>ppt_y</p:attrName>
                                        </p:attrNameLst>
                                      </p:cBhvr>
                                      <p:tavLst>
                                        <p:tav tm="0">
                                          <p:val>
                                            <p:strVal val="1+#ppt_h/2"/>
                                          </p:val>
                                        </p:tav>
                                        <p:tav tm="100000">
                                          <p:val>
                                            <p:strVal val="#ppt_y"/>
                                          </p:val>
                                        </p:tav>
                                      </p:tavLst>
                                    </p:anim>
                                  </p:childTnLst>
                                </p:cTn>
                              </p:par>
                            </p:childTnLst>
                          </p:cTn>
                        </p:par>
                        <p:par>
                          <p:cTn id="101" fill="hold">
                            <p:stCondLst>
                              <p:cond delay="28000"/>
                            </p:stCondLst>
                            <p:childTnLst>
                              <p:par>
                                <p:cTn id="102" presetID="1" presetClass="emph" presetSubtype="2" fill="hold" nodeType="afterEffect">
                                  <p:stCondLst>
                                    <p:cond delay="0"/>
                                  </p:stCondLst>
                                  <p:childTnLst>
                                    <p:animClr clrSpc="rgb" dir="cw">
                                      <p:cBhvr>
                                        <p:cTn id="103" dur="2000" fill="hold"/>
                                        <p:tgtEl>
                                          <p:spTgt spid="137225"/>
                                        </p:tgtEl>
                                        <p:attrNameLst>
                                          <p:attrName>fillcolor</p:attrName>
                                        </p:attrNameLst>
                                      </p:cBhvr>
                                      <p:to>
                                        <a:srgbClr val="FFFF00"/>
                                      </p:to>
                                    </p:animClr>
                                    <p:set>
                                      <p:cBhvr>
                                        <p:cTn id="104" dur="2000" fill="hold"/>
                                        <p:tgtEl>
                                          <p:spTgt spid="137225"/>
                                        </p:tgtEl>
                                        <p:attrNameLst>
                                          <p:attrName>fill.type</p:attrName>
                                        </p:attrNameLst>
                                      </p:cBhvr>
                                      <p:to>
                                        <p:strVal val="solid"/>
                                      </p:to>
                                    </p:set>
                                    <p:set>
                                      <p:cBhvr>
                                        <p:cTn id="105" dur="2000" fill="hold"/>
                                        <p:tgtEl>
                                          <p:spTgt spid="137225"/>
                                        </p:tgtEl>
                                        <p:attrNameLst>
                                          <p:attrName>fill.on</p:attrName>
                                        </p:attrNameLst>
                                      </p:cBhvr>
                                      <p:to>
                                        <p:strVal val="true"/>
                                      </p:to>
                                    </p:set>
                                  </p:childTnLst>
                                </p:cTn>
                              </p:par>
                            </p:childTnLst>
                          </p:cTn>
                        </p:par>
                        <p:par>
                          <p:cTn id="106" fill="hold">
                            <p:stCondLst>
                              <p:cond delay="30000"/>
                            </p:stCondLst>
                            <p:childTnLst>
                              <p:par>
                                <p:cTn id="107" presetID="1" presetClass="emph" presetSubtype="2" fill="hold" nodeType="afterEffect">
                                  <p:stCondLst>
                                    <p:cond delay="0"/>
                                  </p:stCondLst>
                                  <p:childTnLst>
                                    <p:animClr clrSpc="rgb" dir="cw">
                                      <p:cBhvr>
                                        <p:cTn id="108" dur="2000" fill="hold"/>
                                        <p:tgtEl>
                                          <p:spTgt spid="137227"/>
                                        </p:tgtEl>
                                        <p:attrNameLst>
                                          <p:attrName>fillcolor</p:attrName>
                                        </p:attrNameLst>
                                      </p:cBhvr>
                                      <p:to>
                                        <a:srgbClr val="FFFF00"/>
                                      </p:to>
                                    </p:animClr>
                                    <p:set>
                                      <p:cBhvr>
                                        <p:cTn id="109" dur="2000" fill="hold"/>
                                        <p:tgtEl>
                                          <p:spTgt spid="137227"/>
                                        </p:tgtEl>
                                        <p:attrNameLst>
                                          <p:attrName>fill.type</p:attrName>
                                        </p:attrNameLst>
                                      </p:cBhvr>
                                      <p:to>
                                        <p:strVal val="solid"/>
                                      </p:to>
                                    </p:set>
                                    <p:set>
                                      <p:cBhvr>
                                        <p:cTn id="110" dur="2000" fill="hold"/>
                                        <p:tgtEl>
                                          <p:spTgt spid="137227"/>
                                        </p:tgtEl>
                                        <p:attrNameLst>
                                          <p:attrName>fill.on</p:attrName>
                                        </p:attrNameLst>
                                      </p:cBhvr>
                                      <p:to>
                                        <p:strVal val="true"/>
                                      </p:to>
                                    </p:set>
                                  </p:childTnLst>
                                </p:cTn>
                              </p:par>
                            </p:childTnLst>
                          </p:cTn>
                        </p:par>
                        <p:par>
                          <p:cTn id="111" fill="hold">
                            <p:stCondLst>
                              <p:cond delay="32000"/>
                            </p:stCondLst>
                            <p:childTnLst>
                              <p:par>
                                <p:cTn id="112" presetID="1" presetClass="emph" presetSubtype="2" fill="hold" nodeType="afterEffect">
                                  <p:stCondLst>
                                    <p:cond delay="0"/>
                                  </p:stCondLst>
                                  <p:childTnLst>
                                    <p:animClr clrSpc="rgb" dir="cw">
                                      <p:cBhvr>
                                        <p:cTn id="113" dur="2000" fill="hold"/>
                                        <p:tgtEl>
                                          <p:spTgt spid="137227"/>
                                        </p:tgtEl>
                                        <p:attrNameLst>
                                          <p:attrName>fillcolor</p:attrName>
                                        </p:attrNameLst>
                                      </p:cBhvr>
                                      <p:to>
                                        <a:srgbClr val="FF3300"/>
                                      </p:to>
                                    </p:animClr>
                                    <p:set>
                                      <p:cBhvr>
                                        <p:cTn id="114" dur="2000" fill="hold"/>
                                        <p:tgtEl>
                                          <p:spTgt spid="137227"/>
                                        </p:tgtEl>
                                        <p:attrNameLst>
                                          <p:attrName>fill.type</p:attrName>
                                        </p:attrNameLst>
                                      </p:cBhvr>
                                      <p:to>
                                        <p:strVal val="solid"/>
                                      </p:to>
                                    </p:set>
                                    <p:set>
                                      <p:cBhvr>
                                        <p:cTn id="115" dur="2000" fill="hold"/>
                                        <p:tgtEl>
                                          <p:spTgt spid="137227"/>
                                        </p:tgtEl>
                                        <p:attrNameLst>
                                          <p:attrName>fill.on</p:attrName>
                                        </p:attrNameLst>
                                      </p:cBhvr>
                                      <p:to>
                                        <p:strVal val="true"/>
                                      </p:to>
                                    </p:set>
                                  </p:childTnLst>
                                </p:cTn>
                              </p:par>
                              <p:par>
                                <p:cTn id="116" presetID="2" presetClass="entr" presetSubtype="4" fill="hold" grpId="0" nodeType="withEffect">
                                  <p:stCondLst>
                                    <p:cond delay="0"/>
                                  </p:stCondLst>
                                  <p:childTnLst>
                                    <p:set>
                                      <p:cBhvr>
                                        <p:cTn id="117" dur="1" fill="hold">
                                          <p:stCondLst>
                                            <p:cond delay="0"/>
                                          </p:stCondLst>
                                        </p:cTn>
                                        <p:tgtEl>
                                          <p:spTgt spid="137246"/>
                                        </p:tgtEl>
                                        <p:attrNameLst>
                                          <p:attrName>style.visibility</p:attrName>
                                        </p:attrNameLst>
                                      </p:cBhvr>
                                      <p:to>
                                        <p:strVal val="visible"/>
                                      </p:to>
                                    </p:set>
                                    <p:anim calcmode="lin" valueType="num">
                                      <p:cBhvr additive="base">
                                        <p:cTn id="118" dur="500" fill="hold"/>
                                        <p:tgtEl>
                                          <p:spTgt spid="137246"/>
                                        </p:tgtEl>
                                        <p:attrNameLst>
                                          <p:attrName>ppt_x</p:attrName>
                                        </p:attrNameLst>
                                      </p:cBhvr>
                                      <p:tavLst>
                                        <p:tav tm="0">
                                          <p:val>
                                            <p:strVal val="#ppt_x"/>
                                          </p:val>
                                        </p:tav>
                                        <p:tav tm="100000">
                                          <p:val>
                                            <p:strVal val="#ppt_x"/>
                                          </p:val>
                                        </p:tav>
                                      </p:tavLst>
                                    </p:anim>
                                    <p:anim calcmode="lin" valueType="num">
                                      <p:cBhvr additive="base">
                                        <p:cTn id="119" dur="500" fill="hold"/>
                                        <p:tgtEl>
                                          <p:spTgt spid="137246"/>
                                        </p:tgtEl>
                                        <p:attrNameLst>
                                          <p:attrName>ppt_y</p:attrName>
                                        </p:attrNameLst>
                                      </p:cBhvr>
                                      <p:tavLst>
                                        <p:tav tm="0">
                                          <p:val>
                                            <p:strVal val="1+#ppt_h/2"/>
                                          </p:val>
                                        </p:tav>
                                        <p:tav tm="100000">
                                          <p:val>
                                            <p:strVal val="#ppt_y"/>
                                          </p:val>
                                        </p:tav>
                                      </p:tavLst>
                                    </p:anim>
                                  </p:childTnLst>
                                </p:cTn>
                              </p:par>
                            </p:childTnLst>
                          </p:cTn>
                        </p:par>
                        <p:par>
                          <p:cTn id="120" fill="hold">
                            <p:stCondLst>
                              <p:cond delay="34000"/>
                            </p:stCondLst>
                            <p:childTnLst>
                              <p:par>
                                <p:cTn id="121" presetID="1" presetClass="emph" presetSubtype="2" fill="hold" nodeType="afterEffect">
                                  <p:stCondLst>
                                    <p:cond delay="0"/>
                                  </p:stCondLst>
                                  <p:childTnLst>
                                    <p:animClr clrSpc="rgb" dir="cw">
                                      <p:cBhvr>
                                        <p:cTn id="122" dur="2000" fill="hold"/>
                                        <p:tgtEl>
                                          <p:spTgt spid="137225"/>
                                        </p:tgtEl>
                                        <p:attrNameLst>
                                          <p:attrName>fillcolor</p:attrName>
                                        </p:attrNameLst>
                                      </p:cBhvr>
                                      <p:to>
                                        <a:srgbClr val="FF3300"/>
                                      </p:to>
                                    </p:animClr>
                                    <p:set>
                                      <p:cBhvr>
                                        <p:cTn id="123" dur="2000" fill="hold"/>
                                        <p:tgtEl>
                                          <p:spTgt spid="137225"/>
                                        </p:tgtEl>
                                        <p:attrNameLst>
                                          <p:attrName>fill.type</p:attrName>
                                        </p:attrNameLst>
                                      </p:cBhvr>
                                      <p:to>
                                        <p:strVal val="solid"/>
                                      </p:to>
                                    </p:set>
                                    <p:set>
                                      <p:cBhvr>
                                        <p:cTn id="124" dur="2000" fill="hold"/>
                                        <p:tgtEl>
                                          <p:spTgt spid="137225"/>
                                        </p:tgtEl>
                                        <p:attrNameLst>
                                          <p:attrName>fill.on</p:attrName>
                                        </p:attrNameLst>
                                      </p:cBhvr>
                                      <p:to>
                                        <p:strVal val="true"/>
                                      </p:to>
                                    </p:set>
                                  </p:childTnLst>
                                </p:cTn>
                              </p:par>
                              <p:par>
                                <p:cTn id="125" presetID="2" presetClass="entr" presetSubtype="4" fill="hold" grpId="0" nodeType="withEffect">
                                  <p:stCondLst>
                                    <p:cond delay="0"/>
                                  </p:stCondLst>
                                  <p:childTnLst>
                                    <p:set>
                                      <p:cBhvr>
                                        <p:cTn id="126" dur="1" fill="hold">
                                          <p:stCondLst>
                                            <p:cond delay="0"/>
                                          </p:stCondLst>
                                        </p:cTn>
                                        <p:tgtEl>
                                          <p:spTgt spid="137247"/>
                                        </p:tgtEl>
                                        <p:attrNameLst>
                                          <p:attrName>style.visibility</p:attrName>
                                        </p:attrNameLst>
                                      </p:cBhvr>
                                      <p:to>
                                        <p:strVal val="visible"/>
                                      </p:to>
                                    </p:set>
                                    <p:anim calcmode="lin" valueType="num">
                                      <p:cBhvr additive="base">
                                        <p:cTn id="127" dur="500" fill="hold"/>
                                        <p:tgtEl>
                                          <p:spTgt spid="137247"/>
                                        </p:tgtEl>
                                        <p:attrNameLst>
                                          <p:attrName>ppt_x</p:attrName>
                                        </p:attrNameLst>
                                      </p:cBhvr>
                                      <p:tavLst>
                                        <p:tav tm="0">
                                          <p:val>
                                            <p:strVal val="#ppt_x"/>
                                          </p:val>
                                        </p:tav>
                                        <p:tav tm="100000">
                                          <p:val>
                                            <p:strVal val="#ppt_x"/>
                                          </p:val>
                                        </p:tav>
                                      </p:tavLst>
                                    </p:anim>
                                    <p:anim calcmode="lin" valueType="num">
                                      <p:cBhvr additive="base">
                                        <p:cTn id="128" dur="500" fill="hold"/>
                                        <p:tgtEl>
                                          <p:spTgt spid="137247"/>
                                        </p:tgtEl>
                                        <p:attrNameLst>
                                          <p:attrName>ppt_y</p:attrName>
                                        </p:attrNameLst>
                                      </p:cBhvr>
                                      <p:tavLst>
                                        <p:tav tm="0">
                                          <p:val>
                                            <p:strVal val="1+#ppt_h/2"/>
                                          </p:val>
                                        </p:tav>
                                        <p:tav tm="100000">
                                          <p:val>
                                            <p:strVal val="#ppt_y"/>
                                          </p:val>
                                        </p:tav>
                                      </p:tavLst>
                                    </p:anim>
                                  </p:childTnLst>
                                </p:cTn>
                              </p:par>
                            </p:childTnLst>
                          </p:cTn>
                        </p:par>
                        <p:par>
                          <p:cTn id="129" fill="hold">
                            <p:stCondLst>
                              <p:cond delay="36000"/>
                            </p:stCondLst>
                            <p:childTnLst>
                              <p:par>
                                <p:cTn id="130" presetID="1" presetClass="emph" presetSubtype="2" fill="hold" nodeType="afterEffect">
                                  <p:stCondLst>
                                    <p:cond delay="0"/>
                                  </p:stCondLst>
                                  <p:childTnLst>
                                    <p:animClr clrSpc="rgb" dir="cw">
                                      <p:cBhvr>
                                        <p:cTn id="131" dur="2000" fill="hold"/>
                                        <p:tgtEl>
                                          <p:spTgt spid="137233"/>
                                        </p:tgtEl>
                                        <p:attrNameLst>
                                          <p:attrName>fillcolor</p:attrName>
                                        </p:attrNameLst>
                                      </p:cBhvr>
                                      <p:to>
                                        <a:srgbClr val="FFFF00"/>
                                      </p:to>
                                    </p:animClr>
                                    <p:set>
                                      <p:cBhvr>
                                        <p:cTn id="132" dur="2000" fill="hold"/>
                                        <p:tgtEl>
                                          <p:spTgt spid="137233"/>
                                        </p:tgtEl>
                                        <p:attrNameLst>
                                          <p:attrName>fill.type</p:attrName>
                                        </p:attrNameLst>
                                      </p:cBhvr>
                                      <p:to>
                                        <p:strVal val="solid"/>
                                      </p:to>
                                    </p:set>
                                    <p:set>
                                      <p:cBhvr>
                                        <p:cTn id="133" dur="2000" fill="hold"/>
                                        <p:tgtEl>
                                          <p:spTgt spid="137233"/>
                                        </p:tgtEl>
                                        <p:attrNameLst>
                                          <p:attrName>fill.on</p:attrName>
                                        </p:attrNameLst>
                                      </p:cBhvr>
                                      <p:to>
                                        <p:strVal val="true"/>
                                      </p:to>
                                    </p:set>
                                  </p:childTnLst>
                                </p:cTn>
                              </p:par>
                            </p:childTnLst>
                          </p:cTn>
                        </p:par>
                        <p:par>
                          <p:cTn id="134" fill="hold">
                            <p:stCondLst>
                              <p:cond delay="38000"/>
                            </p:stCondLst>
                            <p:childTnLst>
                              <p:par>
                                <p:cTn id="135" presetID="1" presetClass="emph" presetSubtype="2" fill="hold" nodeType="afterEffect">
                                  <p:stCondLst>
                                    <p:cond delay="0"/>
                                  </p:stCondLst>
                                  <p:childTnLst>
                                    <p:animClr clrSpc="rgb" dir="cw">
                                      <p:cBhvr>
                                        <p:cTn id="136" dur="2000" fill="hold"/>
                                        <p:tgtEl>
                                          <p:spTgt spid="137233"/>
                                        </p:tgtEl>
                                        <p:attrNameLst>
                                          <p:attrName>fillcolor</p:attrName>
                                        </p:attrNameLst>
                                      </p:cBhvr>
                                      <p:to>
                                        <a:srgbClr val="FF3300"/>
                                      </p:to>
                                    </p:animClr>
                                    <p:set>
                                      <p:cBhvr>
                                        <p:cTn id="137" dur="2000" fill="hold"/>
                                        <p:tgtEl>
                                          <p:spTgt spid="137233"/>
                                        </p:tgtEl>
                                        <p:attrNameLst>
                                          <p:attrName>fill.type</p:attrName>
                                        </p:attrNameLst>
                                      </p:cBhvr>
                                      <p:to>
                                        <p:strVal val="solid"/>
                                      </p:to>
                                    </p:set>
                                    <p:set>
                                      <p:cBhvr>
                                        <p:cTn id="138" dur="2000" fill="hold"/>
                                        <p:tgtEl>
                                          <p:spTgt spid="137233"/>
                                        </p:tgtEl>
                                        <p:attrNameLst>
                                          <p:attrName>fill.on</p:attrName>
                                        </p:attrNameLst>
                                      </p:cBhvr>
                                      <p:to>
                                        <p:strVal val="true"/>
                                      </p:to>
                                    </p:set>
                                  </p:childTnLst>
                                </p:cTn>
                              </p:par>
                            </p:childTnLst>
                          </p:cTn>
                        </p:par>
                        <p:par>
                          <p:cTn id="139" fill="hold">
                            <p:stCondLst>
                              <p:cond delay="40000"/>
                            </p:stCondLst>
                            <p:childTnLst>
                              <p:par>
                                <p:cTn id="140" presetID="2" presetClass="entr" presetSubtype="4" fill="hold" grpId="0" nodeType="afterEffect">
                                  <p:stCondLst>
                                    <p:cond delay="0"/>
                                  </p:stCondLst>
                                  <p:childTnLst>
                                    <p:set>
                                      <p:cBhvr>
                                        <p:cTn id="141" dur="1" fill="hold">
                                          <p:stCondLst>
                                            <p:cond delay="0"/>
                                          </p:stCondLst>
                                        </p:cTn>
                                        <p:tgtEl>
                                          <p:spTgt spid="137248"/>
                                        </p:tgtEl>
                                        <p:attrNameLst>
                                          <p:attrName>style.visibility</p:attrName>
                                        </p:attrNameLst>
                                      </p:cBhvr>
                                      <p:to>
                                        <p:strVal val="visible"/>
                                      </p:to>
                                    </p:set>
                                    <p:anim calcmode="lin" valueType="num">
                                      <p:cBhvr additive="base">
                                        <p:cTn id="142" dur="500" fill="hold"/>
                                        <p:tgtEl>
                                          <p:spTgt spid="137248"/>
                                        </p:tgtEl>
                                        <p:attrNameLst>
                                          <p:attrName>ppt_x</p:attrName>
                                        </p:attrNameLst>
                                      </p:cBhvr>
                                      <p:tavLst>
                                        <p:tav tm="0">
                                          <p:val>
                                            <p:strVal val="#ppt_x"/>
                                          </p:val>
                                        </p:tav>
                                        <p:tav tm="100000">
                                          <p:val>
                                            <p:strVal val="#ppt_x"/>
                                          </p:val>
                                        </p:tav>
                                      </p:tavLst>
                                    </p:anim>
                                    <p:anim calcmode="lin" valueType="num">
                                      <p:cBhvr additive="base">
                                        <p:cTn id="143" dur="500" fill="hold"/>
                                        <p:tgtEl>
                                          <p:spTgt spid="13724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39" grpId="0"/>
      <p:bldP spid="137240" grpId="0"/>
      <p:bldP spid="137241" grpId="0"/>
      <p:bldP spid="137242" grpId="0"/>
      <p:bldP spid="137243" grpId="0"/>
      <p:bldP spid="137244" grpId="0"/>
      <p:bldP spid="137245" grpId="0"/>
      <p:bldP spid="137246" grpId="0"/>
      <p:bldP spid="137247" grpId="0"/>
      <p:bldP spid="13724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a:t>
            </a:r>
            <a:r>
              <a:rPr lang="en-US" sz="3200" dirty="0" err="1">
                <a:solidFill>
                  <a:srgbClr val="1F497D"/>
                </a:solidFill>
                <a:ea typeface="UWKMJF (KSC)" pitchFamily="2" charset="-127"/>
              </a:rPr>
              <a:t>Inorder</a:t>
            </a:r>
            <a:r>
              <a:rPr lang="en-US" sz="3200" dirty="0">
                <a:solidFill>
                  <a:srgbClr val="1F497D"/>
                </a:solidFill>
                <a:ea typeface="UWKMJF (KSC)" pitchFamily="2" charset="-127"/>
              </a:rPr>
              <a:t>, Preorder, </a:t>
            </a:r>
            <a:r>
              <a:rPr lang="en-US" sz="3200" dirty="0" err="1">
                <a:solidFill>
                  <a:srgbClr val="1F497D"/>
                </a:solidFill>
                <a:ea typeface="UWKMJF (KSC)" pitchFamily="2" charset="-127"/>
              </a:rPr>
              <a:t>Postorder</a:t>
            </a:r>
            <a:r>
              <a:rPr lang="en-US" sz="3200" dirty="0">
                <a:solidFill>
                  <a:srgbClr val="1F497D"/>
                </a:solidFill>
                <a:ea typeface="UWKMJF (KSC)" pitchFamily="2" charset="-127"/>
              </a:rPr>
              <a:t>)</a:t>
            </a:r>
            <a:endParaRPr lang="en-US" sz="3600" dirty="0" smtClean="0"/>
          </a:p>
        </p:txBody>
      </p:sp>
      <p:sp>
        <p:nvSpPr>
          <p:cNvPr id="12291" name="Slide Number Placeholder 4"/>
          <p:cNvSpPr>
            <a:spLocks noGrp="1"/>
          </p:cNvSpPr>
          <p:nvPr>
            <p:ph type="sldNum" sz="quarter" idx="12"/>
          </p:nvPr>
        </p:nvSpPr>
        <p:spPr>
          <a:noFill/>
        </p:spPr>
        <p:txBody>
          <a:bodyPr/>
          <a:lstStyle/>
          <a:p>
            <a:fld id="{E368F5E0-026B-4F40-A820-B1904B6C4B94}" type="slidenum">
              <a:rPr lang="en-US" smtClean="0"/>
              <a:pPr/>
              <a:t>11</a:t>
            </a:fld>
            <a:endParaRPr lang="en-US" smtClean="0"/>
          </a:p>
        </p:txBody>
      </p:sp>
      <p:sp>
        <p:nvSpPr>
          <p:cNvPr id="138243" name="Oval 3"/>
          <p:cNvSpPr>
            <a:spLocks noChangeArrowheads="1"/>
          </p:cNvSpPr>
          <p:nvPr/>
        </p:nvSpPr>
        <p:spPr bwMode="auto">
          <a:xfrm>
            <a:off x="5713413" y="48752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138244" name="Oval 4"/>
          <p:cNvSpPr>
            <a:spLocks noChangeArrowheads="1"/>
          </p:cNvSpPr>
          <p:nvPr/>
        </p:nvSpPr>
        <p:spPr bwMode="auto">
          <a:xfrm>
            <a:off x="5332413" y="16748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138245" name="Oval 5"/>
          <p:cNvSpPr>
            <a:spLocks noChangeArrowheads="1"/>
          </p:cNvSpPr>
          <p:nvPr/>
        </p:nvSpPr>
        <p:spPr bwMode="auto">
          <a:xfrm>
            <a:off x="4189413" y="27416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12296" name="AutoShape 6"/>
          <p:cNvCxnSpPr>
            <a:cxnSpLocks noChangeShapeType="1"/>
            <a:stCxn id="138244" idx="3"/>
            <a:endCxn id="138245" idx="0"/>
          </p:cNvCxnSpPr>
          <p:nvPr/>
        </p:nvCxnSpPr>
        <p:spPr bwMode="auto">
          <a:xfrm flipH="1">
            <a:off x="4456113" y="2130425"/>
            <a:ext cx="954087" cy="611188"/>
          </a:xfrm>
          <a:prstGeom prst="straightConnector1">
            <a:avLst/>
          </a:prstGeom>
          <a:noFill/>
          <a:ln w="9525">
            <a:solidFill>
              <a:schemeClr val="tx1"/>
            </a:solidFill>
            <a:round/>
            <a:headEnd/>
            <a:tailEnd/>
          </a:ln>
        </p:spPr>
      </p:cxnSp>
      <p:sp>
        <p:nvSpPr>
          <p:cNvPr id="138247" name="Oval 7"/>
          <p:cNvSpPr>
            <a:spLocks noChangeArrowheads="1"/>
          </p:cNvSpPr>
          <p:nvPr/>
        </p:nvSpPr>
        <p:spPr bwMode="auto">
          <a:xfrm>
            <a:off x="6551613" y="27416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12298" name="AutoShape 8"/>
          <p:cNvCxnSpPr>
            <a:cxnSpLocks noChangeShapeType="1"/>
            <a:endCxn id="138247" idx="0"/>
          </p:cNvCxnSpPr>
          <p:nvPr/>
        </p:nvCxnSpPr>
        <p:spPr bwMode="auto">
          <a:xfrm>
            <a:off x="5788025" y="2130425"/>
            <a:ext cx="1030288" cy="611188"/>
          </a:xfrm>
          <a:prstGeom prst="straightConnector1">
            <a:avLst/>
          </a:prstGeom>
          <a:noFill/>
          <a:ln w="9525">
            <a:solidFill>
              <a:schemeClr val="tx1"/>
            </a:solidFill>
            <a:round/>
            <a:headEnd/>
            <a:tailEnd/>
          </a:ln>
        </p:spPr>
      </p:cxnSp>
      <p:sp>
        <p:nvSpPr>
          <p:cNvPr id="138249" name="Oval 9"/>
          <p:cNvSpPr>
            <a:spLocks noChangeArrowheads="1"/>
          </p:cNvSpPr>
          <p:nvPr/>
        </p:nvSpPr>
        <p:spPr bwMode="auto">
          <a:xfrm>
            <a:off x="7389813" y="38084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12300" name="AutoShape 10"/>
          <p:cNvCxnSpPr>
            <a:cxnSpLocks noChangeShapeType="1"/>
            <a:endCxn id="138249" idx="0"/>
          </p:cNvCxnSpPr>
          <p:nvPr/>
        </p:nvCxnSpPr>
        <p:spPr bwMode="auto">
          <a:xfrm>
            <a:off x="7007225" y="3197225"/>
            <a:ext cx="649288" cy="611188"/>
          </a:xfrm>
          <a:prstGeom prst="straightConnector1">
            <a:avLst/>
          </a:prstGeom>
          <a:noFill/>
          <a:ln w="9525">
            <a:solidFill>
              <a:schemeClr val="tx1"/>
            </a:solidFill>
            <a:round/>
            <a:headEnd/>
            <a:tailEnd/>
          </a:ln>
        </p:spPr>
      </p:cxnSp>
      <p:sp>
        <p:nvSpPr>
          <p:cNvPr id="138251" name="Oval 11"/>
          <p:cNvSpPr>
            <a:spLocks noChangeArrowheads="1"/>
          </p:cNvSpPr>
          <p:nvPr/>
        </p:nvSpPr>
        <p:spPr bwMode="auto">
          <a:xfrm>
            <a:off x="6626225" y="4876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12302" name="AutoShape 12"/>
          <p:cNvCxnSpPr>
            <a:cxnSpLocks noChangeShapeType="1"/>
            <a:endCxn id="138251" idx="0"/>
          </p:cNvCxnSpPr>
          <p:nvPr/>
        </p:nvCxnSpPr>
        <p:spPr bwMode="auto">
          <a:xfrm flipH="1">
            <a:off x="6892925" y="4265613"/>
            <a:ext cx="573088" cy="611187"/>
          </a:xfrm>
          <a:prstGeom prst="straightConnector1">
            <a:avLst/>
          </a:prstGeom>
          <a:noFill/>
          <a:ln w="9525">
            <a:solidFill>
              <a:schemeClr val="tx1"/>
            </a:solidFill>
            <a:round/>
            <a:headEnd/>
            <a:tailEnd/>
          </a:ln>
        </p:spPr>
      </p:cxnSp>
      <p:sp>
        <p:nvSpPr>
          <p:cNvPr id="138253" name="Oval 13"/>
          <p:cNvSpPr>
            <a:spLocks noChangeArrowheads="1"/>
          </p:cNvSpPr>
          <p:nvPr/>
        </p:nvSpPr>
        <p:spPr bwMode="auto">
          <a:xfrm>
            <a:off x="4951413" y="38084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12304" name="AutoShape 14"/>
          <p:cNvCxnSpPr>
            <a:cxnSpLocks noChangeShapeType="1"/>
            <a:endCxn id="138253" idx="0"/>
          </p:cNvCxnSpPr>
          <p:nvPr/>
        </p:nvCxnSpPr>
        <p:spPr bwMode="auto">
          <a:xfrm>
            <a:off x="4645025" y="3197225"/>
            <a:ext cx="573088" cy="611188"/>
          </a:xfrm>
          <a:prstGeom prst="straightConnector1">
            <a:avLst/>
          </a:prstGeom>
          <a:noFill/>
          <a:ln w="9525">
            <a:solidFill>
              <a:schemeClr val="tx1"/>
            </a:solidFill>
            <a:round/>
            <a:headEnd/>
            <a:tailEnd/>
          </a:ln>
        </p:spPr>
      </p:cxnSp>
      <p:sp>
        <p:nvSpPr>
          <p:cNvPr id="138255" name="Oval 15"/>
          <p:cNvSpPr>
            <a:spLocks noChangeArrowheads="1"/>
          </p:cNvSpPr>
          <p:nvPr/>
        </p:nvSpPr>
        <p:spPr bwMode="auto">
          <a:xfrm>
            <a:off x="3351213" y="38084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12306" name="AutoShape 16"/>
          <p:cNvCxnSpPr>
            <a:cxnSpLocks noChangeShapeType="1"/>
            <a:endCxn id="138255" idx="0"/>
          </p:cNvCxnSpPr>
          <p:nvPr/>
        </p:nvCxnSpPr>
        <p:spPr bwMode="auto">
          <a:xfrm flipH="1">
            <a:off x="3617913" y="3197225"/>
            <a:ext cx="649287" cy="611188"/>
          </a:xfrm>
          <a:prstGeom prst="straightConnector1">
            <a:avLst/>
          </a:prstGeom>
          <a:noFill/>
          <a:ln w="9525">
            <a:solidFill>
              <a:schemeClr val="tx1"/>
            </a:solidFill>
            <a:round/>
            <a:headEnd/>
            <a:tailEnd/>
          </a:ln>
        </p:spPr>
      </p:cxnSp>
      <p:sp>
        <p:nvSpPr>
          <p:cNvPr id="138257" name="Oval 17"/>
          <p:cNvSpPr>
            <a:spLocks noChangeArrowheads="1"/>
          </p:cNvSpPr>
          <p:nvPr/>
        </p:nvSpPr>
        <p:spPr bwMode="auto">
          <a:xfrm>
            <a:off x="8153400" y="48752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12308" name="AutoShape 18"/>
          <p:cNvCxnSpPr>
            <a:cxnSpLocks noChangeShapeType="1"/>
            <a:endCxn id="138257" idx="0"/>
          </p:cNvCxnSpPr>
          <p:nvPr/>
        </p:nvCxnSpPr>
        <p:spPr bwMode="auto">
          <a:xfrm>
            <a:off x="7847013" y="4264025"/>
            <a:ext cx="573087" cy="611188"/>
          </a:xfrm>
          <a:prstGeom prst="straightConnector1">
            <a:avLst/>
          </a:prstGeom>
          <a:noFill/>
          <a:ln w="9525">
            <a:solidFill>
              <a:schemeClr val="tx1"/>
            </a:solidFill>
            <a:round/>
            <a:headEnd/>
            <a:tailEnd/>
          </a:ln>
        </p:spPr>
      </p:cxnSp>
      <p:sp>
        <p:nvSpPr>
          <p:cNvPr id="138259" name="Oval 19"/>
          <p:cNvSpPr>
            <a:spLocks noChangeArrowheads="1"/>
          </p:cNvSpPr>
          <p:nvPr/>
        </p:nvSpPr>
        <p:spPr bwMode="auto">
          <a:xfrm>
            <a:off x="4111625" y="48752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12310" name="AutoShape 20"/>
          <p:cNvCxnSpPr>
            <a:cxnSpLocks noChangeShapeType="1"/>
            <a:endCxn id="138259" idx="0"/>
          </p:cNvCxnSpPr>
          <p:nvPr/>
        </p:nvCxnSpPr>
        <p:spPr bwMode="auto">
          <a:xfrm flipH="1">
            <a:off x="4378325" y="4264025"/>
            <a:ext cx="649288" cy="611188"/>
          </a:xfrm>
          <a:prstGeom prst="straightConnector1">
            <a:avLst/>
          </a:prstGeom>
          <a:noFill/>
          <a:ln w="9525">
            <a:solidFill>
              <a:schemeClr val="tx1"/>
            </a:solidFill>
            <a:round/>
            <a:headEnd/>
            <a:tailEnd/>
          </a:ln>
        </p:spPr>
      </p:cxnSp>
      <p:cxnSp>
        <p:nvCxnSpPr>
          <p:cNvPr id="12311" name="AutoShape 21"/>
          <p:cNvCxnSpPr>
            <a:cxnSpLocks noChangeShapeType="1"/>
          </p:cNvCxnSpPr>
          <p:nvPr/>
        </p:nvCxnSpPr>
        <p:spPr bwMode="auto">
          <a:xfrm>
            <a:off x="5408613" y="4265613"/>
            <a:ext cx="573087" cy="611187"/>
          </a:xfrm>
          <a:prstGeom prst="straightConnector1">
            <a:avLst/>
          </a:prstGeom>
          <a:noFill/>
          <a:ln w="9525">
            <a:solidFill>
              <a:schemeClr val="tx1"/>
            </a:solidFill>
            <a:round/>
            <a:headEnd/>
            <a:tailEnd/>
          </a:ln>
        </p:spPr>
      </p:cxnSp>
      <p:sp>
        <p:nvSpPr>
          <p:cNvPr id="138263" name="Text Box 23"/>
          <p:cNvSpPr txBox="1">
            <a:spLocks noChangeArrowheads="1"/>
          </p:cNvSpPr>
          <p:nvPr/>
        </p:nvSpPr>
        <p:spPr bwMode="auto">
          <a:xfrm>
            <a:off x="1143000" y="5867400"/>
            <a:ext cx="609600" cy="366713"/>
          </a:xfrm>
          <a:prstGeom prst="rect">
            <a:avLst/>
          </a:prstGeom>
          <a:noFill/>
          <a:ln w="9525">
            <a:noFill/>
            <a:miter lim="800000"/>
            <a:headEnd/>
            <a:tailEnd/>
          </a:ln>
        </p:spPr>
        <p:txBody>
          <a:bodyPr>
            <a:spAutoFit/>
          </a:bodyPr>
          <a:lstStyle/>
          <a:p>
            <a:pPr>
              <a:spcBef>
                <a:spcPct val="50000"/>
              </a:spcBef>
            </a:pPr>
            <a:r>
              <a:rPr lang="en-US"/>
              <a:t>7</a:t>
            </a:r>
          </a:p>
        </p:txBody>
      </p:sp>
      <p:sp>
        <p:nvSpPr>
          <p:cNvPr id="138264" name="Text Box 24"/>
          <p:cNvSpPr txBox="1">
            <a:spLocks noChangeArrowheads="1"/>
          </p:cNvSpPr>
          <p:nvPr/>
        </p:nvSpPr>
        <p:spPr bwMode="auto">
          <a:xfrm>
            <a:off x="1676400" y="5881688"/>
            <a:ext cx="685800" cy="366712"/>
          </a:xfrm>
          <a:prstGeom prst="rect">
            <a:avLst/>
          </a:prstGeom>
          <a:noFill/>
          <a:ln w="9525">
            <a:noFill/>
            <a:miter lim="800000"/>
            <a:headEnd/>
            <a:tailEnd/>
          </a:ln>
        </p:spPr>
        <p:txBody>
          <a:bodyPr>
            <a:spAutoFit/>
          </a:bodyPr>
          <a:lstStyle/>
          <a:p>
            <a:pPr>
              <a:spcBef>
                <a:spcPct val="50000"/>
              </a:spcBef>
            </a:pPr>
            <a:r>
              <a:rPr lang="en-US"/>
              <a:t>2</a:t>
            </a:r>
          </a:p>
        </p:txBody>
      </p:sp>
      <p:sp>
        <p:nvSpPr>
          <p:cNvPr id="138265" name="Text Box 25"/>
          <p:cNvSpPr txBox="1">
            <a:spLocks noChangeArrowheads="1"/>
          </p:cNvSpPr>
          <p:nvPr/>
        </p:nvSpPr>
        <p:spPr bwMode="auto">
          <a:xfrm>
            <a:off x="2133600" y="5881688"/>
            <a:ext cx="533400" cy="366712"/>
          </a:xfrm>
          <a:prstGeom prst="rect">
            <a:avLst/>
          </a:prstGeom>
          <a:noFill/>
          <a:ln w="9525">
            <a:noFill/>
            <a:miter lim="800000"/>
            <a:headEnd/>
            <a:tailEnd/>
          </a:ln>
        </p:spPr>
        <p:txBody>
          <a:bodyPr>
            <a:spAutoFit/>
          </a:bodyPr>
          <a:lstStyle/>
          <a:p>
            <a:pPr>
              <a:spcBef>
                <a:spcPct val="50000"/>
              </a:spcBef>
            </a:pPr>
            <a:r>
              <a:rPr lang="en-US"/>
              <a:t>1</a:t>
            </a:r>
          </a:p>
        </p:txBody>
      </p:sp>
      <p:sp>
        <p:nvSpPr>
          <p:cNvPr id="138266" name="Text Box 26"/>
          <p:cNvSpPr txBox="1">
            <a:spLocks noChangeArrowheads="1"/>
          </p:cNvSpPr>
          <p:nvPr/>
        </p:nvSpPr>
        <p:spPr bwMode="auto">
          <a:xfrm>
            <a:off x="2533650" y="5891213"/>
            <a:ext cx="438150" cy="366712"/>
          </a:xfrm>
          <a:prstGeom prst="rect">
            <a:avLst/>
          </a:prstGeom>
          <a:noFill/>
          <a:ln w="9525">
            <a:noFill/>
            <a:miter lim="800000"/>
            <a:headEnd/>
            <a:tailEnd/>
          </a:ln>
        </p:spPr>
        <p:txBody>
          <a:bodyPr>
            <a:spAutoFit/>
          </a:bodyPr>
          <a:lstStyle/>
          <a:p>
            <a:pPr>
              <a:spcBef>
                <a:spcPct val="50000"/>
              </a:spcBef>
            </a:pPr>
            <a:r>
              <a:rPr lang="en-US"/>
              <a:t>4</a:t>
            </a:r>
          </a:p>
        </p:txBody>
      </p:sp>
      <p:sp>
        <p:nvSpPr>
          <p:cNvPr id="138267" name="Text Box 27"/>
          <p:cNvSpPr txBox="1">
            <a:spLocks noChangeArrowheads="1"/>
          </p:cNvSpPr>
          <p:nvPr/>
        </p:nvSpPr>
        <p:spPr bwMode="auto">
          <a:xfrm>
            <a:off x="2819400" y="5881688"/>
            <a:ext cx="685800" cy="366712"/>
          </a:xfrm>
          <a:prstGeom prst="rect">
            <a:avLst/>
          </a:prstGeom>
          <a:noFill/>
          <a:ln w="9525">
            <a:noFill/>
            <a:miter lim="800000"/>
            <a:headEnd/>
            <a:tailEnd/>
          </a:ln>
        </p:spPr>
        <p:txBody>
          <a:bodyPr>
            <a:spAutoFit/>
          </a:bodyPr>
          <a:lstStyle/>
          <a:p>
            <a:pPr>
              <a:spcBef>
                <a:spcPct val="50000"/>
              </a:spcBef>
            </a:pPr>
            <a:r>
              <a:rPr lang="en-US"/>
              <a:t>3</a:t>
            </a:r>
          </a:p>
        </p:txBody>
      </p:sp>
      <p:sp>
        <p:nvSpPr>
          <p:cNvPr id="138268" name="Text Box 28"/>
          <p:cNvSpPr txBox="1">
            <a:spLocks noChangeArrowheads="1"/>
          </p:cNvSpPr>
          <p:nvPr/>
        </p:nvSpPr>
        <p:spPr bwMode="auto">
          <a:xfrm>
            <a:off x="3171825" y="5902325"/>
            <a:ext cx="685800" cy="366713"/>
          </a:xfrm>
          <a:prstGeom prst="rect">
            <a:avLst/>
          </a:prstGeom>
          <a:noFill/>
          <a:ln w="9525">
            <a:noFill/>
            <a:miter lim="800000"/>
            <a:headEnd/>
            <a:tailEnd/>
          </a:ln>
        </p:spPr>
        <p:txBody>
          <a:bodyPr>
            <a:spAutoFit/>
          </a:bodyPr>
          <a:lstStyle/>
          <a:p>
            <a:pPr>
              <a:spcBef>
                <a:spcPct val="50000"/>
              </a:spcBef>
            </a:pPr>
            <a:r>
              <a:rPr lang="en-US"/>
              <a:t>5</a:t>
            </a:r>
          </a:p>
        </p:txBody>
      </p:sp>
      <p:sp>
        <p:nvSpPr>
          <p:cNvPr id="138269" name="Text Box 29"/>
          <p:cNvSpPr txBox="1">
            <a:spLocks noChangeArrowheads="1"/>
          </p:cNvSpPr>
          <p:nvPr/>
        </p:nvSpPr>
        <p:spPr bwMode="auto">
          <a:xfrm>
            <a:off x="3581400" y="5902325"/>
            <a:ext cx="609600" cy="366713"/>
          </a:xfrm>
          <a:prstGeom prst="rect">
            <a:avLst/>
          </a:prstGeom>
          <a:noFill/>
          <a:ln w="9525">
            <a:noFill/>
            <a:miter lim="800000"/>
            <a:headEnd/>
            <a:tailEnd/>
          </a:ln>
        </p:spPr>
        <p:txBody>
          <a:bodyPr>
            <a:spAutoFit/>
          </a:bodyPr>
          <a:lstStyle/>
          <a:p>
            <a:pPr>
              <a:spcBef>
                <a:spcPct val="50000"/>
              </a:spcBef>
            </a:pPr>
            <a:r>
              <a:rPr lang="en-US"/>
              <a:t>8</a:t>
            </a:r>
          </a:p>
        </p:txBody>
      </p:sp>
      <p:sp>
        <p:nvSpPr>
          <p:cNvPr id="138270" name="Text Box 30"/>
          <p:cNvSpPr txBox="1">
            <a:spLocks noChangeArrowheads="1"/>
          </p:cNvSpPr>
          <p:nvPr/>
        </p:nvSpPr>
        <p:spPr bwMode="auto">
          <a:xfrm>
            <a:off x="3962400" y="5881688"/>
            <a:ext cx="609600" cy="366712"/>
          </a:xfrm>
          <a:prstGeom prst="rect">
            <a:avLst/>
          </a:prstGeom>
          <a:noFill/>
          <a:ln w="9525">
            <a:noFill/>
            <a:miter lim="800000"/>
            <a:headEnd/>
            <a:tailEnd/>
          </a:ln>
        </p:spPr>
        <p:txBody>
          <a:bodyPr>
            <a:spAutoFit/>
          </a:bodyPr>
          <a:lstStyle/>
          <a:p>
            <a:pPr>
              <a:spcBef>
                <a:spcPct val="50000"/>
              </a:spcBef>
            </a:pPr>
            <a:r>
              <a:rPr lang="en-US"/>
              <a:t>14</a:t>
            </a:r>
          </a:p>
        </p:txBody>
      </p:sp>
      <p:sp>
        <p:nvSpPr>
          <p:cNvPr id="138271" name="Text Box 31"/>
          <p:cNvSpPr txBox="1">
            <a:spLocks noChangeArrowheads="1"/>
          </p:cNvSpPr>
          <p:nvPr/>
        </p:nvSpPr>
        <p:spPr bwMode="auto">
          <a:xfrm>
            <a:off x="4495800" y="5881688"/>
            <a:ext cx="685800" cy="366712"/>
          </a:xfrm>
          <a:prstGeom prst="rect">
            <a:avLst/>
          </a:prstGeom>
          <a:noFill/>
          <a:ln w="9525">
            <a:noFill/>
            <a:miter lim="800000"/>
            <a:headEnd/>
            <a:tailEnd/>
          </a:ln>
        </p:spPr>
        <p:txBody>
          <a:bodyPr>
            <a:spAutoFit/>
          </a:bodyPr>
          <a:lstStyle/>
          <a:p>
            <a:pPr>
              <a:spcBef>
                <a:spcPct val="50000"/>
              </a:spcBef>
            </a:pPr>
            <a:r>
              <a:rPr lang="en-US"/>
              <a:t>9</a:t>
            </a:r>
          </a:p>
        </p:txBody>
      </p:sp>
      <p:sp>
        <p:nvSpPr>
          <p:cNvPr id="138272" name="Text Box 32"/>
          <p:cNvSpPr txBox="1">
            <a:spLocks noChangeArrowheads="1"/>
          </p:cNvSpPr>
          <p:nvPr/>
        </p:nvSpPr>
        <p:spPr bwMode="auto">
          <a:xfrm>
            <a:off x="4876800" y="5881688"/>
            <a:ext cx="685800" cy="366712"/>
          </a:xfrm>
          <a:prstGeom prst="rect">
            <a:avLst/>
          </a:prstGeom>
          <a:noFill/>
          <a:ln w="9525">
            <a:noFill/>
            <a:miter lim="800000"/>
            <a:headEnd/>
            <a:tailEnd/>
          </a:ln>
        </p:spPr>
        <p:txBody>
          <a:bodyPr>
            <a:spAutoFit/>
          </a:bodyPr>
          <a:lstStyle/>
          <a:p>
            <a:pPr>
              <a:spcBef>
                <a:spcPct val="50000"/>
              </a:spcBef>
            </a:pPr>
            <a:r>
              <a:rPr lang="en-US"/>
              <a:t>16</a:t>
            </a:r>
          </a:p>
        </p:txBody>
      </p:sp>
      <p:sp>
        <p:nvSpPr>
          <p:cNvPr id="35" name="Text Box 2"/>
          <p:cNvSpPr txBox="1">
            <a:spLocks noChangeArrowheads="1"/>
          </p:cNvSpPr>
          <p:nvPr/>
        </p:nvSpPr>
        <p:spPr bwMode="auto">
          <a:xfrm>
            <a:off x="304799" y="1447801"/>
            <a:ext cx="3465513" cy="159861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fontAlgn="base">
              <a:lnSpc>
                <a:spcPct val="90000"/>
              </a:lnSpc>
              <a:spcBef>
                <a:spcPts val="385"/>
              </a:spcBef>
              <a:spcAft>
                <a:spcPts val="0"/>
              </a:spcAft>
            </a:pPr>
            <a:r>
              <a:rPr lang="en-US" sz="900" dirty="0" err="1" smtClean="0">
                <a:solidFill>
                  <a:srgbClr val="000000"/>
                </a:solidFill>
                <a:latin typeface="Courier New"/>
                <a:ea typeface="Gulim"/>
              </a:rPr>
              <a:t>Pre</a:t>
            </a:r>
            <a:r>
              <a:rPr lang="en-US" sz="900" dirty="0" err="1" smtClean="0">
                <a:solidFill>
                  <a:srgbClr val="000000"/>
                </a:solidFill>
                <a:effectLst/>
                <a:latin typeface="Courier New"/>
                <a:ea typeface="Gulim"/>
              </a:rPr>
              <a:t>order_Tree_Walk</a:t>
            </a:r>
            <a:r>
              <a:rPr lang="en-US" sz="900" dirty="0" smtClean="0">
                <a:solidFill>
                  <a:srgbClr val="000000"/>
                </a:solidFill>
                <a:effectLst/>
                <a:latin typeface="Courier New"/>
                <a:ea typeface="Gulim"/>
              </a:rPr>
              <a:t>(x</a:t>
            </a: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1</a:t>
            </a:r>
            <a:r>
              <a:rPr lang="en-US" sz="900" dirty="0">
                <a:solidFill>
                  <a:srgbClr val="000000"/>
                </a:solidFill>
                <a:latin typeface="Courier New"/>
                <a:ea typeface="Gulim"/>
              </a:rPr>
              <a:t> </a:t>
            </a:r>
            <a:r>
              <a:rPr lang="en-US" sz="900" dirty="0" smtClean="0">
                <a:solidFill>
                  <a:srgbClr val="000000"/>
                </a:solidFill>
                <a:latin typeface="Courier New"/>
                <a:ea typeface="Gulim"/>
              </a:rPr>
              <a:t>      </a:t>
            </a:r>
            <a:r>
              <a:rPr lang="en-US" sz="900" dirty="0" smtClean="0">
                <a:solidFill>
                  <a:srgbClr val="000000"/>
                </a:solidFill>
                <a:effectLst/>
                <a:latin typeface="Courier New"/>
                <a:ea typeface="Gulim"/>
              </a:rPr>
              <a:t>If </a:t>
            </a:r>
            <a:r>
              <a:rPr lang="en-US" sz="900" dirty="0">
                <a:solidFill>
                  <a:srgbClr val="000000"/>
                </a:solidFill>
                <a:effectLst/>
                <a:latin typeface="Courier New"/>
                <a:ea typeface="Gulim"/>
              </a:rPr>
              <a:t>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NIL</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latin typeface="Courier New"/>
                <a:ea typeface="Times New Roman"/>
              </a:rPr>
              <a:t> </a:t>
            </a:r>
            <a:r>
              <a:rPr lang="en-US" sz="900" dirty="0" smtClean="0">
                <a:latin typeface="Courier New"/>
                <a:ea typeface="Times New Roman"/>
              </a:rPr>
              <a:t>       </a:t>
            </a:r>
            <a:r>
              <a:rPr lang="en-US" sz="900" dirty="0" smtClean="0">
                <a:effectLst/>
                <a:latin typeface="Courier New"/>
                <a:ea typeface="Times New Roman"/>
              </a:rPr>
              <a:t>{</a:t>
            </a:r>
          </a:p>
          <a:p>
            <a:pPr>
              <a:lnSpc>
                <a:spcPct val="90000"/>
              </a:lnSpc>
              <a:spcBef>
                <a:spcPts val="385"/>
              </a:spcBef>
              <a:spcAft>
                <a:spcPts val="0"/>
              </a:spcAft>
            </a:pPr>
            <a:r>
              <a:rPr lang="en-US" sz="900" dirty="0" smtClean="0">
                <a:solidFill>
                  <a:srgbClr val="FF0000"/>
                </a:solidFill>
                <a:latin typeface="Courier New"/>
                <a:ea typeface="Times New Roman"/>
              </a:rPr>
              <a:t>2</a:t>
            </a:r>
            <a:r>
              <a:rPr lang="en-US" sz="900" dirty="0">
                <a:latin typeface="Courier New"/>
                <a:ea typeface="Times New Roman"/>
              </a:rPr>
              <a:t>	</a:t>
            </a:r>
            <a:r>
              <a:rPr lang="en-US" sz="900" dirty="0">
                <a:solidFill>
                  <a:srgbClr val="000000"/>
                </a:solidFill>
                <a:latin typeface="Courier New"/>
                <a:ea typeface="Gulim"/>
              </a:rPr>
              <a:t>print x </a:t>
            </a:r>
            <a:r>
              <a:rPr lang="en-US" sz="900" dirty="0">
                <a:solidFill>
                  <a:srgbClr val="000000"/>
                </a:solidFill>
                <a:latin typeface="Courier New"/>
                <a:ea typeface="Gulim"/>
                <a:cs typeface="Courier New"/>
                <a:sym typeface="Symbol"/>
              </a:rPr>
              <a:t></a:t>
            </a:r>
            <a:r>
              <a:rPr lang="en-US" sz="900" dirty="0">
                <a:solidFill>
                  <a:srgbClr val="000000"/>
                </a:solidFill>
                <a:latin typeface="Courier New"/>
                <a:ea typeface="Gulim"/>
              </a:rPr>
              <a:t> key;</a:t>
            </a:r>
            <a:endParaRPr lang="en-US" sz="900" dirty="0">
              <a:latin typeface="Times New Roman"/>
              <a:ea typeface="Times New Roman"/>
            </a:endParaRPr>
          </a:p>
          <a:p>
            <a:pPr marL="0" marR="0" fontAlgn="base">
              <a:lnSpc>
                <a:spcPct val="90000"/>
              </a:lnSpc>
              <a:spcBef>
                <a:spcPts val="385"/>
              </a:spcBef>
              <a:spcAft>
                <a:spcPts val="0"/>
              </a:spcAft>
            </a:pPr>
            <a:r>
              <a:rPr lang="en-US" sz="900" dirty="0">
                <a:solidFill>
                  <a:srgbClr val="FF0000"/>
                </a:solidFill>
                <a:latin typeface="Courier New"/>
                <a:ea typeface="Gulim"/>
              </a:rPr>
              <a:t>3</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Inorder_Tree_Walk</a:t>
            </a:r>
            <a:r>
              <a:rPr lang="en-US" sz="900" dirty="0">
                <a:solidFill>
                  <a:srgbClr val="000000"/>
                </a:solidFill>
                <a:effectLst/>
                <a:latin typeface="Courier New"/>
                <a:ea typeface="Gulim"/>
              </a:rPr>
              <a:t>(</a:t>
            </a:r>
            <a:r>
              <a:rPr lang="en-US" sz="900" dirty="0" err="1">
                <a:solidFill>
                  <a:srgbClr val="000000"/>
                </a:solidFill>
                <a:effectLst/>
                <a:latin typeface="Courier New"/>
                <a:ea typeface="Gulim"/>
              </a:rPr>
              <a:t>x</a:t>
            </a:r>
            <a:r>
              <a:rPr lang="en-US" sz="900" dirty="0" err="1">
                <a:solidFill>
                  <a:srgbClr val="000000"/>
                </a:solidFill>
                <a:effectLst/>
                <a:latin typeface="Courier New"/>
                <a:ea typeface="Gulim"/>
                <a:cs typeface="Courier New"/>
                <a:sym typeface="Symbol"/>
              </a:rPr>
              <a:t></a:t>
            </a:r>
            <a:r>
              <a:rPr lang="en-US" sz="900" dirty="0" err="1">
                <a:solidFill>
                  <a:srgbClr val="000000"/>
                </a:solidFill>
                <a:effectLst/>
                <a:latin typeface="Courier New"/>
                <a:ea typeface="Gulim"/>
              </a:rPr>
              <a:t>leftchild</a:t>
            </a: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4</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Inorder_Tree_Walk</a:t>
            </a:r>
            <a:r>
              <a:rPr lang="en-US" sz="900" dirty="0">
                <a:solidFill>
                  <a:srgbClr val="000000"/>
                </a:solidFill>
                <a:effectLst/>
                <a:latin typeface="Courier New"/>
                <a:ea typeface="Gulim"/>
              </a:rPr>
              <a:t>(x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rightchild</a:t>
            </a: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latin typeface="Courier New"/>
                <a:ea typeface="Gulim"/>
              </a:rPr>
              <a:t> </a:t>
            </a:r>
            <a:r>
              <a:rPr lang="en-US" sz="900" dirty="0" smtClean="0">
                <a:solidFill>
                  <a:srgbClr val="000000"/>
                </a:solidFill>
                <a:latin typeface="Courier New"/>
                <a:ea typeface="Gulim"/>
              </a:rPr>
              <a:t>       </a:t>
            </a:r>
            <a:r>
              <a:rPr lang="en-US" sz="900" dirty="0" smtClean="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a:lnSpc>
                <a:spcPct val="115000"/>
              </a:lnSpc>
              <a:spcBef>
                <a:spcPts val="0"/>
              </a:spcBef>
              <a:spcAft>
                <a:spcPts val="1000"/>
              </a:spcAft>
            </a:pPr>
            <a:r>
              <a:rPr lang="en-US" sz="900" dirty="0">
                <a:effectLst/>
                <a:latin typeface="Courier New"/>
                <a:ea typeface="Malgun Gothic"/>
                <a:cs typeface="Times New Roman"/>
              </a:rPr>
              <a:t> </a:t>
            </a:r>
            <a:endParaRPr lang="en-US" sz="900" dirty="0">
              <a:effectLst/>
              <a:latin typeface="Calibri"/>
              <a:ea typeface="Malgun Gothic"/>
              <a:cs typeface="Times New Roman"/>
            </a:endParaRPr>
          </a:p>
        </p:txBody>
      </p:sp>
    </p:spTree>
    <p:extLst>
      <p:ext uri="{BB962C8B-B14F-4D97-AF65-F5344CB8AC3E}">
        <p14:creationId xmlns:p14="http://schemas.microsoft.com/office/powerpoint/2010/main" val="93591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38244"/>
                                        </p:tgtEl>
                                        <p:attrNameLst>
                                          <p:attrName>fillcolor</p:attrName>
                                        </p:attrNameLst>
                                      </p:cBhvr>
                                      <p:to>
                                        <a:srgbClr val="FF3300"/>
                                      </p:to>
                                    </p:animClr>
                                    <p:set>
                                      <p:cBhvr>
                                        <p:cTn id="7" dur="2000" fill="hold"/>
                                        <p:tgtEl>
                                          <p:spTgt spid="138244"/>
                                        </p:tgtEl>
                                        <p:attrNameLst>
                                          <p:attrName>fill.type</p:attrName>
                                        </p:attrNameLst>
                                      </p:cBhvr>
                                      <p:to>
                                        <p:strVal val="solid"/>
                                      </p:to>
                                    </p:set>
                                    <p:set>
                                      <p:cBhvr>
                                        <p:cTn id="8" dur="2000" fill="hold"/>
                                        <p:tgtEl>
                                          <p:spTgt spid="138244"/>
                                        </p:tgtEl>
                                        <p:attrNameLst>
                                          <p:attrName>fill.on</p:attrName>
                                        </p:attrNameLst>
                                      </p:cBhvr>
                                      <p:to>
                                        <p:strVal val="true"/>
                                      </p:to>
                                    </p:set>
                                  </p:childTnLst>
                                </p:cTn>
                              </p:par>
                              <p:par>
                                <p:cTn id="9" presetID="3" presetClass="entr" presetSubtype="10" fill="hold" grpId="0" nodeType="withEffect">
                                  <p:stCondLst>
                                    <p:cond delay="0"/>
                                  </p:stCondLst>
                                  <p:childTnLst>
                                    <p:set>
                                      <p:cBhvr>
                                        <p:cTn id="10" dur="1" fill="hold">
                                          <p:stCondLst>
                                            <p:cond delay="0"/>
                                          </p:stCondLst>
                                        </p:cTn>
                                        <p:tgtEl>
                                          <p:spTgt spid="138263"/>
                                        </p:tgtEl>
                                        <p:attrNameLst>
                                          <p:attrName>style.visibility</p:attrName>
                                        </p:attrNameLst>
                                      </p:cBhvr>
                                      <p:to>
                                        <p:strVal val="visible"/>
                                      </p:to>
                                    </p:set>
                                    <p:animEffect transition="in" filter="blinds(horizontal)">
                                      <p:cBhvr>
                                        <p:cTn id="11" dur="500"/>
                                        <p:tgtEl>
                                          <p:spTgt spid="13826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mph" presetSubtype="2" fill="hold" nodeType="clickEffect">
                                  <p:stCondLst>
                                    <p:cond delay="0"/>
                                  </p:stCondLst>
                                  <p:childTnLst>
                                    <p:animClr clrSpc="rgb" dir="cw">
                                      <p:cBhvr>
                                        <p:cTn id="15" dur="2000" fill="hold"/>
                                        <p:tgtEl>
                                          <p:spTgt spid="138245"/>
                                        </p:tgtEl>
                                        <p:attrNameLst>
                                          <p:attrName>fillcolor</p:attrName>
                                        </p:attrNameLst>
                                      </p:cBhvr>
                                      <p:to>
                                        <a:srgbClr val="FF3300"/>
                                      </p:to>
                                    </p:animClr>
                                    <p:set>
                                      <p:cBhvr>
                                        <p:cTn id="16" dur="2000" fill="hold"/>
                                        <p:tgtEl>
                                          <p:spTgt spid="138245"/>
                                        </p:tgtEl>
                                        <p:attrNameLst>
                                          <p:attrName>fill.type</p:attrName>
                                        </p:attrNameLst>
                                      </p:cBhvr>
                                      <p:to>
                                        <p:strVal val="solid"/>
                                      </p:to>
                                    </p:set>
                                    <p:set>
                                      <p:cBhvr>
                                        <p:cTn id="17" dur="2000" fill="hold"/>
                                        <p:tgtEl>
                                          <p:spTgt spid="138245"/>
                                        </p:tgtEl>
                                        <p:attrNameLst>
                                          <p:attrName>fill.on</p:attrName>
                                        </p:attrNameLst>
                                      </p:cBhvr>
                                      <p:to>
                                        <p:strVal val="true"/>
                                      </p:to>
                                    </p:set>
                                  </p:childTnLst>
                                </p:cTn>
                              </p:par>
                              <p:par>
                                <p:cTn id="18" presetID="3" presetClass="entr" presetSubtype="10" fill="hold" grpId="0" nodeType="withEffect">
                                  <p:stCondLst>
                                    <p:cond delay="0"/>
                                  </p:stCondLst>
                                  <p:childTnLst>
                                    <p:set>
                                      <p:cBhvr>
                                        <p:cTn id="19" dur="1" fill="hold">
                                          <p:stCondLst>
                                            <p:cond delay="0"/>
                                          </p:stCondLst>
                                        </p:cTn>
                                        <p:tgtEl>
                                          <p:spTgt spid="138264"/>
                                        </p:tgtEl>
                                        <p:attrNameLst>
                                          <p:attrName>style.visibility</p:attrName>
                                        </p:attrNameLst>
                                      </p:cBhvr>
                                      <p:to>
                                        <p:strVal val="visible"/>
                                      </p:to>
                                    </p:set>
                                    <p:animEffect transition="in" filter="blinds(horizontal)">
                                      <p:cBhvr>
                                        <p:cTn id="20" dur="500"/>
                                        <p:tgtEl>
                                          <p:spTgt spid="138264"/>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2000" fill="hold"/>
                                        <p:tgtEl>
                                          <p:spTgt spid="138255"/>
                                        </p:tgtEl>
                                        <p:attrNameLst>
                                          <p:attrName>fillcolor</p:attrName>
                                        </p:attrNameLst>
                                      </p:cBhvr>
                                      <p:to>
                                        <a:srgbClr val="FF3300"/>
                                      </p:to>
                                    </p:animClr>
                                    <p:set>
                                      <p:cBhvr>
                                        <p:cTn id="25" dur="2000" fill="hold"/>
                                        <p:tgtEl>
                                          <p:spTgt spid="138255"/>
                                        </p:tgtEl>
                                        <p:attrNameLst>
                                          <p:attrName>fill.type</p:attrName>
                                        </p:attrNameLst>
                                      </p:cBhvr>
                                      <p:to>
                                        <p:strVal val="solid"/>
                                      </p:to>
                                    </p:set>
                                    <p:set>
                                      <p:cBhvr>
                                        <p:cTn id="26" dur="2000" fill="hold"/>
                                        <p:tgtEl>
                                          <p:spTgt spid="138255"/>
                                        </p:tgtEl>
                                        <p:attrNameLst>
                                          <p:attrName>fill.on</p:attrName>
                                        </p:attrNameLst>
                                      </p:cBhvr>
                                      <p:to>
                                        <p:strVal val="true"/>
                                      </p:to>
                                    </p:set>
                                  </p:childTnLst>
                                </p:cTn>
                              </p:par>
                              <p:par>
                                <p:cTn id="27" presetID="3" presetClass="entr" presetSubtype="10" fill="hold" grpId="0" nodeType="withEffect">
                                  <p:stCondLst>
                                    <p:cond delay="0"/>
                                  </p:stCondLst>
                                  <p:childTnLst>
                                    <p:set>
                                      <p:cBhvr>
                                        <p:cTn id="28" dur="1" fill="hold">
                                          <p:stCondLst>
                                            <p:cond delay="0"/>
                                          </p:stCondLst>
                                        </p:cTn>
                                        <p:tgtEl>
                                          <p:spTgt spid="138265"/>
                                        </p:tgtEl>
                                        <p:attrNameLst>
                                          <p:attrName>style.visibility</p:attrName>
                                        </p:attrNameLst>
                                      </p:cBhvr>
                                      <p:to>
                                        <p:strVal val="visible"/>
                                      </p:to>
                                    </p:set>
                                    <p:animEffect transition="in" filter="blinds(horizontal)">
                                      <p:cBhvr>
                                        <p:cTn id="29" dur="500"/>
                                        <p:tgtEl>
                                          <p:spTgt spid="138265"/>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mph" presetSubtype="2" fill="hold" nodeType="clickEffect">
                                  <p:stCondLst>
                                    <p:cond delay="0"/>
                                  </p:stCondLst>
                                  <p:childTnLst>
                                    <p:animClr clrSpc="rgb" dir="cw">
                                      <p:cBhvr>
                                        <p:cTn id="33" dur="2000" fill="hold"/>
                                        <p:tgtEl>
                                          <p:spTgt spid="138253"/>
                                        </p:tgtEl>
                                        <p:attrNameLst>
                                          <p:attrName>fillcolor</p:attrName>
                                        </p:attrNameLst>
                                      </p:cBhvr>
                                      <p:to>
                                        <a:srgbClr val="FF3300"/>
                                      </p:to>
                                    </p:animClr>
                                    <p:set>
                                      <p:cBhvr>
                                        <p:cTn id="34" dur="2000" fill="hold"/>
                                        <p:tgtEl>
                                          <p:spTgt spid="138253"/>
                                        </p:tgtEl>
                                        <p:attrNameLst>
                                          <p:attrName>fill.type</p:attrName>
                                        </p:attrNameLst>
                                      </p:cBhvr>
                                      <p:to>
                                        <p:strVal val="solid"/>
                                      </p:to>
                                    </p:set>
                                    <p:set>
                                      <p:cBhvr>
                                        <p:cTn id="35" dur="2000" fill="hold"/>
                                        <p:tgtEl>
                                          <p:spTgt spid="138253"/>
                                        </p:tgtEl>
                                        <p:attrNameLst>
                                          <p:attrName>fill.on</p:attrName>
                                        </p:attrNameLst>
                                      </p:cBhvr>
                                      <p:to>
                                        <p:strVal val="true"/>
                                      </p:to>
                                    </p:set>
                                  </p:childTnLst>
                                </p:cTn>
                              </p:par>
                              <p:par>
                                <p:cTn id="36" presetID="3" presetClass="entr" presetSubtype="10" fill="hold" grpId="0" nodeType="withEffect">
                                  <p:stCondLst>
                                    <p:cond delay="0"/>
                                  </p:stCondLst>
                                  <p:childTnLst>
                                    <p:set>
                                      <p:cBhvr>
                                        <p:cTn id="37" dur="1" fill="hold">
                                          <p:stCondLst>
                                            <p:cond delay="0"/>
                                          </p:stCondLst>
                                        </p:cTn>
                                        <p:tgtEl>
                                          <p:spTgt spid="138266"/>
                                        </p:tgtEl>
                                        <p:attrNameLst>
                                          <p:attrName>style.visibility</p:attrName>
                                        </p:attrNameLst>
                                      </p:cBhvr>
                                      <p:to>
                                        <p:strVal val="visible"/>
                                      </p:to>
                                    </p:set>
                                    <p:animEffect transition="in" filter="blinds(horizontal)">
                                      <p:cBhvr>
                                        <p:cTn id="38" dur="500"/>
                                        <p:tgtEl>
                                          <p:spTgt spid="138266"/>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mph" presetSubtype="2" fill="hold" nodeType="clickEffect">
                                  <p:stCondLst>
                                    <p:cond delay="0"/>
                                  </p:stCondLst>
                                  <p:childTnLst>
                                    <p:animClr clrSpc="rgb" dir="cw">
                                      <p:cBhvr>
                                        <p:cTn id="42" dur="2000" fill="hold"/>
                                        <p:tgtEl>
                                          <p:spTgt spid="138259"/>
                                        </p:tgtEl>
                                        <p:attrNameLst>
                                          <p:attrName>fillcolor</p:attrName>
                                        </p:attrNameLst>
                                      </p:cBhvr>
                                      <p:to>
                                        <a:srgbClr val="FF3300"/>
                                      </p:to>
                                    </p:animClr>
                                    <p:set>
                                      <p:cBhvr>
                                        <p:cTn id="43" dur="2000" fill="hold"/>
                                        <p:tgtEl>
                                          <p:spTgt spid="138259"/>
                                        </p:tgtEl>
                                        <p:attrNameLst>
                                          <p:attrName>fill.type</p:attrName>
                                        </p:attrNameLst>
                                      </p:cBhvr>
                                      <p:to>
                                        <p:strVal val="solid"/>
                                      </p:to>
                                    </p:set>
                                    <p:set>
                                      <p:cBhvr>
                                        <p:cTn id="44" dur="2000" fill="hold"/>
                                        <p:tgtEl>
                                          <p:spTgt spid="138259"/>
                                        </p:tgtEl>
                                        <p:attrNameLst>
                                          <p:attrName>fill.on</p:attrName>
                                        </p:attrNameLst>
                                      </p:cBhvr>
                                      <p:to>
                                        <p:strVal val="true"/>
                                      </p:to>
                                    </p:set>
                                  </p:childTnLst>
                                </p:cTn>
                              </p:par>
                              <p:par>
                                <p:cTn id="45" presetID="3" presetClass="entr" presetSubtype="10" fill="hold" grpId="0" nodeType="withEffect">
                                  <p:stCondLst>
                                    <p:cond delay="0"/>
                                  </p:stCondLst>
                                  <p:childTnLst>
                                    <p:set>
                                      <p:cBhvr>
                                        <p:cTn id="46" dur="1" fill="hold">
                                          <p:stCondLst>
                                            <p:cond delay="0"/>
                                          </p:stCondLst>
                                        </p:cTn>
                                        <p:tgtEl>
                                          <p:spTgt spid="138267"/>
                                        </p:tgtEl>
                                        <p:attrNameLst>
                                          <p:attrName>style.visibility</p:attrName>
                                        </p:attrNameLst>
                                      </p:cBhvr>
                                      <p:to>
                                        <p:strVal val="visible"/>
                                      </p:to>
                                    </p:set>
                                    <p:animEffect transition="in" filter="blinds(horizontal)">
                                      <p:cBhvr>
                                        <p:cTn id="47" dur="500"/>
                                        <p:tgtEl>
                                          <p:spTgt spid="138267"/>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mph" presetSubtype="2" fill="hold" nodeType="clickEffect">
                                  <p:stCondLst>
                                    <p:cond delay="0"/>
                                  </p:stCondLst>
                                  <p:childTnLst>
                                    <p:animClr clrSpc="rgb" dir="cw">
                                      <p:cBhvr>
                                        <p:cTn id="51" dur="2000" fill="hold"/>
                                        <p:tgtEl>
                                          <p:spTgt spid="138243"/>
                                        </p:tgtEl>
                                        <p:attrNameLst>
                                          <p:attrName>fillcolor</p:attrName>
                                        </p:attrNameLst>
                                      </p:cBhvr>
                                      <p:to>
                                        <a:srgbClr val="FF3300"/>
                                      </p:to>
                                    </p:animClr>
                                    <p:set>
                                      <p:cBhvr>
                                        <p:cTn id="52" dur="2000" fill="hold"/>
                                        <p:tgtEl>
                                          <p:spTgt spid="138243"/>
                                        </p:tgtEl>
                                        <p:attrNameLst>
                                          <p:attrName>fill.type</p:attrName>
                                        </p:attrNameLst>
                                      </p:cBhvr>
                                      <p:to>
                                        <p:strVal val="solid"/>
                                      </p:to>
                                    </p:set>
                                    <p:set>
                                      <p:cBhvr>
                                        <p:cTn id="53" dur="2000" fill="hold"/>
                                        <p:tgtEl>
                                          <p:spTgt spid="138243"/>
                                        </p:tgtEl>
                                        <p:attrNameLst>
                                          <p:attrName>fill.on</p:attrName>
                                        </p:attrNameLst>
                                      </p:cBhvr>
                                      <p:to>
                                        <p:strVal val="true"/>
                                      </p:to>
                                    </p:set>
                                  </p:childTnLst>
                                </p:cTn>
                              </p:par>
                              <p:par>
                                <p:cTn id="54" presetID="3" presetClass="entr" presetSubtype="10" fill="hold" grpId="0" nodeType="withEffect">
                                  <p:stCondLst>
                                    <p:cond delay="0"/>
                                  </p:stCondLst>
                                  <p:childTnLst>
                                    <p:set>
                                      <p:cBhvr>
                                        <p:cTn id="55" dur="1" fill="hold">
                                          <p:stCondLst>
                                            <p:cond delay="0"/>
                                          </p:stCondLst>
                                        </p:cTn>
                                        <p:tgtEl>
                                          <p:spTgt spid="138268"/>
                                        </p:tgtEl>
                                        <p:attrNameLst>
                                          <p:attrName>style.visibility</p:attrName>
                                        </p:attrNameLst>
                                      </p:cBhvr>
                                      <p:to>
                                        <p:strVal val="visible"/>
                                      </p:to>
                                    </p:set>
                                    <p:animEffect transition="in" filter="blinds(horizontal)">
                                      <p:cBhvr>
                                        <p:cTn id="56" dur="500"/>
                                        <p:tgtEl>
                                          <p:spTgt spid="138268"/>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mph" presetSubtype="2" fill="hold" nodeType="clickEffect">
                                  <p:stCondLst>
                                    <p:cond delay="0"/>
                                  </p:stCondLst>
                                  <p:childTnLst>
                                    <p:animClr clrSpc="rgb" dir="cw">
                                      <p:cBhvr>
                                        <p:cTn id="60" dur="2000" fill="hold"/>
                                        <p:tgtEl>
                                          <p:spTgt spid="138247"/>
                                        </p:tgtEl>
                                        <p:attrNameLst>
                                          <p:attrName>fillcolor</p:attrName>
                                        </p:attrNameLst>
                                      </p:cBhvr>
                                      <p:to>
                                        <a:srgbClr val="FF3300"/>
                                      </p:to>
                                    </p:animClr>
                                    <p:set>
                                      <p:cBhvr>
                                        <p:cTn id="61" dur="2000" fill="hold"/>
                                        <p:tgtEl>
                                          <p:spTgt spid="138247"/>
                                        </p:tgtEl>
                                        <p:attrNameLst>
                                          <p:attrName>fill.type</p:attrName>
                                        </p:attrNameLst>
                                      </p:cBhvr>
                                      <p:to>
                                        <p:strVal val="solid"/>
                                      </p:to>
                                    </p:set>
                                    <p:set>
                                      <p:cBhvr>
                                        <p:cTn id="62" dur="2000" fill="hold"/>
                                        <p:tgtEl>
                                          <p:spTgt spid="138247"/>
                                        </p:tgtEl>
                                        <p:attrNameLst>
                                          <p:attrName>fill.on</p:attrName>
                                        </p:attrNameLst>
                                      </p:cBhvr>
                                      <p:to>
                                        <p:strVal val="true"/>
                                      </p:to>
                                    </p:set>
                                  </p:childTnLst>
                                </p:cTn>
                              </p:par>
                              <p:par>
                                <p:cTn id="63" presetID="3" presetClass="entr" presetSubtype="10" fill="hold" grpId="0" nodeType="withEffect">
                                  <p:stCondLst>
                                    <p:cond delay="0"/>
                                  </p:stCondLst>
                                  <p:childTnLst>
                                    <p:set>
                                      <p:cBhvr>
                                        <p:cTn id="64" dur="1" fill="hold">
                                          <p:stCondLst>
                                            <p:cond delay="0"/>
                                          </p:stCondLst>
                                        </p:cTn>
                                        <p:tgtEl>
                                          <p:spTgt spid="138269"/>
                                        </p:tgtEl>
                                        <p:attrNameLst>
                                          <p:attrName>style.visibility</p:attrName>
                                        </p:attrNameLst>
                                      </p:cBhvr>
                                      <p:to>
                                        <p:strVal val="visible"/>
                                      </p:to>
                                    </p:set>
                                    <p:animEffect transition="in" filter="blinds(horizontal)">
                                      <p:cBhvr>
                                        <p:cTn id="65" dur="500"/>
                                        <p:tgtEl>
                                          <p:spTgt spid="138269"/>
                                        </p:tgtEl>
                                      </p:cBhvr>
                                    </p:animEffect>
                                  </p:childTnLst>
                                </p:cTn>
                              </p:par>
                            </p:childTnLst>
                          </p:cTn>
                        </p:par>
                      </p:childTnLst>
                    </p:cTn>
                  </p:par>
                  <p:par>
                    <p:cTn id="66" fill="hold">
                      <p:stCondLst>
                        <p:cond delay="indefinite"/>
                      </p:stCondLst>
                      <p:childTnLst>
                        <p:par>
                          <p:cTn id="67" fill="hold">
                            <p:stCondLst>
                              <p:cond delay="0"/>
                            </p:stCondLst>
                            <p:childTnLst>
                              <p:par>
                                <p:cTn id="68" presetID="1" presetClass="emph" presetSubtype="2" fill="hold" nodeType="clickEffect">
                                  <p:stCondLst>
                                    <p:cond delay="0"/>
                                  </p:stCondLst>
                                  <p:childTnLst>
                                    <p:animClr clrSpc="rgb" dir="cw">
                                      <p:cBhvr>
                                        <p:cTn id="69" dur="2000" fill="hold"/>
                                        <p:tgtEl>
                                          <p:spTgt spid="138249"/>
                                        </p:tgtEl>
                                        <p:attrNameLst>
                                          <p:attrName>fillcolor</p:attrName>
                                        </p:attrNameLst>
                                      </p:cBhvr>
                                      <p:to>
                                        <a:srgbClr val="FF3300"/>
                                      </p:to>
                                    </p:animClr>
                                    <p:set>
                                      <p:cBhvr>
                                        <p:cTn id="70" dur="2000" fill="hold"/>
                                        <p:tgtEl>
                                          <p:spTgt spid="138249"/>
                                        </p:tgtEl>
                                        <p:attrNameLst>
                                          <p:attrName>fill.type</p:attrName>
                                        </p:attrNameLst>
                                      </p:cBhvr>
                                      <p:to>
                                        <p:strVal val="solid"/>
                                      </p:to>
                                    </p:set>
                                    <p:set>
                                      <p:cBhvr>
                                        <p:cTn id="71" dur="2000" fill="hold"/>
                                        <p:tgtEl>
                                          <p:spTgt spid="138249"/>
                                        </p:tgtEl>
                                        <p:attrNameLst>
                                          <p:attrName>fill.on</p:attrName>
                                        </p:attrNameLst>
                                      </p:cBhvr>
                                      <p:to>
                                        <p:strVal val="true"/>
                                      </p:to>
                                    </p:set>
                                  </p:childTnLst>
                                </p:cTn>
                              </p:par>
                              <p:par>
                                <p:cTn id="72" presetID="3" presetClass="entr" presetSubtype="10" fill="hold" grpId="0" nodeType="withEffect">
                                  <p:stCondLst>
                                    <p:cond delay="0"/>
                                  </p:stCondLst>
                                  <p:childTnLst>
                                    <p:set>
                                      <p:cBhvr>
                                        <p:cTn id="73" dur="1" fill="hold">
                                          <p:stCondLst>
                                            <p:cond delay="0"/>
                                          </p:stCondLst>
                                        </p:cTn>
                                        <p:tgtEl>
                                          <p:spTgt spid="138270"/>
                                        </p:tgtEl>
                                        <p:attrNameLst>
                                          <p:attrName>style.visibility</p:attrName>
                                        </p:attrNameLst>
                                      </p:cBhvr>
                                      <p:to>
                                        <p:strVal val="visible"/>
                                      </p:to>
                                    </p:set>
                                    <p:animEffect transition="in" filter="blinds(horizontal)">
                                      <p:cBhvr>
                                        <p:cTn id="74" dur="500"/>
                                        <p:tgtEl>
                                          <p:spTgt spid="138270"/>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mph" presetSubtype="2" fill="hold" nodeType="clickEffect">
                                  <p:stCondLst>
                                    <p:cond delay="0"/>
                                  </p:stCondLst>
                                  <p:childTnLst>
                                    <p:animClr clrSpc="rgb" dir="cw">
                                      <p:cBhvr>
                                        <p:cTn id="78" dur="2000" fill="hold"/>
                                        <p:tgtEl>
                                          <p:spTgt spid="138251"/>
                                        </p:tgtEl>
                                        <p:attrNameLst>
                                          <p:attrName>fillcolor</p:attrName>
                                        </p:attrNameLst>
                                      </p:cBhvr>
                                      <p:to>
                                        <a:srgbClr val="FF3300"/>
                                      </p:to>
                                    </p:animClr>
                                    <p:set>
                                      <p:cBhvr>
                                        <p:cTn id="79" dur="2000" fill="hold"/>
                                        <p:tgtEl>
                                          <p:spTgt spid="138251"/>
                                        </p:tgtEl>
                                        <p:attrNameLst>
                                          <p:attrName>fill.type</p:attrName>
                                        </p:attrNameLst>
                                      </p:cBhvr>
                                      <p:to>
                                        <p:strVal val="solid"/>
                                      </p:to>
                                    </p:set>
                                    <p:set>
                                      <p:cBhvr>
                                        <p:cTn id="80" dur="2000" fill="hold"/>
                                        <p:tgtEl>
                                          <p:spTgt spid="138251"/>
                                        </p:tgtEl>
                                        <p:attrNameLst>
                                          <p:attrName>fill.on</p:attrName>
                                        </p:attrNameLst>
                                      </p:cBhvr>
                                      <p:to>
                                        <p:strVal val="true"/>
                                      </p:to>
                                    </p:set>
                                  </p:childTnLst>
                                </p:cTn>
                              </p:par>
                              <p:par>
                                <p:cTn id="81" presetID="3" presetClass="entr" presetSubtype="10" fill="hold" grpId="0" nodeType="withEffect">
                                  <p:stCondLst>
                                    <p:cond delay="0"/>
                                  </p:stCondLst>
                                  <p:childTnLst>
                                    <p:set>
                                      <p:cBhvr>
                                        <p:cTn id="82" dur="1" fill="hold">
                                          <p:stCondLst>
                                            <p:cond delay="0"/>
                                          </p:stCondLst>
                                        </p:cTn>
                                        <p:tgtEl>
                                          <p:spTgt spid="138271"/>
                                        </p:tgtEl>
                                        <p:attrNameLst>
                                          <p:attrName>style.visibility</p:attrName>
                                        </p:attrNameLst>
                                      </p:cBhvr>
                                      <p:to>
                                        <p:strVal val="visible"/>
                                      </p:to>
                                    </p:set>
                                    <p:animEffect transition="in" filter="blinds(horizontal)">
                                      <p:cBhvr>
                                        <p:cTn id="83" dur="500"/>
                                        <p:tgtEl>
                                          <p:spTgt spid="138271"/>
                                        </p:tgtEl>
                                      </p:cBhvr>
                                    </p:animEffect>
                                  </p:childTnLst>
                                </p:cTn>
                              </p:par>
                            </p:childTnLst>
                          </p:cTn>
                        </p:par>
                      </p:childTnLst>
                    </p:cTn>
                  </p:par>
                  <p:par>
                    <p:cTn id="84" fill="hold">
                      <p:stCondLst>
                        <p:cond delay="indefinite"/>
                      </p:stCondLst>
                      <p:childTnLst>
                        <p:par>
                          <p:cTn id="85" fill="hold">
                            <p:stCondLst>
                              <p:cond delay="0"/>
                            </p:stCondLst>
                            <p:childTnLst>
                              <p:par>
                                <p:cTn id="86" presetID="1" presetClass="emph" presetSubtype="2" fill="hold" nodeType="clickEffect">
                                  <p:stCondLst>
                                    <p:cond delay="0"/>
                                  </p:stCondLst>
                                  <p:childTnLst>
                                    <p:animClr clrSpc="rgb" dir="cw">
                                      <p:cBhvr>
                                        <p:cTn id="87" dur="2000" fill="hold"/>
                                        <p:tgtEl>
                                          <p:spTgt spid="138257"/>
                                        </p:tgtEl>
                                        <p:attrNameLst>
                                          <p:attrName>fillcolor</p:attrName>
                                        </p:attrNameLst>
                                      </p:cBhvr>
                                      <p:to>
                                        <a:srgbClr val="FF3300"/>
                                      </p:to>
                                    </p:animClr>
                                    <p:set>
                                      <p:cBhvr>
                                        <p:cTn id="88" dur="2000" fill="hold"/>
                                        <p:tgtEl>
                                          <p:spTgt spid="138257"/>
                                        </p:tgtEl>
                                        <p:attrNameLst>
                                          <p:attrName>fill.type</p:attrName>
                                        </p:attrNameLst>
                                      </p:cBhvr>
                                      <p:to>
                                        <p:strVal val="solid"/>
                                      </p:to>
                                    </p:set>
                                    <p:set>
                                      <p:cBhvr>
                                        <p:cTn id="89" dur="2000" fill="hold"/>
                                        <p:tgtEl>
                                          <p:spTgt spid="138257"/>
                                        </p:tgtEl>
                                        <p:attrNameLst>
                                          <p:attrName>fill.on</p:attrName>
                                        </p:attrNameLst>
                                      </p:cBhvr>
                                      <p:to>
                                        <p:strVal val="true"/>
                                      </p:to>
                                    </p:se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138272"/>
                                        </p:tgtEl>
                                        <p:attrNameLst>
                                          <p:attrName>style.visibility</p:attrName>
                                        </p:attrNameLst>
                                      </p:cBhvr>
                                      <p:to>
                                        <p:strVal val="visible"/>
                                      </p:to>
                                    </p:set>
                                    <p:animEffect transition="in" filter="blinds(horizontal)">
                                      <p:cBhvr>
                                        <p:cTn id="94" dur="500"/>
                                        <p:tgtEl>
                                          <p:spTgt spid="1382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63" grpId="0"/>
      <p:bldP spid="138264" grpId="0"/>
      <p:bldP spid="138265" grpId="0"/>
      <p:bldP spid="138266" grpId="0"/>
      <p:bldP spid="138267" grpId="0"/>
      <p:bldP spid="138268" grpId="0"/>
      <p:bldP spid="138269" grpId="0"/>
      <p:bldP spid="138270" grpId="0"/>
      <p:bldP spid="138271" grpId="0"/>
      <p:bldP spid="13827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a:t>
            </a:r>
            <a:r>
              <a:rPr lang="en-US" sz="3200" dirty="0" err="1">
                <a:solidFill>
                  <a:srgbClr val="1F497D"/>
                </a:solidFill>
                <a:ea typeface="UWKMJF (KSC)" pitchFamily="2" charset="-127"/>
              </a:rPr>
              <a:t>Inorder</a:t>
            </a:r>
            <a:r>
              <a:rPr lang="en-US" sz="3200" dirty="0">
                <a:solidFill>
                  <a:srgbClr val="1F497D"/>
                </a:solidFill>
                <a:ea typeface="UWKMJF (KSC)" pitchFamily="2" charset="-127"/>
              </a:rPr>
              <a:t>, Preorder, </a:t>
            </a:r>
            <a:r>
              <a:rPr lang="en-US" sz="3200" dirty="0" err="1">
                <a:solidFill>
                  <a:srgbClr val="1F497D"/>
                </a:solidFill>
                <a:ea typeface="UWKMJF (KSC)" pitchFamily="2" charset="-127"/>
              </a:rPr>
              <a:t>Postorder</a:t>
            </a:r>
            <a:r>
              <a:rPr lang="en-US" sz="3200" dirty="0">
                <a:solidFill>
                  <a:srgbClr val="1F497D"/>
                </a:solidFill>
                <a:ea typeface="UWKMJF (KSC)" pitchFamily="2" charset="-127"/>
              </a:rPr>
              <a:t>)</a:t>
            </a:r>
            <a:endParaRPr lang="en-US" sz="3600" dirty="0" smtClean="0"/>
          </a:p>
        </p:txBody>
      </p:sp>
      <p:sp>
        <p:nvSpPr>
          <p:cNvPr id="13315" name="Slide Number Placeholder 4"/>
          <p:cNvSpPr>
            <a:spLocks noGrp="1"/>
          </p:cNvSpPr>
          <p:nvPr>
            <p:ph type="sldNum" sz="quarter" idx="12"/>
          </p:nvPr>
        </p:nvSpPr>
        <p:spPr>
          <a:noFill/>
        </p:spPr>
        <p:txBody>
          <a:bodyPr/>
          <a:lstStyle/>
          <a:p>
            <a:fld id="{33443AB0-B5C0-465B-BDD9-06D624EA26CD}" type="slidenum">
              <a:rPr lang="en-US" smtClean="0"/>
              <a:pPr/>
              <a:t>12</a:t>
            </a:fld>
            <a:endParaRPr lang="en-US" smtClean="0"/>
          </a:p>
        </p:txBody>
      </p:sp>
      <p:sp>
        <p:nvSpPr>
          <p:cNvPr id="139267" name="Oval 3"/>
          <p:cNvSpPr>
            <a:spLocks noChangeArrowheads="1"/>
          </p:cNvSpPr>
          <p:nvPr/>
        </p:nvSpPr>
        <p:spPr bwMode="auto">
          <a:xfrm>
            <a:off x="5713413" y="48752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139268" name="Oval 4"/>
          <p:cNvSpPr>
            <a:spLocks noChangeArrowheads="1"/>
          </p:cNvSpPr>
          <p:nvPr/>
        </p:nvSpPr>
        <p:spPr bwMode="auto">
          <a:xfrm>
            <a:off x="5332413" y="16748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139269" name="Oval 5"/>
          <p:cNvSpPr>
            <a:spLocks noChangeArrowheads="1"/>
          </p:cNvSpPr>
          <p:nvPr/>
        </p:nvSpPr>
        <p:spPr bwMode="auto">
          <a:xfrm>
            <a:off x="4189413" y="27416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13320" name="AutoShape 6"/>
          <p:cNvCxnSpPr>
            <a:cxnSpLocks noChangeShapeType="1"/>
            <a:stCxn id="139268" idx="3"/>
            <a:endCxn id="139269" idx="0"/>
          </p:cNvCxnSpPr>
          <p:nvPr/>
        </p:nvCxnSpPr>
        <p:spPr bwMode="auto">
          <a:xfrm flipH="1">
            <a:off x="4456113" y="2130425"/>
            <a:ext cx="954087" cy="611188"/>
          </a:xfrm>
          <a:prstGeom prst="straightConnector1">
            <a:avLst/>
          </a:prstGeom>
          <a:noFill/>
          <a:ln w="9525">
            <a:solidFill>
              <a:schemeClr val="tx1"/>
            </a:solidFill>
            <a:round/>
            <a:headEnd/>
            <a:tailEnd/>
          </a:ln>
        </p:spPr>
      </p:cxnSp>
      <p:sp>
        <p:nvSpPr>
          <p:cNvPr id="139271" name="Oval 7"/>
          <p:cNvSpPr>
            <a:spLocks noChangeArrowheads="1"/>
          </p:cNvSpPr>
          <p:nvPr/>
        </p:nvSpPr>
        <p:spPr bwMode="auto">
          <a:xfrm>
            <a:off x="6551613" y="27416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dirty="0">
                <a:latin typeface="Arial" pitchFamily="34" charset="0"/>
              </a:rPr>
              <a:t>8</a:t>
            </a:r>
          </a:p>
        </p:txBody>
      </p:sp>
      <p:cxnSp>
        <p:nvCxnSpPr>
          <p:cNvPr id="13322" name="AutoShape 8"/>
          <p:cNvCxnSpPr>
            <a:cxnSpLocks noChangeShapeType="1"/>
            <a:endCxn id="139271" idx="0"/>
          </p:cNvCxnSpPr>
          <p:nvPr/>
        </p:nvCxnSpPr>
        <p:spPr bwMode="auto">
          <a:xfrm>
            <a:off x="5788025" y="2130425"/>
            <a:ext cx="1030288" cy="611188"/>
          </a:xfrm>
          <a:prstGeom prst="straightConnector1">
            <a:avLst/>
          </a:prstGeom>
          <a:noFill/>
          <a:ln w="9525">
            <a:solidFill>
              <a:schemeClr val="tx1"/>
            </a:solidFill>
            <a:round/>
            <a:headEnd/>
            <a:tailEnd/>
          </a:ln>
        </p:spPr>
      </p:cxnSp>
      <p:sp>
        <p:nvSpPr>
          <p:cNvPr id="139273" name="Oval 9"/>
          <p:cNvSpPr>
            <a:spLocks noChangeArrowheads="1"/>
          </p:cNvSpPr>
          <p:nvPr/>
        </p:nvSpPr>
        <p:spPr bwMode="auto">
          <a:xfrm>
            <a:off x="7389813" y="38084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dirty="0">
                <a:latin typeface="Arial" pitchFamily="34" charset="0"/>
              </a:rPr>
              <a:t>14</a:t>
            </a:r>
          </a:p>
        </p:txBody>
      </p:sp>
      <p:cxnSp>
        <p:nvCxnSpPr>
          <p:cNvPr id="13324" name="AutoShape 10"/>
          <p:cNvCxnSpPr>
            <a:cxnSpLocks noChangeShapeType="1"/>
            <a:endCxn id="139273" idx="0"/>
          </p:cNvCxnSpPr>
          <p:nvPr/>
        </p:nvCxnSpPr>
        <p:spPr bwMode="auto">
          <a:xfrm>
            <a:off x="7007225" y="3197225"/>
            <a:ext cx="649288" cy="611188"/>
          </a:xfrm>
          <a:prstGeom prst="straightConnector1">
            <a:avLst/>
          </a:prstGeom>
          <a:noFill/>
          <a:ln w="9525">
            <a:solidFill>
              <a:schemeClr val="tx1"/>
            </a:solidFill>
            <a:round/>
            <a:headEnd/>
            <a:tailEnd/>
          </a:ln>
        </p:spPr>
      </p:cxnSp>
      <p:sp>
        <p:nvSpPr>
          <p:cNvPr id="139275" name="Oval 11"/>
          <p:cNvSpPr>
            <a:spLocks noChangeArrowheads="1"/>
          </p:cNvSpPr>
          <p:nvPr/>
        </p:nvSpPr>
        <p:spPr bwMode="auto">
          <a:xfrm>
            <a:off x="6626225" y="4876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13326" name="AutoShape 12"/>
          <p:cNvCxnSpPr>
            <a:cxnSpLocks noChangeShapeType="1"/>
            <a:endCxn id="139275" idx="0"/>
          </p:cNvCxnSpPr>
          <p:nvPr/>
        </p:nvCxnSpPr>
        <p:spPr bwMode="auto">
          <a:xfrm flipH="1">
            <a:off x="6892925" y="4265613"/>
            <a:ext cx="573088" cy="611187"/>
          </a:xfrm>
          <a:prstGeom prst="straightConnector1">
            <a:avLst/>
          </a:prstGeom>
          <a:noFill/>
          <a:ln w="9525">
            <a:solidFill>
              <a:schemeClr val="tx1"/>
            </a:solidFill>
            <a:round/>
            <a:headEnd/>
            <a:tailEnd/>
          </a:ln>
        </p:spPr>
      </p:cxnSp>
      <p:sp>
        <p:nvSpPr>
          <p:cNvPr id="139277" name="Oval 13"/>
          <p:cNvSpPr>
            <a:spLocks noChangeArrowheads="1"/>
          </p:cNvSpPr>
          <p:nvPr/>
        </p:nvSpPr>
        <p:spPr bwMode="auto">
          <a:xfrm>
            <a:off x="4951413" y="38084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13328" name="AutoShape 14"/>
          <p:cNvCxnSpPr>
            <a:cxnSpLocks noChangeShapeType="1"/>
            <a:endCxn id="139277" idx="0"/>
          </p:cNvCxnSpPr>
          <p:nvPr/>
        </p:nvCxnSpPr>
        <p:spPr bwMode="auto">
          <a:xfrm>
            <a:off x="4645025" y="3197225"/>
            <a:ext cx="573088" cy="611188"/>
          </a:xfrm>
          <a:prstGeom prst="straightConnector1">
            <a:avLst/>
          </a:prstGeom>
          <a:noFill/>
          <a:ln w="9525">
            <a:solidFill>
              <a:schemeClr val="tx1"/>
            </a:solidFill>
            <a:round/>
            <a:headEnd/>
            <a:tailEnd/>
          </a:ln>
        </p:spPr>
      </p:cxnSp>
      <p:sp>
        <p:nvSpPr>
          <p:cNvPr id="139279" name="Oval 15"/>
          <p:cNvSpPr>
            <a:spLocks noChangeArrowheads="1"/>
          </p:cNvSpPr>
          <p:nvPr/>
        </p:nvSpPr>
        <p:spPr bwMode="auto">
          <a:xfrm>
            <a:off x="3351213" y="38084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13330" name="AutoShape 16"/>
          <p:cNvCxnSpPr>
            <a:cxnSpLocks noChangeShapeType="1"/>
            <a:endCxn id="139279" idx="0"/>
          </p:cNvCxnSpPr>
          <p:nvPr/>
        </p:nvCxnSpPr>
        <p:spPr bwMode="auto">
          <a:xfrm flipH="1">
            <a:off x="3617913" y="3197225"/>
            <a:ext cx="649287" cy="611188"/>
          </a:xfrm>
          <a:prstGeom prst="straightConnector1">
            <a:avLst/>
          </a:prstGeom>
          <a:noFill/>
          <a:ln w="9525">
            <a:solidFill>
              <a:schemeClr val="tx1"/>
            </a:solidFill>
            <a:round/>
            <a:headEnd/>
            <a:tailEnd/>
          </a:ln>
        </p:spPr>
      </p:cxnSp>
      <p:sp>
        <p:nvSpPr>
          <p:cNvPr id="139281" name="Oval 17"/>
          <p:cNvSpPr>
            <a:spLocks noChangeArrowheads="1"/>
          </p:cNvSpPr>
          <p:nvPr/>
        </p:nvSpPr>
        <p:spPr bwMode="auto">
          <a:xfrm>
            <a:off x="8153400" y="48752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13332" name="AutoShape 18"/>
          <p:cNvCxnSpPr>
            <a:cxnSpLocks noChangeShapeType="1"/>
            <a:endCxn id="139281" idx="0"/>
          </p:cNvCxnSpPr>
          <p:nvPr/>
        </p:nvCxnSpPr>
        <p:spPr bwMode="auto">
          <a:xfrm>
            <a:off x="7847013" y="4264025"/>
            <a:ext cx="573087" cy="611188"/>
          </a:xfrm>
          <a:prstGeom prst="straightConnector1">
            <a:avLst/>
          </a:prstGeom>
          <a:noFill/>
          <a:ln w="9525">
            <a:solidFill>
              <a:schemeClr val="tx1"/>
            </a:solidFill>
            <a:round/>
            <a:headEnd/>
            <a:tailEnd/>
          </a:ln>
        </p:spPr>
      </p:cxnSp>
      <p:sp>
        <p:nvSpPr>
          <p:cNvPr id="139283" name="Oval 19"/>
          <p:cNvSpPr>
            <a:spLocks noChangeArrowheads="1"/>
          </p:cNvSpPr>
          <p:nvPr/>
        </p:nvSpPr>
        <p:spPr bwMode="auto">
          <a:xfrm>
            <a:off x="4111625" y="4875213"/>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13334" name="AutoShape 20"/>
          <p:cNvCxnSpPr>
            <a:cxnSpLocks noChangeShapeType="1"/>
            <a:endCxn id="139283" idx="0"/>
          </p:cNvCxnSpPr>
          <p:nvPr/>
        </p:nvCxnSpPr>
        <p:spPr bwMode="auto">
          <a:xfrm flipH="1">
            <a:off x="4378325" y="4264025"/>
            <a:ext cx="649288" cy="611188"/>
          </a:xfrm>
          <a:prstGeom prst="straightConnector1">
            <a:avLst/>
          </a:prstGeom>
          <a:noFill/>
          <a:ln w="9525">
            <a:solidFill>
              <a:schemeClr val="tx1"/>
            </a:solidFill>
            <a:round/>
            <a:headEnd/>
            <a:tailEnd/>
          </a:ln>
        </p:spPr>
      </p:cxnSp>
      <p:cxnSp>
        <p:nvCxnSpPr>
          <p:cNvPr id="13335" name="AutoShape 21"/>
          <p:cNvCxnSpPr>
            <a:cxnSpLocks noChangeShapeType="1"/>
          </p:cNvCxnSpPr>
          <p:nvPr/>
        </p:nvCxnSpPr>
        <p:spPr bwMode="auto">
          <a:xfrm>
            <a:off x="5408613" y="4265613"/>
            <a:ext cx="573087" cy="611187"/>
          </a:xfrm>
          <a:prstGeom prst="straightConnector1">
            <a:avLst/>
          </a:prstGeom>
          <a:noFill/>
          <a:ln w="9525">
            <a:solidFill>
              <a:schemeClr val="tx1"/>
            </a:solidFill>
            <a:round/>
            <a:headEnd/>
            <a:tailEnd/>
          </a:ln>
        </p:spPr>
      </p:cxnSp>
      <p:sp>
        <p:nvSpPr>
          <p:cNvPr id="139287" name="Text Box 23"/>
          <p:cNvSpPr txBox="1">
            <a:spLocks noChangeArrowheads="1"/>
          </p:cNvSpPr>
          <p:nvPr/>
        </p:nvSpPr>
        <p:spPr bwMode="auto">
          <a:xfrm>
            <a:off x="4800600" y="5867400"/>
            <a:ext cx="609600" cy="366713"/>
          </a:xfrm>
          <a:prstGeom prst="rect">
            <a:avLst/>
          </a:prstGeom>
          <a:noFill/>
          <a:ln w="9525">
            <a:noFill/>
            <a:miter lim="800000"/>
            <a:headEnd/>
            <a:tailEnd/>
          </a:ln>
        </p:spPr>
        <p:txBody>
          <a:bodyPr>
            <a:spAutoFit/>
          </a:bodyPr>
          <a:lstStyle/>
          <a:p>
            <a:pPr>
              <a:spcBef>
                <a:spcPct val="50000"/>
              </a:spcBef>
            </a:pPr>
            <a:r>
              <a:rPr lang="en-US"/>
              <a:t>7</a:t>
            </a:r>
          </a:p>
        </p:txBody>
      </p:sp>
      <p:sp>
        <p:nvSpPr>
          <p:cNvPr id="139288" name="Text Box 24"/>
          <p:cNvSpPr txBox="1">
            <a:spLocks noChangeArrowheads="1"/>
          </p:cNvSpPr>
          <p:nvPr/>
        </p:nvSpPr>
        <p:spPr bwMode="auto">
          <a:xfrm>
            <a:off x="2743200" y="5881688"/>
            <a:ext cx="685800" cy="366712"/>
          </a:xfrm>
          <a:prstGeom prst="rect">
            <a:avLst/>
          </a:prstGeom>
          <a:noFill/>
          <a:ln w="9525">
            <a:noFill/>
            <a:miter lim="800000"/>
            <a:headEnd/>
            <a:tailEnd/>
          </a:ln>
        </p:spPr>
        <p:txBody>
          <a:bodyPr>
            <a:spAutoFit/>
          </a:bodyPr>
          <a:lstStyle/>
          <a:p>
            <a:pPr>
              <a:spcBef>
                <a:spcPct val="50000"/>
              </a:spcBef>
            </a:pPr>
            <a:r>
              <a:rPr lang="en-US"/>
              <a:t>2</a:t>
            </a:r>
          </a:p>
        </p:txBody>
      </p:sp>
      <p:sp>
        <p:nvSpPr>
          <p:cNvPr id="139289" name="Text Box 25"/>
          <p:cNvSpPr txBox="1">
            <a:spLocks noChangeArrowheads="1"/>
          </p:cNvSpPr>
          <p:nvPr/>
        </p:nvSpPr>
        <p:spPr bwMode="auto">
          <a:xfrm>
            <a:off x="685800" y="5895975"/>
            <a:ext cx="533400" cy="366713"/>
          </a:xfrm>
          <a:prstGeom prst="rect">
            <a:avLst/>
          </a:prstGeom>
          <a:noFill/>
          <a:ln w="9525">
            <a:noFill/>
            <a:miter lim="800000"/>
            <a:headEnd/>
            <a:tailEnd/>
          </a:ln>
        </p:spPr>
        <p:txBody>
          <a:bodyPr>
            <a:spAutoFit/>
          </a:bodyPr>
          <a:lstStyle/>
          <a:p>
            <a:pPr>
              <a:spcBef>
                <a:spcPct val="50000"/>
              </a:spcBef>
            </a:pPr>
            <a:r>
              <a:rPr lang="en-US"/>
              <a:t>1</a:t>
            </a:r>
          </a:p>
        </p:txBody>
      </p:sp>
      <p:sp>
        <p:nvSpPr>
          <p:cNvPr id="139290" name="Text Box 26"/>
          <p:cNvSpPr txBox="1">
            <a:spLocks noChangeArrowheads="1"/>
          </p:cNvSpPr>
          <p:nvPr/>
        </p:nvSpPr>
        <p:spPr bwMode="auto">
          <a:xfrm>
            <a:off x="2286000" y="5881688"/>
            <a:ext cx="685800" cy="366712"/>
          </a:xfrm>
          <a:prstGeom prst="rect">
            <a:avLst/>
          </a:prstGeom>
          <a:noFill/>
          <a:ln w="9525">
            <a:noFill/>
            <a:miter lim="800000"/>
            <a:headEnd/>
            <a:tailEnd/>
          </a:ln>
        </p:spPr>
        <p:txBody>
          <a:bodyPr>
            <a:spAutoFit/>
          </a:bodyPr>
          <a:lstStyle/>
          <a:p>
            <a:pPr>
              <a:spcBef>
                <a:spcPct val="50000"/>
              </a:spcBef>
            </a:pPr>
            <a:r>
              <a:rPr lang="en-US"/>
              <a:t>4</a:t>
            </a:r>
          </a:p>
        </p:txBody>
      </p:sp>
      <p:sp>
        <p:nvSpPr>
          <p:cNvPr id="139291" name="Text Box 27"/>
          <p:cNvSpPr txBox="1">
            <a:spLocks noChangeArrowheads="1"/>
          </p:cNvSpPr>
          <p:nvPr/>
        </p:nvSpPr>
        <p:spPr bwMode="auto">
          <a:xfrm>
            <a:off x="1219200" y="5895975"/>
            <a:ext cx="685800" cy="366713"/>
          </a:xfrm>
          <a:prstGeom prst="rect">
            <a:avLst/>
          </a:prstGeom>
          <a:noFill/>
          <a:ln w="9525">
            <a:noFill/>
            <a:miter lim="800000"/>
            <a:headEnd/>
            <a:tailEnd/>
          </a:ln>
        </p:spPr>
        <p:txBody>
          <a:bodyPr>
            <a:spAutoFit/>
          </a:bodyPr>
          <a:lstStyle/>
          <a:p>
            <a:pPr>
              <a:spcBef>
                <a:spcPct val="50000"/>
              </a:spcBef>
            </a:pPr>
            <a:r>
              <a:rPr lang="en-US"/>
              <a:t>3</a:t>
            </a:r>
          </a:p>
        </p:txBody>
      </p:sp>
      <p:sp>
        <p:nvSpPr>
          <p:cNvPr id="139292" name="Text Box 28"/>
          <p:cNvSpPr txBox="1">
            <a:spLocks noChangeArrowheads="1"/>
          </p:cNvSpPr>
          <p:nvPr/>
        </p:nvSpPr>
        <p:spPr bwMode="auto">
          <a:xfrm>
            <a:off x="1676400" y="5881688"/>
            <a:ext cx="381000" cy="366712"/>
          </a:xfrm>
          <a:prstGeom prst="rect">
            <a:avLst/>
          </a:prstGeom>
          <a:noFill/>
          <a:ln w="9525">
            <a:noFill/>
            <a:miter lim="800000"/>
            <a:headEnd/>
            <a:tailEnd/>
          </a:ln>
        </p:spPr>
        <p:txBody>
          <a:bodyPr>
            <a:spAutoFit/>
          </a:bodyPr>
          <a:lstStyle/>
          <a:p>
            <a:pPr>
              <a:spcBef>
                <a:spcPct val="50000"/>
              </a:spcBef>
            </a:pPr>
            <a:r>
              <a:rPr lang="en-US"/>
              <a:t>5</a:t>
            </a:r>
          </a:p>
        </p:txBody>
      </p:sp>
      <p:sp>
        <p:nvSpPr>
          <p:cNvPr id="139293" name="Text Box 29"/>
          <p:cNvSpPr txBox="1">
            <a:spLocks noChangeArrowheads="1"/>
          </p:cNvSpPr>
          <p:nvPr/>
        </p:nvSpPr>
        <p:spPr bwMode="auto">
          <a:xfrm>
            <a:off x="4343400" y="5867400"/>
            <a:ext cx="609600" cy="366713"/>
          </a:xfrm>
          <a:prstGeom prst="rect">
            <a:avLst/>
          </a:prstGeom>
          <a:noFill/>
          <a:ln w="9525">
            <a:noFill/>
            <a:miter lim="800000"/>
            <a:headEnd/>
            <a:tailEnd/>
          </a:ln>
        </p:spPr>
        <p:txBody>
          <a:bodyPr>
            <a:spAutoFit/>
          </a:bodyPr>
          <a:lstStyle/>
          <a:p>
            <a:pPr>
              <a:spcBef>
                <a:spcPct val="50000"/>
              </a:spcBef>
            </a:pPr>
            <a:r>
              <a:rPr lang="en-US"/>
              <a:t>8</a:t>
            </a:r>
          </a:p>
        </p:txBody>
      </p:sp>
      <p:sp>
        <p:nvSpPr>
          <p:cNvPr id="139294" name="Text Box 30"/>
          <p:cNvSpPr txBox="1">
            <a:spLocks noChangeArrowheads="1"/>
          </p:cNvSpPr>
          <p:nvPr/>
        </p:nvSpPr>
        <p:spPr bwMode="auto">
          <a:xfrm>
            <a:off x="3886200" y="5867400"/>
            <a:ext cx="609600" cy="366713"/>
          </a:xfrm>
          <a:prstGeom prst="rect">
            <a:avLst/>
          </a:prstGeom>
          <a:noFill/>
          <a:ln w="9525">
            <a:noFill/>
            <a:miter lim="800000"/>
            <a:headEnd/>
            <a:tailEnd/>
          </a:ln>
        </p:spPr>
        <p:txBody>
          <a:bodyPr>
            <a:spAutoFit/>
          </a:bodyPr>
          <a:lstStyle/>
          <a:p>
            <a:pPr>
              <a:spcBef>
                <a:spcPct val="50000"/>
              </a:spcBef>
            </a:pPr>
            <a:r>
              <a:rPr lang="en-US"/>
              <a:t>14</a:t>
            </a:r>
          </a:p>
        </p:txBody>
      </p:sp>
      <p:sp>
        <p:nvSpPr>
          <p:cNvPr id="139295" name="Text Box 31"/>
          <p:cNvSpPr txBox="1">
            <a:spLocks noChangeArrowheads="1"/>
          </p:cNvSpPr>
          <p:nvPr/>
        </p:nvSpPr>
        <p:spPr bwMode="auto">
          <a:xfrm>
            <a:off x="3048000" y="5881688"/>
            <a:ext cx="685800" cy="366712"/>
          </a:xfrm>
          <a:prstGeom prst="rect">
            <a:avLst/>
          </a:prstGeom>
          <a:noFill/>
          <a:ln w="9525">
            <a:noFill/>
            <a:miter lim="800000"/>
            <a:headEnd/>
            <a:tailEnd/>
          </a:ln>
        </p:spPr>
        <p:txBody>
          <a:bodyPr>
            <a:spAutoFit/>
          </a:bodyPr>
          <a:lstStyle/>
          <a:p>
            <a:pPr>
              <a:spcBef>
                <a:spcPct val="50000"/>
              </a:spcBef>
            </a:pPr>
            <a:r>
              <a:rPr lang="en-US"/>
              <a:t>9</a:t>
            </a:r>
          </a:p>
        </p:txBody>
      </p:sp>
      <p:sp>
        <p:nvSpPr>
          <p:cNvPr id="139296" name="Text Box 32"/>
          <p:cNvSpPr txBox="1">
            <a:spLocks noChangeArrowheads="1"/>
          </p:cNvSpPr>
          <p:nvPr/>
        </p:nvSpPr>
        <p:spPr bwMode="auto">
          <a:xfrm>
            <a:off x="3429000" y="5867400"/>
            <a:ext cx="685800" cy="366713"/>
          </a:xfrm>
          <a:prstGeom prst="rect">
            <a:avLst/>
          </a:prstGeom>
          <a:noFill/>
          <a:ln w="9525">
            <a:noFill/>
            <a:miter lim="800000"/>
            <a:headEnd/>
            <a:tailEnd/>
          </a:ln>
        </p:spPr>
        <p:txBody>
          <a:bodyPr>
            <a:spAutoFit/>
          </a:bodyPr>
          <a:lstStyle/>
          <a:p>
            <a:pPr>
              <a:spcBef>
                <a:spcPct val="50000"/>
              </a:spcBef>
            </a:pPr>
            <a:r>
              <a:rPr lang="en-US"/>
              <a:t>16</a:t>
            </a:r>
          </a:p>
        </p:txBody>
      </p:sp>
      <p:sp>
        <p:nvSpPr>
          <p:cNvPr id="36" name="Text Box 2"/>
          <p:cNvSpPr txBox="1">
            <a:spLocks noChangeArrowheads="1"/>
          </p:cNvSpPr>
          <p:nvPr/>
        </p:nvSpPr>
        <p:spPr bwMode="auto">
          <a:xfrm>
            <a:off x="457200" y="1524000"/>
            <a:ext cx="3485356" cy="16764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fontAlgn="base">
              <a:lnSpc>
                <a:spcPct val="90000"/>
              </a:lnSpc>
              <a:spcBef>
                <a:spcPts val="385"/>
              </a:spcBef>
              <a:spcAft>
                <a:spcPts val="0"/>
              </a:spcAft>
            </a:pPr>
            <a:r>
              <a:rPr lang="en-US" sz="900" dirty="0" err="1">
                <a:solidFill>
                  <a:srgbClr val="000000"/>
                </a:solidFill>
                <a:effectLst/>
                <a:latin typeface="Courier New"/>
                <a:ea typeface="Gulim"/>
              </a:rPr>
              <a:t>Postorder_Tree_Walk</a:t>
            </a:r>
            <a:r>
              <a:rPr lang="en-US" sz="900" dirty="0">
                <a:solidFill>
                  <a:srgbClr val="000000"/>
                </a:solidFill>
                <a:effectLst/>
                <a:latin typeface="Courier New"/>
                <a:ea typeface="Gulim"/>
              </a:rPr>
              <a:t>(x)</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1</a:t>
            </a:r>
            <a:r>
              <a:rPr lang="en-US" sz="900" dirty="0">
                <a:solidFill>
                  <a:srgbClr val="000000"/>
                </a:solidFill>
                <a:latin typeface="Courier New"/>
                <a:ea typeface="Gulim"/>
              </a:rPr>
              <a:t> </a:t>
            </a:r>
            <a:r>
              <a:rPr lang="en-US" sz="900" dirty="0" smtClean="0">
                <a:solidFill>
                  <a:srgbClr val="000000"/>
                </a:solidFill>
                <a:latin typeface="Courier New"/>
                <a:ea typeface="Gulim"/>
              </a:rPr>
              <a:t>    </a:t>
            </a:r>
            <a:r>
              <a:rPr lang="en-US" sz="900" dirty="0" smtClean="0">
                <a:solidFill>
                  <a:srgbClr val="000000"/>
                </a:solidFill>
                <a:effectLst/>
                <a:latin typeface="Courier New"/>
                <a:ea typeface="Gulim"/>
              </a:rPr>
              <a:t>If </a:t>
            </a:r>
            <a:r>
              <a:rPr lang="en-US" sz="900" dirty="0">
                <a:solidFill>
                  <a:srgbClr val="000000"/>
                </a:solidFill>
                <a:effectLst/>
                <a:latin typeface="Courier New"/>
                <a:ea typeface="Gulim"/>
              </a:rPr>
              <a:t>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NIL</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latin typeface="Courier New"/>
                <a:ea typeface="Times New Roman"/>
              </a:rPr>
              <a:t> </a:t>
            </a:r>
            <a:r>
              <a:rPr lang="en-US" sz="900" dirty="0" smtClean="0">
                <a:latin typeface="Courier New"/>
                <a:ea typeface="Times New Roman"/>
              </a:rPr>
              <a:t>     </a:t>
            </a:r>
            <a:r>
              <a:rPr lang="en-US" sz="900" dirty="0" smtClean="0">
                <a:effectLst/>
                <a:latin typeface="Courier New"/>
                <a:ea typeface="Times New Roman"/>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2</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Inorder_Tree_Walk</a:t>
            </a:r>
            <a:r>
              <a:rPr lang="en-US" sz="900" dirty="0">
                <a:solidFill>
                  <a:srgbClr val="000000"/>
                </a:solidFill>
                <a:effectLst/>
                <a:latin typeface="Courier New"/>
                <a:ea typeface="Gulim"/>
              </a:rPr>
              <a:t>(</a:t>
            </a:r>
            <a:r>
              <a:rPr lang="en-US" sz="900" dirty="0" err="1">
                <a:solidFill>
                  <a:srgbClr val="000000"/>
                </a:solidFill>
                <a:effectLst/>
                <a:latin typeface="Courier New"/>
                <a:ea typeface="Gulim"/>
              </a:rPr>
              <a:t>x</a:t>
            </a:r>
            <a:r>
              <a:rPr lang="en-US" sz="900" dirty="0" err="1">
                <a:solidFill>
                  <a:srgbClr val="000000"/>
                </a:solidFill>
                <a:effectLst/>
                <a:latin typeface="Courier New"/>
                <a:ea typeface="Gulim"/>
                <a:cs typeface="Courier New"/>
                <a:sym typeface="Symbol"/>
              </a:rPr>
              <a:t></a:t>
            </a:r>
            <a:r>
              <a:rPr lang="en-US" sz="900" dirty="0" err="1">
                <a:solidFill>
                  <a:srgbClr val="000000"/>
                </a:solidFill>
                <a:effectLst/>
                <a:latin typeface="Courier New"/>
                <a:ea typeface="Gulim"/>
              </a:rPr>
              <a:t>leftchild</a:t>
            </a: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3</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Inorder_Tree_Walk</a:t>
            </a:r>
            <a:r>
              <a:rPr lang="en-US" sz="900" dirty="0">
                <a:solidFill>
                  <a:srgbClr val="000000"/>
                </a:solidFill>
                <a:effectLst/>
                <a:latin typeface="Courier New"/>
                <a:ea typeface="Gulim"/>
              </a:rPr>
              <a:t>(x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a:t>
            </a:r>
            <a:r>
              <a:rPr lang="en-US" sz="900" dirty="0" err="1">
                <a:solidFill>
                  <a:srgbClr val="000000"/>
                </a:solidFill>
                <a:effectLst/>
                <a:latin typeface="Courier New"/>
                <a:ea typeface="Gulim"/>
              </a:rPr>
              <a:t>rightchild</a:t>
            </a: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FF0000"/>
                </a:solidFill>
                <a:effectLst/>
                <a:latin typeface="Courier New"/>
                <a:ea typeface="Gulim"/>
              </a:rPr>
              <a:t>4</a:t>
            </a:r>
            <a:r>
              <a:rPr lang="en-US" sz="900" dirty="0">
                <a:solidFill>
                  <a:srgbClr val="000000"/>
                </a:solidFill>
                <a:effectLst/>
                <a:latin typeface="Courier New"/>
                <a:ea typeface="Gulim"/>
              </a:rPr>
              <a:t>	Print x </a:t>
            </a:r>
            <a:r>
              <a:rPr lang="en-US" sz="900" dirty="0">
                <a:solidFill>
                  <a:srgbClr val="000000"/>
                </a:solidFill>
                <a:effectLst/>
                <a:latin typeface="Courier New"/>
                <a:ea typeface="Gulim"/>
                <a:cs typeface="Courier New"/>
                <a:sym typeface="Symbol"/>
              </a:rPr>
              <a:t></a:t>
            </a:r>
            <a:r>
              <a:rPr lang="en-US" sz="900" dirty="0">
                <a:solidFill>
                  <a:srgbClr val="000000"/>
                </a:solidFill>
                <a:effectLst/>
                <a:latin typeface="Courier New"/>
                <a:ea typeface="Gulim"/>
              </a:rPr>
              <a:t> key;</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smtClean="0">
                <a:solidFill>
                  <a:srgbClr val="000000"/>
                </a:solidFill>
                <a:effectLst/>
                <a:latin typeface="Courier New"/>
                <a:ea typeface="Gulim"/>
              </a:rPr>
              <a:t>      }</a:t>
            </a:r>
            <a:endParaRPr lang="en-US" sz="900" dirty="0">
              <a:effectLst/>
              <a:latin typeface="Times New Roman"/>
              <a:ea typeface="Times New Roman"/>
            </a:endParaRPr>
          </a:p>
          <a:p>
            <a:pPr marL="0" marR="0" fontAlgn="base">
              <a:lnSpc>
                <a:spcPct val="90000"/>
              </a:lnSpc>
              <a:spcBef>
                <a:spcPts val="385"/>
              </a:spcBef>
              <a:spcAft>
                <a:spcPts val="0"/>
              </a:spcAft>
            </a:pPr>
            <a:r>
              <a:rPr lang="en-US" sz="900" dirty="0">
                <a:solidFill>
                  <a:srgbClr val="000000"/>
                </a:solidFill>
                <a:effectLst/>
                <a:latin typeface="Courier New"/>
                <a:ea typeface="Gulim"/>
              </a:rPr>
              <a:t>}</a:t>
            </a:r>
            <a:endParaRPr lang="en-US" sz="900" dirty="0">
              <a:effectLst/>
              <a:latin typeface="Times New Roman"/>
              <a:ea typeface="Times New Roman"/>
            </a:endParaRPr>
          </a:p>
          <a:p>
            <a:pPr marL="0" marR="0">
              <a:lnSpc>
                <a:spcPct val="115000"/>
              </a:lnSpc>
              <a:spcBef>
                <a:spcPts val="0"/>
              </a:spcBef>
              <a:spcAft>
                <a:spcPts val="1000"/>
              </a:spcAft>
            </a:pPr>
            <a:r>
              <a:rPr lang="en-US" sz="900" dirty="0">
                <a:effectLst/>
                <a:latin typeface="Courier New"/>
                <a:ea typeface="Malgun Gothic"/>
                <a:cs typeface="Times New Roman"/>
              </a:rPr>
              <a:t> </a:t>
            </a:r>
            <a:endParaRPr lang="en-US" sz="900" dirty="0">
              <a:effectLst/>
              <a:latin typeface="Calibri"/>
              <a:ea typeface="Malgun Gothic"/>
              <a:cs typeface="Times New Roman"/>
            </a:endParaRPr>
          </a:p>
        </p:txBody>
      </p:sp>
    </p:spTree>
    <p:extLst>
      <p:ext uri="{BB962C8B-B14F-4D97-AF65-F5344CB8AC3E}">
        <p14:creationId xmlns:p14="http://schemas.microsoft.com/office/powerpoint/2010/main" val="3234833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39268"/>
                                        </p:tgtEl>
                                        <p:attrNameLst>
                                          <p:attrName>fillcolor</p:attrName>
                                        </p:attrNameLst>
                                      </p:cBhvr>
                                      <p:to>
                                        <a:srgbClr val="FFFF00"/>
                                      </p:to>
                                    </p:animClr>
                                    <p:set>
                                      <p:cBhvr>
                                        <p:cTn id="7" dur="2000" fill="hold"/>
                                        <p:tgtEl>
                                          <p:spTgt spid="139268"/>
                                        </p:tgtEl>
                                        <p:attrNameLst>
                                          <p:attrName>fill.type</p:attrName>
                                        </p:attrNameLst>
                                      </p:cBhvr>
                                      <p:to>
                                        <p:strVal val="solid"/>
                                      </p:to>
                                    </p:set>
                                    <p:set>
                                      <p:cBhvr>
                                        <p:cTn id="8" dur="2000" fill="hold"/>
                                        <p:tgtEl>
                                          <p:spTgt spid="139268"/>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mph" presetSubtype="2" fill="hold" nodeType="clickEffect">
                                  <p:stCondLst>
                                    <p:cond delay="0"/>
                                  </p:stCondLst>
                                  <p:childTnLst>
                                    <p:animClr clrSpc="rgb" dir="cw">
                                      <p:cBhvr>
                                        <p:cTn id="12" dur="2000" fill="hold"/>
                                        <p:tgtEl>
                                          <p:spTgt spid="139269"/>
                                        </p:tgtEl>
                                        <p:attrNameLst>
                                          <p:attrName>fillcolor</p:attrName>
                                        </p:attrNameLst>
                                      </p:cBhvr>
                                      <p:to>
                                        <a:srgbClr val="FFFF00"/>
                                      </p:to>
                                    </p:animClr>
                                    <p:set>
                                      <p:cBhvr>
                                        <p:cTn id="13" dur="2000" fill="hold"/>
                                        <p:tgtEl>
                                          <p:spTgt spid="139269"/>
                                        </p:tgtEl>
                                        <p:attrNameLst>
                                          <p:attrName>fill.type</p:attrName>
                                        </p:attrNameLst>
                                      </p:cBhvr>
                                      <p:to>
                                        <p:strVal val="solid"/>
                                      </p:to>
                                    </p:set>
                                    <p:set>
                                      <p:cBhvr>
                                        <p:cTn id="14" dur="2000" fill="hold"/>
                                        <p:tgtEl>
                                          <p:spTgt spid="139269"/>
                                        </p:tgtEl>
                                        <p:attrNameLst>
                                          <p:attrName>fill.on</p:attrName>
                                        </p:attrNameLst>
                                      </p:cBhvr>
                                      <p:to>
                                        <p:strVal val="true"/>
                                      </p:to>
                                    </p:se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dir="cw">
                                      <p:cBhvr>
                                        <p:cTn id="18" dur="2000" fill="hold"/>
                                        <p:tgtEl>
                                          <p:spTgt spid="139279"/>
                                        </p:tgtEl>
                                        <p:attrNameLst>
                                          <p:attrName>fillcolor</p:attrName>
                                        </p:attrNameLst>
                                      </p:cBhvr>
                                      <p:to>
                                        <a:srgbClr val="FFFF00"/>
                                      </p:to>
                                    </p:animClr>
                                    <p:set>
                                      <p:cBhvr>
                                        <p:cTn id="19" dur="2000" fill="hold"/>
                                        <p:tgtEl>
                                          <p:spTgt spid="139279"/>
                                        </p:tgtEl>
                                        <p:attrNameLst>
                                          <p:attrName>fill.type</p:attrName>
                                        </p:attrNameLst>
                                      </p:cBhvr>
                                      <p:to>
                                        <p:strVal val="solid"/>
                                      </p:to>
                                    </p:set>
                                    <p:set>
                                      <p:cBhvr>
                                        <p:cTn id="20" dur="2000" fill="hold"/>
                                        <p:tgtEl>
                                          <p:spTgt spid="139279"/>
                                        </p:tgtEl>
                                        <p:attrNameLst>
                                          <p:attrName>fill.on</p:attrName>
                                        </p:attrNameLst>
                                      </p:cBhvr>
                                      <p:to>
                                        <p:strVal val="true"/>
                                      </p:to>
                                    </p:set>
                                  </p:childTnLst>
                                </p:cTn>
                              </p:par>
                            </p:childTnLst>
                          </p:cTn>
                        </p:par>
                      </p:childTnLst>
                    </p:cTn>
                  </p:par>
                  <p:par>
                    <p:cTn id="21" fill="hold">
                      <p:stCondLst>
                        <p:cond delay="indefinite"/>
                      </p:stCondLst>
                      <p:childTnLst>
                        <p:par>
                          <p:cTn id="22" fill="hold">
                            <p:stCondLst>
                              <p:cond delay="0"/>
                            </p:stCondLst>
                            <p:childTnLst>
                              <p:par>
                                <p:cTn id="23" presetID="1" presetClass="emph" presetSubtype="2" fill="hold" nodeType="clickEffect">
                                  <p:stCondLst>
                                    <p:cond delay="0"/>
                                  </p:stCondLst>
                                  <p:childTnLst>
                                    <p:animClr clrSpc="rgb" dir="cw">
                                      <p:cBhvr>
                                        <p:cTn id="24" dur="2000" fill="hold"/>
                                        <p:tgtEl>
                                          <p:spTgt spid="139279"/>
                                        </p:tgtEl>
                                        <p:attrNameLst>
                                          <p:attrName>fillcolor</p:attrName>
                                        </p:attrNameLst>
                                      </p:cBhvr>
                                      <p:to>
                                        <a:srgbClr val="FF3300"/>
                                      </p:to>
                                    </p:animClr>
                                    <p:set>
                                      <p:cBhvr>
                                        <p:cTn id="25" dur="2000" fill="hold"/>
                                        <p:tgtEl>
                                          <p:spTgt spid="139279"/>
                                        </p:tgtEl>
                                        <p:attrNameLst>
                                          <p:attrName>fill.type</p:attrName>
                                        </p:attrNameLst>
                                      </p:cBhvr>
                                      <p:to>
                                        <p:strVal val="solid"/>
                                      </p:to>
                                    </p:set>
                                    <p:set>
                                      <p:cBhvr>
                                        <p:cTn id="26" dur="2000" fill="hold"/>
                                        <p:tgtEl>
                                          <p:spTgt spid="139279"/>
                                        </p:tgtEl>
                                        <p:attrNameLst>
                                          <p:attrName>fill.on</p:attrName>
                                        </p:attrNameLst>
                                      </p:cBhvr>
                                      <p:to>
                                        <p:strVal val="true"/>
                                      </p:to>
                                    </p:set>
                                  </p:childTnLst>
                                </p:cTn>
                              </p:par>
                              <p:par>
                                <p:cTn id="27" presetID="2" presetClass="entr" presetSubtype="4" fill="hold" grpId="0" nodeType="withEffect">
                                  <p:stCondLst>
                                    <p:cond delay="0"/>
                                  </p:stCondLst>
                                  <p:childTnLst>
                                    <p:set>
                                      <p:cBhvr>
                                        <p:cTn id="28" dur="1" fill="hold">
                                          <p:stCondLst>
                                            <p:cond delay="0"/>
                                          </p:stCondLst>
                                        </p:cTn>
                                        <p:tgtEl>
                                          <p:spTgt spid="139289"/>
                                        </p:tgtEl>
                                        <p:attrNameLst>
                                          <p:attrName>style.visibility</p:attrName>
                                        </p:attrNameLst>
                                      </p:cBhvr>
                                      <p:to>
                                        <p:strVal val="visible"/>
                                      </p:to>
                                    </p:set>
                                    <p:anim calcmode="lin" valueType="num">
                                      <p:cBhvr additive="base">
                                        <p:cTn id="29" dur="500" fill="hold"/>
                                        <p:tgtEl>
                                          <p:spTgt spid="139289"/>
                                        </p:tgtEl>
                                        <p:attrNameLst>
                                          <p:attrName>ppt_x</p:attrName>
                                        </p:attrNameLst>
                                      </p:cBhvr>
                                      <p:tavLst>
                                        <p:tav tm="0">
                                          <p:val>
                                            <p:strVal val="#ppt_x"/>
                                          </p:val>
                                        </p:tav>
                                        <p:tav tm="100000">
                                          <p:val>
                                            <p:strVal val="#ppt_x"/>
                                          </p:val>
                                        </p:tav>
                                      </p:tavLst>
                                    </p:anim>
                                    <p:anim calcmode="lin" valueType="num">
                                      <p:cBhvr additive="base">
                                        <p:cTn id="30" dur="500" fill="hold"/>
                                        <p:tgtEl>
                                          <p:spTgt spid="13928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mph" presetSubtype="2" fill="hold" nodeType="clickEffect">
                                  <p:stCondLst>
                                    <p:cond delay="0"/>
                                  </p:stCondLst>
                                  <p:childTnLst>
                                    <p:animClr clrSpc="rgb" dir="cw">
                                      <p:cBhvr>
                                        <p:cTn id="34" dur="2000" fill="hold"/>
                                        <p:tgtEl>
                                          <p:spTgt spid="139277"/>
                                        </p:tgtEl>
                                        <p:attrNameLst>
                                          <p:attrName>fillcolor</p:attrName>
                                        </p:attrNameLst>
                                      </p:cBhvr>
                                      <p:to>
                                        <a:srgbClr val="FFFF00"/>
                                      </p:to>
                                    </p:animClr>
                                    <p:set>
                                      <p:cBhvr>
                                        <p:cTn id="35" dur="2000" fill="hold"/>
                                        <p:tgtEl>
                                          <p:spTgt spid="139277"/>
                                        </p:tgtEl>
                                        <p:attrNameLst>
                                          <p:attrName>fill.type</p:attrName>
                                        </p:attrNameLst>
                                      </p:cBhvr>
                                      <p:to>
                                        <p:strVal val="solid"/>
                                      </p:to>
                                    </p:set>
                                    <p:set>
                                      <p:cBhvr>
                                        <p:cTn id="36" dur="2000" fill="hold"/>
                                        <p:tgtEl>
                                          <p:spTgt spid="139277"/>
                                        </p:tgtEl>
                                        <p:attrNameLst>
                                          <p:attrName>fill.on</p:attrName>
                                        </p:attrNameLst>
                                      </p:cBhvr>
                                      <p:to>
                                        <p:strVal val="true"/>
                                      </p:to>
                                    </p:set>
                                  </p:childTnLst>
                                </p:cTn>
                              </p:par>
                            </p:childTnLst>
                          </p:cTn>
                        </p:par>
                      </p:childTnLst>
                    </p:cTn>
                  </p:par>
                  <p:par>
                    <p:cTn id="37" fill="hold">
                      <p:stCondLst>
                        <p:cond delay="indefinite"/>
                      </p:stCondLst>
                      <p:childTnLst>
                        <p:par>
                          <p:cTn id="38" fill="hold">
                            <p:stCondLst>
                              <p:cond delay="0"/>
                            </p:stCondLst>
                            <p:childTnLst>
                              <p:par>
                                <p:cTn id="39" presetID="1" presetClass="emph" presetSubtype="2" fill="hold" nodeType="clickEffect">
                                  <p:stCondLst>
                                    <p:cond delay="0"/>
                                  </p:stCondLst>
                                  <p:childTnLst>
                                    <p:animClr clrSpc="rgb" dir="cw">
                                      <p:cBhvr>
                                        <p:cTn id="40" dur="2000" fill="hold"/>
                                        <p:tgtEl>
                                          <p:spTgt spid="139283"/>
                                        </p:tgtEl>
                                        <p:attrNameLst>
                                          <p:attrName>fillcolor</p:attrName>
                                        </p:attrNameLst>
                                      </p:cBhvr>
                                      <p:to>
                                        <a:srgbClr val="FFFF00"/>
                                      </p:to>
                                    </p:animClr>
                                    <p:set>
                                      <p:cBhvr>
                                        <p:cTn id="41" dur="2000" fill="hold"/>
                                        <p:tgtEl>
                                          <p:spTgt spid="139283"/>
                                        </p:tgtEl>
                                        <p:attrNameLst>
                                          <p:attrName>fill.type</p:attrName>
                                        </p:attrNameLst>
                                      </p:cBhvr>
                                      <p:to>
                                        <p:strVal val="solid"/>
                                      </p:to>
                                    </p:set>
                                    <p:set>
                                      <p:cBhvr>
                                        <p:cTn id="42" dur="2000" fill="hold"/>
                                        <p:tgtEl>
                                          <p:spTgt spid="139283"/>
                                        </p:tgtEl>
                                        <p:attrNameLst>
                                          <p:attrName>fill.on</p:attrName>
                                        </p:attrNameLst>
                                      </p:cBhvr>
                                      <p:to>
                                        <p:strVal val="true"/>
                                      </p:to>
                                    </p:set>
                                  </p:childTnLst>
                                </p:cTn>
                              </p:par>
                            </p:childTnLst>
                          </p:cTn>
                        </p:par>
                      </p:childTnLst>
                    </p:cTn>
                  </p:par>
                  <p:par>
                    <p:cTn id="43" fill="hold">
                      <p:stCondLst>
                        <p:cond delay="indefinite"/>
                      </p:stCondLst>
                      <p:childTnLst>
                        <p:par>
                          <p:cTn id="44" fill="hold">
                            <p:stCondLst>
                              <p:cond delay="0"/>
                            </p:stCondLst>
                            <p:childTnLst>
                              <p:par>
                                <p:cTn id="45" presetID="1" presetClass="emph" presetSubtype="2" fill="hold" nodeType="clickEffect">
                                  <p:stCondLst>
                                    <p:cond delay="0"/>
                                  </p:stCondLst>
                                  <p:childTnLst>
                                    <p:animClr clrSpc="rgb" dir="cw">
                                      <p:cBhvr>
                                        <p:cTn id="46" dur="2000" fill="hold"/>
                                        <p:tgtEl>
                                          <p:spTgt spid="139283"/>
                                        </p:tgtEl>
                                        <p:attrNameLst>
                                          <p:attrName>fillcolor</p:attrName>
                                        </p:attrNameLst>
                                      </p:cBhvr>
                                      <p:to>
                                        <a:srgbClr val="FF3300"/>
                                      </p:to>
                                    </p:animClr>
                                    <p:set>
                                      <p:cBhvr>
                                        <p:cTn id="47" dur="2000" fill="hold"/>
                                        <p:tgtEl>
                                          <p:spTgt spid="139283"/>
                                        </p:tgtEl>
                                        <p:attrNameLst>
                                          <p:attrName>fill.type</p:attrName>
                                        </p:attrNameLst>
                                      </p:cBhvr>
                                      <p:to>
                                        <p:strVal val="solid"/>
                                      </p:to>
                                    </p:set>
                                    <p:set>
                                      <p:cBhvr>
                                        <p:cTn id="48" dur="2000" fill="hold"/>
                                        <p:tgtEl>
                                          <p:spTgt spid="139283"/>
                                        </p:tgtEl>
                                        <p:attrNameLst>
                                          <p:attrName>fill.on</p:attrName>
                                        </p:attrNameLst>
                                      </p:cBhvr>
                                      <p:to>
                                        <p:strVal val="true"/>
                                      </p:to>
                                    </p:set>
                                  </p:childTnLst>
                                </p:cTn>
                              </p:par>
                              <p:par>
                                <p:cTn id="49" presetID="2" presetClass="entr" presetSubtype="4" fill="hold" grpId="0" nodeType="withEffect">
                                  <p:stCondLst>
                                    <p:cond delay="0"/>
                                  </p:stCondLst>
                                  <p:childTnLst>
                                    <p:set>
                                      <p:cBhvr>
                                        <p:cTn id="50" dur="1" fill="hold">
                                          <p:stCondLst>
                                            <p:cond delay="0"/>
                                          </p:stCondLst>
                                        </p:cTn>
                                        <p:tgtEl>
                                          <p:spTgt spid="139291"/>
                                        </p:tgtEl>
                                        <p:attrNameLst>
                                          <p:attrName>style.visibility</p:attrName>
                                        </p:attrNameLst>
                                      </p:cBhvr>
                                      <p:to>
                                        <p:strVal val="visible"/>
                                      </p:to>
                                    </p:set>
                                    <p:anim calcmode="lin" valueType="num">
                                      <p:cBhvr additive="base">
                                        <p:cTn id="51" dur="500" fill="hold"/>
                                        <p:tgtEl>
                                          <p:spTgt spid="139291"/>
                                        </p:tgtEl>
                                        <p:attrNameLst>
                                          <p:attrName>ppt_x</p:attrName>
                                        </p:attrNameLst>
                                      </p:cBhvr>
                                      <p:tavLst>
                                        <p:tav tm="0">
                                          <p:val>
                                            <p:strVal val="#ppt_x"/>
                                          </p:val>
                                        </p:tav>
                                        <p:tav tm="100000">
                                          <p:val>
                                            <p:strVal val="#ppt_x"/>
                                          </p:val>
                                        </p:tav>
                                      </p:tavLst>
                                    </p:anim>
                                    <p:anim calcmode="lin" valueType="num">
                                      <p:cBhvr additive="base">
                                        <p:cTn id="52" dur="500" fill="hold"/>
                                        <p:tgtEl>
                                          <p:spTgt spid="13929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 presetClass="emph" presetSubtype="2" fill="hold" nodeType="clickEffect">
                                  <p:stCondLst>
                                    <p:cond delay="0"/>
                                  </p:stCondLst>
                                  <p:childTnLst>
                                    <p:animClr clrSpc="rgb" dir="cw">
                                      <p:cBhvr>
                                        <p:cTn id="56" dur="2000" fill="hold"/>
                                        <p:tgtEl>
                                          <p:spTgt spid="139267"/>
                                        </p:tgtEl>
                                        <p:attrNameLst>
                                          <p:attrName>fillcolor</p:attrName>
                                        </p:attrNameLst>
                                      </p:cBhvr>
                                      <p:to>
                                        <a:srgbClr val="FFFF00"/>
                                      </p:to>
                                    </p:animClr>
                                    <p:set>
                                      <p:cBhvr>
                                        <p:cTn id="57" dur="2000" fill="hold"/>
                                        <p:tgtEl>
                                          <p:spTgt spid="139267"/>
                                        </p:tgtEl>
                                        <p:attrNameLst>
                                          <p:attrName>fill.type</p:attrName>
                                        </p:attrNameLst>
                                      </p:cBhvr>
                                      <p:to>
                                        <p:strVal val="solid"/>
                                      </p:to>
                                    </p:set>
                                    <p:set>
                                      <p:cBhvr>
                                        <p:cTn id="58" dur="2000" fill="hold"/>
                                        <p:tgtEl>
                                          <p:spTgt spid="139267"/>
                                        </p:tgtEl>
                                        <p:attrNameLst>
                                          <p:attrName>fill.on</p:attrName>
                                        </p:attrNameLst>
                                      </p:cBhvr>
                                      <p:to>
                                        <p:strVal val="true"/>
                                      </p:to>
                                    </p:set>
                                  </p:childTnLst>
                                </p:cTn>
                              </p:par>
                            </p:childTnLst>
                          </p:cTn>
                        </p:par>
                      </p:childTnLst>
                    </p:cTn>
                  </p:par>
                  <p:par>
                    <p:cTn id="59" fill="hold">
                      <p:stCondLst>
                        <p:cond delay="indefinite"/>
                      </p:stCondLst>
                      <p:childTnLst>
                        <p:par>
                          <p:cTn id="60" fill="hold">
                            <p:stCondLst>
                              <p:cond delay="0"/>
                            </p:stCondLst>
                            <p:childTnLst>
                              <p:par>
                                <p:cTn id="61" presetID="1" presetClass="emph" presetSubtype="2" fill="hold" nodeType="clickEffect">
                                  <p:stCondLst>
                                    <p:cond delay="0"/>
                                  </p:stCondLst>
                                  <p:childTnLst>
                                    <p:animClr clrSpc="rgb" dir="cw">
                                      <p:cBhvr>
                                        <p:cTn id="62" dur="2000" fill="hold"/>
                                        <p:tgtEl>
                                          <p:spTgt spid="139267"/>
                                        </p:tgtEl>
                                        <p:attrNameLst>
                                          <p:attrName>fillcolor</p:attrName>
                                        </p:attrNameLst>
                                      </p:cBhvr>
                                      <p:to>
                                        <a:srgbClr val="FF3300"/>
                                      </p:to>
                                    </p:animClr>
                                    <p:set>
                                      <p:cBhvr>
                                        <p:cTn id="63" dur="2000" fill="hold"/>
                                        <p:tgtEl>
                                          <p:spTgt spid="139267"/>
                                        </p:tgtEl>
                                        <p:attrNameLst>
                                          <p:attrName>fill.type</p:attrName>
                                        </p:attrNameLst>
                                      </p:cBhvr>
                                      <p:to>
                                        <p:strVal val="solid"/>
                                      </p:to>
                                    </p:set>
                                    <p:set>
                                      <p:cBhvr>
                                        <p:cTn id="64" dur="2000" fill="hold"/>
                                        <p:tgtEl>
                                          <p:spTgt spid="139267"/>
                                        </p:tgtEl>
                                        <p:attrNameLst>
                                          <p:attrName>fill.on</p:attrName>
                                        </p:attrNameLst>
                                      </p:cBhvr>
                                      <p:to>
                                        <p:strVal val="true"/>
                                      </p:to>
                                    </p:set>
                                  </p:childTnLst>
                                </p:cTn>
                              </p:par>
                              <p:par>
                                <p:cTn id="65" presetID="2" presetClass="entr" presetSubtype="4" fill="hold" grpId="0" nodeType="withEffect">
                                  <p:stCondLst>
                                    <p:cond delay="0"/>
                                  </p:stCondLst>
                                  <p:childTnLst>
                                    <p:set>
                                      <p:cBhvr>
                                        <p:cTn id="66" dur="1" fill="hold">
                                          <p:stCondLst>
                                            <p:cond delay="0"/>
                                          </p:stCondLst>
                                        </p:cTn>
                                        <p:tgtEl>
                                          <p:spTgt spid="139292"/>
                                        </p:tgtEl>
                                        <p:attrNameLst>
                                          <p:attrName>style.visibility</p:attrName>
                                        </p:attrNameLst>
                                      </p:cBhvr>
                                      <p:to>
                                        <p:strVal val="visible"/>
                                      </p:to>
                                    </p:set>
                                    <p:anim calcmode="lin" valueType="num">
                                      <p:cBhvr additive="base">
                                        <p:cTn id="67" dur="500" fill="hold"/>
                                        <p:tgtEl>
                                          <p:spTgt spid="139292"/>
                                        </p:tgtEl>
                                        <p:attrNameLst>
                                          <p:attrName>ppt_x</p:attrName>
                                        </p:attrNameLst>
                                      </p:cBhvr>
                                      <p:tavLst>
                                        <p:tav tm="0">
                                          <p:val>
                                            <p:strVal val="#ppt_x"/>
                                          </p:val>
                                        </p:tav>
                                        <p:tav tm="100000">
                                          <p:val>
                                            <p:strVal val="#ppt_x"/>
                                          </p:val>
                                        </p:tav>
                                      </p:tavLst>
                                    </p:anim>
                                    <p:anim calcmode="lin" valueType="num">
                                      <p:cBhvr additive="base">
                                        <p:cTn id="68" dur="500" fill="hold"/>
                                        <p:tgtEl>
                                          <p:spTgt spid="13929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1" presetClass="emph" presetSubtype="2" fill="hold" nodeType="clickEffect">
                                  <p:stCondLst>
                                    <p:cond delay="0"/>
                                  </p:stCondLst>
                                  <p:childTnLst>
                                    <p:animClr clrSpc="rgb" dir="cw">
                                      <p:cBhvr>
                                        <p:cTn id="72" dur="2000" fill="hold"/>
                                        <p:tgtEl>
                                          <p:spTgt spid="139277"/>
                                        </p:tgtEl>
                                        <p:attrNameLst>
                                          <p:attrName>fillcolor</p:attrName>
                                        </p:attrNameLst>
                                      </p:cBhvr>
                                      <p:to>
                                        <a:srgbClr val="FF3300"/>
                                      </p:to>
                                    </p:animClr>
                                    <p:set>
                                      <p:cBhvr>
                                        <p:cTn id="73" dur="2000" fill="hold"/>
                                        <p:tgtEl>
                                          <p:spTgt spid="139277"/>
                                        </p:tgtEl>
                                        <p:attrNameLst>
                                          <p:attrName>fill.type</p:attrName>
                                        </p:attrNameLst>
                                      </p:cBhvr>
                                      <p:to>
                                        <p:strVal val="solid"/>
                                      </p:to>
                                    </p:set>
                                    <p:set>
                                      <p:cBhvr>
                                        <p:cTn id="74" dur="2000" fill="hold"/>
                                        <p:tgtEl>
                                          <p:spTgt spid="139277"/>
                                        </p:tgtEl>
                                        <p:attrNameLst>
                                          <p:attrName>fill.on</p:attrName>
                                        </p:attrNameLst>
                                      </p:cBhvr>
                                      <p:to>
                                        <p:strVal val="true"/>
                                      </p:to>
                                    </p:set>
                                  </p:childTnLst>
                                </p:cTn>
                              </p:par>
                              <p:par>
                                <p:cTn id="75" presetID="2" presetClass="entr" presetSubtype="4" fill="hold" grpId="0" nodeType="withEffect">
                                  <p:stCondLst>
                                    <p:cond delay="0"/>
                                  </p:stCondLst>
                                  <p:childTnLst>
                                    <p:set>
                                      <p:cBhvr>
                                        <p:cTn id="76" dur="1" fill="hold">
                                          <p:stCondLst>
                                            <p:cond delay="0"/>
                                          </p:stCondLst>
                                        </p:cTn>
                                        <p:tgtEl>
                                          <p:spTgt spid="139290"/>
                                        </p:tgtEl>
                                        <p:attrNameLst>
                                          <p:attrName>style.visibility</p:attrName>
                                        </p:attrNameLst>
                                      </p:cBhvr>
                                      <p:to>
                                        <p:strVal val="visible"/>
                                      </p:to>
                                    </p:set>
                                    <p:anim calcmode="lin" valueType="num">
                                      <p:cBhvr additive="base">
                                        <p:cTn id="77" dur="500" fill="hold"/>
                                        <p:tgtEl>
                                          <p:spTgt spid="139290"/>
                                        </p:tgtEl>
                                        <p:attrNameLst>
                                          <p:attrName>ppt_x</p:attrName>
                                        </p:attrNameLst>
                                      </p:cBhvr>
                                      <p:tavLst>
                                        <p:tav tm="0">
                                          <p:val>
                                            <p:strVal val="#ppt_x"/>
                                          </p:val>
                                        </p:tav>
                                        <p:tav tm="100000">
                                          <p:val>
                                            <p:strVal val="#ppt_x"/>
                                          </p:val>
                                        </p:tav>
                                      </p:tavLst>
                                    </p:anim>
                                    <p:anim calcmode="lin" valueType="num">
                                      <p:cBhvr additive="base">
                                        <p:cTn id="78" dur="500" fill="hold"/>
                                        <p:tgtEl>
                                          <p:spTgt spid="139290"/>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mph" presetSubtype="2" fill="hold" nodeType="clickEffect">
                                  <p:stCondLst>
                                    <p:cond delay="0"/>
                                  </p:stCondLst>
                                  <p:childTnLst>
                                    <p:animClr clrSpc="rgb" dir="cw">
                                      <p:cBhvr>
                                        <p:cTn id="82" dur="2000" fill="hold"/>
                                        <p:tgtEl>
                                          <p:spTgt spid="139269"/>
                                        </p:tgtEl>
                                        <p:attrNameLst>
                                          <p:attrName>fillcolor</p:attrName>
                                        </p:attrNameLst>
                                      </p:cBhvr>
                                      <p:to>
                                        <a:srgbClr val="FF3300"/>
                                      </p:to>
                                    </p:animClr>
                                    <p:set>
                                      <p:cBhvr>
                                        <p:cTn id="83" dur="2000" fill="hold"/>
                                        <p:tgtEl>
                                          <p:spTgt spid="139269"/>
                                        </p:tgtEl>
                                        <p:attrNameLst>
                                          <p:attrName>fill.type</p:attrName>
                                        </p:attrNameLst>
                                      </p:cBhvr>
                                      <p:to>
                                        <p:strVal val="solid"/>
                                      </p:to>
                                    </p:set>
                                    <p:set>
                                      <p:cBhvr>
                                        <p:cTn id="84" dur="2000" fill="hold"/>
                                        <p:tgtEl>
                                          <p:spTgt spid="139269"/>
                                        </p:tgtEl>
                                        <p:attrNameLst>
                                          <p:attrName>fill.on</p:attrName>
                                        </p:attrNameLst>
                                      </p:cBhvr>
                                      <p:to>
                                        <p:strVal val="true"/>
                                      </p:to>
                                    </p:set>
                                  </p:childTnLst>
                                </p:cTn>
                              </p:par>
                              <p:par>
                                <p:cTn id="85" presetID="2" presetClass="entr" presetSubtype="4" fill="hold" grpId="0" nodeType="withEffect">
                                  <p:stCondLst>
                                    <p:cond delay="0"/>
                                  </p:stCondLst>
                                  <p:childTnLst>
                                    <p:set>
                                      <p:cBhvr>
                                        <p:cTn id="86" dur="1" fill="hold">
                                          <p:stCondLst>
                                            <p:cond delay="0"/>
                                          </p:stCondLst>
                                        </p:cTn>
                                        <p:tgtEl>
                                          <p:spTgt spid="139288"/>
                                        </p:tgtEl>
                                        <p:attrNameLst>
                                          <p:attrName>style.visibility</p:attrName>
                                        </p:attrNameLst>
                                      </p:cBhvr>
                                      <p:to>
                                        <p:strVal val="visible"/>
                                      </p:to>
                                    </p:set>
                                    <p:anim calcmode="lin" valueType="num">
                                      <p:cBhvr additive="base">
                                        <p:cTn id="87" dur="500" fill="hold"/>
                                        <p:tgtEl>
                                          <p:spTgt spid="139288"/>
                                        </p:tgtEl>
                                        <p:attrNameLst>
                                          <p:attrName>ppt_x</p:attrName>
                                        </p:attrNameLst>
                                      </p:cBhvr>
                                      <p:tavLst>
                                        <p:tav tm="0">
                                          <p:val>
                                            <p:strVal val="#ppt_x"/>
                                          </p:val>
                                        </p:tav>
                                        <p:tav tm="100000">
                                          <p:val>
                                            <p:strVal val="#ppt_x"/>
                                          </p:val>
                                        </p:tav>
                                      </p:tavLst>
                                    </p:anim>
                                    <p:anim calcmode="lin" valueType="num">
                                      <p:cBhvr additive="base">
                                        <p:cTn id="88" dur="500" fill="hold"/>
                                        <p:tgtEl>
                                          <p:spTgt spid="139288"/>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1" presetClass="emph" presetSubtype="2" fill="hold" nodeType="clickEffect">
                                  <p:stCondLst>
                                    <p:cond delay="0"/>
                                  </p:stCondLst>
                                  <p:childTnLst>
                                    <p:animClr clrSpc="rgb" dir="cw">
                                      <p:cBhvr>
                                        <p:cTn id="92" dur="2000" fill="hold"/>
                                        <p:tgtEl>
                                          <p:spTgt spid="139271"/>
                                        </p:tgtEl>
                                        <p:attrNameLst>
                                          <p:attrName>fillcolor</p:attrName>
                                        </p:attrNameLst>
                                      </p:cBhvr>
                                      <p:to>
                                        <a:srgbClr val="FFFF00"/>
                                      </p:to>
                                    </p:animClr>
                                    <p:set>
                                      <p:cBhvr>
                                        <p:cTn id="93" dur="2000" fill="hold"/>
                                        <p:tgtEl>
                                          <p:spTgt spid="139271"/>
                                        </p:tgtEl>
                                        <p:attrNameLst>
                                          <p:attrName>fill.type</p:attrName>
                                        </p:attrNameLst>
                                      </p:cBhvr>
                                      <p:to>
                                        <p:strVal val="solid"/>
                                      </p:to>
                                    </p:set>
                                    <p:set>
                                      <p:cBhvr>
                                        <p:cTn id="94" dur="2000" fill="hold"/>
                                        <p:tgtEl>
                                          <p:spTgt spid="139271"/>
                                        </p:tgtEl>
                                        <p:attrNameLst>
                                          <p:attrName>fill.on</p:attrName>
                                        </p:attrNameLst>
                                      </p:cBhvr>
                                      <p:to>
                                        <p:strVal val="true"/>
                                      </p:to>
                                    </p:set>
                                  </p:childTnLst>
                                </p:cTn>
                              </p:par>
                            </p:childTnLst>
                          </p:cTn>
                        </p:par>
                      </p:childTnLst>
                    </p:cTn>
                  </p:par>
                  <p:par>
                    <p:cTn id="95" fill="hold">
                      <p:stCondLst>
                        <p:cond delay="indefinite"/>
                      </p:stCondLst>
                      <p:childTnLst>
                        <p:par>
                          <p:cTn id="96" fill="hold">
                            <p:stCondLst>
                              <p:cond delay="0"/>
                            </p:stCondLst>
                            <p:childTnLst>
                              <p:par>
                                <p:cTn id="97" presetID="1" presetClass="emph" presetSubtype="2" fill="hold" nodeType="clickEffect">
                                  <p:stCondLst>
                                    <p:cond delay="0"/>
                                  </p:stCondLst>
                                  <p:childTnLst>
                                    <p:animClr clrSpc="rgb" dir="cw">
                                      <p:cBhvr>
                                        <p:cTn id="98" dur="2000" fill="hold"/>
                                        <p:tgtEl>
                                          <p:spTgt spid="139273"/>
                                        </p:tgtEl>
                                        <p:attrNameLst>
                                          <p:attrName>fillcolor</p:attrName>
                                        </p:attrNameLst>
                                      </p:cBhvr>
                                      <p:to>
                                        <a:srgbClr val="FFFF00"/>
                                      </p:to>
                                    </p:animClr>
                                    <p:set>
                                      <p:cBhvr>
                                        <p:cTn id="99" dur="2000" fill="hold"/>
                                        <p:tgtEl>
                                          <p:spTgt spid="139273"/>
                                        </p:tgtEl>
                                        <p:attrNameLst>
                                          <p:attrName>fill.type</p:attrName>
                                        </p:attrNameLst>
                                      </p:cBhvr>
                                      <p:to>
                                        <p:strVal val="solid"/>
                                      </p:to>
                                    </p:set>
                                    <p:set>
                                      <p:cBhvr>
                                        <p:cTn id="100" dur="2000" fill="hold"/>
                                        <p:tgtEl>
                                          <p:spTgt spid="139273"/>
                                        </p:tgtEl>
                                        <p:attrNameLst>
                                          <p:attrName>fill.on</p:attrName>
                                        </p:attrNameLst>
                                      </p:cBhvr>
                                      <p:to>
                                        <p:strVal val="true"/>
                                      </p:to>
                                    </p:set>
                                  </p:childTnLst>
                                </p:cTn>
                              </p:par>
                            </p:childTnLst>
                          </p:cTn>
                        </p:par>
                      </p:childTnLst>
                    </p:cTn>
                  </p:par>
                  <p:par>
                    <p:cTn id="101" fill="hold">
                      <p:stCondLst>
                        <p:cond delay="indefinite"/>
                      </p:stCondLst>
                      <p:childTnLst>
                        <p:par>
                          <p:cTn id="102" fill="hold">
                            <p:stCondLst>
                              <p:cond delay="0"/>
                            </p:stCondLst>
                            <p:childTnLst>
                              <p:par>
                                <p:cTn id="103" presetID="1" presetClass="emph" presetSubtype="2" fill="hold" nodeType="clickEffect">
                                  <p:stCondLst>
                                    <p:cond delay="0"/>
                                  </p:stCondLst>
                                  <p:childTnLst>
                                    <p:animClr clrSpc="rgb" dir="cw">
                                      <p:cBhvr>
                                        <p:cTn id="104" dur="2000" fill="hold"/>
                                        <p:tgtEl>
                                          <p:spTgt spid="139275"/>
                                        </p:tgtEl>
                                        <p:attrNameLst>
                                          <p:attrName>fillcolor</p:attrName>
                                        </p:attrNameLst>
                                      </p:cBhvr>
                                      <p:to>
                                        <a:srgbClr val="FFFF00"/>
                                      </p:to>
                                    </p:animClr>
                                    <p:set>
                                      <p:cBhvr>
                                        <p:cTn id="105" dur="2000" fill="hold"/>
                                        <p:tgtEl>
                                          <p:spTgt spid="139275"/>
                                        </p:tgtEl>
                                        <p:attrNameLst>
                                          <p:attrName>fill.type</p:attrName>
                                        </p:attrNameLst>
                                      </p:cBhvr>
                                      <p:to>
                                        <p:strVal val="solid"/>
                                      </p:to>
                                    </p:set>
                                    <p:set>
                                      <p:cBhvr>
                                        <p:cTn id="106" dur="2000" fill="hold"/>
                                        <p:tgtEl>
                                          <p:spTgt spid="139275"/>
                                        </p:tgtEl>
                                        <p:attrNameLst>
                                          <p:attrName>fill.on</p:attrName>
                                        </p:attrNameLst>
                                      </p:cBhvr>
                                      <p:to>
                                        <p:strVal val="true"/>
                                      </p:to>
                                    </p:set>
                                  </p:childTnLst>
                                </p:cTn>
                              </p:par>
                            </p:childTnLst>
                          </p:cTn>
                        </p:par>
                      </p:childTnLst>
                    </p:cTn>
                  </p:par>
                  <p:par>
                    <p:cTn id="107" fill="hold">
                      <p:stCondLst>
                        <p:cond delay="indefinite"/>
                      </p:stCondLst>
                      <p:childTnLst>
                        <p:par>
                          <p:cTn id="108" fill="hold">
                            <p:stCondLst>
                              <p:cond delay="0"/>
                            </p:stCondLst>
                            <p:childTnLst>
                              <p:par>
                                <p:cTn id="109" presetID="1" presetClass="emph" presetSubtype="2" fill="hold" nodeType="clickEffect">
                                  <p:stCondLst>
                                    <p:cond delay="0"/>
                                  </p:stCondLst>
                                  <p:childTnLst>
                                    <p:animClr clrSpc="rgb" dir="cw">
                                      <p:cBhvr>
                                        <p:cTn id="110" dur="2000" fill="hold"/>
                                        <p:tgtEl>
                                          <p:spTgt spid="139275"/>
                                        </p:tgtEl>
                                        <p:attrNameLst>
                                          <p:attrName>fillcolor</p:attrName>
                                        </p:attrNameLst>
                                      </p:cBhvr>
                                      <p:to>
                                        <a:srgbClr val="FF3300"/>
                                      </p:to>
                                    </p:animClr>
                                    <p:set>
                                      <p:cBhvr>
                                        <p:cTn id="111" dur="2000" fill="hold"/>
                                        <p:tgtEl>
                                          <p:spTgt spid="139275"/>
                                        </p:tgtEl>
                                        <p:attrNameLst>
                                          <p:attrName>fill.type</p:attrName>
                                        </p:attrNameLst>
                                      </p:cBhvr>
                                      <p:to>
                                        <p:strVal val="solid"/>
                                      </p:to>
                                    </p:set>
                                    <p:set>
                                      <p:cBhvr>
                                        <p:cTn id="112" dur="2000" fill="hold"/>
                                        <p:tgtEl>
                                          <p:spTgt spid="139275"/>
                                        </p:tgtEl>
                                        <p:attrNameLst>
                                          <p:attrName>fill.on</p:attrName>
                                        </p:attrNameLst>
                                      </p:cBhvr>
                                      <p:to>
                                        <p:strVal val="true"/>
                                      </p:to>
                                    </p:set>
                                  </p:childTnLst>
                                </p:cTn>
                              </p:par>
                              <p:par>
                                <p:cTn id="113" presetID="2" presetClass="entr" presetSubtype="4" fill="hold" grpId="0" nodeType="withEffect">
                                  <p:stCondLst>
                                    <p:cond delay="0"/>
                                  </p:stCondLst>
                                  <p:childTnLst>
                                    <p:set>
                                      <p:cBhvr>
                                        <p:cTn id="114" dur="1" fill="hold">
                                          <p:stCondLst>
                                            <p:cond delay="0"/>
                                          </p:stCondLst>
                                        </p:cTn>
                                        <p:tgtEl>
                                          <p:spTgt spid="139295"/>
                                        </p:tgtEl>
                                        <p:attrNameLst>
                                          <p:attrName>style.visibility</p:attrName>
                                        </p:attrNameLst>
                                      </p:cBhvr>
                                      <p:to>
                                        <p:strVal val="visible"/>
                                      </p:to>
                                    </p:set>
                                    <p:anim calcmode="lin" valueType="num">
                                      <p:cBhvr additive="base">
                                        <p:cTn id="115" dur="500" fill="hold"/>
                                        <p:tgtEl>
                                          <p:spTgt spid="139295"/>
                                        </p:tgtEl>
                                        <p:attrNameLst>
                                          <p:attrName>ppt_x</p:attrName>
                                        </p:attrNameLst>
                                      </p:cBhvr>
                                      <p:tavLst>
                                        <p:tav tm="0">
                                          <p:val>
                                            <p:strVal val="#ppt_x"/>
                                          </p:val>
                                        </p:tav>
                                        <p:tav tm="100000">
                                          <p:val>
                                            <p:strVal val="#ppt_x"/>
                                          </p:val>
                                        </p:tav>
                                      </p:tavLst>
                                    </p:anim>
                                    <p:anim calcmode="lin" valueType="num">
                                      <p:cBhvr additive="base">
                                        <p:cTn id="116" dur="500" fill="hold"/>
                                        <p:tgtEl>
                                          <p:spTgt spid="139295"/>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1" presetClass="emph" presetSubtype="2" fill="hold" nodeType="clickEffect">
                                  <p:stCondLst>
                                    <p:cond delay="0"/>
                                  </p:stCondLst>
                                  <p:childTnLst>
                                    <p:animClr clrSpc="rgb" dir="cw">
                                      <p:cBhvr>
                                        <p:cTn id="120" dur="2000" fill="hold"/>
                                        <p:tgtEl>
                                          <p:spTgt spid="139281"/>
                                        </p:tgtEl>
                                        <p:attrNameLst>
                                          <p:attrName>fillcolor</p:attrName>
                                        </p:attrNameLst>
                                      </p:cBhvr>
                                      <p:to>
                                        <a:srgbClr val="FFFF00"/>
                                      </p:to>
                                    </p:animClr>
                                    <p:set>
                                      <p:cBhvr>
                                        <p:cTn id="121" dur="2000" fill="hold"/>
                                        <p:tgtEl>
                                          <p:spTgt spid="139281"/>
                                        </p:tgtEl>
                                        <p:attrNameLst>
                                          <p:attrName>fill.type</p:attrName>
                                        </p:attrNameLst>
                                      </p:cBhvr>
                                      <p:to>
                                        <p:strVal val="solid"/>
                                      </p:to>
                                    </p:set>
                                    <p:set>
                                      <p:cBhvr>
                                        <p:cTn id="122" dur="2000" fill="hold"/>
                                        <p:tgtEl>
                                          <p:spTgt spid="139281"/>
                                        </p:tgtEl>
                                        <p:attrNameLst>
                                          <p:attrName>fill.on</p:attrName>
                                        </p:attrNameLst>
                                      </p:cBhvr>
                                      <p:to>
                                        <p:strVal val="true"/>
                                      </p:to>
                                    </p:set>
                                  </p:childTnLst>
                                </p:cTn>
                              </p:par>
                            </p:childTnLst>
                          </p:cTn>
                        </p:par>
                      </p:childTnLst>
                    </p:cTn>
                  </p:par>
                  <p:par>
                    <p:cTn id="123" fill="hold">
                      <p:stCondLst>
                        <p:cond delay="indefinite"/>
                      </p:stCondLst>
                      <p:childTnLst>
                        <p:par>
                          <p:cTn id="124" fill="hold">
                            <p:stCondLst>
                              <p:cond delay="0"/>
                            </p:stCondLst>
                            <p:childTnLst>
                              <p:par>
                                <p:cTn id="125" presetID="1" presetClass="emph" presetSubtype="2" fill="hold" nodeType="clickEffect">
                                  <p:stCondLst>
                                    <p:cond delay="0"/>
                                  </p:stCondLst>
                                  <p:childTnLst>
                                    <p:animClr clrSpc="rgb" dir="cw">
                                      <p:cBhvr>
                                        <p:cTn id="126" dur="2000" fill="hold"/>
                                        <p:tgtEl>
                                          <p:spTgt spid="139281"/>
                                        </p:tgtEl>
                                        <p:attrNameLst>
                                          <p:attrName>fillcolor</p:attrName>
                                        </p:attrNameLst>
                                      </p:cBhvr>
                                      <p:to>
                                        <a:srgbClr val="FF3300"/>
                                      </p:to>
                                    </p:animClr>
                                    <p:set>
                                      <p:cBhvr>
                                        <p:cTn id="127" dur="2000" fill="hold"/>
                                        <p:tgtEl>
                                          <p:spTgt spid="139281"/>
                                        </p:tgtEl>
                                        <p:attrNameLst>
                                          <p:attrName>fill.type</p:attrName>
                                        </p:attrNameLst>
                                      </p:cBhvr>
                                      <p:to>
                                        <p:strVal val="solid"/>
                                      </p:to>
                                    </p:set>
                                    <p:set>
                                      <p:cBhvr>
                                        <p:cTn id="128" dur="2000" fill="hold"/>
                                        <p:tgtEl>
                                          <p:spTgt spid="139281"/>
                                        </p:tgtEl>
                                        <p:attrNameLst>
                                          <p:attrName>fill.on</p:attrName>
                                        </p:attrNameLst>
                                      </p:cBhvr>
                                      <p:to>
                                        <p:strVal val="true"/>
                                      </p:to>
                                    </p:set>
                                  </p:childTnLst>
                                </p:cTn>
                              </p:par>
                              <p:par>
                                <p:cTn id="129" presetID="2" presetClass="entr" presetSubtype="4" fill="hold" grpId="0" nodeType="withEffect">
                                  <p:stCondLst>
                                    <p:cond delay="0"/>
                                  </p:stCondLst>
                                  <p:childTnLst>
                                    <p:set>
                                      <p:cBhvr>
                                        <p:cTn id="130" dur="1" fill="hold">
                                          <p:stCondLst>
                                            <p:cond delay="0"/>
                                          </p:stCondLst>
                                        </p:cTn>
                                        <p:tgtEl>
                                          <p:spTgt spid="139296"/>
                                        </p:tgtEl>
                                        <p:attrNameLst>
                                          <p:attrName>style.visibility</p:attrName>
                                        </p:attrNameLst>
                                      </p:cBhvr>
                                      <p:to>
                                        <p:strVal val="visible"/>
                                      </p:to>
                                    </p:set>
                                    <p:anim calcmode="lin" valueType="num">
                                      <p:cBhvr additive="base">
                                        <p:cTn id="131" dur="500" fill="hold"/>
                                        <p:tgtEl>
                                          <p:spTgt spid="139296"/>
                                        </p:tgtEl>
                                        <p:attrNameLst>
                                          <p:attrName>ppt_x</p:attrName>
                                        </p:attrNameLst>
                                      </p:cBhvr>
                                      <p:tavLst>
                                        <p:tav tm="0">
                                          <p:val>
                                            <p:strVal val="#ppt_x"/>
                                          </p:val>
                                        </p:tav>
                                        <p:tav tm="100000">
                                          <p:val>
                                            <p:strVal val="#ppt_x"/>
                                          </p:val>
                                        </p:tav>
                                      </p:tavLst>
                                    </p:anim>
                                    <p:anim calcmode="lin" valueType="num">
                                      <p:cBhvr additive="base">
                                        <p:cTn id="132" dur="500" fill="hold"/>
                                        <p:tgtEl>
                                          <p:spTgt spid="139296"/>
                                        </p:tgtEl>
                                        <p:attrNameLst>
                                          <p:attrName>ppt_y</p:attrName>
                                        </p:attrNameLst>
                                      </p:cBhvr>
                                      <p:tavLst>
                                        <p:tav tm="0">
                                          <p:val>
                                            <p:strVal val="1+#ppt_h/2"/>
                                          </p:val>
                                        </p:tav>
                                        <p:tav tm="100000">
                                          <p:val>
                                            <p:strVal val="#ppt_y"/>
                                          </p:val>
                                        </p:tav>
                                      </p:tavLst>
                                    </p:anim>
                                  </p:childTnLst>
                                </p:cTn>
                              </p:par>
                            </p:childTnLst>
                          </p:cTn>
                        </p:par>
                      </p:childTnLst>
                    </p:cTn>
                  </p:par>
                  <p:par>
                    <p:cTn id="133" fill="hold">
                      <p:stCondLst>
                        <p:cond delay="indefinite"/>
                      </p:stCondLst>
                      <p:childTnLst>
                        <p:par>
                          <p:cTn id="134" fill="hold">
                            <p:stCondLst>
                              <p:cond delay="0"/>
                            </p:stCondLst>
                            <p:childTnLst>
                              <p:par>
                                <p:cTn id="135" presetID="1" presetClass="emph" presetSubtype="2" fill="hold" nodeType="clickEffect">
                                  <p:stCondLst>
                                    <p:cond delay="0"/>
                                  </p:stCondLst>
                                  <p:childTnLst>
                                    <p:animClr clrSpc="rgb" dir="cw">
                                      <p:cBhvr>
                                        <p:cTn id="136" dur="2000" fill="hold"/>
                                        <p:tgtEl>
                                          <p:spTgt spid="139273"/>
                                        </p:tgtEl>
                                        <p:attrNameLst>
                                          <p:attrName>fillcolor</p:attrName>
                                        </p:attrNameLst>
                                      </p:cBhvr>
                                      <p:to>
                                        <a:srgbClr val="FF3300"/>
                                      </p:to>
                                    </p:animClr>
                                    <p:set>
                                      <p:cBhvr>
                                        <p:cTn id="137" dur="2000" fill="hold"/>
                                        <p:tgtEl>
                                          <p:spTgt spid="139273"/>
                                        </p:tgtEl>
                                        <p:attrNameLst>
                                          <p:attrName>fill.type</p:attrName>
                                        </p:attrNameLst>
                                      </p:cBhvr>
                                      <p:to>
                                        <p:strVal val="solid"/>
                                      </p:to>
                                    </p:set>
                                    <p:set>
                                      <p:cBhvr>
                                        <p:cTn id="138" dur="2000" fill="hold"/>
                                        <p:tgtEl>
                                          <p:spTgt spid="139273"/>
                                        </p:tgtEl>
                                        <p:attrNameLst>
                                          <p:attrName>fill.on</p:attrName>
                                        </p:attrNameLst>
                                      </p:cBhvr>
                                      <p:to>
                                        <p:strVal val="true"/>
                                      </p:to>
                                    </p:set>
                                  </p:childTnLst>
                                </p:cTn>
                              </p:par>
                              <p:par>
                                <p:cTn id="139" presetID="2" presetClass="entr" presetSubtype="4" fill="hold" grpId="0" nodeType="withEffect">
                                  <p:stCondLst>
                                    <p:cond delay="0"/>
                                  </p:stCondLst>
                                  <p:childTnLst>
                                    <p:set>
                                      <p:cBhvr>
                                        <p:cTn id="140" dur="1" fill="hold">
                                          <p:stCondLst>
                                            <p:cond delay="0"/>
                                          </p:stCondLst>
                                        </p:cTn>
                                        <p:tgtEl>
                                          <p:spTgt spid="139294"/>
                                        </p:tgtEl>
                                        <p:attrNameLst>
                                          <p:attrName>style.visibility</p:attrName>
                                        </p:attrNameLst>
                                      </p:cBhvr>
                                      <p:to>
                                        <p:strVal val="visible"/>
                                      </p:to>
                                    </p:set>
                                    <p:anim calcmode="lin" valueType="num">
                                      <p:cBhvr additive="base">
                                        <p:cTn id="141" dur="500" fill="hold"/>
                                        <p:tgtEl>
                                          <p:spTgt spid="139294"/>
                                        </p:tgtEl>
                                        <p:attrNameLst>
                                          <p:attrName>ppt_x</p:attrName>
                                        </p:attrNameLst>
                                      </p:cBhvr>
                                      <p:tavLst>
                                        <p:tav tm="0">
                                          <p:val>
                                            <p:strVal val="#ppt_x"/>
                                          </p:val>
                                        </p:tav>
                                        <p:tav tm="100000">
                                          <p:val>
                                            <p:strVal val="#ppt_x"/>
                                          </p:val>
                                        </p:tav>
                                      </p:tavLst>
                                    </p:anim>
                                    <p:anim calcmode="lin" valueType="num">
                                      <p:cBhvr additive="base">
                                        <p:cTn id="142" dur="500" fill="hold"/>
                                        <p:tgtEl>
                                          <p:spTgt spid="139294"/>
                                        </p:tgtEl>
                                        <p:attrNameLst>
                                          <p:attrName>ppt_y</p:attrName>
                                        </p:attrNameLst>
                                      </p:cBhvr>
                                      <p:tavLst>
                                        <p:tav tm="0">
                                          <p:val>
                                            <p:strVal val="1+#ppt_h/2"/>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1" presetClass="emph" presetSubtype="2" fill="hold" nodeType="clickEffect">
                                  <p:stCondLst>
                                    <p:cond delay="0"/>
                                  </p:stCondLst>
                                  <p:childTnLst>
                                    <p:animClr clrSpc="rgb" dir="cw">
                                      <p:cBhvr>
                                        <p:cTn id="146" dur="2000" fill="hold"/>
                                        <p:tgtEl>
                                          <p:spTgt spid="139271"/>
                                        </p:tgtEl>
                                        <p:attrNameLst>
                                          <p:attrName>fillcolor</p:attrName>
                                        </p:attrNameLst>
                                      </p:cBhvr>
                                      <p:to>
                                        <a:schemeClr val="accent2"/>
                                      </p:to>
                                    </p:animClr>
                                    <p:set>
                                      <p:cBhvr>
                                        <p:cTn id="147" dur="2000" fill="hold"/>
                                        <p:tgtEl>
                                          <p:spTgt spid="139271"/>
                                        </p:tgtEl>
                                        <p:attrNameLst>
                                          <p:attrName>fill.type</p:attrName>
                                        </p:attrNameLst>
                                      </p:cBhvr>
                                      <p:to>
                                        <p:strVal val="solid"/>
                                      </p:to>
                                    </p:set>
                                    <p:set>
                                      <p:cBhvr>
                                        <p:cTn id="148" dur="2000" fill="hold"/>
                                        <p:tgtEl>
                                          <p:spTgt spid="139271"/>
                                        </p:tgtEl>
                                        <p:attrNameLst>
                                          <p:attrName>fill.on</p:attrName>
                                        </p:attrNameLst>
                                      </p:cBhvr>
                                      <p:to>
                                        <p:strVal val="true"/>
                                      </p:to>
                                    </p:set>
                                  </p:childTnLst>
                                </p:cTn>
                              </p:par>
                              <p:par>
                                <p:cTn id="149" presetID="2" presetClass="entr" presetSubtype="4" fill="hold" grpId="0" nodeType="withEffect">
                                  <p:stCondLst>
                                    <p:cond delay="0"/>
                                  </p:stCondLst>
                                  <p:childTnLst>
                                    <p:set>
                                      <p:cBhvr>
                                        <p:cTn id="150" dur="1" fill="hold">
                                          <p:stCondLst>
                                            <p:cond delay="0"/>
                                          </p:stCondLst>
                                        </p:cTn>
                                        <p:tgtEl>
                                          <p:spTgt spid="139293"/>
                                        </p:tgtEl>
                                        <p:attrNameLst>
                                          <p:attrName>style.visibility</p:attrName>
                                        </p:attrNameLst>
                                      </p:cBhvr>
                                      <p:to>
                                        <p:strVal val="visible"/>
                                      </p:to>
                                    </p:set>
                                    <p:anim calcmode="lin" valueType="num">
                                      <p:cBhvr additive="base">
                                        <p:cTn id="151" dur="500" fill="hold"/>
                                        <p:tgtEl>
                                          <p:spTgt spid="139293"/>
                                        </p:tgtEl>
                                        <p:attrNameLst>
                                          <p:attrName>ppt_x</p:attrName>
                                        </p:attrNameLst>
                                      </p:cBhvr>
                                      <p:tavLst>
                                        <p:tav tm="0">
                                          <p:val>
                                            <p:strVal val="#ppt_x"/>
                                          </p:val>
                                        </p:tav>
                                        <p:tav tm="100000">
                                          <p:val>
                                            <p:strVal val="#ppt_x"/>
                                          </p:val>
                                        </p:tav>
                                      </p:tavLst>
                                    </p:anim>
                                    <p:anim calcmode="lin" valueType="num">
                                      <p:cBhvr additive="base">
                                        <p:cTn id="152" dur="500" fill="hold"/>
                                        <p:tgtEl>
                                          <p:spTgt spid="139293"/>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1" presetClass="emph" presetSubtype="2" fill="hold" nodeType="clickEffect">
                                  <p:stCondLst>
                                    <p:cond delay="0"/>
                                  </p:stCondLst>
                                  <p:childTnLst>
                                    <p:animClr clrSpc="rgb" dir="cw">
                                      <p:cBhvr>
                                        <p:cTn id="156" dur="2000" fill="hold"/>
                                        <p:tgtEl>
                                          <p:spTgt spid="139268"/>
                                        </p:tgtEl>
                                        <p:attrNameLst>
                                          <p:attrName>fillcolor</p:attrName>
                                        </p:attrNameLst>
                                      </p:cBhvr>
                                      <p:to>
                                        <a:srgbClr val="FF3300"/>
                                      </p:to>
                                    </p:animClr>
                                    <p:set>
                                      <p:cBhvr>
                                        <p:cTn id="157" dur="2000" fill="hold"/>
                                        <p:tgtEl>
                                          <p:spTgt spid="139268"/>
                                        </p:tgtEl>
                                        <p:attrNameLst>
                                          <p:attrName>fill.type</p:attrName>
                                        </p:attrNameLst>
                                      </p:cBhvr>
                                      <p:to>
                                        <p:strVal val="solid"/>
                                      </p:to>
                                    </p:set>
                                    <p:set>
                                      <p:cBhvr>
                                        <p:cTn id="158" dur="2000" fill="hold"/>
                                        <p:tgtEl>
                                          <p:spTgt spid="139268"/>
                                        </p:tgtEl>
                                        <p:attrNameLst>
                                          <p:attrName>fill.on</p:attrName>
                                        </p:attrNameLst>
                                      </p:cBhvr>
                                      <p:to>
                                        <p:strVal val="true"/>
                                      </p:to>
                                    </p:set>
                                  </p:childTnLst>
                                </p:cTn>
                              </p:par>
                              <p:par>
                                <p:cTn id="159" presetID="2" presetClass="entr" presetSubtype="4" fill="hold" grpId="0" nodeType="withEffect">
                                  <p:stCondLst>
                                    <p:cond delay="0"/>
                                  </p:stCondLst>
                                  <p:childTnLst>
                                    <p:set>
                                      <p:cBhvr>
                                        <p:cTn id="160" dur="1" fill="hold">
                                          <p:stCondLst>
                                            <p:cond delay="0"/>
                                          </p:stCondLst>
                                        </p:cTn>
                                        <p:tgtEl>
                                          <p:spTgt spid="139287"/>
                                        </p:tgtEl>
                                        <p:attrNameLst>
                                          <p:attrName>style.visibility</p:attrName>
                                        </p:attrNameLst>
                                      </p:cBhvr>
                                      <p:to>
                                        <p:strVal val="visible"/>
                                      </p:to>
                                    </p:set>
                                    <p:anim calcmode="lin" valueType="num">
                                      <p:cBhvr additive="base">
                                        <p:cTn id="161" dur="500" fill="hold"/>
                                        <p:tgtEl>
                                          <p:spTgt spid="139287"/>
                                        </p:tgtEl>
                                        <p:attrNameLst>
                                          <p:attrName>ppt_x</p:attrName>
                                        </p:attrNameLst>
                                      </p:cBhvr>
                                      <p:tavLst>
                                        <p:tav tm="0">
                                          <p:val>
                                            <p:strVal val="#ppt_x"/>
                                          </p:val>
                                        </p:tav>
                                        <p:tav tm="100000">
                                          <p:val>
                                            <p:strVal val="#ppt_x"/>
                                          </p:val>
                                        </p:tav>
                                      </p:tavLst>
                                    </p:anim>
                                    <p:anim calcmode="lin" valueType="num">
                                      <p:cBhvr additive="base">
                                        <p:cTn id="162" dur="500" fill="hold"/>
                                        <p:tgtEl>
                                          <p:spTgt spid="1392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87" grpId="0"/>
      <p:bldP spid="139288" grpId="0"/>
      <p:bldP spid="139289" grpId="0"/>
      <p:bldP spid="139290" grpId="0"/>
      <p:bldP spid="139291" grpId="0"/>
      <p:bldP spid="139292" grpId="0"/>
      <p:bldP spid="139293" grpId="0"/>
      <p:bldP spid="139294" grpId="0"/>
      <p:bldP spid="139295" grpId="0"/>
      <p:bldP spid="13929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(Search an Element)</a:t>
            </a:r>
            <a:endParaRPr lang="en-US" dirty="0"/>
          </a:p>
        </p:txBody>
      </p:sp>
      <p:sp>
        <p:nvSpPr>
          <p:cNvPr id="6" name="Content Placeholder 5"/>
          <p:cNvSpPr>
            <a:spLocks noGrp="1"/>
          </p:cNvSpPr>
          <p:nvPr>
            <p:ph idx="1"/>
          </p:nvPr>
        </p:nvSpPr>
        <p:spPr/>
        <p:txBody>
          <a:bodyPr/>
          <a:lstStyle/>
          <a:p>
            <a:pPr>
              <a:buClr>
                <a:schemeClr val="tx2"/>
              </a:buClr>
            </a:pPr>
            <a:r>
              <a:rPr lang="en-US" sz="2000" dirty="0"/>
              <a:t>Searching a binary search tree for a specific value can be a recursive or iterative process. </a:t>
            </a:r>
          </a:p>
          <a:p>
            <a:pPr>
              <a:buClr>
                <a:schemeClr val="tx2"/>
              </a:buClr>
            </a:pPr>
            <a:r>
              <a:rPr lang="en-US" sz="2000" dirty="0"/>
              <a:t>We begin by examining the root node. If the tree is null, the value we are searching for does not exist in the tree. Otherwise, if the value equals the root, the search is successful. If the value is less than the root, search the left </a:t>
            </a:r>
            <a:r>
              <a:rPr lang="en-US" sz="2000" dirty="0" smtClean="0"/>
              <a:t>sub-tree</a:t>
            </a:r>
            <a:r>
              <a:rPr lang="en-US" sz="2000" dirty="0"/>
              <a:t>. </a:t>
            </a:r>
            <a:endParaRPr lang="en-US" sz="2000" dirty="0" smtClean="0"/>
          </a:p>
          <a:p>
            <a:pPr>
              <a:buClr>
                <a:schemeClr val="tx2"/>
              </a:buClr>
            </a:pPr>
            <a:r>
              <a:rPr lang="en-US" sz="2000" dirty="0" smtClean="0"/>
              <a:t>If </a:t>
            </a:r>
            <a:r>
              <a:rPr lang="en-US" sz="2000" dirty="0"/>
              <a:t>it is greater than the root, search the right </a:t>
            </a:r>
            <a:r>
              <a:rPr lang="en-US" sz="2000" dirty="0" err="1"/>
              <a:t>subtree</a:t>
            </a:r>
            <a:r>
              <a:rPr lang="en-US" sz="2000" dirty="0"/>
              <a:t>. This process is repeated until the value is found or the indicated </a:t>
            </a:r>
            <a:r>
              <a:rPr lang="en-US" sz="2000" dirty="0" smtClean="0"/>
              <a:t>sub-tree </a:t>
            </a:r>
            <a:r>
              <a:rPr lang="en-US" sz="2000" dirty="0"/>
              <a:t>is null. If the searched value is not found before a null </a:t>
            </a:r>
            <a:r>
              <a:rPr lang="en-US" sz="2000" dirty="0" smtClean="0"/>
              <a:t>sub-tree </a:t>
            </a:r>
            <a:r>
              <a:rPr lang="en-US" sz="2000" dirty="0"/>
              <a:t>is reached, then the item must not be present in the tree.</a:t>
            </a:r>
          </a:p>
          <a:p>
            <a:endParaRPr lang="en-US" sz="2400" dirty="0"/>
          </a:p>
        </p:txBody>
      </p:sp>
      <p:sp>
        <p:nvSpPr>
          <p:cNvPr id="4" name="Slide Number Placeholder 3"/>
          <p:cNvSpPr>
            <a:spLocks noGrp="1"/>
          </p:cNvSpPr>
          <p:nvPr>
            <p:ph type="sldNum" sz="quarter" idx="12"/>
          </p:nvPr>
        </p:nvSpPr>
        <p:spPr/>
        <p:txBody>
          <a:bodyPr/>
          <a:lstStyle/>
          <a:p>
            <a:pPr>
              <a:defRPr/>
            </a:pPr>
            <a:fld id="{E3F9120A-FE38-480D-8A71-4B31670FCAA7}" type="slidenum">
              <a:rPr lang="en-US" smtClean="0"/>
              <a:pPr>
                <a:defRPr/>
              </a:pPr>
              <a:t>13</a:t>
            </a:fld>
            <a:endParaRPr lang="en-US"/>
          </a:p>
        </p:txBody>
      </p:sp>
    </p:spTree>
    <p:extLst>
      <p:ext uri="{BB962C8B-B14F-4D97-AF65-F5344CB8AC3E}">
        <p14:creationId xmlns:p14="http://schemas.microsoft.com/office/powerpoint/2010/main" val="30108729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smtClean="0">
                <a:solidFill>
                  <a:srgbClr val="1F497D"/>
                </a:solidFill>
                <a:ea typeface="UWKMJF (KSC)" pitchFamily="2" charset="-127"/>
              </a:rPr>
              <a:t>(Search an Element)</a:t>
            </a:r>
            <a:endParaRPr lang="en-US" sz="3200" dirty="0" smtClean="0">
              <a:ea typeface="UWKMJF (KSC)" pitchFamily="2" charset="-127"/>
            </a:endParaRPr>
          </a:p>
        </p:txBody>
      </p:sp>
      <p:sp>
        <p:nvSpPr>
          <p:cNvPr id="14341" name="Rectangle 3"/>
          <p:cNvSpPr>
            <a:spLocks noGrp="1" noChangeArrowheads="1"/>
          </p:cNvSpPr>
          <p:nvPr>
            <p:ph idx="1"/>
          </p:nvPr>
        </p:nvSpPr>
        <p:spPr/>
        <p:txBody>
          <a:bodyPr/>
          <a:lstStyle/>
          <a:p>
            <a:pPr eaLnBrk="1" hangingPunct="1">
              <a:lnSpc>
                <a:spcPct val="80000"/>
              </a:lnSpc>
              <a:buFont typeface="Wingdings" pitchFamily="2" charset="2"/>
              <a:buNone/>
            </a:pPr>
            <a:r>
              <a:rPr lang="en-US" altLang="ko-KR" sz="2000" b="1" dirty="0" smtClean="0">
                <a:ea typeface="UWKMJF (KSC)" pitchFamily="2" charset="-127"/>
              </a:rPr>
              <a:t>Searching</a:t>
            </a:r>
            <a:endParaRPr lang="en-US" altLang="ko-KR" sz="2000" dirty="0" smtClean="0">
              <a:ea typeface="굴림" pitchFamily="34" charset="-127"/>
              <a:cs typeface="Times New Roman" pitchFamily="18" charset="0"/>
            </a:endParaRPr>
          </a:p>
          <a:p>
            <a:pPr eaLnBrk="1" hangingPunct="1">
              <a:lnSpc>
                <a:spcPct val="80000"/>
              </a:lnSpc>
              <a:buFont typeface="Wingdings" pitchFamily="2" charset="2"/>
              <a:buNone/>
            </a:pPr>
            <a:r>
              <a:rPr lang="en-US" altLang="ko-KR" sz="2000" dirty="0" smtClean="0">
                <a:ea typeface="UWKMJF (KSC)" pitchFamily="2" charset="-127"/>
              </a:rPr>
              <a:t>Input:  pointer to the root of the tree and a key k, </a:t>
            </a:r>
            <a:endParaRPr lang="en-US" altLang="ko-KR" sz="2000" dirty="0" smtClean="0">
              <a:ea typeface="굴림" pitchFamily="34" charset="-127"/>
            </a:endParaRPr>
          </a:p>
          <a:p>
            <a:pPr eaLnBrk="1" hangingPunct="1">
              <a:lnSpc>
                <a:spcPct val="80000"/>
              </a:lnSpc>
              <a:buFont typeface="Wingdings" pitchFamily="2" charset="2"/>
              <a:buNone/>
            </a:pPr>
            <a:r>
              <a:rPr lang="en-US" altLang="ko-KR" sz="2000" dirty="0" smtClean="0">
                <a:ea typeface="UWKMJF (KSC)" pitchFamily="2" charset="-127"/>
              </a:rPr>
              <a:t>Output: returns a pointer to a node with key k if one exists; otherwise return NIL.</a:t>
            </a:r>
            <a:endParaRPr lang="en-US" altLang="ko-KR" sz="2000" dirty="0" smtClean="0">
              <a:ea typeface="굴림" pitchFamily="34" charset="-127"/>
            </a:endParaRPr>
          </a:p>
          <a:p>
            <a:pPr eaLnBrk="1" hangingPunct="1">
              <a:lnSpc>
                <a:spcPct val="80000"/>
              </a:lnSpc>
              <a:buFont typeface="Wingdings" pitchFamily="2" charset="2"/>
              <a:buNone/>
            </a:pPr>
            <a:endParaRPr lang="en-US" altLang="ko-KR" sz="1600" dirty="0" smtClean="0">
              <a:ea typeface="UWKMJF (KSC)" pitchFamily="2" charset="-127"/>
            </a:endParaRPr>
          </a:p>
          <a:p>
            <a:pPr eaLnBrk="1" hangingPunct="1">
              <a:lnSpc>
                <a:spcPct val="80000"/>
              </a:lnSpc>
              <a:buFont typeface="Wingdings" pitchFamily="2" charset="2"/>
              <a:buNone/>
            </a:pPr>
            <a:endParaRPr lang="en-US" altLang="ko-KR" sz="1600" dirty="0">
              <a:ea typeface="UWKMJF (KSC)" pitchFamily="2" charset="-127"/>
            </a:endParaRPr>
          </a:p>
          <a:p>
            <a:pPr eaLnBrk="1" hangingPunct="1">
              <a:lnSpc>
                <a:spcPct val="80000"/>
              </a:lnSpc>
              <a:buFont typeface="Wingdings" pitchFamily="2" charset="2"/>
              <a:buNone/>
            </a:pPr>
            <a:endParaRPr lang="en-US" altLang="ko-KR" sz="1600" dirty="0" smtClean="0">
              <a:ea typeface="UWKMJF (KSC)" pitchFamily="2" charset="-127"/>
            </a:endParaRPr>
          </a:p>
          <a:p>
            <a:pPr eaLnBrk="1" hangingPunct="1">
              <a:lnSpc>
                <a:spcPct val="80000"/>
              </a:lnSpc>
              <a:buFont typeface="Wingdings" pitchFamily="2" charset="2"/>
              <a:buNone/>
            </a:pPr>
            <a:endParaRPr lang="en-US" altLang="ko-KR" sz="1600" dirty="0">
              <a:ea typeface="UWKMJF (KSC)" pitchFamily="2" charset="-127"/>
            </a:endParaRPr>
          </a:p>
          <a:p>
            <a:pPr eaLnBrk="1" hangingPunct="1">
              <a:lnSpc>
                <a:spcPct val="80000"/>
              </a:lnSpc>
              <a:buFont typeface="Wingdings" pitchFamily="2" charset="2"/>
              <a:buNone/>
            </a:pPr>
            <a:endParaRPr lang="en-US" altLang="ko-KR" sz="1600" dirty="0" smtClean="0">
              <a:ea typeface="UWKMJF (KSC)" pitchFamily="2" charset="-127"/>
            </a:endParaRPr>
          </a:p>
          <a:p>
            <a:pPr eaLnBrk="1" hangingPunct="1">
              <a:lnSpc>
                <a:spcPct val="80000"/>
              </a:lnSpc>
              <a:buFont typeface="Wingdings" pitchFamily="2" charset="2"/>
              <a:buNone/>
            </a:pPr>
            <a:endParaRPr lang="en-US" altLang="ko-KR" sz="1600" dirty="0">
              <a:ea typeface="UWKMJF (KSC)" pitchFamily="2" charset="-127"/>
            </a:endParaRPr>
          </a:p>
          <a:p>
            <a:pPr eaLnBrk="1" hangingPunct="1">
              <a:lnSpc>
                <a:spcPct val="80000"/>
              </a:lnSpc>
              <a:buFont typeface="Wingdings" pitchFamily="2" charset="2"/>
              <a:buNone/>
            </a:pPr>
            <a:endParaRPr lang="en-US" altLang="ko-KR" sz="1600" dirty="0" smtClean="0">
              <a:ea typeface="UWKMJF (KSC)" pitchFamily="2" charset="-127"/>
            </a:endParaRPr>
          </a:p>
          <a:p>
            <a:pPr eaLnBrk="1" hangingPunct="1">
              <a:lnSpc>
                <a:spcPct val="80000"/>
              </a:lnSpc>
              <a:buFont typeface="Wingdings" pitchFamily="2" charset="2"/>
              <a:buNone/>
            </a:pPr>
            <a:endParaRPr lang="en-US" altLang="ko-KR" sz="1600" dirty="0">
              <a:ea typeface="UWKMJF (KSC)" pitchFamily="2" charset="-127"/>
            </a:endParaRPr>
          </a:p>
          <a:p>
            <a:pPr eaLnBrk="1" hangingPunct="1">
              <a:lnSpc>
                <a:spcPct val="80000"/>
              </a:lnSpc>
              <a:buFont typeface="Wingdings" pitchFamily="2" charset="2"/>
              <a:buNone/>
            </a:pPr>
            <a:endParaRPr lang="en-US" altLang="ko-KR" sz="1600" dirty="0" smtClean="0">
              <a:ea typeface="UWKMJF (KSC)" pitchFamily="2" charset="-127"/>
            </a:endParaRPr>
          </a:p>
          <a:p>
            <a:pPr eaLnBrk="1" hangingPunct="1">
              <a:lnSpc>
                <a:spcPct val="80000"/>
              </a:lnSpc>
              <a:buFont typeface="Wingdings" pitchFamily="2" charset="2"/>
              <a:buNone/>
            </a:pPr>
            <a:endParaRPr lang="en-US" altLang="ko-KR" sz="1600" dirty="0">
              <a:ea typeface="UWKMJF (KSC)" pitchFamily="2" charset="-127"/>
            </a:endParaRPr>
          </a:p>
          <a:p>
            <a:pPr eaLnBrk="1" hangingPunct="1">
              <a:lnSpc>
                <a:spcPct val="80000"/>
              </a:lnSpc>
              <a:buFont typeface="Wingdings" pitchFamily="2" charset="2"/>
              <a:buNone/>
            </a:pPr>
            <a:endParaRPr lang="en-US" altLang="ko-KR" sz="1600" dirty="0" smtClean="0">
              <a:ea typeface="UWKMJF (KSC)" pitchFamily="2" charset="-127"/>
            </a:endParaRPr>
          </a:p>
          <a:p>
            <a:pPr eaLnBrk="1" hangingPunct="1">
              <a:lnSpc>
                <a:spcPct val="80000"/>
              </a:lnSpc>
              <a:buFont typeface="Wingdings" pitchFamily="2" charset="2"/>
              <a:buNone/>
            </a:pPr>
            <a:r>
              <a:rPr lang="en-US" altLang="ko-KR" sz="1600" dirty="0" smtClean="0">
                <a:ea typeface="UWKMJF (KSC)" pitchFamily="2" charset="-127"/>
              </a:rPr>
              <a:t>T(n) = T(n/2) + 1 = O(log n) if  a binary tree is balanced </a:t>
            </a:r>
          </a:p>
          <a:p>
            <a:pPr eaLnBrk="1" hangingPunct="1">
              <a:lnSpc>
                <a:spcPct val="80000"/>
              </a:lnSpc>
              <a:buFont typeface="Wingdings" pitchFamily="2" charset="2"/>
              <a:buNone/>
            </a:pPr>
            <a:r>
              <a:rPr lang="en-US" altLang="ko-KR" sz="1600" dirty="0" smtClean="0">
                <a:ea typeface="굴림" pitchFamily="34" charset="-127"/>
              </a:rPr>
              <a:t>T(n)= T(n-1) + 1 = O(n) if a binary tree is not balanced</a:t>
            </a:r>
          </a:p>
          <a:p>
            <a:pPr eaLnBrk="1" hangingPunct="1">
              <a:lnSpc>
                <a:spcPct val="80000"/>
              </a:lnSpc>
              <a:buFont typeface="Wingdings" pitchFamily="2" charset="2"/>
              <a:buNone/>
            </a:pPr>
            <a:endParaRPr lang="en-US" sz="1600" dirty="0" smtClean="0"/>
          </a:p>
        </p:txBody>
      </p:sp>
      <p:sp>
        <p:nvSpPr>
          <p:cNvPr id="14339" name="Slide Number Placeholder 5"/>
          <p:cNvSpPr>
            <a:spLocks noGrp="1"/>
          </p:cNvSpPr>
          <p:nvPr>
            <p:ph type="sldNum" sz="quarter" idx="12"/>
          </p:nvPr>
        </p:nvSpPr>
        <p:spPr>
          <a:noFill/>
        </p:spPr>
        <p:txBody>
          <a:bodyPr/>
          <a:lstStyle/>
          <a:p>
            <a:fld id="{FD528AF1-F621-4B98-955F-49562331CBED}" type="slidenum">
              <a:rPr lang="en-US" smtClean="0"/>
              <a:pPr/>
              <a:t>14</a:t>
            </a:fld>
            <a:endParaRPr lang="en-US" smtClean="0"/>
          </a:p>
        </p:txBody>
      </p:sp>
      <p:sp>
        <p:nvSpPr>
          <p:cNvPr id="6" name="Text Box 2"/>
          <p:cNvSpPr txBox="1">
            <a:spLocks noChangeArrowheads="1"/>
          </p:cNvSpPr>
          <p:nvPr/>
        </p:nvSpPr>
        <p:spPr bwMode="auto">
          <a:xfrm>
            <a:off x="533400" y="2743200"/>
            <a:ext cx="8001000" cy="23876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en-US" sz="1400" b="1">
                <a:solidFill>
                  <a:srgbClr val="000000"/>
                </a:solidFill>
                <a:effectLst/>
                <a:latin typeface="Courier New"/>
                <a:ea typeface="Gulim"/>
                <a:cs typeface="Times New Roman"/>
              </a:rPr>
              <a:t>Tree_Search </a:t>
            </a:r>
            <a:r>
              <a:rPr lang="en-US" sz="1400">
                <a:solidFill>
                  <a:srgbClr val="000000"/>
                </a:solidFill>
                <a:effectLst/>
                <a:latin typeface="Courier New"/>
                <a:ea typeface="Gulim"/>
                <a:cs typeface="Times New Roman"/>
              </a:rPr>
              <a:t>(x, k)</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000000"/>
                </a:solidFill>
                <a:effectLst/>
                <a:latin typeface="Courier New"/>
                <a:ea typeface="Gulim"/>
                <a:cs typeface="Times New Roman"/>
              </a:rPr>
              <a:t>{</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FF0000"/>
                </a:solidFill>
                <a:effectLst/>
                <a:latin typeface="Courier New"/>
                <a:ea typeface="Gulim"/>
                <a:cs typeface="Times New Roman"/>
              </a:rPr>
              <a:t>1</a:t>
            </a:r>
            <a:r>
              <a:rPr lang="en-US" sz="1400">
                <a:solidFill>
                  <a:srgbClr val="000000"/>
                </a:solidFill>
                <a:effectLst/>
                <a:latin typeface="Courier New"/>
                <a:ea typeface="Gulim"/>
                <a:cs typeface="Times New Roman"/>
              </a:rPr>
              <a:t>	if x == NIL or k == x </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cs typeface="Times New Roman"/>
              </a:rPr>
              <a:t> key</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000000"/>
                </a:solidFill>
                <a:effectLst/>
                <a:latin typeface="Courier New"/>
                <a:ea typeface="Gulim"/>
                <a:cs typeface="Times New Roman"/>
              </a:rPr>
              <a:t>     return x;</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FF0000"/>
                </a:solidFill>
                <a:effectLst/>
                <a:latin typeface="Courier New"/>
                <a:ea typeface="Gulim"/>
                <a:cs typeface="Times New Roman"/>
              </a:rPr>
              <a:t>2</a:t>
            </a:r>
            <a:r>
              <a:rPr lang="en-US" sz="1400">
                <a:solidFill>
                  <a:srgbClr val="000000"/>
                </a:solidFill>
                <a:effectLst/>
                <a:latin typeface="Courier New"/>
                <a:ea typeface="Gulim"/>
                <a:cs typeface="Times New Roman"/>
              </a:rPr>
              <a:t>	if k &lt; x </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cs typeface="Times New Roman"/>
              </a:rPr>
              <a:t> key</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FF0000"/>
                </a:solidFill>
                <a:effectLst/>
                <a:latin typeface="Courier New"/>
                <a:ea typeface="Gulim"/>
                <a:cs typeface="Times New Roman"/>
              </a:rPr>
              <a:t>3</a:t>
            </a:r>
            <a:r>
              <a:rPr lang="en-US" sz="1400">
                <a:solidFill>
                  <a:srgbClr val="000000"/>
                </a:solidFill>
                <a:effectLst/>
                <a:latin typeface="Courier New"/>
                <a:ea typeface="Gulim"/>
                <a:cs typeface="Times New Roman"/>
              </a:rPr>
              <a:t>		return </a:t>
            </a:r>
            <a:r>
              <a:rPr lang="en-US" sz="1400" b="1">
                <a:solidFill>
                  <a:srgbClr val="000000"/>
                </a:solidFill>
                <a:effectLst/>
                <a:latin typeface="Courier New"/>
                <a:ea typeface="Gulim"/>
                <a:cs typeface="Times New Roman"/>
              </a:rPr>
              <a:t>Tree_Search</a:t>
            </a:r>
            <a:r>
              <a:rPr lang="en-US" sz="1400">
                <a:solidFill>
                  <a:srgbClr val="000000"/>
                </a:solidFill>
                <a:effectLst/>
                <a:latin typeface="Courier New"/>
                <a:ea typeface="Gulim"/>
                <a:cs typeface="Times New Roman"/>
              </a:rPr>
              <a:t> (x </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cs typeface="Times New Roman"/>
              </a:rPr>
              <a:t> leftchild, k);</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FF0000"/>
                </a:solidFill>
                <a:effectLst/>
                <a:latin typeface="Courier New"/>
                <a:ea typeface="Gulim"/>
                <a:cs typeface="Times New Roman"/>
              </a:rPr>
              <a:t>4</a:t>
            </a:r>
            <a:r>
              <a:rPr lang="en-US" sz="1400">
                <a:solidFill>
                  <a:srgbClr val="000000"/>
                </a:solidFill>
                <a:effectLst/>
                <a:latin typeface="Courier New"/>
                <a:ea typeface="Gulim"/>
                <a:cs typeface="Times New Roman"/>
              </a:rPr>
              <a:t>	else</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FF0000"/>
                </a:solidFill>
                <a:effectLst/>
                <a:latin typeface="Courier New"/>
                <a:ea typeface="Gulim"/>
                <a:cs typeface="Times New Roman"/>
              </a:rPr>
              <a:t>5</a:t>
            </a:r>
            <a:r>
              <a:rPr lang="en-US" sz="1400">
                <a:solidFill>
                  <a:srgbClr val="000000"/>
                </a:solidFill>
                <a:effectLst/>
                <a:latin typeface="Courier New"/>
                <a:ea typeface="Gulim"/>
                <a:cs typeface="Times New Roman"/>
              </a:rPr>
              <a:t>		return </a:t>
            </a:r>
            <a:r>
              <a:rPr lang="en-US" sz="1400" b="1">
                <a:solidFill>
                  <a:srgbClr val="000000"/>
                </a:solidFill>
                <a:effectLst/>
                <a:latin typeface="Courier New"/>
                <a:ea typeface="Gulim"/>
                <a:cs typeface="Times New Roman"/>
              </a:rPr>
              <a:t>Tree_Search</a:t>
            </a:r>
            <a:r>
              <a:rPr lang="en-US" sz="1400">
                <a:solidFill>
                  <a:srgbClr val="000000"/>
                </a:solidFill>
                <a:effectLst/>
                <a:latin typeface="Courier New"/>
                <a:ea typeface="Gulim"/>
                <a:cs typeface="Times New Roman"/>
              </a:rPr>
              <a:t>(x </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cs typeface="Times New Roman"/>
              </a:rPr>
              <a:t> rightchild, k);</a:t>
            </a:r>
            <a:endParaRPr lang="en-US" sz="1100">
              <a:effectLst/>
              <a:latin typeface="Calibri"/>
              <a:ea typeface="Malgun Gothic"/>
              <a:cs typeface="Times New Roman"/>
            </a:endParaRPr>
          </a:p>
          <a:p>
            <a:pPr marL="0" marR="0">
              <a:lnSpc>
                <a:spcPct val="115000"/>
              </a:lnSpc>
              <a:spcBef>
                <a:spcPts val="0"/>
              </a:spcBef>
              <a:spcAft>
                <a:spcPts val="0"/>
              </a:spcAft>
            </a:pPr>
            <a:r>
              <a:rPr lang="en-US" sz="1400">
                <a:solidFill>
                  <a:srgbClr val="000000"/>
                </a:solidFill>
                <a:effectLst/>
                <a:latin typeface="Courier New"/>
                <a:ea typeface="Gulim"/>
                <a:cs typeface="Times New Roman"/>
              </a:rPr>
              <a:t>}</a:t>
            </a:r>
            <a:endParaRPr lang="en-US" sz="1100">
              <a:effectLst/>
              <a:latin typeface="Calibri"/>
              <a:ea typeface="Malgun Gothic"/>
              <a:cs typeface="Times New Roman"/>
            </a:endParaRPr>
          </a:p>
          <a:p>
            <a:pPr marL="0" marR="0">
              <a:lnSpc>
                <a:spcPct val="115000"/>
              </a:lnSpc>
              <a:spcBef>
                <a:spcPts val="0"/>
              </a:spcBef>
              <a:spcAft>
                <a:spcPts val="0"/>
              </a:spcAft>
            </a:pPr>
            <a:r>
              <a:rPr lang="en-US" sz="1400">
                <a:effectLst/>
                <a:latin typeface="Courier New"/>
                <a:ea typeface="Malgun Gothic"/>
                <a:cs typeface="Times New Roman"/>
              </a:rPr>
              <a:t> </a:t>
            </a:r>
            <a:endParaRPr lang="en-US" sz="1100">
              <a:effectLst/>
              <a:latin typeface="Calibri"/>
              <a:ea typeface="Malgun Gothic"/>
              <a:cs typeface="Times New Roman"/>
            </a:endParaRPr>
          </a:p>
        </p:txBody>
      </p:sp>
    </p:spTree>
    <p:extLst>
      <p:ext uri="{BB962C8B-B14F-4D97-AF65-F5344CB8AC3E}">
        <p14:creationId xmlns:p14="http://schemas.microsoft.com/office/powerpoint/2010/main" val="3621388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(Search an Element)</a:t>
            </a:r>
            <a:endParaRPr lang="en-US" sz="3200" dirty="0" smtClean="0">
              <a:ea typeface="UWKMJF (KSC)" pitchFamily="2" charset="-127"/>
            </a:endParaRPr>
          </a:p>
        </p:txBody>
      </p:sp>
      <p:sp>
        <p:nvSpPr>
          <p:cNvPr id="16387" name="Slide Number Placeholder 4"/>
          <p:cNvSpPr>
            <a:spLocks noGrp="1"/>
          </p:cNvSpPr>
          <p:nvPr>
            <p:ph type="sldNum" sz="quarter" idx="12"/>
          </p:nvPr>
        </p:nvSpPr>
        <p:spPr>
          <a:noFill/>
        </p:spPr>
        <p:txBody>
          <a:bodyPr/>
          <a:lstStyle/>
          <a:p>
            <a:fld id="{E3D6DB64-0569-44CE-8A49-F2738BB46E57}" type="slidenum">
              <a:rPr lang="en-US" smtClean="0"/>
              <a:pPr/>
              <a:t>15</a:t>
            </a:fld>
            <a:endParaRPr lang="en-US" smtClean="0"/>
          </a:p>
        </p:txBody>
      </p:sp>
      <p:sp>
        <p:nvSpPr>
          <p:cNvPr id="194564" name="Oval 4"/>
          <p:cNvSpPr>
            <a:spLocks noChangeArrowheads="1"/>
          </p:cNvSpPr>
          <p:nvPr/>
        </p:nvSpPr>
        <p:spPr bwMode="auto">
          <a:xfrm>
            <a:off x="2971800" y="23622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cxnSp>
        <p:nvCxnSpPr>
          <p:cNvPr id="16390" name="AutoShape 8"/>
          <p:cNvCxnSpPr>
            <a:cxnSpLocks noChangeShapeType="1"/>
          </p:cNvCxnSpPr>
          <p:nvPr/>
        </p:nvCxnSpPr>
        <p:spPr bwMode="auto">
          <a:xfrm>
            <a:off x="2132013" y="3427413"/>
            <a:ext cx="0" cy="0"/>
          </a:xfrm>
          <a:prstGeom prst="straightConnector1">
            <a:avLst/>
          </a:prstGeom>
          <a:noFill/>
          <a:ln w="9525">
            <a:solidFill>
              <a:schemeClr val="tx1"/>
            </a:solidFill>
            <a:round/>
            <a:headEnd/>
            <a:tailEnd/>
          </a:ln>
        </p:spPr>
      </p:cxnSp>
      <p:sp>
        <p:nvSpPr>
          <p:cNvPr id="16391" name="Oval 9"/>
          <p:cNvSpPr>
            <a:spLocks noChangeArrowheads="1"/>
          </p:cNvSpPr>
          <p:nvPr/>
        </p:nvSpPr>
        <p:spPr bwMode="auto">
          <a:xfrm>
            <a:off x="3733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13</a:t>
            </a:r>
          </a:p>
        </p:txBody>
      </p:sp>
      <p:sp>
        <p:nvSpPr>
          <p:cNvPr id="16392" name="Oval 10"/>
          <p:cNvSpPr>
            <a:spLocks noChangeArrowheads="1"/>
          </p:cNvSpPr>
          <p:nvPr/>
        </p:nvSpPr>
        <p:spPr bwMode="auto">
          <a:xfrm>
            <a:off x="27432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10</a:t>
            </a:r>
          </a:p>
        </p:txBody>
      </p:sp>
      <p:sp>
        <p:nvSpPr>
          <p:cNvPr id="16393" name="Oval 11"/>
          <p:cNvSpPr>
            <a:spLocks noChangeArrowheads="1"/>
          </p:cNvSpPr>
          <p:nvPr/>
        </p:nvSpPr>
        <p:spPr bwMode="auto">
          <a:xfrm>
            <a:off x="47244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16394" name="AutoShape 12"/>
          <p:cNvCxnSpPr>
            <a:cxnSpLocks noChangeShapeType="1"/>
            <a:stCxn id="16391" idx="2"/>
            <a:endCxn id="16392" idx="7"/>
          </p:cNvCxnSpPr>
          <p:nvPr/>
        </p:nvCxnSpPr>
        <p:spPr bwMode="auto">
          <a:xfrm flipH="1">
            <a:off x="3198813" y="3314700"/>
            <a:ext cx="534987" cy="496888"/>
          </a:xfrm>
          <a:prstGeom prst="straightConnector1">
            <a:avLst/>
          </a:prstGeom>
          <a:noFill/>
          <a:ln w="9525">
            <a:solidFill>
              <a:schemeClr val="tx1"/>
            </a:solidFill>
            <a:round/>
            <a:headEnd/>
            <a:tailEnd/>
          </a:ln>
        </p:spPr>
      </p:cxnSp>
      <p:cxnSp>
        <p:nvCxnSpPr>
          <p:cNvPr id="16395" name="AutoShape 13"/>
          <p:cNvCxnSpPr>
            <a:cxnSpLocks noChangeShapeType="1"/>
            <a:stCxn id="16391" idx="6"/>
            <a:endCxn id="16393" idx="1"/>
          </p:cNvCxnSpPr>
          <p:nvPr/>
        </p:nvCxnSpPr>
        <p:spPr bwMode="auto">
          <a:xfrm>
            <a:off x="4267200" y="3314700"/>
            <a:ext cx="534988" cy="496888"/>
          </a:xfrm>
          <a:prstGeom prst="straightConnector1">
            <a:avLst/>
          </a:prstGeom>
          <a:noFill/>
          <a:ln w="9525">
            <a:solidFill>
              <a:schemeClr val="tx1"/>
            </a:solidFill>
            <a:round/>
            <a:headEnd/>
            <a:tailEnd/>
          </a:ln>
        </p:spPr>
      </p:cxnSp>
      <p:cxnSp>
        <p:nvCxnSpPr>
          <p:cNvPr id="194574" name="AutoShape 14"/>
          <p:cNvCxnSpPr>
            <a:cxnSpLocks noChangeShapeType="1"/>
            <a:stCxn id="194564" idx="6"/>
            <a:endCxn id="16391" idx="0"/>
          </p:cNvCxnSpPr>
          <p:nvPr/>
        </p:nvCxnSpPr>
        <p:spPr bwMode="auto">
          <a:xfrm>
            <a:off x="3505200" y="2628900"/>
            <a:ext cx="495300" cy="419100"/>
          </a:xfrm>
          <a:prstGeom prst="straightConnector1">
            <a:avLst/>
          </a:prstGeom>
          <a:noFill/>
          <a:ln w="9525">
            <a:solidFill>
              <a:schemeClr val="tx1"/>
            </a:solidFill>
            <a:round/>
            <a:headEnd/>
            <a:tailEnd/>
          </a:ln>
        </p:spPr>
      </p:cxnSp>
      <p:sp>
        <p:nvSpPr>
          <p:cNvPr id="16397" name="Oval 21"/>
          <p:cNvSpPr>
            <a:spLocks noChangeArrowheads="1"/>
          </p:cNvSpPr>
          <p:nvPr/>
        </p:nvSpPr>
        <p:spPr bwMode="auto">
          <a:xfrm>
            <a:off x="3505200" y="4495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11</a:t>
            </a:r>
          </a:p>
        </p:txBody>
      </p:sp>
      <p:sp>
        <p:nvSpPr>
          <p:cNvPr id="16398" name="Oval 22"/>
          <p:cNvSpPr>
            <a:spLocks noChangeArrowheads="1"/>
          </p:cNvSpPr>
          <p:nvPr/>
        </p:nvSpPr>
        <p:spPr bwMode="auto">
          <a:xfrm>
            <a:off x="4495800" y="5181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12</a:t>
            </a:r>
          </a:p>
        </p:txBody>
      </p:sp>
      <p:cxnSp>
        <p:nvCxnSpPr>
          <p:cNvPr id="16399" name="AutoShape 23"/>
          <p:cNvCxnSpPr>
            <a:cxnSpLocks noChangeShapeType="1"/>
            <a:stCxn id="16397" idx="6"/>
            <a:endCxn id="16398" idx="1"/>
          </p:cNvCxnSpPr>
          <p:nvPr/>
        </p:nvCxnSpPr>
        <p:spPr bwMode="auto">
          <a:xfrm>
            <a:off x="4038600" y="4762500"/>
            <a:ext cx="534988" cy="496888"/>
          </a:xfrm>
          <a:prstGeom prst="straightConnector1">
            <a:avLst/>
          </a:prstGeom>
          <a:noFill/>
          <a:ln w="9525">
            <a:solidFill>
              <a:schemeClr val="tx1"/>
            </a:solidFill>
            <a:round/>
            <a:headEnd/>
            <a:tailEnd/>
          </a:ln>
        </p:spPr>
      </p:cxnSp>
      <p:sp>
        <p:nvSpPr>
          <p:cNvPr id="194584" name="Oval 24"/>
          <p:cNvSpPr>
            <a:spLocks noChangeArrowheads="1"/>
          </p:cNvSpPr>
          <p:nvPr/>
        </p:nvSpPr>
        <p:spPr bwMode="auto">
          <a:xfrm>
            <a:off x="20574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194585" name="AutoShape 25"/>
          <p:cNvCxnSpPr>
            <a:cxnSpLocks noChangeShapeType="1"/>
            <a:stCxn id="194564" idx="2"/>
            <a:endCxn id="194584" idx="0"/>
          </p:cNvCxnSpPr>
          <p:nvPr/>
        </p:nvCxnSpPr>
        <p:spPr bwMode="auto">
          <a:xfrm flipH="1">
            <a:off x="2324100" y="2628900"/>
            <a:ext cx="647700" cy="419100"/>
          </a:xfrm>
          <a:prstGeom prst="straightConnector1">
            <a:avLst/>
          </a:prstGeom>
          <a:noFill/>
          <a:ln w="9525">
            <a:solidFill>
              <a:schemeClr val="tx1"/>
            </a:solidFill>
            <a:round/>
            <a:headEnd/>
            <a:tailEnd/>
          </a:ln>
        </p:spPr>
      </p:cxnSp>
      <p:cxnSp>
        <p:nvCxnSpPr>
          <p:cNvPr id="16402" name="AutoShape 26"/>
          <p:cNvCxnSpPr>
            <a:cxnSpLocks noChangeShapeType="1"/>
            <a:stCxn id="16392" idx="6"/>
            <a:endCxn id="16397" idx="0"/>
          </p:cNvCxnSpPr>
          <p:nvPr/>
        </p:nvCxnSpPr>
        <p:spPr bwMode="auto">
          <a:xfrm>
            <a:off x="3276600" y="4000500"/>
            <a:ext cx="495300" cy="495300"/>
          </a:xfrm>
          <a:prstGeom prst="straightConnector1">
            <a:avLst/>
          </a:prstGeom>
          <a:noFill/>
          <a:ln w="9525">
            <a:solidFill>
              <a:schemeClr val="tx1"/>
            </a:solidFill>
            <a:round/>
            <a:headEnd/>
            <a:tailEnd/>
          </a:ln>
        </p:spPr>
      </p:cxnSp>
      <p:sp>
        <p:nvSpPr>
          <p:cNvPr id="16403" name="Text Box 27"/>
          <p:cNvSpPr txBox="1">
            <a:spLocks noChangeArrowheads="1"/>
          </p:cNvSpPr>
          <p:nvPr/>
        </p:nvSpPr>
        <p:spPr bwMode="auto">
          <a:xfrm>
            <a:off x="609600" y="1905000"/>
            <a:ext cx="1905000" cy="366713"/>
          </a:xfrm>
          <a:prstGeom prst="rect">
            <a:avLst/>
          </a:prstGeom>
          <a:noFill/>
          <a:ln w="9525">
            <a:noFill/>
            <a:miter lim="800000"/>
            <a:headEnd/>
            <a:tailEnd/>
          </a:ln>
        </p:spPr>
        <p:txBody>
          <a:bodyPr>
            <a:spAutoFit/>
          </a:bodyPr>
          <a:lstStyle/>
          <a:p>
            <a:pPr>
              <a:spcBef>
                <a:spcPct val="50000"/>
              </a:spcBef>
            </a:pPr>
            <a:r>
              <a:rPr lang="en-US"/>
              <a:t>Search (x, 14)</a:t>
            </a:r>
          </a:p>
        </p:txBody>
      </p:sp>
      <p:sp>
        <p:nvSpPr>
          <p:cNvPr id="194588" name="Line 28"/>
          <p:cNvSpPr>
            <a:spLocks noChangeShapeType="1"/>
          </p:cNvSpPr>
          <p:nvPr/>
        </p:nvSpPr>
        <p:spPr bwMode="auto">
          <a:xfrm>
            <a:off x="2590800" y="2376488"/>
            <a:ext cx="533400" cy="0"/>
          </a:xfrm>
          <a:prstGeom prst="line">
            <a:avLst/>
          </a:prstGeom>
          <a:noFill/>
          <a:ln w="9525">
            <a:solidFill>
              <a:schemeClr val="tx1"/>
            </a:solidFill>
            <a:round/>
            <a:headEnd/>
            <a:tailEnd type="triangle" w="med" len="med"/>
          </a:ln>
        </p:spPr>
        <p:txBody>
          <a:bodyPr/>
          <a:lstStyle/>
          <a:p>
            <a:endParaRPr lang="en-US"/>
          </a:p>
        </p:txBody>
      </p:sp>
      <p:sp>
        <p:nvSpPr>
          <p:cNvPr id="194589" name="Text Box 29"/>
          <p:cNvSpPr txBox="1">
            <a:spLocks noChangeArrowheads="1"/>
          </p:cNvSpPr>
          <p:nvPr/>
        </p:nvSpPr>
        <p:spPr bwMode="auto">
          <a:xfrm>
            <a:off x="2286000" y="2162175"/>
            <a:ext cx="381000" cy="366713"/>
          </a:xfrm>
          <a:prstGeom prst="rect">
            <a:avLst/>
          </a:prstGeom>
          <a:noFill/>
          <a:ln w="9525">
            <a:noFill/>
            <a:miter lim="800000"/>
            <a:headEnd/>
            <a:tailEnd/>
          </a:ln>
        </p:spPr>
        <p:txBody>
          <a:bodyPr>
            <a:spAutoFit/>
          </a:bodyPr>
          <a:lstStyle/>
          <a:p>
            <a:pPr>
              <a:spcBef>
                <a:spcPct val="50000"/>
              </a:spcBef>
            </a:pPr>
            <a:r>
              <a:rPr lang="en-US"/>
              <a:t>x</a:t>
            </a:r>
          </a:p>
        </p:txBody>
      </p:sp>
      <p:sp>
        <p:nvSpPr>
          <p:cNvPr id="194590" name="Text Box 30"/>
          <p:cNvSpPr txBox="1">
            <a:spLocks noChangeArrowheads="1"/>
          </p:cNvSpPr>
          <p:nvPr/>
        </p:nvSpPr>
        <p:spPr bwMode="auto">
          <a:xfrm>
            <a:off x="3657600" y="2178050"/>
            <a:ext cx="2895600" cy="274638"/>
          </a:xfrm>
          <a:prstGeom prst="rect">
            <a:avLst/>
          </a:prstGeom>
          <a:noFill/>
          <a:ln w="9525">
            <a:noFill/>
            <a:miter lim="800000"/>
            <a:headEnd/>
            <a:tailEnd/>
          </a:ln>
        </p:spPr>
        <p:txBody>
          <a:bodyPr>
            <a:spAutoFit/>
          </a:bodyPr>
          <a:lstStyle/>
          <a:p>
            <a:pPr>
              <a:spcBef>
                <a:spcPct val="50000"/>
              </a:spcBef>
            </a:pPr>
            <a:r>
              <a:rPr lang="en-US" sz="1200" b="1">
                <a:solidFill>
                  <a:srgbClr val="0000FF"/>
                </a:solidFill>
              </a:rPr>
              <a:t>14 = 5 or</a:t>
            </a:r>
            <a:r>
              <a:rPr lang="en-US" sz="1200"/>
              <a:t> </a:t>
            </a:r>
            <a:r>
              <a:rPr lang="en-US" sz="1200" b="1">
                <a:solidFill>
                  <a:srgbClr val="0000FF"/>
                </a:solidFill>
              </a:rPr>
              <a:t>14&gt; 5 or 14 &lt; 5 ?</a:t>
            </a:r>
          </a:p>
        </p:txBody>
      </p:sp>
    </p:spTree>
    <p:extLst>
      <p:ext uri="{BB962C8B-B14F-4D97-AF65-F5344CB8AC3E}">
        <p14:creationId xmlns:p14="http://schemas.microsoft.com/office/powerpoint/2010/main" val="1000587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590"/>
                                        </p:tgtEl>
                                        <p:attrNameLst>
                                          <p:attrName>style.visibility</p:attrName>
                                        </p:attrNameLst>
                                      </p:cBhvr>
                                      <p:to>
                                        <p:strVal val="visible"/>
                                      </p:to>
                                    </p:set>
                                    <p:animEffect transition="in" filter="blinds(horizontal)">
                                      <p:cBhvr>
                                        <p:cTn id="7" dur="500"/>
                                        <p:tgtEl>
                                          <p:spTgt spid="194590"/>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0 0.0 L 0.09167 0.12209 " pathEditMode="relative" ptsTypes="AA">
                                      <p:cBhvr>
                                        <p:cTn id="11" dur="2000" fill="hold"/>
                                        <p:tgtEl>
                                          <p:spTgt spid="194589"/>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0.0 0.0 L 0.09167 0.12209 " pathEditMode="relative" ptsTypes="AA">
                                      <p:cBhvr>
                                        <p:cTn id="13" dur="2000" fill="hold"/>
                                        <p:tgtEl>
                                          <p:spTgt spid="194588"/>
                                        </p:tgtEl>
                                        <p:attrNameLst>
                                          <p:attrName>ppt_x</p:attrName>
                                          <p:attrName>ppt_y</p:attrName>
                                        </p:attrNameLst>
                                      </p:cBhvr>
                                    </p:animMotion>
                                  </p:childTnLst>
                                </p:cTn>
                              </p:par>
                              <p:par>
                                <p:cTn id="14" presetID="3" presetClass="exit" presetSubtype="10" fill="hold" grpId="1" nodeType="withEffect">
                                  <p:stCondLst>
                                    <p:cond delay="0"/>
                                  </p:stCondLst>
                                  <p:childTnLst>
                                    <p:animEffect transition="out" filter="blinds(horizontal)">
                                      <p:cBhvr>
                                        <p:cTn id="15" dur="500"/>
                                        <p:tgtEl>
                                          <p:spTgt spid="194590"/>
                                        </p:tgtEl>
                                      </p:cBhvr>
                                    </p:animEffect>
                                    <p:set>
                                      <p:cBhvr>
                                        <p:cTn id="16" dur="1" fill="hold">
                                          <p:stCondLst>
                                            <p:cond delay="499"/>
                                          </p:stCondLst>
                                        </p:cTn>
                                        <p:tgtEl>
                                          <p:spTgt spid="194590"/>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3" presetClass="exit" presetSubtype="10" fill="hold" grpId="0" nodeType="clickEffect">
                                  <p:stCondLst>
                                    <p:cond delay="0"/>
                                  </p:stCondLst>
                                  <p:childTnLst>
                                    <p:animEffect transition="out" filter="blinds(horizontal)">
                                      <p:cBhvr>
                                        <p:cTn id="20" dur="500"/>
                                        <p:tgtEl>
                                          <p:spTgt spid="194564"/>
                                        </p:tgtEl>
                                      </p:cBhvr>
                                    </p:animEffect>
                                    <p:set>
                                      <p:cBhvr>
                                        <p:cTn id="21" dur="1" fill="hold">
                                          <p:stCondLst>
                                            <p:cond delay="499"/>
                                          </p:stCondLst>
                                        </p:cTn>
                                        <p:tgtEl>
                                          <p:spTgt spid="194564"/>
                                        </p:tgtEl>
                                        <p:attrNameLst>
                                          <p:attrName>style.visibility</p:attrName>
                                        </p:attrNameLst>
                                      </p:cBhvr>
                                      <p:to>
                                        <p:strVal val="hidden"/>
                                      </p:to>
                                    </p:set>
                                  </p:childTnLst>
                                </p:cTn>
                              </p:par>
                              <p:par>
                                <p:cTn id="22" presetID="3" presetClass="exit" presetSubtype="10" fill="hold" nodeType="withEffect">
                                  <p:stCondLst>
                                    <p:cond delay="0"/>
                                  </p:stCondLst>
                                  <p:childTnLst>
                                    <p:animEffect transition="out" filter="blinds(horizontal)">
                                      <p:cBhvr>
                                        <p:cTn id="23" dur="500"/>
                                        <p:tgtEl>
                                          <p:spTgt spid="194585"/>
                                        </p:tgtEl>
                                      </p:cBhvr>
                                    </p:animEffect>
                                    <p:set>
                                      <p:cBhvr>
                                        <p:cTn id="24" dur="1" fill="hold">
                                          <p:stCondLst>
                                            <p:cond delay="499"/>
                                          </p:stCondLst>
                                        </p:cTn>
                                        <p:tgtEl>
                                          <p:spTgt spid="194585"/>
                                        </p:tgtEl>
                                        <p:attrNameLst>
                                          <p:attrName>style.visibility</p:attrName>
                                        </p:attrNameLst>
                                      </p:cBhvr>
                                      <p:to>
                                        <p:strVal val="hidden"/>
                                      </p:to>
                                    </p:set>
                                  </p:childTnLst>
                                </p:cTn>
                              </p:par>
                              <p:par>
                                <p:cTn id="25" presetID="3" presetClass="exit" presetSubtype="10" fill="hold" grpId="0" nodeType="withEffect">
                                  <p:stCondLst>
                                    <p:cond delay="0"/>
                                  </p:stCondLst>
                                  <p:childTnLst>
                                    <p:animEffect transition="out" filter="blinds(horizontal)">
                                      <p:cBhvr>
                                        <p:cTn id="26" dur="500"/>
                                        <p:tgtEl>
                                          <p:spTgt spid="194584"/>
                                        </p:tgtEl>
                                      </p:cBhvr>
                                    </p:animEffect>
                                    <p:set>
                                      <p:cBhvr>
                                        <p:cTn id="27" dur="1" fill="hold">
                                          <p:stCondLst>
                                            <p:cond delay="499"/>
                                          </p:stCondLst>
                                        </p:cTn>
                                        <p:tgtEl>
                                          <p:spTgt spid="194584"/>
                                        </p:tgtEl>
                                        <p:attrNameLst>
                                          <p:attrName>style.visibility</p:attrName>
                                        </p:attrNameLst>
                                      </p:cBhvr>
                                      <p:to>
                                        <p:strVal val="hidden"/>
                                      </p:to>
                                    </p:set>
                                  </p:childTnLst>
                                </p:cTn>
                              </p:par>
                              <p:par>
                                <p:cTn id="28" presetID="3" presetClass="exit" presetSubtype="10" fill="hold" nodeType="withEffect">
                                  <p:stCondLst>
                                    <p:cond delay="0"/>
                                  </p:stCondLst>
                                  <p:childTnLst>
                                    <p:animEffect transition="out" filter="blinds(horizontal)">
                                      <p:cBhvr>
                                        <p:cTn id="29" dur="500"/>
                                        <p:tgtEl>
                                          <p:spTgt spid="194574"/>
                                        </p:tgtEl>
                                      </p:cBhvr>
                                    </p:animEffect>
                                    <p:set>
                                      <p:cBhvr>
                                        <p:cTn id="30" dur="1" fill="hold">
                                          <p:stCondLst>
                                            <p:cond delay="499"/>
                                          </p:stCondLst>
                                        </p:cTn>
                                        <p:tgtEl>
                                          <p:spTgt spid="1945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4" grpId="0" animBg="1"/>
      <p:bldP spid="194584" grpId="0" animBg="1"/>
      <p:bldP spid="194588" grpId="0" animBg="1"/>
      <p:bldP spid="194589" grpId="0"/>
      <p:bldP spid="194590" grpId="0"/>
      <p:bldP spid="194590"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(Search an Element)</a:t>
            </a:r>
            <a:endParaRPr lang="en-US" sz="3200" dirty="0" smtClean="0">
              <a:ea typeface="UWKMJF (KSC)" pitchFamily="2" charset="-127"/>
            </a:endParaRPr>
          </a:p>
        </p:txBody>
      </p:sp>
      <p:sp>
        <p:nvSpPr>
          <p:cNvPr id="17411" name="Slide Number Placeholder 4"/>
          <p:cNvSpPr>
            <a:spLocks noGrp="1"/>
          </p:cNvSpPr>
          <p:nvPr>
            <p:ph type="sldNum" sz="quarter" idx="12"/>
          </p:nvPr>
        </p:nvSpPr>
        <p:spPr>
          <a:noFill/>
        </p:spPr>
        <p:txBody>
          <a:bodyPr/>
          <a:lstStyle/>
          <a:p>
            <a:fld id="{DA0591BD-6B4D-4810-B4EB-C11B2B76DB62}" type="slidenum">
              <a:rPr lang="en-US" smtClean="0"/>
              <a:pPr/>
              <a:t>16</a:t>
            </a:fld>
            <a:endParaRPr lang="en-US" smtClean="0"/>
          </a:p>
        </p:txBody>
      </p:sp>
      <p:cxnSp>
        <p:nvCxnSpPr>
          <p:cNvPr id="17413" name="AutoShape 4"/>
          <p:cNvCxnSpPr>
            <a:cxnSpLocks noChangeShapeType="1"/>
          </p:cNvCxnSpPr>
          <p:nvPr/>
        </p:nvCxnSpPr>
        <p:spPr bwMode="auto">
          <a:xfrm>
            <a:off x="2132013" y="3427413"/>
            <a:ext cx="0" cy="0"/>
          </a:xfrm>
          <a:prstGeom prst="straightConnector1">
            <a:avLst/>
          </a:prstGeom>
          <a:noFill/>
          <a:ln w="9525">
            <a:solidFill>
              <a:schemeClr val="tx1"/>
            </a:solidFill>
            <a:round/>
            <a:headEnd/>
            <a:tailEnd/>
          </a:ln>
        </p:spPr>
      </p:cxnSp>
      <p:sp>
        <p:nvSpPr>
          <p:cNvPr id="195589" name="Oval 5"/>
          <p:cNvSpPr>
            <a:spLocks noChangeArrowheads="1"/>
          </p:cNvSpPr>
          <p:nvPr/>
        </p:nvSpPr>
        <p:spPr bwMode="auto">
          <a:xfrm>
            <a:off x="3733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13</a:t>
            </a:r>
          </a:p>
        </p:txBody>
      </p:sp>
      <p:sp>
        <p:nvSpPr>
          <p:cNvPr id="195590" name="Oval 6"/>
          <p:cNvSpPr>
            <a:spLocks noChangeArrowheads="1"/>
          </p:cNvSpPr>
          <p:nvPr/>
        </p:nvSpPr>
        <p:spPr bwMode="auto">
          <a:xfrm>
            <a:off x="27432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10</a:t>
            </a:r>
          </a:p>
        </p:txBody>
      </p:sp>
      <p:sp>
        <p:nvSpPr>
          <p:cNvPr id="195591" name="Oval 7"/>
          <p:cNvSpPr>
            <a:spLocks noChangeArrowheads="1"/>
          </p:cNvSpPr>
          <p:nvPr/>
        </p:nvSpPr>
        <p:spPr bwMode="auto">
          <a:xfrm>
            <a:off x="47244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195592" name="AutoShape 8"/>
          <p:cNvCxnSpPr>
            <a:cxnSpLocks noChangeShapeType="1"/>
            <a:stCxn id="195589" idx="2"/>
            <a:endCxn id="195590" idx="7"/>
          </p:cNvCxnSpPr>
          <p:nvPr/>
        </p:nvCxnSpPr>
        <p:spPr bwMode="auto">
          <a:xfrm flipH="1">
            <a:off x="3198813" y="3314700"/>
            <a:ext cx="534987" cy="496888"/>
          </a:xfrm>
          <a:prstGeom prst="straightConnector1">
            <a:avLst/>
          </a:prstGeom>
          <a:noFill/>
          <a:ln w="9525">
            <a:solidFill>
              <a:schemeClr val="tx1"/>
            </a:solidFill>
            <a:round/>
            <a:headEnd/>
            <a:tailEnd/>
          </a:ln>
        </p:spPr>
      </p:cxnSp>
      <p:cxnSp>
        <p:nvCxnSpPr>
          <p:cNvPr id="195593" name="AutoShape 9"/>
          <p:cNvCxnSpPr>
            <a:cxnSpLocks noChangeShapeType="1"/>
            <a:stCxn id="195589" idx="6"/>
            <a:endCxn id="195591" idx="1"/>
          </p:cNvCxnSpPr>
          <p:nvPr/>
        </p:nvCxnSpPr>
        <p:spPr bwMode="auto">
          <a:xfrm>
            <a:off x="4267200" y="3314700"/>
            <a:ext cx="534988" cy="496888"/>
          </a:xfrm>
          <a:prstGeom prst="straightConnector1">
            <a:avLst/>
          </a:prstGeom>
          <a:noFill/>
          <a:ln w="9525">
            <a:solidFill>
              <a:schemeClr val="tx1"/>
            </a:solidFill>
            <a:round/>
            <a:headEnd/>
            <a:tailEnd/>
          </a:ln>
        </p:spPr>
      </p:cxnSp>
      <p:sp>
        <p:nvSpPr>
          <p:cNvPr id="195595" name="Oval 11"/>
          <p:cNvSpPr>
            <a:spLocks noChangeArrowheads="1"/>
          </p:cNvSpPr>
          <p:nvPr/>
        </p:nvSpPr>
        <p:spPr bwMode="auto">
          <a:xfrm>
            <a:off x="3505200" y="4495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11</a:t>
            </a:r>
          </a:p>
        </p:txBody>
      </p:sp>
      <p:sp>
        <p:nvSpPr>
          <p:cNvPr id="195596" name="Oval 12"/>
          <p:cNvSpPr>
            <a:spLocks noChangeArrowheads="1"/>
          </p:cNvSpPr>
          <p:nvPr/>
        </p:nvSpPr>
        <p:spPr bwMode="auto">
          <a:xfrm>
            <a:off x="4495800" y="5181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12</a:t>
            </a:r>
          </a:p>
        </p:txBody>
      </p:sp>
      <p:cxnSp>
        <p:nvCxnSpPr>
          <p:cNvPr id="195597" name="AutoShape 13"/>
          <p:cNvCxnSpPr>
            <a:cxnSpLocks noChangeShapeType="1"/>
            <a:stCxn id="195595" idx="6"/>
            <a:endCxn id="195596" idx="1"/>
          </p:cNvCxnSpPr>
          <p:nvPr/>
        </p:nvCxnSpPr>
        <p:spPr bwMode="auto">
          <a:xfrm>
            <a:off x="4038600" y="4762500"/>
            <a:ext cx="534988" cy="496888"/>
          </a:xfrm>
          <a:prstGeom prst="straightConnector1">
            <a:avLst/>
          </a:prstGeom>
          <a:noFill/>
          <a:ln w="9525">
            <a:solidFill>
              <a:schemeClr val="tx1"/>
            </a:solidFill>
            <a:round/>
            <a:headEnd/>
            <a:tailEnd/>
          </a:ln>
        </p:spPr>
      </p:cxnSp>
      <p:cxnSp>
        <p:nvCxnSpPr>
          <p:cNvPr id="195600" name="AutoShape 16"/>
          <p:cNvCxnSpPr>
            <a:cxnSpLocks noChangeShapeType="1"/>
            <a:stCxn id="195590" idx="6"/>
            <a:endCxn id="195595" idx="0"/>
          </p:cNvCxnSpPr>
          <p:nvPr/>
        </p:nvCxnSpPr>
        <p:spPr bwMode="auto">
          <a:xfrm>
            <a:off x="3276600" y="4000500"/>
            <a:ext cx="495300" cy="495300"/>
          </a:xfrm>
          <a:prstGeom prst="straightConnector1">
            <a:avLst/>
          </a:prstGeom>
          <a:noFill/>
          <a:ln w="9525">
            <a:solidFill>
              <a:schemeClr val="tx1"/>
            </a:solidFill>
            <a:round/>
            <a:headEnd/>
            <a:tailEnd/>
          </a:ln>
        </p:spPr>
      </p:cxnSp>
      <p:sp>
        <p:nvSpPr>
          <p:cNvPr id="17423" name="Text Box 17"/>
          <p:cNvSpPr txBox="1">
            <a:spLocks noChangeArrowheads="1"/>
          </p:cNvSpPr>
          <p:nvPr/>
        </p:nvSpPr>
        <p:spPr bwMode="auto">
          <a:xfrm>
            <a:off x="609600" y="1905000"/>
            <a:ext cx="1905000" cy="366713"/>
          </a:xfrm>
          <a:prstGeom prst="rect">
            <a:avLst/>
          </a:prstGeom>
          <a:noFill/>
          <a:ln w="9525">
            <a:noFill/>
            <a:miter lim="800000"/>
            <a:headEnd/>
            <a:tailEnd/>
          </a:ln>
        </p:spPr>
        <p:txBody>
          <a:bodyPr>
            <a:spAutoFit/>
          </a:bodyPr>
          <a:lstStyle/>
          <a:p>
            <a:pPr>
              <a:spcBef>
                <a:spcPct val="50000"/>
              </a:spcBef>
            </a:pPr>
            <a:r>
              <a:rPr lang="en-US"/>
              <a:t>Search (x, 14)</a:t>
            </a:r>
          </a:p>
        </p:txBody>
      </p:sp>
      <p:sp>
        <p:nvSpPr>
          <p:cNvPr id="195602" name="Line 18"/>
          <p:cNvSpPr>
            <a:spLocks noChangeShapeType="1"/>
          </p:cNvSpPr>
          <p:nvPr/>
        </p:nvSpPr>
        <p:spPr bwMode="auto">
          <a:xfrm>
            <a:off x="3276600" y="3109913"/>
            <a:ext cx="533400" cy="0"/>
          </a:xfrm>
          <a:prstGeom prst="line">
            <a:avLst/>
          </a:prstGeom>
          <a:noFill/>
          <a:ln w="9525">
            <a:solidFill>
              <a:schemeClr val="tx1"/>
            </a:solidFill>
            <a:round/>
            <a:headEnd/>
            <a:tailEnd type="triangle" w="med" len="med"/>
          </a:ln>
        </p:spPr>
        <p:txBody>
          <a:bodyPr/>
          <a:lstStyle/>
          <a:p>
            <a:endParaRPr lang="en-US"/>
          </a:p>
        </p:txBody>
      </p:sp>
      <p:sp>
        <p:nvSpPr>
          <p:cNvPr id="195603" name="Text Box 19"/>
          <p:cNvSpPr txBox="1">
            <a:spLocks noChangeArrowheads="1"/>
          </p:cNvSpPr>
          <p:nvPr/>
        </p:nvSpPr>
        <p:spPr bwMode="auto">
          <a:xfrm>
            <a:off x="2971800" y="2895600"/>
            <a:ext cx="381000" cy="366713"/>
          </a:xfrm>
          <a:prstGeom prst="rect">
            <a:avLst/>
          </a:prstGeom>
          <a:noFill/>
          <a:ln w="9525">
            <a:noFill/>
            <a:miter lim="800000"/>
            <a:headEnd/>
            <a:tailEnd/>
          </a:ln>
        </p:spPr>
        <p:txBody>
          <a:bodyPr>
            <a:spAutoFit/>
          </a:bodyPr>
          <a:lstStyle/>
          <a:p>
            <a:pPr>
              <a:spcBef>
                <a:spcPct val="50000"/>
              </a:spcBef>
            </a:pPr>
            <a:r>
              <a:rPr lang="en-US"/>
              <a:t>x</a:t>
            </a:r>
          </a:p>
        </p:txBody>
      </p:sp>
      <p:sp>
        <p:nvSpPr>
          <p:cNvPr id="195605" name="Text Box 21"/>
          <p:cNvSpPr txBox="1">
            <a:spLocks noChangeArrowheads="1"/>
          </p:cNvSpPr>
          <p:nvPr/>
        </p:nvSpPr>
        <p:spPr bwMode="auto">
          <a:xfrm>
            <a:off x="4648200" y="2971800"/>
            <a:ext cx="2819400" cy="274638"/>
          </a:xfrm>
          <a:prstGeom prst="rect">
            <a:avLst/>
          </a:prstGeom>
          <a:noFill/>
          <a:ln w="9525">
            <a:noFill/>
            <a:miter lim="800000"/>
            <a:headEnd/>
            <a:tailEnd/>
          </a:ln>
        </p:spPr>
        <p:txBody>
          <a:bodyPr>
            <a:spAutoFit/>
          </a:bodyPr>
          <a:lstStyle/>
          <a:p>
            <a:pPr>
              <a:spcBef>
                <a:spcPct val="50000"/>
              </a:spcBef>
            </a:pPr>
            <a:r>
              <a:rPr lang="en-US" sz="1200" b="1">
                <a:solidFill>
                  <a:srgbClr val="0000FF"/>
                </a:solidFill>
              </a:rPr>
              <a:t>14= 13 or 14&gt; 13 or 14 &lt; 13 ?</a:t>
            </a:r>
          </a:p>
        </p:txBody>
      </p:sp>
      <p:sp>
        <p:nvSpPr>
          <p:cNvPr id="195606" name="Text Box 22"/>
          <p:cNvSpPr txBox="1">
            <a:spLocks noChangeArrowheads="1"/>
          </p:cNvSpPr>
          <p:nvPr/>
        </p:nvSpPr>
        <p:spPr bwMode="auto">
          <a:xfrm>
            <a:off x="5410200" y="3916363"/>
            <a:ext cx="2819400" cy="274637"/>
          </a:xfrm>
          <a:prstGeom prst="rect">
            <a:avLst/>
          </a:prstGeom>
          <a:noFill/>
          <a:ln w="9525">
            <a:noFill/>
            <a:miter lim="800000"/>
            <a:headEnd/>
            <a:tailEnd/>
          </a:ln>
        </p:spPr>
        <p:txBody>
          <a:bodyPr>
            <a:spAutoFit/>
          </a:bodyPr>
          <a:lstStyle/>
          <a:p>
            <a:pPr>
              <a:spcBef>
                <a:spcPct val="50000"/>
              </a:spcBef>
            </a:pPr>
            <a:r>
              <a:rPr lang="en-US" sz="1200" b="1">
                <a:solidFill>
                  <a:srgbClr val="0000FF"/>
                </a:solidFill>
              </a:rPr>
              <a:t>14= 14 or 14&gt; 14 or 14 &lt; 14 ?</a:t>
            </a:r>
          </a:p>
        </p:txBody>
      </p:sp>
    </p:spTree>
    <p:extLst>
      <p:ext uri="{BB962C8B-B14F-4D97-AF65-F5344CB8AC3E}">
        <p14:creationId xmlns:p14="http://schemas.microsoft.com/office/powerpoint/2010/main" val="2142470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5605"/>
                                        </p:tgtEl>
                                        <p:attrNameLst>
                                          <p:attrName>style.visibility</p:attrName>
                                        </p:attrNameLst>
                                      </p:cBhvr>
                                      <p:to>
                                        <p:strVal val="visible"/>
                                      </p:to>
                                    </p:set>
                                    <p:animEffect transition="in" filter="blinds(horizontal)">
                                      <p:cBhvr>
                                        <p:cTn id="7" dur="500"/>
                                        <p:tgtEl>
                                          <p:spTgt spid="19560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1" nodeType="clickEffect">
                                  <p:stCondLst>
                                    <p:cond delay="0"/>
                                  </p:stCondLst>
                                  <p:childTnLst>
                                    <p:animEffect transition="out" filter="blinds(horizontal)">
                                      <p:cBhvr>
                                        <p:cTn id="11" dur="500"/>
                                        <p:tgtEl>
                                          <p:spTgt spid="195605"/>
                                        </p:tgtEl>
                                      </p:cBhvr>
                                    </p:animEffect>
                                    <p:set>
                                      <p:cBhvr>
                                        <p:cTn id="12" dur="1" fill="hold">
                                          <p:stCondLst>
                                            <p:cond delay="499"/>
                                          </p:stCondLst>
                                        </p:cTn>
                                        <p:tgtEl>
                                          <p:spTgt spid="195605"/>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0" presetClass="path" presetSubtype="0" accel="50000" decel="50000" fill="hold" grpId="0" nodeType="clickEffect">
                                  <p:stCondLst>
                                    <p:cond delay="0"/>
                                  </p:stCondLst>
                                  <p:childTnLst>
                                    <p:animMotion origin="layout" path="M 0.0 0.0 L 0.1 0.11098 " pathEditMode="relative" ptsTypes="AA">
                                      <p:cBhvr>
                                        <p:cTn id="16" dur="2000" fill="hold"/>
                                        <p:tgtEl>
                                          <p:spTgt spid="195602"/>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0 0.0 L 0.1 0.11098 " pathEditMode="relative" ptsTypes="AA">
                                      <p:cBhvr>
                                        <p:cTn id="18" dur="2000" fill="hold"/>
                                        <p:tgtEl>
                                          <p:spTgt spid="195603"/>
                                        </p:tgtEl>
                                        <p:attrNameLst>
                                          <p:attrName>ppt_x</p:attrName>
                                          <p:attrName>ppt_y</p:attrName>
                                        </p:attrNameLst>
                                      </p:cBhvr>
                                    </p:animMotion>
                                  </p:childTnLst>
                                </p:cTn>
                              </p:par>
                              <p:par>
                                <p:cTn id="19" presetID="3" presetClass="exit" presetSubtype="10" fill="hold" grpId="2" nodeType="withEffect">
                                  <p:stCondLst>
                                    <p:cond delay="0"/>
                                  </p:stCondLst>
                                  <p:childTnLst>
                                    <p:animEffect transition="out" filter="blinds(horizontal)">
                                      <p:cBhvr>
                                        <p:cTn id="20" dur="500"/>
                                        <p:tgtEl>
                                          <p:spTgt spid="195605"/>
                                        </p:tgtEl>
                                      </p:cBhvr>
                                    </p:animEffect>
                                    <p:set>
                                      <p:cBhvr>
                                        <p:cTn id="21" dur="1" fill="hold">
                                          <p:stCondLst>
                                            <p:cond delay="499"/>
                                          </p:stCondLst>
                                        </p:cTn>
                                        <p:tgtEl>
                                          <p:spTgt spid="195605"/>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3" presetClass="exit" presetSubtype="10" fill="hold" grpId="0" nodeType="clickEffect">
                                  <p:stCondLst>
                                    <p:cond delay="0"/>
                                  </p:stCondLst>
                                  <p:childTnLst>
                                    <p:animEffect transition="out" filter="blinds(horizontal)">
                                      <p:cBhvr>
                                        <p:cTn id="25" dur="500"/>
                                        <p:tgtEl>
                                          <p:spTgt spid="195589"/>
                                        </p:tgtEl>
                                      </p:cBhvr>
                                    </p:animEffect>
                                    <p:set>
                                      <p:cBhvr>
                                        <p:cTn id="26" dur="1" fill="hold">
                                          <p:stCondLst>
                                            <p:cond delay="499"/>
                                          </p:stCondLst>
                                        </p:cTn>
                                        <p:tgtEl>
                                          <p:spTgt spid="195589"/>
                                        </p:tgtEl>
                                        <p:attrNameLst>
                                          <p:attrName>style.visibility</p:attrName>
                                        </p:attrNameLst>
                                      </p:cBhvr>
                                      <p:to>
                                        <p:strVal val="hidden"/>
                                      </p:to>
                                    </p:set>
                                  </p:childTnLst>
                                </p:cTn>
                              </p:par>
                              <p:par>
                                <p:cTn id="27" presetID="3" presetClass="exit" presetSubtype="10" fill="hold" nodeType="withEffect">
                                  <p:stCondLst>
                                    <p:cond delay="0"/>
                                  </p:stCondLst>
                                  <p:childTnLst>
                                    <p:animEffect transition="out" filter="blinds(horizontal)">
                                      <p:cBhvr>
                                        <p:cTn id="28" dur="500"/>
                                        <p:tgtEl>
                                          <p:spTgt spid="195593"/>
                                        </p:tgtEl>
                                      </p:cBhvr>
                                    </p:animEffect>
                                    <p:set>
                                      <p:cBhvr>
                                        <p:cTn id="29" dur="1" fill="hold">
                                          <p:stCondLst>
                                            <p:cond delay="499"/>
                                          </p:stCondLst>
                                        </p:cTn>
                                        <p:tgtEl>
                                          <p:spTgt spid="195593"/>
                                        </p:tgtEl>
                                        <p:attrNameLst>
                                          <p:attrName>style.visibility</p:attrName>
                                        </p:attrNameLst>
                                      </p:cBhvr>
                                      <p:to>
                                        <p:strVal val="hidden"/>
                                      </p:to>
                                    </p:set>
                                  </p:childTnLst>
                                </p:cTn>
                              </p:par>
                              <p:par>
                                <p:cTn id="30" presetID="3" presetClass="exit" presetSubtype="10" fill="hold" nodeType="withEffect">
                                  <p:stCondLst>
                                    <p:cond delay="0"/>
                                  </p:stCondLst>
                                  <p:childTnLst>
                                    <p:animEffect transition="out" filter="blinds(horizontal)">
                                      <p:cBhvr>
                                        <p:cTn id="31" dur="500"/>
                                        <p:tgtEl>
                                          <p:spTgt spid="195592"/>
                                        </p:tgtEl>
                                      </p:cBhvr>
                                    </p:animEffect>
                                    <p:set>
                                      <p:cBhvr>
                                        <p:cTn id="32" dur="1" fill="hold">
                                          <p:stCondLst>
                                            <p:cond delay="499"/>
                                          </p:stCondLst>
                                        </p:cTn>
                                        <p:tgtEl>
                                          <p:spTgt spid="195592"/>
                                        </p:tgtEl>
                                        <p:attrNameLst>
                                          <p:attrName>style.visibility</p:attrName>
                                        </p:attrNameLst>
                                      </p:cBhvr>
                                      <p:to>
                                        <p:strVal val="hidden"/>
                                      </p:to>
                                    </p:set>
                                  </p:childTnLst>
                                </p:cTn>
                              </p:par>
                              <p:par>
                                <p:cTn id="33" presetID="3" presetClass="exit" presetSubtype="10" fill="hold" grpId="0" nodeType="withEffect">
                                  <p:stCondLst>
                                    <p:cond delay="0"/>
                                  </p:stCondLst>
                                  <p:childTnLst>
                                    <p:animEffect transition="out" filter="blinds(horizontal)">
                                      <p:cBhvr>
                                        <p:cTn id="34" dur="500"/>
                                        <p:tgtEl>
                                          <p:spTgt spid="195590"/>
                                        </p:tgtEl>
                                      </p:cBhvr>
                                    </p:animEffect>
                                    <p:set>
                                      <p:cBhvr>
                                        <p:cTn id="35" dur="1" fill="hold">
                                          <p:stCondLst>
                                            <p:cond delay="499"/>
                                          </p:stCondLst>
                                        </p:cTn>
                                        <p:tgtEl>
                                          <p:spTgt spid="195590"/>
                                        </p:tgtEl>
                                        <p:attrNameLst>
                                          <p:attrName>style.visibility</p:attrName>
                                        </p:attrNameLst>
                                      </p:cBhvr>
                                      <p:to>
                                        <p:strVal val="hidden"/>
                                      </p:to>
                                    </p:set>
                                  </p:childTnLst>
                                </p:cTn>
                              </p:par>
                              <p:par>
                                <p:cTn id="36" presetID="3" presetClass="exit" presetSubtype="10" fill="hold" grpId="0" nodeType="withEffect">
                                  <p:stCondLst>
                                    <p:cond delay="0"/>
                                  </p:stCondLst>
                                  <p:childTnLst>
                                    <p:animEffect transition="out" filter="blinds(horizontal)">
                                      <p:cBhvr>
                                        <p:cTn id="37" dur="500"/>
                                        <p:tgtEl>
                                          <p:spTgt spid="195595"/>
                                        </p:tgtEl>
                                      </p:cBhvr>
                                    </p:animEffect>
                                    <p:set>
                                      <p:cBhvr>
                                        <p:cTn id="38" dur="1" fill="hold">
                                          <p:stCondLst>
                                            <p:cond delay="499"/>
                                          </p:stCondLst>
                                        </p:cTn>
                                        <p:tgtEl>
                                          <p:spTgt spid="195595"/>
                                        </p:tgtEl>
                                        <p:attrNameLst>
                                          <p:attrName>style.visibility</p:attrName>
                                        </p:attrNameLst>
                                      </p:cBhvr>
                                      <p:to>
                                        <p:strVal val="hidden"/>
                                      </p:to>
                                    </p:set>
                                  </p:childTnLst>
                                </p:cTn>
                              </p:par>
                              <p:par>
                                <p:cTn id="39" presetID="3" presetClass="exit" presetSubtype="10" fill="hold" grpId="0" nodeType="withEffect">
                                  <p:stCondLst>
                                    <p:cond delay="0"/>
                                  </p:stCondLst>
                                  <p:childTnLst>
                                    <p:animEffect transition="out" filter="blinds(horizontal)">
                                      <p:cBhvr>
                                        <p:cTn id="40" dur="500"/>
                                        <p:tgtEl>
                                          <p:spTgt spid="195596"/>
                                        </p:tgtEl>
                                      </p:cBhvr>
                                    </p:animEffect>
                                    <p:set>
                                      <p:cBhvr>
                                        <p:cTn id="41" dur="1" fill="hold">
                                          <p:stCondLst>
                                            <p:cond delay="499"/>
                                          </p:stCondLst>
                                        </p:cTn>
                                        <p:tgtEl>
                                          <p:spTgt spid="195596"/>
                                        </p:tgtEl>
                                        <p:attrNameLst>
                                          <p:attrName>style.visibility</p:attrName>
                                        </p:attrNameLst>
                                      </p:cBhvr>
                                      <p:to>
                                        <p:strVal val="hidden"/>
                                      </p:to>
                                    </p:set>
                                  </p:childTnLst>
                                </p:cTn>
                              </p:par>
                              <p:par>
                                <p:cTn id="42" presetID="3" presetClass="exit" presetSubtype="10" fill="hold" nodeType="withEffect">
                                  <p:stCondLst>
                                    <p:cond delay="0"/>
                                  </p:stCondLst>
                                  <p:childTnLst>
                                    <p:animEffect transition="out" filter="blinds(horizontal)">
                                      <p:cBhvr>
                                        <p:cTn id="43" dur="500"/>
                                        <p:tgtEl>
                                          <p:spTgt spid="195600"/>
                                        </p:tgtEl>
                                      </p:cBhvr>
                                    </p:animEffect>
                                    <p:set>
                                      <p:cBhvr>
                                        <p:cTn id="44" dur="1" fill="hold">
                                          <p:stCondLst>
                                            <p:cond delay="499"/>
                                          </p:stCondLst>
                                        </p:cTn>
                                        <p:tgtEl>
                                          <p:spTgt spid="195600"/>
                                        </p:tgtEl>
                                        <p:attrNameLst>
                                          <p:attrName>style.visibility</p:attrName>
                                        </p:attrNameLst>
                                      </p:cBhvr>
                                      <p:to>
                                        <p:strVal val="hidden"/>
                                      </p:to>
                                    </p:set>
                                  </p:childTnLst>
                                </p:cTn>
                              </p:par>
                              <p:par>
                                <p:cTn id="45" presetID="3" presetClass="exit" presetSubtype="10" fill="hold" nodeType="withEffect">
                                  <p:stCondLst>
                                    <p:cond delay="0"/>
                                  </p:stCondLst>
                                  <p:childTnLst>
                                    <p:animEffect transition="out" filter="blinds(horizontal)">
                                      <p:cBhvr>
                                        <p:cTn id="46" dur="500"/>
                                        <p:tgtEl>
                                          <p:spTgt spid="195597"/>
                                        </p:tgtEl>
                                      </p:cBhvr>
                                    </p:animEffect>
                                    <p:set>
                                      <p:cBhvr>
                                        <p:cTn id="47" dur="1" fill="hold">
                                          <p:stCondLst>
                                            <p:cond delay="499"/>
                                          </p:stCondLst>
                                        </p:cTn>
                                        <p:tgtEl>
                                          <p:spTgt spid="195597"/>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95606"/>
                                        </p:tgtEl>
                                        <p:attrNameLst>
                                          <p:attrName>style.visibility</p:attrName>
                                        </p:attrNameLst>
                                      </p:cBhvr>
                                      <p:to>
                                        <p:strVal val="visible"/>
                                      </p:to>
                                    </p:set>
                                    <p:animEffect transition="in" filter="blinds(horizontal)">
                                      <p:cBhvr>
                                        <p:cTn id="52" dur="500"/>
                                        <p:tgtEl>
                                          <p:spTgt spid="195606"/>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mph" presetSubtype="2" fill="hold" nodeType="clickEffect">
                                  <p:stCondLst>
                                    <p:cond delay="0"/>
                                  </p:stCondLst>
                                  <p:childTnLst>
                                    <p:animClr clrSpc="rgb" dir="cw">
                                      <p:cBhvr>
                                        <p:cTn id="56" dur="2000" fill="hold"/>
                                        <p:tgtEl>
                                          <p:spTgt spid="195591"/>
                                        </p:tgtEl>
                                        <p:attrNameLst>
                                          <p:attrName>fillcolor</p:attrName>
                                        </p:attrNameLst>
                                      </p:cBhvr>
                                      <p:to>
                                        <a:srgbClr val="CC00CC"/>
                                      </p:to>
                                    </p:animClr>
                                    <p:set>
                                      <p:cBhvr>
                                        <p:cTn id="57" dur="2000" fill="hold"/>
                                        <p:tgtEl>
                                          <p:spTgt spid="195591"/>
                                        </p:tgtEl>
                                        <p:attrNameLst>
                                          <p:attrName>fill.type</p:attrName>
                                        </p:attrNameLst>
                                      </p:cBhvr>
                                      <p:to>
                                        <p:strVal val="solid"/>
                                      </p:to>
                                    </p:set>
                                    <p:set>
                                      <p:cBhvr>
                                        <p:cTn id="58" dur="2000" fill="hold"/>
                                        <p:tgtEl>
                                          <p:spTgt spid="19559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9" grpId="0" animBg="1"/>
      <p:bldP spid="195590" grpId="0" animBg="1"/>
      <p:bldP spid="195595" grpId="0" animBg="1"/>
      <p:bldP spid="195596" grpId="0" animBg="1"/>
      <p:bldP spid="195602" grpId="0" animBg="1"/>
      <p:bldP spid="195603" grpId="0"/>
      <p:bldP spid="195605" grpId="0"/>
      <p:bldP spid="195605" grpId="1"/>
      <p:bldP spid="195605" grpId="2"/>
      <p:bldP spid="19560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(Search an Element)</a:t>
            </a:r>
            <a:endParaRPr lang="en-US" sz="4000" dirty="0" smtClean="0">
              <a:ea typeface="UWKMJF (KSC)" pitchFamily="2" charset="-127"/>
            </a:endParaRPr>
          </a:p>
        </p:txBody>
      </p:sp>
      <p:sp>
        <p:nvSpPr>
          <p:cNvPr id="18437" name="Rectangle 3"/>
          <p:cNvSpPr>
            <a:spLocks noGrp="1" noChangeArrowheads="1"/>
          </p:cNvSpPr>
          <p:nvPr>
            <p:ph idx="1"/>
          </p:nvPr>
        </p:nvSpPr>
        <p:spPr/>
        <p:txBody>
          <a:bodyPr/>
          <a:lstStyle/>
          <a:p>
            <a:pPr>
              <a:buClr>
                <a:schemeClr val="tx2"/>
              </a:buClr>
            </a:pPr>
            <a:r>
              <a:rPr lang="en-US" sz="2400" dirty="0"/>
              <a:t>Searching a binary search tree for a specific value can be a recursive or iterative process. </a:t>
            </a:r>
            <a:r>
              <a:rPr lang="en-US" sz="2400" dirty="0" smtClean="0"/>
              <a:t>Following shows the iterative version of tree search</a:t>
            </a:r>
            <a:endParaRPr lang="en-US" sz="2400" dirty="0"/>
          </a:p>
          <a:p>
            <a:pPr eaLnBrk="1" hangingPunct="1">
              <a:buFont typeface="Wingdings" pitchFamily="2" charset="2"/>
              <a:buNone/>
            </a:pPr>
            <a:endParaRPr lang="en-US" altLang="ko-KR" sz="2400" b="1" dirty="0" smtClean="0">
              <a:ea typeface="UWKMJF (KSC)" pitchFamily="2" charset="-127"/>
            </a:endParaRPr>
          </a:p>
        </p:txBody>
      </p:sp>
      <p:sp>
        <p:nvSpPr>
          <p:cNvPr id="18435" name="Slide Number Placeholder 5"/>
          <p:cNvSpPr>
            <a:spLocks noGrp="1"/>
          </p:cNvSpPr>
          <p:nvPr>
            <p:ph type="sldNum" sz="quarter" idx="12"/>
          </p:nvPr>
        </p:nvSpPr>
        <p:spPr>
          <a:noFill/>
        </p:spPr>
        <p:txBody>
          <a:bodyPr/>
          <a:lstStyle/>
          <a:p>
            <a:fld id="{0F5C81C7-1092-4ED5-AE49-D47E84DC7408}" type="slidenum">
              <a:rPr lang="en-US" smtClean="0"/>
              <a:pPr/>
              <a:t>17</a:t>
            </a:fld>
            <a:endParaRPr lang="en-US" smtClean="0"/>
          </a:p>
        </p:txBody>
      </p:sp>
      <p:sp>
        <p:nvSpPr>
          <p:cNvPr id="6" name="Text Box 2"/>
          <p:cNvSpPr txBox="1">
            <a:spLocks noChangeArrowheads="1"/>
          </p:cNvSpPr>
          <p:nvPr/>
        </p:nvSpPr>
        <p:spPr bwMode="auto">
          <a:xfrm>
            <a:off x="533400" y="2895600"/>
            <a:ext cx="8153400" cy="30861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en-US" sz="1400" dirty="0" err="1">
                <a:solidFill>
                  <a:srgbClr val="000000"/>
                </a:solidFill>
                <a:effectLst/>
                <a:latin typeface="Courier New"/>
                <a:ea typeface="Gulim"/>
                <a:cs typeface="Times New Roman"/>
              </a:rPr>
              <a:t>Tree_Search_II</a:t>
            </a:r>
            <a:r>
              <a:rPr lang="en-US" sz="1400" dirty="0">
                <a:solidFill>
                  <a:srgbClr val="000000"/>
                </a:solidFill>
                <a:effectLst/>
                <a:latin typeface="Courier New"/>
                <a:ea typeface="Gulim"/>
                <a:cs typeface="Times New Roman"/>
              </a:rPr>
              <a:t>(x, k)</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000000"/>
                </a:solidFill>
                <a:effectLst/>
                <a:latin typeface="Courier New"/>
                <a:ea typeface="Gulim"/>
                <a:cs typeface="Times New Roman"/>
              </a:rPr>
              <a:t>{</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FF0000"/>
                </a:solidFill>
                <a:effectLst/>
                <a:latin typeface="Courier New"/>
                <a:ea typeface="Gulim"/>
                <a:cs typeface="Times New Roman"/>
              </a:rPr>
              <a:t>1</a:t>
            </a:r>
            <a:r>
              <a:rPr lang="en-US" sz="1400" dirty="0">
                <a:solidFill>
                  <a:srgbClr val="000000"/>
                </a:solidFill>
                <a:effectLst/>
                <a:latin typeface="Courier New"/>
                <a:ea typeface="Gulim"/>
                <a:cs typeface="Times New Roman"/>
              </a:rPr>
              <a:t>	y = x; //better not modify pointer x</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FF0000"/>
                </a:solidFill>
                <a:effectLst/>
                <a:latin typeface="Courier New"/>
                <a:ea typeface="Gulim"/>
                <a:cs typeface="Times New Roman"/>
              </a:rPr>
              <a:t>2</a:t>
            </a:r>
            <a:r>
              <a:rPr lang="en-US" sz="1400" dirty="0">
                <a:solidFill>
                  <a:srgbClr val="000000"/>
                </a:solidFill>
                <a:effectLst/>
                <a:latin typeface="Courier New"/>
                <a:ea typeface="Gulim"/>
                <a:cs typeface="Times New Roman"/>
              </a:rPr>
              <a:t>	while y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cs typeface="Times New Roman"/>
              </a:rPr>
              <a:t> NIL and k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cs typeface="Times New Roman"/>
              </a:rPr>
              <a:t> y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cs typeface="Times New Roman"/>
              </a:rPr>
              <a:t> key</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000000"/>
                </a:solidFill>
                <a:effectLst/>
                <a:latin typeface="Courier New"/>
                <a:ea typeface="Gulim"/>
                <a:cs typeface="Times New Roman"/>
              </a:rPr>
              <a:t>	{</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FF0000"/>
                </a:solidFill>
                <a:effectLst/>
                <a:latin typeface="Courier New"/>
                <a:ea typeface="Gulim"/>
                <a:cs typeface="Times New Roman"/>
              </a:rPr>
              <a:t>3</a:t>
            </a:r>
            <a:r>
              <a:rPr lang="en-US" sz="1400" dirty="0">
                <a:solidFill>
                  <a:srgbClr val="000000"/>
                </a:solidFill>
                <a:effectLst/>
                <a:latin typeface="Courier New"/>
                <a:ea typeface="Gulim"/>
                <a:cs typeface="Times New Roman"/>
              </a:rPr>
              <a:t>		if k &lt; y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cs typeface="Times New Roman"/>
              </a:rPr>
              <a:t> key</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FF0000"/>
                </a:solidFill>
                <a:effectLst/>
                <a:latin typeface="Courier New"/>
                <a:ea typeface="Gulim"/>
                <a:cs typeface="Times New Roman"/>
              </a:rPr>
              <a:t>4</a:t>
            </a:r>
            <a:r>
              <a:rPr lang="en-US" sz="1400" dirty="0">
                <a:solidFill>
                  <a:srgbClr val="000000"/>
                </a:solidFill>
                <a:effectLst/>
                <a:latin typeface="Courier New"/>
                <a:ea typeface="Gulim"/>
                <a:cs typeface="Times New Roman"/>
              </a:rPr>
              <a:t>			y = y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cs typeface="Times New Roman"/>
              </a:rPr>
              <a:t> </a:t>
            </a:r>
            <a:r>
              <a:rPr lang="en-US" sz="1400" dirty="0" err="1">
                <a:solidFill>
                  <a:srgbClr val="000000"/>
                </a:solidFill>
                <a:effectLst/>
                <a:latin typeface="Courier New"/>
                <a:ea typeface="Gulim"/>
                <a:cs typeface="Times New Roman"/>
              </a:rPr>
              <a:t>leftchild</a:t>
            </a:r>
            <a:r>
              <a:rPr lang="en-US" sz="1400" dirty="0">
                <a:solidFill>
                  <a:srgbClr val="000000"/>
                </a:solidFill>
                <a:effectLst/>
                <a:latin typeface="Courier New"/>
                <a:ea typeface="Gulim"/>
                <a:cs typeface="Times New Roman"/>
              </a:rPr>
              <a:t>;</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FF0000"/>
                </a:solidFill>
                <a:effectLst/>
                <a:latin typeface="Courier New"/>
                <a:ea typeface="Gulim"/>
                <a:cs typeface="Times New Roman"/>
              </a:rPr>
              <a:t>5</a:t>
            </a:r>
            <a:r>
              <a:rPr lang="en-US" sz="1400" dirty="0">
                <a:solidFill>
                  <a:srgbClr val="000000"/>
                </a:solidFill>
                <a:effectLst/>
                <a:latin typeface="Courier New"/>
                <a:ea typeface="Gulim"/>
                <a:cs typeface="Times New Roman"/>
              </a:rPr>
              <a:t>		else</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FF0000"/>
                </a:solidFill>
                <a:effectLst/>
                <a:latin typeface="Courier New"/>
                <a:ea typeface="Gulim"/>
                <a:cs typeface="Times New Roman"/>
              </a:rPr>
              <a:t>6</a:t>
            </a:r>
            <a:r>
              <a:rPr lang="en-US" sz="1400" dirty="0">
                <a:solidFill>
                  <a:srgbClr val="000000"/>
                </a:solidFill>
                <a:effectLst/>
                <a:latin typeface="Courier New"/>
                <a:ea typeface="Gulim"/>
                <a:cs typeface="Times New Roman"/>
              </a:rPr>
              <a:t>			y = y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cs typeface="Times New Roman"/>
              </a:rPr>
              <a:t> </a:t>
            </a:r>
            <a:r>
              <a:rPr lang="en-US" sz="1400" dirty="0" err="1">
                <a:solidFill>
                  <a:srgbClr val="000000"/>
                </a:solidFill>
                <a:effectLst/>
                <a:latin typeface="Courier New"/>
                <a:ea typeface="Gulim"/>
                <a:cs typeface="Times New Roman"/>
              </a:rPr>
              <a:t>rightchild</a:t>
            </a:r>
            <a:r>
              <a:rPr lang="en-US" sz="1400" dirty="0">
                <a:solidFill>
                  <a:srgbClr val="000000"/>
                </a:solidFill>
                <a:effectLst/>
                <a:latin typeface="Courier New"/>
                <a:ea typeface="Gulim"/>
                <a:cs typeface="Times New Roman"/>
              </a:rPr>
              <a:t>;</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000000"/>
                </a:solidFill>
                <a:effectLst/>
                <a:latin typeface="Courier New"/>
                <a:ea typeface="Gulim"/>
                <a:cs typeface="Times New Roman"/>
              </a:rPr>
              <a:t>	}</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FF0000"/>
                </a:solidFill>
                <a:effectLst/>
                <a:latin typeface="Courier New"/>
                <a:ea typeface="Gulim"/>
                <a:cs typeface="Times New Roman"/>
              </a:rPr>
              <a:t>7</a:t>
            </a:r>
            <a:r>
              <a:rPr lang="en-US" sz="1400" dirty="0">
                <a:solidFill>
                  <a:srgbClr val="000000"/>
                </a:solidFill>
                <a:effectLst/>
                <a:latin typeface="Courier New"/>
                <a:ea typeface="Gulim"/>
                <a:cs typeface="Times New Roman"/>
              </a:rPr>
              <a:t>	return y; </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solidFill>
                  <a:srgbClr val="000000"/>
                </a:solidFill>
                <a:effectLst/>
                <a:latin typeface="Courier New"/>
                <a:ea typeface="Gulim"/>
                <a:cs typeface="Times New Roman"/>
              </a:rPr>
              <a:t>}</a:t>
            </a:r>
            <a:endParaRPr lang="en-US" sz="1100" dirty="0">
              <a:effectLst/>
              <a:latin typeface="Calibri"/>
              <a:ea typeface="Malgun Gothic"/>
              <a:cs typeface="Times New Roman"/>
            </a:endParaRPr>
          </a:p>
          <a:p>
            <a:pPr marL="0" marR="0">
              <a:lnSpc>
                <a:spcPct val="115000"/>
              </a:lnSpc>
              <a:spcBef>
                <a:spcPts val="0"/>
              </a:spcBef>
              <a:spcAft>
                <a:spcPts val="0"/>
              </a:spcAft>
            </a:pPr>
            <a:r>
              <a:rPr lang="en-US" sz="1400" dirty="0">
                <a:effectLst/>
                <a:latin typeface="Courier New"/>
                <a:ea typeface="Malgun Gothic"/>
                <a:cs typeface="Times New Roman"/>
              </a:rPr>
              <a:t> </a:t>
            </a:r>
            <a:endParaRPr lang="en-US" sz="1100" dirty="0">
              <a:effectLst/>
              <a:latin typeface="Calibri"/>
              <a:ea typeface="Malgun Gothic"/>
              <a:cs typeface="Times New Roman"/>
            </a:endParaRPr>
          </a:p>
        </p:txBody>
      </p:sp>
    </p:spTree>
    <p:extLst>
      <p:ext uri="{BB962C8B-B14F-4D97-AF65-F5344CB8AC3E}">
        <p14:creationId xmlns:p14="http://schemas.microsoft.com/office/powerpoint/2010/main" val="39642564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(Search an Element)</a:t>
            </a:r>
            <a:endParaRPr lang="en-US" sz="3200" dirty="0" smtClean="0">
              <a:ea typeface="UWKMJF (KSC)" pitchFamily="2" charset="-127"/>
            </a:endParaRPr>
          </a:p>
        </p:txBody>
      </p:sp>
      <p:sp>
        <p:nvSpPr>
          <p:cNvPr id="20483" name="Slide Number Placeholder 4"/>
          <p:cNvSpPr>
            <a:spLocks noGrp="1"/>
          </p:cNvSpPr>
          <p:nvPr>
            <p:ph type="sldNum" sz="quarter" idx="12"/>
          </p:nvPr>
        </p:nvSpPr>
        <p:spPr>
          <a:noFill/>
        </p:spPr>
        <p:txBody>
          <a:bodyPr/>
          <a:lstStyle/>
          <a:p>
            <a:fld id="{CB1D5F4D-DD22-475C-BD0C-94F4D2C8D140}" type="slidenum">
              <a:rPr lang="en-US" smtClean="0"/>
              <a:pPr/>
              <a:t>18</a:t>
            </a:fld>
            <a:endParaRPr lang="en-US" smtClean="0"/>
          </a:p>
        </p:txBody>
      </p:sp>
      <p:sp>
        <p:nvSpPr>
          <p:cNvPr id="20485" name="Oval 3"/>
          <p:cNvSpPr>
            <a:spLocks noChangeArrowheads="1"/>
          </p:cNvSpPr>
          <p:nvPr/>
        </p:nvSpPr>
        <p:spPr bwMode="auto">
          <a:xfrm>
            <a:off x="4114800" y="16002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15</a:t>
            </a:r>
          </a:p>
        </p:txBody>
      </p:sp>
      <p:sp>
        <p:nvSpPr>
          <p:cNvPr id="20486" name="Oval 4"/>
          <p:cNvSpPr>
            <a:spLocks noChangeArrowheads="1"/>
          </p:cNvSpPr>
          <p:nvPr/>
        </p:nvSpPr>
        <p:spPr bwMode="auto">
          <a:xfrm>
            <a:off x="2971800" y="23622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20487" name="Oval 5"/>
          <p:cNvSpPr>
            <a:spLocks noChangeArrowheads="1"/>
          </p:cNvSpPr>
          <p:nvPr/>
        </p:nvSpPr>
        <p:spPr bwMode="auto">
          <a:xfrm>
            <a:off x="5410200" y="2286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20488" name="AutoShape 6"/>
          <p:cNvCxnSpPr>
            <a:cxnSpLocks noChangeShapeType="1"/>
            <a:stCxn id="20485" idx="2"/>
            <a:endCxn id="20486" idx="7"/>
          </p:cNvCxnSpPr>
          <p:nvPr/>
        </p:nvCxnSpPr>
        <p:spPr bwMode="auto">
          <a:xfrm flipH="1">
            <a:off x="3427413" y="1866900"/>
            <a:ext cx="687387" cy="573088"/>
          </a:xfrm>
          <a:prstGeom prst="straightConnector1">
            <a:avLst/>
          </a:prstGeom>
          <a:noFill/>
          <a:ln w="9525">
            <a:solidFill>
              <a:schemeClr val="tx1"/>
            </a:solidFill>
            <a:round/>
            <a:headEnd/>
            <a:tailEnd/>
          </a:ln>
        </p:spPr>
      </p:cxnSp>
      <p:cxnSp>
        <p:nvCxnSpPr>
          <p:cNvPr id="20489" name="AutoShape 7"/>
          <p:cNvCxnSpPr>
            <a:cxnSpLocks noChangeShapeType="1"/>
            <a:stCxn id="20485" idx="6"/>
            <a:endCxn id="20487" idx="1"/>
          </p:cNvCxnSpPr>
          <p:nvPr/>
        </p:nvCxnSpPr>
        <p:spPr bwMode="auto">
          <a:xfrm>
            <a:off x="4648200" y="1866900"/>
            <a:ext cx="839788" cy="496888"/>
          </a:xfrm>
          <a:prstGeom prst="straightConnector1">
            <a:avLst/>
          </a:prstGeom>
          <a:noFill/>
          <a:ln w="9525">
            <a:solidFill>
              <a:schemeClr val="tx1"/>
            </a:solidFill>
            <a:round/>
            <a:headEnd/>
            <a:tailEnd/>
          </a:ln>
        </p:spPr>
      </p:cxnSp>
      <p:cxnSp>
        <p:nvCxnSpPr>
          <p:cNvPr id="20490" name="AutoShape 8"/>
          <p:cNvCxnSpPr>
            <a:cxnSpLocks noChangeShapeType="1"/>
          </p:cNvCxnSpPr>
          <p:nvPr/>
        </p:nvCxnSpPr>
        <p:spPr bwMode="auto">
          <a:xfrm>
            <a:off x="2132013" y="3427413"/>
            <a:ext cx="0" cy="0"/>
          </a:xfrm>
          <a:prstGeom prst="straightConnector1">
            <a:avLst/>
          </a:prstGeom>
          <a:noFill/>
          <a:ln w="9525">
            <a:solidFill>
              <a:schemeClr val="tx1"/>
            </a:solidFill>
            <a:round/>
            <a:headEnd/>
            <a:tailEnd/>
          </a:ln>
        </p:spPr>
      </p:cxnSp>
      <p:sp>
        <p:nvSpPr>
          <p:cNvPr id="20491" name="Oval 9"/>
          <p:cNvSpPr>
            <a:spLocks noChangeArrowheads="1"/>
          </p:cNvSpPr>
          <p:nvPr/>
        </p:nvSpPr>
        <p:spPr bwMode="auto">
          <a:xfrm>
            <a:off x="3733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13</a:t>
            </a:r>
          </a:p>
        </p:txBody>
      </p:sp>
      <p:sp>
        <p:nvSpPr>
          <p:cNvPr id="20492" name="Oval 10"/>
          <p:cNvSpPr>
            <a:spLocks noChangeArrowheads="1"/>
          </p:cNvSpPr>
          <p:nvPr/>
        </p:nvSpPr>
        <p:spPr bwMode="auto">
          <a:xfrm>
            <a:off x="27432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10</a:t>
            </a:r>
          </a:p>
        </p:txBody>
      </p:sp>
      <p:sp>
        <p:nvSpPr>
          <p:cNvPr id="20493" name="Oval 11"/>
          <p:cNvSpPr>
            <a:spLocks noChangeArrowheads="1"/>
          </p:cNvSpPr>
          <p:nvPr/>
        </p:nvSpPr>
        <p:spPr bwMode="auto">
          <a:xfrm>
            <a:off x="47244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20494" name="AutoShape 12"/>
          <p:cNvCxnSpPr>
            <a:cxnSpLocks noChangeShapeType="1"/>
            <a:stCxn id="20491" idx="2"/>
            <a:endCxn id="20492" idx="7"/>
          </p:cNvCxnSpPr>
          <p:nvPr/>
        </p:nvCxnSpPr>
        <p:spPr bwMode="auto">
          <a:xfrm flipH="1">
            <a:off x="3198813" y="3314700"/>
            <a:ext cx="534987" cy="496888"/>
          </a:xfrm>
          <a:prstGeom prst="straightConnector1">
            <a:avLst/>
          </a:prstGeom>
          <a:noFill/>
          <a:ln w="9525">
            <a:solidFill>
              <a:schemeClr val="tx1"/>
            </a:solidFill>
            <a:round/>
            <a:headEnd/>
            <a:tailEnd/>
          </a:ln>
        </p:spPr>
      </p:cxnSp>
      <p:cxnSp>
        <p:nvCxnSpPr>
          <p:cNvPr id="20495" name="AutoShape 13"/>
          <p:cNvCxnSpPr>
            <a:cxnSpLocks noChangeShapeType="1"/>
            <a:stCxn id="20491" idx="6"/>
            <a:endCxn id="20493" idx="1"/>
          </p:cNvCxnSpPr>
          <p:nvPr/>
        </p:nvCxnSpPr>
        <p:spPr bwMode="auto">
          <a:xfrm>
            <a:off x="4267200" y="3314700"/>
            <a:ext cx="534988" cy="496888"/>
          </a:xfrm>
          <a:prstGeom prst="straightConnector1">
            <a:avLst/>
          </a:prstGeom>
          <a:noFill/>
          <a:ln w="9525">
            <a:solidFill>
              <a:schemeClr val="tx1"/>
            </a:solidFill>
            <a:round/>
            <a:headEnd/>
            <a:tailEnd/>
          </a:ln>
        </p:spPr>
      </p:cxnSp>
      <p:cxnSp>
        <p:nvCxnSpPr>
          <p:cNvPr id="20496" name="AutoShape 14"/>
          <p:cNvCxnSpPr>
            <a:cxnSpLocks noChangeShapeType="1"/>
            <a:stCxn id="20486" idx="6"/>
            <a:endCxn id="20491" idx="0"/>
          </p:cNvCxnSpPr>
          <p:nvPr/>
        </p:nvCxnSpPr>
        <p:spPr bwMode="auto">
          <a:xfrm>
            <a:off x="3505200" y="2628900"/>
            <a:ext cx="495300" cy="419100"/>
          </a:xfrm>
          <a:prstGeom prst="straightConnector1">
            <a:avLst/>
          </a:prstGeom>
          <a:noFill/>
          <a:ln w="9525">
            <a:solidFill>
              <a:schemeClr val="tx1"/>
            </a:solidFill>
            <a:round/>
            <a:headEnd/>
            <a:tailEnd/>
          </a:ln>
        </p:spPr>
      </p:cxnSp>
      <p:sp>
        <p:nvSpPr>
          <p:cNvPr id="20497" name="Oval 15"/>
          <p:cNvSpPr>
            <a:spLocks noChangeArrowheads="1"/>
          </p:cNvSpPr>
          <p:nvPr/>
        </p:nvSpPr>
        <p:spPr bwMode="auto">
          <a:xfrm>
            <a:off x="6400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20</a:t>
            </a:r>
          </a:p>
        </p:txBody>
      </p:sp>
      <p:sp>
        <p:nvSpPr>
          <p:cNvPr id="20498" name="Oval 16"/>
          <p:cNvSpPr>
            <a:spLocks noChangeArrowheads="1"/>
          </p:cNvSpPr>
          <p:nvPr/>
        </p:nvSpPr>
        <p:spPr bwMode="auto">
          <a:xfrm>
            <a:off x="54102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18</a:t>
            </a:r>
          </a:p>
        </p:txBody>
      </p:sp>
      <p:sp>
        <p:nvSpPr>
          <p:cNvPr id="20499" name="Oval 17"/>
          <p:cNvSpPr>
            <a:spLocks noChangeArrowheads="1"/>
          </p:cNvSpPr>
          <p:nvPr/>
        </p:nvSpPr>
        <p:spPr bwMode="auto">
          <a:xfrm>
            <a:off x="73914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23</a:t>
            </a:r>
          </a:p>
        </p:txBody>
      </p:sp>
      <p:cxnSp>
        <p:nvCxnSpPr>
          <p:cNvPr id="20500" name="AutoShape 18"/>
          <p:cNvCxnSpPr>
            <a:cxnSpLocks noChangeShapeType="1"/>
            <a:stCxn id="20497" idx="2"/>
            <a:endCxn id="20498" idx="7"/>
          </p:cNvCxnSpPr>
          <p:nvPr/>
        </p:nvCxnSpPr>
        <p:spPr bwMode="auto">
          <a:xfrm flipH="1">
            <a:off x="5865813" y="3314700"/>
            <a:ext cx="534987" cy="496888"/>
          </a:xfrm>
          <a:prstGeom prst="straightConnector1">
            <a:avLst/>
          </a:prstGeom>
          <a:noFill/>
          <a:ln w="9525">
            <a:solidFill>
              <a:schemeClr val="tx1"/>
            </a:solidFill>
            <a:round/>
            <a:headEnd/>
            <a:tailEnd/>
          </a:ln>
        </p:spPr>
      </p:cxnSp>
      <p:cxnSp>
        <p:nvCxnSpPr>
          <p:cNvPr id="20501" name="AutoShape 19"/>
          <p:cNvCxnSpPr>
            <a:cxnSpLocks noChangeShapeType="1"/>
            <a:stCxn id="20497" idx="6"/>
            <a:endCxn id="20499" idx="1"/>
          </p:cNvCxnSpPr>
          <p:nvPr/>
        </p:nvCxnSpPr>
        <p:spPr bwMode="auto">
          <a:xfrm>
            <a:off x="6934200" y="3314700"/>
            <a:ext cx="534988" cy="496888"/>
          </a:xfrm>
          <a:prstGeom prst="straightConnector1">
            <a:avLst/>
          </a:prstGeom>
          <a:noFill/>
          <a:ln w="9525">
            <a:solidFill>
              <a:schemeClr val="tx1"/>
            </a:solidFill>
            <a:round/>
            <a:headEnd/>
            <a:tailEnd/>
          </a:ln>
        </p:spPr>
      </p:cxnSp>
      <p:cxnSp>
        <p:nvCxnSpPr>
          <p:cNvPr id="20502" name="AutoShape 20"/>
          <p:cNvCxnSpPr>
            <a:cxnSpLocks noChangeShapeType="1"/>
            <a:stCxn id="20487" idx="6"/>
            <a:endCxn id="20497" idx="0"/>
          </p:cNvCxnSpPr>
          <p:nvPr/>
        </p:nvCxnSpPr>
        <p:spPr bwMode="auto">
          <a:xfrm>
            <a:off x="5943600" y="2552700"/>
            <a:ext cx="723900" cy="495300"/>
          </a:xfrm>
          <a:prstGeom prst="straightConnector1">
            <a:avLst/>
          </a:prstGeom>
          <a:noFill/>
          <a:ln w="9525">
            <a:solidFill>
              <a:schemeClr val="tx1"/>
            </a:solidFill>
            <a:round/>
            <a:headEnd/>
            <a:tailEnd/>
          </a:ln>
        </p:spPr>
      </p:cxnSp>
      <p:sp>
        <p:nvSpPr>
          <p:cNvPr id="20503" name="Oval 21"/>
          <p:cNvSpPr>
            <a:spLocks noChangeArrowheads="1"/>
          </p:cNvSpPr>
          <p:nvPr/>
        </p:nvSpPr>
        <p:spPr bwMode="auto">
          <a:xfrm>
            <a:off x="3505200" y="4495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11</a:t>
            </a:r>
          </a:p>
        </p:txBody>
      </p:sp>
      <p:sp>
        <p:nvSpPr>
          <p:cNvPr id="20504" name="Oval 22"/>
          <p:cNvSpPr>
            <a:spLocks noChangeArrowheads="1"/>
          </p:cNvSpPr>
          <p:nvPr/>
        </p:nvSpPr>
        <p:spPr bwMode="auto">
          <a:xfrm>
            <a:off x="4495800" y="5181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12</a:t>
            </a:r>
          </a:p>
        </p:txBody>
      </p:sp>
      <p:cxnSp>
        <p:nvCxnSpPr>
          <p:cNvPr id="20505" name="AutoShape 23"/>
          <p:cNvCxnSpPr>
            <a:cxnSpLocks noChangeShapeType="1"/>
            <a:stCxn id="20503" idx="6"/>
            <a:endCxn id="20504" idx="1"/>
          </p:cNvCxnSpPr>
          <p:nvPr/>
        </p:nvCxnSpPr>
        <p:spPr bwMode="auto">
          <a:xfrm>
            <a:off x="4038600" y="4762500"/>
            <a:ext cx="534988" cy="496888"/>
          </a:xfrm>
          <a:prstGeom prst="straightConnector1">
            <a:avLst/>
          </a:prstGeom>
          <a:noFill/>
          <a:ln w="9525">
            <a:solidFill>
              <a:schemeClr val="tx1"/>
            </a:solidFill>
            <a:round/>
            <a:headEnd/>
            <a:tailEnd/>
          </a:ln>
        </p:spPr>
      </p:cxnSp>
      <p:sp>
        <p:nvSpPr>
          <p:cNvPr id="20506" name="Oval 24"/>
          <p:cNvSpPr>
            <a:spLocks noChangeArrowheads="1"/>
          </p:cNvSpPr>
          <p:nvPr/>
        </p:nvSpPr>
        <p:spPr bwMode="auto">
          <a:xfrm>
            <a:off x="20574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20507" name="AutoShape 25"/>
          <p:cNvCxnSpPr>
            <a:cxnSpLocks noChangeShapeType="1"/>
            <a:stCxn id="20486" idx="2"/>
            <a:endCxn id="20506" idx="0"/>
          </p:cNvCxnSpPr>
          <p:nvPr/>
        </p:nvCxnSpPr>
        <p:spPr bwMode="auto">
          <a:xfrm flipH="1">
            <a:off x="2324100" y="2628900"/>
            <a:ext cx="647700" cy="419100"/>
          </a:xfrm>
          <a:prstGeom prst="straightConnector1">
            <a:avLst/>
          </a:prstGeom>
          <a:noFill/>
          <a:ln w="9525">
            <a:solidFill>
              <a:schemeClr val="tx1"/>
            </a:solidFill>
            <a:round/>
            <a:headEnd/>
            <a:tailEnd/>
          </a:ln>
        </p:spPr>
      </p:cxnSp>
      <p:cxnSp>
        <p:nvCxnSpPr>
          <p:cNvPr id="20508" name="AutoShape 26"/>
          <p:cNvCxnSpPr>
            <a:cxnSpLocks noChangeShapeType="1"/>
            <a:stCxn id="20492" idx="6"/>
            <a:endCxn id="20503" idx="0"/>
          </p:cNvCxnSpPr>
          <p:nvPr/>
        </p:nvCxnSpPr>
        <p:spPr bwMode="auto">
          <a:xfrm>
            <a:off x="3276600" y="4000500"/>
            <a:ext cx="495300" cy="495300"/>
          </a:xfrm>
          <a:prstGeom prst="straightConnector1">
            <a:avLst/>
          </a:prstGeom>
          <a:noFill/>
          <a:ln w="9525">
            <a:solidFill>
              <a:schemeClr val="tx1"/>
            </a:solidFill>
            <a:round/>
            <a:headEnd/>
            <a:tailEnd/>
          </a:ln>
        </p:spPr>
      </p:cxnSp>
      <p:sp>
        <p:nvSpPr>
          <p:cNvPr id="20509" name="Text Box 27"/>
          <p:cNvSpPr txBox="1">
            <a:spLocks noChangeArrowheads="1"/>
          </p:cNvSpPr>
          <p:nvPr/>
        </p:nvSpPr>
        <p:spPr bwMode="auto">
          <a:xfrm>
            <a:off x="609600" y="1905000"/>
            <a:ext cx="1905000" cy="366713"/>
          </a:xfrm>
          <a:prstGeom prst="rect">
            <a:avLst/>
          </a:prstGeom>
          <a:noFill/>
          <a:ln w="9525">
            <a:noFill/>
            <a:miter lim="800000"/>
            <a:headEnd/>
            <a:tailEnd/>
          </a:ln>
        </p:spPr>
        <p:txBody>
          <a:bodyPr>
            <a:spAutoFit/>
          </a:bodyPr>
          <a:lstStyle/>
          <a:p>
            <a:pPr>
              <a:spcBef>
                <a:spcPct val="50000"/>
              </a:spcBef>
            </a:pPr>
            <a:r>
              <a:rPr lang="en-US"/>
              <a:t>Search (x, 14)</a:t>
            </a:r>
          </a:p>
        </p:txBody>
      </p:sp>
      <p:sp>
        <p:nvSpPr>
          <p:cNvPr id="198684" name="Line 28"/>
          <p:cNvSpPr>
            <a:spLocks noChangeShapeType="1"/>
          </p:cNvSpPr>
          <p:nvPr/>
        </p:nvSpPr>
        <p:spPr bwMode="auto">
          <a:xfrm>
            <a:off x="2438400" y="2438400"/>
            <a:ext cx="533400" cy="0"/>
          </a:xfrm>
          <a:prstGeom prst="line">
            <a:avLst/>
          </a:prstGeom>
          <a:noFill/>
          <a:ln w="9525">
            <a:solidFill>
              <a:schemeClr val="tx1"/>
            </a:solidFill>
            <a:round/>
            <a:headEnd/>
            <a:tailEnd type="triangle" w="med" len="med"/>
          </a:ln>
        </p:spPr>
        <p:txBody>
          <a:bodyPr/>
          <a:lstStyle/>
          <a:p>
            <a:endParaRPr lang="en-US"/>
          </a:p>
        </p:txBody>
      </p:sp>
      <p:sp>
        <p:nvSpPr>
          <p:cNvPr id="198685" name="Text Box 29"/>
          <p:cNvSpPr txBox="1">
            <a:spLocks noChangeArrowheads="1"/>
          </p:cNvSpPr>
          <p:nvPr/>
        </p:nvSpPr>
        <p:spPr bwMode="auto">
          <a:xfrm>
            <a:off x="2133600" y="2224088"/>
            <a:ext cx="381000" cy="366712"/>
          </a:xfrm>
          <a:prstGeom prst="rect">
            <a:avLst/>
          </a:prstGeom>
          <a:noFill/>
          <a:ln w="9525">
            <a:noFill/>
            <a:miter lim="800000"/>
            <a:headEnd/>
            <a:tailEnd/>
          </a:ln>
        </p:spPr>
        <p:txBody>
          <a:bodyPr>
            <a:spAutoFit/>
          </a:bodyPr>
          <a:lstStyle/>
          <a:p>
            <a:pPr>
              <a:spcBef>
                <a:spcPct val="50000"/>
              </a:spcBef>
            </a:pPr>
            <a:r>
              <a:rPr lang="en-US"/>
              <a:t>x</a:t>
            </a:r>
          </a:p>
        </p:txBody>
      </p:sp>
      <p:sp>
        <p:nvSpPr>
          <p:cNvPr id="198687" name="Text Box 31"/>
          <p:cNvSpPr txBox="1">
            <a:spLocks noChangeArrowheads="1"/>
          </p:cNvSpPr>
          <p:nvPr/>
        </p:nvSpPr>
        <p:spPr bwMode="auto">
          <a:xfrm>
            <a:off x="5410200" y="1905000"/>
            <a:ext cx="2895600" cy="274638"/>
          </a:xfrm>
          <a:prstGeom prst="rect">
            <a:avLst/>
          </a:prstGeom>
          <a:noFill/>
          <a:ln w="9525">
            <a:noFill/>
            <a:miter lim="800000"/>
            <a:headEnd/>
            <a:tailEnd/>
          </a:ln>
        </p:spPr>
        <p:txBody>
          <a:bodyPr>
            <a:spAutoFit/>
          </a:bodyPr>
          <a:lstStyle/>
          <a:p>
            <a:pPr>
              <a:spcBef>
                <a:spcPct val="50000"/>
              </a:spcBef>
            </a:pPr>
            <a:r>
              <a:rPr lang="en-US" sz="1200" b="1">
                <a:solidFill>
                  <a:srgbClr val="0000FF"/>
                </a:solidFill>
              </a:rPr>
              <a:t>14 = 5 or 14&gt; 5 or 14 &lt; 5 ?</a:t>
            </a:r>
          </a:p>
        </p:txBody>
      </p:sp>
    </p:spTree>
    <p:extLst>
      <p:ext uri="{BB962C8B-B14F-4D97-AF65-F5344CB8AC3E}">
        <p14:creationId xmlns:p14="http://schemas.microsoft.com/office/powerpoint/2010/main" val="3590084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8687"/>
                                        </p:tgtEl>
                                        <p:attrNameLst>
                                          <p:attrName>style.visibility</p:attrName>
                                        </p:attrNameLst>
                                      </p:cBhvr>
                                      <p:to>
                                        <p:strVal val="visible"/>
                                      </p:to>
                                    </p:set>
                                    <p:animEffect transition="in" filter="blinds(horizontal)">
                                      <p:cBhvr>
                                        <p:cTn id="7" dur="500"/>
                                        <p:tgtEl>
                                          <p:spTgt spid="198687"/>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0 0.0 L 0.08333 0.11099 " pathEditMode="relative" ptsTypes="AA">
                                      <p:cBhvr>
                                        <p:cTn id="11" dur="2000" fill="hold"/>
                                        <p:tgtEl>
                                          <p:spTgt spid="198685"/>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0.0 0.0 L 0.08333 0.11099 " pathEditMode="relative" ptsTypes="AA">
                                      <p:cBhvr>
                                        <p:cTn id="13" dur="2000" fill="hold"/>
                                        <p:tgtEl>
                                          <p:spTgt spid="198684"/>
                                        </p:tgtEl>
                                        <p:attrNameLst>
                                          <p:attrName>ppt_x</p:attrName>
                                          <p:attrName>ppt_y</p:attrName>
                                        </p:attrNameLst>
                                      </p:cBhvr>
                                    </p:animMotion>
                                  </p:childTnLst>
                                </p:cTn>
                              </p:par>
                            </p:childTnLst>
                          </p:cTn>
                        </p:par>
                      </p:childTnLst>
                    </p:cTn>
                  </p:par>
                  <p:par>
                    <p:cTn id="14" fill="hold">
                      <p:stCondLst>
                        <p:cond delay="indefinite"/>
                      </p:stCondLst>
                      <p:childTnLst>
                        <p:par>
                          <p:cTn id="15" fill="hold">
                            <p:stCondLst>
                              <p:cond delay="0"/>
                            </p:stCondLst>
                            <p:childTnLst>
                              <p:par>
                                <p:cTn id="16" presetID="3" presetClass="exit" presetSubtype="10" fill="hold" grpId="1" nodeType="clickEffect">
                                  <p:stCondLst>
                                    <p:cond delay="0"/>
                                  </p:stCondLst>
                                  <p:childTnLst>
                                    <p:animEffect transition="out" filter="blinds(horizontal)">
                                      <p:cBhvr>
                                        <p:cTn id="17" dur="500"/>
                                        <p:tgtEl>
                                          <p:spTgt spid="198687"/>
                                        </p:tgtEl>
                                      </p:cBhvr>
                                    </p:animEffect>
                                    <p:set>
                                      <p:cBhvr>
                                        <p:cTn id="18" dur="1" fill="hold">
                                          <p:stCondLst>
                                            <p:cond delay="499"/>
                                          </p:stCondLst>
                                        </p:cTn>
                                        <p:tgtEl>
                                          <p:spTgt spid="19868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84" grpId="0" animBg="1"/>
      <p:bldP spid="198685" grpId="0"/>
      <p:bldP spid="198687" grpId="0"/>
      <p:bldP spid="198687"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(Search an Element)</a:t>
            </a:r>
            <a:endParaRPr lang="en-US" sz="3200" dirty="0" smtClean="0">
              <a:ea typeface="UWKMJF (KSC)" pitchFamily="2" charset="-127"/>
            </a:endParaRPr>
          </a:p>
        </p:txBody>
      </p:sp>
      <p:sp>
        <p:nvSpPr>
          <p:cNvPr id="21507" name="Slide Number Placeholder 4"/>
          <p:cNvSpPr>
            <a:spLocks noGrp="1"/>
          </p:cNvSpPr>
          <p:nvPr>
            <p:ph type="sldNum" sz="quarter" idx="12"/>
          </p:nvPr>
        </p:nvSpPr>
        <p:spPr>
          <a:noFill/>
        </p:spPr>
        <p:txBody>
          <a:bodyPr/>
          <a:lstStyle/>
          <a:p>
            <a:fld id="{C1B2F58D-8548-408E-9D82-AB23104179D6}" type="slidenum">
              <a:rPr lang="en-US" smtClean="0"/>
              <a:pPr/>
              <a:t>19</a:t>
            </a:fld>
            <a:endParaRPr lang="en-US" smtClean="0"/>
          </a:p>
        </p:txBody>
      </p:sp>
      <p:sp>
        <p:nvSpPr>
          <p:cNvPr id="21509" name="Oval 3"/>
          <p:cNvSpPr>
            <a:spLocks noChangeArrowheads="1"/>
          </p:cNvSpPr>
          <p:nvPr/>
        </p:nvSpPr>
        <p:spPr bwMode="auto">
          <a:xfrm>
            <a:off x="4114800" y="16002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15</a:t>
            </a:r>
          </a:p>
        </p:txBody>
      </p:sp>
      <p:sp>
        <p:nvSpPr>
          <p:cNvPr id="21510" name="Oval 4"/>
          <p:cNvSpPr>
            <a:spLocks noChangeArrowheads="1"/>
          </p:cNvSpPr>
          <p:nvPr/>
        </p:nvSpPr>
        <p:spPr bwMode="auto">
          <a:xfrm>
            <a:off x="2971800" y="23622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21511" name="Oval 5"/>
          <p:cNvSpPr>
            <a:spLocks noChangeArrowheads="1"/>
          </p:cNvSpPr>
          <p:nvPr/>
        </p:nvSpPr>
        <p:spPr bwMode="auto">
          <a:xfrm>
            <a:off x="5410200" y="2286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21512" name="AutoShape 6"/>
          <p:cNvCxnSpPr>
            <a:cxnSpLocks noChangeShapeType="1"/>
            <a:stCxn id="21509" idx="2"/>
            <a:endCxn id="21510" idx="7"/>
          </p:cNvCxnSpPr>
          <p:nvPr/>
        </p:nvCxnSpPr>
        <p:spPr bwMode="auto">
          <a:xfrm flipH="1">
            <a:off x="3427413" y="1866900"/>
            <a:ext cx="687387" cy="573088"/>
          </a:xfrm>
          <a:prstGeom prst="straightConnector1">
            <a:avLst/>
          </a:prstGeom>
          <a:noFill/>
          <a:ln w="9525">
            <a:solidFill>
              <a:schemeClr val="tx1"/>
            </a:solidFill>
            <a:round/>
            <a:headEnd/>
            <a:tailEnd/>
          </a:ln>
        </p:spPr>
      </p:cxnSp>
      <p:cxnSp>
        <p:nvCxnSpPr>
          <p:cNvPr id="21513" name="AutoShape 7"/>
          <p:cNvCxnSpPr>
            <a:cxnSpLocks noChangeShapeType="1"/>
            <a:stCxn id="21509" idx="6"/>
            <a:endCxn id="21511" idx="1"/>
          </p:cNvCxnSpPr>
          <p:nvPr/>
        </p:nvCxnSpPr>
        <p:spPr bwMode="auto">
          <a:xfrm>
            <a:off x="4648200" y="1866900"/>
            <a:ext cx="839788" cy="496888"/>
          </a:xfrm>
          <a:prstGeom prst="straightConnector1">
            <a:avLst/>
          </a:prstGeom>
          <a:noFill/>
          <a:ln w="9525">
            <a:solidFill>
              <a:schemeClr val="tx1"/>
            </a:solidFill>
            <a:round/>
            <a:headEnd/>
            <a:tailEnd/>
          </a:ln>
        </p:spPr>
      </p:cxnSp>
      <p:cxnSp>
        <p:nvCxnSpPr>
          <p:cNvPr id="21514" name="AutoShape 8"/>
          <p:cNvCxnSpPr>
            <a:cxnSpLocks noChangeShapeType="1"/>
          </p:cNvCxnSpPr>
          <p:nvPr/>
        </p:nvCxnSpPr>
        <p:spPr bwMode="auto">
          <a:xfrm>
            <a:off x="2132013" y="3427413"/>
            <a:ext cx="0" cy="0"/>
          </a:xfrm>
          <a:prstGeom prst="straightConnector1">
            <a:avLst/>
          </a:prstGeom>
          <a:noFill/>
          <a:ln w="9525">
            <a:solidFill>
              <a:schemeClr val="tx1"/>
            </a:solidFill>
            <a:round/>
            <a:headEnd/>
            <a:tailEnd/>
          </a:ln>
        </p:spPr>
      </p:cxnSp>
      <p:sp>
        <p:nvSpPr>
          <p:cNvPr id="21515" name="Oval 9"/>
          <p:cNvSpPr>
            <a:spLocks noChangeArrowheads="1"/>
          </p:cNvSpPr>
          <p:nvPr/>
        </p:nvSpPr>
        <p:spPr bwMode="auto">
          <a:xfrm>
            <a:off x="3733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13</a:t>
            </a:r>
          </a:p>
        </p:txBody>
      </p:sp>
      <p:sp>
        <p:nvSpPr>
          <p:cNvPr id="21516" name="Oval 10"/>
          <p:cNvSpPr>
            <a:spLocks noChangeArrowheads="1"/>
          </p:cNvSpPr>
          <p:nvPr/>
        </p:nvSpPr>
        <p:spPr bwMode="auto">
          <a:xfrm>
            <a:off x="27432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10</a:t>
            </a:r>
          </a:p>
        </p:txBody>
      </p:sp>
      <p:sp>
        <p:nvSpPr>
          <p:cNvPr id="199691" name="Oval 11"/>
          <p:cNvSpPr>
            <a:spLocks noChangeArrowheads="1"/>
          </p:cNvSpPr>
          <p:nvPr/>
        </p:nvSpPr>
        <p:spPr bwMode="auto">
          <a:xfrm>
            <a:off x="47244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21518" name="AutoShape 12"/>
          <p:cNvCxnSpPr>
            <a:cxnSpLocks noChangeShapeType="1"/>
            <a:stCxn id="21515" idx="2"/>
            <a:endCxn id="21516" idx="7"/>
          </p:cNvCxnSpPr>
          <p:nvPr/>
        </p:nvCxnSpPr>
        <p:spPr bwMode="auto">
          <a:xfrm flipH="1">
            <a:off x="3198813" y="3314700"/>
            <a:ext cx="534987" cy="496888"/>
          </a:xfrm>
          <a:prstGeom prst="straightConnector1">
            <a:avLst/>
          </a:prstGeom>
          <a:noFill/>
          <a:ln w="9525">
            <a:solidFill>
              <a:schemeClr val="tx1"/>
            </a:solidFill>
            <a:round/>
            <a:headEnd/>
            <a:tailEnd/>
          </a:ln>
        </p:spPr>
      </p:cxnSp>
      <p:cxnSp>
        <p:nvCxnSpPr>
          <p:cNvPr id="21519" name="AutoShape 13"/>
          <p:cNvCxnSpPr>
            <a:cxnSpLocks noChangeShapeType="1"/>
            <a:stCxn id="21515" idx="6"/>
            <a:endCxn id="199691" idx="1"/>
          </p:cNvCxnSpPr>
          <p:nvPr/>
        </p:nvCxnSpPr>
        <p:spPr bwMode="auto">
          <a:xfrm>
            <a:off x="4267200" y="3314700"/>
            <a:ext cx="534988" cy="496888"/>
          </a:xfrm>
          <a:prstGeom prst="straightConnector1">
            <a:avLst/>
          </a:prstGeom>
          <a:noFill/>
          <a:ln w="9525">
            <a:solidFill>
              <a:schemeClr val="tx1"/>
            </a:solidFill>
            <a:round/>
            <a:headEnd/>
            <a:tailEnd/>
          </a:ln>
        </p:spPr>
      </p:cxnSp>
      <p:cxnSp>
        <p:nvCxnSpPr>
          <p:cNvPr id="21520" name="AutoShape 14"/>
          <p:cNvCxnSpPr>
            <a:cxnSpLocks noChangeShapeType="1"/>
            <a:stCxn id="21510" idx="6"/>
            <a:endCxn id="21515" idx="0"/>
          </p:cNvCxnSpPr>
          <p:nvPr/>
        </p:nvCxnSpPr>
        <p:spPr bwMode="auto">
          <a:xfrm>
            <a:off x="3505200" y="2628900"/>
            <a:ext cx="495300" cy="419100"/>
          </a:xfrm>
          <a:prstGeom prst="straightConnector1">
            <a:avLst/>
          </a:prstGeom>
          <a:noFill/>
          <a:ln w="9525">
            <a:solidFill>
              <a:schemeClr val="tx1"/>
            </a:solidFill>
            <a:round/>
            <a:headEnd/>
            <a:tailEnd/>
          </a:ln>
        </p:spPr>
      </p:cxnSp>
      <p:sp>
        <p:nvSpPr>
          <p:cNvPr id="21521" name="Oval 15"/>
          <p:cNvSpPr>
            <a:spLocks noChangeArrowheads="1"/>
          </p:cNvSpPr>
          <p:nvPr/>
        </p:nvSpPr>
        <p:spPr bwMode="auto">
          <a:xfrm>
            <a:off x="6400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20</a:t>
            </a:r>
          </a:p>
        </p:txBody>
      </p:sp>
      <p:sp>
        <p:nvSpPr>
          <p:cNvPr id="21522" name="Oval 16"/>
          <p:cNvSpPr>
            <a:spLocks noChangeArrowheads="1"/>
          </p:cNvSpPr>
          <p:nvPr/>
        </p:nvSpPr>
        <p:spPr bwMode="auto">
          <a:xfrm>
            <a:off x="54102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18</a:t>
            </a:r>
          </a:p>
        </p:txBody>
      </p:sp>
      <p:sp>
        <p:nvSpPr>
          <p:cNvPr id="21523" name="Oval 17"/>
          <p:cNvSpPr>
            <a:spLocks noChangeArrowheads="1"/>
          </p:cNvSpPr>
          <p:nvPr/>
        </p:nvSpPr>
        <p:spPr bwMode="auto">
          <a:xfrm>
            <a:off x="7391400" y="3733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23</a:t>
            </a:r>
          </a:p>
        </p:txBody>
      </p:sp>
      <p:cxnSp>
        <p:nvCxnSpPr>
          <p:cNvPr id="21524" name="AutoShape 18"/>
          <p:cNvCxnSpPr>
            <a:cxnSpLocks noChangeShapeType="1"/>
            <a:stCxn id="21521" idx="2"/>
            <a:endCxn id="21522" idx="7"/>
          </p:cNvCxnSpPr>
          <p:nvPr/>
        </p:nvCxnSpPr>
        <p:spPr bwMode="auto">
          <a:xfrm flipH="1">
            <a:off x="5865813" y="3314700"/>
            <a:ext cx="534987" cy="496888"/>
          </a:xfrm>
          <a:prstGeom prst="straightConnector1">
            <a:avLst/>
          </a:prstGeom>
          <a:noFill/>
          <a:ln w="9525">
            <a:solidFill>
              <a:schemeClr val="tx1"/>
            </a:solidFill>
            <a:round/>
            <a:headEnd/>
            <a:tailEnd/>
          </a:ln>
        </p:spPr>
      </p:cxnSp>
      <p:cxnSp>
        <p:nvCxnSpPr>
          <p:cNvPr id="21525" name="AutoShape 19"/>
          <p:cNvCxnSpPr>
            <a:cxnSpLocks noChangeShapeType="1"/>
            <a:stCxn id="21521" idx="6"/>
            <a:endCxn id="21523" idx="1"/>
          </p:cNvCxnSpPr>
          <p:nvPr/>
        </p:nvCxnSpPr>
        <p:spPr bwMode="auto">
          <a:xfrm>
            <a:off x="6934200" y="3314700"/>
            <a:ext cx="534988" cy="496888"/>
          </a:xfrm>
          <a:prstGeom prst="straightConnector1">
            <a:avLst/>
          </a:prstGeom>
          <a:noFill/>
          <a:ln w="9525">
            <a:solidFill>
              <a:schemeClr val="tx1"/>
            </a:solidFill>
            <a:round/>
            <a:headEnd/>
            <a:tailEnd/>
          </a:ln>
        </p:spPr>
      </p:cxnSp>
      <p:cxnSp>
        <p:nvCxnSpPr>
          <p:cNvPr id="21526" name="AutoShape 20"/>
          <p:cNvCxnSpPr>
            <a:cxnSpLocks noChangeShapeType="1"/>
            <a:stCxn id="21511" idx="6"/>
            <a:endCxn id="21521" idx="0"/>
          </p:cNvCxnSpPr>
          <p:nvPr/>
        </p:nvCxnSpPr>
        <p:spPr bwMode="auto">
          <a:xfrm>
            <a:off x="5943600" y="2552700"/>
            <a:ext cx="723900" cy="495300"/>
          </a:xfrm>
          <a:prstGeom prst="straightConnector1">
            <a:avLst/>
          </a:prstGeom>
          <a:noFill/>
          <a:ln w="9525">
            <a:solidFill>
              <a:schemeClr val="tx1"/>
            </a:solidFill>
            <a:round/>
            <a:headEnd/>
            <a:tailEnd/>
          </a:ln>
        </p:spPr>
      </p:cxnSp>
      <p:sp>
        <p:nvSpPr>
          <p:cNvPr id="21527" name="Oval 21"/>
          <p:cNvSpPr>
            <a:spLocks noChangeArrowheads="1"/>
          </p:cNvSpPr>
          <p:nvPr/>
        </p:nvSpPr>
        <p:spPr bwMode="auto">
          <a:xfrm>
            <a:off x="3505200" y="4495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11</a:t>
            </a:r>
          </a:p>
        </p:txBody>
      </p:sp>
      <p:sp>
        <p:nvSpPr>
          <p:cNvPr id="21528" name="Oval 22"/>
          <p:cNvSpPr>
            <a:spLocks noChangeArrowheads="1"/>
          </p:cNvSpPr>
          <p:nvPr/>
        </p:nvSpPr>
        <p:spPr bwMode="auto">
          <a:xfrm>
            <a:off x="4495800" y="5181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12</a:t>
            </a:r>
          </a:p>
        </p:txBody>
      </p:sp>
      <p:cxnSp>
        <p:nvCxnSpPr>
          <p:cNvPr id="21529" name="AutoShape 23"/>
          <p:cNvCxnSpPr>
            <a:cxnSpLocks noChangeShapeType="1"/>
            <a:stCxn id="21527" idx="6"/>
            <a:endCxn id="21528" idx="1"/>
          </p:cNvCxnSpPr>
          <p:nvPr/>
        </p:nvCxnSpPr>
        <p:spPr bwMode="auto">
          <a:xfrm>
            <a:off x="4038600" y="4762500"/>
            <a:ext cx="534988" cy="496888"/>
          </a:xfrm>
          <a:prstGeom prst="straightConnector1">
            <a:avLst/>
          </a:prstGeom>
          <a:noFill/>
          <a:ln w="9525">
            <a:solidFill>
              <a:schemeClr val="tx1"/>
            </a:solidFill>
            <a:round/>
            <a:headEnd/>
            <a:tailEnd/>
          </a:ln>
        </p:spPr>
      </p:cxnSp>
      <p:sp>
        <p:nvSpPr>
          <p:cNvPr id="21530" name="Oval 24"/>
          <p:cNvSpPr>
            <a:spLocks noChangeArrowheads="1"/>
          </p:cNvSpPr>
          <p:nvPr/>
        </p:nvSpPr>
        <p:spPr bwMode="auto">
          <a:xfrm>
            <a:off x="20574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21531" name="AutoShape 25"/>
          <p:cNvCxnSpPr>
            <a:cxnSpLocks noChangeShapeType="1"/>
            <a:stCxn id="21510" idx="2"/>
            <a:endCxn id="21530" idx="0"/>
          </p:cNvCxnSpPr>
          <p:nvPr/>
        </p:nvCxnSpPr>
        <p:spPr bwMode="auto">
          <a:xfrm flipH="1">
            <a:off x="2324100" y="2628900"/>
            <a:ext cx="647700" cy="419100"/>
          </a:xfrm>
          <a:prstGeom prst="straightConnector1">
            <a:avLst/>
          </a:prstGeom>
          <a:noFill/>
          <a:ln w="9525">
            <a:solidFill>
              <a:schemeClr val="tx1"/>
            </a:solidFill>
            <a:round/>
            <a:headEnd/>
            <a:tailEnd/>
          </a:ln>
        </p:spPr>
      </p:cxnSp>
      <p:cxnSp>
        <p:nvCxnSpPr>
          <p:cNvPr id="21532" name="AutoShape 26"/>
          <p:cNvCxnSpPr>
            <a:cxnSpLocks noChangeShapeType="1"/>
            <a:stCxn id="21516" idx="6"/>
            <a:endCxn id="21527" idx="0"/>
          </p:cNvCxnSpPr>
          <p:nvPr/>
        </p:nvCxnSpPr>
        <p:spPr bwMode="auto">
          <a:xfrm>
            <a:off x="3276600" y="4000500"/>
            <a:ext cx="495300" cy="495300"/>
          </a:xfrm>
          <a:prstGeom prst="straightConnector1">
            <a:avLst/>
          </a:prstGeom>
          <a:noFill/>
          <a:ln w="9525">
            <a:solidFill>
              <a:schemeClr val="tx1"/>
            </a:solidFill>
            <a:round/>
            <a:headEnd/>
            <a:tailEnd/>
          </a:ln>
        </p:spPr>
      </p:cxnSp>
      <p:sp>
        <p:nvSpPr>
          <p:cNvPr id="21533" name="Text Box 27"/>
          <p:cNvSpPr txBox="1">
            <a:spLocks noChangeArrowheads="1"/>
          </p:cNvSpPr>
          <p:nvPr/>
        </p:nvSpPr>
        <p:spPr bwMode="auto">
          <a:xfrm>
            <a:off x="609600" y="1905000"/>
            <a:ext cx="1905000" cy="366713"/>
          </a:xfrm>
          <a:prstGeom prst="rect">
            <a:avLst/>
          </a:prstGeom>
          <a:noFill/>
          <a:ln w="9525">
            <a:noFill/>
            <a:miter lim="800000"/>
            <a:headEnd/>
            <a:tailEnd/>
          </a:ln>
        </p:spPr>
        <p:txBody>
          <a:bodyPr>
            <a:spAutoFit/>
          </a:bodyPr>
          <a:lstStyle/>
          <a:p>
            <a:pPr>
              <a:spcBef>
                <a:spcPct val="50000"/>
              </a:spcBef>
            </a:pPr>
            <a:r>
              <a:rPr lang="en-US"/>
              <a:t>Search (x, 14)</a:t>
            </a:r>
          </a:p>
        </p:txBody>
      </p:sp>
      <p:sp>
        <p:nvSpPr>
          <p:cNvPr id="199708" name="Line 28"/>
          <p:cNvSpPr>
            <a:spLocks noChangeShapeType="1"/>
          </p:cNvSpPr>
          <p:nvPr/>
        </p:nvSpPr>
        <p:spPr bwMode="auto">
          <a:xfrm>
            <a:off x="3124200" y="3200400"/>
            <a:ext cx="533400" cy="0"/>
          </a:xfrm>
          <a:prstGeom prst="line">
            <a:avLst/>
          </a:prstGeom>
          <a:noFill/>
          <a:ln w="9525">
            <a:solidFill>
              <a:schemeClr val="tx1"/>
            </a:solidFill>
            <a:round/>
            <a:headEnd/>
            <a:tailEnd type="triangle" w="med" len="med"/>
          </a:ln>
        </p:spPr>
        <p:txBody>
          <a:bodyPr/>
          <a:lstStyle/>
          <a:p>
            <a:endParaRPr lang="en-US"/>
          </a:p>
        </p:txBody>
      </p:sp>
      <p:sp>
        <p:nvSpPr>
          <p:cNvPr id="199709" name="Text Box 29"/>
          <p:cNvSpPr txBox="1">
            <a:spLocks noChangeArrowheads="1"/>
          </p:cNvSpPr>
          <p:nvPr/>
        </p:nvSpPr>
        <p:spPr bwMode="auto">
          <a:xfrm>
            <a:off x="2819400" y="2986088"/>
            <a:ext cx="381000" cy="366712"/>
          </a:xfrm>
          <a:prstGeom prst="rect">
            <a:avLst/>
          </a:prstGeom>
          <a:noFill/>
          <a:ln w="9525">
            <a:noFill/>
            <a:miter lim="800000"/>
            <a:headEnd/>
            <a:tailEnd/>
          </a:ln>
        </p:spPr>
        <p:txBody>
          <a:bodyPr>
            <a:spAutoFit/>
          </a:bodyPr>
          <a:lstStyle/>
          <a:p>
            <a:pPr>
              <a:spcBef>
                <a:spcPct val="50000"/>
              </a:spcBef>
            </a:pPr>
            <a:r>
              <a:rPr lang="en-US"/>
              <a:t>x</a:t>
            </a:r>
          </a:p>
        </p:txBody>
      </p:sp>
      <p:sp>
        <p:nvSpPr>
          <p:cNvPr id="199710" name="Text Box 30"/>
          <p:cNvSpPr txBox="1">
            <a:spLocks noChangeArrowheads="1"/>
          </p:cNvSpPr>
          <p:nvPr/>
        </p:nvSpPr>
        <p:spPr bwMode="auto">
          <a:xfrm>
            <a:off x="5410200" y="1905000"/>
            <a:ext cx="2895600" cy="274638"/>
          </a:xfrm>
          <a:prstGeom prst="rect">
            <a:avLst/>
          </a:prstGeom>
          <a:noFill/>
          <a:ln w="9525">
            <a:noFill/>
            <a:miter lim="800000"/>
            <a:headEnd/>
            <a:tailEnd/>
          </a:ln>
        </p:spPr>
        <p:txBody>
          <a:bodyPr>
            <a:spAutoFit/>
          </a:bodyPr>
          <a:lstStyle/>
          <a:p>
            <a:pPr>
              <a:spcBef>
                <a:spcPct val="50000"/>
              </a:spcBef>
            </a:pPr>
            <a:r>
              <a:rPr lang="en-US" sz="1200" b="1">
                <a:solidFill>
                  <a:srgbClr val="0000FF"/>
                </a:solidFill>
              </a:rPr>
              <a:t>14 = 12 or 14&gt; 12 or 14 &lt; 12 ?</a:t>
            </a:r>
          </a:p>
        </p:txBody>
      </p:sp>
      <p:sp>
        <p:nvSpPr>
          <p:cNvPr id="199711" name="Text Box 31"/>
          <p:cNvSpPr txBox="1">
            <a:spLocks noChangeArrowheads="1"/>
          </p:cNvSpPr>
          <p:nvPr/>
        </p:nvSpPr>
        <p:spPr bwMode="auto">
          <a:xfrm>
            <a:off x="6096000" y="2316163"/>
            <a:ext cx="2895600" cy="274637"/>
          </a:xfrm>
          <a:prstGeom prst="rect">
            <a:avLst/>
          </a:prstGeom>
          <a:noFill/>
          <a:ln w="9525">
            <a:noFill/>
            <a:miter lim="800000"/>
            <a:headEnd/>
            <a:tailEnd/>
          </a:ln>
        </p:spPr>
        <p:txBody>
          <a:bodyPr>
            <a:spAutoFit/>
          </a:bodyPr>
          <a:lstStyle/>
          <a:p>
            <a:pPr>
              <a:spcBef>
                <a:spcPct val="50000"/>
              </a:spcBef>
            </a:pPr>
            <a:r>
              <a:rPr lang="en-US" sz="1200" b="1">
                <a:solidFill>
                  <a:srgbClr val="0000FF"/>
                </a:solidFill>
              </a:rPr>
              <a:t>14 = 13 or 14&gt; 13 or 14 &lt; 13 ?</a:t>
            </a:r>
          </a:p>
        </p:txBody>
      </p:sp>
    </p:spTree>
    <p:extLst>
      <p:ext uri="{BB962C8B-B14F-4D97-AF65-F5344CB8AC3E}">
        <p14:creationId xmlns:p14="http://schemas.microsoft.com/office/powerpoint/2010/main" val="3050053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9710"/>
                                        </p:tgtEl>
                                        <p:attrNameLst>
                                          <p:attrName>style.visibility</p:attrName>
                                        </p:attrNameLst>
                                      </p:cBhvr>
                                      <p:to>
                                        <p:strVal val="visible"/>
                                      </p:to>
                                    </p:set>
                                    <p:animEffect transition="in" filter="blinds(horizontal)">
                                      <p:cBhvr>
                                        <p:cTn id="7" dur="500"/>
                                        <p:tgtEl>
                                          <p:spTgt spid="199710"/>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0 0.0 L 0.11667 0.11098 " pathEditMode="relative" ptsTypes="AA">
                                      <p:cBhvr>
                                        <p:cTn id="11" dur="2000" fill="hold"/>
                                        <p:tgtEl>
                                          <p:spTgt spid="199709"/>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0.0 0.0 L 0.11667 0.11098 " pathEditMode="relative" ptsTypes="AA">
                                      <p:cBhvr>
                                        <p:cTn id="13" dur="2000" fill="hold"/>
                                        <p:tgtEl>
                                          <p:spTgt spid="199708"/>
                                        </p:tgtEl>
                                        <p:attrNameLst>
                                          <p:attrName>ppt_x</p:attrName>
                                          <p:attrName>ppt_y</p:attrName>
                                        </p:attrNameLst>
                                      </p:cBhvr>
                                    </p:animMotion>
                                  </p:childTnLst>
                                </p:cTn>
                              </p:par>
                            </p:childTnLst>
                          </p:cTn>
                        </p:par>
                      </p:childTnLst>
                    </p:cTn>
                  </p:par>
                  <p:par>
                    <p:cTn id="14" fill="hold">
                      <p:stCondLst>
                        <p:cond delay="indefinite"/>
                      </p:stCondLst>
                      <p:childTnLst>
                        <p:par>
                          <p:cTn id="15" fill="hold">
                            <p:stCondLst>
                              <p:cond delay="0"/>
                            </p:stCondLst>
                            <p:childTnLst>
                              <p:par>
                                <p:cTn id="16" presetID="3" presetClass="exit" presetSubtype="10" fill="hold" grpId="1" nodeType="clickEffect">
                                  <p:stCondLst>
                                    <p:cond delay="0"/>
                                  </p:stCondLst>
                                  <p:childTnLst>
                                    <p:animEffect transition="out" filter="blinds(horizontal)">
                                      <p:cBhvr>
                                        <p:cTn id="17" dur="500"/>
                                        <p:tgtEl>
                                          <p:spTgt spid="199710"/>
                                        </p:tgtEl>
                                      </p:cBhvr>
                                    </p:animEffect>
                                    <p:set>
                                      <p:cBhvr>
                                        <p:cTn id="18" dur="1" fill="hold">
                                          <p:stCondLst>
                                            <p:cond delay="499"/>
                                          </p:stCondLst>
                                        </p:cTn>
                                        <p:tgtEl>
                                          <p:spTgt spid="199710"/>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99711"/>
                                        </p:tgtEl>
                                        <p:attrNameLst>
                                          <p:attrName>style.visibility</p:attrName>
                                        </p:attrNameLst>
                                      </p:cBhvr>
                                      <p:to>
                                        <p:strVal val="visible"/>
                                      </p:to>
                                    </p:set>
                                    <p:animEffect transition="in" filter="blinds(horizontal)">
                                      <p:cBhvr>
                                        <p:cTn id="23" dur="500"/>
                                        <p:tgtEl>
                                          <p:spTgt spid="199711"/>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xit" presetSubtype="10" fill="hold" grpId="1" nodeType="clickEffect">
                                  <p:stCondLst>
                                    <p:cond delay="0"/>
                                  </p:stCondLst>
                                  <p:childTnLst>
                                    <p:animEffect transition="out" filter="blinds(horizontal)">
                                      <p:cBhvr>
                                        <p:cTn id="27" dur="500"/>
                                        <p:tgtEl>
                                          <p:spTgt spid="199711"/>
                                        </p:tgtEl>
                                      </p:cBhvr>
                                    </p:animEffect>
                                    <p:set>
                                      <p:cBhvr>
                                        <p:cTn id="28" dur="1" fill="hold">
                                          <p:stCondLst>
                                            <p:cond delay="499"/>
                                          </p:stCondLst>
                                        </p:cTn>
                                        <p:tgtEl>
                                          <p:spTgt spid="199711"/>
                                        </p:tgtEl>
                                        <p:attrNameLst>
                                          <p:attrName>style.visibility</p:attrName>
                                        </p:attrNameLst>
                                      </p:cBhvr>
                                      <p:to>
                                        <p:strVal val="hidden"/>
                                      </p:to>
                                    </p:set>
                                  </p:childTnLst>
                                </p:cTn>
                              </p:par>
                              <p:par>
                                <p:cTn id="29" presetID="1" presetClass="emph" presetSubtype="2" fill="hold" nodeType="withEffect">
                                  <p:stCondLst>
                                    <p:cond delay="0"/>
                                  </p:stCondLst>
                                  <p:childTnLst>
                                    <p:animClr clrSpc="rgb" dir="cw">
                                      <p:cBhvr>
                                        <p:cTn id="30" dur="2000" fill="hold"/>
                                        <p:tgtEl>
                                          <p:spTgt spid="199691"/>
                                        </p:tgtEl>
                                        <p:attrNameLst>
                                          <p:attrName>fillcolor</p:attrName>
                                        </p:attrNameLst>
                                      </p:cBhvr>
                                      <p:to>
                                        <a:srgbClr val="CC00CC"/>
                                      </p:to>
                                    </p:animClr>
                                    <p:set>
                                      <p:cBhvr>
                                        <p:cTn id="31" dur="2000" fill="hold"/>
                                        <p:tgtEl>
                                          <p:spTgt spid="199691"/>
                                        </p:tgtEl>
                                        <p:attrNameLst>
                                          <p:attrName>fill.type</p:attrName>
                                        </p:attrNameLst>
                                      </p:cBhvr>
                                      <p:to>
                                        <p:strVal val="solid"/>
                                      </p:to>
                                    </p:set>
                                    <p:set>
                                      <p:cBhvr>
                                        <p:cTn id="32" dur="2000" fill="hold"/>
                                        <p:tgtEl>
                                          <p:spTgt spid="19969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708" grpId="0" animBg="1"/>
      <p:bldP spid="199709" grpId="0"/>
      <p:bldP spid="199710" grpId="0"/>
      <p:bldP spid="199710" grpId="1"/>
      <p:bldP spid="199711" grpId="0"/>
      <p:bldP spid="199711"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dirty="0" smtClean="0"/>
              <a:t>Binary Tree</a:t>
            </a:r>
          </a:p>
        </p:txBody>
      </p:sp>
      <p:sp>
        <p:nvSpPr>
          <p:cNvPr id="24" name="Slide Number Placeholder 23"/>
          <p:cNvSpPr>
            <a:spLocks noGrp="1"/>
          </p:cNvSpPr>
          <p:nvPr>
            <p:ph type="sldNum" sz="quarter" idx="12"/>
          </p:nvPr>
        </p:nvSpPr>
        <p:spPr/>
        <p:txBody>
          <a:bodyPr/>
          <a:lstStyle/>
          <a:p>
            <a:pPr>
              <a:defRPr/>
            </a:pPr>
            <a:fld id="{7AEC7114-DCA1-4698-8BA3-7384E0C6D22E}" type="slidenum">
              <a:rPr lang="en-US" smtClean="0"/>
              <a:pPr>
                <a:defRPr/>
              </a:pPr>
              <a:t>2</a:t>
            </a:fld>
            <a:endParaRPr lang="en-US"/>
          </a:p>
        </p:txBody>
      </p:sp>
      <p:sp>
        <p:nvSpPr>
          <p:cNvPr id="4" name="Oval 3"/>
          <p:cNvSpPr>
            <a:spLocks noChangeArrowheads="1"/>
          </p:cNvSpPr>
          <p:nvPr/>
        </p:nvSpPr>
        <p:spPr bwMode="auto">
          <a:xfrm>
            <a:off x="4191000" y="49514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sp>
        <p:nvSpPr>
          <p:cNvPr id="5" name="Oval 4"/>
          <p:cNvSpPr>
            <a:spLocks noChangeArrowheads="1"/>
          </p:cNvSpPr>
          <p:nvPr/>
        </p:nvSpPr>
        <p:spPr bwMode="auto">
          <a:xfrm>
            <a:off x="3810000" y="17510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sp>
        <p:nvSpPr>
          <p:cNvPr id="6" name="Oval 5"/>
          <p:cNvSpPr>
            <a:spLocks noChangeArrowheads="1"/>
          </p:cNvSpPr>
          <p:nvPr/>
        </p:nvSpPr>
        <p:spPr bwMode="auto">
          <a:xfrm>
            <a:off x="2667000" y="28178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0" name="AutoShape 6"/>
          <p:cNvCxnSpPr>
            <a:cxnSpLocks noChangeShapeType="1"/>
            <a:stCxn id="5" idx="3"/>
            <a:endCxn id="6" idx="0"/>
          </p:cNvCxnSpPr>
          <p:nvPr/>
        </p:nvCxnSpPr>
        <p:spPr bwMode="auto">
          <a:xfrm flipH="1">
            <a:off x="2933700" y="2206625"/>
            <a:ext cx="954088" cy="611188"/>
          </a:xfrm>
          <a:prstGeom prst="straightConnector1">
            <a:avLst/>
          </a:prstGeom>
          <a:noFill/>
          <a:ln w="9525">
            <a:solidFill>
              <a:schemeClr val="tx1"/>
            </a:solidFill>
            <a:round/>
            <a:headEnd/>
            <a:tailEnd/>
          </a:ln>
        </p:spPr>
      </p:cxnSp>
      <p:sp>
        <p:nvSpPr>
          <p:cNvPr id="8" name="Oval 7"/>
          <p:cNvSpPr>
            <a:spLocks noChangeArrowheads="1"/>
          </p:cNvSpPr>
          <p:nvPr/>
        </p:nvSpPr>
        <p:spPr bwMode="auto">
          <a:xfrm>
            <a:off x="5029200" y="28178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2" name="AutoShape 8"/>
          <p:cNvCxnSpPr>
            <a:cxnSpLocks noChangeShapeType="1"/>
            <a:endCxn id="8" idx="0"/>
          </p:cNvCxnSpPr>
          <p:nvPr/>
        </p:nvCxnSpPr>
        <p:spPr bwMode="auto">
          <a:xfrm>
            <a:off x="4265613" y="2206625"/>
            <a:ext cx="1030287" cy="611188"/>
          </a:xfrm>
          <a:prstGeom prst="straightConnector1">
            <a:avLst/>
          </a:prstGeom>
          <a:noFill/>
          <a:ln w="9525">
            <a:solidFill>
              <a:schemeClr val="tx1"/>
            </a:solidFill>
            <a:round/>
            <a:headEnd/>
            <a:tailEnd/>
          </a:ln>
        </p:spPr>
      </p:cxnSp>
      <p:sp>
        <p:nvSpPr>
          <p:cNvPr id="10" name="Oval 9"/>
          <p:cNvSpPr>
            <a:spLocks noChangeArrowheads="1"/>
          </p:cNvSpPr>
          <p:nvPr/>
        </p:nvSpPr>
        <p:spPr bwMode="auto">
          <a:xfrm>
            <a:off x="5867400" y="38846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4" name="AutoShape 10"/>
          <p:cNvCxnSpPr>
            <a:cxnSpLocks noChangeShapeType="1"/>
            <a:endCxn id="10" idx="0"/>
          </p:cNvCxnSpPr>
          <p:nvPr/>
        </p:nvCxnSpPr>
        <p:spPr bwMode="auto">
          <a:xfrm>
            <a:off x="5484813" y="3273425"/>
            <a:ext cx="649287" cy="611188"/>
          </a:xfrm>
          <a:prstGeom prst="straightConnector1">
            <a:avLst/>
          </a:prstGeom>
          <a:noFill/>
          <a:ln w="9525">
            <a:solidFill>
              <a:schemeClr val="tx1"/>
            </a:solidFill>
            <a:round/>
            <a:headEnd/>
            <a:tailEnd/>
          </a:ln>
        </p:spPr>
      </p:cxnSp>
      <p:sp>
        <p:nvSpPr>
          <p:cNvPr id="12" name="Oval 11"/>
          <p:cNvSpPr>
            <a:spLocks noChangeArrowheads="1"/>
          </p:cNvSpPr>
          <p:nvPr/>
        </p:nvSpPr>
        <p:spPr bwMode="auto">
          <a:xfrm>
            <a:off x="5103813" y="4953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6" name="AutoShape 12"/>
          <p:cNvCxnSpPr>
            <a:cxnSpLocks noChangeShapeType="1"/>
            <a:endCxn id="12" idx="0"/>
          </p:cNvCxnSpPr>
          <p:nvPr/>
        </p:nvCxnSpPr>
        <p:spPr bwMode="auto">
          <a:xfrm flipH="1">
            <a:off x="5370513" y="4341813"/>
            <a:ext cx="573087" cy="611187"/>
          </a:xfrm>
          <a:prstGeom prst="straightConnector1">
            <a:avLst/>
          </a:prstGeom>
          <a:noFill/>
          <a:ln w="9525">
            <a:solidFill>
              <a:schemeClr val="tx1"/>
            </a:solidFill>
            <a:round/>
            <a:headEnd/>
            <a:tailEnd/>
          </a:ln>
        </p:spPr>
      </p:cxnSp>
      <p:sp>
        <p:nvSpPr>
          <p:cNvPr id="14" name="Oval 13"/>
          <p:cNvSpPr>
            <a:spLocks noChangeArrowheads="1"/>
          </p:cNvSpPr>
          <p:nvPr/>
        </p:nvSpPr>
        <p:spPr bwMode="auto">
          <a:xfrm>
            <a:off x="3429000" y="38846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8" name="AutoShape 14"/>
          <p:cNvCxnSpPr>
            <a:cxnSpLocks noChangeShapeType="1"/>
            <a:endCxn id="14" idx="0"/>
          </p:cNvCxnSpPr>
          <p:nvPr/>
        </p:nvCxnSpPr>
        <p:spPr bwMode="auto">
          <a:xfrm>
            <a:off x="3122613" y="3273425"/>
            <a:ext cx="573087" cy="611188"/>
          </a:xfrm>
          <a:prstGeom prst="straightConnector1">
            <a:avLst/>
          </a:prstGeom>
          <a:noFill/>
          <a:ln w="9525">
            <a:solidFill>
              <a:schemeClr val="tx1"/>
            </a:solidFill>
            <a:round/>
            <a:headEnd/>
            <a:tailEnd/>
          </a:ln>
        </p:spPr>
      </p:cxnSp>
      <p:sp>
        <p:nvSpPr>
          <p:cNvPr id="16" name="Oval 15"/>
          <p:cNvSpPr>
            <a:spLocks noChangeArrowheads="1"/>
          </p:cNvSpPr>
          <p:nvPr/>
        </p:nvSpPr>
        <p:spPr bwMode="auto">
          <a:xfrm>
            <a:off x="1828800" y="38846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20" name="AutoShape 16"/>
          <p:cNvCxnSpPr>
            <a:cxnSpLocks noChangeShapeType="1"/>
            <a:endCxn id="16" idx="0"/>
          </p:cNvCxnSpPr>
          <p:nvPr/>
        </p:nvCxnSpPr>
        <p:spPr bwMode="auto">
          <a:xfrm flipH="1">
            <a:off x="2095500" y="3273425"/>
            <a:ext cx="649288" cy="611188"/>
          </a:xfrm>
          <a:prstGeom prst="straightConnector1">
            <a:avLst/>
          </a:prstGeom>
          <a:noFill/>
          <a:ln w="9525">
            <a:solidFill>
              <a:schemeClr val="tx1"/>
            </a:solidFill>
            <a:round/>
            <a:headEnd/>
            <a:tailEnd/>
          </a:ln>
        </p:spPr>
      </p:cxnSp>
      <p:sp>
        <p:nvSpPr>
          <p:cNvPr id="18" name="Oval 17"/>
          <p:cNvSpPr>
            <a:spLocks noChangeArrowheads="1"/>
          </p:cNvSpPr>
          <p:nvPr/>
        </p:nvSpPr>
        <p:spPr bwMode="auto">
          <a:xfrm>
            <a:off x="6630988" y="49514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22" name="AutoShape 18"/>
          <p:cNvCxnSpPr>
            <a:cxnSpLocks noChangeShapeType="1"/>
            <a:endCxn id="18" idx="0"/>
          </p:cNvCxnSpPr>
          <p:nvPr/>
        </p:nvCxnSpPr>
        <p:spPr bwMode="auto">
          <a:xfrm>
            <a:off x="6324600" y="4340225"/>
            <a:ext cx="573088" cy="611188"/>
          </a:xfrm>
          <a:prstGeom prst="straightConnector1">
            <a:avLst/>
          </a:prstGeom>
          <a:noFill/>
          <a:ln w="9525">
            <a:solidFill>
              <a:schemeClr val="tx1"/>
            </a:solidFill>
            <a:round/>
            <a:headEnd/>
            <a:tailEnd/>
          </a:ln>
        </p:spPr>
      </p:cxnSp>
      <p:sp>
        <p:nvSpPr>
          <p:cNvPr id="20" name="Oval 19"/>
          <p:cNvSpPr>
            <a:spLocks noChangeArrowheads="1"/>
          </p:cNvSpPr>
          <p:nvPr/>
        </p:nvSpPr>
        <p:spPr bwMode="auto">
          <a:xfrm>
            <a:off x="2589213" y="49514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24" name="AutoShape 20"/>
          <p:cNvCxnSpPr>
            <a:cxnSpLocks noChangeShapeType="1"/>
            <a:endCxn id="20" idx="0"/>
          </p:cNvCxnSpPr>
          <p:nvPr/>
        </p:nvCxnSpPr>
        <p:spPr bwMode="auto">
          <a:xfrm flipH="1">
            <a:off x="2855913" y="4340225"/>
            <a:ext cx="649287" cy="611188"/>
          </a:xfrm>
          <a:prstGeom prst="straightConnector1">
            <a:avLst/>
          </a:prstGeom>
          <a:noFill/>
          <a:ln w="9525">
            <a:solidFill>
              <a:schemeClr val="tx1"/>
            </a:solidFill>
            <a:round/>
            <a:headEnd/>
            <a:tailEnd/>
          </a:ln>
        </p:spPr>
      </p:cxnSp>
      <p:cxnSp>
        <p:nvCxnSpPr>
          <p:cNvPr id="21525" name="AutoShape 21"/>
          <p:cNvCxnSpPr>
            <a:cxnSpLocks noChangeShapeType="1"/>
          </p:cNvCxnSpPr>
          <p:nvPr/>
        </p:nvCxnSpPr>
        <p:spPr bwMode="auto">
          <a:xfrm>
            <a:off x="3886200" y="4341813"/>
            <a:ext cx="573088" cy="611187"/>
          </a:xfrm>
          <a:prstGeom prst="straightConnector1">
            <a:avLst/>
          </a:prstGeom>
          <a:noFill/>
          <a:ln w="9525">
            <a:solidFill>
              <a:schemeClr val="tx1"/>
            </a:solidFill>
            <a:round/>
            <a:headEnd/>
            <a:tailEnd/>
          </a:ln>
        </p:spPr>
      </p:cxnSp>
      <p:sp>
        <p:nvSpPr>
          <p:cNvPr id="21526" name="TextBox 22"/>
          <p:cNvSpPr txBox="1">
            <a:spLocks noChangeArrowheads="1"/>
          </p:cNvSpPr>
          <p:nvPr/>
        </p:nvSpPr>
        <p:spPr bwMode="auto">
          <a:xfrm>
            <a:off x="5486400" y="1981200"/>
            <a:ext cx="2590800" cy="369888"/>
          </a:xfrm>
          <a:prstGeom prst="rect">
            <a:avLst/>
          </a:prstGeom>
          <a:noFill/>
          <a:ln w="9525">
            <a:noFill/>
            <a:miter lim="800000"/>
            <a:headEnd/>
            <a:tailEnd/>
          </a:ln>
        </p:spPr>
        <p:txBody>
          <a:bodyPr>
            <a:spAutoFit/>
          </a:bodyPr>
          <a:lstStyle/>
          <a:p>
            <a:r>
              <a:rPr lang="en-US"/>
              <a:t>Balanced Binary Tree</a:t>
            </a:r>
          </a:p>
        </p:txBody>
      </p:sp>
    </p:spTree>
    <p:extLst>
      <p:ext uri="{BB962C8B-B14F-4D97-AF65-F5344CB8AC3E}">
        <p14:creationId xmlns:p14="http://schemas.microsoft.com/office/powerpoint/2010/main" val="15341750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smtClean="0">
                <a:solidFill>
                  <a:srgbClr val="1F497D"/>
                </a:solidFill>
                <a:ea typeface="UWKMJF (KSC)" pitchFamily="2" charset="-127"/>
              </a:rPr>
              <a:t>(Insert a New Node</a:t>
            </a:r>
            <a:r>
              <a:rPr lang="en-US" sz="3200" dirty="0">
                <a:solidFill>
                  <a:srgbClr val="1F497D"/>
                </a:solidFill>
                <a:ea typeface="UWKMJF (KSC)" pitchFamily="2" charset="-127"/>
              </a:rPr>
              <a:t>)</a:t>
            </a:r>
            <a:endParaRPr lang="en-US" dirty="0"/>
          </a:p>
        </p:txBody>
      </p:sp>
      <p:sp>
        <p:nvSpPr>
          <p:cNvPr id="3" name="Content Placeholder 2"/>
          <p:cNvSpPr>
            <a:spLocks noGrp="1"/>
          </p:cNvSpPr>
          <p:nvPr>
            <p:ph idx="1"/>
          </p:nvPr>
        </p:nvSpPr>
        <p:spPr/>
        <p:txBody>
          <a:bodyPr/>
          <a:lstStyle/>
          <a:p>
            <a:pPr>
              <a:buClr>
                <a:schemeClr val="tx2"/>
              </a:buClr>
            </a:pPr>
            <a:r>
              <a:rPr lang="en-US" dirty="0"/>
              <a:t>Insertion begins as a search would begin; if the root is not </a:t>
            </a:r>
            <a:r>
              <a:rPr lang="en-US" dirty="0" smtClean="0"/>
              <a:t>NIL, </a:t>
            </a:r>
            <a:r>
              <a:rPr lang="en-US" dirty="0"/>
              <a:t>we search the left or right </a:t>
            </a:r>
            <a:r>
              <a:rPr lang="en-US" dirty="0" smtClean="0"/>
              <a:t>sub-trees </a:t>
            </a:r>
            <a:r>
              <a:rPr lang="en-US" dirty="0"/>
              <a:t>as before. </a:t>
            </a:r>
            <a:endParaRPr lang="en-US" dirty="0" smtClean="0"/>
          </a:p>
          <a:p>
            <a:pPr>
              <a:buClr>
                <a:schemeClr val="tx2"/>
              </a:buClr>
            </a:pPr>
            <a:r>
              <a:rPr lang="en-US" dirty="0" smtClean="0"/>
              <a:t>Eventually</a:t>
            </a:r>
            <a:r>
              <a:rPr lang="en-US" dirty="0"/>
              <a:t>, we will reach an external node and add the value as its right or left child, depending on the node's value.</a:t>
            </a:r>
          </a:p>
        </p:txBody>
      </p:sp>
      <p:sp>
        <p:nvSpPr>
          <p:cNvPr id="5" name="Slide Number Placeholder 4"/>
          <p:cNvSpPr>
            <a:spLocks noGrp="1"/>
          </p:cNvSpPr>
          <p:nvPr>
            <p:ph type="sldNum" sz="quarter" idx="12"/>
          </p:nvPr>
        </p:nvSpPr>
        <p:spPr/>
        <p:txBody>
          <a:bodyPr/>
          <a:lstStyle/>
          <a:p>
            <a:pPr>
              <a:defRPr/>
            </a:pPr>
            <a:fld id="{AC68F432-A870-4500-8BBF-A0A8737805DB}" type="slidenum">
              <a:rPr lang="en-US" smtClean="0"/>
              <a:pPr>
                <a:defRPr/>
              </a:pPr>
              <a:t>20</a:t>
            </a:fld>
            <a:endParaRPr lang="en-US"/>
          </a:p>
        </p:txBody>
      </p:sp>
    </p:spTree>
    <p:extLst>
      <p:ext uri="{BB962C8B-B14F-4D97-AF65-F5344CB8AC3E}">
        <p14:creationId xmlns:p14="http://schemas.microsoft.com/office/powerpoint/2010/main" val="27943666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2800" dirty="0" smtClean="0"/>
          </a:p>
        </p:txBody>
      </p:sp>
      <p:sp>
        <p:nvSpPr>
          <p:cNvPr id="30723" name="Slide Number Placeholder 5"/>
          <p:cNvSpPr>
            <a:spLocks noGrp="1"/>
          </p:cNvSpPr>
          <p:nvPr>
            <p:ph type="sldNum" sz="quarter" idx="12"/>
          </p:nvPr>
        </p:nvSpPr>
        <p:spPr>
          <a:noFill/>
        </p:spPr>
        <p:txBody>
          <a:bodyPr/>
          <a:lstStyle/>
          <a:p>
            <a:fld id="{D09D3965-C4F6-4DE5-90CB-3764837C41B3}" type="slidenum">
              <a:rPr lang="en-US" smtClean="0"/>
              <a:pPr/>
              <a:t>21</a:t>
            </a:fld>
            <a:endParaRPr lang="en-US" smtClean="0"/>
          </a:p>
        </p:txBody>
      </p:sp>
      <p:sp>
        <p:nvSpPr>
          <p:cNvPr id="6" name="Text Box 2"/>
          <p:cNvSpPr txBox="1">
            <a:spLocks noChangeArrowheads="1"/>
          </p:cNvSpPr>
          <p:nvPr/>
        </p:nvSpPr>
        <p:spPr bwMode="auto">
          <a:xfrm>
            <a:off x="304800" y="203200"/>
            <a:ext cx="8686800" cy="5892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en-US" sz="1400" b="1" dirty="0">
                <a:solidFill>
                  <a:srgbClr val="008000"/>
                </a:solidFill>
                <a:effectLst/>
                <a:latin typeface="Courier New" pitchFamily="49" charset="0"/>
                <a:ea typeface="Gulim"/>
                <a:cs typeface="Courier New" pitchFamily="49" charset="0"/>
              </a:rPr>
              <a:t>// T is point to root of binary tree z is point to new node </a:t>
            </a:r>
            <a:endParaRPr lang="en-US" sz="1400" dirty="0">
              <a:solidFill>
                <a:srgbClr val="008000"/>
              </a:solidFill>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err="1">
                <a:solidFill>
                  <a:srgbClr val="000000"/>
                </a:solidFill>
                <a:effectLst/>
                <a:latin typeface="Courier New" pitchFamily="49" charset="0"/>
                <a:ea typeface="Gulim"/>
                <a:cs typeface="Courier New" pitchFamily="49" charset="0"/>
              </a:rPr>
              <a:t>Tree_Insert</a:t>
            </a:r>
            <a:r>
              <a:rPr lang="en-US" sz="1400" b="1" dirty="0">
                <a:solidFill>
                  <a:srgbClr val="000000"/>
                </a:solidFill>
                <a:effectLst/>
                <a:latin typeface="Courier New" pitchFamily="49" charset="0"/>
                <a:ea typeface="Gulim"/>
                <a:cs typeface="Courier New" pitchFamily="49" charset="0"/>
              </a:rPr>
              <a:t> (T, z)</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smtClean="0">
                <a:solidFill>
                  <a:srgbClr val="FF0000"/>
                </a:solidFill>
                <a:effectLst/>
                <a:latin typeface="Courier New" pitchFamily="49" charset="0"/>
                <a:ea typeface="Gulim"/>
                <a:cs typeface="Courier New" pitchFamily="49" charset="0"/>
              </a:rPr>
              <a:t>1</a:t>
            </a:r>
            <a:r>
              <a:rPr lang="en-US" sz="1400" b="1" dirty="0" smtClean="0">
                <a:solidFill>
                  <a:srgbClr val="000000"/>
                </a:solidFill>
                <a:effectLst/>
                <a:latin typeface="Courier New" pitchFamily="49" charset="0"/>
                <a:ea typeface="Gulim"/>
                <a:cs typeface="Courier New" pitchFamily="49" charset="0"/>
              </a:rPr>
              <a:t>	y </a:t>
            </a:r>
            <a:r>
              <a:rPr lang="en-US" sz="1400" b="1" dirty="0">
                <a:solidFill>
                  <a:srgbClr val="000000"/>
                </a:solidFill>
                <a:effectLst/>
                <a:latin typeface="Courier New" pitchFamily="49" charset="0"/>
                <a:ea typeface="Gulim"/>
                <a:cs typeface="Courier New" pitchFamily="49" charset="0"/>
              </a:rPr>
              <a:t>= NIL;</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2</a:t>
            </a:r>
            <a:r>
              <a:rPr lang="en-US" sz="1400" b="1" dirty="0">
                <a:solidFill>
                  <a:srgbClr val="000000"/>
                </a:solidFill>
                <a:effectLst/>
                <a:latin typeface="Courier New" pitchFamily="49" charset="0"/>
                <a:ea typeface="Gulim"/>
                <a:cs typeface="Courier New" pitchFamily="49" charset="0"/>
              </a:rPr>
              <a:t>	x = T; </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r>
              <a:rPr lang="en-US" sz="1400" b="1" dirty="0">
                <a:solidFill>
                  <a:srgbClr val="008000"/>
                </a:solidFill>
                <a:effectLst/>
                <a:latin typeface="Courier New" pitchFamily="49" charset="0"/>
                <a:ea typeface="Gulim"/>
                <a:cs typeface="Courier New" pitchFamily="49" charset="0"/>
              </a:rPr>
              <a:t>//while loop find out the location for new node</a:t>
            </a:r>
            <a:endParaRPr lang="en-US" sz="1400" dirty="0">
              <a:solidFill>
                <a:srgbClr val="008000"/>
              </a:solidFill>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3</a:t>
            </a:r>
            <a:r>
              <a:rPr lang="en-US" sz="1400" b="1" dirty="0">
                <a:solidFill>
                  <a:srgbClr val="000000"/>
                </a:solidFill>
                <a:effectLst/>
                <a:latin typeface="Courier New" pitchFamily="49" charset="0"/>
                <a:ea typeface="Gulim"/>
                <a:cs typeface="Courier New" pitchFamily="49" charset="0"/>
              </a:rPr>
              <a:t>	while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NIL </a:t>
            </a:r>
            <a:endParaRPr lang="en-US" sz="1400" dirty="0">
              <a:effectLst/>
              <a:latin typeface="Courier New" pitchFamily="49" charset="0"/>
              <a:ea typeface="Malgun Gothic"/>
              <a:cs typeface="Courier New" pitchFamily="49" charset="0"/>
            </a:endParaRPr>
          </a:p>
          <a:p>
            <a:pPr marL="0" marR="0" indent="457200">
              <a:lnSpc>
                <a:spcPct val="115000"/>
              </a:lnSpc>
              <a:spcBef>
                <a:spcPts val="0"/>
              </a:spcBef>
              <a:spcAft>
                <a:spcPts val="0"/>
              </a:spcAft>
            </a:pPr>
            <a:r>
              <a:rPr lang="en-US" sz="1400" b="1" dirty="0" smtClean="0">
                <a:solidFill>
                  <a:srgbClr val="000000"/>
                </a:solidFill>
                <a:effectLst/>
                <a:latin typeface="Courier New" pitchFamily="49" charset="0"/>
                <a:ea typeface="Gulim"/>
                <a:cs typeface="Courier New" pitchFamily="49" charset="0"/>
              </a:rPr>
              <a:t>	{</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4</a:t>
            </a:r>
            <a:r>
              <a:rPr lang="en-US" sz="1400" b="1" dirty="0">
                <a:solidFill>
                  <a:srgbClr val="000000"/>
                </a:solidFill>
                <a:effectLst/>
                <a:latin typeface="Courier New" pitchFamily="49" charset="0"/>
                <a:ea typeface="Gulim"/>
                <a:cs typeface="Courier New" pitchFamily="49" charset="0"/>
              </a:rPr>
              <a:t>		y = x;</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5</a:t>
            </a:r>
            <a:r>
              <a:rPr lang="en-US" sz="1400" b="1" dirty="0">
                <a:solidFill>
                  <a:srgbClr val="000000"/>
                </a:solidFill>
                <a:effectLst/>
                <a:latin typeface="Courier New" pitchFamily="49" charset="0"/>
                <a:ea typeface="Gulim"/>
                <a:cs typeface="Courier New" pitchFamily="49" charset="0"/>
              </a:rPr>
              <a:t>		if z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key &lt;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key</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6</a:t>
            </a:r>
            <a:r>
              <a:rPr lang="en-US" sz="1400" b="1" dirty="0">
                <a:solidFill>
                  <a:srgbClr val="000000"/>
                </a:solidFill>
                <a:effectLst/>
                <a:latin typeface="Courier New" pitchFamily="49" charset="0"/>
                <a:ea typeface="Gulim"/>
                <a:cs typeface="Courier New" pitchFamily="49" charset="0"/>
              </a:rPr>
              <a:t>			x =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leftchild</a:t>
            </a:r>
            <a:r>
              <a:rPr lang="en-US" sz="1400" b="1" dirty="0">
                <a:solidFill>
                  <a:srgbClr val="000000"/>
                </a:solidFill>
                <a:effectLst/>
                <a:latin typeface="Courier New" pitchFamily="49" charset="0"/>
                <a:ea typeface="Gulim"/>
                <a:cs typeface="Courier New" pitchFamily="49" charset="0"/>
              </a:rPr>
              <a:t>;</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7</a:t>
            </a:r>
            <a:r>
              <a:rPr lang="en-US" sz="1400" b="1" dirty="0">
                <a:solidFill>
                  <a:srgbClr val="000000"/>
                </a:solidFill>
                <a:effectLst/>
                <a:latin typeface="Courier New" pitchFamily="49" charset="0"/>
                <a:ea typeface="Gulim"/>
                <a:cs typeface="Courier New" pitchFamily="49" charset="0"/>
              </a:rPr>
              <a:t>		else</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8</a:t>
            </a:r>
            <a:r>
              <a:rPr lang="en-US" sz="1400" b="1" dirty="0">
                <a:solidFill>
                  <a:srgbClr val="000000"/>
                </a:solidFill>
                <a:effectLst/>
                <a:latin typeface="Courier New" pitchFamily="49" charset="0"/>
                <a:ea typeface="Gulim"/>
                <a:cs typeface="Courier New" pitchFamily="49" charset="0"/>
              </a:rPr>
              <a:t>			x =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rightchild</a:t>
            </a:r>
            <a:r>
              <a:rPr lang="en-US" sz="1400" b="1" dirty="0">
                <a:solidFill>
                  <a:srgbClr val="000000"/>
                </a:solidFill>
                <a:effectLst/>
                <a:latin typeface="Courier New" pitchFamily="49" charset="0"/>
                <a:ea typeface="Gulim"/>
                <a:cs typeface="Courier New" pitchFamily="49" charset="0"/>
              </a:rPr>
              <a:t>;</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9</a:t>
            </a:r>
            <a:r>
              <a:rPr lang="en-US" sz="1400" b="1" dirty="0">
                <a:solidFill>
                  <a:srgbClr val="000000"/>
                </a:solidFill>
                <a:effectLst/>
                <a:latin typeface="Courier New" pitchFamily="49" charset="0"/>
                <a:ea typeface="Gulim"/>
                <a:cs typeface="Courier New" pitchFamily="49" charset="0"/>
              </a:rPr>
              <a:t>	</a:t>
            </a:r>
            <a:r>
              <a:rPr lang="en-US" sz="1400" b="1" dirty="0" smtClean="0">
                <a:solidFill>
                  <a:srgbClr val="000000"/>
                </a:solidFill>
                <a:effectLst/>
                <a:latin typeface="Courier New" pitchFamily="49" charset="0"/>
                <a:ea typeface="Gulim"/>
                <a:cs typeface="Courier New" pitchFamily="49" charset="0"/>
              </a:rPr>
              <a:t>z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parent = </a:t>
            </a:r>
            <a:r>
              <a:rPr lang="en-US" sz="1400" b="1" dirty="0" smtClean="0">
                <a:solidFill>
                  <a:srgbClr val="000000"/>
                </a:solidFill>
                <a:effectLst/>
                <a:latin typeface="Courier New" pitchFamily="49" charset="0"/>
                <a:ea typeface="Gulim"/>
                <a:cs typeface="Courier New" pitchFamily="49" charset="0"/>
              </a:rPr>
              <a:t>y;</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10</a:t>
            </a:r>
            <a:r>
              <a:rPr lang="en-US" sz="1400" b="1" dirty="0">
                <a:solidFill>
                  <a:srgbClr val="000000"/>
                </a:solidFill>
                <a:effectLst/>
                <a:latin typeface="Courier New" pitchFamily="49" charset="0"/>
                <a:ea typeface="Gulim"/>
                <a:cs typeface="Courier New" pitchFamily="49" charset="0"/>
              </a:rPr>
              <a:t>	if y = </a:t>
            </a:r>
            <a:r>
              <a:rPr lang="en-US" sz="1400" b="1" dirty="0" smtClean="0">
                <a:solidFill>
                  <a:srgbClr val="000000"/>
                </a:solidFill>
                <a:effectLst/>
                <a:latin typeface="Courier New" pitchFamily="49" charset="0"/>
                <a:ea typeface="Gulim"/>
                <a:cs typeface="Courier New" pitchFamily="49" charset="0"/>
              </a:rPr>
              <a:t>NIL; </a:t>
            </a:r>
            <a:r>
              <a:rPr lang="en-US" sz="1400" b="1" dirty="0">
                <a:solidFill>
                  <a:srgbClr val="008000"/>
                </a:solidFill>
                <a:effectLst/>
                <a:latin typeface="Courier New" pitchFamily="49" charset="0"/>
                <a:ea typeface="Gulim"/>
                <a:cs typeface="Courier New" pitchFamily="49" charset="0"/>
              </a:rPr>
              <a:t>// means there is any node in the BST</a:t>
            </a:r>
            <a:endParaRPr lang="en-US" sz="1400" dirty="0">
              <a:solidFill>
                <a:srgbClr val="008000"/>
              </a:solidFill>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11</a:t>
            </a:r>
            <a:r>
              <a:rPr lang="en-US" sz="1400" b="1" dirty="0">
                <a:solidFill>
                  <a:srgbClr val="000000"/>
                </a:solidFill>
                <a:effectLst/>
                <a:latin typeface="Courier New" pitchFamily="49" charset="0"/>
                <a:ea typeface="Gulim"/>
                <a:cs typeface="Courier New" pitchFamily="49" charset="0"/>
              </a:rPr>
              <a:t>		T = </a:t>
            </a:r>
            <a:r>
              <a:rPr lang="en-US" sz="1400" b="1" dirty="0" smtClean="0">
                <a:solidFill>
                  <a:srgbClr val="000000"/>
                </a:solidFill>
                <a:effectLst/>
                <a:latin typeface="Courier New" pitchFamily="49" charset="0"/>
                <a:ea typeface="Gulim"/>
                <a:cs typeface="Courier New" pitchFamily="49" charset="0"/>
              </a:rPr>
              <a:t>z; </a:t>
            </a:r>
            <a:r>
              <a:rPr lang="en-US" sz="1400" b="1" dirty="0">
                <a:solidFill>
                  <a:srgbClr val="000000"/>
                </a:solidFill>
                <a:effectLst/>
                <a:latin typeface="Courier New" pitchFamily="49" charset="0"/>
                <a:ea typeface="Gulim"/>
                <a:cs typeface="Courier New" pitchFamily="49" charset="0"/>
              </a:rPr>
              <a:t>//new node become root</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12</a:t>
            </a:r>
            <a:r>
              <a:rPr lang="en-US" sz="1400" b="1" dirty="0">
                <a:solidFill>
                  <a:srgbClr val="000000"/>
                </a:solidFill>
                <a:effectLst/>
                <a:latin typeface="Courier New" pitchFamily="49" charset="0"/>
                <a:ea typeface="Gulim"/>
                <a:cs typeface="Courier New" pitchFamily="49" charset="0"/>
              </a:rPr>
              <a:t>	else if z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key &lt;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key</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13</a:t>
            </a:r>
            <a:r>
              <a:rPr lang="en-US" sz="1400" b="1" dirty="0">
                <a:solidFill>
                  <a:srgbClr val="000000"/>
                </a:solidFill>
                <a:effectLst/>
                <a:latin typeface="Courier New" pitchFamily="49" charset="0"/>
                <a:ea typeface="Gulim"/>
                <a:cs typeface="Courier New" pitchFamily="49" charset="0"/>
              </a:rPr>
              <a:t>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leftchild</a:t>
            </a:r>
            <a:r>
              <a:rPr lang="en-US" sz="1400" b="1" dirty="0">
                <a:solidFill>
                  <a:srgbClr val="000000"/>
                </a:solidFill>
                <a:effectLst/>
                <a:latin typeface="Courier New" pitchFamily="49" charset="0"/>
                <a:ea typeface="Gulim"/>
                <a:cs typeface="Courier New" pitchFamily="49" charset="0"/>
              </a:rPr>
              <a:t> = </a:t>
            </a:r>
            <a:r>
              <a:rPr lang="en-US" sz="1400" b="1" dirty="0" smtClean="0">
                <a:solidFill>
                  <a:srgbClr val="000000"/>
                </a:solidFill>
                <a:effectLst/>
                <a:latin typeface="Courier New" pitchFamily="49" charset="0"/>
                <a:ea typeface="Gulim"/>
                <a:cs typeface="Courier New" pitchFamily="49" charset="0"/>
              </a:rPr>
              <a:t>z; </a:t>
            </a:r>
            <a:r>
              <a:rPr lang="en-US" sz="1400" b="1" dirty="0">
                <a:solidFill>
                  <a:srgbClr val="008000"/>
                </a:solidFill>
                <a:effectLst/>
                <a:latin typeface="Courier New" pitchFamily="49" charset="0"/>
                <a:ea typeface="Gulim"/>
                <a:cs typeface="Courier New" pitchFamily="49" charset="0"/>
              </a:rPr>
              <a:t>// insert new node as a left child o y</a:t>
            </a:r>
            <a:endParaRPr lang="en-US" sz="1400" dirty="0">
              <a:solidFill>
                <a:srgbClr val="008000"/>
              </a:solidFill>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14</a:t>
            </a:r>
            <a:r>
              <a:rPr lang="en-US" sz="1400" b="1" dirty="0">
                <a:solidFill>
                  <a:srgbClr val="000000"/>
                </a:solidFill>
                <a:effectLst/>
                <a:latin typeface="Courier New" pitchFamily="49" charset="0"/>
                <a:ea typeface="Gulim"/>
                <a:cs typeface="Courier New" pitchFamily="49" charset="0"/>
              </a:rPr>
              <a:t>	else</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15</a:t>
            </a:r>
            <a:r>
              <a:rPr lang="en-US" sz="1400" b="1" dirty="0">
                <a:solidFill>
                  <a:srgbClr val="000000"/>
                </a:solidFill>
                <a:effectLst/>
                <a:latin typeface="Courier New" pitchFamily="49" charset="0"/>
                <a:ea typeface="Gulim"/>
                <a:cs typeface="Courier New" pitchFamily="49" charset="0"/>
              </a:rPr>
              <a:t>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rightchild</a:t>
            </a:r>
            <a:r>
              <a:rPr lang="en-US" sz="1400" b="1" dirty="0">
                <a:solidFill>
                  <a:srgbClr val="000000"/>
                </a:solidFill>
                <a:effectLst/>
                <a:latin typeface="Courier New" pitchFamily="49" charset="0"/>
                <a:ea typeface="Gulim"/>
                <a:cs typeface="Courier New" pitchFamily="49" charset="0"/>
              </a:rPr>
              <a:t> = z; </a:t>
            </a:r>
            <a:r>
              <a:rPr lang="en-US" sz="1400" b="1" dirty="0">
                <a:solidFill>
                  <a:srgbClr val="008000"/>
                </a:solidFill>
                <a:effectLst/>
                <a:latin typeface="Courier New" pitchFamily="49" charset="0"/>
                <a:ea typeface="Gulim"/>
                <a:cs typeface="Courier New" pitchFamily="49" charset="0"/>
              </a:rPr>
              <a:t>//insert new node as a right child of y</a:t>
            </a:r>
            <a:endParaRPr lang="en-US" sz="1400" dirty="0">
              <a:solidFill>
                <a:srgbClr val="008000"/>
              </a:solidFill>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a:t>
            </a:r>
            <a:endParaRPr lang="en-US" sz="1400"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dirty="0">
                <a:effectLst/>
                <a:latin typeface="Courier New" pitchFamily="49" charset="0"/>
                <a:ea typeface="Malgun Gothic"/>
                <a:cs typeface="Courier New" pitchFamily="49" charset="0"/>
              </a:rPr>
              <a:t> </a:t>
            </a:r>
          </a:p>
        </p:txBody>
      </p:sp>
    </p:spTree>
    <p:extLst>
      <p:ext uri="{BB962C8B-B14F-4D97-AF65-F5344CB8AC3E}">
        <p14:creationId xmlns:p14="http://schemas.microsoft.com/office/powerpoint/2010/main" val="20955600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200" dirty="0" smtClean="0"/>
          </a:p>
        </p:txBody>
      </p:sp>
      <p:sp>
        <p:nvSpPr>
          <p:cNvPr id="31747" name="Slide Number Placeholder 4"/>
          <p:cNvSpPr>
            <a:spLocks noGrp="1"/>
          </p:cNvSpPr>
          <p:nvPr>
            <p:ph type="sldNum" sz="quarter" idx="12"/>
          </p:nvPr>
        </p:nvSpPr>
        <p:spPr>
          <a:noFill/>
        </p:spPr>
        <p:txBody>
          <a:bodyPr/>
          <a:lstStyle/>
          <a:p>
            <a:fld id="{2F51BCDB-DB93-47DB-9173-64C69CA35DE0}" type="slidenum">
              <a:rPr lang="en-US" smtClean="0"/>
              <a:pPr/>
              <a:t>22</a:t>
            </a:fld>
            <a:endParaRPr lang="en-US" smtClean="0"/>
          </a:p>
        </p:txBody>
      </p:sp>
      <p:sp>
        <p:nvSpPr>
          <p:cNvPr id="31749"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1750" name="Oval 4"/>
          <p:cNvSpPr>
            <a:spLocks noChangeArrowheads="1"/>
          </p:cNvSpPr>
          <p:nvPr/>
        </p:nvSpPr>
        <p:spPr bwMode="auto">
          <a:xfrm>
            <a:off x="3657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1751"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1752" name="Oval 6"/>
          <p:cNvSpPr>
            <a:spLocks noChangeArrowheads="1"/>
          </p:cNvSpPr>
          <p:nvPr/>
        </p:nvSpPr>
        <p:spPr bwMode="auto">
          <a:xfrm>
            <a:off x="3048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sp>
        <p:nvSpPr>
          <p:cNvPr id="151559" name="Oval 7"/>
          <p:cNvSpPr>
            <a:spLocks noChangeArrowheads="1"/>
          </p:cNvSpPr>
          <p:nvPr/>
        </p:nvSpPr>
        <p:spPr bwMode="auto">
          <a:xfrm>
            <a:off x="1828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1754" name="Oval 8"/>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1755" name="Oval 9"/>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1756" name="Oval 10"/>
          <p:cNvSpPr>
            <a:spLocks noChangeArrowheads="1"/>
          </p:cNvSpPr>
          <p:nvPr/>
        </p:nvSpPr>
        <p:spPr bwMode="auto">
          <a:xfrm>
            <a:off x="2438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sp>
        <p:nvSpPr>
          <p:cNvPr id="31757" name="Oval 11"/>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1758" name="Oval 12"/>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Tree>
    <p:extLst>
      <p:ext uri="{BB962C8B-B14F-4D97-AF65-F5344CB8AC3E}">
        <p14:creationId xmlns:p14="http://schemas.microsoft.com/office/powerpoint/2010/main" val="3361388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8.67052E-7 L 0.25 -0.58821 " pathEditMode="relative" ptsTypes="AA">
                                      <p:cBhvr>
                                        <p:cTn id="6" dur="2000" fill="hold"/>
                                        <p:tgtEl>
                                          <p:spTgt spid="15155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2771" name="Slide Number Placeholder 4"/>
          <p:cNvSpPr>
            <a:spLocks noGrp="1"/>
          </p:cNvSpPr>
          <p:nvPr>
            <p:ph type="sldNum" sz="quarter" idx="12"/>
          </p:nvPr>
        </p:nvSpPr>
        <p:spPr>
          <a:noFill/>
        </p:spPr>
        <p:txBody>
          <a:bodyPr/>
          <a:lstStyle/>
          <a:p>
            <a:fld id="{412A516C-303C-4EB7-B66E-551D1B0419B0}" type="slidenum">
              <a:rPr lang="en-US" smtClean="0"/>
              <a:pPr/>
              <a:t>23</a:t>
            </a:fld>
            <a:endParaRPr lang="en-US" smtClean="0"/>
          </a:p>
        </p:txBody>
      </p:sp>
      <p:sp>
        <p:nvSpPr>
          <p:cNvPr id="32773"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2774" name="Oval 4"/>
          <p:cNvSpPr>
            <a:spLocks noChangeArrowheads="1"/>
          </p:cNvSpPr>
          <p:nvPr/>
        </p:nvSpPr>
        <p:spPr bwMode="auto">
          <a:xfrm>
            <a:off x="3657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2775"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2776" name="Oval 6"/>
          <p:cNvSpPr>
            <a:spLocks noChangeArrowheads="1"/>
          </p:cNvSpPr>
          <p:nvPr/>
        </p:nvSpPr>
        <p:spPr bwMode="auto">
          <a:xfrm>
            <a:off x="3048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sp>
        <p:nvSpPr>
          <p:cNvPr id="32777" name="Oval 7"/>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2778" name="Oval 8"/>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2779" name="Oval 9"/>
          <p:cNvSpPr>
            <a:spLocks noChangeArrowheads="1"/>
          </p:cNvSpPr>
          <p:nvPr/>
        </p:nvSpPr>
        <p:spPr bwMode="auto">
          <a:xfrm>
            <a:off x="2438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sp>
        <p:nvSpPr>
          <p:cNvPr id="32780" name="Oval 10"/>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2781" name="Oval 11"/>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2782" name="Oval 12"/>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Tree>
    <p:extLst>
      <p:ext uri="{BB962C8B-B14F-4D97-AF65-F5344CB8AC3E}">
        <p14:creationId xmlns:p14="http://schemas.microsoft.com/office/powerpoint/2010/main" val="29461331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3795" name="Slide Number Placeholder 4"/>
          <p:cNvSpPr>
            <a:spLocks noGrp="1"/>
          </p:cNvSpPr>
          <p:nvPr>
            <p:ph type="sldNum" sz="quarter" idx="12"/>
          </p:nvPr>
        </p:nvSpPr>
        <p:spPr>
          <a:noFill/>
        </p:spPr>
        <p:txBody>
          <a:bodyPr/>
          <a:lstStyle/>
          <a:p>
            <a:fld id="{5B48AF3C-C169-4950-8A2D-648AE8C34A71}" type="slidenum">
              <a:rPr lang="en-US" smtClean="0"/>
              <a:pPr/>
              <a:t>24</a:t>
            </a:fld>
            <a:endParaRPr lang="en-US" smtClean="0"/>
          </a:p>
        </p:txBody>
      </p:sp>
      <p:sp>
        <p:nvSpPr>
          <p:cNvPr id="33797"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3798" name="Oval 4"/>
          <p:cNvSpPr>
            <a:spLocks noChangeArrowheads="1"/>
          </p:cNvSpPr>
          <p:nvPr/>
        </p:nvSpPr>
        <p:spPr bwMode="auto">
          <a:xfrm>
            <a:off x="3657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3799"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3800" name="Oval 6"/>
          <p:cNvSpPr>
            <a:spLocks noChangeArrowheads="1"/>
          </p:cNvSpPr>
          <p:nvPr/>
        </p:nvSpPr>
        <p:spPr bwMode="auto">
          <a:xfrm>
            <a:off x="3048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sp>
        <p:nvSpPr>
          <p:cNvPr id="33801" name="Oval 7"/>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3802" name="Oval 8"/>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153609" name="Oval 9"/>
          <p:cNvSpPr>
            <a:spLocks noChangeArrowheads="1"/>
          </p:cNvSpPr>
          <p:nvPr/>
        </p:nvSpPr>
        <p:spPr bwMode="auto">
          <a:xfrm>
            <a:off x="24384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2</a:t>
            </a:r>
          </a:p>
        </p:txBody>
      </p:sp>
      <p:sp>
        <p:nvSpPr>
          <p:cNvPr id="33804" name="Oval 10"/>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3805" name="Oval 11"/>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3806" name="Oval 12"/>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3807" name="Text Box 13"/>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2&lt;7 or 2 &gt;7 ?</a:t>
            </a:r>
          </a:p>
        </p:txBody>
      </p:sp>
    </p:spTree>
    <p:extLst>
      <p:ext uri="{BB962C8B-B14F-4D97-AF65-F5344CB8AC3E}">
        <p14:creationId xmlns:p14="http://schemas.microsoft.com/office/powerpoint/2010/main" val="3495697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2.65896E-6 L 0.0625 -0.43838 " pathEditMode="relative" rAng="0" ptsTypes="AA">
                                      <p:cBhvr>
                                        <p:cTn id="6" dur="2000" fill="hold"/>
                                        <p:tgtEl>
                                          <p:spTgt spid="153609"/>
                                        </p:tgtEl>
                                        <p:attrNameLst>
                                          <p:attrName>ppt_x</p:attrName>
                                          <p:attrName>ppt_y</p:attrName>
                                        </p:attrNameLst>
                                      </p:cBhvr>
                                      <p:rCtr x="3100" y="-219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4819" name="Slide Number Placeholder 4"/>
          <p:cNvSpPr>
            <a:spLocks noGrp="1"/>
          </p:cNvSpPr>
          <p:nvPr>
            <p:ph type="sldNum" sz="quarter" idx="12"/>
          </p:nvPr>
        </p:nvSpPr>
        <p:spPr>
          <a:noFill/>
        </p:spPr>
        <p:txBody>
          <a:bodyPr/>
          <a:lstStyle/>
          <a:p>
            <a:fld id="{9765C2C4-9090-44B7-ABF7-CC5CC4C2B0FC}" type="slidenum">
              <a:rPr lang="en-US" smtClean="0"/>
              <a:pPr/>
              <a:t>25</a:t>
            </a:fld>
            <a:endParaRPr lang="en-US" smtClean="0"/>
          </a:p>
        </p:txBody>
      </p:sp>
      <p:sp>
        <p:nvSpPr>
          <p:cNvPr id="34821"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4822" name="Oval 4"/>
          <p:cNvSpPr>
            <a:spLocks noChangeArrowheads="1"/>
          </p:cNvSpPr>
          <p:nvPr/>
        </p:nvSpPr>
        <p:spPr bwMode="auto">
          <a:xfrm>
            <a:off x="3657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4823"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4824" name="Oval 6"/>
          <p:cNvSpPr>
            <a:spLocks noChangeArrowheads="1"/>
          </p:cNvSpPr>
          <p:nvPr/>
        </p:nvSpPr>
        <p:spPr bwMode="auto">
          <a:xfrm>
            <a:off x="3048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sp>
        <p:nvSpPr>
          <p:cNvPr id="34825" name="Oval 7"/>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4826" name="Oval 8"/>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4827" name="Oval 9"/>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4828" name="Oval 10"/>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4829" name="Oval 11"/>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4830" name="Oval 12"/>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34831" name="AutoShape 13"/>
          <p:cNvCxnSpPr>
            <a:cxnSpLocks noChangeShapeType="1"/>
            <a:stCxn id="34829" idx="3"/>
            <a:endCxn id="34830" idx="0"/>
          </p:cNvCxnSpPr>
          <p:nvPr/>
        </p:nvCxnSpPr>
        <p:spPr bwMode="auto">
          <a:xfrm flipH="1">
            <a:off x="3238500" y="1979613"/>
            <a:ext cx="954088"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123915934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5843" name="Slide Number Placeholder 4"/>
          <p:cNvSpPr>
            <a:spLocks noGrp="1"/>
          </p:cNvSpPr>
          <p:nvPr>
            <p:ph type="sldNum" sz="quarter" idx="12"/>
          </p:nvPr>
        </p:nvSpPr>
        <p:spPr>
          <a:noFill/>
        </p:spPr>
        <p:txBody>
          <a:bodyPr/>
          <a:lstStyle/>
          <a:p>
            <a:fld id="{A77103E6-AB5F-49FD-A166-01B7DFD9D4B4}" type="slidenum">
              <a:rPr lang="en-US" smtClean="0"/>
              <a:pPr/>
              <a:t>26</a:t>
            </a:fld>
            <a:endParaRPr lang="en-US" smtClean="0"/>
          </a:p>
        </p:txBody>
      </p:sp>
      <p:sp>
        <p:nvSpPr>
          <p:cNvPr id="35845"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5846" name="Oval 4"/>
          <p:cNvSpPr>
            <a:spLocks noChangeArrowheads="1"/>
          </p:cNvSpPr>
          <p:nvPr/>
        </p:nvSpPr>
        <p:spPr bwMode="auto">
          <a:xfrm>
            <a:off x="3657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5847"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155654" name="Oval 6"/>
          <p:cNvSpPr>
            <a:spLocks noChangeArrowheads="1"/>
          </p:cNvSpPr>
          <p:nvPr/>
        </p:nvSpPr>
        <p:spPr bwMode="auto">
          <a:xfrm>
            <a:off x="30480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8</a:t>
            </a:r>
          </a:p>
        </p:txBody>
      </p:sp>
      <p:sp>
        <p:nvSpPr>
          <p:cNvPr id="35849" name="Oval 7"/>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5850" name="Oval 8"/>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5851" name="Oval 9"/>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5852" name="Oval 10"/>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5853" name="Oval 11"/>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5854" name="Oval 12"/>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35855" name="AutoShape 13"/>
          <p:cNvCxnSpPr>
            <a:cxnSpLocks noChangeShapeType="1"/>
            <a:stCxn id="35853" idx="3"/>
            <a:endCxn id="35854"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35856" name="Text Box 14"/>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8&lt;7 or 8 &gt;7 ?</a:t>
            </a:r>
          </a:p>
        </p:txBody>
      </p:sp>
    </p:spTree>
    <p:extLst>
      <p:ext uri="{BB962C8B-B14F-4D97-AF65-F5344CB8AC3E}">
        <p14:creationId xmlns:p14="http://schemas.microsoft.com/office/powerpoint/2010/main" val="1272567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5.55112E-17 2.65896E-6 L 0.25417 -0.43838 " pathEditMode="relative" rAng="0" ptsTypes="AA">
                                      <p:cBhvr>
                                        <p:cTn id="6" dur="2000" fill="hold"/>
                                        <p:tgtEl>
                                          <p:spTgt spid="155654"/>
                                        </p:tgtEl>
                                        <p:attrNameLst>
                                          <p:attrName>ppt_x</p:attrName>
                                          <p:attrName>ppt_y</p:attrName>
                                        </p:attrNameLst>
                                      </p:cBhvr>
                                      <p:rCtr x="12700" y="-219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6867" name="Slide Number Placeholder 4"/>
          <p:cNvSpPr>
            <a:spLocks noGrp="1"/>
          </p:cNvSpPr>
          <p:nvPr>
            <p:ph type="sldNum" sz="quarter" idx="12"/>
          </p:nvPr>
        </p:nvSpPr>
        <p:spPr>
          <a:noFill/>
        </p:spPr>
        <p:txBody>
          <a:bodyPr/>
          <a:lstStyle/>
          <a:p>
            <a:fld id="{949910E1-9736-4107-8CF8-7E14169B92C3}" type="slidenum">
              <a:rPr lang="en-US" smtClean="0"/>
              <a:pPr/>
              <a:t>27</a:t>
            </a:fld>
            <a:endParaRPr lang="en-US" smtClean="0"/>
          </a:p>
        </p:txBody>
      </p:sp>
      <p:sp>
        <p:nvSpPr>
          <p:cNvPr id="36869"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6870" name="Oval 4"/>
          <p:cNvSpPr>
            <a:spLocks noChangeArrowheads="1"/>
          </p:cNvSpPr>
          <p:nvPr/>
        </p:nvSpPr>
        <p:spPr bwMode="auto">
          <a:xfrm>
            <a:off x="3657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6871"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6872" name="Oval 6"/>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6873" name="Oval 7"/>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6874" name="Oval 8"/>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6875" name="Oval 9"/>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6876" name="Oval 10"/>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6877" name="Oval 11"/>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36878" name="AutoShape 12"/>
          <p:cNvCxnSpPr>
            <a:cxnSpLocks noChangeShapeType="1"/>
            <a:stCxn id="36876" idx="3"/>
            <a:endCxn id="36877"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36879" name="Oval 13"/>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36880" name="AutoShape 14"/>
          <p:cNvCxnSpPr>
            <a:cxnSpLocks noChangeShapeType="1"/>
            <a:endCxn id="36879" idx="0"/>
          </p:cNvCxnSpPr>
          <p:nvPr/>
        </p:nvCxnSpPr>
        <p:spPr bwMode="auto">
          <a:xfrm>
            <a:off x="4570413" y="1979613"/>
            <a:ext cx="1030287"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95453183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7891" name="Slide Number Placeholder 4"/>
          <p:cNvSpPr>
            <a:spLocks noGrp="1"/>
          </p:cNvSpPr>
          <p:nvPr>
            <p:ph type="sldNum" sz="quarter" idx="12"/>
          </p:nvPr>
        </p:nvSpPr>
        <p:spPr>
          <a:noFill/>
        </p:spPr>
        <p:txBody>
          <a:bodyPr/>
          <a:lstStyle/>
          <a:p>
            <a:fld id="{DA6F64EB-1CE3-467A-922C-B7A5111A58DA}" type="slidenum">
              <a:rPr lang="en-US" smtClean="0"/>
              <a:pPr/>
              <a:t>28</a:t>
            </a:fld>
            <a:endParaRPr lang="en-US" smtClean="0"/>
          </a:p>
        </p:txBody>
      </p:sp>
      <p:sp>
        <p:nvSpPr>
          <p:cNvPr id="37893"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7894" name="Oval 4"/>
          <p:cNvSpPr>
            <a:spLocks noChangeArrowheads="1"/>
          </p:cNvSpPr>
          <p:nvPr/>
        </p:nvSpPr>
        <p:spPr bwMode="auto">
          <a:xfrm>
            <a:off x="36576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7895"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7896" name="Oval 6"/>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7897" name="Oval 7"/>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7898" name="Oval 8"/>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7899" name="Oval 9"/>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7900" name="Oval 10"/>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7901" name="Oval 11"/>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37902" name="AutoShape 12"/>
          <p:cNvCxnSpPr>
            <a:cxnSpLocks noChangeShapeType="1"/>
            <a:stCxn id="37900" idx="3"/>
            <a:endCxn id="37901"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37903" name="Oval 13"/>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37904" name="AutoShape 14"/>
          <p:cNvCxnSpPr>
            <a:cxnSpLocks noChangeShapeType="1"/>
            <a:endCxn id="37903"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37905" name="Text Box 15"/>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14&lt;7 or 14 &gt;7 ?</a:t>
            </a:r>
          </a:p>
        </p:txBody>
      </p:sp>
    </p:spTree>
    <p:extLst>
      <p:ext uri="{BB962C8B-B14F-4D97-AF65-F5344CB8AC3E}">
        <p14:creationId xmlns:p14="http://schemas.microsoft.com/office/powerpoint/2010/main" val="49105621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8915" name="Slide Number Placeholder 4"/>
          <p:cNvSpPr>
            <a:spLocks noGrp="1"/>
          </p:cNvSpPr>
          <p:nvPr>
            <p:ph type="sldNum" sz="quarter" idx="12"/>
          </p:nvPr>
        </p:nvSpPr>
        <p:spPr>
          <a:noFill/>
        </p:spPr>
        <p:txBody>
          <a:bodyPr/>
          <a:lstStyle/>
          <a:p>
            <a:fld id="{3E482344-65BD-4BEF-81F6-552933B12833}" type="slidenum">
              <a:rPr lang="en-US" smtClean="0"/>
              <a:pPr/>
              <a:t>29</a:t>
            </a:fld>
            <a:endParaRPr lang="en-US" smtClean="0"/>
          </a:p>
        </p:txBody>
      </p:sp>
      <p:sp>
        <p:nvSpPr>
          <p:cNvPr id="38917"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158724" name="Oval 4"/>
          <p:cNvSpPr>
            <a:spLocks noChangeArrowheads="1"/>
          </p:cNvSpPr>
          <p:nvPr/>
        </p:nvSpPr>
        <p:spPr bwMode="auto">
          <a:xfrm>
            <a:off x="36576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14</a:t>
            </a:r>
          </a:p>
        </p:txBody>
      </p:sp>
      <p:sp>
        <p:nvSpPr>
          <p:cNvPr id="38919" name="Oval 5"/>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8920" name="Oval 6"/>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8921" name="Oval 7"/>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8922" name="Oval 8"/>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8923" name="Oval 9"/>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8924" name="Oval 10"/>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8925" name="Oval 11"/>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38926" name="AutoShape 12"/>
          <p:cNvCxnSpPr>
            <a:cxnSpLocks noChangeShapeType="1"/>
            <a:stCxn id="38924" idx="3"/>
            <a:endCxn id="38925"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38927" name="Oval 13"/>
          <p:cNvSpPr>
            <a:spLocks noChangeArrowheads="1"/>
          </p:cNvSpPr>
          <p:nvPr/>
        </p:nvSpPr>
        <p:spPr bwMode="auto">
          <a:xfrm>
            <a:off x="5334000" y="25908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38928" name="AutoShape 14"/>
          <p:cNvCxnSpPr>
            <a:cxnSpLocks noChangeShapeType="1"/>
            <a:endCxn id="38927"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38929" name="Text Box 15"/>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14&lt;8 or 14 &gt;8 ?</a:t>
            </a:r>
          </a:p>
        </p:txBody>
      </p:sp>
    </p:spTree>
    <p:extLst>
      <p:ext uri="{BB962C8B-B14F-4D97-AF65-F5344CB8AC3E}">
        <p14:creationId xmlns:p14="http://schemas.microsoft.com/office/powerpoint/2010/main" val="3341407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2.65896E-6 L 0.27916 -0.28301 " pathEditMode="relative" rAng="0" ptsTypes="AA">
                                      <p:cBhvr>
                                        <p:cTn id="6" dur="2000" fill="hold"/>
                                        <p:tgtEl>
                                          <p:spTgt spid="158724"/>
                                        </p:tgtEl>
                                        <p:attrNameLst>
                                          <p:attrName>ppt_x</p:attrName>
                                          <p:attrName>ppt_y</p:attrName>
                                        </p:attrNameLst>
                                      </p:cBhvr>
                                      <p:rCtr x="14000" y="-142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dirty="0" smtClean="0"/>
              <a:t>Binary Tree</a:t>
            </a:r>
          </a:p>
        </p:txBody>
      </p:sp>
      <p:sp>
        <p:nvSpPr>
          <p:cNvPr id="26" name="Slide Number Placeholder 25"/>
          <p:cNvSpPr>
            <a:spLocks noGrp="1"/>
          </p:cNvSpPr>
          <p:nvPr>
            <p:ph type="sldNum" sz="quarter" idx="12"/>
          </p:nvPr>
        </p:nvSpPr>
        <p:spPr/>
        <p:txBody>
          <a:bodyPr/>
          <a:lstStyle/>
          <a:p>
            <a:pPr>
              <a:defRPr/>
            </a:pPr>
            <a:fld id="{623845E9-4DF8-42D0-A65F-AF1F0C60BFE1}" type="slidenum">
              <a:rPr lang="en-US" smtClean="0"/>
              <a:pPr>
                <a:defRPr/>
              </a:pPr>
              <a:t>3</a:t>
            </a:fld>
            <a:endParaRPr lang="en-US"/>
          </a:p>
        </p:txBody>
      </p:sp>
      <p:sp>
        <p:nvSpPr>
          <p:cNvPr id="5" name="Oval 4"/>
          <p:cNvSpPr>
            <a:spLocks noChangeArrowheads="1"/>
          </p:cNvSpPr>
          <p:nvPr/>
        </p:nvSpPr>
        <p:spPr bwMode="auto">
          <a:xfrm>
            <a:off x="3351213"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sp>
        <p:nvSpPr>
          <p:cNvPr id="6" name="Oval 5"/>
          <p:cNvSpPr>
            <a:spLocks noChangeArrowheads="1"/>
          </p:cNvSpPr>
          <p:nvPr/>
        </p:nvSpPr>
        <p:spPr bwMode="auto">
          <a:xfrm>
            <a:off x="2208213"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3" name="AutoShape 6"/>
          <p:cNvCxnSpPr>
            <a:cxnSpLocks noChangeShapeType="1"/>
            <a:stCxn id="5" idx="3"/>
            <a:endCxn id="6" idx="0"/>
          </p:cNvCxnSpPr>
          <p:nvPr/>
        </p:nvCxnSpPr>
        <p:spPr bwMode="auto">
          <a:xfrm flipH="1">
            <a:off x="2474913" y="1979613"/>
            <a:ext cx="954087" cy="611187"/>
          </a:xfrm>
          <a:prstGeom prst="straightConnector1">
            <a:avLst/>
          </a:prstGeom>
          <a:noFill/>
          <a:ln w="9525">
            <a:solidFill>
              <a:schemeClr val="tx1"/>
            </a:solidFill>
            <a:round/>
            <a:headEnd/>
            <a:tailEnd/>
          </a:ln>
        </p:spPr>
      </p:cxnSp>
      <p:sp>
        <p:nvSpPr>
          <p:cNvPr id="8" name="Oval 7"/>
          <p:cNvSpPr>
            <a:spLocks noChangeArrowheads="1"/>
          </p:cNvSpPr>
          <p:nvPr/>
        </p:nvSpPr>
        <p:spPr bwMode="auto">
          <a:xfrm>
            <a:off x="4570413"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5" name="AutoShape 8"/>
          <p:cNvCxnSpPr>
            <a:cxnSpLocks noChangeShapeType="1"/>
            <a:endCxn id="8" idx="0"/>
          </p:cNvCxnSpPr>
          <p:nvPr/>
        </p:nvCxnSpPr>
        <p:spPr bwMode="auto">
          <a:xfrm>
            <a:off x="3806825" y="1979613"/>
            <a:ext cx="1030288" cy="611187"/>
          </a:xfrm>
          <a:prstGeom prst="straightConnector1">
            <a:avLst/>
          </a:prstGeom>
          <a:noFill/>
          <a:ln w="9525">
            <a:solidFill>
              <a:schemeClr val="tx1"/>
            </a:solidFill>
            <a:round/>
            <a:headEnd/>
            <a:tailEnd/>
          </a:ln>
        </p:spPr>
      </p:cxnSp>
      <p:sp>
        <p:nvSpPr>
          <p:cNvPr id="10" name="Oval 9"/>
          <p:cNvSpPr>
            <a:spLocks noChangeArrowheads="1"/>
          </p:cNvSpPr>
          <p:nvPr/>
        </p:nvSpPr>
        <p:spPr bwMode="auto">
          <a:xfrm>
            <a:off x="5408613"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7" name="AutoShape 10"/>
          <p:cNvCxnSpPr>
            <a:cxnSpLocks noChangeShapeType="1"/>
            <a:endCxn id="10" idx="0"/>
          </p:cNvCxnSpPr>
          <p:nvPr/>
        </p:nvCxnSpPr>
        <p:spPr bwMode="auto">
          <a:xfrm>
            <a:off x="5026025" y="3046413"/>
            <a:ext cx="649288" cy="611187"/>
          </a:xfrm>
          <a:prstGeom prst="straightConnector1">
            <a:avLst/>
          </a:prstGeom>
          <a:noFill/>
          <a:ln w="9525">
            <a:solidFill>
              <a:schemeClr val="tx1"/>
            </a:solidFill>
            <a:round/>
            <a:headEnd/>
            <a:tailEnd/>
          </a:ln>
        </p:spPr>
      </p:cxnSp>
      <p:sp>
        <p:nvSpPr>
          <p:cNvPr id="18" name="Oval 17"/>
          <p:cNvSpPr>
            <a:spLocks noChangeArrowheads="1"/>
          </p:cNvSpPr>
          <p:nvPr/>
        </p:nvSpPr>
        <p:spPr bwMode="auto">
          <a:xfrm>
            <a:off x="6172200" y="47244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9" name="AutoShape 18"/>
          <p:cNvCxnSpPr>
            <a:cxnSpLocks noChangeShapeType="1"/>
            <a:endCxn id="18" idx="0"/>
          </p:cNvCxnSpPr>
          <p:nvPr/>
        </p:nvCxnSpPr>
        <p:spPr bwMode="auto">
          <a:xfrm>
            <a:off x="5865813" y="4113213"/>
            <a:ext cx="573087" cy="611187"/>
          </a:xfrm>
          <a:prstGeom prst="straightConnector1">
            <a:avLst/>
          </a:prstGeom>
          <a:noFill/>
          <a:ln w="9525">
            <a:solidFill>
              <a:schemeClr val="tx1"/>
            </a:solidFill>
            <a:round/>
            <a:headEnd/>
            <a:tailEnd/>
          </a:ln>
        </p:spPr>
      </p:cxnSp>
      <p:sp>
        <p:nvSpPr>
          <p:cNvPr id="20" name="Oval 19"/>
          <p:cNvSpPr>
            <a:spLocks noChangeArrowheads="1"/>
          </p:cNvSpPr>
          <p:nvPr/>
        </p:nvSpPr>
        <p:spPr bwMode="auto">
          <a:xfrm>
            <a:off x="5638800" y="5715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41" name="Straight Connector 23"/>
          <p:cNvCxnSpPr>
            <a:cxnSpLocks noChangeShapeType="1"/>
            <a:stCxn id="18" idx="3"/>
            <a:endCxn id="20" idx="0"/>
          </p:cNvCxnSpPr>
          <p:nvPr/>
        </p:nvCxnSpPr>
        <p:spPr bwMode="auto">
          <a:xfrm rot="5400000">
            <a:off x="5810250" y="5275263"/>
            <a:ext cx="534987" cy="344488"/>
          </a:xfrm>
          <a:prstGeom prst="line">
            <a:avLst/>
          </a:prstGeom>
          <a:noFill/>
          <a:ln w="9525" algn="ctr">
            <a:solidFill>
              <a:schemeClr val="tx1"/>
            </a:solidFill>
            <a:round/>
            <a:headEnd/>
            <a:tailEnd/>
          </a:ln>
        </p:spPr>
      </p:cxnSp>
      <p:sp>
        <p:nvSpPr>
          <p:cNvPr id="22542" name="TextBox 24"/>
          <p:cNvSpPr txBox="1">
            <a:spLocks noChangeArrowheads="1"/>
          </p:cNvSpPr>
          <p:nvPr/>
        </p:nvSpPr>
        <p:spPr bwMode="auto">
          <a:xfrm>
            <a:off x="5410200" y="1905000"/>
            <a:ext cx="2971800" cy="369888"/>
          </a:xfrm>
          <a:prstGeom prst="rect">
            <a:avLst/>
          </a:prstGeom>
          <a:noFill/>
          <a:ln w="9525">
            <a:noFill/>
            <a:miter lim="800000"/>
            <a:headEnd/>
            <a:tailEnd/>
          </a:ln>
        </p:spPr>
        <p:txBody>
          <a:bodyPr>
            <a:spAutoFit/>
          </a:bodyPr>
          <a:lstStyle/>
          <a:p>
            <a:r>
              <a:rPr lang="en-US"/>
              <a:t>Unbalanced Binary Tree</a:t>
            </a:r>
          </a:p>
        </p:txBody>
      </p:sp>
    </p:spTree>
    <p:extLst>
      <p:ext uri="{BB962C8B-B14F-4D97-AF65-F5344CB8AC3E}">
        <p14:creationId xmlns:p14="http://schemas.microsoft.com/office/powerpoint/2010/main" val="166416674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39939" name="Slide Number Placeholder 4"/>
          <p:cNvSpPr>
            <a:spLocks noGrp="1"/>
          </p:cNvSpPr>
          <p:nvPr>
            <p:ph type="sldNum" sz="quarter" idx="12"/>
          </p:nvPr>
        </p:nvSpPr>
        <p:spPr>
          <a:noFill/>
        </p:spPr>
        <p:txBody>
          <a:bodyPr/>
          <a:lstStyle/>
          <a:p>
            <a:fld id="{4621A7FF-4C99-4F9C-9301-B963277FCD41}" type="slidenum">
              <a:rPr lang="en-US" smtClean="0"/>
              <a:pPr/>
              <a:t>30</a:t>
            </a:fld>
            <a:endParaRPr lang="en-US" smtClean="0"/>
          </a:p>
        </p:txBody>
      </p:sp>
      <p:sp>
        <p:nvSpPr>
          <p:cNvPr id="39941"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39942"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39943" name="Oval 5"/>
          <p:cNvSpPr>
            <a:spLocks noChangeArrowheads="1"/>
          </p:cNvSpPr>
          <p:nvPr/>
        </p:nvSpPr>
        <p:spPr bwMode="auto">
          <a:xfrm>
            <a:off x="4267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39944" name="Oval 6"/>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39945" name="Oval 7"/>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39946" name="Oval 8"/>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39947" name="Oval 9"/>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39948" name="Oval 10"/>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39949" name="AutoShape 11"/>
          <p:cNvCxnSpPr>
            <a:cxnSpLocks noChangeShapeType="1"/>
            <a:stCxn id="39947" idx="3"/>
            <a:endCxn id="39948"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39950" name="Oval 12"/>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39951" name="AutoShape 13"/>
          <p:cNvCxnSpPr>
            <a:cxnSpLocks noChangeShapeType="1"/>
            <a:endCxn id="39950"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39952" name="Oval 14"/>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39953" name="AutoShape 15"/>
          <p:cNvCxnSpPr>
            <a:cxnSpLocks noChangeShapeType="1"/>
            <a:endCxn id="39952" idx="0"/>
          </p:cNvCxnSpPr>
          <p:nvPr/>
        </p:nvCxnSpPr>
        <p:spPr bwMode="auto">
          <a:xfrm>
            <a:off x="5789613" y="3046413"/>
            <a:ext cx="649287"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23003802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0963" name="Slide Number Placeholder 4"/>
          <p:cNvSpPr>
            <a:spLocks noGrp="1"/>
          </p:cNvSpPr>
          <p:nvPr>
            <p:ph type="sldNum" sz="quarter" idx="12"/>
          </p:nvPr>
        </p:nvSpPr>
        <p:spPr>
          <a:noFill/>
        </p:spPr>
        <p:txBody>
          <a:bodyPr/>
          <a:lstStyle/>
          <a:p>
            <a:fld id="{447A260B-46D3-4617-9049-23B519CB966E}" type="slidenum">
              <a:rPr lang="en-US" smtClean="0"/>
              <a:pPr/>
              <a:t>31</a:t>
            </a:fld>
            <a:endParaRPr lang="en-US" smtClean="0"/>
          </a:p>
        </p:txBody>
      </p:sp>
      <p:sp>
        <p:nvSpPr>
          <p:cNvPr id="40965"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0966"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0967" name="Oval 5"/>
          <p:cNvSpPr>
            <a:spLocks noChangeArrowheads="1"/>
          </p:cNvSpPr>
          <p:nvPr/>
        </p:nvSpPr>
        <p:spPr bwMode="auto">
          <a:xfrm>
            <a:off x="42672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40968" name="Oval 6"/>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40969" name="Oval 7"/>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40970" name="Oval 8"/>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0971" name="Oval 9"/>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0972" name="Oval 10"/>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0973" name="AutoShape 11"/>
          <p:cNvCxnSpPr>
            <a:cxnSpLocks noChangeShapeType="1"/>
            <a:stCxn id="40971" idx="3"/>
            <a:endCxn id="40972"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0974" name="Oval 12"/>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0975" name="AutoShape 13"/>
          <p:cNvCxnSpPr>
            <a:cxnSpLocks noChangeShapeType="1"/>
            <a:endCxn id="40974"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0976" name="Oval 14"/>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0977" name="AutoShape 15"/>
          <p:cNvCxnSpPr>
            <a:cxnSpLocks noChangeShapeType="1"/>
            <a:endCxn id="40976"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0978" name="Text Box 16"/>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9&lt;7 or 9 &gt;7 ?</a:t>
            </a:r>
          </a:p>
        </p:txBody>
      </p:sp>
    </p:spTree>
    <p:extLst>
      <p:ext uri="{BB962C8B-B14F-4D97-AF65-F5344CB8AC3E}">
        <p14:creationId xmlns:p14="http://schemas.microsoft.com/office/powerpoint/2010/main" val="37801803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1987" name="Slide Number Placeholder 4"/>
          <p:cNvSpPr>
            <a:spLocks noGrp="1"/>
          </p:cNvSpPr>
          <p:nvPr>
            <p:ph type="sldNum" sz="quarter" idx="12"/>
          </p:nvPr>
        </p:nvSpPr>
        <p:spPr>
          <a:noFill/>
        </p:spPr>
        <p:txBody>
          <a:bodyPr/>
          <a:lstStyle/>
          <a:p>
            <a:fld id="{25B0BF70-6107-426B-8F07-398BBC0F9E9C}" type="slidenum">
              <a:rPr lang="en-US" smtClean="0"/>
              <a:pPr/>
              <a:t>32</a:t>
            </a:fld>
            <a:endParaRPr lang="en-US" smtClean="0"/>
          </a:p>
        </p:txBody>
      </p:sp>
      <p:sp>
        <p:nvSpPr>
          <p:cNvPr id="41989"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1990"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1991" name="Oval 5"/>
          <p:cNvSpPr>
            <a:spLocks noChangeArrowheads="1"/>
          </p:cNvSpPr>
          <p:nvPr/>
        </p:nvSpPr>
        <p:spPr bwMode="auto">
          <a:xfrm>
            <a:off x="42672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41992" name="Oval 6"/>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41993" name="Oval 7"/>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41994" name="Oval 8"/>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1995" name="Oval 9"/>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1996" name="Oval 10"/>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1997" name="AutoShape 11"/>
          <p:cNvCxnSpPr>
            <a:cxnSpLocks noChangeShapeType="1"/>
            <a:stCxn id="41995" idx="3"/>
            <a:endCxn id="41996"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1998" name="Oval 12"/>
          <p:cNvSpPr>
            <a:spLocks noChangeArrowheads="1"/>
          </p:cNvSpPr>
          <p:nvPr/>
        </p:nvSpPr>
        <p:spPr bwMode="auto">
          <a:xfrm>
            <a:off x="5334000" y="25908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1999" name="AutoShape 13"/>
          <p:cNvCxnSpPr>
            <a:cxnSpLocks noChangeShapeType="1"/>
            <a:endCxn id="41998"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2000" name="Oval 14"/>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2001" name="AutoShape 15"/>
          <p:cNvCxnSpPr>
            <a:cxnSpLocks noChangeShapeType="1"/>
            <a:endCxn id="42000"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2002" name="Text Box 16"/>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9&lt;8 or 9 &gt;8 ?</a:t>
            </a:r>
          </a:p>
        </p:txBody>
      </p:sp>
    </p:spTree>
    <p:extLst>
      <p:ext uri="{BB962C8B-B14F-4D97-AF65-F5344CB8AC3E}">
        <p14:creationId xmlns:p14="http://schemas.microsoft.com/office/powerpoint/2010/main" val="3083962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3011" name="Slide Number Placeholder 4"/>
          <p:cNvSpPr>
            <a:spLocks noGrp="1"/>
          </p:cNvSpPr>
          <p:nvPr>
            <p:ph type="sldNum" sz="quarter" idx="12"/>
          </p:nvPr>
        </p:nvSpPr>
        <p:spPr>
          <a:noFill/>
        </p:spPr>
        <p:txBody>
          <a:bodyPr/>
          <a:lstStyle/>
          <a:p>
            <a:fld id="{413CFF47-31FC-4121-8716-ED912635B73C}" type="slidenum">
              <a:rPr lang="en-US" smtClean="0"/>
              <a:pPr/>
              <a:t>33</a:t>
            </a:fld>
            <a:endParaRPr lang="en-US" smtClean="0"/>
          </a:p>
        </p:txBody>
      </p:sp>
      <p:sp>
        <p:nvSpPr>
          <p:cNvPr id="43013"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3014"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162821" name="Oval 5"/>
          <p:cNvSpPr>
            <a:spLocks noChangeArrowheads="1"/>
          </p:cNvSpPr>
          <p:nvPr/>
        </p:nvSpPr>
        <p:spPr bwMode="auto">
          <a:xfrm>
            <a:off x="42672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9</a:t>
            </a:r>
          </a:p>
        </p:txBody>
      </p:sp>
      <p:sp>
        <p:nvSpPr>
          <p:cNvPr id="43016" name="Oval 6"/>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43017" name="Oval 7"/>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43018" name="Oval 8"/>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3019" name="Oval 9"/>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3020" name="Oval 10"/>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3021" name="AutoShape 11"/>
          <p:cNvCxnSpPr>
            <a:cxnSpLocks noChangeShapeType="1"/>
            <a:stCxn id="43019" idx="3"/>
            <a:endCxn id="43020"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3022" name="Oval 12"/>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3023" name="AutoShape 13"/>
          <p:cNvCxnSpPr>
            <a:cxnSpLocks noChangeShapeType="1"/>
            <a:endCxn id="43022"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3024" name="Oval 14"/>
          <p:cNvSpPr>
            <a:spLocks noChangeArrowheads="1"/>
          </p:cNvSpPr>
          <p:nvPr/>
        </p:nvSpPr>
        <p:spPr bwMode="auto">
          <a:xfrm>
            <a:off x="6172200" y="3657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3025" name="AutoShape 15"/>
          <p:cNvCxnSpPr>
            <a:cxnSpLocks noChangeShapeType="1"/>
            <a:endCxn id="43024"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3026" name="Text Box 16"/>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9&lt;14 or 9 &gt;14 ?</a:t>
            </a:r>
          </a:p>
        </p:txBody>
      </p:sp>
    </p:spTree>
    <p:extLst>
      <p:ext uri="{BB962C8B-B14F-4D97-AF65-F5344CB8AC3E}">
        <p14:creationId xmlns:p14="http://schemas.microsoft.com/office/powerpoint/2010/main" val="4075594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6.66667E-6 8.67052E-7 L 0.12501 -0.12208 " pathEditMode="relative" ptsTypes="AA">
                                      <p:cBhvr>
                                        <p:cTn id="6" dur="2000" fill="hold"/>
                                        <p:tgtEl>
                                          <p:spTgt spid="16282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2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4035" name="Slide Number Placeholder 4"/>
          <p:cNvSpPr>
            <a:spLocks noGrp="1"/>
          </p:cNvSpPr>
          <p:nvPr>
            <p:ph type="sldNum" sz="quarter" idx="12"/>
          </p:nvPr>
        </p:nvSpPr>
        <p:spPr>
          <a:noFill/>
        </p:spPr>
        <p:txBody>
          <a:bodyPr/>
          <a:lstStyle/>
          <a:p>
            <a:fld id="{C119551D-A6B3-448C-9654-E73EA71E86FE}" type="slidenum">
              <a:rPr lang="en-US" smtClean="0"/>
              <a:pPr/>
              <a:t>34</a:t>
            </a:fld>
            <a:endParaRPr lang="en-US" smtClean="0"/>
          </a:p>
        </p:txBody>
      </p:sp>
      <p:sp>
        <p:nvSpPr>
          <p:cNvPr id="44037"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4038"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4039"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44040" name="Oval 6"/>
          <p:cNvSpPr>
            <a:spLocks noChangeArrowheads="1"/>
          </p:cNvSpPr>
          <p:nvPr/>
        </p:nvSpPr>
        <p:spPr bwMode="auto">
          <a:xfrm>
            <a:off x="48768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44041" name="Oval 7"/>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4042" name="Oval 8"/>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4043" name="Oval 9"/>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4044" name="AutoShape 10"/>
          <p:cNvCxnSpPr>
            <a:cxnSpLocks noChangeShapeType="1"/>
            <a:stCxn id="44042" idx="3"/>
            <a:endCxn id="44043"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4045" name="Oval 11"/>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4046" name="AutoShape 12"/>
          <p:cNvCxnSpPr>
            <a:cxnSpLocks noChangeShapeType="1"/>
            <a:endCxn id="44045"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4047" name="Oval 13"/>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4048" name="AutoShape 14"/>
          <p:cNvCxnSpPr>
            <a:cxnSpLocks noChangeShapeType="1"/>
            <a:endCxn id="44047"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4049" name="Oval 15"/>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44050" name="AutoShape 16"/>
          <p:cNvCxnSpPr>
            <a:cxnSpLocks noChangeShapeType="1"/>
            <a:endCxn id="44049" idx="0"/>
          </p:cNvCxnSpPr>
          <p:nvPr/>
        </p:nvCxnSpPr>
        <p:spPr bwMode="auto">
          <a:xfrm flipH="1">
            <a:off x="5675313" y="4114800"/>
            <a:ext cx="573087" cy="611188"/>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10365625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5059" name="Slide Number Placeholder 4"/>
          <p:cNvSpPr>
            <a:spLocks noGrp="1"/>
          </p:cNvSpPr>
          <p:nvPr>
            <p:ph type="sldNum" sz="quarter" idx="12"/>
          </p:nvPr>
        </p:nvSpPr>
        <p:spPr>
          <a:noFill/>
        </p:spPr>
        <p:txBody>
          <a:bodyPr/>
          <a:lstStyle/>
          <a:p>
            <a:fld id="{077DEF04-F0FD-40F4-B47B-201226869B81}" type="slidenum">
              <a:rPr lang="en-US" smtClean="0"/>
              <a:pPr/>
              <a:t>35</a:t>
            </a:fld>
            <a:endParaRPr lang="en-US" smtClean="0"/>
          </a:p>
        </p:txBody>
      </p:sp>
      <p:sp>
        <p:nvSpPr>
          <p:cNvPr id="45061"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5062"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5063"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45064" name="Oval 6"/>
          <p:cNvSpPr>
            <a:spLocks noChangeArrowheads="1"/>
          </p:cNvSpPr>
          <p:nvPr/>
        </p:nvSpPr>
        <p:spPr bwMode="auto">
          <a:xfrm>
            <a:off x="48768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45065" name="Oval 7"/>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5066" name="Oval 8"/>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5067" name="Oval 9"/>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5068" name="AutoShape 10"/>
          <p:cNvCxnSpPr>
            <a:cxnSpLocks noChangeShapeType="1"/>
            <a:stCxn id="45066" idx="3"/>
            <a:endCxn id="45067"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5069" name="Oval 11"/>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5070" name="AutoShape 12"/>
          <p:cNvCxnSpPr>
            <a:cxnSpLocks noChangeShapeType="1"/>
            <a:endCxn id="45069"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5071" name="Oval 13"/>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5072" name="AutoShape 14"/>
          <p:cNvCxnSpPr>
            <a:cxnSpLocks noChangeShapeType="1"/>
            <a:endCxn id="45071"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5073" name="Oval 15"/>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45074" name="AutoShape 16"/>
          <p:cNvCxnSpPr>
            <a:cxnSpLocks noChangeShapeType="1"/>
            <a:endCxn id="45073"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45075" name="Text Box 17"/>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4&lt;7 or 4 &gt;7 ?</a:t>
            </a:r>
          </a:p>
        </p:txBody>
      </p:sp>
    </p:spTree>
    <p:extLst>
      <p:ext uri="{BB962C8B-B14F-4D97-AF65-F5344CB8AC3E}">
        <p14:creationId xmlns:p14="http://schemas.microsoft.com/office/powerpoint/2010/main" val="8506001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6083" name="Slide Number Placeholder 4"/>
          <p:cNvSpPr>
            <a:spLocks noGrp="1"/>
          </p:cNvSpPr>
          <p:nvPr>
            <p:ph type="sldNum" sz="quarter" idx="12"/>
          </p:nvPr>
        </p:nvSpPr>
        <p:spPr>
          <a:noFill/>
        </p:spPr>
        <p:txBody>
          <a:bodyPr/>
          <a:lstStyle/>
          <a:p>
            <a:fld id="{A957A6AA-92F7-48F6-AC69-9D3AC93D123F}" type="slidenum">
              <a:rPr lang="en-US" smtClean="0"/>
              <a:pPr/>
              <a:t>36</a:t>
            </a:fld>
            <a:endParaRPr lang="en-US" smtClean="0"/>
          </a:p>
        </p:txBody>
      </p:sp>
      <p:sp>
        <p:nvSpPr>
          <p:cNvPr id="46085"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6086"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6087"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165894" name="Oval 6"/>
          <p:cNvSpPr>
            <a:spLocks noChangeArrowheads="1"/>
          </p:cNvSpPr>
          <p:nvPr/>
        </p:nvSpPr>
        <p:spPr bwMode="auto">
          <a:xfrm>
            <a:off x="48768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4</a:t>
            </a:r>
          </a:p>
        </p:txBody>
      </p:sp>
      <p:sp>
        <p:nvSpPr>
          <p:cNvPr id="46089" name="Oval 7"/>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6090" name="Oval 8"/>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6091" name="Oval 9"/>
          <p:cNvSpPr>
            <a:spLocks noChangeArrowheads="1"/>
          </p:cNvSpPr>
          <p:nvPr/>
        </p:nvSpPr>
        <p:spPr bwMode="auto">
          <a:xfrm>
            <a:off x="2971800" y="25908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6092" name="AutoShape 10"/>
          <p:cNvCxnSpPr>
            <a:cxnSpLocks noChangeShapeType="1"/>
            <a:stCxn id="46090" idx="3"/>
            <a:endCxn id="46091"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6093" name="Oval 11"/>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6094" name="AutoShape 12"/>
          <p:cNvCxnSpPr>
            <a:cxnSpLocks noChangeShapeType="1"/>
            <a:endCxn id="46093"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6095" name="Oval 13"/>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6096" name="AutoShape 14"/>
          <p:cNvCxnSpPr>
            <a:cxnSpLocks noChangeShapeType="1"/>
            <a:endCxn id="46095"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6097" name="Oval 15"/>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46098" name="AutoShape 16"/>
          <p:cNvCxnSpPr>
            <a:cxnSpLocks noChangeShapeType="1"/>
            <a:endCxn id="46097"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46099" name="Text Box 17"/>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4&lt;2 or 4 &gt;2 ?</a:t>
            </a:r>
          </a:p>
        </p:txBody>
      </p:sp>
    </p:spTree>
    <p:extLst>
      <p:ext uri="{BB962C8B-B14F-4D97-AF65-F5344CB8AC3E}">
        <p14:creationId xmlns:p14="http://schemas.microsoft.com/office/powerpoint/2010/main" val="324168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 2.65896E-6 L -0.12917 -0.28301 " pathEditMode="relative" rAng="0" ptsTypes="AA">
                                      <p:cBhvr>
                                        <p:cTn id="6" dur="2000" fill="hold"/>
                                        <p:tgtEl>
                                          <p:spTgt spid="165894"/>
                                        </p:tgtEl>
                                        <p:attrNameLst>
                                          <p:attrName>ppt_x</p:attrName>
                                          <p:attrName>ppt_y</p:attrName>
                                        </p:attrNameLst>
                                      </p:cBhvr>
                                      <p:rCtr x="-6500" y="-142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7107" name="Slide Number Placeholder 4"/>
          <p:cNvSpPr>
            <a:spLocks noGrp="1"/>
          </p:cNvSpPr>
          <p:nvPr>
            <p:ph type="sldNum" sz="quarter" idx="12"/>
          </p:nvPr>
        </p:nvSpPr>
        <p:spPr>
          <a:noFill/>
        </p:spPr>
        <p:txBody>
          <a:bodyPr/>
          <a:lstStyle/>
          <a:p>
            <a:fld id="{CC4CA100-CEC5-4F40-BAF5-F5E021EE7D65}" type="slidenum">
              <a:rPr lang="en-US" smtClean="0"/>
              <a:pPr/>
              <a:t>37</a:t>
            </a:fld>
            <a:endParaRPr lang="en-US" smtClean="0"/>
          </a:p>
        </p:txBody>
      </p:sp>
      <p:sp>
        <p:nvSpPr>
          <p:cNvPr id="47109"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7110"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7111"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47112" name="Oval 6"/>
          <p:cNvSpPr>
            <a:spLocks noChangeArrowheads="1"/>
          </p:cNvSpPr>
          <p:nvPr/>
        </p:nvSpPr>
        <p:spPr bwMode="auto">
          <a:xfrm>
            <a:off x="54864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7113" name="Oval 7"/>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7114" name="Oval 8"/>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7115" name="AutoShape 9"/>
          <p:cNvCxnSpPr>
            <a:cxnSpLocks noChangeShapeType="1"/>
            <a:stCxn id="47113" idx="3"/>
            <a:endCxn id="47114"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7116" name="Oval 10"/>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7117" name="AutoShape 11"/>
          <p:cNvCxnSpPr>
            <a:cxnSpLocks noChangeShapeType="1"/>
            <a:endCxn id="47116"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7118" name="Oval 12"/>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7119" name="AutoShape 13"/>
          <p:cNvCxnSpPr>
            <a:cxnSpLocks noChangeShapeType="1"/>
            <a:endCxn id="47118"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7120" name="Oval 14"/>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47121" name="AutoShape 15"/>
          <p:cNvCxnSpPr>
            <a:cxnSpLocks noChangeShapeType="1"/>
            <a:endCxn id="47120"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47122" name="Oval 16"/>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47123" name="AutoShape 17"/>
          <p:cNvCxnSpPr>
            <a:cxnSpLocks noChangeShapeType="1"/>
            <a:endCxn id="47122" idx="0"/>
          </p:cNvCxnSpPr>
          <p:nvPr/>
        </p:nvCxnSpPr>
        <p:spPr bwMode="auto">
          <a:xfrm>
            <a:off x="3427413" y="3046413"/>
            <a:ext cx="573087"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18437106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8131" name="Slide Number Placeholder 4"/>
          <p:cNvSpPr>
            <a:spLocks noGrp="1"/>
          </p:cNvSpPr>
          <p:nvPr>
            <p:ph type="sldNum" sz="quarter" idx="12"/>
          </p:nvPr>
        </p:nvSpPr>
        <p:spPr>
          <a:noFill/>
        </p:spPr>
        <p:txBody>
          <a:bodyPr/>
          <a:lstStyle/>
          <a:p>
            <a:fld id="{58B6EEA3-0180-4335-AAEC-55175340844A}" type="slidenum">
              <a:rPr lang="en-US" smtClean="0"/>
              <a:pPr/>
              <a:t>38</a:t>
            </a:fld>
            <a:endParaRPr lang="en-US" smtClean="0"/>
          </a:p>
        </p:txBody>
      </p:sp>
      <p:sp>
        <p:nvSpPr>
          <p:cNvPr id="48133"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8134"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8135"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48136" name="Oval 6"/>
          <p:cNvSpPr>
            <a:spLocks noChangeArrowheads="1"/>
          </p:cNvSpPr>
          <p:nvPr/>
        </p:nvSpPr>
        <p:spPr bwMode="auto">
          <a:xfrm>
            <a:off x="54864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8137" name="Oval 7"/>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8138" name="Oval 8"/>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8139" name="AutoShape 9"/>
          <p:cNvCxnSpPr>
            <a:cxnSpLocks noChangeShapeType="1"/>
            <a:stCxn id="48137" idx="3"/>
            <a:endCxn id="48138"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8140" name="Oval 10"/>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8141" name="AutoShape 11"/>
          <p:cNvCxnSpPr>
            <a:cxnSpLocks noChangeShapeType="1"/>
            <a:endCxn id="48140"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8142" name="Oval 12"/>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8143" name="AutoShape 13"/>
          <p:cNvCxnSpPr>
            <a:cxnSpLocks noChangeShapeType="1"/>
            <a:endCxn id="48142"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8144" name="Oval 14"/>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48145" name="AutoShape 15"/>
          <p:cNvCxnSpPr>
            <a:cxnSpLocks noChangeShapeType="1"/>
            <a:endCxn id="48144"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48146" name="Oval 16"/>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48147" name="AutoShape 17"/>
          <p:cNvCxnSpPr>
            <a:cxnSpLocks noChangeShapeType="1"/>
            <a:endCxn id="48146"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48148" name="Text Box 18"/>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1&lt;7 or1 &gt;7 ?</a:t>
            </a:r>
          </a:p>
        </p:txBody>
      </p:sp>
    </p:spTree>
    <p:extLst>
      <p:ext uri="{BB962C8B-B14F-4D97-AF65-F5344CB8AC3E}">
        <p14:creationId xmlns:p14="http://schemas.microsoft.com/office/powerpoint/2010/main" val="10135608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49155" name="Slide Number Placeholder 4"/>
          <p:cNvSpPr>
            <a:spLocks noGrp="1"/>
          </p:cNvSpPr>
          <p:nvPr>
            <p:ph type="sldNum" sz="quarter" idx="12"/>
          </p:nvPr>
        </p:nvSpPr>
        <p:spPr>
          <a:noFill/>
        </p:spPr>
        <p:txBody>
          <a:bodyPr/>
          <a:lstStyle/>
          <a:p>
            <a:fld id="{12BF814E-60AA-4DD8-A9C5-806BDB499170}" type="slidenum">
              <a:rPr lang="en-US" smtClean="0"/>
              <a:pPr/>
              <a:t>39</a:t>
            </a:fld>
            <a:endParaRPr lang="en-US" smtClean="0"/>
          </a:p>
        </p:txBody>
      </p:sp>
      <p:sp>
        <p:nvSpPr>
          <p:cNvPr id="49157"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49158"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49159"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168966" name="Oval 6"/>
          <p:cNvSpPr>
            <a:spLocks noChangeArrowheads="1"/>
          </p:cNvSpPr>
          <p:nvPr/>
        </p:nvSpPr>
        <p:spPr bwMode="auto">
          <a:xfrm>
            <a:off x="54864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a:t>
            </a:r>
          </a:p>
        </p:txBody>
      </p:sp>
      <p:sp>
        <p:nvSpPr>
          <p:cNvPr id="49161" name="Oval 7"/>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49162" name="Oval 8"/>
          <p:cNvSpPr>
            <a:spLocks noChangeArrowheads="1"/>
          </p:cNvSpPr>
          <p:nvPr/>
        </p:nvSpPr>
        <p:spPr bwMode="auto">
          <a:xfrm>
            <a:off x="2971800" y="25908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49163" name="AutoShape 9"/>
          <p:cNvCxnSpPr>
            <a:cxnSpLocks noChangeShapeType="1"/>
            <a:stCxn id="49161" idx="3"/>
            <a:endCxn id="49162"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49164" name="Oval 10"/>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49165" name="AutoShape 11"/>
          <p:cNvCxnSpPr>
            <a:cxnSpLocks noChangeShapeType="1"/>
            <a:endCxn id="49164"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49166" name="Oval 12"/>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49167" name="AutoShape 13"/>
          <p:cNvCxnSpPr>
            <a:cxnSpLocks noChangeShapeType="1"/>
            <a:endCxn id="49166"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49168" name="Oval 14"/>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49169" name="AutoShape 15"/>
          <p:cNvCxnSpPr>
            <a:cxnSpLocks noChangeShapeType="1"/>
            <a:endCxn id="49168"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49170" name="Oval 16"/>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49171" name="AutoShape 17"/>
          <p:cNvCxnSpPr>
            <a:cxnSpLocks noChangeShapeType="1"/>
            <a:endCxn id="49170"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49172" name="Text Box 18"/>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1&lt;2 or 1 &gt;2 ?</a:t>
            </a:r>
          </a:p>
        </p:txBody>
      </p:sp>
    </p:spTree>
    <p:extLst>
      <p:ext uri="{BB962C8B-B14F-4D97-AF65-F5344CB8AC3E}">
        <p14:creationId xmlns:p14="http://schemas.microsoft.com/office/powerpoint/2010/main" val="86593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8.67052E-7 L -0.36667 -0.27746 " pathEditMode="relative" ptsTypes="AA">
                                      <p:cBhvr>
                                        <p:cTn id="6" dur="2000" fill="hold"/>
                                        <p:tgtEl>
                                          <p:spTgt spid="16896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896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pPr eaLnBrk="1" hangingPunct="1"/>
            <a:r>
              <a:rPr lang="en-US" dirty="0" smtClean="0">
                <a:ea typeface="UWKMJF (KSC)" pitchFamily="2" charset="-127"/>
              </a:rPr>
              <a:t>Binary Search Tree</a:t>
            </a:r>
            <a:r>
              <a:rPr lang="en-US" dirty="0" smtClean="0"/>
              <a:t> </a:t>
            </a:r>
          </a:p>
        </p:txBody>
      </p:sp>
      <p:sp>
        <p:nvSpPr>
          <p:cNvPr id="5125" name="Rectangle 3"/>
          <p:cNvSpPr>
            <a:spLocks noGrp="1" noChangeArrowheads="1"/>
          </p:cNvSpPr>
          <p:nvPr>
            <p:ph idx="1"/>
          </p:nvPr>
        </p:nvSpPr>
        <p:spPr/>
        <p:txBody>
          <a:bodyPr/>
          <a:lstStyle/>
          <a:p>
            <a:pPr eaLnBrk="1" hangingPunct="1">
              <a:buClr>
                <a:schemeClr val="tx2"/>
              </a:buClr>
            </a:pPr>
            <a:r>
              <a:rPr lang="en-US" altLang="ko-KR" b="1" dirty="0" smtClean="0">
                <a:ea typeface="UWKMJF (KSC)" pitchFamily="2" charset="-127"/>
              </a:rPr>
              <a:t>Binary search tree</a:t>
            </a:r>
            <a:r>
              <a:rPr lang="en-US" altLang="ko-KR" dirty="0" smtClean="0">
                <a:ea typeface="UWKMJF (KSC)" pitchFamily="2" charset="-127"/>
              </a:rPr>
              <a:t> </a:t>
            </a:r>
            <a:r>
              <a:rPr lang="en-US" altLang="ko-KR" dirty="0" smtClean="0">
                <a:latin typeface="Arial" pitchFamily="34" charset="0"/>
                <a:ea typeface="UWKMJF (KSC)" pitchFamily="2" charset="-127"/>
              </a:rPr>
              <a:t>–</a:t>
            </a:r>
            <a:r>
              <a:rPr lang="en-US" altLang="ko-KR" dirty="0" smtClean="0">
                <a:ea typeface="UWKMJF (KSC)" pitchFamily="2" charset="-127"/>
              </a:rPr>
              <a:t> a binary tree with binary-search-tree property.</a:t>
            </a:r>
            <a:r>
              <a:rPr lang="en-US" altLang="ko-KR" dirty="0" smtClean="0">
                <a:ea typeface="굴림" pitchFamily="34" charset="-127"/>
              </a:rPr>
              <a:t> </a:t>
            </a:r>
          </a:p>
          <a:p>
            <a:pPr eaLnBrk="1" hangingPunct="1">
              <a:buClr>
                <a:schemeClr val="tx2"/>
              </a:buClr>
            </a:pPr>
            <a:r>
              <a:rPr lang="en-US" altLang="ko-KR" b="1" dirty="0" smtClean="0">
                <a:ea typeface="UWKMJF (KSC)" pitchFamily="2" charset="-127"/>
              </a:rPr>
              <a:t>Binary-Search-Tree Property</a:t>
            </a:r>
            <a:endParaRPr lang="en-US" altLang="ko-KR" dirty="0" smtClean="0">
              <a:ea typeface="굴림" pitchFamily="34" charset="-127"/>
              <a:cs typeface="Times New Roman" pitchFamily="18" charset="0"/>
            </a:endParaRPr>
          </a:p>
          <a:p>
            <a:pPr lvl="1"/>
            <a:r>
              <a:rPr lang="en-US" altLang="ko-KR" dirty="0" smtClean="0">
                <a:ea typeface="UWKMJF (KSC)" pitchFamily="2" charset="-127"/>
              </a:rPr>
              <a:t>	Let x be a node in a binary search tree. </a:t>
            </a:r>
          </a:p>
          <a:p>
            <a:pPr lvl="1"/>
            <a:r>
              <a:rPr lang="en-US" altLang="ko-KR" dirty="0" smtClean="0">
                <a:ea typeface="UWKMJF (KSC)" pitchFamily="2" charset="-127"/>
              </a:rPr>
              <a:t>	If y is a node in the left </a:t>
            </a:r>
            <a:r>
              <a:rPr lang="en-US" altLang="ko-KR" dirty="0" err="1" smtClean="0">
                <a:ea typeface="UWKMJF (KSC)" pitchFamily="2" charset="-127"/>
              </a:rPr>
              <a:t>subtree</a:t>
            </a:r>
            <a:r>
              <a:rPr lang="en-US" altLang="ko-KR" dirty="0" smtClean="0">
                <a:ea typeface="UWKMJF (KSC)" pitchFamily="2" charset="-127"/>
              </a:rPr>
              <a:t> of x then 	key(y) </a:t>
            </a:r>
            <a:r>
              <a:rPr lang="en-US" altLang="ko-KR" dirty="0" smtClean="0">
                <a:ea typeface="UWKMJF (KSC)" pitchFamily="2" charset="-127"/>
                <a:sym typeface="Symbol" pitchFamily="18" charset="2"/>
              </a:rPr>
              <a:t></a:t>
            </a:r>
            <a:r>
              <a:rPr lang="en-US" altLang="ko-KR" dirty="0" smtClean="0">
                <a:ea typeface="UWKMJF (KSC)" pitchFamily="2" charset="-127"/>
              </a:rPr>
              <a:t> key(x). </a:t>
            </a:r>
          </a:p>
          <a:p>
            <a:pPr lvl="1"/>
            <a:r>
              <a:rPr lang="en-US" altLang="ko-KR" dirty="0" smtClean="0">
                <a:ea typeface="UWKMJF (KSC)" pitchFamily="2" charset="-127"/>
              </a:rPr>
              <a:t>	If y is a node in the right </a:t>
            </a:r>
            <a:r>
              <a:rPr lang="en-US" altLang="ko-KR" dirty="0" err="1" smtClean="0">
                <a:ea typeface="UWKMJF (KSC)" pitchFamily="2" charset="-127"/>
              </a:rPr>
              <a:t>subtree</a:t>
            </a:r>
            <a:r>
              <a:rPr lang="en-US" altLang="ko-KR" dirty="0" smtClean="0">
                <a:ea typeface="UWKMJF (KSC)" pitchFamily="2" charset="-127"/>
              </a:rPr>
              <a:t> of x, then 	key(x) </a:t>
            </a:r>
            <a:r>
              <a:rPr lang="en-US" altLang="ko-KR" dirty="0" smtClean="0">
                <a:ea typeface="UWKMJF (KSC)" pitchFamily="2" charset="-127"/>
                <a:sym typeface="Symbol" pitchFamily="18" charset="2"/>
              </a:rPr>
              <a:t></a:t>
            </a:r>
            <a:r>
              <a:rPr lang="en-US" altLang="ko-KR" dirty="0" smtClean="0">
                <a:ea typeface="UWKMJF (KSC)" pitchFamily="2" charset="-127"/>
                <a:sym typeface="Math B" pitchFamily="2" charset="2"/>
              </a:rPr>
              <a:t> </a:t>
            </a:r>
            <a:r>
              <a:rPr lang="en-US" altLang="ko-KR" dirty="0" smtClean="0">
                <a:ea typeface="UWKMJF (KSC)" pitchFamily="2" charset="-127"/>
              </a:rPr>
              <a:t>key(y).</a:t>
            </a:r>
            <a:endParaRPr lang="en-US" dirty="0" smtClean="0">
              <a:ea typeface="UWKMJF (KSC)" pitchFamily="2" charset="-127"/>
            </a:endParaRPr>
          </a:p>
        </p:txBody>
      </p:sp>
      <p:sp>
        <p:nvSpPr>
          <p:cNvPr id="5123" name="Slide Number Placeholder 5"/>
          <p:cNvSpPr>
            <a:spLocks noGrp="1"/>
          </p:cNvSpPr>
          <p:nvPr>
            <p:ph type="sldNum" sz="quarter" idx="12"/>
          </p:nvPr>
        </p:nvSpPr>
        <p:spPr>
          <a:noFill/>
        </p:spPr>
        <p:txBody>
          <a:bodyPr/>
          <a:lstStyle/>
          <a:p>
            <a:fld id="{83C72FE6-544E-4884-AAB5-D0FC8FCD3281}" type="slidenum">
              <a:rPr lang="en-US" smtClean="0"/>
              <a:pPr/>
              <a:t>4</a:t>
            </a:fld>
            <a:endParaRPr lang="en-US" smtClean="0"/>
          </a:p>
        </p:txBody>
      </p:sp>
    </p:spTree>
    <p:extLst>
      <p:ext uri="{BB962C8B-B14F-4D97-AF65-F5344CB8AC3E}">
        <p14:creationId xmlns:p14="http://schemas.microsoft.com/office/powerpoint/2010/main" val="11375763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0179" name="Slide Number Placeholder 4"/>
          <p:cNvSpPr>
            <a:spLocks noGrp="1"/>
          </p:cNvSpPr>
          <p:nvPr>
            <p:ph type="sldNum" sz="quarter" idx="12"/>
          </p:nvPr>
        </p:nvSpPr>
        <p:spPr>
          <a:noFill/>
        </p:spPr>
        <p:txBody>
          <a:bodyPr/>
          <a:lstStyle/>
          <a:p>
            <a:fld id="{72D993F6-EEA2-461C-B40D-941F461E2263}" type="slidenum">
              <a:rPr lang="en-US" smtClean="0"/>
              <a:pPr/>
              <a:t>40</a:t>
            </a:fld>
            <a:endParaRPr lang="en-US" smtClean="0"/>
          </a:p>
        </p:txBody>
      </p:sp>
      <p:sp>
        <p:nvSpPr>
          <p:cNvPr id="50181" name="Oval 3"/>
          <p:cNvSpPr>
            <a:spLocks noChangeArrowheads="1"/>
          </p:cNvSpPr>
          <p:nvPr/>
        </p:nvSpPr>
        <p:spPr bwMode="auto">
          <a:xfrm>
            <a:off x="60960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50182"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0183"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0184" name="Oval 6"/>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0185" name="Oval 7"/>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0186" name="AutoShape 8"/>
          <p:cNvCxnSpPr>
            <a:cxnSpLocks noChangeShapeType="1"/>
            <a:stCxn id="50184" idx="3"/>
            <a:endCxn id="50185"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0187" name="Oval 9"/>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0188" name="AutoShape 10"/>
          <p:cNvCxnSpPr>
            <a:cxnSpLocks noChangeShapeType="1"/>
            <a:endCxn id="50187"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0189" name="Oval 11"/>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0190" name="AutoShape 12"/>
          <p:cNvCxnSpPr>
            <a:cxnSpLocks noChangeShapeType="1"/>
            <a:endCxn id="50189"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0191" name="Oval 13"/>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0192" name="AutoShape 14"/>
          <p:cNvCxnSpPr>
            <a:cxnSpLocks noChangeShapeType="1"/>
            <a:endCxn id="50191"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0193" name="Oval 15"/>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0194" name="AutoShape 16"/>
          <p:cNvCxnSpPr>
            <a:cxnSpLocks noChangeShapeType="1"/>
            <a:endCxn id="50193"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0195" name="Oval 17"/>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0196" name="AutoShape 18"/>
          <p:cNvCxnSpPr>
            <a:cxnSpLocks noChangeShapeType="1"/>
            <a:endCxn id="50195" idx="0"/>
          </p:cNvCxnSpPr>
          <p:nvPr/>
        </p:nvCxnSpPr>
        <p:spPr bwMode="auto">
          <a:xfrm flipH="1">
            <a:off x="2400300" y="3046413"/>
            <a:ext cx="649288"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70164884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1203" name="Slide Number Placeholder 4"/>
          <p:cNvSpPr>
            <a:spLocks noGrp="1"/>
          </p:cNvSpPr>
          <p:nvPr>
            <p:ph type="sldNum" sz="quarter" idx="12"/>
          </p:nvPr>
        </p:nvSpPr>
        <p:spPr>
          <a:noFill/>
        </p:spPr>
        <p:txBody>
          <a:bodyPr/>
          <a:lstStyle/>
          <a:p>
            <a:fld id="{F61699AF-C516-4E3A-B32C-337A256780BF}" type="slidenum">
              <a:rPr lang="en-US" smtClean="0"/>
              <a:pPr/>
              <a:t>41</a:t>
            </a:fld>
            <a:endParaRPr lang="en-US" smtClean="0"/>
          </a:p>
        </p:txBody>
      </p:sp>
      <p:sp>
        <p:nvSpPr>
          <p:cNvPr id="51205" name="Oval 3"/>
          <p:cNvSpPr>
            <a:spLocks noChangeArrowheads="1"/>
          </p:cNvSpPr>
          <p:nvPr/>
        </p:nvSpPr>
        <p:spPr bwMode="auto">
          <a:xfrm>
            <a:off x="60960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51206"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1207"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1208" name="Oval 6"/>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1209" name="Oval 7"/>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1210" name="AutoShape 8"/>
          <p:cNvCxnSpPr>
            <a:cxnSpLocks noChangeShapeType="1"/>
            <a:stCxn id="51208" idx="3"/>
            <a:endCxn id="51209"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1211" name="Oval 9"/>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1212" name="AutoShape 10"/>
          <p:cNvCxnSpPr>
            <a:cxnSpLocks noChangeShapeType="1"/>
            <a:endCxn id="51211"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1213" name="Oval 11"/>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1214" name="AutoShape 12"/>
          <p:cNvCxnSpPr>
            <a:cxnSpLocks noChangeShapeType="1"/>
            <a:endCxn id="51213"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1215" name="Oval 13"/>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1216" name="AutoShape 14"/>
          <p:cNvCxnSpPr>
            <a:cxnSpLocks noChangeShapeType="1"/>
            <a:endCxn id="51215"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1217" name="Oval 15"/>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1218" name="AutoShape 16"/>
          <p:cNvCxnSpPr>
            <a:cxnSpLocks noChangeShapeType="1"/>
            <a:endCxn id="51217"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1219" name="Oval 17"/>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1220" name="AutoShape 18"/>
          <p:cNvCxnSpPr>
            <a:cxnSpLocks noChangeShapeType="1"/>
            <a:endCxn id="51219"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1221" name="Text Box 19"/>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16&lt;7 or 16 &gt;7 ?</a:t>
            </a:r>
          </a:p>
        </p:txBody>
      </p:sp>
    </p:spTree>
    <p:extLst>
      <p:ext uri="{BB962C8B-B14F-4D97-AF65-F5344CB8AC3E}">
        <p14:creationId xmlns:p14="http://schemas.microsoft.com/office/powerpoint/2010/main" val="47466119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2227" name="Slide Number Placeholder 4"/>
          <p:cNvSpPr>
            <a:spLocks noGrp="1"/>
          </p:cNvSpPr>
          <p:nvPr>
            <p:ph type="sldNum" sz="quarter" idx="12"/>
          </p:nvPr>
        </p:nvSpPr>
        <p:spPr>
          <a:noFill/>
        </p:spPr>
        <p:txBody>
          <a:bodyPr/>
          <a:lstStyle/>
          <a:p>
            <a:fld id="{90A76A92-27B4-4487-8DE5-BFAD7F871C34}" type="slidenum">
              <a:rPr lang="en-US" smtClean="0"/>
              <a:pPr/>
              <a:t>42</a:t>
            </a:fld>
            <a:endParaRPr lang="en-US" smtClean="0"/>
          </a:p>
        </p:txBody>
      </p:sp>
      <p:sp>
        <p:nvSpPr>
          <p:cNvPr id="52229" name="Oval 3"/>
          <p:cNvSpPr>
            <a:spLocks noChangeArrowheads="1"/>
          </p:cNvSpPr>
          <p:nvPr/>
        </p:nvSpPr>
        <p:spPr bwMode="auto">
          <a:xfrm>
            <a:off x="60960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52230"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2231"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2232" name="Oval 6"/>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2233" name="Oval 7"/>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2234" name="AutoShape 8"/>
          <p:cNvCxnSpPr>
            <a:cxnSpLocks noChangeShapeType="1"/>
            <a:stCxn id="52232" idx="3"/>
            <a:endCxn id="52233"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2235" name="Oval 9"/>
          <p:cNvSpPr>
            <a:spLocks noChangeArrowheads="1"/>
          </p:cNvSpPr>
          <p:nvPr/>
        </p:nvSpPr>
        <p:spPr bwMode="auto">
          <a:xfrm>
            <a:off x="5334000" y="25908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2236" name="AutoShape 10"/>
          <p:cNvCxnSpPr>
            <a:cxnSpLocks noChangeShapeType="1"/>
            <a:endCxn id="52235"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2237" name="Oval 11"/>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2238" name="AutoShape 12"/>
          <p:cNvCxnSpPr>
            <a:cxnSpLocks noChangeShapeType="1"/>
            <a:endCxn id="52237"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2239" name="Oval 13"/>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2240" name="AutoShape 14"/>
          <p:cNvCxnSpPr>
            <a:cxnSpLocks noChangeShapeType="1"/>
            <a:endCxn id="52239"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2241" name="Oval 15"/>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2242" name="AutoShape 16"/>
          <p:cNvCxnSpPr>
            <a:cxnSpLocks noChangeShapeType="1"/>
            <a:endCxn id="52241"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2243" name="Oval 17"/>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2244" name="AutoShape 18"/>
          <p:cNvCxnSpPr>
            <a:cxnSpLocks noChangeShapeType="1"/>
            <a:endCxn id="52243"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2245" name="Text Box 19"/>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16&lt;8 or 16 &gt;8 ?</a:t>
            </a:r>
          </a:p>
        </p:txBody>
      </p:sp>
    </p:spTree>
    <p:extLst>
      <p:ext uri="{BB962C8B-B14F-4D97-AF65-F5344CB8AC3E}">
        <p14:creationId xmlns:p14="http://schemas.microsoft.com/office/powerpoint/2010/main" val="312371036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3251" name="Slide Number Placeholder 4"/>
          <p:cNvSpPr>
            <a:spLocks noGrp="1"/>
          </p:cNvSpPr>
          <p:nvPr>
            <p:ph type="sldNum" sz="quarter" idx="12"/>
          </p:nvPr>
        </p:nvSpPr>
        <p:spPr>
          <a:noFill/>
        </p:spPr>
        <p:txBody>
          <a:bodyPr/>
          <a:lstStyle/>
          <a:p>
            <a:fld id="{79B56DD2-96EE-411C-BAFA-0B4646422E03}" type="slidenum">
              <a:rPr lang="en-US" smtClean="0"/>
              <a:pPr/>
              <a:t>43</a:t>
            </a:fld>
            <a:endParaRPr lang="en-US" smtClean="0"/>
          </a:p>
        </p:txBody>
      </p:sp>
      <p:sp>
        <p:nvSpPr>
          <p:cNvPr id="173059" name="Oval 3"/>
          <p:cNvSpPr>
            <a:spLocks noChangeArrowheads="1"/>
          </p:cNvSpPr>
          <p:nvPr/>
        </p:nvSpPr>
        <p:spPr bwMode="auto">
          <a:xfrm>
            <a:off x="60960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16</a:t>
            </a:r>
          </a:p>
        </p:txBody>
      </p:sp>
      <p:sp>
        <p:nvSpPr>
          <p:cNvPr id="53254" name="Oval 4"/>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3255" name="Oval 5"/>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3256" name="Oval 6"/>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3257" name="Oval 7"/>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3258" name="AutoShape 8"/>
          <p:cNvCxnSpPr>
            <a:cxnSpLocks noChangeShapeType="1"/>
            <a:stCxn id="53256" idx="3"/>
            <a:endCxn id="53257"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3259" name="Oval 9"/>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3260" name="AutoShape 10"/>
          <p:cNvCxnSpPr>
            <a:cxnSpLocks noChangeShapeType="1"/>
            <a:endCxn id="53259"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3261" name="Oval 11"/>
          <p:cNvSpPr>
            <a:spLocks noChangeArrowheads="1"/>
          </p:cNvSpPr>
          <p:nvPr/>
        </p:nvSpPr>
        <p:spPr bwMode="auto">
          <a:xfrm>
            <a:off x="6172200" y="3657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3262" name="AutoShape 12"/>
          <p:cNvCxnSpPr>
            <a:cxnSpLocks noChangeShapeType="1"/>
            <a:endCxn id="53261"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3263" name="Oval 13"/>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3264" name="AutoShape 14"/>
          <p:cNvCxnSpPr>
            <a:cxnSpLocks noChangeShapeType="1"/>
            <a:endCxn id="53263"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3265" name="Oval 15"/>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3266" name="AutoShape 16"/>
          <p:cNvCxnSpPr>
            <a:cxnSpLocks noChangeShapeType="1"/>
            <a:endCxn id="53265"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3267" name="Oval 17"/>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3268" name="AutoShape 18"/>
          <p:cNvCxnSpPr>
            <a:cxnSpLocks noChangeShapeType="1"/>
            <a:endCxn id="53267"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3269" name="Text Box 19"/>
          <p:cNvSpPr txBox="1">
            <a:spLocks noChangeArrowheads="1"/>
          </p:cNvSpPr>
          <p:nvPr/>
        </p:nvSpPr>
        <p:spPr bwMode="auto">
          <a:xfrm>
            <a:off x="5257800" y="1752600"/>
            <a:ext cx="27432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16&lt;14 or 16 &gt;14 ?</a:t>
            </a:r>
          </a:p>
        </p:txBody>
      </p:sp>
    </p:spTree>
    <p:extLst>
      <p:ext uri="{BB962C8B-B14F-4D97-AF65-F5344CB8AC3E}">
        <p14:creationId xmlns:p14="http://schemas.microsoft.com/office/powerpoint/2010/main" val="249520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6.66667E-6 8.67052E-7 L 0.09167 -0.12208 " pathEditMode="relative" ptsTypes="AA">
                                      <p:cBhvr>
                                        <p:cTn id="6" dur="2000" fill="hold"/>
                                        <p:tgtEl>
                                          <p:spTgt spid="173059"/>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4275" name="Slide Number Placeholder 4"/>
          <p:cNvSpPr>
            <a:spLocks noGrp="1"/>
          </p:cNvSpPr>
          <p:nvPr>
            <p:ph type="sldNum" sz="quarter" idx="12"/>
          </p:nvPr>
        </p:nvSpPr>
        <p:spPr>
          <a:noFill/>
        </p:spPr>
        <p:txBody>
          <a:bodyPr/>
          <a:lstStyle/>
          <a:p>
            <a:fld id="{950F8873-AE77-4830-9D49-C4D3D2156E75}" type="slidenum">
              <a:rPr lang="en-US" smtClean="0"/>
              <a:pPr/>
              <a:t>44</a:t>
            </a:fld>
            <a:endParaRPr lang="en-US" smtClean="0"/>
          </a:p>
        </p:txBody>
      </p:sp>
      <p:sp>
        <p:nvSpPr>
          <p:cNvPr id="54277" name="Oval 3"/>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4278" name="Oval 4"/>
          <p:cNvSpPr>
            <a:spLocks noChangeArrowheads="1"/>
          </p:cNvSpPr>
          <p:nvPr/>
        </p:nvSpPr>
        <p:spPr bwMode="auto">
          <a:xfrm>
            <a:off x="67056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4279" name="Oval 5"/>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4280" name="Oval 6"/>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4281" name="AutoShape 7"/>
          <p:cNvCxnSpPr>
            <a:cxnSpLocks noChangeShapeType="1"/>
            <a:stCxn id="54279" idx="3"/>
            <a:endCxn id="54280"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4282" name="Oval 8"/>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4283" name="AutoShape 9"/>
          <p:cNvCxnSpPr>
            <a:cxnSpLocks noChangeShapeType="1"/>
            <a:endCxn id="54282"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4284" name="Oval 10"/>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4285" name="AutoShape 11"/>
          <p:cNvCxnSpPr>
            <a:cxnSpLocks noChangeShapeType="1"/>
            <a:endCxn id="54284"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4286" name="Oval 12"/>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4287" name="AutoShape 13"/>
          <p:cNvCxnSpPr>
            <a:cxnSpLocks noChangeShapeType="1"/>
            <a:endCxn id="54286"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4288" name="Oval 14"/>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4289" name="AutoShape 15"/>
          <p:cNvCxnSpPr>
            <a:cxnSpLocks noChangeShapeType="1"/>
            <a:endCxn id="54288"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4290" name="Oval 16"/>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4291" name="AutoShape 17"/>
          <p:cNvCxnSpPr>
            <a:cxnSpLocks noChangeShapeType="1"/>
            <a:endCxn id="54290"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4292" name="Oval 18"/>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54293" name="AutoShape 19"/>
          <p:cNvCxnSpPr>
            <a:cxnSpLocks noChangeShapeType="1"/>
            <a:endCxn id="54292" idx="0"/>
          </p:cNvCxnSpPr>
          <p:nvPr/>
        </p:nvCxnSpPr>
        <p:spPr bwMode="auto">
          <a:xfrm>
            <a:off x="6629400" y="4113213"/>
            <a:ext cx="573088"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128532582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5299" name="Slide Number Placeholder 4"/>
          <p:cNvSpPr>
            <a:spLocks noGrp="1"/>
          </p:cNvSpPr>
          <p:nvPr>
            <p:ph type="sldNum" sz="quarter" idx="12"/>
          </p:nvPr>
        </p:nvSpPr>
        <p:spPr>
          <a:noFill/>
        </p:spPr>
        <p:txBody>
          <a:bodyPr/>
          <a:lstStyle/>
          <a:p>
            <a:fld id="{BBB9941C-FB90-4414-ACE6-85BF99AB2916}" type="slidenum">
              <a:rPr lang="en-US" smtClean="0"/>
              <a:pPr/>
              <a:t>45</a:t>
            </a:fld>
            <a:endParaRPr lang="en-US" smtClean="0"/>
          </a:p>
        </p:txBody>
      </p:sp>
      <p:sp>
        <p:nvSpPr>
          <p:cNvPr id="55301" name="Oval 3"/>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5302" name="Oval 4"/>
          <p:cNvSpPr>
            <a:spLocks noChangeArrowheads="1"/>
          </p:cNvSpPr>
          <p:nvPr/>
        </p:nvSpPr>
        <p:spPr bwMode="auto">
          <a:xfrm>
            <a:off x="67056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5303" name="Oval 5"/>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5304" name="Oval 6"/>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5305" name="AutoShape 7"/>
          <p:cNvCxnSpPr>
            <a:cxnSpLocks noChangeShapeType="1"/>
            <a:stCxn id="55303" idx="3"/>
            <a:endCxn id="55304"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5306" name="Oval 8"/>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5307" name="AutoShape 9"/>
          <p:cNvCxnSpPr>
            <a:cxnSpLocks noChangeShapeType="1"/>
            <a:endCxn id="55306"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5308" name="Oval 10"/>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5309" name="AutoShape 11"/>
          <p:cNvCxnSpPr>
            <a:cxnSpLocks noChangeShapeType="1"/>
            <a:endCxn id="55308"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5310" name="Oval 12"/>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5311" name="AutoShape 13"/>
          <p:cNvCxnSpPr>
            <a:cxnSpLocks noChangeShapeType="1"/>
            <a:endCxn id="55310"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5312" name="Oval 14"/>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5313" name="AutoShape 15"/>
          <p:cNvCxnSpPr>
            <a:cxnSpLocks noChangeShapeType="1"/>
            <a:endCxn id="55312"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5314" name="Oval 16"/>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5315" name="AutoShape 17"/>
          <p:cNvCxnSpPr>
            <a:cxnSpLocks noChangeShapeType="1"/>
            <a:endCxn id="55314"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5316" name="Oval 18"/>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55317" name="AutoShape 19"/>
          <p:cNvCxnSpPr>
            <a:cxnSpLocks noChangeShapeType="1"/>
            <a:endCxn id="55316"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55318" name="Text Box 20"/>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3&lt;7 or 3 &gt;7 ?</a:t>
            </a:r>
          </a:p>
        </p:txBody>
      </p:sp>
    </p:spTree>
    <p:extLst>
      <p:ext uri="{BB962C8B-B14F-4D97-AF65-F5344CB8AC3E}">
        <p14:creationId xmlns:p14="http://schemas.microsoft.com/office/powerpoint/2010/main" val="171659532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6323" name="Slide Number Placeholder 4"/>
          <p:cNvSpPr>
            <a:spLocks noGrp="1"/>
          </p:cNvSpPr>
          <p:nvPr>
            <p:ph type="sldNum" sz="quarter" idx="12"/>
          </p:nvPr>
        </p:nvSpPr>
        <p:spPr>
          <a:noFill/>
        </p:spPr>
        <p:txBody>
          <a:bodyPr/>
          <a:lstStyle/>
          <a:p>
            <a:fld id="{96FFEC8E-9FFF-4F85-9927-610332616AB2}" type="slidenum">
              <a:rPr lang="en-US" smtClean="0"/>
              <a:pPr/>
              <a:t>46</a:t>
            </a:fld>
            <a:endParaRPr lang="en-US" smtClean="0"/>
          </a:p>
        </p:txBody>
      </p:sp>
      <p:sp>
        <p:nvSpPr>
          <p:cNvPr id="56325" name="Oval 3"/>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6326" name="Oval 4"/>
          <p:cNvSpPr>
            <a:spLocks noChangeArrowheads="1"/>
          </p:cNvSpPr>
          <p:nvPr/>
        </p:nvSpPr>
        <p:spPr bwMode="auto">
          <a:xfrm>
            <a:off x="67056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6327" name="Oval 5"/>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6328" name="Oval 6"/>
          <p:cNvSpPr>
            <a:spLocks noChangeArrowheads="1"/>
          </p:cNvSpPr>
          <p:nvPr/>
        </p:nvSpPr>
        <p:spPr bwMode="auto">
          <a:xfrm>
            <a:off x="2971800" y="25908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6329" name="AutoShape 7"/>
          <p:cNvCxnSpPr>
            <a:cxnSpLocks noChangeShapeType="1"/>
            <a:stCxn id="56327" idx="3"/>
            <a:endCxn id="56328"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6330" name="Oval 8"/>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6331" name="AutoShape 9"/>
          <p:cNvCxnSpPr>
            <a:cxnSpLocks noChangeShapeType="1"/>
            <a:endCxn id="56330"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6332" name="Oval 10"/>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6333" name="AutoShape 11"/>
          <p:cNvCxnSpPr>
            <a:cxnSpLocks noChangeShapeType="1"/>
            <a:endCxn id="56332"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6334" name="Oval 12"/>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6335" name="AutoShape 13"/>
          <p:cNvCxnSpPr>
            <a:cxnSpLocks noChangeShapeType="1"/>
            <a:endCxn id="56334"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6336" name="Oval 14"/>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6337" name="AutoShape 15"/>
          <p:cNvCxnSpPr>
            <a:cxnSpLocks noChangeShapeType="1"/>
            <a:endCxn id="56336"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6338" name="Oval 16"/>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6339" name="AutoShape 17"/>
          <p:cNvCxnSpPr>
            <a:cxnSpLocks noChangeShapeType="1"/>
            <a:endCxn id="56338"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6340" name="Oval 18"/>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56341" name="AutoShape 19"/>
          <p:cNvCxnSpPr>
            <a:cxnSpLocks noChangeShapeType="1"/>
            <a:endCxn id="56340"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56342" name="Text Box 20"/>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3&lt;2 or 3 &gt;2 ?</a:t>
            </a:r>
          </a:p>
        </p:txBody>
      </p:sp>
    </p:spTree>
    <p:extLst>
      <p:ext uri="{BB962C8B-B14F-4D97-AF65-F5344CB8AC3E}">
        <p14:creationId xmlns:p14="http://schemas.microsoft.com/office/powerpoint/2010/main" val="245543962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7347" name="Slide Number Placeholder 4"/>
          <p:cNvSpPr>
            <a:spLocks noGrp="1"/>
          </p:cNvSpPr>
          <p:nvPr>
            <p:ph type="sldNum" sz="quarter" idx="12"/>
          </p:nvPr>
        </p:nvSpPr>
        <p:spPr>
          <a:noFill/>
        </p:spPr>
        <p:txBody>
          <a:bodyPr/>
          <a:lstStyle/>
          <a:p>
            <a:fld id="{8FD0FDF2-2862-4C55-A6B6-50347A78E0DC}" type="slidenum">
              <a:rPr lang="en-US" smtClean="0"/>
              <a:pPr/>
              <a:t>47</a:t>
            </a:fld>
            <a:endParaRPr lang="en-US" smtClean="0"/>
          </a:p>
        </p:txBody>
      </p:sp>
      <p:sp>
        <p:nvSpPr>
          <p:cNvPr id="57349" name="Oval 3"/>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177156" name="Oval 4"/>
          <p:cNvSpPr>
            <a:spLocks noChangeArrowheads="1"/>
          </p:cNvSpPr>
          <p:nvPr/>
        </p:nvSpPr>
        <p:spPr bwMode="auto">
          <a:xfrm>
            <a:off x="67056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3</a:t>
            </a:r>
          </a:p>
        </p:txBody>
      </p:sp>
      <p:sp>
        <p:nvSpPr>
          <p:cNvPr id="57351" name="Oval 5"/>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7352" name="Oval 6"/>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7353" name="AutoShape 7"/>
          <p:cNvCxnSpPr>
            <a:cxnSpLocks noChangeShapeType="1"/>
            <a:stCxn id="57351" idx="3"/>
            <a:endCxn id="57352"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7354" name="Oval 8"/>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7355" name="AutoShape 9"/>
          <p:cNvCxnSpPr>
            <a:cxnSpLocks noChangeShapeType="1"/>
            <a:endCxn id="57354"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7356" name="Oval 10"/>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7357" name="AutoShape 11"/>
          <p:cNvCxnSpPr>
            <a:cxnSpLocks noChangeShapeType="1"/>
            <a:endCxn id="57356"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7358" name="Oval 12"/>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7359" name="AutoShape 13"/>
          <p:cNvCxnSpPr>
            <a:cxnSpLocks noChangeShapeType="1"/>
            <a:endCxn id="57358"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7360" name="Oval 14"/>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7361" name="AutoShape 15"/>
          <p:cNvCxnSpPr>
            <a:cxnSpLocks noChangeShapeType="1"/>
            <a:endCxn id="57360"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7362" name="Oval 16"/>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7363" name="AutoShape 17"/>
          <p:cNvCxnSpPr>
            <a:cxnSpLocks noChangeShapeType="1"/>
            <a:endCxn id="57362"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7364" name="Oval 18"/>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57365" name="AutoShape 19"/>
          <p:cNvCxnSpPr>
            <a:cxnSpLocks noChangeShapeType="1"/>
            <a:endCxn id="57364"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57366" name="Text Box 20"/>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3&lt;4 or 3 &gt;4 ?</a:t>
            </a:r>
          </a:p>
        </p:txBody>
      </p:sp>
    </p:spTree>
    <p:extLst>
      <p:ext uri="{BB962C8B-B14F-4D97-AF65-F5344CB8AC3E}">
        <p14:creationId xmlns:p14="http://schemas.microsoft.com/office/powerpoint/2010/main" val="1592631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 2.65896E-6 L -0.42083 -0.11653 " pathEditMode="relative" rAng="0" ptsTypes="AA">
                                      <p:cBhvr>
                                        <p:cTn id="6" dur="2000" fill="hold"/>
                                        <p:tgtEl>
                                          <p:spTgt spid="177156"/>
                                        </p:tgtEl>
                                        <p:attrNameLst>
                                          <p:attrName>ppt_x</p:attrName>
                                          <p:attrName>ppt_y</p:attrName>
                                        </p:attrNameLst>
                                      </p:cBhvr>
                                      <p:rCtr x="-21000" y="-58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5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8371" name="Slide Number Placeholder 4"/>
          <p:cNvSpPr>
            <a:spLocks noGrp="1"/>
          </p:cNvSpPr>
          <p:nvPr>
            <p:ph type="sldNum" sz="quarter" idx="12"/>
          </p:nvPr>
        </p:nvSpPr>
        <p:spPr>
          <a:noFill/>
        </p:spPr>
        <p:txBody>
          <a:bodyPr/>
          <a:lstStyle/>
          <a:p>
            <a:fld id="{5D2411F7-C64D-48CA-9DA3-2AF5DDE9609C}" type="slidenum">
              <a:rPr lang="en-US" smtClean="0"/>
              <a:pPr/>
              <a:t>48</a:t>
            </a:fld>
            <a:endParaRPr lang="en-US" smtClean="0"/>
          </a:p>
        </p:txBody>
      </p:sp>
      <p:sp>
        <p:nvSpPr>
          <p:cNvPr id="58373" name="Oval 3"/>
          <p:cNvSpPr>
            <a:spLocks noChangeArrowheads="1"/>
          </p:cNvSpPr>
          <p:nvPr/>
        </p:nvSpPr>
        <p:spPr bwMode="auto">
          <a:xfrm>
            <a:off x="7315200" y="5562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8374" name="Oval 4"/>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8375" name="Oval 5"/>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8376" name="AutoShape 6"/>
          <p:cNvCxnSpPr>
            <a:cxnSpLocks noChangeShapeType="1"/>
            <a:stCxn id="58374" idx="3"/>
            <a:endCxn id="58375"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8377" name="Oval 7"/>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8378" name="AutoShape 8"/>
          <p:cNvCxnSpPr>
            <a:cxnSpLocks noChangeShapeType="1"/>
            <a:endCxn id="58377"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8379" name="Oval 9"/>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8380" name="AutoShape 10"/>
          <p:cNvCxnSpPr>
            <a:cxnSpLocks noChangeShapeType="1"/>
            <a:endCxn id="58379"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8381" name="Oval 11"/>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8382" name="AutoShape 12"/>
          <p:cNvCxnSpPr>
            <a:cxnSpLocks noChangeShapeType="1"/>
            <a:endCxn id="58381"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8383" name="Oval 13"/>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8384" name="AutoShape 14"/>
          <p:cNvCxnSpPr>
            <a:cxnSpLocks noChangeShapeType="1"/>
            <a:endCxn id="58383"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8385" name="Oval 15"/>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8386" name="AutoShape 16"/>
          <p:cNvCxnSpPr>
            <a:cxnSpLocks noChangeShapeType="1"/>
            <a:endCxn id="58385"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8387" name="Oval 17"/>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58388" name="AutoShape 18"/>
          <p:cNvCxnSpPr>
            <a:cxnSpLocks noChangeShapeType="1"/>
            <a:endCxn id="58387"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58389" name="Oval 19"/>
          <p:cNvSpPr>
            <a:spLocks noChangeArrowheads="1"/>
          </p:cNvSpPr>
          <p:nvPr/>
        </p:nvSpPr>
        <p:spPr bwMode="auto">
          <a:xfrm>
            <a:off x="2894013"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58390" name="AutoShape 20"/>
          <p:cNvCxnSpPr>
            <a:cxnSpLocks noChangeShapeType="1"/>
            <a:endCxn id="58389" idx="0"/>
          </p:cNvCxnSpPr>
          <p:nvPr/>
        </p:nvCxnSpPr>
        <p:spPr bwMode="auto">
          <a:xfrm flipH="1">
            <a:off x="3160713" y="4113213"/>
            <a:ext cx="649287"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270594787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59395" name="Slide Number Placeholder 4"/>
          <p:cNvSpPr>
            <a:spLocks noGrp="1"/>
          </p:cNvSpPr>
          <p:nvPr>
            <p:ph type="sldNum" sz="quarter" idx="12"/>
          </p:nvPr>
        </p:nvSpPr>
        <p:spPr>
          <a:noFill/>
        </p:spPr>
        <p:txBody>
          <a:bodyPr/>
          <a:lstStyle/>
          <a:p>
            <a:fld id="{F79B04AA-E11E-4AF4-9FB3-8CE7A2A52BD3}" type="slidenum">
              <a:rPr lang="en-US" smtClean="0"/>
              <a:pPr/>
              <a:t>49</a:t>
            </a:fld>
            <a:endParaRPr lang="en-US" smtClean="0"/>
          </a:p>
        </p:txBody>
      </p:sp>
      <p:sp>
        <p:nvSpPr>
          <p:cNvPr id="59397" name="Oval 3"/>
          <p:cNvSpPr>
            <a:spLocks noChangeArrowheads="1"/>
          </p:cNvSpPr>
          <p:nvPr/>
        </p:nvSpPr>
        <p:spPr bwMode="auto">
          <a:xfrm>
            <a:off x="73152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59398" name="Oval 4"/>
          <p:cNvSpPr>
            <a:spLocks noChangeArrowheads="1"/>
          </p:cNvSpPr>
          <p:nvPr/>
        </p:nvSpPr>
        <p:spPr bwMode="auto">
          <a:xfrm>
            <a:off x="4114800" y="15240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59399" name="Oval 5"/>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59400" name="AutoShape 6"/>
          <p:cNvCxnSpPr>
            <a:cxnSpLocks noChangeShapeType="1"/>
            <a:stCxn id="59398" idx="3"/>
            <a:endCxn id="59399"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59401" name="Oval 7"/>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59402" name="AutoShape 8"/>
          <p:cNvCxnSpPr>
            <a:cxnSpLocks noChangeShapeType="1"/>
            <a:endCxn id="59401"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59403" name="Oval 9"/>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59404" name="AutoShape 10"/>
          <p:cNvCxnSpPr>
            <a:cxnSpLocks noChangeShapeType="1"/>
            <a:endCxn id="59403"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59405" name="Oval 11"/>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59406" name="AutoShape 12"/>
          <p:cNvCxnSpPr>
            <a:cxnSpLocks noChangeShapeType="1"/>
            <a:endCxn id="59405"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59407" name="Oval 13"/>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59408" name="AutoShape 14"/>
          <p:cNvCxnSpPr>
            <a:cxnSpLocks noChangeShapeType="1"/>
            <a:endCxn id="59407"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59409" name="Oval 15"/>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59410" name="AutoShape 16"/>
          <p:cNvCxnSpPr>
            <a:cxnSpLocks noChangeShapeType="1"/>
            <a:endCxn id="59409"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59411" name="Oval 17"/>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59412" name="AutoShape 18"/>
          <p:cNvCxnSpPr>
            <a:cxnSpLocks noChangeShapeType="1"/>
            <a:endCxn id="59411"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59413" name="Oval 19"/>
          <p:cNvSpPr>
            <a:spLocks noChangeArrowheads="1"/>
          </p:cNvSpPr>
          <p:nvPr/>
        </p:nvSpPr>
        <p:spPr bwMode="auto">
          <a:xfrm>
            <a:off x="2894013"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59414" name="AutoShape 20"/>
          <p:cNvCxnSpPr>
            <a:cxnSpLocks noChangeShapeType="1"/>
            <a:endCxn id="59413" idx="0"/>
          </p:cNvCxnSpPr>
          <p:nvPr/>
        </p:nvCxnSpPr>
        <p:spPr bwMode="auto">
          <a:xfrm flipH="1">
            <a:off x="3160713" y="4113213"/>
            <a:ext cx="649287" cy="611187"/>
          </a:xfrm>
          <a:prstGeom prst="straightConnector1">
            <a:avLst/>
          </a:prstGeom>
          <a:noFill/>
          <a:ln w="9525">
            <a:solidFill>
              <a:schemeClr val="tx1"/>
            </a:solidFill>
            <a:round/>
            <a:headEnd/>
            <a:tailEnd/>
          </a:ln>
        </p:spPr>
      </p:cxnSp>
      <p:sp>
        <p:nvSpPr>
          <p:cNvPr id="59415" name="Text Box 21"/>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5&lt;7 or 5 &gt;7 ?</a:t>
            </a:r>
          </a:p>
        </p:txBody>
      </p:sp>
    </p:spTree>
    <p:extLst>
      <p:ext uri="{BB962C8B-B14F-4D97-AF65-F5344CB8AC3E}">
        <p14:creationId xmlns:p14="http://schemas.microsoft.com/office/powerpoint/2010/main" val="15864474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dirty="0" smtClean="0"/>
              <a:t>Binary Search Tree</a:t>
            </a:r>
          </a:p>
        </p:txBody>
      </p:sp>
      <p:sp>
        <p:nvSpPr>
          <p:cNvPr id="6166" name="Slide Number Placeholder 22"/>
          <p:cNvSpPr>
            <a:spLocks noGrp="1"/>
          </p:cNvSpPr>
          <p:nvPr>
            <p:ph type="sldNum" sz="quarter" idx="12"/>
          </p:nvPr>
        </p:nvSpPr>
        <p:spPr>
          <a:noFill/>
        </p:spPr>
        <p:txBody>
          <a:bodyPr/>
          <a:lstStyle/>
          <a:p>
            <a:fld id="{381EB8E8-338C-49DF-9549-FF6C222CCCBF}" type="slidenum">
              <a:rPr lang="en-US" smtClean="0"/>
              <a:pPr/>
              <a:t>5</a:t>
            </a:fld>
            <a:endParaRPr lang="en-US" smtClean="0"/>
          </a:p>
        </p:txBody>
      </p:sp>
      <p:sp>
        <p:nvSpPr>
          <p:cNvPr id="4" name="Oval 3"/>
          <p:cNvSpPr>
            <a:spLocks noChangeArrowheads="1"/>
          </p:cNvSpPr>
          <p:nvPr/>
        </p:nvSpPr>
        <p:spPr bwMode="auto">
          <a:xfrm>
            <a:off x="4189413" y="4875213"/>
            <a:ext cx="533400" cy="533400"/>
          </a:xfrm>
          <a:prstGeom prst="ellipse">
            <a:avLst/>
          </a:prstGeom>
          <a:solidFill>
            <a:srgbClr val="CCFFFF"/>
          </a:solidFill>
          <a:ln w="9525">
            <a:solidFill>
              <a:schemeClr val="tx1"/>
            </a:solidFill>
            <a:round/>
            <a:headEnd/>
            <a:tailEnd/>
          </a:ln>
        </p:spPr>
        <p:txBody>
          <a:bodyPr wrap="none" anchor="ctr"/>
          <a:lstStyle/>
          <a:p>
            <a:pPr algn="ctr"/>
            <a:r>
              <a:rPr lang="en-US"/>
              <a:t>5</a:t>
            </a:r>
          </a:p>
        </p:txBody>
      </p:sp>
      <p:sp>
        <p:nvSpPr>
          <p:cNvPr id="5" name="Oval 4"/>
          <p:cNvSpPr>
            <a:spLocks noChangeArrowheads="1"/>
          </p:cNvSpPr>
          <p:nvPr/>
        </p:nvSpPr>
        <p:spPr bwMode="auto">
          <a:xfrm>
            <a:off x="3808413" y="1674813"/>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t>7</a:t>
            </a:r>
          </a:p>
        </p:txBody>
      </p:sp>
      <p:sp>
        <p:nvSpPr>
          <p:cNvPr id="6" name="Oval 5"/>
          <p:cNvSpPr>
            <a:spLocks noChangeArrowheads="1"/>
          </p:cNvSpPr>
          <p:nvPr/>
        </p:nvSpPr>
        <p:spPr bwMode="auto">
          <a:xfrm>
            <a:off x="2665413" y="2741613"/>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cxnSp>
        <p:nvCxnSpPr>
          <p:cNvPr id="6150" name="AutoShape 6"/>
          <p:cNvCxnSpPr>
            <a:cxnSpLocks noChangeShapeType="1"/>
            <a:stCxn id="5" idx="3"/>
            <a:endCxn id="6" idx="0"/>
          </p:cNvCxnSpPr>
          <p:nvPr/>
        </p:nvCxnSpPr>
        <p:spPr bwMode="auto">
          <a:xfrm flipH="1">
            <a:off x="2932113" y="2130425"/>
            <a:ext cx="954087" cy="611188"/>
          </a:xfrm>
          <a:prstGeom prst="straightConnector1">
            <a:avLst/>
          </a:prstGeom>
          <a:noFill/>
          <a:ln w="9525">
            <a:solidFill>
              <a:schemeClr val="tx1"/>
            </a:solidFill>
            <a:round/>
            <a:headEnd/>
            <a:tailEnd/>
          </a:ln>
        </p:spPr>
      </p:cxnSp>
      <p:sp>
        <p:nvSpPr>
          <p:cNvPr id="8" name="Oval 7"/>
          <p:cNvSpPr>
            <a:spLocks noChangeArrowheads="1"/>
          </p:cNvSpPr>
          <p:nvPr/>
        </p:nvSpPr>
        <p:spPr bwMode="auto">
          <a:xfrm>
            <a:off x="5027613" y="2741613"/>
            <a:ext cx="533400" cy="533400"/>
          </a:xfrm>
          <a:prstGeom prst="ellipse">
            <a:avLst/>
          </a:prstGeom>
          <a:solidFill>
            <a:srgbClr val="CCFFFF"/>
          </a:solidFill>
          <a:ln w="9525">
            <a:solidFill>
              <a:schemeClr val="tx1"/>
            </a:solidFill>
            <a:round/>
            <a:headEnd/>
            <a:tailEnd/>
          </a:ln>
        </p:spPr>
        <p:txBody>
          <a:bodyPr wrap="none" anchor="ctr"/>
          <a:lstStyle/>
          <a:p>
            <a:pPr algn="ctr"/>
            <a:r>
              <a:rPr lang="en-US"/>
              <a:t>8</a:t>
            </a:r>
          </a:p>
        </p:txBody>
      </p:sp>
      <p:cxnSp>
        <p:nvCxnSpPr>
          <p:cNvPr id="6152" name="AutoShape 8"/>
          <p:cNvCxnSpPr>
            <a:cxnSpLocks noChangeShapeType="1"/>
            <a:endCxn id="8" idx="0"/>
          </p:cNvCxnSpPr>
          <p:nvPr/>
        </p:nvCxnSpPr>
        <p:spPr bwMode="auto">
          <a:xfrm>
            <a:off x="4264025" y="2130425"/>
            <a:ext cx="1030288" cy="611188"/>
          </a:xfrm>
          <a:prstGeom prst="straightConnector1">
            <a:avLst/>
          </a:prstGeom>
          <a:noFill/>
          <a:ln w="9525">
            <a:solidFill>
              <a:schemeClr val="tx1"/>
            </a:solidFill>
            <a:round/>
            <a:headEnd/>
            <a:tailEnd/>
          </a:ln>
        </p:spPr>
      </p:cxnSp>
      <p:sp>
        <p:nvSpPr>
          <p:cNvPr id="10" name="Oval 9"/>
          <p:cNvSpPr>
            <a:spLocks noChangeArrowheads="1"/>
          </p:cNvSpPr>
          <p:nvPr/>
        </p:nvSpPr>
        <p:spPr bwMode="auto">
          <a:xfrm>
            <a:off x="5865813" y="3808413"/>
            <a:ext cx="533400" cy="533400"/>
          </a:xfrm>
          <a:prstGeom prst="ellipse">
            <a:avLst/>
          </a:prstGeom>
          <a:solidFill>
            <a:srgbClr val="CCFFFF"/>
          </a:solidFill>
          <a:ln w="9525">
            <a:solidFill>
              <a:schemeClr val="tx1"/>
            </a:solidFill>
            <a:round/>
            <a:headEnd/>
            <a:tailEnd/>
          </a:ln>
        </p:spPr>
        <p:txBody>
          <a:bodyPr wrap="none" anchor="ctr"/>
          <a:lstStyle/>
          <a:p>
            <a:pPr algn="ctr"/>
            <a:r>
              <a:rPr lang="en-US"/>
              <a:t>14</a:t>
            </a:r>
          </a:p>
        </p:txBody>
      </p:sp>
      <p:cxnSp>
        <p:nvCxnSpPr>
          <p:cNvPr id="6154" name="AutoShape 10"/>
          <p:cNvCxnSpPr>
            <a:cxnSpLocks noChangeShapeType="1"/>
            <a:endCxn id="10" idx="0"/>
          </p:cNvCxnSpPr>
          <p:nvPr/>
        </p:nvCxnSpPr>
        <p:spPr bwMode="auto">
          <a:xfrm>
            <a:off x="5483225" y="3197225"/>
            <a:ext cx="649288" cy="611188"/>
          </a:xfrm>
          <a:prstGeom prst="straightConnector1">
            <a:avLst/>
          </a:prstGeom>
          <a:noFill/>
          <a:ln w="9525">
            <a:solidFill>
              <a:schemeClr val="tx1"/>
            </a:solidFill>
            <a:round/>
            <a:headEnd/>
            <a:tailEnd/>
          </a:ln>
        </p:spPr>
      </p:cxnSp>
      <p:sp>
        <p:nvSpPr>
          <p:cNvPr id="12" name="Oval 11"/>
          <p:cNvSpPr>
            <a:spLocks noChangeArrowheads="1"/>
          </p:cNvSpPr>
          <p:nvPr/>
        </p:nvSpPr>
        <p:spPr bwMode="auto">
          <a:xfrm>
            <a:off x="5102225" y="48768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cxnSp>
        <p:nvCxnSpPr>
          <p:cNvPr id="6156" name="AutoShape 12"/>
          <p:cNvCxnSpPr>
            <a:cxnSpLocks noChangeShapeType="1"/>
            <a:endCxn id="12" idx="0"/>
          </p:cNvCxnSpPr>
          <p:nvPr/>
        </p:nvCxnSpPr>
        <p:spPr bwMode="auto">
          <a:xfrm flipH="1">
            <a:off x="5368925" y="4265613"/>
            <a:ext cx="573088" cy="611187"/>
          </a:xfrm>
          <a:prstGeom prst="straightConnector1">
            <a:avLst/>
          </a:prstGeom>
          <a:noFill/>
          <a:ln w="9525">
            <a:solidFill>
              <a:schemeClr val="tx1"/>
            </a:solidFill>
            <a:round/>
            <a:headEnd/>
            <a:tailEnd/>
          </a:ln>
        </p:spPr>
      </p:cxnSp>
      <p:sp>
        <p:nvSpPr>
          <p:cNvPr id="14" name="Oval 13"/>
          <p:cNvSpPr>
            <a:spLocks noChangeArrowheads="1"/>
          </p:cNvSpPr>
          <p:nvPr/>
        </p:nvSpPr>
        <p:spPr bwMode="auto">
          <a:xfrm>
            <a:off x="3427413" y="3808413"/>
            <a:ext cx="533400" cy="533400"/>
          </a:xfrm>
          <a:prstGeom prst="ellipse">
            <a:avLst/>
          </a:prstGeom>
          <a:solidFill>
            <a:srgbClr val="CCFFFF"/>
          </a:solidFill>
          <a:ln w="9525">
            <a:solidFill>
              <a:schemeClr val="tx1"/>
            </a:solidFill>
            <a:round/>
            <a:headEnd/>
            <a:tailEnd/>
          </a:ln>
        </p:spPr>
        <p:txBody>
          <a:bodyPr wrap="none" anchor="ctr"/>
          <a:lstStyle/>
          <a:p>
            <a:pPr algn="ctr"/>
            <a:r>
              <a:rPr lang="en-US"/>
              <a:t>4</a:t>
            </a:r>
          </a:p>
        </p:txBody>
      </p:sp>
      <p:cxnSp>
        <p:nvCxnSpPr>
          <p:cNvPr id="6158" name="AutoShape 14"/>
          <p:cNvCxnSpPr>
            <a:cxnSpLocks noChangeShapeType="1"/>
            <a:endCxn id="14" idx="0"/>
          </p:cNvCxnSpPr>
          <p:nvPr/>
        </p:nvCxnSpPr>
        <p:spPr bwMode="auto">
          <a:xfrm>
            <a:off x="3121025" y="3197225"/>
            <a:ext cx="573088" cy="611188"/>
          </a:xfrm>
          <a:prstGeom prst="straightConnector1">
            <a:avLst/>
          </a:prstGeom>
          <a:noFill/>
          <a:ln w="9525">
            <a:solidFill>
              <a:schemeClr val="tx1"/>
            </a:solidFill>
            <a:round/>
            <a:headEnd/>
            <a:tailEnd/>
          </a:ln>
        </p:spPr>
      </p:cxnSp>
      <p:sp>
        <p:nvSpPr>
          <p:cNvPr id="16" name="Oval 15"/>
          <p:cNvSpPr>
            <a:spLocks noChangeArrowheads="1"/>
          </p:cNvSpPr>
          <p:nvPr/>
        </p:nvSpPr>
        <p:spPr bwMode="auto">
          <a:xfrm>
            <a:off x="1827213" y="3808413"/>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160" name="AutoShape 16"/>
          <p:cNvCxnSpPr>
            <a:cxnSpLocks noChangeShapeType="1"/>
            <a:endCxn id="16" idx="0"/>
          </p:cNvCxnSpPr>
          <p:nvPr/>
        </p:nvCxnSpPr>
        <p:spPr bwMode="auto">
          <a:xfrm flipH="1">
            <a:off x="2093913" y="3197225"/>
            <a:ext cx="649287" cy="611188"/>
          </a:xfrm>
          <a:prstGeom prst="straightConnector1">
            <a:avLst/>
          </a:prstGeom>
          <a:noFill/>
          <a:ln w="9525">
            <a:solidFill>
              <a:schemeClr val="tx1"/>
            </a:solidFill>
            <a:round/>
            <a:headEnd/>
            <a:tailEnd/>
          </a:ln>
        </p:spPr>
      </p:cxnSp>
      <p:sp>
        <p:nvSpPr>
          <p:cNvPr id="18" name="Oval 17"/>
          <p:cNvSpPr>
            <a:spLocks noChangeArrowheads="1"/>
          </p:cNvSpPr>
          <p:nvPr/>
        </p:nvSpPr>
        <p:spPr bwMode="auto">
          <a:xfrm>
            <a:off x="6629400" y="4875213"/>
            <a:ext cx="533400" cy="533400"/>
          </a:xfrm>
          <a:prstGeom prst="ellipse">
            <a:avLst/>
          </a:prstGeom>
          <a:solidFill>
            <a:srgbClr val="CCFFFF"/>
          </a:solidFill>
          <a:ln w="9525">
            <a:solidFill>
              <a:schemeClr val="tx1"/>
            </a:solidFill>
            <a:round/>
            <a:headEnd/>
            <a:tailEnd/>
          </a:ln>
        </p:spPr>
        <p:txBody>
          <a:bodyPr wrap="none" anchor="ctr"/>
          <a:lstStyle/>
          <a:p>
            <a:pPr algn="ctr"/>
            <a:r>
              <a:rPr lang="en-US"/>
              <a:t>16</a:t>
            </a:r>
          </a:p>
        </p:txBody>
      </p:sp>
      <p:cxnSp>
        <p:nvCxnSpPr>
          <p:cNvPr id="6162" name="AutoShape 18"/>
          <p:cNvCxnSpPr>
            <a:cxnSpLocks noChangeShapeType="1"/>
            <a:endCxn id="18" idx="0"/>
          </p:cNvCxnSpPr>
          <p:nvPr/>
        </p:nvCxnSpPr>
        <p:spPr bwMode="auto">
          <a:xfrm>
            <a:off x="6323013" y="4264025"/>
            <a:ext cx="573087" cy="611188"/>
          </a:xfrm>
          <a:prstGeom prst="straightConnector1">
            <a:avLst/>
          </a:prstGeom>
          <a:noFill/>
          <a:ln w="9525">
            <a:solidFill>
              <a:schemeClr val="tx1"/>
            </a:solidFill>
            <a:round/>
            <a:headEnd/>
            <a:tailEnd/>
          </a:ln>
        </p:spPr>
      </p:cxnSp>
      <p:sp>
        <p:nvSpPr>
          <p:cNvPr id="20" name="Oval 19"/>
          <p:cNvSpPr>
            <a:spLocks noChangeArrowheads="1"/>
          </p:cNvSpPr>
          <p:nvPr/>
        </p:nvSpPr>
        <p:spPr bwMode="auto">
          <a:xfrm>
            <a:off x="2587625" y="4875213"/>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cxnSp>
        <p:nvCxnSpPr>
          <p:cNvPr id="6164" name="AutoShape 20"/>
          <p:cNvCxnSpPr>
            <a:cxnSpLocks noChangeShapeType="1"/>
            <a:endCxn id="20" idx="0"/>
          </p:cNvCxnSpPr>
          <p:nvPr/>
        </p:nvCxnSpPr>
        <p:spPr bwMode="auto">
          <a:xfrm flipH="1">
            <a:off x="2854325" y="4264025"/>
            <a:ext cx="649288" cy="611188"/>
          </a:xfrm>
          <a:prstGeom prst="straightConnector1">
            <a:avLst/>
          </a:prstGeom>
          <a:noFill/>
          <a:ln w="9525">
            <a:solidFill>
              <a:schemeClr val="tx1"/>
            </a:solidFill>
            <a:round/>
            <a:headEnd/>
            <a:tailEnd/>
          </a:ln>
        </p:spPr>
      </p:cxnSp>
      <p:cxnSp>
        <p:nvCxnSpPr>
          <p:cNvPr id="6165" name="AutoShape 21"/>
          <p:cNvCxnSpPr>
            <a:cxnSpLocks noChangeShapeType="1"/>
          </p:cNvCxnSpPr>
          <p:nvPr/>
        </p:nvCxnSpPr>
        <p:spPr bwMode="auto">
          <a:xfrm>
            <a:off x="3884613" y="4265613"/>
            <a:ext cx="573087" cy="6111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270617497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60419" name="Slide Number Placeholder 4"/>
          <p:cNvSpPr>
            <a:spLocks noGrp="1"/>
          </p:cNvSpPr>
          <p:nvPr>
            <p:ph type="sldNum" sz="quarter" idx="12"/>
          </p:nvPr>
        </p:nvSpPr>
        <p:spPr>
          <a:noFill/>
        </p:spPr>
        <p:txBody>
          <a:bodyPr/>
          <a:lstStyle/>
          <a:p>
            <a:fld id="{8117B66A-3DE7-47F6-9E7D-420D4CF0F226}" type="slidenum">
              <a:rPr lang="en-US" smtClean="0"/>
              <a:pPr/>
              <a:t>50</a:t>
            </a:fld>
            <a:endParaRPr lang="en-US" smtClean="0"/>
          </a:p>
        </p:txBody>
      </p:sp>
      <p:sp>
        <p:nvSpPr>
          <p:cNvPr id="60421" name="Oval 3"/>
          <p:cNvSpPr>
            <a:spLocks noChangeArrowheads="1"/>
          </p:cNvSpPr>
          <p:nvPr/>
        </p:nvSpPr>
        <p:spPr bwMode="auto">
          <a:xfrm>
            <a:off x="73152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60422" name="Oval 4"/>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60423" name="Oval 5"/>
          <p:cNvSpPr>
            <a:spLocks noChangeArrowheads="1"/>
          </p:cNvSpPr>
          <p:nvPr/>
        </p:nvSpPr>
        <p:spPr bwMode="auto">
          <a:xfrm>
            <a:off x="2971800" y="25908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60424" name="AutoShape 6"/>
          <p:cNvCxnSpPr>
            <a:cxnSpLocks noChangeShapeType="1"/>
            <a:stCxn id="60422" idx="3"/>
            <a:endCxn id="60423"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60425" name="Oval 7"/>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60426" name="AutoShape 8"/>
          <p:cNvCxnSpPr>
            <a:cxnSpLocks noChangeShapeType="1"/>
            <a:endCxn id="60425"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60427" name="Oval 9"/>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60428" name="AutoShape 10"/>
          <p:cNvCxnSpPr>
            <a:cxnSpLocks noChangeShapeType="1"/>
            <a:endCxn id="60427"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60429" name="Oval 11"/>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60430" name="AutoShape 12"/>
          <p:cNvCxnSpPr>
            <a:cxnSpLocks noChangeShapeType="1"/>
            <a:endCxn id="60429"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60431" name="Oval 13"/>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60432" name="AutoShape 14"/>
          <p:cNvCxnSpPr>
            <a:cxnSpLocks noChangeShapeType="1"/>
            <a:endCxn id="60431"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60433" name="Oval 15"/>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60434" name="AutoShape 16"/>
          <p:cNvCxnSpPr>
            <a:cxnSpLocks noChangeShapeType="1"/>
            <a:endCxn id="60433"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60435" name="Oval 17"/>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60436" name="AutoShape 18"/>
          <p:cNvCxnSpPr>
            <a:cxnSpLocks noChangeShapeType="1"/>
            <a:endCxn id="60435"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60437" name="Oval 19"/>
          <p:cNvSpPr>
            <a:spLocks noChangeArrowheads="1"/>
          </p:cNvSpPr>
          <p:nvPr/>
        </p:nvSpPr>
        <p:spPr bwMode="auto">
          <a:xfrm>
            <a:off x="2894013"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60438" name="AutoShape 20"/>
          <p:cNvCxnSpPr>
            <a:cxnSpLocks noChangeShapeType="1"/>
            <a:endCxn id="60437" idx="0"/>
          </p:cNvCxnSpPr>
          <p:nvPr/>
        </p:nvCxnSpPr>
        <p:spPr bwMode="auto">
          <a:xfrm flipH="1">
            <a:off x="3160713" y="4113213"/>
            <a:ext cx="649287" cy="611187"/>
          </a:xfrm>
          <a:prstGeom prst="straightConnector1">
            <a:avLst/>
          </a:prstGeom>
          <a:noFill/>
          <a:ln w="9525">
            <a:solidFill>
              <a:schemeClr val="tx1"/>
            </a:solidFill>
            <a:round/>
            <a:headEnd/>
            <a:tailEnd/>
          </a:ln>
        </p:spPr>
      </p:cxnSp>
      <p:sp>
        <p:nvSpPr>
          <p:cNvPr id="60439" name="Text Box 21"/>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5&lt;2 or 5 &gt;2 ?</a:t>
            </a:r>
          </a:p>
        </p:txBody>
      </p:sp>
    </p:spTree>
    <p:extLst>
      <p:ext uri="{BB962C8B-B14F-4D97-AF65-F5344CB8AC3E}">
        <p14:creationId xmlns:p14="http://schemas.microsoft.com/office/powerpoint/2010/main" val="311807344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61443" name="Slide Number Placeholder 4"/>
          <p:cNvSpPr>
            <a:spLocks noGrp="1"/>
          </p:cNvSpPr>
          <p:nvPr>
            <p:ph type="sldNum" sz="quarter" idx="12"/>
          </p:nvPr>
        </p:nvSpPr>
        <p:spPr>
          <a:noFill/>
        </p:spPr>
        <p:txBody>
          <a:bodyPr/>
          <a:lstStyle/>
          <a:p>
            <a:fld id="{A2DAF054-379A-4F98-88D3-87DF934CD690}" type="slidenum">
              <a:rPr lang="en-US" smtClean="0"/>
              <a:pPr/>
              <a:t>51</a:t>
            </a:fld>
            <a:endParaRPr lang="en-US" smtClean="0"/>
          </a:p>
        </p:txBody>
      </p:sp>
      <p:sp>
        <p:nvSpPr>
          <p:cNvPr id="181251" name="Oval 3"/>
          <p:cNvSpPr>
            <a:spLocks noChangeArrowheads="1"/>
          </p:cNvSpPr>
          <p:nvPr/>
        </p:nvSpPr>
        <p:spPr bwMode="auto">
          <a:xfrm>
            <a:off x="7315200" y="5562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61446" name="Oval 4"/>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61447" name="Oval 5"/>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61448" name="AutoShape 6"/>
          <p:cNvCxnSpPr>
            <a:cxnSpLocks noChangeShapeType="1"/>
            <a:stCxn id="61446" idx="3"/>
            <a:endCxn id="61447"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61449" name="Oval 7"/>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61450" name="AutoShape 8"/>
          <p:cNvCxnSpPr>
            <a:cxnSpLocks noChangeShapeType="1"/>
            <a:endCxn id="61449"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61451" name="Oval 9"/>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61452" name="AutoShape 10"/>
          <p:cNvCxnSpPr>
            <a:cxnSpLocks noChangeShapeType="1"/>
            <a:endCxn id="61451"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61453" name="Oval 11"/>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61454" name="AutoShape 12"/>
          <p:cNvCxnSpPr>
            <a:cxnSpLocks noChangeShapeType="1"/>
            <a:endCxn id="61453"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61455" name="Oval 13"/>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61456" name="AutoShape 14"/>
          <p:cNvCxnSpPr>
            <a:cxnSpLocks noChangeShapeType="1"/>
            <a:endCxn id="61455"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61457" name="Oval 15"/>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61458" name="AutoShape 16"/>
          <p:cNvCxnSpPr>
            <a:cxnSpLocks noChangeShapeType="1"/>
            <a:endCxn id="61457"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61459" name="Oval 17"/>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61460" name="AutoShape 18"/>
          <p:cNvCxnSpPr>
            <a:cxnSpLocks noChangeShapeType="1"/>
            <a:endCxn id="61459"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61461" name="Oval 19"/>
          <p:cNvSpPr>
            <a:spLocks noChangeArrowheads="1"/>
          </p:cNvSpPr>
          <p:nvPr/>
        </p:nvSpPr>
        <p:spPr bwMode="auto">
          <a:xfrm>
            <a:off x="2894013"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61462" name="AutoShape 20"/>
          <p:cNvCxnSpPr>
            <a:cxnSpLocks noChangeShapeType="1"/>
            <a:endCxn id="61461" idx="0"/>
          </p:cNvCxnSpPr>
          <p:nvPr/>
        </p:nvCxnSpPr>
        <p:spPr bwMode="auto">
          <a:xfrm flipH="1">
            <a:off x="3160713" y="4113213"/>
            <a:ext cx="649287" cy="611187"/>
          </a:xfrm>
          <a:prstGeom prst="straightConnector1">
            <a:avLst/>
          </a:prstGeom>
          <a:noFill/>
          <a:ln w="9525">
            <a:solidFill>
              <a:schemeClr val="tx1"/>
            </a:solidFill>
            <a:round/>
            <a:headEnd/>
            <a:tailEnd/>
          </a:ln>
        </p:spPr>
      </p:cxnSp>
      <p:sp>
        <p:nvSpPr>
          <p:cNvPr id="61463" name="Text Box 21"/>
          <p:cNvSpPr txBox="1">
            <a:spLocks noChangeArrowheads="1"/>
          </p:cNvSpPr>
          <p:nvPr/>
        </p:nvSpPr>
        <p:spPr bwMode="auto">
          <a:xfrm>
            <a:off x="5257800" y="1752600"/>
            <a:ext cx="2514600" cy="366713"/>
          </a:xfrm>
          <a:prstGeom prst="rect">
            <a:avLst/>
          </a:prstGeom>
          <a:noFill/>
          <a:ln w="9525">
            <a:noFill/>
            <a:miter lim="800000"/>
            <a:headEnd/>
            <a:tailEnd/>
          </a:ln>
        </p:spPr>
        <p:txBody>
          <a:bodyPr>
            <a:spAutoFit/>
          </a:bodyPr>
          <a:lstStyle/>
          <a:p>
            <a:pPr>
              <a:spcBef>
                <a:spcPct val="50000"/>
              </a:spcBef>
            </a:pPr>
            <a:r>
              <a:rPr lang="en-US" b="1">
                <a:solidFill>
                  <a:srgbClr val="0000FF"/>
                </a:solidFill>
              </a:rPr>
              <a:t>5&lt;4 or 5 &gt;4 ?</a:t>
            </a:r>
          </a:p>
        </p:txBody>
      </p:sp>
    </p:spTree>
    <p:extLst>
      <p:ext uri="{BB962C8B-B14F-4D97-AF65-F5344CB8AC3E}">
        <p14:creationId xmlns:p14="http://schemas.microsoft.com/office/powerpoint/2010/main" val="1182087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8.67052E-7 L -0.30833 -0.12208 " pathEditMode="relative" ptsTypes="AA">
                                      <p:cBhvr>
                                        <p:cTn id="6" dur="2000" fill="hold"/>
                                        <p:tgtEl>
                                          <p:spTgt spid="18125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1"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(Insert a New Node)</a:t>
            </a:r>
            <a:endParaRPr lang="en-US" sz="3600" dirty="0" smtClean="0"/>
          </a:p>
        </p:txBody>
      </p:sp>
      <p:sp>
        <p:nvSpPr>
          <p:cNvPr id="62467" name="Slide Number Placeholder 4"/>
          <p:cNvSpPr>
            <a:spLocks noGrp="1"/>
          </p:cNvSpPr>
          <p:nvPr>
            <p:ph type="sldNum" sz="quarter" idx="12"/>
          </p:nvPr>
        </p:nvSpPr>
        <p:spPr>
          <a:noFill/>
        </p:spPr>
        <p:txBody>
          <a:bodyPr/>
          <a:lstStyle/>
          <a:p>
            <a:fld id="{B1EC98DF-505C-405A-B2CB-4DDF39D66A16}" type="slidenum">
              <a:rPr lang="en-US" smtClean="0"/>
              <a:pPr/>
              <a:t>52</a:t>
            </a:fld>
            <a:endParaRPr lang="en-US" smtClean="0"/>
          </a:p>
        </p:txBody>
      </p:sp>
      <p:sp>
        <p:nvSpPr>
          <p:cNvPr id="62469" name="Oval 3"/>
          <p:cNvSpPr>
            <a:spLocks noChangeArrowheads="1"/>
          </p:cNvSpPr>
          <p:nvPr/>
        </p:nvSpPr>
        <p:spPr bwMode="auto">
          <a:xfrm>
            <a:off x="4495800"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5</a:t>
            </a:r>
          </a:p>
        </p:txBody>
      </p:sp>
      <p:sp>
        <p:nvSpPr>
          <p:cNvPr id="62470" name="Oval 4"/>
          <p:cNvSpPr>
            <a:spLocks noChangeArrowheads="1"/>
          </p:cNvSpPr>
          <p:nvPr/>
        </p:nvSpPr>
        <p:spPr bwMode="auto">
          <a:xfrm>
            <a:off x="4114800" y="1524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sp>
        <p:nvSpPr>
          <p:cNvPr id="62471" name="Oval 5"/>
          <p:cNvSpPr>
            <a:spLocks noChangeArrowheads="1"/>
          </p:cNvSpPr>
          <p:nvPr/>
        </p:nvSpPr>
        <p:spPr bwMode="auto">
          <a:xfrm>
            <a:off x="29718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62472" name="AutoShape 6"/>
          <p:cNvCxnSpPr>
            <a:cxnSpLocks noChangeShapeType="1"/>
            <a:stCxn id="62470" idx="3"/>
            <a:endCxn id="62471" idx="0"/>
          </p:cNvCxnSpPr>
          <p:nvPr/>
        </p:nvCxnSpPr>
        <p:spPr bwMode="auto">
          <a:xfrm flipH="1">
            <a:off x="3238500" y="1979613"/>
            <a:ext cx="954088" cy="611187"/>
          </a:xfrm>
          <a:prstGeom prst="straightConnector1">
            <a:avLst/>
          </a:prstGeom>
          <a:noFill/>
          <a:ln w="9525">
            <a:solidFill>
              <a:schemeClr val="tx1"/>
            </a:solidFill>
            <a:round/>
            <a:headEnd/>
            <a:tailEnd/>
          </a:ln>
        </p:spPr>
      </p:cxnSp>
      <p:sp>
        <p:nvSpPr>
          <p:cNvPr id="62473" name="Oval 7"/>
          <p:cNvSpPr>
            <a:spLocks noChangeArrowheads="1"/>
          </p:cNvSpPr>
          <p:nvPr/>
        </p:nvSpPr>
        <p:spPr bwMode="auto">
          <a:xfrm>
            <a:off x="5334000" y="25908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8</a:t>
            </a:r>
          </a:p>
        </p:txBody>
      </p:sp>
      <p:cxnSp>
        <p:nvCxnSpPr>
          <p:cNvPr id="62474" name="AutoShape 8"/>
          <p:cNvCxnSpPr>
            <a:cxnSpLocks noChangeShapeType="1"/>
            <a:endCxn id="62473" idx="0"/>
          </p:cNvCxnSpPr>
          <p:nvPr/>
        </p:nvCxnSpPr>
        <p:spPr bwMode="auto">
          <a:xfrm>
            <a:off x="4570413" y="1979613"/>
            <a:ext cx="1030287" cy="611187"/>
          </a:xfrm>
          <a:prstGeom prst="straightConnector1">
            <a:avLst/>
          </a:prstGeom>
          <a:noFill/>
          <a:ln w="9525">
            <a:solidFill>
              <a:schemeClr val="tx1"/>
            </a:solidFill>
            <a:round/>
            <a:headEnd/>
            <a:tailEnd/>
          </a:ln>
        </p:spPr>
      </p:cxnSp>
      <p:sp>
        <p:nvSpPr>
          <p:cNvPr id="62475" name="Oval 9"/>
          <p:cNvSpPr>
            <a:spLocks noChangeArrowheads="1"/>
          </p:cNvSpPr>
          <p:nvPr/>
        </p:nvSpPr>
        <p:spPr bwMode="auto">
          <a:xfrm>
            <a:off x="61722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14</a:t>
            </a:r>
          </a:p>
        </p:txBody>
      </p:sp>
      <p:cxnSp>
        <p:nvCxnSpPr>
          <p:cNvPr id="62476" name="AutoShape 10"/>
          <p:cNvCxnSpPr>
            <a:cxnSpLocks noChangeShapeType="1"/>
            <a:endCxn id="62475" idx="0"/>
          </p:cNvCxnSpPr>
          <p:nvPr/>
        </p:nvCxnSpPr>
        <p:spPr bwMode="auto">
          <a:xfrm>
            <a:off x="5789613" y="3046413"/>
            <a:ext cx="649287" cy="611187"/>
          </a:xfrm>
          <a:prstGeom prst="straightConnector1">
            <a:avLst/>
          </a:prstGeom>
          <a:noFill/>
          <a:ln w="9525">
            <a:solidFill>
              <a:schemeClr val="tx1"/>
            </a:solidFill>
            <a:round/>
            <a:headEnd/>
            <a:tailEnd/>
          </a:ln>
        </p:spPr>
      </p:cxnSp>
      <p:sp>
        <p:nvSpPr>
          <p:cNvPr id="62477" name="Oval 11"/>
          <p:cNvSpPr>
            <a:spLocks noChangeArrowheads="1"/>
          </p:cNvSpPr>
          <p:nvPr/>
        </p:nvSpPr>
        <p:spPr bwMode="auto">
          <a:xfrm>
            <a:off x="5408613" y="4725988"/>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62478" name="AutoShape 12"/>
          <p:cNvCxnSpPr>
            <a:cxnSpLocks noChangeShapeType="1"/>
            <a:endCxn id="62477" idx="0"/>
          </p:cNvCxnSpPr>
          <p:nvPr/>
        </p:nvCxnSpPr>
        <p:spPr bwMode="auto">
          <a:xfrm flipH="1">
            <a:off x="5675313" y="4114800"/>
            <a:ext cx="573087" cy="611188"/>
          </a:xfrm>
          <a:prstGeom prst="straightConnector1">
            <a:avLst/>
          </a:prstGeom>
          <a:noFill/>
          <a:ln w="9525">
            <a:solidFill>
              <a:schemeClr val="tx1"/>
            </a:solidFill>
            <a:round/>
            <a:headEnd/>
            <a:tailEnd/>
          </a:ln>
        </p:spPr>
      </p:cxnSp>
      <p:sp>
        <p:nvSpPr>
          <p:cNvPr id="62479" name="Oval 13"/>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62480" name="AutoShape 14"/>
          <p:cNvCxnSpPr>
            <a:cxnSpLocks noChangeShapeType="1"/>
            <a:endCxn id="62479" idx="0"/>
          </p:cNvCxnSpPr>
          <p:nvPr/>
        </p:nvCxnSpPr>
        <p:spPr bwMode="auto">
          <a:xfrm>
            <a:off x="3427413" y="3046413"/>
            <a:ext cx="573087" cy="611187"/>
          </a:xfrm>
          <a:prstGeom prst="straightConnector1">
            <a:avLst/>
          </a:prstGeom>
          <a:noFill/>
          <a:ln w="9525">
            <a:solidFill>
              <a:schemeClr val="tx1"/>
            </a:solidFill>
            <a:round/>
            <a:headEnd/>
            <a:tailEnd/>
          </a:ln>
        </p:spPr>
      </p:cxnSp>
      <p:sp>
        <p:nvSpPr>
          <p:cNvPr id="62481" name="Oval 15"/>
          <p:cNvSpPr>
            <a:spLocks noChangeArrowheads="1"/>
          </p:cNvSpPr>
          <p:nvPr/>
        </p:nvSpPr>
        <p:spPr bwMode="auto">
          <a:xfrm>
            <a:off x="2133600" y="36576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a:t>
            </a:r>
          </a:p>
        </p:txBody>
      </p:sp>
      <p:cxnSp>
        <p:nvCxnSpPr>
          <p:cNvPr id="62482" name="AutoShape 16"/>
          <p:cNvCxnSpPr>
            <a:cxnSpLocks noChangeShapeType="1"/>
            <a:endCxn id="62481" idx="0"/>
          </p:cNvCxnSpPr>
          <p:nvPr/>
        </p:nvCxnSpPr>
        <p:spPr bwMode="auto">
          <a:xfrm flipH="1">
            <a:off x="2400300" y="3046413"/>
            <a:ext cx="649288" cy="611187"/>
          </a:xfrm>
          <a:prstGeom prst="straightConnector1">
            <a:avLst/>
          </a:prstGeom>
          <a:noFill/>
          <a:ln w="9525">
            <a:solidFill>
              <a:schemeClr val="tx1"/>
            </a:solidFill>
            <a:round/>
            <a:headEnd/>
            <a:tailEnd/>
          </a:ln>
        </p:spPr>
      </p:cxnSp>
      <p:sp>
        <p:nvSpPr>
          <p:cNvPr id="62483" name="Oval 17"/>
          <p:cNvSpPr>
            <a:spLocks noChangeArrowheads="1"/>
          </p:cNvSpPr>
          <p:nvPr/>
        </p:nvSpPr>
        <p:spPr bwMode="auto">
          <a:xfrm>
            <a:off x="6935788"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16</a:t>
            </a:r>
          </a:p>
        </p:txBody>
      </p:sp>
      <p:cxnSp>
        <p:nvCxnSpPr>
          <p:cNvPr id="62484" name="AutoShape 18"/>
          <p:cNvCxnSpPr>
            <a:cxnSpLocks noChangeShapeType="1"/>
            <a:endCxn id="62483" idx="0"/>
          </p:cNvCxnSpPr>
          <p:nvPr/>
        </p:nvCxnSpPr>
        <p:spPr bwMode="auto">
          <a:xfrm>
            <a:off x="6629400" y="4113213"/>
            <a:ext cx="573088" cy="611187"/>
          </a:xfrm>
          <a:prstGeom prst="straightConnector1">
            <a:avLst/>
          </a:prstGeom>
          <a:noFill/>
          <a:ln w="9525">
            <a:solidFill>
              <a:schemeClr val="tx1"/>
            </a:solidFill>
            <a:round/>
            <a:headEnd/>
            <a:tailEnd/>
          </a:ln>
        </p:spPr>
      </p:cxnSp>
      <p:sp>
        <p:nvSpPr>
          <p:cNvPr id="62485" name="Oval 19"/>
          <p:cNvSpPr>
            <a:spLocks noChangeArrowheads="1"/>
          </p:cNvSpPr>
          <p:nvPr/>
        </p:nvSpPr>
        <p:spPr bwMode="auto">
          <a:xfrm>
            <a:off x="2894013" y="47244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62486" name="AutoShape 20"/>
          <p:cNvCxnSpPr>
            <a:cxnSpLocks noChangeShapeType="1"/>
            <a:endCxn id="62485" idx="0"/>
          </p:cNvCxnSpPr>
          <p:nvPr/>
        </p:nvCxnSpPr>
        <p:spPr bwMode="auto">
          <a:xfrm flipH="1">
            <a:off x="3160713" y="4113213"/>
            <a:ext cx="649287" cy="611187"/>
          </a:xfrm>
          <a:prstGeom prst="straightConnector1">
            <a:avLst/>
          </a:prstGeom>
          <a:noFill/>
          <a:ln w="9525">
            <a:solidFill>
              <a:schemeClr val="tx1"/>
            </a:solidFill>
            <a:round/>
            <a:headEnd/>
            <a:tailEnd/>
          </a:ln>
        </p:spPr>
      </p:cxnSp>
      <p:cxnSp>
        <p:nvCxnSpPr>
          <p:cNvPr id="62487" name="AutoShape 21"/>
          <p:cNvCxnSpPr>
            <a:cxnSpLocks noChangeShapeType="1"/>
          </p:cNvCxnSpPr>
          <p:nvPr/>
        </p:nvCxnSpPr>
        <p:spPr bwMode="auto">
          <a:xfrm>
            <a:off x="4191000" y="4114800"/>
            <a:ext cx="573088" cy="611188"/>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28080612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smtClean="0">
                <a:solidFill>
                  <a:srgbClr val="1F497D"/>
                </a:solidFill>
                <a:ea typeface="UWKMJF (KSC)" pitchFamily="2" charset="-127"/>
              </a:rPr>
              <a:t>(Minimum Element)</a:t>
            </a:r>
            <a:endParaRPr lang="en-US" sz="4000" dirty="0" smtClean="0">
              <a:ea typeface="UWKMJF (KSC)" pitchFamily="2" charset="-127"/>
            </a:endParaRPr>
          </a:p>
        </p:txBody>
      </p:sp>
      <p:sp>
        <p:nvSpPr>
          <p:cNvPr id="22533" name="Rectangle 3"/>
          <p:cNvSpPr>
            <a:spLocks noGrp="1" noChangeArrowheads="1"/>
          </p:cNvSpPr>
          <p:nvPr>
            <p:ph idx="1"/>
          </p:nvPr>
        </p:nvSpPr>
        <p:spPr/>
        <p:txBody>
          <a:bodyPr/>
          <a:lstStyle/>
          <a:p>
            <a:pPr eaLnBrk="1" hangingPunct="1">
              <a:lnSpc>
                <a:spcPct val="90000"/>
              </a:lnSpc>
              <a:buFont typeface="Wingdings" pitchFamily="2" charset="2"/>
              <a:buNone/>
            </a:pPr>
            <a:r>
              <a:rPr lang="en-US" altLang="ko-KR" sz="2400" b="1" dirty="0" smtClean="0">
                <a:ea typeface="UWKMJF (KSC)" pitchFamily="2" charset="-127"/>
              </a:rPr>
              <a:t>Minimum</a:t>
            </a:r>
          </a:p>
          <a:p>
            <a:pPr eaLnBrk="1" hangingPunct="1">
              <a:lnSpc>
                <a:spcPct val="90000"/>
              </a:lnSpc>
              <a:buClr>
                <a:schemeClr val="tx2"/>
              </a:buClr>
            </a:pPr>
            <a:r>
              <a:rPr lang="en-US" altLang="ko-KR" sz="2400" dirty="0" smtClean="0">
                <a:ea typeface="UWKMJF (KSC)" pitchFamily="2" charset="-127"/>
              </a:rPr>
              <a:t>An element in a binary search tree whose key is a </a:t>
            </a:r>
            <a:r>
              <a:rPr lang="en-US" altLang="ko-KR" sz="2400" u="sng" dirty="0" smtClean="0">
                <a:ea typeface="UWKMJF (KSC)" pitchFamily="2" charset="-127"/>
              </a:rPr>
              <a:t>minimum</a:t>
            </a:r>
            <a:r>
              <a:rPr lang="en-US" altLang="ko-KR" sz="2400" dirty="0" smtClean="0">
                <a:ea typeface="UWKMJF (KSC)" pitchFamily="2" charset="-127"/>
              </a:rPr>
              <a:t> can always be found by </a:t>
            </a:r>
            <a:r>
              <a:rPr lang="en-US" altLang="ko-KR" sz="2400" u="sng" dirty="0" smtClean="0">
                <a:ea typeface="UWKMJF (KSC)" pitchFamily="2" charset="-127"/>
              </a:rPr>
              <a:t>leftmost child</a:t>
            </a:r>
            <a:r>
              <a:rPr lang="en-US" altLang="ko-KR" sz="2400" dirty="0" smtClean="0">
                <a:ea typeface="UWKMJF (KSC)" pitchFamily="2" charset="-127"/>
              </a:rPr>
              <a:t>.</a:t>
            </a:r>
            <a:endParaRPr lang="en-US" altLang="ko-KR" sz="2400" dirty="0" smtClean="0">
              <a:ea typeface="굴림" pitchFamily="34" charset="-127"/>
              <a:cs typeface="Times New Roman" pitchFamily="18" charset="0"/>
            </a:endParaRPr>
          </a:p>
          <a:p>
            <a:pPr eaLnBrk="1" hangingPunct="1">
              <a:lnSpc>
                <a:spcPct val="90000"/>
              </a:lnSpc>
              <a:buFont typeface="Wingdings" pitchFamily="2" charset="2"/>
              <a:buNone/>
            </a:pPr>
            <a:r>
              <a:rPr lang="en-US" altLang="ko-KR" sz="2400" dirty="0" smtClean="0">
                <a:latin typeface="Arial" pitchFamily="34" charset="0"/>
                <a:ea typeface="UWKMJF (KSC)" pitchFamily="2" charset="-127"/>
              </a:rPr>
              <a:t> </a:t>
            </a:r>
            <a:endParaRPr lang="en-US" altLang="ko-KR" sz="2400" dirty="0" smtClean="0">
              <a:ea typeface="굴림" pitchFamily="34" charset="-127"/>
            </a:endParaRPr>
          </a:p>
          <a:p>
            <a:pPr eaLnBrk="1" hangingPunct="1">
              <a:lnSpc>
                <a:spcPct val="90000"/>
              </a:lnSpc>
              <a:buFont typeface="Wingdings" pitchFamily="2" charset="2"/>
              <a:buNone/>
            </a:pPr>
            <a:endParaRPr lang="en-US" altLang="ko-KR" sz="2400" dirty="0" smtClean="0">
              <a:ea typeface="UWKMJF (KSC)" pitchFamily="2" charset="-127"/>
            </a:endParaRPr>
          </a:p>
          <a:p>
            <a:pPr eaLnBrk="1" hangingPunct="1">
              <a:lnSpc>
                <a:spcPct val="90000"/>
              </a:lnSpc>
              <a:buFont typeface="Wingdings" pitchFamily="2" charset="2"/>
              <a:buNone/>
            </a:pPr>
            <a:endParaRPr lang="en-US" altLang="ko-KR" sz="2400" dirty="0">
              <a:ea typeface="UWKMJF (KSC)" pitchFamily="2" charset="-127"/>
            </a:endParaRPr>
          </a:p>
          <a:p>
            <a:pPr eaLnBrk="1" hangingPunct="1">
              <a:lnSpc>
                <a:spcPct val="90000"/>
              </a:lnSpc>
              <a:buFont typeface="Wingdings" pitchFamily="2" charset="2"/>
              <a:buNone/>
            </a:pPr>
            <a:endParaRPr lang="en-US" altLang="ko-KR" sz="2400" dirty="0" smtClean="0">
              <a:ea typeface="UWKMJF (KSC)" pitchFamily="2" charset="-127"/>
            </a:endParaRPr>
          </a:p>
          <a:p>
            <a:pPr eaLnBrk="1" hangingPunct="1">
              <a:lnSpc>
                <a:spcPct val="90000"/>
              </a:lnSpc>
              <a:buFont typeface="Wingdings" pitchFamily="2" charset="2"/>
              <a:buNone/>
            </a:pPr>
            <a:endParaRPr lang="en-US" altLang="ko-KR" sz="2400" dirty="0">
              <a:ea typeface="UWKMJF (KSC)" pitchFamily="2" charset="-127"/>
            </a:endParaRPr>
          </a:p>
          <a:p>
            <a:pPr eaLnBrk="1" hangingPunct="1">
              <a:lnSpc>
                <a:spcPct val="90000"/>
              </a:lnSpc>
              <a:buFont typeface="Wingdings" pitchFamily="2" charset="2"/>
              <a:buNone/>
            </a:pPr>
            <a:endParaRPr lang="en-US" altLang="ko-KR" sz="2400" dirty="0" smtClean="0">
              <a:ea typeface="UWKMJF (KSC)" pitchFamily="2" charset="-127"/>
            </a:endParaRPr>
          </a:p>
          <a:p>
            <a:pPr eaLnBrk="1" hangingPunct="1">
              <a:lnSpc>
                <a:spcPct val="90000"/>
              </a:lnSpc>
              <a:buFont typeface="Wingdings" pitchFamily="2" charset="2"/>
              <a:buNone/>
            </a:pPr>
            <a:endParaRPr lang="en-US" altLang="ko-KR" sz="2400" dirty="0" smtClean="0">
              <a:ea typeface="UWKMJF (KSC)" pitchFamily="2" charset="-127"/>
            </a:endParaRPr>
          </a:p>
          <a:p>
            <a:pPr eaLnBrk="1" hangingPunct="1">
              <a:lnSpc>
                <a:spcPct val="90000"/>
              </a:lnSpc>
              <a:buFont typeface="Wingdings" pitchFamily="2" charset="2"/>
              <a:buNone/>
            </a:pPr>
            <a:r>
              <a:rPr lang="en-US" altLang="ko-KR" sz="2400" dirty="0" smtClean="0">
                <a:ea typeface="UWKMJF (KSC)" pitchFamily="2" charset="-127"/>
              </a:rPr>
              <a:t>T(n) = O(log</a:t>
            </a:r>
            <a:r>
              <a:rPr lang="en-US" altLang="ko-KR" sz="2400" baseline="-25000" dirty="0" smtClean="0">
                <a:ea typeface="UWKMJF (KSC)" pitchFamily="2" charset="-127"/>
              </a:rPr>
              <a:t>2</a:t>
            </a:r>
            <a:r>
              <a:rPr lang="en-US" altLang="ko-KR" sz="2400" dirty="0" smtClean="0">
                <a:ea typeface="UWKMJF (KSC)" pitchFamily="2" charset="-127"/>
              </a:rPr>
              <a:t> n) or possible worst case O(n)</a:t>
            </a:r>
            <a:endParaRPr lang="en-US" sz="2400" dirty="0" smtClean="0">
              <a:ea typeface="UWKMJF (KSC)" pitchFamily="2" charset="-127"/>
            </a:endParaRPr>
          </a:p>
        </p:txBody>
      </p:sp>
      <p:sp>
        <p:nvSpPr>
          <p:cNvPr id="22531" name="Slide Number Placeholder 5"/>
          <p:cNvSpPr>
            <a:spLocks noGrp="1"/>
          </p:cNvSpPr>
          <p:nvPr>
            <p:ph type="sldNum" sz="quarter" idx="12"/>
          </p:nvPr>
        </p:nvSpPr>
        <p:spPr>
          <a:noFill/>
        </p:spPr>
        <p:txBody>
          <a:bodyPr/>
          <a:lstStyle/>
          <a:p>
            <a:fld id="{8295B3B9-01FA-4F9F-878C-ADFAF2A30ED3}" type="slidenum">
              <a:rPr lang="en-US" smtClean="0"/>
              <a:pPr/>
              <a:t>53</a:t>
            </a:fld>
            <a:endParaRPr lang="en-US" smtClean="0"/>
          </a:p>
        </p:txBody>
      </p:sp>
      <p:sp>
        <p:nvSpPr>
          <p:cNvPr id="6" name="Text Box 2"/>
          <p:cNvSpPr txBox="1">
            <a:spLocks noChangeArrowheads="1"/>
          </p:cNvSpPr>
          <p:nvPr/>
        </p:nvSpPr>
        <p:spPr bwMode="auto">
          <a:xfrm>
            <a:off x="609600" y="2844800"/>
            <a:ext cx="7924800" cy="22606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en-US" b="1">
                <a:solidFill>
                  <a:srgbClr val="000000"/>
                </a:solidFill>
                <a:effectLst/>
                <a:latin typeface="Courier New"/>
                <a:ea typeface="Gulim"/>
                <a:cs typeface="Times New Roman"/>
              </a:rPr>
              <a:t>Tree_Minimum</a:t>
            </a:r>
            <a:r>
              <a:rPr lang="en-US">
                <a:solidFill>
                  <a:srgbClr val="000000"/>
                </a:solidFill>
                <a:effectLst/>
                <a:latin typeface="Courier New"/>
                <a:ea typeface="Gulim"/>
                <a:cs typeface="Times New Roman"/>
              </a:rPr>
              <a:t>(x)</a:t>
            </a:r>
            <a:endParaRPr lang="en-US">
              <a:effectLst/>
              <a:latin typeface="Calibri"/>
              <a:ea typeface="Malgun Gothic"/>
              <a:cs typeface="Times New Roman"/>
            </a:endParaRPr>
          </a:p>
          <a:p>
            <a:pPr marL="0" marR="0">
              <a:lnSpc>
                <a:spcPct val="115000"/>
              </a:lnSpc>
              <a:spcBef>
                <a:spcPts val="0"/>
              </a:spcBef>
              <a:spcAft>
                <a:spcPts val="0"/>
              </a:spcAft>
            </a:pPr>
            <a:r>
              <a:rPr lang="en-US">
                <a:solidFill>
                  <a:srgbClr val="000000"/>
                </a:solidFill>
                <a:effectLst/>
                <a:latin typeface="Courier New"/>
                <a:ea typeface="Gulim"/>
                <a:cs typeface="Times New Roman"/>
              </a:rPr>
              <a:t>{</a:t>
            </a:r>
            <a:endParaRPr lang="en-US">
              <a:effectLst/>
              <a:latin typeface="Calibri"/>
              <a:ea typeface="Malgun Gothic"/>
              <a:cs typeface="Times New Roman"/>
            </a:endParaRPr>
          </a:p>
          <a:p>
            <a:pPr marL="0" marR="0">
              <a:lnSpc>
                <a:spcPct val="115000"/>
              </a:lnSpc>
              <a:spcBef>
                <a:spcPts val="0"/>
              </a:spcBef>
              <a:spcAft>
                <a:spcPts val="0"/>
              </a:spcAft>
            </a:pPr>
            <a:r>
              <a:rPr lang="en-US">
                <a:solidFill>
                  <a:srgbClr val="FF0000"/>
                </a:solidFill>
                <a:effectLst/>
                <a:latin typeface="Courier New"/>
                <a:ea typeface="Gulim"/>
                <a:cs typeface="Times New Roman"/>
              </a:rPr>
              <a:t>0</a:t>
            </a:r>
            <a:r>
              <a:rPr lang="en-US">
                <a:solidFill>
                  <a:srgbClr val="000000"/>
                </a:solidFill>
                <a:effectLst/>
                <a:latin typeface="Courier New"/>
                <a:ea typeface="Gulim"/>
                <a:cs typeface="Times New Roman"/>
              </a:rPr>
              <a:t>	y = x;</a:t>
            </a:r>
            <a:endParaRPr lang="en-US">
              <a:effectLst/>
              <a:latin typeface="Calibri"/>
              <a:ea typeface="Malgun Gothic"/>
              <a:cs typeface="Times New Roman"/>
            </a:endParaRPr>
          </a:p>
          <a:p>
            <a:pPr marL="0" marR="0">
              <a:lnSpc>
                <a:spcPct val="115000"/>
              </a:lnSpc>
              <a:spcBef>
                <a:spcPts val="0"/>
              </a:spcBef>
              <a:spcAft>
                <a:spcPts val="0"/>
              </a:spcAft>
            </a:pPr>
            <a:r>
              <a:rPr lang="en-US">
                <a:solidFill>
                  <a:srgbClr val="FF0000"/>
                </a:solidFill>
                <a:effectLst/>
                <a:latin typeface="Courier New"/>
                <a:ea typeface="Gulim"/>
                <a:cs typeface="Times New Roman"/>
              </a:rPr>
              <a:t>1</a:t>
            </a:r>
            <a:r>
              <a:rPr lang="en-US">
                <a:solidFill>
                  <a:srgbClr val="000000"/>
                </a:solidFill>
                <a:effectLst/>
                <a:latin typeface="Courier New"/>
                <a:ea typeface="Gulim"/>
                <a:cs typeface="Times New Roman"/>
              </a:rPr>
              <a:t>	while y </a:t>
            </a:r>
            <a:r>
              <a:rPr lang="en-US">
                <a:solidFill>
                  <a:srgbClr val="000000"/>
                </a:solidFill>
                <a:effectLst/>
                <a:latin typeface="Courier New"/>
                <a:ea typeface="Gulim"/>
                <a:cs typeface="Courier New"/>
                <a:sym typeface="Symbol"/>
              </a:rPr>
              <a:t></a:t>
            </a:r>
            <a:r>
              <a:rPr lang="en-US">
                <a:solidFill>
                  <a:srgbClr val="000000"/>
                </a:solidFill>
                <a:effectLst/>
                <a:latin typeface="Courier New"/>
                <a:ea typeface="Gulim"/>
                <a:cs typeface="Times New Roman"/>
              </a:rPr>
              <a:t> leftchild </a:t>
            </a:r>
            <a:r>
              <a:rPr lang="en-US">
                <a:solidFill>
                  <a:srgbClr val="000000"/>
                </a:solidFill>
                <a:effectLst/>
                <a:latin typeface="Courier New"/>
                <a:ea typeface="Gulim"/>
                <a:cs typeface="Courier New"/>
                <a:sym typeface="Symbol"/>
              </a:rPr>
              <a:t></a:t>
            </a:r>
            <a:r>
              <a:rPr lang="en-US">
                <a:solidFill>
                  <a:srgbClr val="000000"/>
                </a:solidFill>
                <a:effectLst/>
                <a:latin typeface="Courier New"/>
                <a:ea typeface="Gulim"/>
                <a:cs typeface="Times New Roman"/>
              </a:rPr>
              <a:t> NIL</a:t>
            </a:r>
            <a:endParaRPr lang="en-US">
              <a:effectLst/>
              <a:latin typeface="Calibri"/>
              <a:ea typeface="Malgun Gothic"/>
              <a:cs typeface="Times New Roman"/>
            </a:endParaRPr>
          </a:p>
          <a:p>
            <a:pPr marL="0" marR="0">
              <a:lnSpc>
                <a:spcPct val="115000"/>
              </a:lnSpc>
              <a:spcBef>
                <a:spcPts val="0"/>
              </a:spcBef>
              <a:spcAft>
                <a:spcPts val="0"/>
              </a:spcAft>
            </a:pPr>
            <a:r>
              <a:rPr lang="en-US">
                <a:solidFill>
                  <a:srgbClr val="FF0000"/>
                </a:solidFill>
                <a:effectLst/>
                <a:latin typeface="Courier New"/>
                <a:ea typeface="Gulim"/>
                <a:cs typeface="Times New Roman"/>
              </a:rPr>
              <a:t>2</a:t>
            </a:r>
            <a:r>
              <a:rPr lang="en-US">
                <a:solidFill>
                  <a:srgbClr val="000000"/>
                </a:solidFill>
                <a:effectLst/>
                <a:latin typeface="Courier New"/>
                <a:ea typeface="Gulim"/>
                <a:cs typeface="Times New Roman"/>
              </a:rPr>
              <a:t>		y = y </a:t>
            </a:r>
            <a:r>
              <a:rPr lang="en-US">
                <a:solidFill>
                  <a:srgbClr val="000000"/>
                </a:solidFill>
                <a:effectLst/>
                <a:latin typeface="Courier New"/>
                <a:ea typeface="Gulim"/>
                <a:cs typeface="Courier New"/>
                <a:sym typeface="Symbol"/>
              </a:rPr>
              <a:t></a:t>
            </a:r>
            <a:r>
              <a:rPr lang="en-US">
                <a:solidFill>
                  <a:srgbClr val="000000"/>
                </a:solidFill>
                <a:effectLst/>
                <a:latin typeface="Courier New"/>
                <a:ea typeface="Gulim"/>
                <a:cs typeface="Times New Roman"/>
              </a:rPr>
              <a:t> leftchild;</a:t>
            </a:r>
            <a:endParaRPr lang="en-US">
              <a:effectLst/>
              <a:latin typeface="Calibri"/>
              <a:ea typeface="Malgun Gothic"/>
              <a:cs typeface="Times New Roman"/>
            </a:endParaRPr>
          </a:p>
          <a:p>
            <a:pPr marL="0" marR="0">
              <a:lnSpc>
                <a:spcPct val="115000"/>
              </a:lnSpc>
              <a:spcBef>
                <a:spcPts val="0"/>
              </a:spcBef>
              <a:spcAft>
                <a:spcPts val="0"/>
              </a:spcAft>
            </a:pPr>
            <a:r>
              <a:rPr lang="en-US">
                <a:solidFill>
                  <a:srgbClr val="FF0000"/>
                </a:solidFill>
                <a:effectLst/>
                <a:latin typeface="Courier New"/>
                <a:ea typeface="Gulim"/>
                <a:cs typeface="Times New Roman"/>
              </a:rPr>
              <a:t>3</a:t>
            </a:r>
            <a:r>
              <a:rPr lang="en-US">
                <a:solidFill>
                  <a:srgbClr val="000000"/>
                </a:solidFill>
                <a:effectLst/>
                <a:latin typeface="Courier New"/>
                <a:ea typeface="Gulim"/>
                <a:cs typeface="Times New Roman"/>
              </a:rPr>
              <a:t>	return y;</a:t>
            </a:r>
            <a:endParaRPr lang="en-US">
              <a:effectLst/>
              <a:latin typeface="Calibri"/>
              <a:ea typeface="Malgun Gothic"/>
              <a:cs typeface="Times New Roman"/>
            </a:endParaRPr>
          </a:p>
          <a:p>
            <a:pPr marL="0" marR="0">
              <a:lnSpc>
                <a:spcPct val="115000"/>
              </a:lnSpc>
              <a:spcBef>
                <a:spcPts val="0"/>
              </a:spcBef>
              <a:spcAft>
                <a:spcPts val="0"/>
              </a:spcAft>
            </a:pPr>
            <a:r>
              <a:rPr lang="en-US">
                <a:solidFill>
                  <a:srgbClr val="000000"/>
                </a:solidFill>
                <a:effectLst/>
                <a:latin typeface="Courier New"/>
                <a:ea typeface="Gulim"/>
                <a:cs typeface="Times New Roman"/>
              </a:rPr>
              <a:t>}</a:t>
            </a:r>
            <a:endParaRPr lang="en-US">
              <a:effectLst/>
              <a:latin typeface="Calibri"/>
              <a:ea typeface="Malgun Gothic"/>
              <a:cs typeface="Times New Roman"/>
            </a:endParaRPr>
          </a:p>
          <a:p>
            <a:pPr marL="0" marR="0">
              <a:lnSpc>
                <a:spcPct val="115000"/>
              </a:lnSpc>
              <a:spcBef>
                <a:spcPts val="0"/>
              </a:spcBef>
              <a:spcAft>
                <a:spcPts val="0"/>
              </a:spcAft>
            </a:pPr>
            <a:r>
              <a:rPr lang="en-US">
                <a:effectLst/>
                <a:latin typeface="Courier New"/>
                <a:ea typeface="Malgun Gothic"/>
                <a:cs typeface="Times New Roman"/>
              </a:rPr>
              <a:t> </a:t>
            </a:r>
            <a:endParaRPr lang="en-US">
              <a:effectLst/>
              <a:latin typeface="Calibri"/>
              <a:ea typeface="Malgun Gothic"/>
              <a:cs typeface="Times New Roman"/>
            </a:endParaRPr>
          </a:p>
        </p:txBody>
      </p:sp>
    </p:spTree>
    <p:extLst>
      <p:ext uri="{BB962C8B-B14F-4D97-AF65-F5344CB8AC3E}">
        <p14:creationId xmlns:p14="http://schemas.microsoft.com/office/powerpoint/2010/main" val="419407966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smtClean="0">
                <a:solidFill>
                  <a:srgbClr val="1F497D"/>
                </a:solidFill>
                <a:ea typeface="UWKMJF (KSC)" pitchFamily="2" charset="-127"/>
              </a:rPr>
              <a:t>(Maximum Element)</a:t>
            </a:r>
            <a:endParaRPr lang="en-US" sz="4000" dirty="0" smtClean="0">
              <a:ea typeface="UWKMJF (KSC)" pitchFamily="2" charset="-127"/>
            </a:endParaRPr>
          </a:p>
        </p:txBody>
      </p:sp>
      <p:sp>
        <p:nvSpPr>
          <p:cNvPr id="23557" name="Rectangle 3"/>
          <p:cNvSpPr>
            <a:spLocks noGrp="1" noChangeArrowheads="1"/>
          </p:cNvSpPr>
          <p:nvPr>
            <p:ph idx="1"/>
          </p:nvPr>
        </p:nvSpPr>
        <p:spPr/>
        <p:txBody>
          <a:bodyPr/>
          <a:lstStyle/>
          <a:p>
            <a:pPr eaLnBrk="1" hangingPunct="1">
              <a:lnSpc>
                <a:spcPct val="90000"/>
              </a:lnSpc>
              <a:buFont typeface="Wingdings" pitchFamily="2" charset="2"/>
              <a:buNone/>
            </a:pPr>
            <a:r>
              <a:rPr lang="en-US" altLang="ko-KR" sz="2400" b="1" dirty="0" smtClean="0">
                <a:ea typeface="UWKMJF (KSC)" pitchFamily="2" charset="-127"/>
              </a:rPr>
              <a:t>Maximum</a:t>
            </a:r>
          </a:p>
          <a:p>
            <a:pPr eaLnBrk="1" hangingPunct="1">
              <a:lnSpc>
                <a:spcPct val="90000"/>
              </a:lnSpc>
              <a:buClr>
                <a:schemeClr val="tx2"/>
              </a:buClr>
            </a:pPr>
            <a:r>
              <a:rPr lang="en-US" altLang="ko-KR" sz="2400" dirty="0" smtClean="0">
                <a:ea typeface="UWKMJF (KSC)" pitchFamily="2" charset="-127"/>
              </a:rPr>
              <a:t>An element in a binary search tree whose key is a maximum can always be founded by </a:t>
            </a:r>
            <a:r>
              <a:rPr lang="en-US" altLang="ko-KR" sz="2400" u="sng" dirty="0" smtClean="0">
                <a:ea typeface="UWKMJF (KSC)" pitchFamily="2" charset="-127"/>
              </a:rPr>
              <a:t>rightmost child</a:t>
            </a:r>
            <a:r>
              <a:rPr lang="en-US" altLang="ko-KR" sz="2400" dirty="0" smtClean="0">
                <a:ea typeface="UWKMJF (KSC)" pitchFamily="2" charset="-127"/>
              </a:rPr>
              <a:t>.</a:t>
            </a:r>
          </a:p>
          <a:p>
            <a:pPr eaLnBrk="1" hangingPunct="1">
              <a:lnSpc>
                <a:spcPct val="90000"/>
              </a:lnSpc>
              <a:buClr>
                <a:schemeClr val="tx2"/>
              </a:buClr>
            </a:pPr>
            <a:endParaRPr lang="en-US" altLang="ko-KR" sz="2400" dirty="0" smtClean="0">
              <a:ea typeface="굴림" pitchFamily="34" charset="-127"/>
              <a:cs typeface="Times New Roman" pitchFamily="18" charset="0"/>
            </a:endParaRPr>
          </a:p>
          <a:p>
            <a:pPr eaLnBrk="1" hangingPunct="1">
              <a:lnSpc>
                <a:spcPct val="90000"/>
              </a:lnSpc>
              <a:buFont typeface="Wingdings" pitchFamily="2" charset="2"/>
              <a:buNone/>
            </a:pPr>
            <a:r>
              <a:rPr lang="en-US" altLang="ko-KR" sz="2400" dirty="0" smtClean="0">
                <a:latin typeface="Times New Roman" pitchFamily="18" charset="0"/>
                <a:ea typeface="UWKMJF (KSC)" pitchFamily="2" charset="-127"/>
              </a:rPr>
              <a:t> </a:t>
            </a:r>
            <a:endParaRPr lang="en-US" altLang="ko-KR" sz="2400" dirty="0" smtClean="0">
              <a:ea typeface="굴림" pitchFamily="34" charset="-127"/>
            </a:endParaRPr>
          </a:p>
          <a:p>
            <a:pPr eaLnBrk="1" hangingPunct="1">
              <a:lnSpc>
                <a:spcPct val="90000"/>
              </a:lnSpc>
              <a:buFont typeface="Wingdings" pitchFamily="2" charset="2"/>
              <a:buNone/>
            </a:pPr>
            <a:endParaRPr lang="en-US" altLang="ko-KR" sz="2400" dirty="0" smtClean="0">
              <a:ea typeface="UWKMJF (KSC)" pitchFamily="2" charset="-127"/>
            </a:endParaRPr>
          </a:p>
          <a:p>
            <a:pPr eaLnBrk="1" hangingPunct="1">
              <a:lnSpc>
                <a:spcPct val="90000"/>
              </a:lnSpc>
              <a:buFont typeface="Wingdings" pitchFamily="2" charset="2"/>
              <a:buNone/>
            </a:pPr>
            <a:endParaRPr lang="en-US" altLang="ko-KR" sz="2400" dirty="0">
              <a:ea typeface="UWKMJF (KSC)" pitchFamily="2" charset="-127"/>
            </a:endParaRPr>
          </a:p>
          <a:p>
            <a:pPr eaLnBrk="1" hangingPunct="1">
              <a:lnSpc>
                <a:spcPct val="90000"/>
              </a:lnSpc>
              <a:buFont typeface="Wingdings" pitchFamily="2" charset="2"/>
              <a:buNone/>
            </a:pPr>
            <a:endParaRPr lang="en-US" altLang="ko-KR" sz="2400" dirty="0" smtClean="0">
              <a:ea typeface="UWKMJF (KSC)" pitchFamily="2" charset="-127"/>
            </a:endParaRPr>
          </a:p>
          <a:p>
            <a:pPr eaLnBrk="1" hangingPunct="1">
              <a:lnSpc>
                <a:spcPct val="90000"/>
              </a:lnSpc>
              <a:buFont typeface="Wingdings" pitchFamily="2" charset="2"/>
              <a:buNone/>
            </a:pPr>
            <a:endParaRPr lang="en-US" altLang="ko-KR" sz="2400" dirty="0" smtClean="0">
              <a:ea typeface="UWKMJF (KSC)" pitchFamily="2" charset="-127"/>
            </a:endParaRPr>
          </a:p>
          <a:p>
            <a:pPr eaLnBrk="1" hangingPunct="1">
              <a:lnSpc>
                <a:spcPct val="90000"/>
              </a:lnSpc>
              <a:buFont typeface="Wingdings" pitchFamily="2" charset="2"/>
              <a:buNone/>
            </a:pPr>
            <a:r>
              <a:rPr lang="en-US" altLang="ko-KR" sz="2400" dirty="0" smtClean="0">
                <a:ea typeface="UWKMJF (KSC)" pitchFamily="2" charset="-127"/>
              </a:rPr>
              <a:t>T(n) = O( log</a:t>
            </a:r>
            <a:r>
              <a:rPr lang="en-US" altLang="ko-KR" sz="2400" baseline="-25000" dirty="0" smtClean="0">
                <a:ea typeface="UWKMJF (KSC)" pitchFamily="2" charset="-127"/>
              </a:rPr>
              <a:t>2 </a:t>
            </a:r>
            <a:r>
              <a:rPr lang="en-US" altLang="ko-KR" sz="2400" dirty="0" smtClean="0">
                <a:ea typeface="UWKMJF (KSC)" pitchFamily="2" charset="-127"/>
              </a:rPr>
              <a:t>n)</a:t>
            </a:r>
            <a:endParaRPr lang="en-US" sz="2400" dirty="0" smtClean="0">
              <a:ea typeface="UWKMJF (KSC)" pitchFamily="2" charset="-127"/>
            </a:endParaRPr>
          </a:p>
        </p:txBody>
      </p:sp>
      <p:sp>
        <p:nvSpPr>
          <p:cNvPr id="23555" name="Slide Number Placeholder 5"/>
          <p:cNvSpPr>
            <a:spLocks noGrp="1"/>
          </p:cNvSpPr>
          <p:nvPr>
            <p:ph type="sldNum" sz="quarter" idx="12"/>
          </p:nvPr>
        </p:nvSpPr>
        <p:spPr>
          <a:noFill/>
        </p:spPr>
        <p:txBody>
          <a:bodyPr/>
          <a:lstStyle/>
          <a:p>
            <a:fld id="{D9931103-A8BD-4470-93B7-C674FBE78E50}" type="slidenum">
              <a:rPr lang="en-US" smtClean="0"/>
              <a:pPr/>
              <a:t>54</a:t>
            </a:fld>
            <a:endParaRPr lang="en-US" smtClean="0"/>
          </a:p>
        </p:txBody>
      </p:sp>
      <p:sp>
        <p:nvSpPr>
          <p:cNvPr id="6" name="Text Box 2"/>
          <p:cNvSpPr txBox="1">
            <a:spLocks noChangeArrowheads="1"/>
          </p:cNvSpPr>
          <p:nvPr/>
        </p:nvSpPr>
        <p:spPr bwMode="auto">
          <a:xfrm>
            <a:off x="457200" y="3302000"/>
            <a:ext cx="8153400" cy="21082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en-US" sz="1600" b="1" dirty="0" err="1">
                <a:solidFill>
                  <a:srgbClr val="000000"/>
                </a:solidFill>
                <a:effectLst/>
                <a:latin typeface="Courier New"/>
                <a:ea typeface="Gulim"/>
                <a:cs typeface="Times New Roman"/>
              </a:rPr>
              <a:t>Tree_Maximum</a:t>
            </a:r>
            <a:r>
              <a:rPr lang="en-US" sz="1600" dirty="0">
                <a:solidFill>
                  <a:srgbClr val="000000"/>
                </a:solidFill>
                <a:effectLst/>
                <a:latin typeface="Courier New"/>
                <a:ea typeface="Gulim"/>
                <a:cs typeface="Times New Roman"/>
              </a:rPr>
              <a:t>(x)</a:t>
            </a:r>
            <a:endParaRPr lang="en-US" sz="1600" dirty="0">
              <a:effectLst/>
              <a:latin typeface="Calibri"/>
              <a:ea typeface="Malgun Gothic"/>
              <a:cs typeface="Times New Roman"/>
            </a:endParaRPr>
          </a:p>
          <a:p>
            <a:pPr marL="0" marR="0">
              <a:lnSpc>
                <a:spcPct val="115000"/>
              </a:lnSpc>
              <a:spcBef>
                <a:spcPts val="0"/>
              </a:spcBef>
              <a:spcAft>
                <a:spcPts val="0"/>
              </a:spcAft>
            </a:pPr>
            <a:r>
              <a:rPr lang="en-US" sz="1600" dirty="0">
                <a:solidFill>
                  <a:srgbClr val="000000"/>
                </a:solidFill>
                <a:effectLst/>
                <a:latin typeface="Courier New"/>
                <a:ea typeface="Gulim"/>
                <a:cs typeface="Times New Roman"/>
              </a:rPr>
              <a:t>{</a:t>
            </a:r>
            <a:endParaRPr lang="en-US" sz="1600" dirty="0">
              <a:effectLst/>
              <a:latin typeface="Calibri"/>
              <a:ea typeface="Malgun Gothic"/>
              <a:cs typeface="Times New Roman"/>
            </a:endParaRPr>
          </a:p>
          <a:p>
            <a:pPr marL="0" marR="0">
              <a:lnSpc>
                <a:spcPct val="115000"/>
              </a:lnSpc>
              <a:spcBef>
                <a:spcPts val="0"/>
              </a:spcBef>
              <a:spcAft>
                <a:spcPts val="0"/>
              </a:spcAft>
            </a:pPr>
            <a:r>
              <a:rPr lang="en-US" sz="1600" dirty="0">
                <a:solidFill>
                  <a:srgbClr val="FF0000"/>
                </a:solidFill>
                <a:effectLst/>
                <a:latin typeface="Courier New"/>
                <a:ea typeface="Gulim"/>
                <a:cs typeface="Times New Roman"/>
              </a:rPr>
              <a:t>0</a:t>
            </a:r>
            <a:r>
              <a:rPr lang="en-US" sz="1600" dirty="0">
                <a:solidFill>
                  <a:srgbClr val="000000"/>
                </a:solidFill>
                <a:effectLst/>
                <a:latin typeface="Courier New"/>
                <a:ea typeface="Gulim"/>
                <a:cs typeface="Times New Roman"/>
              </a:rPr>
              <a:t>	y = x;</a:t>
            </a:r>
            <a:endParaRPr lang="en-US" sz="1600" dirty="0">
              <a:effectLst/>
              <a:latin typeface="Calibri"/>
              <a:ea typeface="Malgun Gothic"/>
              <a:cs typeface="Times New Roman"/>
            </a:endParaRPr>
          </a:p>
          <a:p>
            <a:pPr marL="0" marR="0">
              <a:lnSpc>
                <a:spcPct val="115000"/>
              </a:lnSpc>
              <a:spcBef>
                <a:spcPts val="0"/>
              </a:spcBef>
              <a:spcAft>
                <a:spcPts val="0"/>
              </a:spcAft>
            </a:pPr>
            <a:r>
              <a:rPr lang="en-US" sz="1600" dirty="0">
                <a:solidFill>
                  <a:srgbClr val="FF0000"/>
                </a:solidFill>
                <a:effectLst/>
                <a:latin typeface="Courier New"/>
                <a:ea typeface="Gulim"/>
                <a:cs typeface="Times New Roman"/>
              </a:rPr>
              <a:t>1</a:t>
            </a:r>
            <a:r>
              <a:rPr lang="en-US" sz="1600" dirty="0">
                <a:solidFill>
                  <a:srgbClr val="000000"/>
                </a:solidFill>
                <a:effectLst/>
                <a:latin typeface="Courier New"/>
                <a:ea typeface="Gulim"/>
                <a:cs typeface="Times New Roman"/>
              </a:rPr>
              <a:t>	while y </a:t>
            </a:r>
            <a:r>
              <a:rPr lang="en-US" sz="1600" dirty="0">
                <a:solidFill>
                  <a:srgbClr val="000000"/>
                </a:solidFill>
                <a:effectLst/>
                <a:latin typeface="Courier New"/>
                <a:ea typeface="Gulim"/>
                <a:cs typeface="Courier New"/>
                <a:sym typeface="Symbol"/>
              </a:rPr>
              <a:t></a:t>
            </a:r>
            <a:r>
              <a:rPr lang="en-US" sz="1600" dirty="0">
                <a:solidFill>
                  <a:srgbClr val="000000"/>
                </a:solidFill>
                <a:effectLst/>
                <a:latin typeface="Courier New"/>
                <a:ea typeface="Gulim"/>
                <a:cs typeface="Times New Roman"/>
              </a:rPr>
              <a:t> </a:t>
            </a:r>
            <a:r>
              <a:rPr lang="en-US" sz="1600" dirty="0" err="1">
                <a:solidFill>
                  <a:srgbClr val="000000"/>
                </a:solidFill>
                <a:effectLst/>
                <a:latin typeface="Courier New"/>
                <a:ea typeface="Gulim"/>
                <a:cs typeface="Times New Roman"/>
              </a:rPr>
              <a:t>rightchild</a:t>
            </a:r>
            <a:r>
              <a:rPr lang="en-US" sz="1600" dirty="0">
                <a:solidFill>
                  <a:srgbClr val="000000"/>
                </a:solidFill>
                <a:effectLst/>
                <a:latin typeface="Courier New"/>
                <a:ea typeface="Gulim"/>
                <a:cs typeface="Times New Roman"/>
              </a:rPr>
              <a:t> </a:t>
            </a:r>
            <a:r>
              <a:rPr lang="en-US" sz="1600" dirty="0">
                <a:solidFill>
                  <a:srgbClr val="000000"/>
                </a:solidFill>
                <a:effectLst/>
                <a:latin typeface="Courier New"/>
                <a:ea typeface="Gulim"/>
                <a:cs typeface="Courier New"/>
                <a:sym typeface="Symbol"/>
              </a:rPr>
              <a:t></a:t>
            </a:r>
            <a:r>
              <a:rPr lang="en-US" sz="1600" dirty="0">
                <a:solidFill>
                  <a:srgbClr val="000000"/>
                </a:solidFill>
                <a:effectLst/>
                <a:latin typeface="Courier New"/>
                <a:ea typeface="Gulim"/>
                <a:cs typeface="Times New Roman"/>
              </a:rPr>
              <a:t> NIL</a:t>
            </a:r>
            <a:endParaRPr lang="en-US" sz="1600" dirty="0">
              <a:effectLst/>
              <a:latin typeface="Calibri"/>
              <a:ea typeface="Malgun Gothic"/>
              <a:cs typeface="Times New Roman"/>
            </a:endParaRPr>
          </a:p>
          <a:p>
            <a:pPr marL="0" marR="0">
              <a:lnSpc>
                <a:spcPct val="115000"/>
              </a:lnSpc>
              <a:spcBef>
                <a:spcPts val="0"/>
              </a:spcBef>
              <a:spcAft>
                <a:spcPts val="0"/>
              </a:spcAft>
            </a:pPr>
            <a:r>
              <a:rPr lang="en-US" sz="1600" dirty="0">
                <a:solidFill>
                  <a:srgbClr val="FF0000"/>
                </a:solidFill>
                <a:effectLst/>
                <a:latin typeface="Courier New"/>
                <a:ea typeface="Gulim"/>
                <a:cs typeface="Times New Roman"/>
              </a:rPr>
              <a:t>2</a:t>
            </a:r>
            <a:r>
              <a:rPr lang="en-US" sz="1600" dirty="0">
                <a:solidFill>
                  <a:srgbClr val="000000"/>
                </a:solidFill>
                <a:effectLst/>
                <a:latin typeface="Courier New"/>
                <a:ea typeface="Gulim"/>
                <a:cs typeface="Times New Roman"/>
              </a:rPr>
              <a:t>		y = y </a:t>
            </a:r>
            <a:r>
              <a:rPr lang="en-US" sz="1600" dirty="0">
                <a:solidFill>
                  <a:srgbClr val="000000"/>
                </a:solidFill>
                <a:effectLst/>
                <a:latin typeface="Courier New"/>
                <a:ea typeface="Gulim"/>
                <a:cs typeface="Courier New"/>
                <a:sym typeface="Symbol"/>
              </a:rPr>
              <a:t></a:t>
            </a:r>
            <a:r>
              <a:rPr lang="en-US" sz="1600" dirty="0">
                <a:solidFill>
                  <a:srgbClr val="000000"/>
                </a:solidFill>
                <a:effectLst/>
                <a:latin typeface="Courier New"/>
                <a:ea typeface="Gulim"/>
                <a:cs typeface="Times New Roman"/>
              </a:rPr>
              <a:t> </a:t>
            </a:r>
            <a:r>
              <a:rPr lang="en-US" sz="1600" dirty="0" err="1">
                <a:solidFill>
                  <a:srgbClr val="000000"/>
                </a:solidFill>
                <a:effectLst/>
                <a:latin typeface="Courier New"/>
                <a:ea typeface="Gulim"/>
                <a:cs typeface="Times New Roman"/>
              </a:rPr>
              <a:t>rightchild</a:t>
            </a:r>
            <a:r>
              <a:rPr lang="en-US" sz="1600" dirty="0">
                <a:solidFill>
                  <a:srgbClr val="000000"/>
                </a:solidFill>
                <a:effectLst/>
                <a:latin typeface="Courier New"/>
                <a:ea typeface="Gulim"/>
                <a:cs typeface="Times New Roman"/>
              </a:rPr>
              <a:t>;</a:t>
            </a:r>
            <a:endParaRPr lang="en-US" sz="1600" dirty="0">
              <a:effectLst/>
              <a:latin typeface="Calibri"/>
              <a:ea typeface="Malgun Gothic"/>
              <a:cs typeface="Times New Roman"/>
            </a:endParaRPr>
          </a:p>
          <a:p>
            <a:pPr marL="0" marR="0">
              <a:lnSpc>
                <a:spcPct val="115000"/>
              </a:lnSpc>
              <a:spcBef>
                <a:spcPts val="0"/>
              </a:spcBef>
              <a:spcAft>
                <a:spcPts val="0"/>
              </a:spcAft>
            </a:pPr>
            <a:r>
              <a:rPr lang="en-US" sz="1600" dirty="0">
                <a:solidFill>
                  <a:srgbClr val="FF0000"/>
                </a:solidFill>
                <a:effectLst/>
                <a:latin typeface="Courier New"/>
                <a:ea typeface="Gulim"/>
                <a:cs typeface="Times New Roman"/>
              </a:rPr>
              <a:t>3</a:t>
            </a:r>
            <a:r>
              <a:rPr lang="en-US" sz="1600" dirty="0">
                <a:solidFill>
                  <a:srgbClr val="000000"/>
                </a:solidFill>
                <a:effectLst/>
                <a:latin typeface="Courier New"/>
                <a:ea typeface="Gulim"/>
                <a:cs typeface="Times New Roman"/>
              </a:rPr>
              <a:t>	return y;</a:t>
            </a:r>
            <a:endParaRPr lang="en-US" sz="1600" dirty="0">
              <a:effectLst/>
              <a:latin typeface="Calibri"/>
              <a:ea typeface="Malgun Gothic"/>
              <a:cs typeface="Times New Roman"/>
            </a:endParaRPr>
          </a:p>
          <a:p>
            <a:pPr marL="0" marR="0">
              <a:lnSpc>
                <a:spcPct val="115000"/>
              </a:lnSpc>
              <a:spcBef>
                <a:spcPts val="0"/>
              </a:spcBef>
              <a:spcAft>
                <a:spcPts val="0"/>
              </a:spcAft>
            </a:pPr>
            <a:r>
              <a:rPr lang="en-US" sz="1600" dirty="0">
                <a:solidFill>
                  <a:srgbClr val="000000"/>
                </a:solidFill>
                <a:effectLst/>
                <a:latin typeface="Courier New"/>
                <a:ea typeface="Gulim"/>
                <a:cs typeface="Times New Roman"/>
              </a:rPr>
              <a:t>}</a:t>
            </a:r>
            <a:endParaRPr lang="en-US" sz="1600" dirty="0">
              <a:effectLst/>
              <a:latin typeface="Calibri"/>
              <a:ea typeface="Malgun Gothic"/>
              <a:cs typeface="Times New Roman"/>
            </a:endParaRPr>
          </a:p>
          <a:p>
            <a:pPr marL="0" marR="0">
              <a:lnSpc>
                <a:spcPct val="115000"/>
              </a:lnSpc>
              <a:spcBef>
                <a:spcPts val="0"/>
              </a:spcBef>
              <a:spcAft>
                <a:spcPts val="0"/>
              </a:spcAft>
            </a:pPr>
            <a:r>
              <a:rPr lang="en-US" sz="1600" dirty="0">
                <a:effectLst/>
                <a:latin typeface="Courier New"/>
                <a:ea typeface="Malgun Gothic"/>
                <a:cs typeface="Times New Roman"/>
              </a:rPr>
              <a:t> </a:t>
            </a:r>
            <a:endParaRPr lang="en-US" sz="1600" dirty="0">
              <a:effectLst/>
              <a:latin typeface="Calibri"/>
              <a:ea typeface="Malgun Gothic"/>
              <a:cs typeface="Times New Roman"/>
            </a:endParaRPr>
          </a:p>
        </p:txBody>
      </p:sp>
    </p:spTree>
    <p:extLst>
      <p:ext uri="{BB962C8B-B14F-4D97-AF65-F5344CB8AC3E}">
        <p14:creationId xmlns:p14="http://schemas.microsoft.com/office/powerpoint/2010/main" val="326829802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smtClean="0">
                <a:solidFill>
                  <a:srgbClr val="1F497D"/>
                </a:solidFill>
                <a:ea typeface="UWKMJF (KSC)" pitchFamily="2" charset="-127"/>
              </a:rPr>
              <a:t>(Successor of a Node)</a:t>
            </a:r>
            <a:endParaRPr lang="en-US" sz="4000" dirty="0" smtClean="0">
              <a:ea typeface="UWKMJF (KSC)" pitchFamily="2" charset="-127"/>
            </a:endParaRPr>
          </a:p>
        </p:txBody>
      </p:sp>
      <p:sp>
        <p:nvSpPr>
          <p:cNvPr id="24581" name="Rectangle 3"/>
          <p:cNvSpPr>
            <a:spLocks noGrp="1" noChangeArrowheads="1"/>
          </p:cNvSpPr>
          <p:nvPr>
            <p:ph idx="1"/>
          </p:nvPr>
        </p:nvSpPr>
        <p:spPr/>
        <p:txBody>
          <a:bodyPr/>
          <a:lstStyle/>
          <a:p>
            <a:pPr>
              <a:lnSpc>
                <a:spcPct val="90000"/>
              </a:lnSpc>
              <a:buClr>
                <a:schemeClr val="tx2"/>
              </a:buClr>
            </a:pPr>
            <a:r>
              <a:rPr lang="en-US" altLang="ko-KR" dirty="0" smtClean="0">
                <a:ea typeface="UWKMJF (KSC)" pitchFamily="2" charset="-127"/>
              </a:rPr>
              <a:t>The successor of a node x is the node with the smallest key greater than x-&gt;key</a:t>
            </a:r>
            <a:endParaRPr lang="en-US" altLang="ko-KR" dirty="0" smtClean="0">
              <a:ea typeface="굴림" pitchFamily="34" charset="-127"/>
              <a:cs typeface="Times New Roman" pitchFamily="18" charset="0"/>
            </a:endParaRPr>
          </a:p>
          <a:p>
            <a:pPr>
              <a:lnSpc>
                <a:spcPct val="90000"/>
              </a:lnSpc>
              <a:buClr>
                <a:schemeClr val="tx2"/>
              </a:buClr>
            </a:pPr>
            <a:r>
              <a:rPr lang="en-US" altLang="ko-KR" dirty="0" smtClean="0">
                <a:ea typeface="UWKMJF (KSC)" pitchFamily="2" charset="-127"/>
              </a:rPr>
              <a:t>We need to concern two cases</a:t>
            </a:r>
            <a:endParaRPr lang="en-US" altLang="ko-KR" dirty="0" smtClean="0">
              <a:ea typeface="굴림" pitchFamily="34" charset="-127"/>
            </a:endParaRPr>
          </a:p>
          <a:p>
            <a:pPr marL="1009650" lvl="1" indent="-609600">
              <a:lnSpc>
                <a:spcPct val="90000"/>
              </a:lnSpc>
              <a:buFontTx/>
              <a:buAutoNum type="arabicPeriod"/>
            </a:pPr>
            <a:r>
              <a:rPr lang="en-US" altLang="ko-KR" u="sng" dirty="0" smtClean="0">
                <a:ea typeface="UWKMJF (KSC)" pitchFamily="2" charset="-127"/>
              </a:rPr>
              <a:t>If the right </a:t>
            </a:r>
            <a:r>
              <a:rPr lang="en-US" altLang="ko-KR" u="sng" dirty="0" err="1" smtClean="0">
                <a:ea typeface="UWKMJF (KSC)" pitchFamily="2" charset="-127"/>
              </a:rPr>
              <a:t>subtree</a:t>
            </a:r>
            <a:r>
              <a:rPr lang="en-US" altLang="ko-KR" u="sng" dirty="0" smtClean="0">
                <a:ea typeface="UWKMJF (KSC)" pitchFamily="2" charset="-127"/>
              </a:rPr>
              <a:t> of x is not empty</a:t>
            </a:r>
            <a:r>
              <a:rPr lang="en-US" altLang="ko-KR" dirty="0" smtClean="0">
                <a:ea typeface="UWKMJF (KSC)" pitchFamily="2" charset="-127"/>
              </a:rPr>
              <a:t>, then the successor of x is the minimum of right </a:t>
            </a:r>
            <a:r>
              <a:rPr lang="en-US" altLang="ko-KR" dirty="0" err="1" smtClean="0">
                <a:ea typeface="UWKMJF (KSC)" pitchFamily="2" charset="-127"/>
              </a:rPr>
              <a:t>subtree</a:t>
            </a:r>
            <a:r>
              <a:rPr lang="en-US" altLang="ko-KR" dirty="0" smtClean="0">
                <a:ea typeface="UWKMJF (KSC)" pitchFamily="2" charset="-127"/>
              </a:rPr>
              <a:t>. </a:t>
            </a:r>
          </a:p>
          <a:p>
            <a:pPr marL="1009650" lvl="1" indent="-609600">
              <a:lnSpc>
                <a:spcPct val="90000"/>
              </a:lnSpc>
              <a:buFontTx/>
              <a:buAutoNum type="arabicPeriod"/>
            </a:pPr>
            <a:r>
              <a:rPr lang="en-US" altLang="ko-KR" u="sng" dirty="0" smtClean="0">
                <a:ea typeface="UWKMJF (KSC)" pitchFamily="2" charset="-127"/>
              </a:rPr>
              <a:t>If the right </a:t>
            </a:r>
            <a:r>
              <a:rPr lang="en-US" altLang="ko-KR" u="sng" dirty="0" err="1" smtClean="0">
                <a:ea typeface="UWKMJF (KSC)" pitchFamily="2" charset="-127"/>
              </a:rPr>
              <a:t>subtree</a:t>
            </a:r>
            <a:r>
              <a:rPr lang="en-US" altLang="ko-KR" u="sng" dirty="0" smtClean="0">
                <a:ea typeface="UWKMJF (KSC)" pitchFamily="2" charset="-127"/>
              </a:rPr>
              <a:t> of x is empty and x has a successor y</a:t>
            </a:r>
            <a:r>
              <a:rPr lang="en-US" altLang="ko-KR" dirty="0" smtClean="0">
                <a:ea typeface="UWKMJF (KSC)" pitchFamily="2" charset="-127"/>
              </a:rPr>
              <a:t>, then </a:t>
            </a:r>
            <a:r>
              <a:rPr lang="en-US" altLang="ko-KR" b="1" dirty="0" smtClean="0">
                <a:ea typeface="UWKMJF (KSC)" pitchFamily="2" charset="-127"/>
              </a:rPr>
              <a:t>y is the lowest ancestor of x </a:t>
            </a:r>
            <a:r>
              <a:rPr lang="en-US" altLang="ko-KR" u="sng" dirty="0" smtClean="0">
                <a:ea typeface="UWKMJF (KSC)" pitchFamily="2" charset="-127"/>
              </a:rPr>
              <a:t>whose left child is also an ancestor of x</a:t>
            </a:r>
            <a:r>
              <a:rPr lang="en-US" altLang="ko-KR" dirty="0" smtClean="0">
                <a:ea typeface="UWKMJF (KSC)" pitchFamily="2" charset="-127"/>
              </a:rPr>
              <a:t>. </a:t>
            </a:r>
            <a:endParaRPr lang="en-US" dirty="0" smtClean="0"/>
          </a:p>
        </p:txBody>
      </p:sp>
      <p:sp>
        <p:nvSpPr>
          <p:cNvPr id="24579" name="Slide Number Placeholder 5"/>
          <p:cNvSpPr>
            <a:spLocks noGrp="1"/>
          </p:cNvSpPr>
          <p:nvPr>
            <p:ph type="sldNum" sz="quarter" idx="12"/>
          </p:nvPr>
        </p:nvSpPr>
        <p:spPr>
          <a:noFill/>
        </p:spPr>
        <p:txBody>
          <a:bodyPr/>
          <a:lstStyle/>
          <a:p>
            <a:fld id="{BFEC693D-6DD2-46A7-B320-DB7162464460}" type="slidenum">
              <a:rPr lang="en-US" smtClean="0"/>
              <a:pPr/>
              <a:t>55</a:t>
            </a:fld>
            <a:endParaRPr lang="en-US" smtClean="0"/>
          </a:p>
        </p:txBody>
      </p:sp>
    </p:spTree>
    <p:extLst>
      <p:ext uri="{BB962C8B-B14F-4D97-AF65-F5344CB8AC3E}">
        <p14:creationId xmlns:p14="http://schemas.microsoft.com/office/powerpoint/2010/main" val="411473211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(Successor of a Node)</a:t>
            </a:r>
            <a:endParaRPr lang="en-US" dirty="0" smtClean="0">
              <a:ea typeface="UWKMJF (KSC)" pitchFamily="2" charset="-127"/>
            </a:endParaRPr>
          </a:p>
        </p:txBody>
      </p:sp>
      <p:sp>
        <p:nvSpPr>
          <p:cNvPr id="25603" name="Slide Number Placeholder 5"/>
          <p:cNvSpPr>
            <a:spLocks noGrp="1"/>
          </p:cNvSpPr>
          <p:nvPr>
            <p:ph type="sldNum" sz="quarter" idx="12"/>
          </p:nvPr>
        </p:nvSpPr>
        <p:spPr>
          <a:noFill/>
        </p:spPr>
        <p:txBody>
          <a:bodyPr/>
          <a:lstStyle/>
          <a:p>
            <a:fld id="{FD4F19C4-D0C5-455E-9BBD-9C5901740100}" type="slidenum">
              <a:rPr lang="en-US" smtClean="0"/>
              <a:pPr/>
              <a:t>56</a:t>
            </a:fld>
            <a:endParaRPr lang="en-US" smtClean="0"/>
          </a:p>
        </p:txBody>
      </p:sp>
      <p:sp>
        <p:nvSpPr>
          <p:cNvPr id="25605" name="Oval 3"/>
          <p:cNvSpPr>
            <a:spLocks noChangeArrowheads="1"/>
          </p:cNvSpPr>
          <p:nvPr/>
        </p:nvSpPr>
        <p:spPr bwMode="auto">
          <a:xfrm>
            <a:off x="4114800" y="16002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15</a:t>
            </a:r>
          </a:p>
        </p:txBody>
      </p:sp>
      <p:sp>
        <p:nvSpPr>
          <p:cNvPr id="25606" name="Oval 4"/>
          <p:cNvSpPr>
            <a:spLocks noChangeArrowheads="1"/>
          </p:cNvSpPr>
          <p:nvPr/>
        </p:nvSpPr>
        <p:spPr bwMode="auto">
          <a:xfrm>
            <a:off x="2895600" y="2286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6</a:t>
            </a:r>
          </a:p>
        </p:txBody>
      </p:sp>
      <p:cxnSp>
        <p:nvCxnSpPr>
          <p:cNvPr id="25607" name="AutoShape 5"/>
          <p:cNvCxnSpPr>
            <a:cxnSpLocks noChangeShapeType="1"/>
            <a:stCxn id="25605" idx="2"/>
            <a:endCxn id="25606" idx="7"/>
          </p:cNvCxnSpPr>
          <p:nvPr/>
        </p:nvCxnSpPr>
        <p:spPr bwMode="auto">
          <a:xfrm flipH="1">
            <a:off x="3351213" y="1866900"/>
            <a:ext cx="763587" cy="496888"/>
          </a:xfrm>
          <a:prstGeom prst="straightConnector1">
            <a:avLst/>
          </a:prstGeom>
          <a:noFill/>
          <a:ln w="9525">
            <a:solidFill>
              <a:schemeClr val="tx1"/>
            </a:solidFill>
            <a:round/>
            <a:headEnd/>
            <a:tailEnd/>
          </a:ln>
        </p:spPr>
      </p:cxnSp>
      <p:cxnSp>
        <p:nvCxnSpPr>
          <p:cNvPr id="25608" name="AutoShape 6"/>
          <p:cNvCxnSpPr>
            <a:cxnSpLocks noChangeShapeType="1"/>
          </p:cNvCxnSpPr>
          <p:nvPr/>
        </p:nvCxnSpPr>
        <p:spPr bwMode="auto">
          <a:xfrm>
            <a:off x="2132013" y="3427413"/>
            <a:ext cx="0" cy="0"/>
          </a:xfrm>
          <a:prstGeom prst="straightConnector1">
            <a:avLst/>
          </a:prstGeom>
          <a:noFill/>
          <a:ln w="9525">
            <a:solidFill>
              <a:schemeClr val="tx1"/>
            </a:solidFill>
            <a:round/>
            <a:headEnd/>
            <a:tailEnd/>
          </a:ln>
        </p:spPr>
      </p:cxnSp>
      <p:sp>
        <p:nvSpPr>
          <p:cNvPr id="25609" name="Oval 7"/>
          <p:cNvSpPr>
            <a:spLocks noChangeArrowheads="1"/>
          </p:cNvSpPr>
          <p:nvPr/>
        </p:nvSpPr>
        <p:spPr bwMode="auto">
          <a:xfrm>
            <a:off x="3733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cxnSp>
        <p:nvCxnSpPr>
          <p:cNvPr id="25610" name="AutoShape 8"/>
          <p:cNvCxnSpPr>
            <a:cxnSpLocks noChangeShapeType="1"/>
            <a:stCxn id="25606" idx="6"/>
            <a:endCxn id="25609" idx="0"/>
          </p:cNvCxnSpPr>
          <p:nvPr/>
        </p:nvCxnSpPr>
        <p:spPr bwMode="auto">
          <a:xfrm>
            <a:off x="3429000" y="2552700"/>
            <a:ext cx="571500" cy="495300"/>
          </a:xfrm>
          <a:prstGeom prst="straightConnector1">
            <a:avLst/>
          </a:prstGeom>
          <a:noFill/>
          <a:ln w="9525">
            <a:solidFill>
              <a:schemeClr val="tx1"/>
            </a:solidFill>
            <a:round/>
            <a:headEnd/>
            <a:tailEnd/>
          </a:ln>
        </p:spPr>
      </p:cxnSp>
      <p:sp>
        <p:nvSpPr>
          <p:cNvPr id="25611" name="Oval 9"/>
          <p:cNvSpPr>
            <a:spLocks noChangeArrowheads="1"/>
          </p:cNvSpPr>
          <p:nvPr/>
        </p:nvSpPr>
        <p:spPr bwMode="auto">
          <a:xfrm>
            <a:off x="5334000" y="2286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18</a:t>
            </a:r>
          </a:p>
        </p:txBody>
      </p:sp>
      <p:cxnSp>
        <p:nvCxnSpPr>
          <p:cNvPr id="25612" name="AutoShape 10"/>
          <p:cNvCxnSpPr>
            <a:cxnSpLocks noChangeShapeType="1"/>
          </p:cNvCxnSpPr>
          <p:nvPr/>
        </p:nvCxnSpPr>
        <p:spPr bwMode="auto">
          <a:xfrm>
            <a:off x="4570413" y="3427413"/>
            <a:ext cx="0" cy="0"/>
          </a:xfrm>
          <a:prstGeom prst="straightConnector1">
            <a:avLst/>
          </a:prstGeom>
          <a:noFill/>
          <a:ln w="9525">
            <a:solidFill>
              <a:schemeClr val="tx1"/>
            </a:solidFill>
            <a:round/>
            <a:headEnd/>
            <a:tailEnd/>
          </a:ln>
        </p:spPr>
      </p:cxnSp>
      <p:sp>
        <p:nvSpPr>
          <p:cNvPr id="25613" name="Oval 11"/>
          <p:cNvSpPr>
            <a:spLocks noChangeArrowheads="1"/>
          </p:cNvSpPr>
          <p:nvPr/>
        </p:nvSpPr>
        <p:spPr bwMode="auto">
          <a:xfrm>
            <a:off x="62484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20</a:t>
            </a:r>
          </a:p>
        </p:txBody>
      </p:sp>
      <p:cxnSp>
        <p:nvCxnSpPr>
          <p:cNvPr id="25614" name="AutoShape 12"/>
          <p:cNvCxnSpPr>
            <a:cxnSpLocks noChangeShapeType="1"/>
            <a:stCxn id="25611" idx="6"/>
            <a:endCxn id="25613" idx="0"/>
          </p:cNvCxnSpPr>
          <p:nvPr/>
        </p:nvCxnSpPr>
        <p:spPr bwMode="auto">
          <a:xfrm>
            <a:off x="5867400" y="2552700"/>
            <a:ext cx="647700" cy="495300"/>
          </a:xfrm>
          <a:prstGeom prst="straightConnector1">
            <a:avLst/>
          </a:prstGeom>
          <a:noFill/>
          <a:ln w="9525">
            <a:solidFill>
              <a:schemeClr val="tx1"/>
            </a:solidFill>
            <a:round/>
            <a:headEnd/>
            <a:tailEnd/>
          </a:ln>
        </p:spPr>
      </p:cxnSp>
      <p:sp>
        <p:nvSpPr>
          <p:cNvPr id="25615" name="Oval 13"/>
          <p:cNvSpPr>
            <a:spLocks noChangeArrowheads="1"/>
          </p:cNvSpPr>
          <p:nvPr/>
        </p:nvSpPr>
        <p:spPr bwMode="auto">
          <a:xfrm>
            <a:off x="45720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17</a:t>
            </a:r>
          </a:p>
        </p:txBody>
      </p:sp>
      <p:cxnSp>
        <p:nvCxnSpPr>
          <p:cNvPr id="25616" name="AutoShape 14"/>
          <p:cNvCxnSpPr>
            <a:cxnSpLocks noChangeShapeType="1"/>
            <a:stCxn id="25611" idx="2"/>
            <a:endCxn id="25615" idx="0"/>
          </p:cNvCxnSpPr>
          <p:nvPr/>
        </p:nvCxnSpPr>
        <p:spPr bwMode="auto">
          <a:xfrm flipH="1">
            <a:off x="4838700" y="2552700"/>
            <a:ext cx="495300" cy="495300"/>
          </a:xfrm>
          <a:prstGeom prst="straightConnector1">
            <a:avLst/>
          </a:prstGeom>
          <a:noFill/>
          <a:ln w="9525">
            <a:solidFill>
              <a:schemeClr val="tx1"/>
            </a:solidFill>
            <a:round/>
            <a:headEnd/>
            <a:tailEnd/>
          </a:ln>
        </p:spPr>
      </p:cxnSp>
      <p:sp>
        <p:nvSpPr>
          <p:cNvPr id="25617" name="Oval 15"/>
          <p:cNvSpPr>
            <a:spLocks noChangeArrowheads="1"/>
          </p:cNvSpPr>
          <p:nvPr/>
        </p:nvSpPr>
        <p:spPr bwMode="auto">
          <a:xfrm>
            <a:off x="20574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25618" name="AutoShape 16"/>
          <p:cNvCxnSpPr>
            <a:cxnSpLocks noChangeShapeType="1"/>
          </p:cNvCxnSpPr>
          <p:nvPr/>
        </p:nvCxnSpPr>
        <p:spPr bwMode="auto">
          <a:xfrm>
            <a:off x="1979613" y="4189413"/>
            <a:ext cx="0" cy="0"/>
          </a:xfrm>
          <a:prstGeom prst="straightConnector1">
            <a:avLst/>
          </a:prstGeom>
          <a:noFill/>
          <a:ln w="9525">
            <a:solidFill>
              <a:schemeClr val="tx1"/>
            </a:solidFill>
            <a:round/>
            <a:headEnd/>
            <a:tailEnd/>
          </a:ln>
        </p:spPr>
      </p:cxnSp>
      <p:sp>
        <p:nvSpPr>
          <p:cNvPr id="25619" name="Oval 17"/>
          <p:cNvSpPr>
            <a:spLocks noChangeArrowheads="1"/>
          </p:cNvSpPr>
          <p:nvPr/>
        </p:nvSpPr>
        <p:spPr bwMode="auto">
          <a:xfrm>
            <a:off x="2743200" y="3810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25620" name="AutoShape 18"/>
          <p:cNvCxnSpPr>
            <a:cxnSpLocks noChangeShapeType="1"/>
            <a:stCxn id="25617" idx="6"/>
            <a:endCxn id="25619" idx="0"/>
          </p:cNvCxnSpPr>
          <p:nvPr/>
        </p:nvCxnSpPr>
        <p:spPr bwMode="auto">
          <a:xfrm>
            <a:off x="2590800" y="3314700"/>
            <a:ext cx="419100" cy="495300"/>
          </a:xfrm>
          <a:prstGeom prst="straightConnector1">
            <a:avLst/>
          </a:prstGeom>
          <a:noFill/>
          <a:ln w="9525">
            <a:solidFill>
              <a:schemeClr val="tx1"/>
            </a:solidFill>
            <a:round/>
            <a:headEnd/>
            <a:tailEnd/>
          </a:ln>
        </p:spPr>
      </p:cxnSp>
      <p:sp>
        <p:nvSpPr>
          <p:cNvPr id="25621" name="Oval 19"/>
          <p:cNvSpPr>
            <a:spLocks noChangeArrowheads="1"/>
          </p:cNvSpPr>
          <p:nvPr/>
        </p:nvSpPr>
        <p:spPr bwMode="auto">
          <a:xfrm>
            <a:off x="1371600" y="3810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25622" name="AutoShape 20"/>
          <p:cNvCxnSpPr>
            <a:cxnSpLocks noChangeShapeType="1"/>
            <a:stCxn id="25617" idx="2"/>
            <a:endCxn id="25621" idx="0"/>
          </p:cNvCxnSpPr>
          <p:nvPr/>
        </p:nvCxnSpPr>
        <p:spPr bwMode="auto">
          <a:xfrm flipH="1">
            <a:off x="1638300" y="3314700"/>
            <a:ext cx="419100" cy="495300"/>
          </a:xfrm>
          <a:prstGeom prst="straightConnector1">
            <a:avLst/>
          </a:prstGeom>
          <a:noFill/>
          <a:ln w="9525">
            <a:solidFill>
              <a:schemeClr val="tx1"/>
            </a:solidFill>
            <a:round/>
            <a:headEnd/>
            <a:tailEnd/>
          </a:ln>
        </p:spPr>
      </p:cxnSp>
      <p:cxnSp>
        <p:nvCxnSpPr>
          <p:cNvPr id="25623" name="AutoShape 21"/>
          <p:cNvCxnSpPr>
            <a:cxnSpLocks noChangeShapeType="1"/>
            <a:stCxn id="25605" idx="6"/>
            <a:endCxn id="25611" idx="1"/>
          </p:cNvCxnSpPr>
          <p:nvPr/>
        </p:nvCxnSpPr>
        <p:spPr bwMode="auto">
          <a:xfrm>
            <a:off x="4648200" y="1866900"/>
            <a:ext cx="763588" cy="496888"/>
          </a:xfrm>
          <a:prstGeom prst="straightConnector1">
            <a:avLst/>
          </a:prstGeom>
          <a:noFill/>
          <a:ln w="9525">
            <a:solidFill>
              <a:schemeClr val="tx1"/>
            </a:solidFill>
            <a:round/>
            <a:headEnd/>
            <a:tailEnd/>
          </a:ln>
        </p:spPr>
      </p:cxnSp>
      <p:cxnSp>
        <p:nvCxnSpPr>
          <p:cNvPr id="25624" name="AutoShape 22"/>
          <p:cNvCxnSpPr>
            <a:cxnSpLocks noChangeShapeType="1"/>
            <a:stCxn id="25606" idx="3"/>
            <a:endCxn id="25617" idx="7"/>
          </p:cNvCxnSpPr>
          <p:nvPr/>
        </p:nvCxnSpPr>
        <p:spPr bwMode="auto">
          <a:xfrm flipH="1">
            <a:off x="2513013" y="2741613"/>
            <a:ext cx="460375" cy="384175"/>
          </a:xfrm>
          <a:prstGeom prst="straightConnector1">
            <a:avLst/>
          </a:prstGeom>
          <a:noFill/>
          <a:ln w="9525">
            <a:solidFill>
              <a:schemeClr val="tx1"/>
            </a:solidFill>
            <a:round/>
            <a:headEnd/>
            <a:tailEnd/>
          </a:ln>
        </p:spPr>
      </p:cxnSp>
      <p:sp>
        <p:nvSpPr>
          <p:cNvPr id="25625" name="Oval 23"/>
          <p:cNvSpPr>
            <a:spLocks noChangeArrowheads="1"/>
          </p:cNvSpPr>
          <p:nvPr/>
        </p:nvSpPr>
        <p:spPr bwMode="auto">
          <a:xfrm>
            <a:off x="4191000" y="3810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13</a:t>
            </a:r>
          </a:p>
        </p:txBody>
      </p:sp>
      <p:sp>
        <p:nvSpPr>
          <p:cNvPr id="25626" name="Oval 24"/>
          <p:cNvSpPr>
            <a:spLocks noChangeArrowheads="1"/>
          </p:cNvSpPr>
          <p:nvPr/>
        </p:nvSpPr>
        <p:spPr bwMode="auto">
          <a:xfrm>
            <a:off x="3505200" y="4572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25627" name="AutoShape 25"/>
          <p:cNvCxnSpPr>
            <a:cxnSpLocks noChangeShapeType="1"/>
            <a:stCxn id="25609" idx="5"/>
            <a:endCxn id="25625" idx="0"/>
          </p:cNvCxnSpPr>
          <p:nvPr/>
        </p:nvCxnSpPr>
        <p:spPr bwMode="auto">
          <a:xfrm>
            <a:off x="4189413" y="3503613"/>
            <a:ext cx="268287" cy="306387"/>
          </a:xfrm>
          <a:prstGeom prst="straightConnector1">
            <a:avLst/>
          </a:prstGeom>
          <a:noFill/>
          <a:ln w="9525">
            <a:solidFill>
              <a:schemeClr val="tx1"/>
            </a:solidFill>
            <a:round/>
            <a:headEnd/>
            <a:tailEnd/>
          </a:ln>
        </p:spPr>
      </p:cxnSp>
      <p:cxnSp>
        <p:nvCxnSpPr>
          <p:cNvPr id="25628" name="AutoShape 26"/>
          <p:cNvCxnSpPr>
            <a:cxnSpLocks noChangeShapeType="1"/>
            <a:stCxn id="25625" idx="3"/>
            <a:endCxn id="25626" idx="7"/>
          </p:cNvCxnSpPr>
          <p:nvPr/>
        </p:nvCxnSpPr>
        <p:spPr bwMode="auto">
          <a:xfrm flipH="1">
            <a:off x="3960813" y="4265613"/>
            <a:ext cx="307975" cy="384175"/>
          </a:xfrm>
          <a:prstGeom prst="straightConnector1">
            <a:avLst/>
          </a:prstGeom>
          <a:noFill/>
          <a:ln w="9525">
            <a:solidFill>
              <a:schemeClr val="tx1"/>
            </a:solidFill>
            <a:round/>
            <a:headEnd/>
            <a:tailEnd/>
          </a:ln>
        </p:spPr>
      </p:cxnSp>
      <p:sp>
        <p:nvSpPr>
          <p:cNvPr id="25629" name="Rectangle 27"/>
          <p:cNvSpPr>
            <a:spLocks noChangeArrowheads="1"/>
          </p:cNvSpPr>
          <p:nvPr/>
        </p:nvSpPr>
        <p:spPr bwMode="auto">
          <a:xfrm>
            <a:off x="914400" y="5454650"/>
            <a:ext cx="7086600" cy="641350"/>
          </a:xfrm>
          <a:prstGeom prst="rect">
            <a:avLst/>
          </a:prstGeom>
          <a:noFill/>
          <a:ln w="9525">
            <a:noFill/>
            <a:miter lim="800000"/>
            <a:headEnd/>
            <a:tailEnd/>
          </a:ln>
        </p:spPr>
        <p:txBody>
          <a:bodyPr>
            <a:spAutoFit/>
          </a:bodyPr>
          <a:lstStyle/>
          <a:p>
            <a:r>
              <a:rPr lang="en-US" altLang="ko-KR">
                <a:ea typeface="굴림" pitchFamily="34" charset="-127"/>
              </a:rPr>
              <a:t>Ex) successor of node 15 is 17 (min of right subtree)</a:t>
            </a:r>
          </a:p>
          <a:p>
            <a:r>
              <a:rPr lang="en-US" altLang="ko-KR">
                <a:ea typeface="굴림" pitchFamily="34" charset="-127"/>
              </a:rPr>
              <a:t>Ex) successor of node 13 is 15.</a:t>
            </a:r>
            <a:endParaRPr lang="en-US"/>
          </a:p>
        </p:txBody>
      </p:sp>
    </p:spTree>
    <p:extLst>
      <p:ext uri="{BB962C8B-B14F-4D97-AF65-F5344CB8AC3E}">
        <p14:creationId xmlns:p14="http://schemas.microsoft.com/office/powerpoint/2010/main" val="180659128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(Successor of a Node)</a:t>
            </a:r>
            <a:endParaRPr lang="en-US" sz="4000" dirty="0" smtClean="0">
              <a:ea typeface="UWKMJF (KSC)" pitchFamily="2" charset="-127"/>
            </a:endParaRPr>
          </a:p>
        </p:txBody>
      </p:sp>
      <p:sp>
        <p:nvSpPr>
          <p:cNvPr id="26627" name="Slide Number Placeholder 5"/>
          <p:cNvSpPr>
            <a:spLocks noGrp="1"/>
          </p:cNvSpPr>
          <p:nvPr>
            <p:ph type="sldNum" sz="quarter" idx="12"/>
          </p:nvPr>
        </p:nvSpPr>
        <p:spPr>
          <a:noFill/>
        </p:spPr>
        <p:txBody>
          <a:bodyPr/>
          <a:lstStyle/>
          <a:p>
            <a:fld id="{7CCF4882-29A9-41E9-A50B-AD855E4172F7}" type="slidenum">
              <a:rPr lang="en-US" smtClean="0"/>
              <a:pPr/>
              <a:t>57</a:t>
            </a:fld>
            <a:endParaRPr lang="en-US" smtClean="0"/>
          </a:p>
        </p:txBody>
      </p:sp>
      <p:sp>
        <p:nvSpPr>
          <p:cNvPr id="7" name="Text Box 2"/>
          <p:cNvSpPr txBox="1">
            <a:spLocks noChangeArrowheads="1"/>
          </p:cNvSpPr>
          <p:nvPr/>
        </p:nvSpPr>
        <p:spPr bwMode="auto">
          <a:xfrm>
            <a:off x="533400" y="1524000"/>
            <a:ext cx="8001000" cy="44958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en-US" sz="1400" b="1" dirty="0" err="1">
                <a:solidFill>
                  <a:srgbClr val="000000"/>
                </a:solidFill>
                <a:effectLst/>
                <a:latin typeface="Courier New" pitchFamily="49" charset="0"/>
                <a:ea typeface="Gulim"/>
                <a:cs typeface="Courier New" pitchFamily="49" charset="0"/>
              </a:rPr>
              <a:t>Tree_Successor</a:t>
            </a:r>
            <a:r>
              <a:rPr lang="en-US" sz="1400" b="1" dirty="0">
                <a:solidFill>
                  <a:srgbClr val="000000"/>
                </a:solidFill>
                <a:effectLst/>
                <a:latin typeface="Courier New" pitchFamily="49" charset="0"/>
                <a:ea typeface="Gulim"/>
                <a:cs typeface="Courier New" pitchFamily="49" charset="0"/>
              </a:rPr>
              <a:t> (x)</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a:t>
            </a:r>
            <a:r>
              <a:rPr lang="en-US" sz="1400" b="1" dirty="0">
                <a:solidFill>
                  <a:srgbClr val="000000"/>
                </a:solidFill>
                <a:effectLst/>
                <a:latin typeface="Courier New" pitchFamily="49" charset="0"/>
                <a:ea typeface="Gulim"/>
                <a:cs typeface="Courier New" pitchFamily="49" charset="0"/>
              </a:rPr>
              <a:t>	if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rightchild</a:t>
            </a:r>
            <a:r>
              <a:rPr lang="en-US" sz="1400" b="1" dirty="0">
                <a:solidFill>
                  <a:srgbClr val="000000"/>
                </a:solidFill>
                <a:effectLst/>
                <a:latin typeface="Courier New" pitchFamily="49" charset="0"/>
                <a:ea typeface="Gulim"/>
                <a:cs typeface="Courier New" pitchFamily="49" charset="0"/>
              </a:rPr>
              <a:t>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NIL</a:t>
            </a:r>
            <a:endParaRPr lang="en-US" sz="1400" b="1" dirty="0">
              <a:effectLst/>
              <a:latin typeface="Courier New" pitchFamily="49" charset="0"/>
              <a:ea typeface="Malgun Gothic"/>
              <a:cs typeface="Courier New" pitchFamily="49" charset="0"/>
            </a:endParaRPr>
          </a:p>
          <a:p>
            <a:pPr marL="457200" marR="0" indent="45720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return </a:t>
            </a:r>
            <a:r>
              <a:rPr lang="en-US" sz="1400" b="1" dirty="0" err="1">
                <a:solidFill>
                  <a:srgbClr val="000000"/>
                </a:solidFill>
                <a:effectLst/>
                <a:latin typeface="Courier New" pitchFamily="49" charset="0"/>
                <a:ea typeface="Gulim"/>
                <a:cs typeface="Courier New" pitchFamily="49" charset="0"/>
              </a:rPr>
              <a:t>Tree_Minimum</a:t>
            </a:r>
            <a:r>
              <a:rPr lang="en-US" sz="1400" b="1" dirty="0">
                <a:solidFill>
                  <a:srgbClr val="000000"/>
                </a:solidFill>
                <a:effectLst/>
                <a:latin typeface="Courier New" pitchFamily="49" charset="0"/>
                <a:ea typeface="Gulim"/>
                <a:cs typeface="Courier New" pitchFamily="49" charset="0"/>
              </a:rPr>
              <a:t>(x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rightchild</a:t>
            </a:r>
            <a:r>
              <a:rPr lang="en-US" sz="1400" b="1" dirty="0" smtClean="0">
                <a:solidFill>
                  <a:srgbClr val="000000"/>
                </a:solidFill>
                <a:effectLst/>
                <a:latin typeface="Courier New" pitchFamily="49" charset="0"/>
                <a:ea typeface="Gulim"/>
                <a:cs typeface="Courier New" pitchFamily="49" charset="0"/>
              </a:rPr>
              <a: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2</a:t>
            </a:r>
            <a:r>
              <a:rPr lang="en-US" sz="1400" b="1" dirty="0">
                <a:solidFill>
                  <a:srgbClr val="000000"/>
                </a:solidFill>
                <a:effectLst/>
                <a:latin typeface="Courier New" pitchFamily="49" charset="0"/>
                <a:ea typeface="Gulim"/>
                <a:cs typeface="Courier New" pitchFamily="49" charset="0"/>
              </a:rPr>
              <a:t>	else</a:t>
            </a:r>
            <a:endParaRPr lang="en-US" sz="1400" b="1" dirty="0">
              <a:effectLst/>
              <a:latin typeface="Courier New" pitchFamily="49" charset="0"/>
              <a:ea typeface="Malgun Gothic"/>
              <a:cs typeface="Courier New" pitchFamily="49" charset="0"/>
            </a:endParaRPr>
          </a:p>
          <a:p>
            <a:pPr marL="0" marR="0" indent="457200">
              <a:lnSpc>
                <a:spcPct val="115000"/>
              </a:lnSpc>
              <a:spcBef>
                <a:spcPts val="0"/>
              </a:spcBef>
              <a:spcAft>
                <a:spcPts val="0"/>
              </a:spcAft>
            </a:pPr>
            <a:r>
              <a:rPr lang="en-US" sz="1400" b="1" dirty="0" smtClean="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3</a:t>
            </a:r>
            <a:r>
              <a:rPr lang="en-US" sz="1400" b="1" dirty="0">
                <a:solidFill>
                  <a:srgbClr val="000000"/>
                </a:solidFill>
                <a:effectLst/>
                <a:latin typeface="Courier New" pitchFamily="49" charset="0"/>
                <a:ea typeface="Gulim"/>
                <a:cs typeface="Courier New" pitchFamily="49" charset="0"/>
              </a:rPr>
              <a:t>		y =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smtClean="0">
                <a:solidFill>
                  <a:srgbClr val="000000"/>
                </a:solidFill>
                <a:effectLst/>
                <a:latin typeface="Courier New" pitchFamily="49" charset="0"/>
                <a:ea typeface="Gulim"/>
                <a:cs typeface="Courier New" pitchFamily="49" charset="0"/>
              </a:rPr>
              <a:t>parent; </a:t>
            </a:r>
            <a:endParaRPr lang="en-US" sz="1400" b="1" dirty="0">
              <a:effectLst/>
              <a:latin typeface="Courier New" pitchFamily="49" charset="0"/>
              <a:ea typeface="Malgun Gothic"/>
              <a:cs typeface="Courier New" pitchFamily="49" charset="0"/>
            </a:endParaRPr>
          </a:p>
          <a:p>
            <a:pPr marL="457200" marR="0" indent="457200">
              <a:lnSpc>
                <a:spcPct val="115000"/>
              </a:lnSpc>
              <a:spcBef>
                <a:spcPts val="0"/>
              </a:spcBef>
              <a:spcAft>
                <a:spcPts val="0"/>
              </a:spcAft>
            </a:pPr>
            <a:r>
              <a:rPr lang="en-US" sz="1400" b="1" dirty="0" smtClean="0">
                <a:solidFill>
                  <a:srgbClr val="000000"/>
                </a:solidFill>
                <a:effectLst/>
                <a:latin typeface="Courier New" pitchFamily="49" charset="0"/>
                <a:ea typeface="Gulim"/>
                <a:cs typeface="Courier New" pitchFamily="49" charset="0"/>
              </a:rPr>
              <a:t>	</a:t>
            </a:r>
            <a:r>
              <a:rPr lang="en-US" sz="1400" b="1" dirty="0" smtClean="0">
                <a:solidFill>
                  <a:srgbClr val="008000"/>
                </a:solidFill>
                <a:effectLst/>
                <a:latin typeface="Courier New" pitchFamily="49" charset="0"/>
                <a:ea typeface="Gulim"/>
                <a:cs typeface="Courier New" pitchFamily="49" charset="0"/>
              </a:rPr>
              <a:t>// </a:t>
            </a:r>
            <a:r>
              <a:rPr lang="en-US" sz="1400" b="1" dirty="0">
                <a:solidFill>
                  <a:srgbClr val="008000"/>
                </a:solidFill>
                <a:effectLst/>
                <a:latin typeface="Courier New" pitchFamily="49" charset="0"/>
                <a:ea typeface="Gulim"/>
                <a:cs typeface="Courier New" pitchFamily="49" charset="0"/>
              </a:rPr>
              <a:t>if x is y’s </a:t>
            </a:r>
            <a:r>
              <a:rPr lang="en-US" sz="1400" b="1" dirty="0" err="1">
                <a:solidFill>
                  <a:srgbClr val="008000"/>
                </a:solidFill>
                <a:effectLst/>
                <a:latin typeface="Courier New" pitchFamily="49" charset="0"/>
                <a:ea typeface="Gulim"/>
                <a:cs typeface="Courier New" pitchFamily="49" charset="0"/>
              </a:rPr>
              <a:t>leftchild</a:t>
            </a:r>
            <a:r>
              <a:rPr lang="en-US" sz="1400" b="1" dirty="0">
                <a:solidFill>
                  <a:srgbClr val="008000"/>
                </a:solidFill>
                <a:effectLst/>
                <a:latin typeface="Courier New" pitchFamily="49" charset="0"/>
                <a:ea typeface="Gulim"/>
                <a:cs typeface="Courier New" pitchFamily="49" charset="0"/>
              </a:rPr>
              <a:t> then y is successor of x</a:t>
            </a:r>
            <a:endParaRPr lang="en-US" sz="1400" b="1" dirty="0">
              <a:solidFill>
                <a:srgbClr val="008000"/>
              </a:solidFill>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4</a:t>
            </a:r>
            <a:r>
              <a:rPr lang="en-US" sz="1400" b="1" dirty="0">
                <a:solidFill>
                  <a:srgbClr val="000000"/>
                </a:solidFill>
                <a:effectLst/>
                <a:latin typeface="Courier New" pitchFamily="49" charset="0"/>
                <a:ea typeface="Gulim"/>
                <a:cs typeface="Courier New" pitchFamily="49" charset="0"/>
              </a:rPr>
              <a:t>		while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NIL and x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rightchild</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5</a:t>
            </a:r>
            <a:r>
              <a:rPr lang="en-US" sz="1400" b="1" dirty="0">
                <a:solidFill>
                  <a:srgbClr val="000000"/>
                </a:solidFill>
                <a:effectLst/>
                <a:latin typeface="Courier New" pitchFamily="49" charset="0"/>
                <a:ea typeface="Gulim"/>
                <a:cs typeface="Courier New" pitchFamily="49" charset="0"/>
              </a:rPr>
              <a:t>			x = </a:t>
            </a:r>
            <a:r>
              <a:rPr lang="en-US" sz="1400" b="1" dirty="0" smtClean="0">
                <a:solidFill>
                  <a:srgbClr val="000000"/>
                </a:solidFill>
                <a:effectLst/>
                <a:latin typeface="Courier New" pitchFamily="49" charset="0"/>
                <a:ea typeface="Gulim"/>
                <a:cs typeface="Courier New" pitchFamily="49" charset="0"/>
              </a:rPr>
              <a:t>y;</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6</a:t>
            </a:r>
            <a:r>
              <a:rPr lang="en-US" sz="1400" b="1" dirty="0">
                <a:solidFill>
                  <a:srgbClr val="000000"/>
                </a:solidFill>
                <a:effectLst/>
                <a:latin typeface="Courier New" pitchFamily="49" charset="0"/>
                <a:ea typeface="Gulim"/>
                <a:cs typeface="Courier New" pitchFamily="49" charset="0"/>
              </a:rPr>
              <a:t>			y =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smtClean="0">
                <a:solidFill>
                  <a:srgbClr val="000000"/>
                </a:solidFill>
                <a:effectLst/>
                <a:latin typeface="Courier New" pitchFamily="49" charset="0"/>
                <a:ea typeface="Gulim"/>
                <a:cs typeface="Courier New" pitchFamily="49" charset="0"/>
              </a:rPr>
              <a:t>parent;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7</a:t>
            </a:r>
            <a:r>
              <a:rPr lang="en-US" sz="1400" b="1" dirty="0">
                <a:solidFill>
                  <a:srgbClr val="000000"/>
                </a:solidFill>
                <a:effectLst/>
                <a:latin typeface="Courier New" pitchFamily="49" charset="0"/>
                <a:ea typeface="Gulim"/>
                <a:cs typeface="Courier New" pitchFamily="49" charset="0"/>
              </a:rPr>
              <a:t>		return </a:t>
            </a:r>
            <a:r>
              <a:rPr lang="en-US" sz="1400" b="1" dirty="0" smtClean="0">
                <a:solidFill>
                  <a:srgbClr val="000000"/>
                </a:solidFill>
                <a:effectLst/>
                <a:latin typeface="Courier New" pitchFamily="49" charset="0"/>
                <a:ea typeface="Gulim"/>
                <a:cs typeface="Courier New" pitchFamily="49" charset="0"/>
              </a:rPr>
              <a:t>y;</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effectLst/>
                <a:latin typeface="Courier New" pitchFamily="49" charset="0"/>
                <a:ea typeface="Malgun Gothic"/>
                <a:cs typeface="Courier New" pitchFamily="49" charset="0"/>
              </a:rPr>
              <a:t> </a:t>
            </a:r>
          </a:p>
        </p:txBody>
      </p:sp>
    </p:spTree>
    <p:extLst>
      <p:ext uri="{BB962C8B-B14F-4D97-AF65-F5344CB8AC3E}">
        <p14:creationId xmlns:p14="http://schemas.microsoft.com/office/powerpoint/2010/main" val="420370097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smtClean="0">
                <a:solidFill>
                  <a:srgbClr val="1F497D"/>
                </a:solidFill>
                <a:ea typeface="UWKMJF (KSC)" pitchFamily="2" charset="-127"/>
              </a:rPr>
              <a:t>(Predecessor </a:t>
            </a:r>
            <a:r>
              <a:rPr lang="en-US" sz="3200" dirty="0">
                <a:solidFill>
                  <a:srgbClr val="1F497D"/>
                </a:solidFill>
                <a:ea typeface="UWKMJF (KSC)" pitchFamily="2" charset="-127"/>
              </a:rPr>
              <a:t>of a Node)</a:t>
            </a:r>
            <a:endParaRPr lang="en-US" dirty="0" smtClean="0"/>
          </a:p>
        </p:txBody>
      </p:sp>
      <p:sp>
        <p:nvSpPr>
          <p:cNvPr id="27653" name="Rectangle 3"/>
          <p:cNvSpPr>
            <a:spLocks noGrp="1" noChangeArrowheads="1"/>
          </p:cNvSpPr>
          <p:nvPr>
            <p:ph idx="1"/>
          </p:nvPr>
        </p:nvSpPr>
        <p:spPr/>
        <p:txBody>
          <a:bodyPr/>
          <a:lstStyle/>
          <a:p>
            <a:pPr>
              <a:lnSpc>
                <a:spcPct val="80000"/>
              </a:lnSpc>
              <a:buClr>
                <a:schemeClr val="tx2"/>
              </a:buClr>
            </a:pPr>
            <a:r>
              <a:rPr lang="en-US" altLang="ko-KR" dirty="0" smtClean="0">
                <a:ea typeface="UWKMJF (KSC)" pitchFamily="2" charset="-127"/>
              </a:rPr>
              <a:t>The predecessor of a node x is the node with the largest key smaller than key(x)</a:t>
            </a:r>
            <a:endParaRPr lang="en-US" altLang="ko-KR" dirty="0" smtClean="0">
              <a:ea typeface="굴림" pitchFamily="34" charset="-127"/>
              <a:cs typeface="Times New Roman" pitchFamily="18" charset="0"/>
            </a:endParaRPr>
          </a:p>
          <a:p>
            <a:pPr>
              <a:lnSpc>
                <a:spcPct val="80000"/>
              </a:lnSpc>
              <a:buClr>
                <a:schemeClr val="tx2"/>
              </a:buClr>
            </a:pPr>
            <a:r>
              <a:rPr lang="en-US" altLang="ko-KR" dirty="0" smtClean="0">
                <a:ea typeface="UWKMJF (KSC)" pitchFamily="2" charset="-127"/>
              </a:rPr>
              <a:t>We need to concern two cases</a:t>
            </a:r>
            <a:endParaRPr lang="en-US" altLang="ko-KR" dirty="0" smtClean="0">
              <a:ea typeface="굴림" pitchFamily="34" charset="-127"/>
            </a:endParaRPr>
          </a:p>
          <a:p>
            <a:pPr marL="933450" lvl="1" indent="-533400">
              <a:lnSpc>
                <a:spcPct val="80000"/>
              </a:lnSpc>
              <a:buFontTx/>
              <a:buAutoNum type="arabicPeriod"/>
            </a:pPr>
            <a:r>
              <a:rPr lang="en-US" altLang="ko-KR" u="sng" dirty="0" smtClean="0">
                <a:ea typeface="UWKMJF (KSC)" pitchFamily="2" charset="-127"/>
              </a:rPr>
              <a:t>If the left </a:t>
            </a:r>
            <a:r>
              <a:rPr lang="en-US" altLang="ko-KR" u="sng" dirty="0" err="1" smtClean="0">
                <a:ea typeface="UWKMJF (KSC)" pitchFamily="2" charset="-127"/>
              </a:rPr>
              <a:t>subtree</a:t>
            </a:r>
            <a:r>
              <a:rPr lang="en-US" altLang="ko-KR" u="sng" dirty="0" smtClean="0">
                <a:ea typeface="UWKMJF (KSC)" pitchFamily="2" charset="-127"/>
              </a:rPr>
              <a:t> of x is not empty</a:t>
            </a:r>
            <a:r>
              <a:rPr lang="en-US" altLang="ko-KR" dirty="0" smtClean="0">
                <a:ea typeface="UWKMJF (KSC)" pitchFamily="2" charset="-127"/>
              </a:rPr>
              <a:t>, then the predecessor of x is the </a:t>
            </a:r>
            <a:r>
              <a:rPr lang="en-US" altLang="ko-KR" u="sng" dirty="0" smtClean="0">
                <a:ea typeface="UWKMJF (KSC)" pitchFamily="2" charset="-127"/>
              </a:rPr>
              <a:t>maximum of right </a:t>
            </a:r>
            <a:r>
              <a:rPr lang="en-US" altLang="ko-KR" u="sng" dirty="0" err="1" smtClean="0">
                <a:ea typeface="UWKMJF (KSC)" pitchFamily="2" charset="-127"/>
              </a:rPr>
              <a:t>subtree</a:t>
            </a:r>
            <a:r>
              <a:rPr lang="en-US" altLang="ko-KR" dirty="0" smtClean="0">
                <a:ea typeface="UWKMJF (KSC)" pitchFamily="2" charset="-127"/>
              </a:rPr>
              <a:t>. </a:t>
            </a:r>
          </a:p>
          <a:p>
            <a:pPr marL="933450" lvl="1" indent="-533400">
              <a:lnSpc>
                <a:spcPct val="80000"/>
              </a:lnSpc>
              <a:buFontTx/>
              <a:buAutoNum type="arabicPeriod"/>
            </a:pPr>
            <a:r>
              <a:rPr lang="en-US" altLang="ko-KR" u="sng" dirty="0" smtClean="0">
                <a:ea typeface="UWKMJF (KSC)" pitchFamily="2" charset="-127"/>
              </a:rPr>
              <a:t>If the left </a:t>
            </a:r>
            <a:r>
              <a:rPr lang="en-US" altLang="ko-KR" u="sng" dirty="0" err="1" smtClean="0">
                <a:ea typeface="UWKMJF (KSC)" pitchFamily="2" charset="-127"/>
              </a:rPr>
              <a:t>subtree</a:t>
            </a:r>
            <a:r>
              <a:rPr lang="en-US" altLang="ko-KR" u="sng" dirty="0" smtClean="0">
                <a:ea typeface="UWKMJF (KSC)" pitchFamily="2" charset="-127"/>
              </a:rPr>
              <a:t> of x is empty and x has a predecessor y</a:t>
            </a:r>
            <a:r>
              <a:rPr lang="en-US" altLang="ko-KR" dirty="0" smtClean="0">
                <a:ea typeface="UWKMJF (KSC)" pitchFamily="2" charset="-127"/>
              </a:rPr>
              <a:t>, then y is the lowest ancestor of x whose right child is also an ancestor of x. </a:t>
            </a:r>
            <a:endParaRPr lang="en-US" dirty="0" smtClean="0"/>
          </a:p>
        </p:txBody>
      </p:sp>
      <p:sp>
        <p:nvSpPr>
          <p:cNvPr id="27651" name="Slide Number Placeholder 5"/>
          <p:cNvSpPr>
            <a:spLocks noGrp="1"/>
          </p:cNvSpPr>
          <p:nvPr>
            <p:ph type="sldNum" sz="quarter" idx="12"/>
          </p:nvPr>
        </p:nvSpPr>
        <p:spPr>
          <a:noFill/>
        </p:spPr>
        <p:txBody>
          <a:bodyPr/>
          <a:lstStyle/>
          <a:p>
            <a:fld id="{8F9573D5-F0DF-4DD8-8CAD-9A6389C28968}" type="slidenum">
              <a:rPr lang="en-US" smtClean="0"/>
              <a:pPr/>
              <a:t>58</a:t>
            </a:fld>
            <a:endParaRPr lang="en-US" smtClean="0"/>
          </a:p>
        </p:txBody>
      </p:sp>
    </p:spTree>
    <p:extLst>
      <p:ext uri="{BB962C8B-B14F-4D97-AF65-F5344CB8AC3E}">
        <p14:creationId xmlns:p14="http://schemas.microsoft.com/office/powerpoint/2010/main" val="264738329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(Predecessor of a Node)</a:t>
            </a:r>
            <a:endParaRPr lang="en-US" dirty="0" smtClean="0">
              <a:ea typeface="UWKMJF (KSC)" pitchFamily="2" charset="-127"/>
            </a:endParaRPr>
          </a:p>
        </p:txBody>
      </p:sp>
      <p:sp>
        <p:nvSpPr>
          <p:cNvPr id="28675" name="Slide Number Placeholder 5"/>
          <p:cNvSpPr>
            <a:spLocks noGrp="1"/>
          </p:cNvSpPr>
          <p:nvPr>
            <p:ph type="sldNum" sz="quarter" idx="12"/>
          </p:nvPr>
        </p:nvSpPr>
        <p:spPr>
          <a:noFill/>
        </p:spPr>
        <p:txBody>
          <a:bodyPr/>
          <a:lstStyle/>
          <a:p>
            <a:fld id="{BA4D2A40-5F99-428A-B35A-77FF8FDE9949}" type="slidenum">
              <a:rPr lang="en-US" smtClean="0"/>
              <a:pPr/>
              <a:t>59</a:t>
            </a:fld>
            <a:endParaRPr lang="en-US" smtClean="0"/>
          </a:p>
        </p:txBody>
      </p:sp>
      <p:sp>
        <p:nvSpPr>
          <p:cNvPr id="28677" name="Oval 3"/>
          <p:cNvSpPr>
            <a:spLocks noChangeArrowheads="1"/>
          </p:cNvSpPr>
          <p:nvPr/>
        </p:nvSpPr>
        <p:spPr bwMode="auto">
          <a:xfrm>
            <a:off x="4114800" y="16002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15</a:t>
            </a:r>
          </a:p>
        </p:txBody>
      </p:sp>
      <p:sp>
        <p:nvSpPr>
          <p:cNvPr id="28678" name="Oval 4"/>
          <p:cNvSpPr>
            <a:spLocks noChangeArrowheads="1"/>
          </p:cNvSpPr>
          <p:nvPr/>
        </p:nvSpPr>
        <p:spPr bwMode="auto">
          <a:xfrm>
            <a:off x="2895600" y="2286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6</a:t>
            </a:r>
          </a:p>
        </p:txBody>
      </p:sp>
      <p:cxnSp>
        <p:nvCxnSpPr>
          <p:cNvPr id="28679" name="AutoShape 5"/>
          <p:cNvCxnSpPr>
            <a:cxnSpLocks noChangeShapeType="1"/>
            <a:stCxn id="28677" idx="2"/>
            <a:endCxn id="28678" idx="7"/>
          </p:cNvCxnSpPr>
          <p:nvPr/>
        </p:nvCxnSpPr>
        <p:spPr bwMode="auto">
          <a:xfrm flipH="1">
            <a:off x="3351213" y="1866900"/>
            <a:ext cx="763587" cy="496888"/>
          </a:xfrm>
          <a:prstGeom prst="straightConnector1">
            <a:avLst/>
          </a:prstGeom>
          <a:noFill/>
          <a:ln w="9525">
            <a:solidFill>
              <a:schemeClr val="tx1"/>
            </a:solidFill>
            <a:round/>
            <a:headEnd/>
            <a:tailEnd/>
          </a:ln>
        </p:spPr>
      </p:cxnSp>
      <p:cxnSp>
        <p:nvCxnSpPr>
          <p:cNvPr id="28680" name="AutoShape 6"/>
          <p:cNvCxnSpPr>
            <a:cxnSpLocks noChangeShapeType="1"/>
          </p:cNvCxnSpPr>
          <p:nvPr/>
        </p:nvCxnSpPr>
        <p:spPr bwMode="auto">
          <a:xfrm>
            <a:off x="2132013" y="3427413"/>
            <a:ext cx="0" cy="0"/>
          </a:xfrm>
          <a:prstGeom prst="straightConnector1">
            <a:avLst/>
          </a:prstGeom>
          <a:noFill/>
          <a:ln w="9525">
            <a:solidFill>
              <a:schemeClr val="tx1"/>
            </a:solidFill>
            <a:round/>
            <a:headEnd/>
            <a:tailEnd/>
          </a:ln>
        </p:spPr>
      </p:cxnSp>
      <p:sp>
        <p:nvSpPr>
          <p:cNvPr id="28681" name="Oval 7"/>
          <p:cNvSpPr>
            <a:spLocks noChangeArrowheads="1"/>
          </p:cNvSpPr>
          <p:nvPr/>
        </p:nvSpPr>
        <p:spPr bwMode="auto">
          <a:xfrm>
            <a:off x="37338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7</a:t>
            </a:r>
          </a:p>
        </p:txBody>
      </p:sp>
      <p:cxnSp>
        <p:nvCxnSpPr>
          <p:cNvPr id="28682" name="AutoShape 8"/>
          <p:cNvCxnSpPr>
            <a:cxnSpLocks noChangeShapeType="1"/>
            <a:stCxn id="28678" idx="6"/>
            <a:endCxn id="28681" idx="0"/>
          </p:cNvCxnSpPr>
          <p:nvPr/>
        </p:nvCxnSpPr>
        <p:spPr bwMode="auto">
          <a:xfrm>
            <a:off x="3429000" y="2552700"/>
            <a:ext cx="571500" cy="495300"/>
          </a:xfrm>
          <a:prstGeom prst="straightConnector1">
            <a:avLst/>
          </a:prstGeom>
          <a:noFill/>
          <a:ln w="9525">
            <a:solidFill>
              <a:schemeClr val="tx1"/>
            </a:solidFill>
            <a:round/>
            <a:headEnd/>
            <a:tailEnd/>
          </a:ln>
        </p:spPr>
      </p:cxnSp>
      <p:sp>
        <p:nvSpPr>
          <p:cNvPr id="28683" name="Oval 9"/>
          <p:cNvSpPr>
            <a:spLocks noChangeArrowheads="1"/>
          </p:cNvSpPr>
          <p:nvPr/>
        </p:nvSpPr>
        <p:spPr bwMode="auto">
          <a:xfrm>
            <a:off x="5334000" y="2286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18</a:t>
            </a:r>
          </a:p>
        </p:txBody>
      </p:sp>
      <p:cxnSp>
        <p:nvCxnSpPr>
          <p:cNvPr id="28684" name="AutoShape 10"/>
          <p:cNvCxnSpPr>
            <a:cxnSpLocks noChangeShapeType="1"/>
          </p:cNvCxnSpPr>
          <p:nvPr/>
        </p:nvCxnSpPr>
        <p:spPr bwMode="auto">
          <a:xfrm>
            <a:off x="4570413" y="3427413"/>
            <a:ext cx="0" cy="0"/>
          </a:xfrm>
          <a:prstGeom prst="straightConnector1">
            <a:avLst/>
          </a:prstGeom>
          <a:noFill/>
          <a:ln w="9525">
            <a:solidFill>
              <a:schemeClr val="tx1"/>
            </a:solidFill>
            <a:round/>
            <a:headEnd/>
            <a:tailEnd/>
          </a:ln>
        </p:spPr>
      </p:cxnSp>
      <p:sp>
        <p:nvSpPr>
          <p:cNvPr id="28685" name="Oval 11"/>
          <p:cNvSpPr>
            <a:spLocks noChangeArrowheads="1"/>
          </p:cNvSpPr>
          <p:nvPr/>
        </p:nvSpPr>
        <p:spPr bwMode="auto">
          <a:xfrm>
            <a:off x="62484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20</a:t>
            </a:r>
          </a:p>
        </p:txBody>
      </p:sp>
      <p:cxnSp>
        <p:nvCxnSpPr>
          <p:cNvPr id="28686" name="AutoShape 12"/>
          <p:cNvCxnSpPr>
            <a:cxnSpLocks noChangeShapeType="1"/>
            <a:stCxn id="28683" idx="6"/>
            <a:endCxn id="28685" idx="0"/>
          </p:cNvCxnSpPr>
          <p:nvPr/>
        </p:nvCxnSpPr>
        <p:spPr bwMode="auto">
          <a:xfrm>
            <a:off x="5867400" y="2552700"/>
            <a:ext cx="647700" cy="495300"/>
          </a:xfrm>
          <a:prstGeom prst="straightConnector1">
            <a:avLst/>
          </a:prstGeom>
          <a:noFill/>
          <a:ln w="9525">
            <a:solidFill>
              <a:schemeClr val="tx1"/>
            </a:solidFill>
            <a:round/>
            <a:headEnd/>
            <a:tailEnd/>
          </a:ln>
        </p:spPr>
      </p:cxnSp>
      <p:sp>
        <p:nvSpPr>
          <p:cNvPr id="28687" name="Oval 13"/>
          <p:cNvSpPr>
            <a:spLocks noChangeArrowheads="1"/>
          </p:cNvSpPr>
          <p:nvPr/>
        </p:nvSpPr>
        <p:spPr bwMode="auto">
          <a:xfrm>
            <a:off x="45720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17</a:t>
            </a:r>
          </a:p>
        </p:txBody>
      </p:sp>
      <p:cxnSp>
        <p:nvCxnSpPr>
          <p:cNvPr id="28688" name="AutoShape 14"/>
          <p:cNvCxnSpPr>
            <a:cxnSpLocks noChangeShapeType="1"/>
            <a:stCxn id="28683" idx="2"/>
            <a:endCxn id="28687" idx="0"/>
          </p:cNvCxnSpPr>
          <p:nvPr/>
        </p:nvCxnSpPr>
        <p:spPr bwMode="auto">
          <a:xfrm flipH="1">
            <a:off x="4838700" y="2552700"/>
            <a:ext cx="495300" cy="495300"/>
          </a:xfrm>
          <a:prstGeom prst="straightConnector1">
            <a:avLst/>
          </a:prstGeom>
          <a:noFill/>
          <a:ln w="9525">
            <a:solidFill>
              <a:schemeClr val="tx1"/>
            </a:solidFill>
            <a:round/>
            <a:headEnd/>
            <a:tailEnd/>
          </a:ln>
        </p:spPr>
      </p:cxnSp>
      <p:sp>
        <p:nvSpPr>
          <p:cNvPr id="28689" name="Oval 15"/>
          <p:cNvSpPr>
            <a:spLocks noChangeArrowheads="1"/>
          </p:cNvSpPr>
          <p:nvPr/>
        </p:nvSpPr>
        <p:spPr bwMode="auto">
          <a:xfrm>
            <a:off x="2057400" y="3048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3</a:t>
            </a:r>
          </a:p>
        </p:txBody>
      </p:sp>
      <p:cxnSp>
        <p:nvCxnSpPr>
          <p:cNvPr id="28690" name="AutoShape 16"/>
          <p:cNvCxnSpPr>
            <a:cxnSpLocks noChangeShapeType="1"/>
          </p:cNvCxnSpPr>
          <p:nvPr/>
        </p:nvCxnSpPr>
        <p:spPr bwMode="auto">
          <a:xfrm>
            <a:off x="1979613" y="4189413"/>
            <a:ext cx="0" cy="0"/>
          </a:xfrm>
          <a:prstGeom prst="straightConnector1">
            <a:avLst/>
          </a:prstGeom>
          <a:noFill/>
          <a:ln w="9525">
            <a:solidFill>
              <a:schemeClr val="tx1"/>
            </a:solidFill>
            <a:round/>
            <a:headEnd/>
            <a:tailEnd/>
          </a:ln>
        </p:spPr>
      </p:cxnSp>
      <p:sp>
        <p:nvSpPr>
          <p:cNvPr id="28691" name="Oval 17"/>
          <p:cNvSpPr>
            <a:spLocks noChangeArrowheads="1"/>
          </p:cNvSpPr>
          <p:nvPr/>
        </p:nvSpPr>
        <p:spPr bwMode="auto">
          <a:xfrm>
            <a:off x="2743200" y="3810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4</a:t>
            </a:r>
          </a:p>
        </p:txBody>
      </p:sp>
      <p:cxnSp>
        <p:nvCxnSpPr>
          <p:cNvPr id="28692" name="AutoShape 18"/>
          <p:cNvCxnSpPr>
            <a:cxnSpLocks noChangeShapeType="1"/>
            <a:stCxn id="28689" idx="6"/>
            <a:endCxn id="28691" idx="0"/>
          </p:cNvCxnSpPr>
          <p:nvPr/>
        </p:nvCxnSpPr>
        <p:spPr bwMode="auto">
          <a:xfrm>
            <a:off x="2590800" y="3314700"/>
            <a:ext cx="419100" cy="495300"/>
          </a:xfrm>
          <a:prstGeom prst="straightConnector1">
            <a:avLst/>
          </a:prstGeom>
          <a:noFill/>
          <a:ln w="9525">
            <a:solidFill>
              <a:schemeClr val="tx1"/>
            </a:solidFill>
            <a:round/>
            <a:headEnd/>
            <a:tailEnd/>
          </a:ln>
        </p:spPr>
      </p:cxnSp>
      <p:sp>
        <p:nvSpPr>
          <p:cNvPr id="28693" name="Oval 19"/>
          <p:cNvSpPr>
            <a:spLocks noChangeArrowheads="1"/>
          </p:cNvSpPr>
          <p:nvPr/>
        </p:nvSpPr>
        <p:spPr bwMode="auto">
          <a:xfrm>
            <a:off x="1371600" y="3810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2</a:t>
            </a:r>
          </a:p>
        </p:txBody>
      </p:sp>
      <p:cxnSp>
        <p:nvCxnSpPr>
          <p:cNvPr id="28694" name="AutoShape 20"/>
          <p:cNvCxnSpPr>
            <a:cxnSpLocks noChangeShapeType="1"/>
            <a:stCxn id="28689" idx="2"/>
            <a:endCxn id="28693" idx="0"/>
          </p:cNvCxnSpPr>
          <p:nvPr/>
        </p:nvCxnSpPr>
        <p:spPr bwMode="auto">
          <a:xfrm flipH="1">
            <a:off x="1638300" y="3314700"/>
            <a:ext cx="419100" cy="495300"/>
          </a:xfrm>
          <a:prstGeom prst="straightConnector1">
            <a:avLst/>
          </a:prstGeom>
          <a:noFill/>
          <a:ln w="9525">
            <a:solidFill>
              <a:schemeClr val="tx1"/>
            </a:solidFill>
            <a:round/>
            <a:headEnd/>
            <a:tailEnd/>
          </a:ln>
        </p:spPr>
      </p:cxnSp>
      <p:cxnSp>
        <p:nvCxnSpPr>
          <p:cNvPr id="28695" name="AutoShape 21"/>
          <p:cNvCxnSpPr>
            <a:cxnSpLocks noChangeShapeType="1"/>
            <a:stCxn id="28677" idx="6"/>
            <a:endCxn id="28683" idx="1"/>
          </p:cNvCxnSpPr>
          <p:nvPr/>
        </p:nvCxnSpPr>
        <p:spPr bwMode="auto">
          <a:xfrm>
            <a:off x="4648200" y="1866900"/>
            <a:ext cx="763588" cy="496888"/>
          </a:xfrm>
          <a:prstGeom prst="straightConnector1">
            <a:avLst/>
          </a:prstGeom>
          <a:noFill/>
          <a:ln w="9525">
            <a:solidFill>
              <a:schemeClr val="tx1"/>
            </a:solidFill>
            <a:round/>
            <a:headEnd/>
            <a:tailEnd/>
          </a:ln>
        </p:spPr>
      </p:cxnSp>
      <p:cxnSp>
        <p:nvCxnSpPr>
          <p:cNvPr id="28696" name="AutoShape 22"/>
          <p:cNvCxnSpPr>
            <a:cxnSpLocks noChangeShapeType="1"/>
            <a:stCxn id="28678" idx="3"/>
            <a:endCxn id="28689" idx="7"/>
          </p:cNvCxnSpPr>
          <p:nvPr/>
        </p:nvCxnSpPr>
        <p:spPr bwMode="auto">
          <a:xfrm flipH="1">
            <a:off x="2513013" y="2741613"/>
            <a:ext cx="460375" cy="384175"/>
          </a:xfrm>
          <a:prstGeom prst="straightConnector1">
            <a:avLst/>
          </a:prstGeom>
          <a:noFill/>
          <a:ln w="9525">
            <a:solidFill>
              <a:schemeClr val="tx1"/>
            </a:solidFill>
            <a:round/>
            <a:headEnd/>
            <a:tailEnd/>
          </a:ln>
        </p:spPr>
      </p:cxnSp>
      <p:sp>
        <p:nvSpPr>
          <p:cNvPr id="28697" name="Oval 23"/>
          <p:cNvSpPr>
            <a:spLocks noChangeArrowheads="1"/>
          </p:cNvSpPr>
          <p:nvPr/>
        </p:nvSpPr>
        <p:spPr bwMode="auto">
          <a:xfrm>
            <a:off x="4191000" y="3810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13</a:t>
            </a:r>
          </a:p>
        </p:txBody>
      </p:sp>
      <p:sp>
        <p:nvSpPr>
          <p:cNvPr id="28698" name="Oval 24"/>
          <p:cNvSpPr>
            <a:spLocks noChangeArrowheads="1"/>
          </p:cNvSpPr>
          <p:nvPr/>
        </p:nvSpPr>
        <p:spPr bwMode="auto">
          <a:xfrm>
            <a:off x="3505200" y="4572000"/>
            <a:ext cx="533400" cy="533400"/>
          </a:xfrm>
          <a:prstGeom prst="ellipse">
            <a:avLst/>
          </a:prstGeom>
          <a:solidFill>
            <a:srgbClr val="CCFFFF"/>
          </a:solidFill>
          <a:ln w="9525">
            <a:solidFill>
              <a:schemeClr val="tx1"/>
            </a:solidFill>
            <a:round/>
            <a:headEnd/>
            <a:tailEnd/>
          </a:ln>
        </p:spPr>
        <p:txBody>
          <a:bodyPr wrap="none" anchor="ctr"/>
          <a:lstStyle/>
          <a:p>
            <a:pPr algn="ctr" eaLnBrk="1" hangingPunct="1"/>
            <a:r>
              <a:rPr lang="en-US">
                <a:latin typeface="Arial" pitchFamily="34" charset="0"/>
              </a:rPr>
              <a:t>9</a:t>
            </a:r>
          </a:p>
        </p:txBody>
      </p:sp>
      <p:cxnSp>
        <p:nvCxnSpPr>
          <p:cNvPr id="28699" name="AutoShape 25"/>
          <p:cNvCxnSpPr>
            <a:cxnSpLocks noChangeShapeType="1"/>
            <a:stCxn id="28681" idx="5"/>
            <a:endCxn id="28697" idx="0"/>
          </p:cNvCxnSpPr>
          <p:nvPr/>
        </p:nvCxnSpPr>
        <p:spPr bwMode="auto">
          <a:xfrm>
            <a:off x="4189413" y="3503613"/>
            <a:ext cx="268287" cy="306387"/>
          </a:xfrm>
          <a:prstGeom prst="straightConnector1">
            <a:avLst/>
          </a:prstGeom>
          <a:noFill/>
          <a:ln w="9525">
            <a:solidFill>
              <a:schemeClr val="tx1"/>
            </a:solidFill>
            <a:round/>
            <a:headEnd/>
            <a:tailEnd/>
          </a:ln>
        </p:spPr>
      </p:cxnSp>
      <p:cxnSp>
        <p:nvCxnSpPr>
          <p:cNvPr id="28700" name="AutoShape 26"/>
          <p:cNvCxnSpPr>
            <a:cxnSpLocks noChangeShapeType="1"/>
            <a:stCxn id="28697" idx="3"/>
            <a:endCxn id="28698" idx="7"/>
          </p:cNvCxnSpPr>
          <p:nvPr/>
        </p:nvCxnSpPr>
        <p:spPr bwMode="auto">
          <a:xfrm flipH="1">
            <a:off x="3960813" y="4265613"/>
            <a:ext cx="307975" cy="384175"/>
          </a:xfrm>
          <a:prstGeom prst="straightConnector1">
            <a:avLst/>
          </a:prstGeom>
          <a:noFill/>
          <a:ln w="9525">
            <a:solidFill>
              <a:schemeClr val="tx1"/>
            </a:solidFill>
            <a:round/>
            <a:headEnd/>
            <a:tailEnd/>
          </a:ln>
        </p:spPr>
      </p:cxnSp>
      <p:sp>
        <p:nvSpPr>
          <p:cNvPr id="28701" name="Rectangle 27"/>
          <p:cNvSpPr>
            <a:spLocks noChangeArrowheads="1"/>
          </p:cNvSpPr>
          <p:nvPr/>
        </p:nvSpPr>
        <p:spPr bwMode="auto">
          <a:xfrm>
            <a:off x="838200" y="5256213"/>
            <a:ext cx="7391400" cy="641350"/>
          </a:xfrm>
          <a:prstGeom prst="rect">
            <a:avLst/>
          </a:prstGeom>
          <a:noFill/>
          <a:ln w="9525">
            <a:noFill/>
            <a:miter lim="800000"/>
            <a:headEnd/>
            <a:tailEnd/>
          </a:ln>
        </p:spPr>
        <p:txBody>
          <a:bodyPr>
            <a:spAutoFit/>
          </a:bodyPr>
          <a:lstStyle/>
          <a:p>
            <a:r>
              <a:rPr lang="en-US" altLang="ko-KR">
                <a:ea typeface="굴림" pitchFamily="34" charset="-127"/>
              </a:rPr>
              <a:t>Ex) Predecessor of node 15 is 13 (Maximum of left subtree)</a:t>
            </a:r>
          </a:p>
          <a:p>
            <a:r>
              <a:rPr lang="en-US" altLang="ko-KR">
                <a:ea typeface="굴림" pitchFamily="34" charset="-127"/>
              </a:rPr>
              <a:t>Ex) Predecessor of node 9 is 7.</a:t>
            </a:r>
          </a:p>
        </p:txBody>
      </p:sp>
    </p:spTree>
    <p:extLst>
      <p:ext uri="{BB962C8B-B14F-4D97-AF65-F5344CB8AC3E}">
        <p14:creationId xmlns:p14="http://schemas.microsoft.com/office/powerpoint/2010/main" val="2494084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dirty="0" smtClean="0"/>
              <a:t>Binary Search Tree</a:t>
            </a:r>
          </a:p>
        </p:txBody>
      </p:sp>
      <p:sp>
        <p:nvSpPr>
          <p:cNvPr id="7183" name="Slide Number Placeholder 25"/>
          <p:cNvSpPr>
            <a:spLocks noGrp="1"/>
          </p:cNvSpPr>
          <p:nvPr>
            <p:ph type="sldNum" sz="quarter" idx="12"/>
          </p:nvPr>
        </p:nvSpPr>
        <p:spPr>
          <a:noFill/>
        </p:spPr>
        <p:txBody>
          <a:bodyPr/>
          <a:lstStyle/>
          <a:p>
            <a:fld id="{A7984B42-5474-44DB-A9A7-4B7F20AC8F83}" type="slidenum">
              <a:rPr lang="en-US" smtClean="0"/>
              <a:pPr/>
              <a:t>6</a:t>
            </a:fld>
            <a:endParaRPr lang="en-US" smtClean="0"/>
          </a:p>
        </p:txBody>
      </p:sp>
      <p:sp>
        <p:nvSpPr>
          <p:cNvPr id="5" name="Oval 4"/>
          <p:cNvSpPr>
            <a:spLocks noChangeArrowheads="1"/>
          </p:cNvSpPr>
          <p:nvPr/>
        </p:nvSpPr>
        <p:spPr bwMode="auto">
          <a:xfrm>
            <a:off x="3351213"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 name="Oval 5"/>
          <p:cNvSpPr>
            <a:spLocks noChangeArrowheads="1"/>
          </p:cNvSpPr>
          <p:nvPr/>
        </p:nvSpPr>
        <p:spPr bwMode="auto">
          <a:xfrm>
            <a:off x="2208213"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7173" name="AutoShape 6"/>
          <p:cNvCxnSpPr>
            <a:cxnSpLocks noChangeShapeType="1"/>
            <a:stCxn id="5" idx="3"/>
            <a:endCxn id="6" idx="0"/>
          </p:cNvCxnSpPr>
          <p:nvPr/>
        </p:nvCxnSpPr>
        <p:spPr bwMode="auto">
          <a:xfrm flipH="1">
            <a:off x="2474913" y="1979613"/>
            <a:ext cx="954087" cy="611187"/>
          </a:xfrm>
          <a:prstGeom prst="straightConnector1">
            <a:avLst/>
          </a:prstGeom>
          <a:noFill/>
          <a:ln w="9525">
            <a:solidFill>
              <a:schemeClr val="tx1"/>
            </a:solidFill>
            <a:round/>
            <a:headEnd/>
            <a:tailEnd/>
          </a:ln>
        </p:spPr>
      </p:cxnSp>
      <p:sp>
        <p:nvSpPr>
          <p:cNvPr id="8" name="Oval 7"/>
          <p:cNvSpPr>
            <a:spLocks noChangeArrowheads="1"/>
          </p:cNvSpPr>
          <p:nvPr/>
        </p:nvSpPr>
        <p:spPr bwMode="auto">
          <a:xfrm>
            <a:off x="4570413"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cxnSp>
        <p:nvCxnSpPr>
          <p:cNvPr id="7175" name="AutoShape 8"/>
          <p:cNvCxnSpPr>
            <a:cxnSpLocks noChangeShapeType="1"/>
            <a:endCxn id="8" idx="0"/>
          </p:cNvCxnSpPr>
          <p:nvPr/>
        </p:nvCxnSpPr>
        <p:spPr bwMode="auto">
          <a:xfrm>
            <a:off x="3806825" y="1979613"/>
            <a:ext cx="1030288" cy="611187"/>
          </a:xfrm>
          <a:prstGeom prst="straightConnector1">
            <a:avLst/>
          </a:prstGeom>
          <a:noFill/>
          <a:ln w="9525">
            <a:solidFill>
              <a:schemeClr val="tx1"/>
            </a:solidFill>
            <a:round/>
            <a:headEnd/>
            <a:tailEnd/>
          </a:ln>
        </p:spPr>
      </p:cxnSp>
      <p:sp>
        <p:nvSpPr>
          <p:cNvPr id="10" name="Oval 9"/>
          <p:cNvSpPr>
            <a:spLocks noChangeArrowheads="1"/>
          </p:cNvSpPr>
          <p:nvPr/>
        </p:nvSpPr>
        <p:spPr bwMode="auto">
          <a:xfrm>
            <a:off x="5408613"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cxnSp>
        <p:nvCxnSpPr>
          <p:cNvPr id="7177" name="AutoShape 10"/>
          <p:cNvCxnSpPr>
            <a:cxnSpLocks noChangeShapeType="1"/>
            <a:endCxn id="10" idx="0"/>
          </p:cNvCxnSpPr>
          <p:nvPr/>
        </p:nvCxnSpPr>
        <p:spPr bwMode="auto">
          <a:xfrm>
            <a:off x="5026025" y="3046413"/>
            <a:ext cx="649288" cy="611187"/>
          </a:xfrm>
          <a:prstGeom prst="straightConnector1">
            <a:avLst/>
          </a:prstGeom>
          <a:noFill/>
          <a:ln w="9525">
            <a:solidFill>
              <a:schemeClr val="tx1"/>
            </a:solidFill>
            <a:round/>
            <a:headEnd/>
            <a:tailEnd/>
          </a:ln>
        </p:spPr>
      </p:cxnSp>
      <p:sp>
        <p:nvSpPr>
          <p:cNvPr id="18" name="Oval 17"/>
          <p:cNvSpPr>
            <a:spLocks noChangeArrowheads="1"/>
          </p:cNvSpPr>
          <p:nvPr/>
        </p:nvSpPr>
        <p:spPr bwMode="auto">
          <a:xfrm>
            <a:off x="6172200" y="47244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cxnSp>
        <p:nvCxnSpPr>
          <p:cNvPr id="7179" name="AutoShape 18"/>
          <p:cNvCxnSpPr>
            <a:cxnSpLocks noChangeShapeType="1"/>
            <a:endCxn id="18" idx="0"/>
          </p:cNvCxnSpPr>
          <p:nvPr/>
        </p:nvCxnSpPr>
        <p:spPr bwMode="auto">
          <a:xfrm>
            <a:off x="5865813" y="4113213"/>
            <a:ext cx="573087" cy="611187"/>
          </a:xfrm>
          <a:prstGeom prst="straightConnector1">
            <a:avLst/>
          </a:prstGeom>
          <a:noFill/>
          <a:ln w="9525">
            <a:solidFill>
              <a:schemeClr val="tx1"/>
            </a:solidFill>
            <a:round/>
            <a:headEnd/>
            <a:tailEnd/>
          </a:ln>
        </p:spPr>
      </p:cxnSp>
      <p:sp>
        <p:nvSpPr>
          <p:cNvPr id="20" name="Oval 19"/>
          <p:cNvSpPr>
            <a:spLocks noChangeArrowheads="1"/>
          </p:cNvSpPr>
          <p:nvPr/>
        </p:nvSpPr>
        <p:spPr bwMode="auto">
          <a:xfrm>
            <a:off x="5638800" y="5715000"/>
            <a:ext cx="533400" cy="533400"/>
          </a:xfrm>
          <a:prstGeom prst="ellipse">
            <a:avLst/>
          </a:prstGeom>
          <a:solidFill>
            <a:srgbClr val="CCFFFF"/>
          </a:solidFill>
          <a:ln w="9525">
            <a:solidFill>
              <a:schemeClr val="tx1"/>
            </a:solidFill>
            <a:round/>
            <a:headEnd/>
            <a:tailEnd/>
          </a:ln>
        </p:spPr>
        <p:txBody>
          <a:bodyPr wrap="none" anchor="ctr"/>
          <a:lstStyle/>
          <a:p>
            <a:pPr algn="ctr"/>
            <a:r>
              <a:rPr lang="en-US"/>
              <a:t>8</a:t>
            </a:r>
          </a:p>
        </p:txBody>
      </p:sp>
      <p:cxnSp>
        <p:nvCxnSpPr>
          <p:cNvPr id="7181" name="Straight Connector 23"/>
          <p:cNvCxnSpPr>
            <a:cxnSpLocks noChangeShapeType="1"/>
            <a:stCxn id="18" idx="3"/>
            <a:endCxn id="20" idx="0"/>
          </p:cNvCxnSpPr>
          <p:nvPr/>
        </p:nvCxnSpPr>
        <p:spPr bwMode="auto">
          <a:xfrm rot="5400000">
            <a:off x="5810250" y="5275263"/>
            <a:ext cx="534987" cy="344488"/>
          </a:xfrm>
          <a:prstGeom prst="line">
            <a:avLst/>
          </a:prstGeom>
          <a:noFill/>
          <a:ln w="9525" algn="ctr">
            <a:solidFill>
              <a:schemeClr val="tx1"/>
            </a:solidFill>
            <a:round/>
            <a:headEnd/>
            <a:tailEnd/>
          </a:ln>
        </p:spPr>
      </p:cxnSp>
      <p:sp>
        <p:nvSpPr>
          <p:cNvPr id="7182" name="TextBox 24"/>
          <p:cNvSpPr txBox="1">
            <a:spLocks noChangeArrowheads="1"/>
          </p:cNvSpPr>
          <p:nvPr/>
        </p:nvSpPr>
        <p:spPr bwMode="auto">
          <a:xfrm>
            <a:off x="5410200" y="1905000"/>
            <a:ext cx="2971800" cy="369888"/>
          </a:xfrm>
          <a:prstGeom prst="rect">
            <a:avLst/>
          </a:prstGeom>
          <a:noFill/>
          <a:ln w="9525">
            <a:noFill/>
            <a:miter lim="800000"/>
            <a:headEnd/>
            <a:tailEnd/>
          </a:ln>
        </p:spPr>
        <p:txBody>
          <a:bodyPr>
            <a:spAutoFit/>
          </a:bodyPr>
          <a:lstStyle/>
          <a:p>
            <a:r>
              <a:rPr lang="en-US"/>
              <a:t>Unbalanced Binary Tree</a:t>
            </a:r>
          </a:p>
        </p:txBody>
      </p:sp>
    </p:spTree>
    <p:extLst>
      <p:ext uri="{BB962C8B-B14F-4D97-AF65-F5344CB8AC3E}">
        <p14:creationId xmlns:p14="http://schemas.microsoft.com/office/powerpoint/2010/main" val="390049889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(Predecessor of a Node)</a:t>
            </a:r>
            <a:endParaRPr lang="en-US" sz="4000" dirty="0" smtClean="0">
              <a:ea typeface="UWKMJF (KSC)" pitchFamily="2" charset="-127"/>
            </a:endParaRPr>
          </a:p>
        </p:txBody>
      </p:sp>
      <p:sp>
        <p:nvSpPr>
          <p:cNvPr id="29699" name="Slide Number Placeholder 5"/>
          <p:cNvSpPr>
            <a:spLocks noGrp="1"/>
          </p:cNvSpPr>
          <p:nvPr>
            <p:ph type="sldNum" sz="quarter" idx="12"/>
          </p:nvPr>
        </p:nvSpPr>
        <p:spPr>
          <a:noFill/>
        </p:spPr>
        <p:txBody>
          <a:bodyPr/>
          <a:lstStyle/>
          <a:p>
            <a:fld id="{570F631A-96B6-4CE4-8396-E681C2701E58}" type="slidenum">
              <a:rPr lang="en-US" smtClean="0"/>
              <a:pPr/>
              <a:t>60</a:t>
            </a:fld>
            <a:endParaRPr lang="en-US" smtClean="0"/>
          </a:p>
        </p:txBody>
      </p:sp>
      <p:sp>
        <p:nvSpPr>
          <p:cNvPr id="6" name="Text Box 2"/>
          <p:cNvSpPr txBox="1">
            <a:spLocks noChangeArrowheads="1"/>
          </p:cNvSpPr>
          <p:nvPr/>
        </p:nvSpPr>
        <p:spPr bwMode="auto">
          <a:xfrm>
            <a:off x="457200" y="1479550"/>
            <a:ext cx="8077200" cy="43116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15000"/>
              </a:lnSpc>
              <a:spcBef>
                <a:spcPts val="0"/>
              </a:spcBef>
              <a:spcAft>
                <a:spcPts val="0"/>
              </a:spcAft>
            </a:pPr>
            <a:r>
              <a:rPr lang="en-US" sz="1400" b="1" dirty="0" err="1">
                <a:solidFill>
                  <a:srgbClr val="000000"/>
                </a:solidFill>
                <a:effectLst/>
                <a:latin typeface="Courier New" pitchFamily="49" charset="0"/>
                <a:ea typeface="Gulim"/>
                <a:cs typeface="Courier New" pitchFamily="49" charset="0"/>
              </a:rPr>
              <a:t>Tree_Predecessor</a:t>
            </a:r>
            <a:r>
              <a:rPr lang="en-US" sz="1400" b="1" dirty="0">
                <a:solidFill>
                  <a:srgbClr val="000000"/>
                </a:solidFill>
                <a:effectLst/>
                <a:latin typeface="Courier New" pitchFamily="49" charset="0"/>
                <a:ea typeface="Gulim"/>
                <a:cs typeface="Courier New" pitchFamily="49" charset="0"/>
              </a:rPr>
              <a:t> (x)</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1</a:t>
            </a:r>
            <a:r>
              <a:rPr lang="en-US" sz="1400" b="1" dirty="0">
                <a:solidFill>
                  <a:srgbClr val="000000"/>
                </a:solidFill>
                <a:effectLst/>
                <a:latin typeface="Courier New" pitchFamily="49" charset="0"/>
                <a:ea typeface="Gulim"/>
                <a:cs typeface="Courier New" pitchFamily="49" charset="0"/>
              </a:rPr>
              <a:t>	if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leftchild</a:t>
            </a:r>
            <a:r>
              <a:rPr lang="en-US" sz="1400" b="1" dirty="0">
                <a:solidFill>
                  <a:srgbClr val="000000"/>
                </a:solidFill>
                <a:effectLst/>
                <a:latin typeface="Courier New" pitchFamily="49" charset="0"/>
                <a:ea typeface="Gulim"/>
                <a:cs typeface="Courier New" pitchFamily="49" charset="0"/>
              </a:rPr>
              <a:t>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NIL</a:t>
            </a:r>
            <a:endParaRPr lang="en-US" sz="1400" b="1" dirty="0">
              <a:effectLst/>
              <a:latin typeface="Courier New" pitchFamily="49" charset="0"/>
              <a:ea typeface="Malgun Gothic"/>
              <a:cs typeface="Courier New" pitchFamily="49" charset="0"/>
            </a:endParaRPr>
          </a:p>
          <a:p>
            <a:pPr marL="457200" marR="0" indent="45720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return </a:t>
            </a:r>
            <a:r>
              <a:rPr lang="en-US" sz="1400" b="1" dirty="0" err="1">
                <a:solidFill>
                  <a:srgbClr val="000000"/>
                </a:solidFill>
                <a:effectLst/>
                <a:latin typeface="Courier New" pitchFamily="49" charset="0"/>
                <a:ea typeface="Gulim"/>
                <a:cs typeface="Courier New" pitchFamily="49" charset="0"/>
              </a:rPr>
              <a:t>Tree_Maximum</a:t>
            </a:r>
            <a:r>
              <a:rPr lang="en-US" sz="1400" b="1" dirty="0">
                <a:solidFill>
                  <a:srgbClr val="000000"/>
                </a:solidFill>
                <a:effectLst/>
                <a:latin typeface="Courier New" pitchFamily="49" charset="0"/>
                <a:ea typeface="Gulim"/>
                <a:cs typeface="Courier New" pitchFamily="49" charset="0"/>
              </a:rPr>
              <a:t>(x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leftchild</a:t>
            </a:r>
            <a:r>
              <a:rPr lang="en-US" sz="1400" b="1" dirty="0">
                <a:solidFill>
                  <a:srgbClr val="000000"/>
                </a:solidFill>
                <a:effectLst/>
                <a:latin typeface="Courier New" pitchFamily="49" charset="0"/>
                <a:ea typeface="Gulim"/>
                <a:cs typeface="Courier New" pitchFamily="49" charset="0"/>
              </a:rPr>
              <a: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2</a:t>
            </a:r>
            <a:r>
              <a:rPr lang="en-US" sz="1400" b="1" dirty="0">
                <a:solidFill>
                  <a:srgbClr val="000000"/>
                </a:solidFill>
                <a:effectLst/>
                <a:latin typeface="Courier New" pitchFamily="49" charset="0"/>
                <a:ea typeface="Gulim"/>
                <a:cs typeface="Courier New" pitchFamily="49" charset="0"/>
              </a:rPr>
              <a:t>	else</a:t>
            </a:r>
            <a:endParaRPr lang="en-US" sz="1400" b="1" dirty="0">
              <a:effectLst/>
              <a:latin typeface="Courier New" pitchFamily="49" charset="0"/>
              <a:ea typeface="Malgun Gothic"/>
              <a:cs typeface="Courier New" pitchFamily="49" charset="0"/>
            </a:endParaRPr>
          </a:p>
          <a:p>
            <a:pPr marL="0" marR="0" indent="457200">
              <a:lnSpc>
                <a:spcPct val="115000"/>
              </a:lnSpc>
              <a:spcBef>
                <a:spcPts val="0"/>
              </a:spcBef>
              <a:spcAft>
                <a:spcPts val="0"/>
              </a:spcAft>
            </a:pPr>
            <a:r>
              <a:rPr lang="en-US" sz="1400" b="1" dirty="0" smtClean="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smtClean="0">
                <a:solidFill>
                  <a:srgbClr val="FF0000"/>
                </a:solidFill>
                <a:effectLst/>
                <a:latin typeface="Courier New" pitchFamily="49" charset="0"/>
                <a:ea typeface="Gulim"/>
                <a:cs typeface="Courier New" pitchFamily="49" charset="0"/>
              </a:rPr>
              <a:t>3</a:t>
            </a:r>
            <a:r>
              <a:rPr lang="en-US" sz="1400" b="1" dirty="0" smtClean="0">
                <a:solidFill>
                  <a:srgbClr val="000000"/>
                </a:solidFill>
                <a:effectLst/>
                <a:latin typeface="Courier New" pitchFamily="49" charset="0"/>
                <a:ea typeface="Gulim"/>
                <a:cs typeface="Courier New" pitchFamily="49" charset="0"/>
              </a:rPr>
              <a:t>		y </a:t>
            </a:r>
            <a:r>
              <a:rPr lang="en-US" sz="1400" b="1" dirty="0">
                <a:solidFill>
                  <a:srgbClr val="000000"/>
                </a:solidFill>
                <a:effectLst/>
                <a:latin typeface="Courier New" pitchFamily="49" charset="0"/>
                <a:ea typeface="Gulim"/>
                <a:cs typeface="Courier New" pitchFamily="49" charset="0"/>
              </a:rPr>
              <a:t>= x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parent </a:t>
            </a:r>
            <a:endParaRPr lang="en-US" sz="1400" b="1" dirty="0" smtClean="0">
              <a:solidFill>
                <a:srgbClr val="000000"/>
              </a:solidFill>
              <a:effectLst/>
              <a:latin typeface="Courier New" pitchFamily="49" charset="0"/>
              <a:ea typeface="Gulim"/>
              <a:cs typeface="Courier New" pitchFamily="49" charset="0"/>
            </a:endParaRPr>
          </a:p>
          <a:p>
            <a:pPr marL="0" marR="0">
              <a:lnSpc>
                <a:spcPct val="115000"/>
              </a:lnSpc>
              <a:spcBef>
                <a:spcPts val="0"/>
              </a:spcBef>
              <a:spcAft>
                <a:spcPts val="0"/>
              </a:spcAft>
            </a:pPr>
            <a:endParaRPr lang="en-US" sz="1400" b="1" dirty="0">
              <a:effectLst/>
              <a:latin typeface="Courier New" pitchFamily="49" charset="0"/>
              <a:ea typeface="Malgun Gothic"/>
              <a:cs typeface="Courier New" pitchFamily="49" charset="0"/>
            </a:endParaRPr>
          </a:p>
          <a:p>
            <a:pPr marL="457200" marR="0" indent="457200">
              <a:lnSpc>
                <a:spcPct val="115000"/>
              </a:lnSpc>
              <a:spcBef>
                <a:spcPts val="0"/>
              </a:spcBef>
              <a:spcAft>
                <a:spcPts val="0"/>
              </a:spcAft>
            </a:pPr>
            <a:r>
              <a:rPr lang="en-US" sz="1400" b="1" dirty="0" smtClean="0">
                <a:solidFill>
                  <a:srgbClr val="000000"/>
                </a:solidFill>
                <a:effectLst/>
                <a:latin typeface="Courier New" pitchFamily="49" charset="0"/>
                <a:ea typeface="Gulim"/>
                <a:cs typeface="Courier New" pitchFamily="49" charset="0"/>
              </a:rPr>
              <a:t>	</a:t>
            </a:r>
            <a:r>
              <a:rPr lang="en-US" sz="1400" b="1" dirty="0" smtClean="0">
                <a:solidFill>
                  <a:srgbClr val="008000"/>
                </a:solidFill>
                <a:effectLst/>
                <a:latin typeface="Courier New" pitchFamily="49" charset="0"/>
                <a:ea typeface="Gulim"/>
                <a:cs typeface="Courier New" pitchFamily="49" charset="0"/>
              </a:rPr>
              <a:t>// </a:t>
            </a:r>
            <a:r>
              <a:rPr lang="en-US" sz="1400" b="1" dirty="0">
                <a:solidFill>
                  <a:srgbClr val="008000"/>
                </a:solidFill>
                <a:effectLst/>
                <a:latin typeface="Courier New" pitchFamily="49" charset="0"/>
                <a:ea typeface="Gulim"/>
                <a:cs typeface="Courier New" pitchFamily="49" charset="0"/>
              </a:rPr>
              <a:t>if x is y’s </a:t>
            </a:r>
            <a:r>
              <a:rPr lang="en-US" sz="1400" b="1" dirty="0" err="1">
                <a:solidFill>
                  <a:srgbClr val="008000"/>
                </a:solidFill>
                <a:effectLst/>
                <a:latin typeface="Courier New" pitchFamily="49" charset="0"/>
                <a:ea typeface="Gulim"/>
                <a:cs typeface="Courier New" pitchFamily="49" charset="0"/>
              </a:rPr>
              <a:t>rightchild</a:t>
            </a:r>
            <a:r>
              <a:rPr lang="en-US" sz="1400" b="1" dirty="0">
                <a:solidFill>
                  <a:srgbClr val="008000"/>
                </a:solidFill>
                <a:effectLst/>
                <a:latin typeface="Courier New" pitchFamily="49" charset="0"/>
                <a:ea typeface="Gulim"/>
                <a:cs typeface="Courier New" pitchFamily="49" charset="0"/>
              </a:rPr>
              <a:t> then y is predecessor of x</a:t>
            </a:r>
            <a:endParaRPr lang="en-US" sz="1400" b="1" dirty="0">
              <a:solidFill>
                <a:srgbClr val="008000"/>
              </a:solidFill>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4</a:t>
            </a:r>
            <a:r>
              <a:rPr lang="en-US" sz="1400" b="1" dirty="0">
                <a:solidFill>
                  <a:srgbClr val="000000"/>
                </a:solidFill>
                <a:effectLst/>
                <a:latin typeface="Courier New" pitchFamily="49" charset="0"/>
                <a:ea typeface="Gulim"/>
                <a:cs typeface="Courier New" pitchFamily="49" charset="0"/>
              </a:rPr>
              <a:t>		while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NIL and x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a:t>
            </a:r>
            <a:r>
              <a:rPr lang="en-US" sz="1400" b="1" dirty="0" err="1">
                <a:solidFill>
                  <a:srgbClr val="000000"/>
                </a:solidFill>
                <a:effectLst/>
                <a:latin typeface="Courier New" pitchFamily="49" charset="0"/>
                <a:ea typeface="Gulim"/>
                <a:cs typeface="Courier New" pitchFamily="49" charset="0"/>
              </a:rPr>
              <a:t>leftchild</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5</a:t>
            </a:r>
            <a:r>
              <a:rPr lang="en-US" sz="1400" b="1" dirty="0">
                <a:solidFill>
                  <a:srgbClr val="000000"/>
                </a:solidFill>
                <a:effectLst/>
                <a:latin typeface="Courier New" pitchFamily="49" charset="0"/>
                <a:ea typeface="Gulim"/>
                <a:cs typeface="Courier New" pitchFamily="49" charset="0"/>
              </a:rPr>
              <a:t>			x = y</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6</a:t>
            </a:r>
            <a:r>
              <a:rPr lang="en-US" sz="1400" b="1" dirty="0">
                <a:solidFill>
                  <a:srgbClr val="000000"/>
                </a:solidFill>
                <a:effectLst/>
                <a:latin typeface="Courier New" pitchFamily="49" charset="0"/>
                <a:ea typeface="Gulim"/>
                <a:cs typeface="Courier New" pitchFamily="49" charset="0"/>
              </a:rPr>
              <a:t>			y = y </a:t>
            </a:r>
            <a:r>
              <a:rPr lang="en-US" sz="1400" b="1" dirty="0">
                <a:solidFill>
                  <a:srgbClr val="000000"/>
                </a:solidFill>
                <a:effectLst/>
                <a:latin typeface="Courier New" pitchFamily="49" charset="0"/>
                <a:ea typeface="Gulim"/>
                <a:cs typeface="Courier New" pitchFamily="49" charset="0"/>
                <a:sym typeface="Symbol"/>
              </a:rPr>
              <a:t></a:t>
            </a:r>
            <a:r>
              <a:rPr lang="en-US" sz="1400" b="1" dirty="0">
                <a:solidFill>
                  <a:srgbClr val="000000"/>
                </a:solidFill>
                <a:effectLst/>
                <a:latin typeface="Courier New" pitchFamily="49" charset="0"/>
                <a:ea typeface="Gulim"/>
                <a:cs typeface="Courier New" pitchFamily="49" charset="0"/>
              </a:rPr>
              <a:t> parent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FF0000"/>
                </a:solidFill>
                <a:effectLst/>
                <a:latin typeface="Courier New" pitchFamily="49" charset="0"/>
                <a:ea typeface="Gulim"/>
                <a:cs typeface="Courier New" pitchFamily="49" charset="0"/>
              </a:rPr>
              <a:t>7</a:t>
            </a:r>
            <a:r>
              <a:rPr lang="en-US" sz="1400" b="1" dirty="0">
                <a:solidFill>
                  <a:srgbClr val="000000"/>
                </a:solidFill>
                <a:effectLst/>
                <a:latin typeface="Courier New" pitchFamily="49" charset="0"/>
                <a:ea typeface="Gulim"/>
                <a:cs typeface="Courier New" pitchFamily="49" charset="0"/>
              </a:rPr>
              <a:t>		return y</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	}</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solidFill>
                  <a:srgbClr val="000000"/>
                </a:solidFill>
                <a:effectLst/>
                <a:latin typeface="Courier New" pitchFamily="49" charset="0"/>
                <a:ea typeface="Gulim"/>
                <a:cs typeface="Courier New" pitchFamily="49" charset="0"/>
              </a:rPr>
              <a:t>}</a:t>
            </a:r>
            <a:endParaRPr lang="en-US" sz="1400" b="1" dirty="0">
              <a:effectLst/>
              <a:latin typeface="Courier New" pitchFamily="49" charset="0"/>
              <a:ea typeface="Malgun Gothic"/>
              <a:cs typeface="Courier New" pitchFamily="49" charset="0"/>
            </a:endParaRPr>
          </a:p>
          <a:p>
            <a:pPr marL="0" marR="0">
              <a:lnSpc>
                <a:spcPct val="115000"/>
              </a:lnSpc>
              <a:spcBef>
                <a:spcPts val="0"/>
              </a:spcBef>
              <a:spcAft>
                <a:spcPts val="0"/>
              </a:spcAft>
            </a:pPr>
            <a:r>
              <a:rPr lang="en-US" sz="1400" b="1" dirty="0">
                <a:effectLst/>
                <a:latin typeface="Courier New" pitchFamily="49" charset="0"/>
                <a:ea typeface="Malgun Gothic"/>
                <a:cs typeface="Courier New" pitchFamily="49" charset="0"/>
              </a:rPr>
              <a:t> </a:t>
            </a:r>
            <a:endParaRPr lang="en-US" sz="1100" b="1" dirty="0">
              <a:effectLst/>
              <a:latin typeface="Courier New" pitchFamily="49" charset="0"/>
              <a:ea typeface="Malgun Gothic"/>
              <a:cs typeface="Courier New" pitchFamily="49" charset="0"/>
            </a:endParaRPr>
          </a:p>
        </p:txBody>
      </p:sp>
    </p:spTree>
    <p:extLst>
      <p:ext uri="{BB962C8B-B14F-4D97-AF65-F5344CB8AC3E}">
        <p14:creationId xmlns:p14="http://schemas.microsoft.com/office/powerpoint/2010/main" val="38430300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smtClean="0">
                <a:solidFill>
                  <a:srgbClr val="1F497D"/>
                </a:solidFill>
                <a:ea typeface="UWKMJF (KSC)" pitchFamily="2" charset="-127"/>
              </a:rPr>
              <a:t>(Delete </a:t>
            </a:r>
            <a:r>
              <a:rPr lang="en-US" sz="3200" dirty="0">
                <a:solidFill>
                  <a:srgbClr val="1F497D"/>
                </a:solidFill>
                <a:ea typeface="UWKMJF (KSC)" pitchFamily="2" charset="-127"/>
              </a:rPr>
              <a:t>a </a:t>
            </a:r>
            <a:r>
              <a:rPr lang="en-US" sz="3200" dirty="0" smtClean="0">
                <a:solidFill>
                  <a:srgbClr val="1F497D"/>
                </a:solidFill>
                <a:ea typeface="UWKMJF (KSC)" pitchFamily="2" charset="-127"/>
              </a:rPr>
              <a:t>Node</a:t>
            </a:r>
            <a:r>
              <a:rPr lang="en-US" sz="3200" dirty="0">
                <a:solidFill>
                  <a:srgbClr val="1F497D"/>
                </a:solidFill>
                <a:ea typeface="UWKMJF (KSC)" pitchFamily="2" charset="-127"/>
              </a:rPr>
              <a:t>)</a:t>
            </a:r>
            <a:endParaRPr lang="en-US" sz="2800" dirty="0" smtClean="0"/>
          </a:p>
        </p:txBody>
      </p:sp>
      <p:sp>
        <p:nvSpPr>
          <p:cNvPr id="63493" name="Rectangle 3"/>
          <p:cNvSpPr>
            <a:spLocks noGrp="1" noChangeArrowheads="1"/>
          </p:cNvSpPr>
          <p:nvPr>
            <p:ph idx="1"/>
          </p:nvPr>
        </p:nvSpPr>
        <p:spPr/>
        <p:txBody>
          <a:bodyPr/>
          <a:lstStyle/>
          <a:p>
            <a:pPr>
              <a:buClr>
                <a:schemeClr val="tx2"/>
              </a:buClr>
            </a:pPr>
            <a:r>
              <a:rPr lang="en-US" altLang="ko-KR" dirty="0" smtClean="0">
                <a:ea typeface="UWKMJF (KSC)" pitchFamily="2" charset="-127"/>
              </a:rPr>
              <a:t>There are three cases needed to be concern in binary tree deletion.</a:t>
            </a:r>
            <a:endParaRPr lang="en-US" altLang="ko-KR" dirty="0" smtClean="0">
              <a:ea typeface="굴림" pitchFamily="34" charset="-127"/>
              <a:cs typeface="Times New Roman" pitchFamily="18" charset="0"/>
            </a:endParaRPr>
          </a:p>
          <a:p>
            <a:pPr marL="609600" indent="-609600" eaLnBrk="1" hangingPunct="1">
              <a:buClr>
                <a:schemeClr val="tx2"/>
              </a:buClr>
              <a:buFontTx/>
              <a:buAutoNum type="arabicPeriod"/>
            </a:pPr>
            <a:r>
              <a:rPr lang="en-US" altLang="ko-KR" dirty="0" smtClean="0">
                <a:ea typeface="UWKMJF (KSC)" pitchFamily="2" charset="-127"/>
              </a:rPr>
              <a:t>A deleting node has no children (deleting node is a leaf)</a:t>
            </a:r>
            <a:endParaRPr lang="en-US" altLang="ko-KR" dirty="0" smtClean="0">
              <a:ea typeface="굴림" pitchFamily="34" charset="-127"/>
            </a:endParaRPr>
          </a:p>
          <a:p>
            <a:pPr marL="609600" indent="-609600" eaLnBrk="1" hangingPunct="1">
              <a:buClr>
                <a:schemeClr val="tx2"/>
              </a:buClr>
              <a:buFontTx/>
              <a:buAutoNum type="arabicPeriod"/>
            </a:pPr>
            <a:r>
              <a:rPr lang="en-US" altLang="ko-KR" dirty="0" smtClean="0">
                <a:ea typeface="UWKMJF (KSC)" pitchFamily="2" charset="-127"/>
              </a:rPr>
              <a:t>A deleting node has one children.</a:t>
            </a:r>
            <a:endParaRPr lang="en-US" altLang="ko-KR" dirty="0" smtClean="0">
              <a:ea typeface="굴림" pitchFamily="34" charset="-127"/>
            </a:endParaRPr>
          </a:p>
          <a:p>
            <a:pPr marL="609600" indent="-609600" eaLnBrk="1" hangingPunct="1">
              <a:buClr>
                <a:schemeClr val="tx2"/>
              </a:buClr>
              <a:buFontTx/>
              <a:buAutoNum type="arabicPeriod"/>
            </a:pPr>
            <a:r>
              <a:rPr lang="en-US" altLang="ko-KR" dirty="0" smtClean="0">
                <a:ea typeface="UWKMJF (KSC)" pitchFamily="2" charset="-127"/>
              </a:rPr>
              <a:t>A deleting node has two children.</a:t>
            </a:r>
          </a:p>
          <a:p>
            <a:pPr marL="990600" lvl="1" indent="-533400" eaLnBrk="1" hangingPunct="1">
              <a:buFont typeface="+mj-lt"/>
              <a:buAutoNum type="alphaLcParenR"/>
            </a:pPr>
            <a:r>
              <a:rPr lang="en-US" altLang="ko-KR" dirty="0" smtClean="0">
                <a:ea typeface="UWKMJF (KSC)" pitchFamily="2" charset="-127"/>
              </a:rPr>
              <a:t>If successor of deleting node is a leaf</a:t>
            </a:r>
          </a:p>
          <a:p>
            <a:pPr marL="990600" lvl="1" indent="-533400" eaLnBrk="1" hangingPunct="1">
              <a:buFont typeface="+mj-lt"/>
              <a:buAutoNum type="alphaLcParenR"/>
            </a:pPr>
            <a:r>
              <a:rPr lang="en-US" altLang="ko-KR" dirty="0" smtClean="0">
                <a:ea typeface="UWKMJF (KSC)" pitchFamily="2" charset="-127"/>
              </a:rPr>
              <a:t>If successor of deleting node is not a leaf</a:t>
            </a:r>
          </a:p>
          <a:p>
            <a:pPr marL="609600" indent="-609600" eaLnBrk="1" hangingPunct="1">
              <a:buFontTx/>
              <a:buAutoNum type="arabicPeriod"/>
            </a:pPr>
            <a:endParaRPr lang="en-US" altLang="ko-KR" dirty="0" smtClean="0">
              <a:ea typeface="굴림" pitchFamily="34" charset="-127"/>
            </a:endParaRPr>
          </a:p>
          <a:p>
            <a:pPr marL="609600" indent="-609600" eaLnBrk="1" hangingPunct="1">
              <a:buFont typeface="Wingdings" pitchFamily="2" charset="2"/>
              <a:buNone/>
            </a:pPr>
            <a:endParaRPr lang="en-US" dirty="0" smtClean="0"/>
          </a:p>
        </p:txBody>
      </p:sp>
      <p:sp>
        <p:nvSpPr>
          <p:cNvPr id="63491" name="Slide Number Placeholder 5"/>
          <p:cNvSpPr>
            <a:spLocks noGrp="1"/>
          </p:cNvSpPr>
          <p:nvPr>
            <p:ph type="sldNum" sz="quarter" idx="12"/>
          </p:nvPr>
        </p:nvSpPr>
        <p:spPr>
          <a:noFill/>
        </p:spPr>
        <p:txBody>
          <a:bodyPr/>
          <a:lstStyle/>
          <a:p>
            <a:fld id="{47CA9C90-9F1E-444D-990F-84F2E12CCBB3}" type="slidenum">
              <a:rPr lang="en-US" smtClean="0"/>
              <a:pPr/>
              <a:t>61</a:t>
            </a:fld>
            <a:endParaRPr lang="en-US" smtClean="0"/>
          </a:p>
        </p:txBody>
      </p:sp>
    </p:spTree>
    <p:extLst>
      <p:ext uri="{BB962C8B-B14F-4D97-AF65-F5344CB8AC3E}">
        <p14:creationId xmlns:p14="http://schemas.microsoft.com/office/powerpoint/2010/main" val="401430967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1026" name="Object 4"/>
          <p:cNvGraphicFramePr>
            <a:graphicFrameLocks noGrp="1" noChangeAspect="1"/>
          </p:cNvGraphicFramePr>
          <p:nvPr>
            <p:ph idx="1"/>
          </p:nvPr>
        </p:nvGraphicFramePr>
        <p:xfrm>
          <a:off x="1038225" y="2613025"/>
          <a:ext cx="7065963" cy="2505075"/>
        </p:xfrm>
        <a:graphic>
          <a:graphicData uri="http://schemas.openxmlformats.org/presentationml/2006/ole">
            <mc:AlternateContent xmlns:mc="http://schemas.openxmlformats.org/markup-compatibility/2006">
              <mc:Choice xmlns:v="urn:schemas-microsoft-com:vml" Requires="v">
                <p:oleObj spid="_x0000_s1047" name="Bitmap Image" r:id="rId3" imgW="7066667" imgH="2505425" progId="PBrush">
                  <p:embed/>
                </p:oleObj>
              </mc:Choice>
              <mc:Fallback>
                <p:oleObj name="Bitmap Image" r:id="rId3" imgW="7066667" imgH="2505425" progId="PBrush">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8225" y="2613025"/>
                        <a:ext cx="7065963"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9" name="Slide Number Placeholder 4"/>
          <p:cNvSpPr>
            <a:spLocks noGrp="1"/>
          </p:cNvSpPr>
          <p:nvPr>
            <p:ph type="sldNum" sz="quarter" idx="12"/>
          </p:nvPr>
        </p:nvSpPr>
        <p:spPr>
          <a:noFill/>
        </p:spPr>
        <p:txBody>
          <a:bodyPr/>
          <a:lstStyle/>
          <a:p>
            <a:fld id="{7D2509D6-413B-4FF8-A384-B9822FD05D70}" type="slidenum">
              <a:rPr lang="en-US" smtClean="0"/>
              <a:pPr/>
              <a:t>62</a:t>
            </a:fld>
            <a:endParaRPr lang="en-US" smtClean="0"/>
          </a:p>
        </p:txBody>
      </p:sp>
      <p:sp>
        <p:nvSpPr>
          <p:cNvPr id="1028" name="Text Box 3"/>
          <p:cNvSpPr txBox="1">
            <a:spLocks noChangeArrowheads="1"/>
          </p:cNvSpPr>
          <p:nvPr/>
        </p:nvSpPr>
        <p:spPr bwMode="auto">
          <a:xfrm>
            <a:off x="3429000" y="1537493"/>
            <a:ext cx="3657600" cy="369332"/>
          </a:xfrm>
          <a:prstGeom prst="rect">
            <a:avLst/>
          </a:prstGeom>
          <a:noFill/>
          <a:ln w="9525">
            <a:noFill/>
            <a:miter lim="800000"/>
            <a:headEnd/>
            <a:tailEnd/>
          </a:ln>
        </p:spPr>
        <p:txBody>
          <a:bodyPr wrap="square">
            <a:spAutoFit/>
          </a:bodyPr>
          <a:lstStyle/>
          <a:p>
            <a:pPr>
              <a:spcBef>
                <a:spcPct val="50000"/>
              </a:spcBef>
            </a:pPr>
            <a:r>
              <a:rPr lang="en-US" dirty="0" smtClean="0"/>
              <a:t>Case 1) Delete </a:t>
            </a:r>
            <a:r>
              <a:rPr lang="en-US" dirty="0"/>
              <a:t>Leaf Node</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2050" name="Object 4"/>
          <p:cNvGraphicFramePr>
            <a:graphicFrameLocks noGrp="1" noChangeAspect="1"/>
          </p:cNvGraphicFramePr>
          <p:nvPr>
            <p:ph idx="1"/>
          </p:nvPr>
        </p:nvGraphicFramePr>
        <p:xfrm>
          <a:off x="1260475" y="2608263"/>
          <a:ext cx="6621463" cy="2514600"/>
        </p:xfrm>
        <a:graphic>
          <a:graphicData uri="http://schemas.openxmlformats.org/presentationml/2006/ole">
            <mc:AlternateContent xmlns:mc="http://schemas.openxmlformats.org/markup-compatibility/2006">
              <mc:Choice xmlns:v="urn:schemas-microsoft-com:vml" Requires="v">
                <p:oleObj spid="_x0000_s2071" name="Bitmap Image" r:id="rId3" imgW="6620799" imgH="2514286" progId="PBrush">
                  <p:embed/>
                </p:oleObj>
              </mc:Choice>
              <mc:Fallback>
                <p:oleObj name="Bitmap Image" r:id="rId3" imgW="6620799" imgH="2514286" progId="PBrush">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0475" y="2608263"/>
                        <a:ext cx="6621463"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3" name="Slide Number Placeholder 4"/>
          <p:cNvSpPr>
            <a:spLocks noGrp="1"/>
          </p:cNvSpPr>
          <p:nvPr>
            <p:ph type="sldNum" sz="quarter" idx="12"/>
          </p:nvPr>
        </p:nvSpPr>
        <p:spPr>
          <a:noFill/>
        </p:spPr>
        <p:txBody>
          <a:bodyPr/>
          <a:lstStyle/>
          <a:p>
            <a:fld id="{6E04E91A-1EEC-4D1B-8E50-2298F00D1908}" type="slidenum">
              <a:rPr lang="en-US" smtClean="0"/>
              <a:pPr/>
              <a:t>63</a:t>
            </a:fld>
            <a:endParaRPr lang="en-US" smtClean="0"/>
          </a:p>
        </p:txBody>
      </p:sp>
      <p:sp>
        <p:nvSpPr>
          <p:cNvPr id="2052" name="Text Box 3"/>
          <p:cNvSpPr txBox="1">
            <a:spLocks noChangeArrowheads="1"/>
          </p:cNvSpPr>
          <p:nvPr/>
        </p:nvSpPr>
        <p:spPr bwMode="auto">
          <a:xfrm>
            <a:off x="2743200" y="1720850"/>
            <a:ext cx="5867400" cy="369332"/>
          </a:xfrm>
          <a:prstGeom prst="rect">
            <a:avLst/>
          </a:prstGeom>
          <a:noFill/>
          <a:ln w="9525">
            <a:noFill/>
            <a:miter lim="800000"/>
            <a:headEnd/>
            <a:tailEnd/>
          </a:ln>
        </p:spPr>
        <p:txBody>
          <a:bodyPr wrap="square">
            <a:spAutoFit/>
          </a:bodyPr>
          <a:lstStyle/>
          <a:p>
            <a:pPr>
              <a:spcBef>
                <a:spcPct val="50000"/>
              </a:spcBef>
            </a:pPr>
            <a:r>
              <a:rPr lang="en-US" dirty="0" smtClean="0"/>
              <a:t>Case 2) Delete </a:t>
            </a:r>
            <a:r>
              <a:rPr lang="en-US" dirty="0"/>
              <a:t>a Node with one child</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29699" name="Slide Number Placeholder 4"/>
          <p:cNvSpPr>
            <a:spLocks noGrp="1"/>
          </p:cNvSpPr>
          <p:nvPr>
            <p:ph type="sldNum" sz="quarter" idx="12"/>
          </p:nvPr>
        </p:nvSpPr>
        <p:spPr>
          <a:noFill/>
        </p:spPr>
        <p:txBody>
          <a:bodyPr/>
          <a:lstStyle/>
          <a:p>
            <a:fld id="{D1830AA0-EDEE-4508-AED2-1C03E98E437B}" type="slidenum">
              <a:rPr lang="en-US" smtClean="0"/>
              <a:pPr/>
              <a:t>64</a:t>
            </a:fld>
            <a:endParaRPr lang="en-US" smtClean="0"/>
          </a:p>
        </p:txBody>
      </p:sp>
      <p:pic>
        <p:nvPicPr>
          <p:cNvPr id="29701" name="Picture 7"/>
          <p:cNvPicPr>
            <a:picLocks noChangeAspect="1" noChangeArrowheads="1"/>
          </p:cNvPicPr>
          <p:nvPr/>
        </p:nvPicPr>
        <p:blipFill>
          <a:blip r:embed="rId2" cstate="print"/>
          <a:srcRect/>
          <a:stretch>
            <a:fillRect/>
          </a:stretch>
        </p:blipFill>
        <p:spPr bwMode="auto">
          <a:xfrm>
            <a:off x="447675" y="2514600"/>
            <a:ext cx="8239125" cy="266700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3a) Delete </a:t>
            </a:r>
            <a:r>
              <a:rPr lang="en-US" dirty="0"/>
              <a:t>a Node with </a:t>
            </a:r>
            <a:r>
              <a:rPr lang="en-US" dirty="0" smtClean="0"/>
              <a:t>two children and its successor is a leaf</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0723" name="Slide Number Placeholder 6"/>
          <p:cNvSpPr>
            <a:spLocks noGrp="1"/>
          </p:cNvSpPr>
          <p:nvPr>
            <p:ph type="sldNum" sz="quarter" idx="12"/>
          </p:nvPr>
        </p:nvSpPr>
        <p:spPr>
          <a:noFill/>
        </p:spPr>
        <p:txBody>
          <a:bodyPr/>
          <a:lstStyle/>
          <a:p>
            <a:fld id="{67D80F95-22AB-4028-BC59-4504C7A88524}" type="slidenum">
              <a:rPr lang="en-US" smtClean="0"/>
              <a:pPr/>
              <a:t>65</a:t>
            </a:fld>
            <a:endParaRPr lang="en-US" smtClean="0"/>
          </a:p>
        </p:txBody>
      </p:sp>
      <p:pic>
        <p:nvPicPr>
          <p:cNvPr id="30725" name="Picture 9"/>
          <p:cNvPicPr>
            <a:picLocks noChangeAspect="1" noChangeArrowheads="1"/>
          </p:cNvPicPr>
          <p:nvPr/>
        </p:nvPicPr>
        <p:blipFill>
          <a:blip r:embed="rId2" cstate="print"/>
          <a:srcRect/>
          <a:stretch>
            <a:fillRect/>
          </a:stretch>
        </p:blipFill>
        <p:spPr bwMode="auto">
          <a:xfrm>
            <a:off x="303213" y="2305050"/>
            <a:ext cx="8612187" cy="310515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3b) Delete </a:t>
            </a:r>
            <a:r>
              <a:rPr lang="en-US" dirty="0"/>
              <a:t>a Node with </a:t>
            </a:r>
            <a:r>
              <a:rPr lang="en-US" dirty="0" smtClean="0"/>
              <a:t>two children &amp; it successor is not a leaf</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1747" name="Slide Number Placeholder 5"/>
          <p:cNvSpPr>
            <a:spLocks noGrp="1"/>
          </p:cNvSpPr>
          <p:nvPr>
            <p:ph type="sldNum" sz="quarter" idx="12"/>
          </p:nvPr>
        </p:nvSpPr>
        <p:spPr>
          <a:noFill/>
        </p:spPr>
        <p:txBody>
          <a:bodyPr/>
          <a:lstStyle/>
          <a:p>
            <a:fld id="{EAF7BE9D-F47D-4812-94E8-D43894B866F2}" type="slidenum">
              <a:rPr lang="en-US" smtClean="0"/>
              <a:pPr/>
              <a:t>66</a:t>
            </a:fld>
            <a:endParaRPr lang="en-US" smtClean="0"/>
          </a:p>
        </p:txBody>
      </p:sp>
      <p:pic>
        <p:nvPicPr>
          <p:cNvPr id="31749" name="Picture 8"/>
          <p:cNvPicPr>
            <a:picLocks noChangeAspect="1" noChangeArrowheads="1"/>
          </p:cNvPicPr>
          <p:nvPr/>
        </p:nvPicPr>
        <p:blipFill>
          <a:blip r:embed="rId2" cstate="print"/>
          <a:srcRect/>
          <a:stretch>
            <a:fillRect/>
          </a:stretch>
        </p:blipFill>
        <p:spPr bwMode="auto">
          <a:xfrm>
            <a:off x="381000" y="1981200"/>
            <a:ext cx="8482013" cy="33766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3"/>
          <p:cNvSpPr>
            <a:spLocks noGrp="1" noChangeArrowheads="1"/>
          </p:cNvSpPr>
          <p:nvPr>
            <p:ph type="title"/>
          </p:nvPr>
        </p:nvSpPr>
        <p:spPr/>
        <p:txBody>
          <a:bodyPr/>
          <a:lstStyle/>
          <a:p>
            <a:pPr eaLnBrk="1" hangingPunct="1"/>
            <a:r>
              <a:rPr lang="en-US" sz="4000" dirty="0" smtClean="0"/>
              <a:t>Binary Search Tree</a:t>
            </a:r>
            <a:br>
              <a:rPr lang="en-US" sz="4000" dirty="0" smtClean="0"/>
            </a:br>
            <a:r>
              <a:rPr lang="en-US" sz="3200" dirty="0" smtClean="0"/>
              <a:t>(Delete a node)</a:t>
            </a:r>
          </a:p>
        </p:txBody>
      </p:sp>
      <p:sp>
        <p:nvSpPr>
          <p:cNvPr id="73731" name="Slide Number Placeholder 5"/>
          <p:cNvSpPr>
            <a:spLocks noGrp="1"/>
          </p:cNvSpPr>
          <p:nvPr>
            <p:ph type="sldNum" sz="quarter" idx="12"/>
          </p:nvPr>
        </p:nvSpPr>
        <p:spPr>
          <a:noFill/>
        </p:spPr>
        <p:txBody>
          <a:bodyPr/>
          <a:lstStyle/>
          <a:p>
            <a:fld id="{86C2CC23-8B69-48B7-939D-BE651C3979F3}" type="slidenum">
              <a:rPr lang="en-US" smtClean="0"/>
              <a:pPr/>
              <a:t>67</a:t>
            </a:fld>
            <a:endParaRPr lang="en-US" smtClean="0"/>
          </a:p>
        </p:txBody>
      </p:sp>
      <p:sp>
        <p:nvSpPr>
          <p:cNvPr id="73732" name="Rectangle 2"/>
          <p:cNvSpPr>
            <a:spLocks noGrp="1" noChangeArrowheads="1"/>
          </p:cNvSpPr>
          <p:nvPr>
            <p:ph idx="1"/>
          </p:nvPr>
        </p:nvSpPr>
        <p:spPr>
          <a:xfrm>
            <a:off x="381000" y="152400"/>
            <a:ext cx="8382000" cy="5943600"/>
          </a:xfrm>
          <a:solidFill>
            <a:schemeClr val="bg1"/>
          </a:solidFill>
          <a:ln>
            <a:solidFill>
              <a:schemeClr val="tx1"/>
            </a:solidFill>
          </a:ln>
        </p:spPr>
        <p:txBody>
          <a:bodyPr/>
          <a:lstStyle/>
          <a:p>
            <a:pPr eaLnBrk="1" hangingPunct="1">
              <a:lnSpc>
                <a:spcPct val="80000"/>
              </a:lnSpc>
              <a:buFont typeface="Wingdings" pitchFamily="2" charset="2"/>
              <a:buNone/>
            </a:pPr>
            <a:r>
              <a:rPr lang="en-US" altLang="ko-KR" sz="1600" b="1" dirty="0" err="1" smtClean="0">
                <a:latin typeface="Courier New" pitchFamily="49" charset="0"/>
                <a:ea typeface="UWKMJF (KSC)" pitchFamily="2" charset="-127"/>
                <a:cs typeface="Courier New" pitchFamily="49" charset="0"/>
              </a:rPr>
              <a:t>Tree_Delete</a:t>
            </a:r>
            <a:r>
              <a:rPr lang="en-US" altLang="ko-KR" sz="1600" dirty="0" smtClean="0">
                <a:latin typeface="Courier New" pitchFamily="49" charset="0"/>
                <a:ea typeface="UWKMJF (KSC)" pitchFamily="2" charset="-127"/>
                <a:cs typeface="Courier New" pitchFamily="49" charset="0"/>
              </a:rPr>
              <a:t> (T, z)</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NIL or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1" charset="2"/>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NIL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y = z	</a:t>
            </a:r>
            <a:r>
              <a:rPr lang="en-US" altLang="ko-KR" sz="1600" dirty="0" smtClean="0">
                <a:latin typeface="Courier New" pitchFamily="49" charset="0"/>
                <a:ea typeface="UWKMJF (KSC)" pitchFamily="2" charset="-127"/>
                <a:cs typeface="Courier New" pitchFamily="49" charset="0"/>
              </a:rPr>
              <a:t>// y is the actual node to be deleted</a:t>
            </a: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 </a:t>
            </a:r>
            <a:r>
              <a:rPr lang="en-US" altLang="ko-KR" sz="1600" b="1" dirty="0" err="1" smtClean="0">
                <a:latin typeface="Courier New" pitchFamily="49" charset="0"/>
                <a:ea typeface="UWKMJF (KSC)" pitchFamily="2" charset="-127"/>
                <a:cs typeface="Courier New" pitchFamily="49" charset="0"/>
              </a:rPr>
              <a:t>Tree_Successor</a:t>
            </a:r>
            <a:r>
              <a:rPr lang="en-US" altLang="ko-KR" sz="1600" dirty="0" smtClean="0">
                <a:latin typeface="Courier New" pitchFamily="49" charset="0"/>
                <a:ea typeface="UWKMJF (KSC)" pitchFamily="2" charset="-127"/>
                <a:cs typeface="Courier New" pitchFamily="49" charset="0"/>
              </a:rPr>
              <a:t>(z)				 // case 3</a:t>
            </a:r>
          </a:p>
          <a:p>
            <a:pPr eaLnBrk="1" hangingPunct="1">
              <a:lnSpc>
                <a:spcPct val="80000"/>
              </a:lnSpc>
              <a:buFont typeface="Wingdings" pitchFamily="2" charset="2"/>
              <a:buNone/>
            </a:pP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root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r>
              <a:rPr lang="en-US" altLang="ko-KR" sz="1600" dirty="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left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z</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a:t>
            </a: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delete y</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endParaRPr lang="en-US" sz="1600" dirty="0" smtClean="0">
              <a:latin typeface="Courier New" pitchFamily="49" charset="0"/>
              <a:cs typeface="Courier New" pitchFamily="49" charset="0"/>
            </a:endParaRPr>
          </a:p>
        </p:txBody>
      </p:sp>
    </p:spTree>
    <p:extLst>
      <p:ext uri="{BB962C8B-B14F-4D97-AF65-F5344CB8AC3E}">
        <p14:creationId xmlns:p14="http://schemas.microsoft.com/office/powerpoint/2010/main" val="6089824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3"/>
          <p:cNvSpPr>
            <a:spLocks noGrp="1" noChangeArrowheads="1"/>
          </p:cNvSpPr>
          <p:nvPr>
            <p:ph type="title"/>
          </p:nvPr>
        </p:nvSpPr>
        <p:spPr/>
        <p:txBody>
          <a:bodyPr/>
          <a:lstStyle/>
          <a:p>
            <a:pPr eaLnBrk="1" hangingPunct="1"/>
            <a:r>
              <a:rPr lang="en-US" sz="4000" dirty="0" smtClean="0"/>
              <a:t>Binary Search Tree</a:t>
            </a:r>
            <a:br>
              <a:rPr lang="en-US" sz="4000" dirty="0" smtClean="0"/>
            </a:br>
            <a:r>
              <a:rPr lang="en-US" sz="3200" dirty="0" smtClean="0"/>
              <a:t>(Delete a node)</a:t>
            </a:r>
          </a:p>
        </p:txBody>
      </p:sp>
      <p:sp>
        <p:nvSpPr>
          <p:cNvPr id="73731" name="Slide Number Placeholder 5"/>
          <p:cNvSpPr>
            <a:spLocks noGrp="1"/>
          </p:cNvSpPr>
          <p:nvPr>
            <p:ph type="sldNum" sz="quarter" idx="12"/>
          </p:nvPr>
        </p:nvSpPr>
        <p:spPr>
          <a:noFill/>
        </p:spPr>
        <p:txBody>
          <a:bodyPr/>
          <a:lstStyle/>
          <a:p>
            <a:fld id="{86C2CC23-8B69-48B7-939D-BE651C3979F3}" type="slidenum">
              <a:rPr lang="en-US" smtClean="0"/>
              <a:pPr/>
              <a:t>68</a:t>
            </a:fld>
            <a:endParaRPr lang="en-US" smtClean="0"/>
          </a:p>
        </p:txBody>
      </p:sp>
      <p:sp>
        <p:nvSpPr>
          <p:cNvPr id="73732" name="Rectangle 2"/>
          <p:cNvSpPr>
            <a:spLocks noGrp="1" noChangeArrowheads="1"/>
          </p:cNvSpPr>
          <p:nvPr>
            <p:ph idx="1"/>
          </p:nvPr>
        </p:nvSpPr>
        <p:spPr>
          <a:xfrm>
            <a:off x="381000" y="152400"/>
            <a:ext cx="8382000" cy="5943600"/>
          </a:xfrm>
          <a:solidFill>
            <a:schemeClr val="bg1"/>
          </a:solidFill>
          <a:ln>
            <a:solidFill>
              <a:schemeClr val="tx1"/>
            </a:solidFill>
          </a:ln>
        </p:spPr>
        <p:txBody>
          <a:bodyPr/>
          <a:lstStyle/>
          <a:p>
            <a:pPr eaLnBrk="1" hangingPunct="1">
              <a:lnSpc>
                <a:spcPct val="80000"/>
              </a:lnSpc>
              <a:buFont typeface="Wingdings" pitchFamily="2" charset="2"/>
              <a:buNone/>
            </a:pPr>
            <a:r>
              <a:rPr lang="en-US" altLang="ko-KR" sz="1600" b="1" dirty="0" err="1" smtClean="0">
                <a:latin typeface="Courier New" pitchFamily="49" charset="0"/>
                <a:ea typeface="UWKMJF (KSC)" pitchFamily="2" charset="-127"/>
                <a:cs typeface="Courier New" pitchFamily="49" charset="0"/>
              </a:rPr>
              <a:t>Tree_Delete</a:t>
            </a:r>
            <a:r>
              <a:rPr lang="en-US" altLang="ko-KR" sz="1600" dirty="0" smtClean="0">
                <a:latin typeface="Courier New" pitchFamily="49" charset="0"/>
                <a:ea typeface="UWKMJF (KSC)" pitchFamily="2" charset="-127"/>
                <a:cs typeface="Courier New" pitchFamily="49" charset="0"/>
              </a:rPr>
              <a:t> (T, z)</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if z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err="1" smtClean="0">
                <a:solidFill>
                  <a:srgbClr val="FF0000"/>
                </a:solidFill>
                <a:latin typeface="Courier New" pitchFamily="49" charset="0"/>
                <a:ea typeface="UWKMJF (KSC)" pitchFamily="2" charset="-127"/>
                <a:cs typeface="Courier New" pitchFamily="49" charset="0"/>
              </a:rPr>
              <a:t>leftchild</a:t>
            </a:r>
            <a:r>
              <a:rPr lang="en-US" altLang="ko-KR" sz="1600" dirty="0" smtClean="0">
                <a:solidFill>
                  <a:srgbClr val="FF0000"/>
                </a:solidFill>
                <a:latin typeface="Courier New" pitchFamily="49" charset="0"/>
                <a:ea typeface="UWKMJF (KSC)" pitchFamily="2" charset="-127"/>
                <a:cs typeface="Courier New" pitchFamily="49" charset="0"/>
              </a:rPr>
              <a:t> == NIL or z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sym typeface="Math1" charset="2"/>
              </a:rPr>
              <a:t> </a:t>
            </a:r>
            <a:r>
              <a:rPr lang="en-US" altLang="ko-KR" sz="1600" dirty="0" err="1" smtClean="0">
                <a:solidFill>
                  <a:srgbClr val="FF0000"/>
                </a:solidFill>
                <a:latin typeface="Courier New" pitchFamily="49" charset="0"/>
                <a:ea typeface="UWKMJF (KSC)" pitchFamily="2" charset="-127"/>
                <a:cs typeface="Courier New" pitchFamily="49" charset="0"/>
              </a:rPr>
              <a:t>rightchild</a:t>
            </a:r>
            <a:r>
              <a:rPr lang="en-US" altLang="ko-KR" sz="1600" dirty="0" smtClean="0">
                <a:solidFill>
                  <a:srgbClr val="FF0000"/>
                </a:solidFill>
                <a:latin typeface="Courier New" pitchFamily="49" charset="0"/>
                <a:ea typeface="UWKMJF (KSC)" pitchFamily="2" charset="-127"/>
                <a:cs typeface="Courier New" pitchFamily="49" charset="0"/>
              </a:rPr>
              <a:t> == NIL // case 1 &amp; 2</a:t>
            </a:r>
            <a:endParaRPr lang="en-US" altLang="ko-KR" sz="1600"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굴림" pitchFamily="34"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y = z						 // case 1 &amp; 2</a:t>
            </a:r>
            <a:endParaRPr lang="en-US" altLang="ko-KR" sz="1600"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굴림" pitchFamily="34"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else</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y = </a:t>
            </a:r>
            <a:r>
              <a:rPr lang="en-US" altLang="ko-KR" sz="1600" b="1" dirty="0" err="1" smtClean="0">
                <a:solidFill>
                  <a:srgbClr val="FF0000"/>
                </a:solidFill>
                <a:latin typeface="Courier New" pitchFamily="49" charset="0"/>
                <a:ea typeface="UWKMJF (KSC)" pitchFamily="2" charset="-127"/>
                <a:cs typeface="Courier New" pitchFamily="49" charset="0"/>
              </a:rPr>
              <a:t>Tree_Successor</a:t>
            </a:r>
            <a:r>
              <a:rPr lang="en-US" altLang="ko-KR" sz="1600" dirty="0" smtClean="0">
                <a:solidFill>
                  <a:srgbClr val="FF0000"/>
                </a:solidFill>
                <a:latin typeface="Courier New" pitchFamily="49" charset="0"/>
                <a:ea typeface="UWKMJF (KSC)" pitchFamily="2" charset="-127"/>
                <a:cs typeface="Courier New" pitchFamily="49" charset="0"/>
              </a:rPr>
              <a:t>(z)				 // case 3</a:t>
            </a:r>
          </a:p>
          <a:p>
            <a:pPr eaLnBrk="1" hangingPunct="1">
              <a:lnSpc>
                <a:spcPct val="80000"/>
              </a:lnSpc>
              <a:buFont typeface="Wingdings" pitchFamily="2" charset="2"/>
              <a:buNone/>
            </a:pP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root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r>
              <a:rPr lang="en-US" altLang="ko-KR" sz="1600" dirty="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left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z</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a:t>
            </a: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delete y</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endParaRPr lang="en-US" sz="1600" dirty="0" smtClean="0">
              <a:latin typeface="Courier New" pitchFamily="49" charset="0"/>
              <a:cs typeface="Courier New" pitchFamily="49" charset="0"/>
            </a:endParaRPr>
          </a:p>
        </p:txBody>
      </p:sp>
    </p:spTree>
    <p:extLst>
      <p:ext uri="{BB962C8B-B14F-4D97-AF65-F5344CB8AC3E}">
        <p14:creationId xmlns:p14="http://schemas.microsoft.com/office/powerpoint/2010/main" val="233238880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1026" name="Object 4"/>
          <p:cNvGraphicFramePr>
            <a:graphicFrameLocks noGrp="1" noChangeAspect="1"/>
          </p:cNvGraphicFramePr>
          <p:nvPr>
            <p:ph idx="1"/>
            <p:extLst>
              <p:ext uri="{D42A27DB-BD31-4B8C-83A1-F6EECF244321}">
                <p14:modId xmlns:p14="http://schemas.microsoft.com/office/powerpoint/2010/main" val="4219148806"/>
              </p:ext>
            </p:extLst>
          </p:nvPr>
        </p:nvGraphicFramePr>
        <p:xfrm>
          <a:off x="1066800" y="2133600"/>
          <a:ext cx="7065963" cy="2505075"/>
        </p:xfrm>
        <a:graphic>
          <a:graphicData uri="http://schemas.openxmlformats.org/presentationml/2006/ole">
            <mc:AlternateContent xmlns:mc="http://schemas.openxmlformats.org/markup-compatibility/2006">
              <mc:Choice xmlns:v="urn:schemas-microsoft-com:vml" Requires="v">
                <p:oleObj spid="_x0000_s3079" name="Bitmap Image" r:id="rId3" imgW="7066667" imgH="2505425" progId="PBrush">
                  <p:embed/>
                </p:oleObj>
              </mc:Choice>
              <mc:Fallback>
                <p:oleObj name="Bitmap Image" r:id="rId3" imgW="7066667" imgH="2505425"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133600"/>
                        <a:ext cx="7065963"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9" name="Slide Number Placeholder 4"/>
          <p:cNvSpPr>
            <a:spLocks noGrp="1"/>
          </p:cNvSpPr>
          <p:nvPr>
            <p:ph type="sldNum" sz="quarter" idx="12"/>
          </p:nvPr>
        </p:nvSpPr>
        <p:spPr>
          <a:noFill/>
        </p:spPr>
        <p:txBody>
          <a:bodyPr/>
          <a:lstStyle/>
          <a:p>
            <a:fld id="{7D2509D6-413B-4FF8-A384-B9822FD05D70}" type="slidenum">
              <a:rPr lang="en-US" smtClean="0"/>
              <a:pPr/>
              <a:t>69</a:t>
            </a:fld>
            <a:endParaRPr lang="en-US" smtClean="0"/>
          </a:p>
        </p:txBody>
      </p:sp>
      <p:sp>
        <p:nvSpPr>
          <p:cNvPr id="1028" name="Text Box 3"/>
          <p:cNvSpPr txBox="1">
            <a:spLocks noChangeArrowheads="1"/>
          </p:cNvSpPr>
          <p:nvPr/>
        </p:nvSpPr>
        <p:spPr bwMode="auto">
          <a:xfrm>
            <a:off x="3429000" y="1537493"/>
            <a:ext cx="3657600" cy="369332"/>
          </a:xfrm>
          <a:prstGeom prst="rect">
            <a:avLst/>
          </a:prstGeom>
          <a:noFill/>
          <a:ln w="9525">
            <a:noFill/>
            <a:miter lim="800000"/>
            <a:headEnd/>
            <a:tailEnd/>
          </a:ln>
        </p:spPr>
        <p:txBody>
          <a:bodyPr wrap="square">
            <a:spAutoFit/>
          </a:bodyPr>
          <a:lstStyle/>
          <a:p>
            <a:pPr>
              <a:spcBef>
                <a:spcPct val="50000"/>
              </a:spcBef>
            </a:pPr>
            <a:r>
              <a:rPr lang="en-US" dirty="0" smtClean="0"/>
              <a:t>Case 1) Delete </a:t>
            </a:r>
            <a:r>
              <a:rPr lang="en-US" dirty="0"/>
              <a:t>Leaf Node</a:t>
            </a:r>
          </a:p>
        </p:txBody>
      </p:sp>
      <p:sp>
        <p:nvSpPr>
          <p:cNvPr id="2" name="TextBox 1"/>
          <p:cNvSpPr txBox="1"/>
          <p:nvPr/>
        </p:nvSpPr>
        <p:spPr>
          <a:xfrm>
            <a:off x="2659059" y="3660883"/>
            <a:ext cx="320922" cy="369332"/>
          </a:xfrm>
          <a:prstGeom prst="rect">
            <a:avLst/>
          </a:prstGeom>
          <a:noFill/>
        </p:spPr>
        <p:txBody>
          <a:bodyPr wrap="none" rtlCol="0">
            <a:spAutoFit/>
          </a:bodyPr>
          <a:lstStyle/>
          <a:p>
            <a:r>
              <a:rPr lang="en-US" dirty="0" smtClean="0"/>
              <a:t>y</a:t>
            </a:r>
            <a:endParaRPr lang="en-US" dirty="0"/>
          </a:p>
        </p:txBody>
      </p:sp>
      <p:sp>
        <p:nvSpPr>
          <p:cNvPr id="3" name="TextBox 2"/>
          <p:cNvSpPr txBox="1"/>
          <p:nvPr/>
        </p:nvSpPr>
        <p:spPr>
          <a:xfrm>
            <a:off x="762000" y="5015850"/>
            <a:ext cx="7119257" cy="978729"/>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NIL or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1" charset="2"/>
              </a:rPr>
              <a:t> </a:t>
            </a:r>
            <a:r>
              <a:rPr lang="en-US" altLang="ko-KR" dirty="0" err="1">
                <a:solidFill>
                  <a:srgbClr val="FF0000"/>
                </a:solidFill>
                <a:latin typeface="Courier New" pitchFamily="49" charset="0"/>
                <a:ea typeface="UWKMJF (KSC)" pitchFamily="2" charset="-127"/>
                <a:cs typeface="Courier New" pitchFamily="49" charset="0"/>
              </a:rPr>
              <a:t>rightchild</a:t>
            </a:r>
            <a:r>
              <a:rPr lang="en-US" altLang="ko-KR" dirty="0">
                <a:solidFill>
                  <a:srgbClr val="FF0000"/>
                </a:solidFill>
                <a:latin typeface="Courier New" pitchFamily="49" charset="0"/>
                <a:ea typeface="UWKMJF (KSC)" pitchFamily="2" charset="-127"/>
                <a:cs typeface="Courier New" pitchFamily="49" charset="0"/>
              </a:rPr>
              <a:t> == NIL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y = z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 </a:t>
            </a:r>
            <a:r>
              <a:rPr lang="en-US" altLang="ko-KR" b="1" dirty="0" err="1">
                <a:solidFill>
                  <a:srgbClr val="FF0000"/>
                </a:solidFill>
                <a:latin typeface="Courier New" pitchFamily="49" charset="0"/>
                <a:ea typeface="UWKMJF (KSC)" pitchFamily="2" charset="-127"/>
                <a:cs typeface="Courier New" pitchFamily="49" charset="0"/>
              </a:rPr>
              <a:t>Tree_Successor</a:t>
            </a:r>
            <a:r>
              <a:rPr lang="en-US" altLang="ko-KR" dirty="0">
                <a:solidFill>
                  <a:srgbClr val="FF0000"/>
                </a:solidFill>
                <a:latin typeface="Courier New" pitchFamily="49" charset="0"/>
                <a:ea typeface="UWKMJF (KSC)" pitchFamily="2" charset="-127"/>
                <a:cs typeface="Courier New" pitchFamily="49" charset="0"/>
              </a:rPr>
              <a:t>(z) 		</a:t>
            </a:r>
            <a:endParaRPr lang="en-US" dirty="0"/>
          </a:p>
        </p:txBody>
      </p:sp>
    </p:spTree>
    <p:extLst>
      <p:ext uri="{BB962C8B-B14F-4D97-AF65-F5344CB8AC3E}">
        <p14:creationId xmlns:p14="http://schemas.microsoft.com/office/powerpoint/2010/main" val="1126228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p:txBody>
          <a:bodyPr/>
          <a:lstStyle/>
          <a:p>
            <a:r>
              <a:rPr lang="en-US" dirty="0">
                <a:solidFill>
                  <a:srgbClr val="1F497D"/>
                </a:solidFill>
                <a:ea typeface="UWKMJF (KSC)" pitchFamily="2" charset="-127"/>
              </a:rPr>
              <a:t>Operations on Binary Search </a:t>
            </a:r>
            <a:r>
              <a:rPr lang="en-US" dirty="0" smtClean="0">
                <a:solidFill>
                  <a:srgbClr val="1F497D"/>
                </a:solidFill>
                <a:ea typeface="UWKMJF (KSC)" pitchFamily="2" charset="-127"/>
              </a:rPr>
              <a:t>Tree</a:t>
            </a:r>
            <a:endParaRPr lang="en-US" dirty="0" smtClean="0"/>
          </a:p>
        </p:txBody>
      </p:sp>
      <p:sp>
        <p:nvSpPr>
          <p:cNvPr id="8197" name="Rectangle 5"/>
          <p:cNvSpPr>
            <a:spLocks noGrp="1" noChangeArrowheads="1"/>
          </p:cNvSpPr>
          <p:nvPr>
            <p:ph idx="1"/>
          </p:nvPr>
        </p:nvSpPr>
        <p:spPr/>
        <p:txBody>
          <a:bodyPr/>
          <a:lstStyle/>
          <a:p>
            <a:pPr eaLnBrk="1" hangingPunct="1">
              <a:buClr>
                <a:schemeClr val="tx2"/>
              </a:buClr>
            </a:pPr>
            <a:r>
              <a:rPr lang="en-US" dirty="0" smtClean="0"/>
              <a:t>Binary Search Tree Operations</a:t>
            </a:r>
          </a:p>
          <a:p>
            <a:pPr lvl="1" eaLnBrk="1" hangingPunct="1"/>
            <a:r>
              <a:rPr lang="en-US" dirty="0" err="1" smtClean="0"/>
              <a:t>Inorder</a:t>
            </a:r>
            <a:r>
              <a:rPr lang="en-US" dirty="0" smtClean="0"/>
              <a:t> walk</a:t>
            </a:r>
          </a:p>
          <a:p>
            <a:pPr lvl="1" eaLnBrk="1" hangingPunct="1"/>
            <a:r>
              <a:rPr lang="en-US" dirty="0" smtClean="0"/>
              <a:t>Preorder walk</a:t>
            </a:r>
          </a:p>
          <a:p>
            <a:pPr lvl="1" eaLnBrk="1" hangingPunct="1"/>
            <a:r>
              <a:rPr lang="en-US" dirty="0" err="1" smtClean="0"/>
              <a:t>Postorder</a:t>
            </a:r>
            <a:r>
              <a:rPr lang="en-US" dirty="0" smtClean="0"/>
              <a:t> walk</a:t>
            </a:r>
          </a:p>
          <a:p>
            <a:pPr lvl="1" eaLnBrk="1" hangingPunct="1"/>
            <a:r>
              <a:rPr lang="en-US" dirty="0" smtClean="0"/>
              <a:t>Search Tree</a:t>
            </a:r>
          </a:p>
          <a:p>
            <a:pPr lvl="1" eaLnBrk="1" hangingPunct="1"/>
            <a:r>
              <a:rPr lang="en-US" dirty="0" smtClean="0"/>
              <a:t>Insert a element to the Tree</a:t>
            </a:r>
          </a:p>
          <a:p>
            <a:pPr lvl="1" eaLnBrk="1" hangingPunct="1"/>
            <a:r>
              <a:rPr lang="en-US" dirty="0" smtClean="0"/>
              <a:t>Delete a element form the Tree</a:t>
            </a:r>
          </a:p>
          <a:p>
            <a:pPr lvl="1" eaLnBrk="1" hangingPunct="1"/>
            <a:endParaRPr lang="en-US" dirty="0" smtClean="0"/>
          </a:p>
        </p:txBody>
      </p:sp>
      <p:sp>
        <p:nvSpPr>
          <p:cNvPr id="8195" name="Slide Number Placeholder 5"/>
          <p:cNvSpPr>
            <a:spLocks noGrp="1"/>
          </p:cNvSpPr>
          <p:nvPr>
            <p:ph type="sldNum" sz="quarter" idx="12"/>
          </p:nvPr>
        </p:nvSpPr>
        <p:spPr>
          <a:noFill/>
        </p:spPr>
        <p:txBody>
          <a:bodyPr/>
          <a:lstStyle/>
          <a:p>
            <a:fld id="{66E1A254-99EA-40A4-B678-EBB5E66B1DFA}" type="slidenum">
              <a:rPr lang="en-US" smtClean="0"/>
              <a:pPr/>
              <a:t>7</a:t>
            </a:fld>
            <a:endParaRPr lang="en-US" smtClean="0"/>
          </a:p>
        </p:txBody>
      </p:sp>
    </p:spTree>
    <p:extLst>
      <p:ext uri="{BB962C8B-B14F-4D97-AF65-F5344CB8AC3E}">
        <p14:creationId xmlns:p14="http://schemas.microsoft.com/office/powerpoint/2010/main" val="2159006746"/>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2050" name="Object 4"/>
          <p:cNvGraphicFramePr>
            <a:graphicFrameLocks noGrp="1" noChangeAspect="1"/>
          </p:cNvGraphicFramePr>
          <p:nvPr>
            <p:ph idx="1"/>
          </p:nvPr>
        </p:nvGraphicFramePr>
        <p:xfrm>
          <a:off x="1260475" y="2608263"/>
          <a:ext cx="6621463" cy="2514600"/>
        </p:xfrm>
        <a:graphic>
          <a:graphicData uri="http://schemas.openxmlformats.org/presentationml/2006/ole">
            <mc:AlternateContent xmlns:mc="http://schemas.openxmlformats.org/markup-compatibility/2006">
              <mc:Choice xmlns:v="urn:schemas-microsoft-com:vml" Requires="v">
                <p:oleObj spid="_x0000_s4103" name="Bitmap Image" r:id="rId3" imgW="6620799" imgH="2514286" progId="PBrush">
                  <p:embed/>
                </p:oleObj>
              </mc:Choice>
              <mc:Fallback>
                <p:oleObj name="Bitmap Image" r:id="rId3" imgW="6620799" imgH="2514286"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0475" y="2608263"/>
                        <a:ext cx="6621463"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3" name="Slide Number Placeholder 4"/>
          <p:cNvSpPr>
            <a:spLocks noGrp="1"/>
          </p:cNvSpPr>
          <p:nvPr>
            <p:ph type="sldNum" sz="quarter" idx="12"/>
          </p:nvPr>
        </p:nvSpPr>
        <p:spPr>
          <a:noFill/>
        </p:spPr>
        <p:txBody>
          <a:bodyPr/>
          <a:lstStyle/>
          <a:p>
            <a:fld id="{6E04E91A-1EEC-4D1B-8E50-2298F00D1908}" type="slidenum">
              <a:rPr lang="en-US" smtClean="0"/>
              <a:pPr/>
              <a:t>70</a:t>
            </a:fld>
            <a:endParaRPr lang="en-US" smtClean="0"/>
          </a:p>
        </p:txBody>
      </p:sp>
      <p:sp>
        <p:nvSpPr>
          <p:cNvPr id="2052" name="Text Box 3"/>
          <p:cNvSpPr txBox="1">
            <a:spLocks noChangeArrowheads="1"/>
          </p:cNvSpPr>
          <p:nvPr/>
        </p:nvSpPr>
        <p:spPr bwMode="auto">
          <a:xfrm>
            <a:off x="2743200" y="1720850"/>
            <a:ext cx="5867400" cy="369332"/>
          </a:xfrm>
          <a:prstGeom prst="rect">
            <a:avLst/>
          </a:prstGeom>
          <a:noFill/>
          <a:ln w="9525">
            <a:noFill/>
            <a:miter lim="800000"/>
            <a:headEnd/>
            <a:tailEnd/>
          </a:ln>
        </p:spPr>
        <p:txBody>
          <a:bodyPr wrap="square">
            <a:spAutoFit/>
          </a:bodyPr>
          <a:lstStyle/>
          <a:p>
            <a:pPr>
              <a:spcBef>
                <a:spcPct val="50000"/>
              </a:spcBef>
            </a:pPr>
            <a:r>
              <a:rPr lang="en-US" dirty="0" smtClean="0"/>
              <a:t>Case 2) Delete </a:t>
            </a:r>
            <a:r>
              <a:rPr lang="en-US" dirty="0"/>
              <a:t>a Node with one child</a:t>
            </a:r>
          </a:p>
        </p:txBody>
      </p:sp>
      <p:sp>
        <p:nvSpPr>
          <p:cNvPr id="6" name="TextBox 5"/>
          <p:cNvSpPr txBox="1"/>
          <p:nvPr/>
        </p:nvSpPr>
        <p:spPr>
          <a:xfrm>
            <a:off x="3581400" y="2667000"/>
            <a:ext cx="320922" cy="369332"/>
          </a:xfrm>
          <a:prstGeom prst="rect">
            <a:avLst/>
          </a:prstGeom>
          <a:noFill/>
        </p:spPr>
        <p:txBody>
          <a:bodyPr wrap="none" rtlCol="0">
            <a:spAutoFit/>
          </a:bodyPr>
          <a:lstStyle/>
          <a:p>
            <a:r>
              <a:rPr lang="en-US" dirty="0" smtClean="0"/>
              <a:t>y</a:t>
            </a:r>
            <a:endParaRPr lang="en-US" dirty="0"/>
          </a:p>
        </p:txBody>
      </p:sp>
      <p:sp>
        <p:nvSpPr>
          <p:cNvPr id="8" name="TextBox 7"/>
          <p:cNvSpPr txBox="1"/>
          <p:nvPr/>
        </p:nvSpPr>
        <p:spPr>
          <a:xfrm>
            <a:off x="762000" y="5257800"/>
            <a:ext cx="7119257" cy="978729"/>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NIL or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1" charset="2"/>
              </a:rPr>
              <a:t> </a:t>
            </a:r>
            <a:r>
              <a:rPr lang="en-US" altLang="ko-KR" dirty="0" err="1">
                <a:solidFill>
                  <a:srgbClr val="FF0000"/>
                </a:solidFill>
                <a:latin typeface="Courier New" pitchFamily="49" charset="0"/>
                <a:ea typeface="UWKMJF (KSC)" pitchFamily="2" charset="-127"/>
                <a:cs typeface="Courier New" pitchFamily="49" charset="0"/>
              </a:rPr>
              <a:t>rightchild</a:t>
            </a:r>
            <a:r>
              <a:rPr lang="en-US" altLang="ko-KR" dirty="0">
                <a:solidFill>
                  <a:srgbClr val="FF0000"/>
                </a:solidFill>
                <a:latin typeface="Courier New" pitchFamily="49" charset="0"/>
                <a:ea typeface="UWKMJF (KSC)" pitchFamily="2" charset="-127"/>
                <a:cs typeface="Courier New" pitchFamily="49" charset="0"/>
              </a:rPr>
              <a:t> == NIL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y = z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 </a:t>
            </a:r>
            <a:r>
              <a:rPr lang="en-US" altLang="ko-KR" b="1" dirty="0" err="1">
                <a:solidFill>
                  <a:srgbClr val="FF0000"/>
                </a:solidFill>
                <a:latin typeface="Courier New" pitchFamily="49" charset="0"/>
                <a:ea typeface="UWKMJF (KSC)" pitchFamily="2" charset="-127"/>
                <a:cs typeface="Courier New" pitchFamily="49" charset="0"/>
              </a:rPr>
              <a:t>Tree_Successor</a:t>
            </a:r>
            <a:r>
              <a:rPr lang="en-US" altLang="ko-KR" dirty="0">
                <a:solidFill>
                  <a:srgbClr val="FF0000"/>
                </a:solidFill>
                <a:latin typeface="Courier New" pitchFamily="49" charset="0"/>
                <a:ea typeface="UWKMJF (KSC)" pitchFamily="2" charset="-127"/>
                <a:cs typeface="Courier New" pitchFamily="49" charset="0"/>
              </a:rPr>
              <a:t>(z) 		</a:t>
            </a:r>
            <a:endParaRPr lang="en-US" dirty="0"/>
          </a:p>
        </p:txBody>
      </p:sp>
    </p:spTree>
    <p:extLst>
      <p:ext uri="{BB962C8B-B14F-4D97-AF65-F5344CB8AC3E}">
        <p14:creationId xmlns:p14="http://schemas.microsoft.com/office/powerpoint/2010/main" val="214541606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29699" name="Slide Number Placeholder 4"/>
          <p:cNvSpPr>
            <a:spLocks noGrp="1"/>
          </p:cNvSpPr>
          <p:nvPr>
            <p:ph type="sldNum" sz="quarter" idx="12"/>
          </p:nvPr>
        </p:nvSpPr>
        <p:spPr>
          <a:noFill/>
        </p:spPr>
        <p:txBody>
          <a:bodyPr/>
          <a:lstStyle/>
          <a:p>
            <a:fld id="{D1830AA0-EDEE-4508-AED2-1C03E98E437B}" type="slidenum">
              <a:rPr lang="en-US" smtClean="0"/>
              <a:pPr/>
              <a:t>71</a:t>
            </a:fld>
            <a:endParaRPr lang="en-US" smtClean="0"/>
          </a:p>
        </p:txBody>
      </p:sp>
      <p:pic>
        <p:nvPicPr>
          <p:cNvPr id="29701" name="Picture 7"/>
          <p:cNvPicPr>
            <a:picLocks noChangeAspect="1" noChangeArrowheads="1"/>
          </p:cNvPicPr>
          <p:nvPr/>
        </p:nvPicPr>
        <p:blipFill>
          <a:blip r:embed="rId2" cstate="print"/>
          <a:srcRect/>
          <a:stretch>
            <a:fillRect/>
          </a:stretch>
        </p:blipFill>
        <p:spPr bwMode="auto">
          <a:xfrm>
            <a:off x="447675" y="2514600"/>
            <a:ext cx="8239125" cy="266700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3a) Delete </a:t>
            </a:r>
            <a:r>
              <a:rPr lang="en-US" dirty="0"/>
              <a:t>a Node with </a:t>
            </a:r>
            <a:r>
              <a:rPr lang="en-US" dirty="0" smtClean="0"/>
              <a:t>two children and its successor is a leaf</a:t>
            </a:r>
            <a:endParaRPr lang="en-US" dirty="0"/>
          </a:p>
        </p:txBody>
      </p:sp>
      <p:sp>
        <p:nvSpPr>
          <p:cNvPr id="7" name="TextBox 6"/>
          <p:cNvSpPr txBox="1"/>
          <p:nvPr/>
        </p:nvSpPr>
        <p:spPr>
          <a:xfrm>
            <a:off x="1676400" y="4154723"/>
            <a:ext cx="320922" cy="369332"/>
          </a:xfrm>
          <a:prstGeom prst="rect">
            <a:avLst/>
          </a:prstGeom>
          <a:noFill/>
        </p:spPr>
        <p:txBody>
          <a:bodyPr wrap="none" rtlCol="0">
            <a:spAutoFit/>
          </a:bodyPr>
          <a:lstStyle/>
          <a:p>
            <a:r>
              <a:rPr lang="en-US" dirty="0" smtClean="0"/>
              <a:t>y</a:t>
            </a:r>
            <a:endParaRPr lang="en-US" dirty="0"/>
          </a:p>
        </p:txBody>
      </p:sp>
      <p:sp>
        <p:nvSpPr>
          <p:cNvPr id="8" name="TextBox 7"/>
          <p:cNvSpPr txBox="1"/>
          <p:nvPr/>
        </p:nvSpPr>
        <p:spPr>
          <a:xfrm>
            <a:off x="1164771" y="5225716"/>
            <a:ext cx="7119257" cy="978729"/>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NIL or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1" charset="2"/>
              </a:rPr>
              <a:t> </a:t>
            </a:r>
            <a:r>
              <a:rPr lang="en-US" altLang="ko-KR" dirty="0" err="1">
                <a:solidFill>
                  <a:srgbClr val="FF0000"/>
                </a:solidFill>
                <a:latin typeface="Courier New" pitchFamily="49" charset="0"/>
                <a:ea typeface="UWKMJF (KSC)" pitchFamily="2" charset="-127"/>
                <a:cs typeface="Courier New" pitchFamily="49" charset="0"/>
              </a:rPr>
              <a:t>rightchild</a:t>
            </a:r>
            <a:r>
              <a:rPr lang="en-US" altLang="ko-KR" dirty="0">
                <a:solidFill>
                  <a:srgbClr val="FF0000"/>
                </a:solidFill>
                <a:latin typeface="Courier New" pitchFamily="49" charset="0"/>
                <a:ea typeface="UWKMJF (KSC)" pitchFamily="2" charset="-127"/>
                <a:cs typeface="Courier New" pitchFamily="49" charset="0"/>
              </a:rPr>
              <a:t> == NIL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y = z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 </a:t>
            </a:r>
            <a:r>
              <a:rPr lang="en-US" altLang="ko-KR" b="1" dirty="0" err="1">
                <a:solidFill>
                  <a:srgbClr val="FF0000"/>
                </a:solidFill>
                <a:latin typeface="Courier New" pitchFamily="49" charset="0"/>
                <a:ea typeface="UWKMJF (KSC)" pitchFamily="2" charset="-127"/>
                <a:cs typeface="Courier New" pitchFamily="49" charset="0"/>
              </a:rPr>
              <a:t>Tree_Successor</a:t>
            </a:r>
            <a:r>
              <a:rPr lang="en-US" altLang="ko-KR" dirty="0">
                <a:solidFill>
                  <a:srgbClr val="FF0000"/>
                </a:solidFill>
                <a:latin typeface="Courier New" pitchFamily="49" charset="0"/>
                <a:ea typeface="UWKMJF (KSC)" pitchFamily="2" charset="-127"/>
                <a:cs typeface="Courier New" pitchFamily="49" charset="0"/>
              </a:rPr>
              <a:t>(z) 		</a:t>
            </a:r>
            <a:endParaRPr lang="en-US" dirty="0"/>
          </a:p>
        </p:txBody>
      </p:sp>
    </p:spTree>
    <p:extLst>
      <p:ext uri="{BB962C8B-B14F-4D97-AF65-F5344CB8AC3E}">
        <p14:creationId xmlns:p14="http://schemas.microsoft.com/office/powerpoint/2010/main" val="163461031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0723" name="Slide Number Placeholder 6"/>
          <p:cNvSpPr>
            <a:spLocks noGrp="1"/>
          </p:cNvSpPr>
          <p:nvPr>
            <p:ph type="sldNum" sz="quarter" idx="12"/>
          </p:nvPr>
        </p:nvSpPr>
        <p:spPr>
          <a:noFill/>
        </p:spPr>
        <p:txBody>
          <a:bodyPr/>
          <a:lstStyle/>
          <a:p>
            <a:fld id="{67D80F95-22AB-4028-BC59-4504C7A88524}" type="slidenum">
              <a:rPr lang="en-US" smtClean="0"/>
              <a:pPr/>
              <a:t>72</a:t>
            </a:fld>
            <a:endParaRPr lang="en-US" smtClean="0"/>
          </a:p>
        </p:txBody>
      </p:sp>
      <p:pic>
        <p:nvPicPr>
          <p:cNvPr id="30725" name="Picture 9"/>
          <p:cNvPicPr>
            <a:picLocks noChangeAspect="1" noChangeArrowheads="1"/>
          </p:cNvPicPr>
          <p:nvPr/>
        </p:nvPicPr>
        <p:blipFill>
          <a:blip r:embed="rId2" cstate="print"/>
          <a:srcRect/>
          <a:stretch>
            <a:fillRect/>
          </a:stretch>
        </p:blipFill>
        <p:spPr bwMode="auto">
          <a:xfrm>
            <a:off x="303213" y="2305050"/>
            <a:ext cx="8612187" cy="310515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3b) Delete </a:t>
            </a:r>
            <a:r>
              <a:rPr lang="en-US" dirty="0"/>
              <a:t>a Node with </a:t>
            </a:r>
            <a:r>
              <a:rPr lang="en-US" dirty="0" smtClean="0"/>
              <a:t>two children &amp; it successor is not a leaf</a:t>
            </a:r>
            <a:endParaRPr lang="en-US" dirty="0"/>
          </a:p>
        </p:txBody>
      </p:sp>
      <p:sp>
        <p:nvSpPr>
          <p:cNvPr id="7" name="TextBox 6"/>
          <p:cNvSpPr txBox="1"/>
          <p:nvPr/>
        </p:nvSpPr>
        <p:spPr>
          <a:xfrm>
            <a:off x="889216" y="3865646"/>
            <a:ext cx="320922" cy="369332"/>
          </a:xfrm>
          <a:prstGeom prst="rect">
            <a:avLst/>
          </a:prstGeom>
          <a:noFill/>
        </p:spPr>
        <p:txBody>
          <a:bodyPr wrap="none" rtlCol="0">
            <a:spAutoFit/>
          </a:bodyPr>
          <a:lstStyle/>
          <a:p>
            <a:r>
              <a:rPr lang="en-US" dirty="0"/>
              <a:t>y</a:t>
            </a:r>
          </a:p>
        </p:txBody>
      </p:sp>
      <p:sp>
        <p:nvSpPr>
          <p:cNvPr id="8" name="TextBox 7"/>
          <p:cNvSpPr txBox="1"/>
          <p:nvPr/>
        </p:nvSpPr>
        <p:spPr>
          <a:xfrm>
            <a:off x="1049677" y="5638800"/>
            <a:ext cx="7119257" cy="978729"/>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NIL or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1" charset="2"/>
              </a:rPr>
              <a:t> </a:t>
            </a:r>
            <a:r>
              <a:rPr lang="en-US" altLang="ko-KR" dirty="0" err="1">
                <a:solidFill>
                  <a:srgbClr val="FF0000"/>
                </a:solidFill>
                <a:latin typeface="Courier New" pitchFamily="49" charset="0"/>
                <a:ea typeface="UWKMJF (KSC)" pitchFamily="2" charset="-127"/>
                <a:cs typeface="Courier New" pitchFamily="49" charset="0"/>
              </a:rPr>
              <a:t>rightchild</a:t>
            </a:r>
            <a:r>
              <a:rPr lang="en-US" altLang="ko-KR" dirty="0">
                <a:solidFill>
                  <a:srgbClr val="FF0000"/>
                </a:solidFill>
                <a:latin typeface="Courier New" pitchFamily="49" charset="0"/>
                <a:ea typeface="UWKMJF (KSC)" pitchFamily="2" charset="-127"/>
                <a:cs typeface="Courier New" pitchFamily="49" charset="0"/>
              </a:rPr>
              <a:t> == NIL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y = z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 </a:t>
            </a:r>
            <a:r>
              <a:rPr lang="en-US" altLang="ko-KR" b="1" dirty="0" err="1">
                <a:solidFill>
                  <a:srgbClr val="FF0000"/>
                </a:solidFill>
                <a:latin typeface="Courier New" pitchFamily="49" charset="0"/>
                <a:ea typeface="UWKMJF (KSC)" pitchFamily="2" charset="-127"/>
                <a:cs typeface="Courier New" pitchFamily="49" charset="0"/>
              </a:rPr>
              <a:t>Tree_Successor</a:t>
            </a:r>
            <a:r>
              <a:rPr lang="en-US" altLang="ko-KR" dirty="0">
                <a:solidFill>
                  <a:srgbClr val="FF0000"/>
                </a:solidFill>
                <a:latin typeface="Courier New" pitchFamily="49" charset="0"/>
                <a:ea typeface="UWKMJF (KSC)" pitchFamily="2" charset="-127"/>
                <a:cs typeface="Courier New" pitchFamily="49" charset="0"/>
              </a:rPr>
              <a:t>(z) 		</a:t>
            </a:r>
            <a:endParaRPr lang="en-US" dirty="0"/>
          </a:p>
        </p:txBody>
      </p:sp>
    </p:spTree>
    <p:extLst>
      <p:ext uri="{BB962C8B-B14F-4D97-AF65-F5344CB8AC3E}">
        <p14:creationId xmlns:p14="http://schemas.microsoft.com/office/powerpoint/2010/main" val="232460721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1747" name="Slide Number Placeholder 5"/>
          <p:cNvSpPr>
            <a:spLocks noGrp="1"/>
          </p:cNvSpPr>
          <p:nvPr>
            <p:ph type="sldNum" sz="quarter" idx="12"/>
          </p:nvPr>
        </p:nvSpPr>
        <p:spPr>
          <a:noFill/>
        </p:spPr>
        <p:txBody>
          <a:bodyPr/>
          <a:lstStyle/>
          <a:p>
            <a:fld id="{EAF7BE9D-F47D-4812-94E8-D43894B866F2}" type="slidenum">
              <a:rPr lang="en-US" smtClean="0"/>
              <a:pPr/>
              <a:t>73</a:t>
            </a:fld>
            <a:endParaRPr lang="en-US" smtClean="0"/>
          </a:p>
        </p:txBody>
      </p:sp>
      <p:pic>
        <p:nvPicPr>
          <p:cNvPr id="31749" name="Picture 8"/>
          <p:cNvPicPr>
            <a:picLocks noChangeAspect="1" noChangeArrowheads="1"/>
          </p:cNvPicPr>
          <p:nvPr/>
        </p:nvPicPr>
        <p:blipFill>
          <a:blip r:embed="rId2" cstate="print"/>
          <a:srcRect/>
          <a:stretch>
            <a:fillRect/>
          </a:stretch>
        </p:blipFill>
        <p:spPr bwMode="auto">
          <a:xfrm>
            <a:off x="381000" y="1981200"/>
            <a:ext cx="8482013" cy="3376613"/>
          </a:xfrm>
          <a:prstGeom prst="rect">
            <a:avLst/>
          </a:prstGeom>
          <a:noFill/>
          <a:ln w="9525">
            <a:noFill/>
            <a:miter lim="800000"/>
            <a:headEnd/>
            <a:tailEnd/>
          </a:ln>
        </p:spPr>
      </p:pic>
      <p:sp>
        <p:nvSpPr>
          <p:cNvPr id="5" name="TextBox 4"/>
          <p:cNvSpPr txBox="1"/>
          <p:nvPr/>
        </p:nvSpPr>
        <p:spPr>
          <a:xfrm>
            <a:off x="2803278" y="2514600"/>
            <a:ext cx="320922" cy="369332"/>
          </a:xfrm>
          <a:prstGeom prst="rect">
            <a:avLst/>
          </a:prstGeom>
          <a:noFill/>
        </p:spPr>
        <p:txBody>
          <a:bodyPr wrap="none" rtlCol="0">
            <a:spAutoFit/>
          </a:bodyPr>
          <a:lstStyle/>
          <a:p>
            <a:r>
              <a:rPr lang="en-US" dirty="0" smtClean="0"/>
              <a:t>y</a:t>
            </a:r>
            <a:endParaRPr lang="en-US" dirty="0"/>
          </a:p>
        </p:txBody>
      </p:sp>
      <p:sp>
        <p:nvSpPr>
          <p:cNvPr id="6" name="TextBox 5"/>
          <p:cNvSpPr txBox="1"/>
          <p:nvPr/>
        </p:nvSpPr>
        <p:spPr>
          <a:xfrm>
            <a:off x="1062377" y="5486400"/>
            <a:ext cx="7119257" cy="978729"/>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NIL or z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1" charset="2"/>
              </a:rPr>
              <a:t> </a:t>
            </a:r>
            <a:r>
              <a:rPr lang="en-US" altLang="ko-KR" dirty="0" err="1">
                <a:solidFill>
                  <a:srgbClr val="FF0000"/>
                </a:solidFill>
                <a:latin typeface="Courier New" pitchFamily="49" charset="0"/>
                <a:ea typeface="UWKMJF (KSC)" pitchFamily="2" charset="-127"/>
                <a:cs typeface="Courier New" pitchFamily="49" charset="0"/>
              </a:rPr>
              <a:t>rightchild</a:t>
            </a:r>
            <a:r>
              <a:rPr lang="en-US" altLang="ko-KR" dirty="0">
                <a:solidFill>
                  <a:srgbClr val="FF0000"/>
                </a:solidFill>
                <a:latin typeface="Courier New" pitchFamily="49" charset="0"/>
                <a:ea typeface="UWKMJF (KSC)" pitchFamily="2" charset="-127"/>
                <a:cs typeface="Courier New" pitchFamily="49" charset="0"/>
              </a:rPr>
              <a:t> == NIL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y = z		</a:t>
            </a:r>
            <a:endParaRPr lang="en-US" altLang="ko-KR" dirty="0" smtClean="0">
              <a:solidFill>
                <a:srgbClr val="FF0000"/>
              </a:solidFill>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 </a:t>
            </a:r>
            <a:r>
              <a:rPr lang="en-US" altLang="ko-KR" b="1" dirty="0" err="1">
                <a:solidFill>
                  <a:srgbClr val="FF0000"/>
                </a:solidFill>
                <a:latin typeface="Courier New" pitchFamily="49" charset="0"/>
                <a:ea typeface="UWKMJF (KSC)" pitchFamily="2" charset="-127"/>
                <a:cs typeface="Courier New" pitchFamily="49" charset="0"/>
              </a:rPr>
              <a:t>Tree_Successor</a:t>
            </a:r>
            <a:r>
              <a:rPr lang="en-US" altLang="ko-KR" dirty="0">
                <a:solidFill>
                  <a:srgbClr val="FF0000"/>
                </a:solidFill>
                <a:latin typeface="Courier New" pitchFamily="49" charset="0"/>
                <a:ea typeface="UWKMJF (KSC)" pitchFamily="2" charset="-127"/>
                <a:cs typeface="Courier New" pitchFamily="49" charset="0"/>
              </a:rPr>
              <a:t>(z) 		</a:t>
            </a:r>
            <a:endParaRPr lang="en-US" dirty="0"/>
          </a:p>
        </p:txBody>
      </p:sp>
    </p:spTree>
    <p:extLst>
      <p:ext uri="{BB962C8B-B14F-4D97-AF65-F5344CB8AC3E}">
        <p14:creationId xmlns:p14="http://schemas.microsoft.com/office/powerpoint/2010/main" val="21060302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3"/>
          <p:cNvSpPr>
            <a:spLocks noGrp="1" noChangeArrowheads="1"/>
          </p:cNvSpPr>
          <p:nvPr>
            <p:ph type="title"/>
          </p:nvPr>
        </p:nvSpPr>
        <p:spPr/>
        <p:txBody>
          <a:bodyPr/>
          <a:lstStyle/>
          <a:p>
            <a:pPr eaLnBrk="1" hangingPunct="1"/>
            <a:r>
              <a:rPr lang="en-US" sz="4000" dirty="0" smtClean="0"/>
              <a:t>Binary Search Tree</a:t>
            </a:r>
            <a:br>
              <a:rPr lang="en-US" sz="4000" dirty="0" smtClean="0"/>
            </a:br>
            <a:r>
              <a:rPr lang="en-US" sz="3200" dirty="0" smtClean="0"/>
              <a:t>(Delete a node)</a:t>
            </a:r>
          </a:p>
        </p:txBody>
      </p:sp>
      <p:sp>
        <p:nvSpPr>
          <p:cNvPr id="73731" name="Slide Number Placeholder 5"/>
          <p:cNvSpPr>
            <a:spLocks noGrp="1"/>
          </p:cNvSpPr>
          <p:nvPr>
            <p:ph type="sldNum" sz="quarter" idx="12"/>
          </p:nvPr>
        </p:nvSpPr>
        <p:spPr>
          <a:noFill/>
        </p:spPr>
        <p:txBody>
          <a:bodyPr/>
          <a:lstStyle/>
          <a:p>
            <a:fld id="{86C2CC23-8B69-48B7-939D-BE651C3979F3}" type="slidenum">
              <a:rPr lang="en-US" smtClean="0"/>
              <a:pPr/>
              <a:t>74</a:t>
            </a:fld>
            <a:endParaRPr lang="en-US" smtClean="0"/>
          </a:p>
        </p:txBody>
      </p:sp>
      <p:sp>
        <p:nvSpPr>
          <p:cNvPr id="73732" name="Rectangle 2"/>
          <p:cNvSpPr>
            <a:spLocks noGrp="1" noChangeArrowheads="1"/>
          </p:cNvSpPr>
          <p:nvPr>
            <p:ph idx="1"/>
          </p:nvPr>
        </p:nvSpPr>
        <p:spPr>
          <a:xfrm>
            <a:off x="381000" y="152400"/>
            <a:ext cx="8382000" cy="5943600"/>
          </a:xfrm>
          <a:solidFill>
            <a:schemeClr val="bg1"/>
          </a:solidFill>
          <a:ln>
            <a:solidFill>
              <a:schemeClr val="tx1"/>
            </a:solidFill>
          </a:ln>
        </p:spPr>
        <p:txBody>
          <a:bodyPr/>
          <a:lstStyle/>
          <a:p>
            <a:pPr eaLnBrk="1" hangingPunct="1">
              <a:lnSpc>
                <a:spcPct val="80000"/>
              </a:lnSpc>
              <a:buFont typeface="Wingdings" pitchFamily="2" charset="2"/>
              <a:buNone/>
            </a:pPr>
            <a:r>
              <a:rPr lang="en-US" altLang="ko-KR" sz="1600" b="1" dirty="0" err="1" smtClean="0">
                <a:latin typeface="Courier New" pitchFamily="49" charset="0"/>
                <a:ea typeface="UWKMJF (KSC)" pitchFamily="2" charset="-127"/>
                <a:cs typeface="Courier New" pitchFamily="49" charset="0"/>
              </a:rPr>
              <a:t>Tree_Delete</a:t>
            </a:r>
            <a:r>
              <a:rPr lang="en-US" altLang="ko-KR" sz="1600" dirty="0" smtClean="0">
                <a:latin typeface="Courier New" pitchFamily="49" charset="0"/>
                <a:ea typeface="UWKMJF (KSC)" pitchFamily="2" charset="-127"/>
                <a:cs typeface="Courier New" pitchFamily="49" charset="0"/>
              </a:rPr>
              <a:t> (T, z)</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NIL or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1" charset="2"/>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NIL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y = z			</a:t>
            </a:r>
            <a:endParaRPr lang="en-US" altLang="ko-KR" sz="1600" dirty="0" smtClean="0">
              <a:latin typeface="Courier New" pitchFamily="49" charset="0"/>
              <a:ea typeface="UWKMJF (KSC)" pitchFamily="2"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 </a:t>
            </a:r>
            <a:r>
              <a:rPr lang="en-US" altLang="ko-KR" sz="1600" b="1" dirty="0" err="1" smtClean="0">
                <a:latin typeface="Courier New" pitchFamily="49" charset="0"/>
                <a:ea typeface="UWKMJF (KSC)" pitchFamily="2" charset="-127"/>
                <a:cs typeface="Courier New" pitchFamily="49" charset="0"/>
              </a:rPr>
              <a:t>Tree_Successor</a:t>
            </a:r>
            <a:r>
              <a:rPr lang="en-US" altLang="ko-KR" sz="1600" dirty="0" smtClean="0">
                <a:latin typeface="Courier New" pitchFamily="49" charset="0"/>
                <a:ea typeface="UWKMJF (KSC)" pitchFamily="2" charset="-127"/>
                <a:cs typeface="Courier New" pitchFamily="49" charset="0"/>
              </a:rPr>
              <a:t>(z)				 // case 3</a:t>
            </a:r>
          </a:p>
          <a:p>
            <a:pPr eaLnBrk="1" hangingPunct="1">
              <a:lnSpc>
                <a:spcPct val="80000"/>
              </a:lnSpc>
              <a:buFont typeface="Wingdings" pitchFamily="2" charset="2"/>
              <a:buNone/>
            </a:pP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if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a:t>
            </a:r>
            <a:r>
              <a:rPr lang="en-US" altLang="ko-KR" sz="1600" dirty="0" err="1" smtClean="0">
                <a:solidFill>
                  <a:srgbClr val="FF0000"/>
                </a:solidFill>
                <a:latin typeface="Courier New" pitchFamily="49" charset="0"/>
                <a:ea typeface="UWKMJF (KSC)" pitchFamily="2" charset="-127"/>
                <a:cs typeface="Courier New" pitchFamily="49" charset="0"/>
              </a:rPr>
              <a:t>leftchild</a:t>
            </a:r>
            <a:r>
              <a:rPr lang="en-US" altLang="ko-KR" sz="1600" dirty="0" smtClean="0">
                <a:solidFill>
                  <a:srgbClr val="FF0000"/>
                </a:solidFill>
                <a:latin typeface="Courier New" pitchFamily="49" charset="0"/>
                <a:ea typeface="UWKMJF (KSC)" pitchFamily="2"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sym typeface="Math B" pitchFamily="2" charset="2"/>
              </a:rPr>
              <a:t> </a:t>
            </a:r>
            <a:r>
              <a:rPr lang="en-US" altLang="ko-KR" sz="1600" dirty="0" smtClean="0">
                <a:solidFill>
                  <a:srgbClr val="FF0000"/>
                </a:solidFill>
                <a:latin typeface="Courier New" pitchFamily="49" charset="0"/>
                <a:ea typeface="UWKMJF (KSC)" pitchFamily="2" charset="-127"/>
                <a:cs typeface="Courier New" pitchFamily="49" charset="0"/>
              </a:rPr>
              <a:t> NIL</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x =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a:t>
            </a:r>
            <a:r>
              <a:rPr lang="en-US" altLang="ko-KR" sz="1600" dirty="0" err="1" smtClean="0">
                <a:solidFill>
                  <a:srgbClr val="FF0000"/>
                </a:solidFill>
                <a:latin typeface="Courier New" pitchFamily="49" charset="0"/>
                <a:ea typeface="UWKMJF (KSC)" pitchFamily="2" charset="-127"/>
                <a:cs typeface="Courier New" pitchFamily="49" charset="0"/>
              </a:rPr>
              <a:t>leftchild</a:t>
            </a:r>
            <a:r>
              <a:rPr lang="en-US" altLang="ko-KR" sz="1600" dirty="0" smtClean="0">
                <a:solidFill>
                  <a:srgbClr val="FF0000"/>
                </a:solidFill>
                <a:latin typeface="Courier New" pitchFamily="49" charset="0"/>
                <a:ea typeface="UWKMJF (KSC)" pitchFamily="2" charset="-127"/>
                <a:cs typeface="Courier New" pitchFamily="49" charset="0"/>
              </a:rPr>
              <a:t>	// x is the node to replace y	</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else</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x =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a:t>
            </a:r>
            <a:r>
              <a:rPr lang="en-US" altLang="ko-KR" sz="1600" dirty="0" err="1" smtClean="0">
                <a:solidFill>
                  <a:srgbClr val="FF0000"/>
                </a:solidFill>
                <a:latin typeface="Courier New" pitchFamily="49" charset="0"/>
                <a:ea typeface="UWKMJF (KSC)" pitchFamily="2" charset="-127"/>
                <a:cs typeface="Courier New" pitchFamily="49" charset="0"/>
              </a:rPr>
              <a:t>rightchild</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root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r>
              <a:rPr lang="en-US" altLang="ko-KR" sz="1600" dirty="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left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z</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a:t>
            </a: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delete y</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endParaRPr lang="en-US" sz="1600" dirty="0" smtClean="0">
              <a:latin typeface="Courier New" pitchFamily="49" charset="0"/>
              <a:cs typeface="Courier New" pitchFamily="49" charset="0"/>
            </a:endParaRPr>
          </a:p>
        </p:txBody>
      </p:sp>
    </p:spTree>
    <p:extLst>
      <p:ext uri="{BB962C8B-B14F-4D97-AF65-F5344CB8AC3E}">
        <p14:creationId xmlns:p14="http://schemas.microsoft.com/office/powerpoint/2010/main" val="234919692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1026" name="Object 4"/>
          <p:cNvGraphicFramePr>
            <a:graphicFrameLocks noGrp="1" noChangeAspect="1"/>
          </p:cNvGraphicFramePr>
          <p:nvPr>
            <p:ph idx="1"/>
          </p:nvPr>
        </p:nvGraphicFramePr>
        <p:xfrm>
          <a:off x="1038225" y="2613025"/>
          <a:ext cx="7065963" cy="2505075"/>
        </p:xfrm>
        <a:graphic>
          <a:graphicData uri="http://schemas.openxmlformats.org/presentationml/2006/ole">
            <mc:AlternateContent xmlns:mc="http://schemas.openxmlformats.org/markup-compatibility/2006">
              <mc:Choice xmlns:v="urn:schemas-microsoft-com:vml" Requires="v">
                <p:oleObj spid="_x0000_s5127" name="Bitmap Image" r:id="rId3" imgW="7066667" imgH="2505425" progId="PBrush">
                  <p:embed/>
                </p:oleObj>
              </mc:Choice>
              <mc:Fallback>
                <p:oleObj name="Bitmap Image" r:id="rId3" imgW="7066667" imgH="2505425"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8225" y="2613025"/>
                        <a:ext cx="7065963"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9" name="Slide Number Placeholder 4"/>
          <p:cNvSpPr>
            <a:spLocks noGrp="1"/>
          </p:cNvSpPr>
          <p:nvPr>
            <p:ph type="sldNum" sz="quarter" idx="12"/>
          </p:nvPr>
        </p:nvSpPr>
        <p:spPr>
          <a:noFill/>
        </p:spPr>
        <p:txBody>
          <a:bodyPr/>
          <a:lstStyle/>
          <a:p>
            <a:fld id="{7D2509D6-413B-4FF8-A384-B9822FD05D70}" type="slidenum">
              <a:rPr lang="en-US" smtClean="0"/>
              <a:pPr/>
              <a:t>75</a:t>
            </a:fld>
            <a:endParaRPr lang="en-US" smtClean="0"/>
          </a:p>
        </p:txBody>
      </p:sp>
      <p:sp>
        <p:nvSpPr>
          <p:cNvPr id="1028" name="Text Box 3"/>
          <p:cNvSpPr txBox="1">
            <a:spLocks noChangeArrowheads="1"/>
          </p:cNvSpPr>
          <p:nvPr/>
        </p:nvSpPr>
        <p:spPr bwMode="auto">
          <a:xfrm>
            <a:off x="3429000" y="1537493"/>
            <a:ext cx="3657600" cy="369332"/>
          </a:xfrm>
          <a:prstGeom prst="rect">
            <a:avLst/>
          </a:prstGeom>
          <a:noFill/>
          <a:ln w="9525">
            <a:noFill/>
            <a:miter lim="800000"/>
            <a:headEnd/>
            <a:tailEnd/>
          </a:ln>
        </p:spPr>
        <p:txBody>
          <a:bodyPr wrap="square">
            <a:spAutoFit/>
          </a:bodyPr>
          <a:lstStyle/>
          <a:p>
            <a:pPr>
              <a:spcBef>
                <a:spcPct val="50000"/>
              </a:spcBef>
            </a:pPr>
            <a:r>
              <a:rPr lang="en-US" dirty="0" smtClean="0"/>
              <a:t>Case 1) Delete </a:t>
            </a:r>
            <a:r>
              <a:rPr lang="en-US" dirty="0"/>
              <a:t>Leaf Node</a:t>
            </a:r>
          </a:p>
        </p:txBody>
      </p:sp>
      <p:sp>
        <p:nvSpPr>
          <p:cNvPr id="2" name="TextBox 1"/>
          <p:cNvSpPr txBox="1"/>
          <p:nvPr/>
        </p:nvSpPr>
        <p:spPr>
          <a:xfrm>
            <a:off x="2338137" y="4006334"/>
            <a:ext cx="320922" cy="369332"/>
          </a:xfrm>
          <a:prstGeom prst="rect">
            <a:avLst/>
          </a:prstGeom>
          <a:noFill/>
        </p:spPr>
        <p:txBody>
          <a:bodyPr wrap="none" rtlCol="0">
            <a:spAutoFit/>
          </a:bodyPr>
          <a:lstStyle/>
          <a:p>
            <a:r>
              <a:rPr lang="en-US" dirty="0" smtClean="0"/>
              <a:t>y</a:t>
            </a:r>
            <a:endParaRPr lang="en-US" dirty="0"/>
          </a:p>
        </p:txBody>
      </p:sp>
      <p:sp>
        <p:nvSpPr>
          <p:cNvPr id="3" name="TextBox 2"/>
          <p:cNvSpPr txBox="1"/>
          <p:nvPr/>
        </p:nvSpPr>
        <p:spPr>
          <a:xfrm>
            <a:off x="3048000" y="4360170"/>
            <a:ext cx="909223" cy="369332"/>
          </a:xfrm>
          <a:prstGeom prst="rect">
            <a:avLst/>
          </a:prstGeom>
          <a:noFill/>
        </p:spPr>
        <p:txBody>
          <a:bodyPr wrap="none" rtlCol="0">
            <a:spAutoFit/>
          </a:bodyPr>
          <a:lstStyle/>
          <a:p>
            <a:r>
              <a:rPr lang="en-US" dirty="0"/>
              <a:t>x</a:t>
            </a:r>
            <a:r>
              <a:rPr lang="en-US" dirty="0" smtClean="0"/>
              <a:t>=NIL</a:t>
            </a:r>
            <a:endParaRPr lang="en-US" dirty="0"/>
          </a:p>
        </p:txBody>
      </p:sp>
      <p:sp>
        <p:nvSpPr>
          <p:cNvPr id="4" name="Rectangle 3"/>
          <p:cNvSpPr/>
          <p:nvPr/>
        </p:nvSpPr>
        <p:spPr>
          <a:xfrm>
            <a:off x="1693864" y="5257800"/>
            <a:ext cx="6477000" cy="978729"/>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rightchild</a:t>
            </a:r>
            <a:endParaRPr lang="en-US" altLang="ko-KR" dirty="0">
              <a:solidFill>
                <a:srgbClr val="FF0000"/>
              </a:solidFill>
              <a:latin typeface="Courier New" pitchFamily="49" charset="0"/>
              <a:ea typeface="굴림" pitchFamily="34" charset="-127"/>
              <a:cs typeface="Courier New" pitchFamily="49" charset="0"/>
            </a:endParaRPr>
          </a:p>
        </p:txBody>
      </p:sp>
    </p:spTree>
    <p:extLst>
      <p:ext uri="{BB962C8B-B14F-4D97-AF65-F5344CB8AC3E}">
        <p14:creationId xmlns:p14="http://schemas.microsoft.com/office/powerpoint/2010/main" val="263631757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2050" name="Object 4"/>
          <p:cNvGraphicFramePr>
            <a:graphicFrameLocks noGrp="1" noChangeAspect="1"/>
          </p:cNvGraphicFramePr>
          <p:nvPr>
            <p:ph idx="1"/>
          </p:nvPr>
        </p:nvGraphicFramePr>
        <p:xfrm>
          <a:off x="1260475" y="2608263"/>
          <a:ext cx="6621463" cy="2514600"/>
        </p:xfrm>
        <a:graphic>
          <a:graphicData uri="http://schemas.openxmlformats.org/presentationml/2006/ole">
            <mc:AlternateContent xmlns:mc="http://schemas.openxmlformats.org/markup-compatibility/2006">
              <mc:Choice xmlns:v="urn:schemas-microsoft-com:vml" Requires="v">
                <p:oleObj spid="_x0000_s6151" name="Bitmap Image" r:id="rId3" imgW="6620799" imgH="2514286" progId="PBrush">
                  <p:embed/>
                </p:oleObj>
              </mc:Choice>
              <mc:Fallback>
                <p:oleObj name="Bitmap Image" r:id="rId3" imgW="6620799" imgH="2514286"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0475" y="2608263"/>
                        <a:ext cx="6621463"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3" name="Slide Number Placeholder 4"/>
          <p:cNvSpPr>
            <a:spLocks noGrp="1"/>
          </p:cNvSpPr>
          <p:nvPr>
            <p:ph type="sldNum" sz="quarter" idx="12"/>
          </p:nvPr>
        </p:nvSpPr>
        <p:spPr>
          <a:noFill/>
        </p:spPr>
        <p:txBody>
          <a:bodyPr/>
          <a:lstStyle/>
          <a:p>
            <a:fld id="{6E04E91A-1EEC-4D1B-8E50-2298F00D1908}" type="slidenum">
              <a:rPr lang="en-US" smtClean="0"/>
              <a:pPr/>
              <a:t>76</a:t>
            </a:fld>
            <a:endParaRPr lang="en-US" smtClean="0"/>
          </a:p>
        </p:txBody>
      </p:sp>
      <p:sp>
        <p:nvSpPr>
          <p:cNvPr id="2052" name="Text Box 3"/>
          <p:cNvSpPr txBox="1">
            <a:spLocks noChangeArrowheads="1"/>
          </p:cNvSpPr>
          <p:nvPr/>
        </p:nvSpPr>
        <p:spPr bwMode="auto">
          <a:xfrm>
            <a:off x="2743200" y="1720850"/>
            <a:ext cx="5867400" cy="369332"/>
          </a:xfrm>
          <a:prstGeom prst="rect">
            <a:avLst/>
          </a:prstGeom>
          <a:noFill/>
          <a:ln w="9525">
            <a:noFill/>
            <a:miter lim="800000"/>
            <a:headEnd/>
            <a:tailEnd/>
          </a:ln>
        </p:spPr>
        <p:txBody>
          <a:bodyPr wrap="square">
            <a:spAutoFit/>
          </a:bodyPr>
          <a:lstStyle/>
          <a:p>
            <a:pPr>
              <a:spcBef>
                <a:spcPct val="50000"/>
              </a:spcBef>
            </a:pPr>
            <a:r>
              <a:rPr lang="en-US" dirty="0" smtClean="0"/>
              <a:t>Case 2) Delete </a:t>
            </a:r>
            <a:r>
              <a:rPr lang="en-US" dirty="0"/>
              <a:t>a Node with one child</a:t>
            </a:r>
          </a:p>
        </p:txBody>
      </p:sp>
      <p:sp>
        <p:nvSpPr>
          <p:cNvPr id="6" name="TextBox 5"/>
          <p:cNvSpPr txBox="1"/>
          <p:nvPr/>
        </p:nvSpPr>
        <p:spPr>
          <a:xfrm>
            <a:off x="3581400" y="2667000"/>
            <a:ext cx="320922" cy="369332"/>
          </a:xfrm>
          <a:prstGeom prst="rect">
            <a:avLst/>
          </a:prstGeom>
          <a:noFill/>
        </p:spPr>
        <p:txBody>
          <a:bodyPr wrap="none" rtlCol="0">
            <a:spAutoFit/>
          </a:bodyPr>
          <a:lstStyle/>
          <a:p>
            <a:r>
              <a:rPr lang="en-US" dirty="0" smtClean="0"/>
              <a:t>y</a:t>
            </a:r>
            <a:endParaRPr lang="en-US" dirty="0"/>
          </a:p>
        </p:txBody>
      </p:sp>
      <p:sp>
        <p:nvSpPr>
          <p:cNvPr id="7" name="TextBox 6"/>
          <p:cNvSpPr txBox="1"/>
          <p:nvPr/>
        </p:nvSpPr>
        <p:spPr>
          <a:xfrm>
            <a:off x="4098678" y="3212068"/>
            <a:ext cx="320922" cy="369332"/>
          </a:xfrm>
          <a:prstGeom prst="rect">
            <a:avLst/>
          </a:prstGeom>
          <a:noFill/>
        </p:spPr>
        <p:txBody>
          <a:bodyPr wrap="none" rtlCol="0">
            <a:spAutoFit/>
          </a:bodyPr>
          <a:lstStyle/>
          <a:p>
            <a:r>
              <a:rPr lang="en-US" dirty="0" smtClean="0"/>
              <a:t>x</a:t>
            </a:r>
            <a:endParaRPr lang="en-US" dirty="0"/>
          </a:p>
        </p:txBody>
      </p:sp>
      <p:sp>
        <p:nvSpPr>
          <p:cNvPr id="8" name="Rectangle 7"/>
          <p:cNvSpPr/>
          <p:nvPr/>
        </p:nvSpPr>
        <p:spPr>
          <a:xfrm>
            <a:off x="1295400" y="5257800"/>
            <a:ext cx="7086600" cy="978729"/>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rightchild</a:t>
            </a:r>
            <a:endParaRPr lang="en-US" altLang="ko-KR" dirty="0">
              <a:solidFill>
                <a:srgbClr val="FF0000"/>
              </a:solidFill>
              <a:latin typeface="Courier New" pitchFamily="49" charset="0"/>
              <a:ea typeface="굴림" pitchFamily="34" charset="-127"/>
              <a:cs typeface="Courier New" pitchFamily="49" charset="0"/>
            </a:endParaRPr>
          </a:p>
        </p:txBody>
      </p:sp>
    </p:spTree>
    <p:extLst>
      <p:ext uri="{BB962C8B-B14F-4D97-AF65-F5344CB8AC3E}">
        <p14:creationId xmlns:p14="http://schemas.microsoft.com/office/powerpoint/2010/main" val="348421415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29699" name="Slide Number Placeholder 4"/>
          <p:cNvSpPr>
            <a:spLocks noGrp="1"/>
          </p:cNvSpPr>
          <p:nvPr>
            <p:ph type="sldNum" sz="quarter" idx="12"/>
          </p:nvPr>
        </p:nvSpPr>
        <p:spPr>
          <a:noFill/>
        </p:spPr>
        <p:txBody>
          <a:bodyPr/>
          <a:lstStyle/>
          <a:p>
            <a:fld id="{D1830AA0-EDEE-4508-AED2-1C03E98E437B}" type="slidenum">
              <a:rPr lang="en-US" smtClean="0"/>
              <a:pPr/>
              <a:t>77</a:t>
            </a:fld>
            <a:endParaRPr lang="en-US" smtClean="0"/>
          </a:p>
        </p:txBody>
      </p:sp>
      <p:pic>
        <p:nvPicPr>
          <p:cNvPr id="29701" name="Picture 7"/>
          <p:cNvPicPr>
            <a:picLocks noChangeAspect="1" noChangeArrowheads="1"/>
          </p:cNvPicPr>
          <p:nvPr/>
        </p:nvPicPr>
        <p:blipFill>
          <a:blip r:embed="rId2" cstate="print"/>
          <a:srcRect/>
          <a:stretch>
            <a:fillRect/>
          </a:stretch>
        </p:blipFill>
        <p:spPr bwMode="auto">
          <a:xfrm>
            <a:off x="447675" y="2514600"/>
            <a:ext cx="8239125" cy="266700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3a) Delete </a:t>
            </a:r>
            <a:r>
              <a:rPr lang="en-US" dirty="0"/>
              <a:t>a Node with </a:t>
            </a:r>
            <a:r>
              <a:rPr lang="en-US" dirty="0" smtClean="0"/>
              <a:t>two children and its successor is a leaf</a:t>
            </a:r>
            <a:endParaRPr lang="en-US" dirty="0"/>
          </a:p>
        </p:txBody>
      </p:sp>
      <p:sp>
        <p:nvSpPr>
          <p:cNvPr id="7" name="TextBox 6"/>
          <p:cNvSpPr txBox="1"/>
          <p:nvPr/>
        </p:nvSpPr>
        <p:spPr>
          <a:xfrm>
            <a:off x="1227261" y="3848100"/>
            <a:ext cx="320922" cy="369332"/>
          </a:xfrm>
          <a:prstGeom prst="rect">
            <a:avLst/>
          </a:prstGeom>
          <a:noFill/>
        </p:spPr>
        <p:txBody>
          <a:bodyPr wrap="none" rtlCol="0">
            <a:spAutoFit/>
          </a:bodyPr>
          <a:lstStyle/>
          <a:p>
            <a:r>
              <a:rPr lang="en-US" dirty="0" smtClean="0"/>
              <a:t>y</a:t>
            </a:r>
            <a:endParaRPr lang="en-US" dirty="0"/>
          </a:p>
        </p:txBody>
      </p:sp>
      <p:sp>
        <p:nvSpPr>
          <p:cNvPr id="8" name="TextBox 7"/>
          <p:cNvSpPr txBox="1"/>
          <p:nvPr/>
        </p:nvSpPr>
        <p:spPr>
          <a:xfrm>
            <a:off x="1621794" y="4080342"/>
            <a:ext cx="909223" cy="369332"/>
          </a:xfrm>
          <a:prstGeom prst="rect">
            <a:avLst/>
          </a:prstGeom>
          <a:noFill/>
        </p:spPr>
        <p:txBody>
          <a:bodyPr wrap="none" rtlCol="0">
            <a:spAutoFit/>
          </a:bodyPr>
          <a:lstStyle/>
          <a:p>
            <a:r>
              <a:rPr lang="en-US" dirty="0"/>
              <a:t>x</a:t>
            </a:r>
            <a:r>
              <a:rPr lang="en-US" dirty="0" smtClean="0"/>
              <a:t>=NIL</a:t>
            </a:r>
            <a:endParaRPr lang="en-US" dirty="0"/>
          </a:p>
        </p:txBody>
      </p:sp>
      <p:sp>
        <p:nvSpPr>
          <p:cNvPr id="9" name="Rectangle 8"/>
          <p:cNvSpPr/>
          <p:nvPr/>
        </p:nvSpPr>
        <p:spPr>
          <a:xfrm>
            <a:off x="1693864" y="5257800"/>
            <a:ext cx="6477000" cy="978729"/>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rightchild</a:t>
            </a:r>
            <a:endParaRPr lang="en-US" altLang="ko-KR" dirty="0">
              <a:solidFill>
                <a:srgbClr val="FF0000"/>
              </a:solidFill>
              <a:latin typeface="Courier New" pitchFamily="49" charset="0"/>
              <a:ea typeface="굴림" pitchFamily="34" charset="-127"/>
              <a:cs typeface="Courier New" pitchFamily="49" charset="0"/>
            </a:endParaRPr>
          </a:p>
        </p:txBody>
      </p:sp>
    </p:spTree>
    <p:extLst>
      <p:ext uri="{BB962C8B-B14F-4D97-AF65-F5344CB8AC3E}">
        <p14:creationId xmlns:p14="http://schemas.microsoft.com/office/powerpoint/2010/main" val="34020117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0723" name="Slide Number Placeholder 6"/>
          <p:cNvSpPr>
            <a:spLocks noGrp="1"/>
          </p:cNvSpPr>
          <p:nvPr>
            <p:ph type="sldNum" sz="quarter" idx="12"/>
          </p:nvPr>
        </p:nvSpPr>
        <p:spPr>
          <a:noFill/>
        </p:spPr>
        <p:txBody>
          <a:bodyPr/>
          <a:lstStyle/>
          <a:p>
            <a:fld id="{67D80F95-22AB-4028-BC59-4504C7A88524}" type="slidenum">
              <a:rPr lang="en-US" smtClean="0"/>
              <a:pPr/>
              <a:t>78</a:t>
            </a:fld>
            <a:endParaRPr lang="en-US" smtClean="0"/>
          </a:p>
        </p:txBody>
      </p:sp>
      <p:pic>
        <p:nvPicPr>
          <p:cNvPr id="30725" name="Picture 9"/>
          <p:cNvPicPr>
            <a:picLocks noChangeAspect="1" noChangeArrowheads="1"/>
          </p:cNvPicPr>
          <p:nvPr/>
        </p:nvPicPr>
        <p:blipFill>
          <a:blip r:embed="rId2" cstate="print"/>
          <a:srcRect/>
          <a:stretch>
            <a:fillRect/>
          </a:stretch>
        </p:blipFill>
        <p:spPr bwMode="auto">
          <a:xfrm>
            <a:off x="531813" y="2438400"/>
            <a:ext cx="8612187" cy="310515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3b) Delete </a:t>
            </a:r>
            <a:r>
              <a:rPr lang="en-US" dirty="0"/>
              <a:t>a Node with </a:t>
            </a:r>
            <a:r>
              <a:rPr lang="en-US" dirty="0" smtClean="0"/>
              <a:t>two children &amp; it successor is not a leaf</a:t>
            </a:r>
            <a:endParaRPr lang="en-US" dirty="0"/>
          </a:p>
        </p:txBody>
      </p:sp>
      <p:sp>
        <p:nvSpPr>
          <p:cNvPr id="7" name="TextBox 6"/>
          <p:cNvSpPr txBox="1"/>
          <p:nvPr/>
        </p:nvSpPr>
        <p:spPr>
          <a:xfrm>
            <a:off x="2286000" y="4360307"/>
            <a:ext cx="320922" cy="369332"/>
          </a:xfrm>
          <a:prstGeom prst="rect">
            <a:avLst/>
          </a:prstGeom>
          <a:noFill/>
        </p:spPr>
        <p:txBody>
          <a:bodyPr wrap="none" rtlCol="0">
            <a:spAutoFit/>
          </a:bodyPr>
          <a:lstStyle/>
          <a:p>
            <a:r>
              <a:rPr lang="en-US" dirty="0" smtClean="0"/>
              <a:t>x</a:t>
            </a:r>
            <a:endParaRPr lang="en-US" dirty="0"/>
          </a:p>
        </p:txBody>
      </p:sp>
      <p:sp>
        <p:nvSpPr>
          <p:cNvPr id="8" name="TextBox 7"/>
          <p:cNvSpPr txBox="1"/>
          <p:nvPr/>
        </p:nvSpPr>
        <p:spPr>
          <a:xfrm>
            <a:off x="1164978" y="3990975"/>
            <a:ext cx="320922" cy="369332"/>
          </a:xfrm>
          <a:prstGeom prst="rect">
            <a:avLst/>
          </a:prstGeom>
          <a:noFill/>
        </p:spPr>
        <p:txBody>
          <a:bodyPr wrap="none" rtlCol="0">
            <a:spAutoFit/>
          </a:bodyPr>
          <a:lstStyle/>
          <a:p>
            <a:r>
              <a:rPr lang="en-US" dirty="0" smtClean="0"/>
              <a:t>y</a:t>
            </a:r>
            <a:endParaRPr lang="en-US" dirty="0"/>
          </a:p>
        </p:txBody>
      </p:sp>
      <p:sp>
        <p:nvSpPr>
          <p:cNvPr id="10" name="Rectangle 9"/>
          <p:cNvSpPr/>
          <p:nvPr/>
        </p:nvSpPr>
        <p:spPr>
          <a:xfrm>
            <a:off x="1485900" y="5575714"/>
            <a:ext cx="6477000" cy="978729"/>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rightchild</a:t>
            </a:r>
            <a:endParaRPr lang="en-US" altLang="ko-KR" dirty="0">
              <a:solidFill>
                <a:srgbClr val="FF0000"/>
              </a:solidFill>
              <a:latin typeface="Courier New" pitchFamily="49" charset="0"/>
              <a:ea typeface="굴림" pitchFamily="34" charset="-127"/>
              <a:cs typeface="Courier New" pitchFamily="49" charset="0"/>
            </a:endParaRPr>
          </a:p>
        </p:txBody>
      </p:sp>
    </p:spTree>
    <p:extLst>
      <p:ext uri="{BB962C8B-B14F-4D97-AF65-F5344CB8AC3E}">
        <p14:creationId xmlns:p14="http://schemas.microsoft.com/office/powerpoint/2010/main" val="263868416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1747" name="Slide Number Placeholder 5"/>
          <p:cNvSpPr>
            <a:spLocks noGrp="1"/>
          </p:cNvSpPr>
          <p:nvPr>
            <p:ph type="sldNum" sz="quarter" idx="12"/>
          </p:nvPr>
        </p:nvSpPr>
        <p:spPr>
          <a:noFill/>
        </p:spPr>
        <p:txBody>
          <a:bodyPr/>
          <a:lstStyle/>
          <a:p>
            <a:fld id="{EAF7BE9D-F47D-4812-94E8-D43894B866F2}" type="slidenum">
              <a:rPr lang="en-US" smtClean="0"/>
              <a:pPr/>
              <a:t>79</a:t>
            </a:fld>
            <a:endParaRPr lang="en-US" smtClean="0"/>
          </a:p>
        </p:txBody>
      </p:sp>
      <p:pic>
        <p:nvPicPr>
          <p:cNvPr id="31749" name="Picture 8"/>
          <p:cNvPicPr>
            <a:picLocks noChangeAspect="1" noChangeArrowheads="1"/>
          </p:cNvPicPr>
          <p:nvPr/>
        </p:nvPicPr>
        <p:blipFill>
          <a:blip r:embed="rId2" cstate="print"/>
          <a:srcRect/>
          <a:stretch>
            <a:fillRect/>
          </a:stretch>
        </p:blipFill>
        <p:spPr bwMode="auto">
          <a:xfrm>
            <a:off x="381000" y="1981200"/>
            <a:ext cx="8482013" cy="3376613"/>
          </a:xfrm>
          <a:prstGeom prst="rect">
            <a:avLst/>
          </a:prstGeom>
          <a:noFill/>
          <a:ln w="9525">
            <a:noFill/>
            <a:miter lim="800000"/>
            <a:headEnd/>
            <a:tailEnd/>
          </a:ln>
        </p:spPr>
      </p:pic>
      <p:sp>
        <p:nvSpPr>
          <p:cNvPr id="5" name="TextBox 4"/>
          <p:cNvSpPr txBox="1"/>
          <p:nvPr/>
        </p:nvSpPr>
        <p:spPr>
          <a:xfrm>
            <a:off x="2803278" y="2514600"/>
            <a:ext cx="320922" cy="369332"/>
          </a:xfrm>
          <a:prstGeom prst="rect">
            <a:avLst/>
          </a:prstGeom>
          <a:noFill/>
        </p:spPr>
        <p:txBody>
          <a:bodyPr wrap="none" rtlCol="0">
            <a:spAutoFit/>
          </a:bodyPr>
          <a:lstStyle/>
          <a:p>
            <a:r>
              <a:rPr lang="en-US" dirty="0" smtClean="0"/>
              <a:t>y</a:t>
            </a:r>
            <a:endParaRPr lang="en-US" dirty="0"/>
          </a:p>
        </p:txBody>
      </p:sp>
      <p:sp>
        <p:nvSpPr>
          <p:cNvPr id="6" name="TextBox 5"/>
          <p:cNvSpPr txBox="1"/>
          <p:nvPr/>
        </p:nvSpPr>
        <p:spPr>
          <a:xfrm>
            <a:off x="4054642" y="2727521"/>
            <a:ext cx="320922" cy="369332"/>
          </a:xfrm>
          <a:prstGeom prst="rect">
            <a:avLst/>
          </a:prstGeom>
          <a:noFill/>
        </p:spPr>
        <p:txBody>
          <a:bodyPr wrap="none" rtlCol="0">
            <a:spAutoFit/>
          </a:bodyPr>
          <a:lstStyle/>
          <a:p>
            <a:r>
              <a:rPr lang="en-US" dirty="0" smtClean="0"/>
              <a:t>x</a:t>
            </a:r>
            <a:endParaRPr lang="en-US" dirty="0"/>
          </a:p>
        </p:txBody>
      </p:sp>
      <p:sp>
        <p:nvSpPr>
          <p:cNvPr id="7" name="Rectangle 6"/>
          <p:cNvSpPr/>
          <p:nvPr/>
        </p:nvSpPr>
        <p:spPr>
          <a:xfrm>
            <a:off x="1383506" y="5486400"/>
            <a:ext cx="6477000" cy="978729"/>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x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rightchild</a:t>
            </a:r>
            <a:endParaRPr lang="en-US" altLang="ko-KR" dirty="0">
              <a:solidFill>
                <a:srgbClr val="FF0000"/>
              </a:solidFill>
              <a:latin typeface="Courier New" pitchFamily="49" charset="0"/>
              <a:ea typeface="굴림" pitchFamily="34" charset="-127"/>
              <a:cs typeface="Courier New" pitchFamily="49" charset="0"/>
            </a:endParaRPr>
          </a:p>
        </p:txBody>
      </p:sp>
    </p:spTree>
    <p:extLst>
      <p:ext uri="{BB962C8B-B14F-4D97-AF65-F5344CB8AC3E}">
        <p14:creationId xmlns:p14="http://schemas.microsoft.com/office/powerpoint/2010/main" val="1543098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a:t>
            </a:r>
            <a:r>
              <a:rPr lang="en-US" dirty="0" smtClean="0">
                <a:solidFill>
                  <a:srgbClr val="1F497D"/>
                </a:solidFill>
                <a:ea typeface="UWKMJF (KSC)" pitchFamily="2" charset="-127"/>
              </a:rPr>
              <a:t>Tree</a:t>
            </a:r>
            <a:br>
              <a:rPr lang="en-US" dirty="0" smtClean="0">
                <a:solidFill>
                  <a:srgbClr val="1F497D"/>
                </a:solidFill>
                <a:ea typeface="UWKMJF (KSC)" pitchFamily="2" charset="-127"/>
              </a:rPr>
            </a:br>
            <a:r>
              <a:rPr lang="en-US" sz="3200" dirty="0" smtClean="0">
                <a:solidFill>
                  <a:srgbClr val="1F497D"/>
                </a:solidFill>
                <a:ea typeface="UWKMJF (KSC)" pitchFamily="2" charset="-127"/>
              </a:rPr>
              <a:t>(</a:t>
            </a:r>
            <a:r>
              <a:rPr lang="en-US" sz="3200" dirty="0" err="1" smtClean="0">
                <a:solidFill>
                  <a:srgbClr val="1F497D"/>
                </a:solidFill>
                <a:ea typeface="UWKMJF (KSC)" pitchFamily="2" charset="-127"/>
              </a:rPr>
              <a:t>Inorder</a:t>
            </a:r>
            <a:r>
              <a:rPr lang="en-US" sz="3200" dirty="0" smtClean="0">
                <a:solidFill>
                  <a:srgbClr val="1F497D"/>
                </a:solidFill>
                <a:ea typeface="UWKMJF (KSC)" pitchFamily="2" charset="-127"/>
              </a:rPr>
              <a:t>, Preorder, </a:t>
            </a:r>
            <a:r>
              <a:rPr lang="en-US" sz="3200" dirty="0" err="1" smtClean="0">
                <a:solidFill>
                  <a:srgbClr val="1F497D"/>
                </a:solidFill>
                <a:ea typeface="UWKMJF (KSC)" pitchFamily="2" charset="-127"/>
              </a:rPr>
              <a:t>Postorder</a:t>
            </a:r>
            <a:r>
              <a:rPr lang="en-US" sz="3200" dirty="0" smtClean="0">
                <a:solidFill>
                  <a:srgbClr val="1F497D"/>
                </a:solidFill>
                <a:ea typeface="UWKMJF (KSC)" pitchFamily="2" charset="-127"/>
              </a:rPr>
              <a:t>)</a:t>
            </a:r>
            <a:endParaRPr lang="en-US" sz="3200" dirty="0" smtClean="0">
              <a:ea typeface="UWKMJF (KSC)" pitchFamily="2" charset="-127"/>
            </a:endParaRPr>
          </a:p>
        </p:txBody>
      </p:sp>
      <p:sp>
        <p:nvSpPr>
          <p:cNvPr id="9221" name="Rectangle 3"/>
          <p:cNvSpPr>
            <a:spLocks noGrp="1" noChangeArrowheads="1"/>
          </p:cNvSpPr>
          <p:nvPr>
            <p:ph idx="1"/>
          </p:nvPr>
        </p:nvSpPr>
        <p:spPr/>
        <p:txBody>
          <a:bodyPr/>
          <a:lstStyle/>
          <a:p>
            <a:pPr>
              <a:lnSpc>
                <a:spcPct val="90000"/>
              </a:lnSpc>
              <a:buClr>
                <a:schemeClr val="tx2"/>
              </a:buClr>
            </a:pPr>
            <a:r>
              <a:rPr lang="en-US" altLang="ko-KR" sz="2400" dirty="0" smtClean="0">
                <a:ea typeface="UWKMJF (KSC)" pitchFamily="2" charset="-127"/>
              </a:rPr>
              <a:t>The binary-search-tree property allows us to print out all the keys in a binary search tree in sorted order by a simple recursive algorithm, called an </a:t>
            </a:r>
            <a:r>
              <a:rPr lang="en-US" altLang="ko-KR" sz="2400" b="1" dirty="0" err="1" smtClean="0">
                <a:ea typeface="UWKMJF (KSC)" pitchFamily="2" charset="-127"/>
              </a:rPr>
              <a:t>inorder</a:t>
            </a:r>
            <a:r>
              <a:rPr lang="en-US" altLang="ko-KR" sz="2400" b="1" dirty="0" smtClean="0">
                <a:ea typeface="UWKMJF (KSC)" pitchFamily="2" charset="-127"/>
              </a:rPr>
              <a:t> tree</a:t>
            </a:r>
            <a:r>
              <a:rPr lang="en-US" altLang="ko-KR" sz="2400" dirty="0" smtClean="0">
                <a:ea typeface="UWKMJF (KSC)" pitchFamily="2" charset="-127"/>
              </a:rPr>
              <a:t> walk.</a:t>
            </a:r>
          </a:p>
          <a:p>
            <a:pPr>
              <a:lnSpc>
                <a:spcPct val="90000"/>
              </a:lnSpc>
            </a:pPr>
            <a:endParaRPr lang="en-US" altLang="ko-KR" sz="2400" dirty="0" smtClean="0">
              <a:ea typeface="UWKMJF (KSC)" pitchFamily="2" charset="-127"/>
            </a:endParaRPr>
          </a:p>
          <a:p>
            <a:pPr eaLnBrk="1" hangingPunct="1">
              <a:lnSpc>
                <a:spcPct val="90000"/>
              </a:lnSpc>
              <a:buFont typeface="Wingdings" pitchFamily="2" charset="2"/>
              <a:buNone/>
            </a:pPr>
            <a:endParaRPr lang="en-US" altLang="ko-KR" sz="2400" dirty="0" smtClean="0">
              <a:ea typeface="굴림" pitchFamily="34" charset="-127"/>
            </a:endParaRPr>
          </a:p>
          <a:p>
            <a:pPr eaLnBrk="1" hangingPunct="1">
              <a:lnSpc>
                <a:spcPct val="90000"/>
              </a:lnSpc>
              <a:buFont typeface="Wingdings" pitchFamily="2" charset="2"/>
              <a:buNone/>
            </a:pPr>
            <a:endParaRPr lang="en-US" altLang="ko-KR" sz="2400" dirty="0" smtClean="0">
              <a:ea typeface="굴림" pitchFamily="34" charset="-127"/>
            </a:endParaRPr>
          </a:p>
          <a:p>
            <a:pPr eaLnBrk="1" hangingPunct="1">
              <a:lnSpc>
                <a:spcPct val="90000"/>
              </a:lnSpc>
              <a:buFont typeface="Wingdings" pitchFamily="2" charset="2"/>
              <a:buNone/>
            </a:pPr>
            <a:endParaRPr lang="en-US" altLang="ko-KR" sz="2400" dirty="0">
              <a:ea typeface="굴림" pitchFamily="34" charset="-127"/>
            </a:endParaRPr>
          </a:p>
          <a:p>
            <a:pPr eaLnBrk="1" hangingPunct="1">
              <a:lnSpc>
                <a:spcPct val="90000"/>
              </a:lnSpc>
              <a:buFont typeface="Wingdings" pitchFamily="2" charset="2"/>
              <a:buNone/>
            </a:pPr>
            <a:endParaRPr lang="en-US" altLang="ko-KR" sz="2400" dirty="0" smtClean="0">
              <a:ea typeface="굴림" pitchFamily="34" charset="-127"/>
            </a:endParaRPr>
          </a:p>
          <a:p>
            <a:pPr eaLnBrk="1" hangingPunct="1">
              <a:lnSpc>
                <a:spcPct val="90000"/>
              </a:lnSpc>
              <a:buFont typeface="Wingdings" pitchFamily="2" charset="2"/>
              <a:buNone/>
            </a:pPr>
            <a:endParaRPr lang="en-US" altLang="ko-KR" sz="2400" dirty="0" smtClean="0">
              <a:ea typeface="굴림" pitchFamily="34" charset="-127"/>
            </a:endParaRPr>
          </a:p>
          <a:p>
            <a:pPr eaLnBrk="1" hangingPunct="1">
              <a:lnSpc>
                <a:spcPct val="90000"/>
              </a:lnSpc>
              <a:buFont typeface="Wingdings" pitchFamily="2" charset="2"/>
              <a:buNone/>
            </a:pPr>
            <a:r>
              <a:rPr lang="en-US" altLang="ko-KR" sz="2400" dirty="0" smtClean="0">
                <a:ea typeface="굴림" pitchFamily="34" charset="-127"/>
              </a:rPr>
              <a:t>Running Time T(n) = 2T(n/2) + 1 = O(n)</a:t>
            </a:r>
            <a:endParaRPr lang="en-US" sz="2400" dirty="0" smtClean="0">
              <a:ea typeface="굴림" pitchFamily="34" charset="-127"/>
            </a:endParaRPr>
          </a:p>
        </p:txBody>
      </p:sp>
      <p:sp>
        <p:nvSpPr>
          <p:cNvPr id="9219" name="Slide Number Placeholder 5"/>
          <p:cNvSpPr>
            <a:spLocks noGrp="1"/>
          </p:cNvSpPr>
          <p:nvPr>
            <p:ph type="sldNum" sz="quarter" idx="12"/>
          </p:nvPr>
        </p:nvSpPr>
        <p:spPr>
          <a:noFill/>
        </p:spPr>
        <p:txBody>
          <a:bodyPr/>
          <a:lstStyle/>
          <a:p>
            <a:fld id="{9F219C32-A8DF-422B-9A51-27DA4DEBFDCF}" type="slidenum">
              <a:rPr lang="en-US" smtClean="0"/>
              <a:pPr/>
              <a:t>8</a:t>
            </a:fld>
            <a:endParaRPr lang="en-US" smtClean="0"/>
          </a:p>
        </p:txBody>
      </p:sp>
      <p:sp>
        <p:nvSpPr>
          <p:cNvPr id="6" name="Text Box 2"/>
          <p:cNvSpPr txBox="1">
            <a:spLocks noChangeArrowheads="1"/>
          </p:cNvSpPr>
          <p:nvPr/>
        </p:nvSpPr>
        <p:spPr bwMode="auto">
          <a:xfrm>
            <a:off x="685800" y="3067045"/>
            <a:ext cx="7848600" cy="226695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fontAlgn="base">
              <a:lnSpc>
                <a:spcPct val="90000"/>
              </a:lnSpc>
              <a:spcBef>
                <a:spcPts val="385"/>
              </a:spcBef>
              <a:spcAft>
                <a:spcPts val="0"/>
              </a:spcAft>
            </a:pPr>
            <a:r>
              <a:rPr lang="en-US" sz="1400" dirty="0" err="1">
                <a:solidFill>
                  <a:srgbClr val="000000"/>
                </a:solidFill>
                <a:effectLst/>
                <a:latin typeface="Courier New"/>
                <a:ea typeface="Gulim"/>
              </a:rPr>
              <a:t>Inorder_Tree_Walk</a:t>
            </a:r>
            <a:r>
              <a:rPr lang="en-US" sz="1400" dirty="0">
                <a:solidFill>
                  <a:srgbClr val="000000"/>
                </a:solidFill>
                <a:effectLst/>
                <a:latin typeface="Courier New"/>
                <a:ea typeface="Gulim"/>
              </a:rPr>
              <a:t>(x)</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1</a:t>
            </a:r>
            <a:r>
              <a:rPr lang="en-US" sz="1400" dirty="0">
                <a:solidFill>
                  <a:srgbClr val="000000"/>
                </a:solidFill>
                <a:effectLst/>
                <a:latin typeface="Courier New"/>
                <a:ea typeface="Gulim"/>
              </a:rPr>
              <a:t>	If x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rPr>
              <a:t> NIL</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effectLst/>
                <a:latin typeface="Courier New"/>
                <a:ea typeface="Times New Roman"/>
              </a:rPr>
              <a:t>	{</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2</a:t>
            </a:r>
            <a:r>
              <a:rPr lang="en-US" sz="1400" dirty="0">
                <a:solidFill>
                  <a:srgbClr val="000000"/>
                </a:solidFill>
                <a:effectLst/>
                <a:latin typeface="Courier New"/>
                <a:ea typeface="Gulim"/>
              </a:rPr>
              <a:t>		</a:t>
            </a:r>
            <a:r>
              <a:rPr lang="en-US" sz="1400" dirty="0" err="1">
                <a:solidFill>
                  <a:srgbClr val="000000"/>
                </a:solidFill>
                <a:effectLst/>
                <a:latin typeface="Courier New"/>
                <a:ea typeface="Gulim"/>
              </a:rPr>
              <a:t>Inorder_Tree_Walk</a:t>
            </a:r>
            <a:r>
              <a:rPr lang="en-US" sz="1400" dirty="0">
                <a:solidFill>
                  <a:srgbClr val="000000"/>
                </a:solidFill>
                <a:effectLst/>
                <a:latin typeface="Courier New"/>
                <a:ea typeface="Gulim"/>
              </a:rPr>
              <a:t>(</a:t>
            </a:r>
            <a:r>
              <a:rPr lang="en-US" sz="1400" dirty="0" err="1">
                <a:solidFill>
                  <a:srgbClr val="000000"/>
                </a:solidFill>
                <a:effectLst/>
                <a:latin typeface="Courier New"/>
                <a:ea typeface="Gulim"/>
              </a:rPr>
              <a:t>x</a:t>
            </a:r>
            <a:r>
              <a:rPr lang="en-US" sz="1400" dirty="0" err="1">
                <a:solidFill>
                  <a:srgbClr val="000000"/>
                </a:solidFill>
                <a:effectLst/>
                <a:latin typeface="Courier New"/>
                <a:ea typeface="Gulim"/>
                <a:cs typeface="Courier New"/>
                <a:sym typeface="Symbol"/>
              </a:rPr>
              <a:t></a:t>
            </a:r>
            <a:r>
              <a:rPr lang="en-US" sz="1400" dirty="0" err="1">
                <a:solidFill>
                  <a:srgbClr val="000000"/>
                </a:solidFill>
                <a:effectLst/>
                <a:latin typeface="Courier New"/>
                <a:ea typeface="Gulim"/>
              </a:rPr>
              <a:t>leftchild</a:t>
            </a: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3</a:t>
            </a:r>
            <a:r>
              <a:rPr lang="en-US" sz="1400" dirty="0">
                <a:solidFill>
                  <a:srgbClr val="000000"/>
                </a:solidFill>
                <a:effectLst/>
                <a:latin typeface="Courier New"/>
                <a:ea typeface="Gulim"/>
              </a:rPr>
              <a:t>		</a:t>
            </a:r>
            <a:r>
              <a:rPr lang="en-US" sz="1400" dirty="0" smtClean="0">
                <a:solidFill>
                  <a:srgbClr val="000000"/>
                </a:solidFill>
                <a:effectLst/>
                <a:latin typeface="Courier New"/>
                <a:ea typeface="Gulim"/>
              </a:rPr>
              <a:t>print </a:t>
            </a:r>
            <a:r>
              <a:rPr lang="en-US" sz="1400" dirty="0">
                <a:solidFill>
                  <a:srgbClr val="000000"/>
                </a:solidFill>
                <a:effectLst/>
                <a:latin typeface="Courier New"/>
                <a:ea typeface="Gulim"/>
              </a:rPr>
              <a:t>x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rPr>
              <a:t> key</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4</a:t>
            </a:r>
            <a:r>
              <a:rPr lang="en-US" sz="1400" dirty="0">
                <a:solidFill>
                  <a:srgbClr val="000000"/>
                </a:solidFill>
                <a:effectLst/>
                <a:latin typeface="Courier New"/>
                <a:ea typeface="Gulim"/>
              </a:rPr>
              <a:t>		</a:t>
            </a:r>
            <a:r>
              <a:rPr lang="en-US" sz="1400" dirty="0" err="1">
                <a:solidFill>
                  <a:srgbClr val="000000"/>
                </a:solidFill>
                <a:effectLst/>
                <a:latin typeface="Courier New"/>
                <a:ea typeface="Gulim"/>
              </a:rPr>
              <a:t>Inorder_Tree_Walk</a:t>
            </a:r>
            <a:r>
              <a:rPr lang="en-US" sz="1400" dirty="0">
                <a:solidFill>
                  <a:srgbClr val="000000"/>
                </a:solidFill>
                <a:effectLst/>
                <a:latin typeface="Courier New"/>
                <a:ea typeface="Gulim"/>
              </a:rPr>
              <a:t>(x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rPr>
              <a:t> </a:t>
            </a:r>
            <a:r>
              <a:rPr lang="en-US" sz="1400" dirty="0" err="1">
                <a:solidFill>
                  <a:srgbClr val="000000"/>
                </a:solidFill>
                <a:effectLst/>
                <a:latin typeface="Courier New"/>
                <a:ea typeface="Gulim"/>
              </a:rPr>
              <a:t>rightchild</a:t>
            </a: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000000"/>
                </a:solidFill>
                <a:effectLst/>
                <a:latin typeface="Courier New"/>
                <a:ea typeface="Gulim"/>
              </a:rPr>
              <a:t>	}</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a:lnSpc>
                <a:spcPct val="115000"/>
              </a:lnSpc>
              <a:spcBef>
                <a:spcPts val="0"/>
              </a:spcBef>
              <a:spcAft>
                <a:spcPts val="1000"/>
              </a:spcAft>
            </a:pPr>
            <a:r>
              <a:rPr lang="en-US" sz="1400" dirty="0">
                <a:effectLst/>
                <a:latin typeface="Courier New"/>
                <a:ea typeface="Malgun Gothic"/>
                <a:cs typeface="Times New Roman"/>
              </a:rPr>
              <a:t> </a:t>
            </a:r>
            <a:endParaRPr lang="en-US" sz="1100" dirty="0">
              <a:effectLst/>
              <a:latin typeface="Calibri"/>
              <a:ea typeface="Malgun Gothic"/>
              <a:cs typeface="Times New Roman"/>
            </a:endParaRPr>
          </a:p>
        </p:txBody>
      </p:sp>
    </p:spTree>
    <p:extLst>
      <p:ext uri="{BB962C8B-B14F-4D97-AF65-F5344CB8AC3E}">
        <p14:creationId xmlns:p14="http://schemas.microsoft.com/office/powerpoint/2010/main" val="48344413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3"/>
          <p:cNvSpPr>
            <a:spLocks noGrp="1" noChangeArrowheads="1"/>
          </p:cNvSpPr>
          <p:nvPr>
            <p:ph type="title"/>
          </p:nvPr>
        </p:nvSpPr>
        <p:spPr/>
        <p:txBody>
          <a:bodyPr/>
          <a:lstStyle/>
          <a:p>
            <a:pPr eaLnBrk="1" hangingPunct="1"/>
            <a:r>
              <a:rPr lang="en-US" sz="4000" dirty="0" smtClean="0"/>
              <a:t>Binary Search Tree</a:t>
            </a:r>
            <a:br>
              <a:rPr lang="en-US" sz="4000" dirty="0" smtClean="0"/>
            </a:br>
            <a:r>
              <a:rPr lang="en-US" sz="3200" dirty="0" smtClean="0"/>
              <a:t>(Delete a node)</a:t>
            </a:r>
          </a:p>
        </p:txBody>
      </p:sp>
      <p:sp>
        <p:nvSpPr>
          <p:cNvPr id="73731" name="Slide Number Placeholder 5"/>
          <p:cNvSpPr>
            <a:spLocks noGrp="1"/>
          </p:cNvSpPr>
          <p:nvPr>
            <p:ph type="sldNum" sz="quarter" idx="12"/>
          </p:nvPr>
        </p:nvSpPr>
        <p:spPr>
          <a:noFill/>
        </p:spPr>
        <p:txBody>
          <a:bodyPr/>
          <a:lstStyle/>
          <a:p>
            <a:fld id="{86C2CC23-8B69-48B7-939D-BE651C3979F3}" type="slidenum">
              <a:rPr lang="en-US" smtClean="0"/>
              <a:pPr/>
              <a:t>80</a:t>
            </a:fld>
            <a:endParaRPr lang="en-US" smtClean="0"/>
          </a:p>
        </p:txBody>
      </p:sp>
      <p:sp>
        <p:nvSpPr>
          <p:cNvPr id="73732" name="Rectangle 2"/>
          <p:cNvSpPr>
            <a:spLocks noGrp="1" noChangeArrowheads="1"/>
          </p:cNvSpPr>
          <p:nvPr>
            <p:ph idx="1"/>
          </p:nvPr>
        </p:nvSpPr>
        <p:spPr>
          <a:xfrm>
            <a:off x="381000" y="152400"/>
            <a:ext cx="8382000" cy="5943600"/>
          </a:xfrm>
          <a:solidFill>
            <a:schemeClr val="bg1"/>
          </a:solidFill>
          <a:ln>
            <a:solidFill>
              <a:schemeClr val="tx1"/>
            </a:solidFill>
          </a:ln>
        </p:spPr>
        <p:txBody>
          <a:bodyPr/>
          <a:lstStyle/>
          <a:p>
            <a:pPr eaLnBrk="1" hangingPunct="1">
              <a:lnSpc>
                <a:spcPct val="80000"/>
              </a:lnSpc>
              <a:buFont typeface="Wingdings" pitchFamily="2" charset="2"/>
              <a:buNone/>
            </a:pPr>
            <a:r>
              <a:rPr lang="en-US" altLang="ko-KR" sz="1600" b="1" dirty="0" err="1" smtClean="0">
                <a:latin typeface="Courier New" pitchFamily="49" charset="0"/>
                <a:ea typeface="UWKMJF (KSC)" pitchFamily="2" charset="-127"/>
                <a:cs typeface="Courier New" pitchFamily="49" charset="0"/>
              </a:rPr>
              <a:t>Tree_Delete</a:t>
            </a:r>
            <a:r>
              <a:rPr lang="en-US" altLang="ko-KR" sz="1600" dirty="0" smtClean="0">
                <a:latin typeface="Courier New" pitchFamily="49" charset="0"/>
                <a:ea typeface="UWKMJF (KSC)" pitchFamily="2" charset="-127"/>
                <a:cs typeface="Courier New" pitchFamily="49" charset="0"/>
              </a:rPr>
              <a:t> (T, z)</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NIL or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1" charset="2"/>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NIL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y = z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 </a:t>
            </a:r>
            <a:r>
              <a:rPr lang="en-US" altLang="ko-KR" sz="1600" b="1" dirty="0" err="1" smtClean="0">
                <a:latin typeface="Courier New" pitchFamily="49" charset="0"/>
                <a:ea typeface="UWKMJF (KSC)" pitchFamily="2" charset="-127"/>
                <a:cs typeface="Courier New" pitchFamily="49" charset="0"/>
              </a:rPr>
              <a:t>Tree_Successor</a:t>
            </a:r>
            <a:r>
              <a:rPr lang="en-US" altLang="ko-KR" sz="1600" dirty="0" smtClean="0">
                <a:latin typeface="Courier New" pitchFamily="49" charset="0"/>
                <a:ea typeface="UWKMJF (KSC)" pitchFamily="2" charset="-127"/>
                <a:cs typeface="Courier New" pitchFamily="49" charset="0"/>
              </a:rPr>
              <a:t>(z)				 // case 3</a:t>
            </a:r>
          </a:p>
          <a:p>
            <a:pPr eaLnBrk="1" hangingPunct="1">
              <a:lnSpc>
                <a:spcPct val="80000"/>
              </a:lnSpc>
              <a:buFont typeface="Wingdings" pitchFamily="2" charset="2"/>
              <a:buNone/>
            </a:pP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if x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sym typeface="Math B" pitchFamily="2" charset="2"/>
              </a:rPr>
              <a:t> </a:t>
            </a:r>
            <a:r>
              <a:rPr lang="en-US" altLang="ko-KR" sz="1600" dirty="0" smtClean="0">
                <a:solidFill>
                  <a:srgbClr val="FF0000"/>
                </a:solidFill>
                <a:latin typeface="Courier New" pitchFamily="49" charset="0"/>
                <a:ea typeface="UWKMJF (KSC)" pitchFamily="2" charset="-127"/>
                <a:cs typeface="Courier New" pitchFamily="49" charset="0"/>
              </a:rPr>
              <a:t>NIL</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x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parent =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parent</a:t>
            </a:r>
            <a:endParaRPr lang="en-US" altLang="ko-KR" sz="1600"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root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r>
              <a:rPr lang="en-US" altLang="ko-KR" sz="1600" dirty="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left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z</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a:t>
            </a: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delete y</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endParaRPr lang="en-US" sz="1600" dirty="0" smtClean="0">
              <a:latin typeface="Courier New" pitchFamily="49" charset="0"/>
              <a:cs typeface="Courier New" pitchFamily="49" charset="0"/>
            </a:endParaRPr>
          </a:p>
        </p:txBody>
      </p:sp>
    </p:spTree>
    <p:extLst>
      <p:ext uri="{BB962C8B-B14F-4D97-AF65-F5344CB8AC3E}">
        <p14:creationId xmlns:p14="http://schemas.microsoft.com/office/powerpoint/2010/main" val="3926357414"/>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1026" name="Object 4"/>
          <p:cNvGraphicFramePr>
            <a:graphicFrameLocks noGrp="1" noChangeAspect="1"/>
          </p:cNvGraphicFramePr>
          <p:nvPr>
            <p:ph idx="1"/>
          </p:nvPr>
        </p:nvGraphicFramePr>
        <p:xfrm>
          <a:off x="1038225" y="2613025"/>
          <a:ext cx="7065963" cy="2505075"/>
        </p:xfrm>
        <a:graphic>
          <a:graphicData uri="http://schemas.openxmlformats.org/presentationml/2006/ole">
            <mc:AlternateContent xmlns:mc="http://schemas.openxmlformats.org/markup-compatibility/2006">
              <mc:Choice xmlns:v="urn:schemas-microsoft-com:vml" Requires="v">
                <p:oleObj spid="_x0000_s7175" name="Bitmap Image" r:id="rId3" imgW="7066667" imgH="2505425" progId="PBrush">
                  <p:embed/>
                </p:oleObj>
              </mc:Choice>
              <mc:Fallback>
                <p:oleObj name="Bitmap Image" r:id="rId3" imgW="7066667" imgH="2505425"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8225" y="2613025"/>
                        <a:ext cx="7065963"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9" name="Slide Number Placeholder 4"/>
          <p:cNvSpPr>
            <a:spLocks noGrp="1"/>
          </p:cNvSpPr>
          <p:nvPr>
            <p:ph type="sldNum" sz="quarter" idx="12"/>
          </p:nvPr>
        </p:nvSpPr>
        <p:spPr>
          <a:noFill/>
        </p:spPr>
        <p:txBody>
          <a:bodyPr/>
          <a:lstStyle/>
          <a:p>
            <a:fld id="{7D2509D6-413B-4FF8-A384-B9822FD05D70}" type="slidenum">
              <a:rPr lang="en-US" smtClean="0"/>
              <a:pPr/>
              <a:t>81</a:t>
            </a:fld>
            <a:endParaRPr lang="en-US" smtClean="0"/>
          </a:p>
        </p:txBody>
      </p:sp>
      <p:sp>
        <p:nvSpPr>
          <p:cNvPr id="1028" name="Text Box 3"/>
          <p:cNvSpPr txBox="1">
            <a:spLocks noChangeArrowheads="1"/>
          </p:cNvSpPr>
          <p:nvPr/>
        </p:nvSpPr>
        <p:spPr bwMode="auto">
          <a:xfrm>
            <a:off x="3429000" y="1537493"/>
            <a:ext cx="3657600" cy="369332"/>
          </a:xfrm>
          <a:prstGeom prst="rect">
            <a:avLst/>
          </a:prstGeom>
          <a:noFill/>
          <a:ln w="9525">
            <a:noFill/>
            <a:miter lim="800000"/>
            <a:headEnd/>
            <a:tailEnd/>
          </a:ln>
        </p:spPr>
        <p:txBody>
          <a:bodyPr wrap="square">
            <a:spAutoFit/>
          </a:bodyPr>
          <a:lstStyle/>
          <a:p>
            <a:pPr>
              <a:spcBef>
                <a:spcPct val="50000"/>
              </a:spcBef>
            </a:pPr>
            <a:r>
              <a:rPr lang="en-US" dirty="0" smtClean="0"/>
              <a:t>Case 1) Delete </a:t>
            </a:r>
            <a:r>
              <a:rPr lang="en-US" dirty="0"/>
              <a:t>Leaf Node</a:t>
            </a:r>
          </a:p>
        </p:txBody>
      </p:sp>
      <p:sp>
        <p:nvSpPr>
          <p:cNvPr id="2" name="TextBox 1"/>
          <p:cNvSpPr txBox="1"/>
          <p:nvPr/>
        </p:nvSpPr>
        <p:spPr>
          <a:xfrm>
            <a:off x="2338137" y="4006334"/>
            <a:ext cx="320922" cy="369332"/>
          </a:xfrm>
          <a:prstGeom prst="rect">
            <a:avLst/>
          </a:prstGeom>
          <a:noFill/>
        </p:spPr>
        <p:txBody>
          <a:bodyPr wrap="none" rtlCol="0">
            <a:spAutoFit/>
          </a:bodyPr>
          <a:lstStyle/>
          <a:p>
            <a:r>
              <a:rPr lang="en-US" dirty="0" smtClean="0"/>
              <a:t>y</a:t>
            </a:r>
            <a:endParaRPr lang="en-US" dirty="0"/>
          </a:p>
        </p:txBody>
      </p:sp>
      <p:sp>
        <p:nvSpPr>
          <p:cNvPr id="3" name="TextBox 2"/>
          <p:cNvSpPr txBox="1"/>
          <p:nvPr/>
        </p:nvSpPr>
        <p:spPr>
          <a:xfrm>
            <a:off x="3048000" y="4360170"/>
            <a:ext cx="909223" cy="369332"/>
          </a:xfrm>
          <a:prstGeom prst="rect">
            <a:avLst/>
          </a:prstGeom>
          <a:noFill/>
        </p:spPr>
        <p:txBody>
          <a:bodyPr wrap="none" rtlCol="0">
            <a:spAutoFit/>
          </a:bodyPr>
          <a:lstStyle/>
          <a:p>
            <a:r>
              <a:rPr lang="en-US" dirty="0"/>
              <a:t>x</a:t>
            </a:r>
            <a:r>
              <a:rPr lang="en-US" dirty="0" smtClean="0"/>
              <a:t>=NIL</a:t>
            </a:r>
            <a:endParaRPr lang="en-US" dirty="0"/>
          </a:p>
        </p:txBody>
      </p:sp>
      <p:sp>
        <p:nvSpPr>
          <p:cNvPr id="4" name="Rectangle 3"/>
          <p:cNvSpPr/>
          <p:nvPr/>
        </p:nvSpPr>
        <p:spPr>
          <a:xfrm>
            <a:off x="2362200" y="5638800"/>
            <a:ext cx="4572000" cy="535531"/>
          </a:xfrm>
          <a:prstGeom prst="rect">
            <a:avLst/>
          </a:prstGeom>
        </p:spPr>
        <p:txBody>
          <a:bodyPr>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x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	x </a:t>
            </a:r>
            <a:r>
              <a:rPr lang="en-US" altLang="ko-KR"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dirty="0" smtClean="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parent = y </a:t>
            </a:r>
            <a:r>
              <a:rPr lang="en-US" altLang="ko-KR"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dirty="0" smtClean="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parent</a:t>
            </a:r>
            <a:endParaRPr lang="en-US" dirty="0"/>
          </a:p>
        </p:txBody>
      </p:sp>
    </p:spTree>
    <p:extLst>
      <p:ext uri="{BB962C8B-B14F-4D97-AF65-F5344CB8AC3E}">
        <p14:creationId xmlns:p14="http://schemas.microsoft.com/office/powerpoint/2010/main" val="4430708"/>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2050" name="Object 4"/>
          <p:cNvGraphicFramePr>
            <a:graphicFrameLocks noGrp="1" noChangeAspect="1"/>
          </p:cNvGraphicFramePr>
          <p:nvPr>
            <p:ph idx="1"/>
          </p:nvPr>
        </p:nvGraphicFramePr>
        <p:xfrm>
          <a:off x="1260475" y="2608263"/>
          <a:ext cx="6621463" cy="2514600"/>
        </p:xfrm>
        <a:graphic>
          <a:graphicData uri="http://schemas.openxmlformats.org/presentationml/2006/ole">
            <mc:AlternateContent xmlns:mc="http://schemas.openxmlformats.org/markup-compatibility/2006">
              <mc:Choice xmlns:v="urn:schemas-microsoft-com:vml" Requires="v">
                <p:oleObj spid="_x0000_s8199" name="Bitmap Image" r:id="rId3" imgW="6620799" imgH="2514286" progId="PBrush">
                  <p:embed/>
                </p:oleObj>
              </mc:Choice>
              <mc:Fallback>
                <p:oleObj name="Bitmap Image" r:id="rId3" imgW="6620799" imgH="2514286"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0475" y="2608263"/>
                        <a:ext cx="6621463"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3" name="Slide Number Placeholder 4"/>
          <p:cNvSpPr>
            <a:spLocks noGrp="1"/>
          </p:cNvSpPr>
          <p:nvPr>
            <p:ph type="sldNum" sz="quarter" idx="12"/>
          </p:nvPr>
        </p:nvSpPr>
        <p:spPr>
          <a:noFill/>
        </p:spPr>
        <p:txBody>
          <a:bodyPr/>
          <a:lstStyle/>
          <a:p>
            <a:fld id="{6E04E91A-1EEC-4D1B-8E50-2298F00D1908}" type="slidenum">
              <a:rPr lang="en-US" smtClean="0"/>
              <a:pPr/>
              <a:t>82</a:t>
            </a:fld>
            <a:endParaRPr lang="en-US" smtClean="0"/>
          </a:p>
        </p:txBody>
      </p:sp>
      <p:sp>
        <p:nvSpPr>
          <p:cNvPr id="2052" name="Text Box 3"/>
          <p:cNvSpPr txBox="1">
            <a:spLocks noChangeArrowheads="1"/>
          </p:cNvSpPr>
          <p:nvPr/>
        </p:nvSpPr>
        <p:spPr bwMode="auto">
          <a:xfrm>
            <a:off x="2743200" y="1720850"/>
            <a:ext cx="5867400" cy="369332"/>
          </a:xfrm>
          <a:prstGeom prst="rect">
            <a:avLst/>
          </a:prstGeom>
          <a:noFill/>
          <a:ln w="9525">
            <a:noFill/>
            <a:miter lim="800000"/>
            <a:headEnd/>
            <a:tailEnd/>
          </a:ln>
        </p:spPr>
        <p:txBody>
          <a:bodyPr wrap="square">
            <a:spAutoFit/>
          </a:bodyPr>
          <a:lstStyle/>
          <a:p>
            <a:pPr>
              <a:spcBef>
                <a:spcPct val="50000"/>
              </a:spcBef>
            </a:pPr>
            <a:r>
              <a:rPr lang="en-US" dirty="0" smtClean="0"/>
              <a:t>Case 2) Delete </a:t>
            </a:r>
            <a:r>
              <a:rPr lang="en-US" dirty="0"/>
              <a:t>a Node with one child</a:t>
            </a:r>
          </a:p>
        </p:txBody>
      </p:sp>
      <p:sp>
        <p:nvSpPr>
          <p:cNvPr id="6" name="TextBox 5"/>
          <p:cNvSpPr txBox="1"/>
          <p:nvPr/>
        </p:nvSpPr>
        <p:spPr>
          <a:xfrm>
            <a:off x="3581400" y="2667000"/>
            <a:ext cx="320922" cy="369332"/>
          </a:xfrm>
          <a:prstGeom prst="rect">
            <a:avLst/>
          </a:prstGeom>
          <a:noFill/>
        </p:spPr>
        <p:txBody>
          <a:bodyPr wrap="none" rtlCol="0">
            <a:spAutoFit/>
          </a:bodyPr>
          <a:lstStyle/>
          <a:p>
            <a:r>
              <a:rPr lang="en-US" dirty="0" smtClean="0"/>
              <a:t>y</a:t>
            </a:r>
            <a:endParaRPr lang="en-US" dirty="0"/>
          </a:p>
        </p:txBody>
      </p:sp>
      <p:sp>
        <p:nvSpPr>
          <p:cNvPr id="7" name="TextBox 6"/>
          <p:cNvSpPr txBox="1"/>
          <p:nvPr/>
        </p:nvSpPr>
        <p:spPr>
          <a:xfrm>
            <a:off x="4098678" y="3212068"/>
            <a:ext cx="320922" cy="369332"/>
          </a:xfrm>
          <a:prstGeom prst="rect">
            <a:avLst/>
          </a:prstGeom>
          <a:noFill/>
        </p:spPr>
        <p:txBody>
          <a:bodyPr wrap="none" rtlCol="0">
            <a:spAutoFit/>
          </a:bodyPr>
          <a:lstStyle/>
          <a:p>
            <a:r>
              <a:rPr lang="en-US" dirty="0" smtClean="0"/>
              <a:t>x</a:t>
            </a:r>
            <a:endParaRPr lang="en-US" dirty="0"/>
          </a:p>
        </p:txBody>
      </p:sp>
      <p:sp>
        <p:nvSpPr>
          <p:cNvPr id="2" name="TextBox 1"/>
          <p:cNvSpPr txBox="1"/>
          <p:nvPr/>
        </p:nvSpPr>
        <p:spPr>
          <a:xfrm>
            <a:off x="2286000" y="5410200"/>
            <a:ext cx="4458272" cy="812530"/>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x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smtClean="0">
                <a:solidFill>
                  <a:srgbClr val="FF0000"/>
                </a:solidFill>
                <a:latin typeface="Courier New" pitchFamily="49" charset="0"/>
                <a:ea typeface="UWKMJF (KSC)" pitchFamily="2" charset="-127"/>
                <a:cs typeface="Courier New" pitchFamily="49" charset="0"/>
              </a:rPr>
              <a:t>x </a:t>
            </a:r>
            <a:r>
              <a:rPr lang="en-US" altLang="ko-KR"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dirty="0" smtClean="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parent = y </a:t>
            </a:r>
            <a:r>
              <a:rPr lang="en-US" altLang="ko-KR"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dirty="0" smtClean="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parent</a:t>
            </a:r>
            <a:endParaRPr lang="en-US" altLang="ko-KR" dirty="0">
              <a:solidFill>
                <a:srgbClr val="FF0000"/>
              </a:solidFill>
              <a:latin typeface="Courier New" pitchFamily="49" charset="0"/>
              <a:ea typeface="굴림" pitchFamily="34" charset="-127"/>
              <a:cs typeface="Courier New" pitchFamily="49" charset="0"/>
            </a:endParaRPr>
          </a:p>
          <a:p>
            <a:endParaRPr lang="en-US" dirty="0"/>
          </a:p>
        </p:txBody>
      </p:sp>
      <p:sp>
        <p:nvSpPr>
          <p:cNvPr id="15" name="Freeform 14"/>
          <p:cNvSpPr/>
          <p:nvPr/>
        </p:nvSpPr>
        <p:spPr bwMode="auto">
          <a:xfrm>
            <a:off x="2827421" y="2935705"/>
            <a:ext cx="926432" cy="673769"/>
          </a:xfrm>
          <a:custGeom>
            <a:avLst/>
            <a:gdLst>
              <a:gd name="connsiteX0" fmla="*/ 926432 w 926432"/>
              <a:gd name="connsiteY0" fmla="*/ 673769 h 673769"/>
              <a:gd name="connsiteX1" fmla="*/ 228600 w 926432"/>
              <a:gd name="connsiteY1" fmla="*/ 493295 h 673769"/>
              <a:gd name="connsiteX2" fmla="*/ 0 w 926432"/>
              <a:gd name="connsiteY2" fmla="*/ 0 h 673769"/>
              <a:gd name="connsiteX3" fmla="*/ 0 w 926432"/>
              <a:gd name="connsiteY3" fmla="*/ 0 h 673769"/>
            </a:gdLst>
            <a:ahLst/>
            <a:cxnLst>
              <a:cxn ang="0">
                <a:pos x="connsiteX0" y="connsiteY0"/>
              </a:cxn>
              <a:cxn ang="0">
                <a:pos x="connsiteX1" y="connsiteY1"/>
              </a:cxn>
              <a:cxn ang="0">
                <a:pos x="connsiteX2" y="connsiteY2"/>
              </a:cxn>
              <a:cxn ang="0">
                <a:pos x="connsiteX3" y="connsiteY3"/>
              </a:cxn>
            </a:cxnLst>
            <a:rect l="l" t="t" r="r" b="b"/>
            <a:pathLst>
              <a:path w="926432" h="673769">
                <a:moveTo>
                  <a:pt x="926432" y="673769"/>
                </a:moveTo>
                <a:cubicBezTo>
                  <a:pt x="654718" y="639679"/>
                  <a:pt x="383005" y="605590"/>
                  <a:pt x="228600" y="493295"/>
                </a:cubicBezTo>
                <a:cubicBezTo>
                  <a:pt x="74195" y="381000"/>
                  <a:pt x="0" y="0"/>
                  <a:pt x="0" y="0"/>
                </a:cubicBezTo>
                <a:lnTo>
                  <a:pt x="0" y="0"/>
                </a:ln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132581685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29699" name="Slide Number Placeholder 4"/>
          <p:cNvSpPr>
            <a:spLocks noGrp="1"/>
          </p:cNvSpPr>
          <p:nvPr>
            <p:ph type="sldNum" sz="quarter" idx="12"/>
          </p:nvPr>
        </p:nvSpPr>
        <p:spPr>
          <a:noFill/>
        </p:spPr>
        <p:txBody>
          <a:bodyPr/>
          <a:lstStyle/>
          <a:p>
            <a:fld id="{D1830AA0-EDEE-4508-AED2-1C03E98E437B}" type="slidenum">
              <a:rPr lang="en-US" smtClean="0"/>
              <a:pPr/>
              <a:t>83</a:t>
            </a:fld>
            <a:endParaRPr lang="en-US" smtClean="0"/>
          </a:p>
        </p:txBody>
      </p:sp>
      <p:pic>
        <p:nvPicPr>
          <p:cNvPr id="29701" name="Picture 7"/>
          <p:cNvPicPr>
            <a:picLocks noChangeAspect="1" noChangeArrowheads="1"/>
          </p:cNvPicPr>
          <p:nvPr/>
        </p:nvPicPr>
        <p:blipFill>
          <a:blip r:embed="rId2" cstate="print"/>
          <a:srcRect/>
          <a:stretch>
            <a:fillRect/>
          </a:stretch>
        </p:blipFill>
        <p:spPr bwMode="auto">
          <a:xfrm>
            <a:off x="447675" y="2514600"/>
            <a:ext cx="8239125" cy="266700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3a) Delete </a:t>
            </a:r>
            <a:r>
              <a:rPr lang="en-US" dirty="0"/>
              <a:t>a Node with </a:t>
            </a:r>
            <a:r>
              <a:rPr lang="en-US" dirty="0" smtClean="0"/>
              <a:t>two children and its successor is a leaf</a:t>
            </a:r>
            <a:endParaRPr lang="en-US" dirty="0"/>
          </a:p>
        </p:txBody>
      </p:sp>
      <p:sp>
        <p:nvSpPr>
          <p:cNvPr id="7" name="TextBox 6"/>
          <p:cNvSpPr txBox="1"/>
          <p:nvPr/>
        </p:nvSpPr>
        <p:spPr>
          <a:xfrm>
            <a:off x="1066800" y="3888023"/>
            <a:ext cx="320922" cy="369332"/>
          </a:xfrm>
          <a:prstGeom prst="rect">
            <a:avLst/>
          </a:prstGeom>
          <a:noFill/>
        </p:spPr>
        <p:txBody>
          <a:bodyPr wrap="none" rtlCol="0">
            <a:spAutoFit/>
          </a:bodyPr>
          <a:lstStyle/>
          <a:p>
            <a:r>
              <a:rPr lang="en-US" dirty="0" smtClean="0"/>
              <a:t>y</a:t>
            </a:r>
            <a:endParaRPr lang="en-US" dirty="0"/>
          </a:p>
        </p:txBody>
      </p:sp>
      <p:sp>
        <p:nvSpPr>
          <p:cNvPr id="8" name="TextBox 7"/>
          <p:cNvSpPr txBox="1"/>
          <p:nvPr/>
        </p:nvSpPr>
        <p:spPr>
          <a:xfrm>
            <a:off x="1676400" y="4250062"/>
            <a:ext cx="909223" cy="369332"/>
          </a:xfrm>
          <a:prstGeom prst="rect">
            <a:avLst/>
          </a:prstGeom>
          <a:noFill/>
        </p:spPr>
        <p:txBody>
          <a:bodyPr wrap="none" rtlCol="0">
            <a:spAutoFit/>
          </a:bodyPr>
          <a:lstStyle/>
          <a:p>
            <a:r>
              <a:rPr lang="en-US" dirty="0"/>
              <a:t>x</a:t>
            </a:r>
            <a:r>
              <a:rPr lang="en-US" dirty="0" smtClean="0"/>
              <a:t>=NIL</a:t>
            </a:r>
            <a:endParaRPr lang="en-US" dirty="0"/>
          </a:p>
        </p:txBody>
      </p:sp>
      <p:sp>
        <p:nvSpPr>
          <p:cNvPr id="9" name="TextBox 8"/>
          <p:cNvSpPr txBox="1"/>
          <p:nvPr/>
        </p:nvSpPr>
        <p:spPr>
          <a:xfrm>
            <a:off x="2131011" y="5334000"/>
            <a:ext cx="4458272" cy="812530"/>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x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smtClean="0">
                <a:solidFill>
                  <a:srgbClr val="FF0000"/>
                </a:solidFill>
                <a:latin typeface="Courier New" pitchFamily="49" charset="0"/>
                <a:ea typeface="UWKMJF (KSC)" pitchFamily="2" charset="-127"/>
                <a:cs typeface="Courier New" pitchFamily="49" charset="0"/>
              </a:rPr>
              <a:t>x </a:t>
            </a:r>
            <a:r>
              <a:rPr lang="en-US" altLang="ko-KR"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dirty="0" smtClean="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parent = y </a:t>
            </a:r>
            <a:r>
              <a:rPr lang="en-US" altLang="ko-KR"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dirty="0" smtClean="0">
                <a:solidFill>
                  <a:srgbClr val="FF0000"/>
                </a:solidFill>
                <a:latin typeface="Courier New" pitchFamily="49" charset="0"/>
                <a:ea typeface="UWKMJF (KSC)" pitchFamily="2"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parent</a:t>
            </a:r>
            <a:endParaRPr lang="en-US" altLang="ko-KR" dirty="0">
              <a:solidFill>
                <a:srgbClr val="FF0000"/>
              </a:solidFill>
              <a:latin typeface="Courier New" pitchFamily="49" charset="0"/>
              <a:ea typeface="굴림" pitchFamily="34" charset="-127"/>
              <a:cs typeface="Courier New" pitchFamily="49" charset="0"/>
            </a:endParaRPr>
          </a:p>
          <a:p>
            <a:endParaRPr lang="en-US" dirty="0"/>
          </a:p>
        </p:txBody>
      </p:sp>
    </p:spTree>
    <p:extLst>
      <p:ext uri="{BB962C8B-B14F-4D97-AF65-F5344CB8AC3E}">
        <p14:creationId xmlns:p14="http://schemas.microsoft.com/office/powerpoint/2010/main" val="3564819342"/>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0723" name="Slide Number Placeholder 6"/>
          <p:cNvSpPr>
            <a:spLocks noGrp="1"/>
          </p:cNvSpPr>
          <p:nvPr>
            <p:ph type="sldNum" sz="quarter" idx="12"/>
          </p:nvPr>
        </p:nvSpPr>
        <p:spPr>
          <a:noFill/>
        </p:spPr>
        <p:txBody>
          <a:bodyPr/>
          <a:lstStyle/>
          <a:p>
            <a:fld id="{67D80F95-22AB-4028-BC59-4504C7A88524}" type="slidenum">
              <a:rPr lang="en-US" smtClean="0"/>
              <a:pPr/>
              <a:t>84</a:t>
            </a:fld>
            <a:endParaRPr lang="en-US" smtClean="0"/>
          </a:p>
        </p:txBody>
      </p:sp>
      <p:pic>
        <p:nvPicPr>
          <p:cNvPr id="30725" name="Picture 9"/>
          <p:cNvPicPr>
            <a:picLocks noChangeAspect="1" noChangeArrowheads="1"/>
          </p:cNvPicPr>
          <p:nvPr/>
        </p:nvPicPr>
        <p:blipFill>
          <a:blip r:embed="rId2" cstate="print"/>
          <a:srcRect/>
          <a:stretch>
            <a:fillRect/>
          </a:stretch>
        </p:blipFill>
        <p:spPr bwMode="auto">
          <a:xfrm>
            <a:off x="531813" y="2438400"/>
            <a:ext cx="8612187" cy="310515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3b) Delete </a:t>
            </a:r>
            <a:r>
              <a:rPr lang="en-US" dirty="0"/>
              <a:t>a Node with </a:t>
            </a:r>
            <a:r>
              <a:rPr lang="en-US" dirty="0" smtClean="0"/>
              <a:t>two children &amp; it successor is not a leaf</a:t>
            </a:r>
            <a:endParaRPr lang="en-US" dirty="0"/>
          </a:p>
        </p:txBody>
      </p:sp>
      <p:sp>
        <p:nvSpPr>
          <p:cNvPr id="7" name="TextBox 6"/>
          <p:cNvSpPr txBox="1"/>
          <p:nvPr/>
        </p:nvSpPr>
        <p:spPr>
          <a:xfrm>
            <a:off x="2370261" y="4364908"/>
            <a:ext cx="320922" cy="369332"/>
          </a:xfrm>
          <a:prstGeom prst="rect">
            <a:avLst/>
          </a:prstGeom>
          <a:noFill/>
        </p:spPr>
        <p:txBody>
          <a:bodyPr wrap="none" rtlCol="0">
            <a:spAutoFit/>
          </a:bodyPr>
          <a:lstStyle/>
          <a:p>
            <a:r>
              <a:rPr lang="en-US" dirty="0" smtClean="0"/>
              <a:t>x</a:t>
            </a:r>
            <a:endParaRPr lang="en-US" dirty="0"/>
          </a:p>
        </p:txBody>
      </p:sp>
      <p:sp>
        <p:nvSpPr>
          <p:cNvPr id="8" name="TextBox 7"/>
          <p:cNvSpPr txBox="1"/>
          <p:nvPr/>
        </p:nvSpPr>
        <p:spPr>
          <a:xfrm>
            <a:off x="1227261" y="2819400"/>
            <a:ext cx="320922" cy="369332"/>
          </a:xfrm>
          <a:prstGeom prst="rect">
            <a:avLst/>
          </a:prstGeom>
          <a:noFill/>
        </p:spPr>
        <p:txBody>
          <a:bodyPr wrap="none" rtlCol="0">
            <a:spAutoFit/>
          </a:bodyPr>
          <a:lstStyle/>
          <a:p>
            <a:r>
              <a:rPr lang="en-US" dirty="0" smtClean="0"/>
              <a:t>y</a:t>
            </a:r>
            <a:endParaRPr lang="en-US" dirty="0"/>
          </a:p>
        </p:txBody>
      </p:sp>
      <p:sp>
        <p:nvSpPr>
          <p:cNvPr id="2" name="Rectangle 1"/>
          <p:cNvSpPr/>
          <p:nvPr/>
        </p:nvSpPr>
        <p:spPr>
          <a:xfrm>
            <a:off x="2253916" y="5791200"/>
            <a:ext cx="5442284" cy="535531"/>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x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smtClean="0">
                <a:solidFill>
                  <a:srgbClr val="FF0000"/>
                </a:solidFill>
                <a:latin typeface="Courier New" pitchFamily="49" charset="0"/>
                <a:ea typeface="UWKMJF (KSC)" pitchFamily="2" charset="-127"/>
                <a:cs typeface="Courier New" pitchFamily="49" charset="0"/>
              </a:rPr>
              <a:t>x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a:t>
            </a:r>
            <a:endParaRPr lang="en-US" altLang="ko-KR" dirty="0">
              <a:solidFill>
                <a:srgbClr val="FF0000"/>
              </a:solidFill>
              <a:latin typeface="Courier New" pitchFamily="49" charset="0"/>
              <a:ea typeface="굴림" pitchFamily="34" charset="-127"/>
              <a:cs typeface="Courier New" pitchFamily="49" charset="0"/>
            </a:endParaRPr>
          </a:p>
        </p:txBody>
      </p:sp>
      <p:sp>
        <p:nvSpPr>
          <p:cNvPr id="3" name="Freeform 2"/>
          <p:cNvSpPr/>
          <p:nvPr/>
        </p:nvSpPr>
        <p:spPr bwMode="auto">
          <a:xfrm>
            <a:off x="1914148" y="3679791"/>
            <a:ext cx="215441" cy="878305"/>
          </a:xfrm>
          <a:custGeom>
            <a:avLst/>
            <a:gdLst>
              <a:gd name="connsiteX0" fmla="*/ 10905 w 215441"/>
              <a:gd name="connsiteY0" fmla="*/ 878305 h 878305"/>
              <a:gd name="connsiteX1" fmla="*/ 22936 w 215441"/>
              <a:gd name="connsiteY1" fmla="*/ 204537 h 878305"/>
              <a:gd name="connsiteX2" fmla="*/ 215441 w 215441"/>
              <a:gd name="connsiteY2" fmla="*/ 0 h 878305"/>
            </a:gdLst>
            <a:ahLst/>
            <a:cxnLst>
              <a:cxn ang="0">
                <a:pos x="connsiteX0" y="connsiteY0"/>
              </a:cxn>
              <a:cxn ang="0">
                <a:pos x="connsiteX1" y="connsiteY1"/>
              </a:cxn>
              <a:cxn ang="0">
                <a:pos x="connsiteX2" y="connsiteY2"/>
              </a:cxn>
            </a:cxnLst>
            <a:rect l="l" t="t" r="r" b="b"/>
            <a:pathLst>
              <a:path w="215441" h="878305">
                <a:moveTo>
                  <a:pt x="10905" y="878305"/>
                </a:moveTo>
                <a:cubicBezTo>
                  <a:pt x="-124" y="614613"/>
                  <a:pt x="-11153" y="350921"/>
                  <a:pt x="22936" y="204537"/>
                </a:cubicBezTo>
                <a:cubicBezTo>
                  <a:pt x="57025" y="58153"/>
                  <a:pt x="136233" y="29076"/>
                  <a:pt x="215441" y="0"/>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896486023"/>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1747" name="Slide Number Placeholder 5"/>
          <p:cNvSpPr>
            <a:spLocks noGrp="1"/>
          </p:cNvSpPr>
          <p:nvPr>
            <p:ph type="sldNum" sz="quarter" idx="12"/>
          </p:nvPr>
        </p:nvSpPr>
        <p:spPr>
          <a:noFill/>
        </p:spPr>
        <p:txBody>
          <a:bodyPr/>
          <a:lstStyle/>
          <a:p>
            <a:fld id="{EAF7BE9D-F47D-4812-94E8-D43894B866F2}" type="slidenum">
              <a:rPr lang="en-US" smtClean="0"/>
              <a:pPr/>
              <a:t>85</a:t>
            </a:fld>
            <a:endParaRPr lang="en-US" smtClean="0"/>
          </a:p>
        </p:txBody>
      </p:sp>
      <p:pic>
        <p:nvPicPr>
          <p:cNvPr id="31749" name="Picture 8"/>
          <p:cNvPicPr>
            <a:picLocks noChangeAspect="1" noChangeArrowheads="1"/>
          </p:cNvPicPr>
          <p:nvPr/>
        </p:nvPicPr>
        <p:blipFill>
          <a:blip r:embed="rId2" cstate="print"/>
          <a:srcRect/>
          <a:stretch>
            <a:fillRect/>
          </a:stretch>
        </p:blipFill>
        <p:spPr bwMode="auto">
          <a:xfrm>
            <a:off x="381000" y="2035772"/>
            <a:ext cx="8482013" cy="3376613"/>
          </a:xfrm>
          <a:prstGeom prst="rect">
            <a:avLst/>
          </a:prstGeom>
          <a:noFill/>
          <a:ln w="9525">
            <a:noFill/>
            <a:miter lim="800000"/>
            <a:headEnd/>
            <a:tailEnd/>
          </a:ln>
        </p:spPr>
      </p:pic>
      <p:sp>
        <p:nvSpPr>
          <p:cNvPr id="5" name="TextBox 4"/>
          <p:cNvSpPr txBox="1"/>
          <p:nvPr/>
        </p:nvSpPr>
        <p:spPr>
          <a:xfrm>
            <a:off x="3124200" y="2181363"/>
            <a:ext cx="320922" cy="369332"/>
          </a:xfrm>
          <a:prstGeom prst="rect">
            <a:avLst/>
          </a:prstGeom>
          <a:noFill/>
        </p:spPr>
        <p:txBody>
          <a:bodyPr wrap="none" rtlCol="0">
            <a:spAutoFit/>
          </a:bodyPr>
          <a:lstStyle/>
          <a:p>
            <a:r>
              <a:rPr lang="en-US" dirty="0" smtClean="0"/>
              <a:t>y</a:t>
            </a:r>
            <a:endParaRPr lang="en-US" dirty="0"/>
          </a:p>
        </p:txBody>
      </p:sp>
      <p:sp>
        <p:nvSpPr>
          <p:cNvPr id="6" name="TextBox 5"/>
          <p:cNvSpPr txBox="1"/>
          <p:nvPr/>
        </p:nvSpPr>
        <p:spPr>
          <a:xfrm>
            <a:off x="3894181" y="2715490"/>
            <a:ext cx="320922" cy="369332"/>
          </a:xfrm>
          <a:prstGeom prst="rect">
            <a:avLst/>
          </a:prstGeom>
          <a:noFill/>
        </p:spPr>
        <p:txBody>
          <a:bodyPr wrap="none" rtlCol="0">
            <a:spAutoFit/>
          </a:bodyPr>
          <a:lstStyle/>
          <a:p>
            <a:r>
              <a:rPr lang="en-US" dirty="0" smtClean="0"/>
              <a:t>x</a:t>
            </a:r>
            <a:endParaRPr lang="en-US" dirty="0"/>
          </a:p>
        </p:txBody>
      </p:sp>
      <p:sp>
        <p:nvSpPr>
          <p:cNvPr id="2" name="Rectangle 1"/>
          <p:cNvSpPr/>
          <p:nvPr/>
        </p:nvSpPr>
        <p:spPr>
          <a:xfrm>
            <a:off x="2149722" y="5562600"/>
            <a:ext cx="6460878" cy="535531"/>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x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sym typeface="Math B" pitchFamily="2" charset="2"/>
              </a:rPr>
              <a:t> </a:t>
            </a:r>
            <a:r>
              <a:rPr lang="en-US" altLang="ko-KR" dirty="0">
                <a:solidFill>
                  <a:srgbClr val="FF0000"/>
                </a:solidFill>
                <a:latin typeface="Courier New" pitchFamily="49" charset="0"/>
                <a:ea typeface="UWKMJF (KSC)" pitchFamily="2" charset="-127"/>
                <a:cs typeface="Courier New" pitchFamily="49" charset="0"/>
              </a:rPr>
              <a:t>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smtClean="0">
                <a:solidFill>
                  <a:srgbClr val="FF0000"/>
                </a:solidFill>
                <a:latin typeface="Courier New" pitchFamily="49" charset="0"/>
                <a:ea typeface="UWKMJF (KSC)" pitchFamily="2" charset="-127"/>
                <a:cs typeface="Courier New" pitchFamily="49" charset="0"/>
              </a:rPr>
              <a:t>x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a:t>
            </a:r>
            <a:endParaRPr lang="en-US" altLang="ko-KR" dirty="0">
              <a:solidFill>
                <a:srgbClr val="FF0000"/>
              </a:solidFill>
              <a:latin typeface="Courier New" pitchFamily="49" charset="0"/>
              <a:ea typeface="굴림" pitchFamily="34" charset="-127"/>
              <a:cs typeface="Courier New" pitchFamily="49" charset="0"/>
            </a:endParaRPr>
          </a:p>
        </p:txBody>
      </p:sp>
      <p:sp>
        <p:nvSpPr>
          <p:cNvPr id="3" name="Freeform 2"/>
          <p:cNvSpPr/>
          <p:nvPr/>
        </p:nvSpPr>
        <p:spPr bwMode="auto">
          <a:xfrm>
            <a:off x="2598821" y="2122195"/>
            <a:ext cx="1479884" cy="957889"/>
          </a:xfrm>
          <a:custGeom>
            <a:avLst/>
            <a:gdLst>
              <a:gd name="connsiteX0" fmla="*/ 1479884 w 1479884"/>
              <a:gd name="connsiteY0" fmla="*/ 957889 h 957889"/>
              <a:gd name="connsiteX1" fmla="*/ 950495 w 1479884"/>
              <a:gd name="connsiteY1" fmla="*/ 91616 h 957889"/>
              <a:gd name="connsiteX2" fmla="*/ 0 w 1479884"/>
              <a:gd name="connsiteY2" fmla="*/ 67552 h 957889"/>
            </a:gdLst>
            <a:ahLst/>
            <a:cxnLst>
              <a:cxn ang="0">
                <a:pos x="connsiteX0" y="connsiteY0"/>
              </a:cxn>
              <a:cxn ang="0">
                <a:pos x="connsiteX1" y="connsiteY1"/>
              </a:cxn>
              <a:cxn ang="0">
                <a:pos x="connsiteX2" y="connsiteY2"/>
              </a:cxn>
            </a:cxnLst>
            <a:rect l="l" t="t" r="r" b="b"/>
            <a:pathLst>
              <a:path w="1479884" h="957889">
                <a:moveTo>
                  <a:pt x="1479884" y="957889"/>
                </a:moveTo>
                <a:cubicBezTo>
                  <a:pt x="1338513" y="598947"/>
                  <a:pt x="1197142" y="240005"/>
                  <a:pt x="950495" y="91616"/>
                </a:cubicBezTo>
                <a:cubicBezTo>
                  <a:pt x="703848" y="-56773"/>
                  <a:pt x="351924" y="5389"/>
                  <a:pt x="0" y="67552"/>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35501906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3"/>
          <p:cNvSpPr>
            <a:spLocks noGrp="1" noChangeArrowheads="1"/>
          </p:cNvSpPr>
          <p:nvPr>
            <p:ph type="title"/>
          </p:nvPr>
        </p:nvSpPr>
        <p:spPr/>
        <p:txBody>
          <a:bodyPr/>
          <a:lstStyle/>
          <a:p>
            <a:pPr eaLnBrk="1" hangingPunct="1"/>
            <a:r>
              <a:rPr lang="en-US" sz="4000" dirty="0" smtClean="0"/>
              <a:t>Binary Search Tree</a:t>
            </a:r>
            <a:br>
              <a:rPr lang="en-US" sz="4000" dirty="0" smtClean="0"/>
            </a:br>
            <a:r>
              <a:rPr lang="en-US" sz="3200" dirty="0" smtClean="0"/>
              <a:t>(Delete a node)</a:t>
            </a:r>
          </a:p>
        </p:txBody>
      </p:sp>
      <p:sp>
        <p:nvSpPr>
          <p:cNvPr id="73731" name="Slide Number Placeholder 5"/>
          <p:cNvSpPr>
            <a:spLocks noGrp="1"/>
          </p:cNvSpPr>
          <p:nvPr>
            <p:ph type="sldNum" sz="quarter" idx="12"/>
          </p:nvPr>
        </p:nvSpPr>
        <p:spPr>
          <a:noFill/>
        </p:spPr>
        <p:txBody>
          <a:bodyPr/>
          <a:lstStyle/>
          <a:p>
            <a:fld id="{86C2CC23-8B69-48B7-939D-BE651C3979F3}" type="slidenum">
              <a:rPr lang="en-US" smtClean="0"/>
              <a:pPr/>
              <a:t>86</a:t>
            </a:fld>
            <a:endParaRPr lang="en-US" smtClean="0"/>
          </a:p>
        </p:txBody>
      </p:sp>
      <p:sp>
        <p:nvSpPr>
          <p:cNvPr id="73732" name="Rectangle 2"/>
          <p:cNvSpPr>
            <a:spLocks noGrp="1" noChangeArrowheads="1"/>
          </p:cNvSpPr>
          <p:nvPr>
            <p:ph idx="1"/>
          </p:nvPr>
        </p:nvSpPr>
        <p:spPr>
          <a:xfrm>
            <a:off x="381000" y="152400"/>
            <a:ext cx="8382000" cy="5943600"/>
          </a:xfrm>
          <a:solidFill>
            <a:schemeClr val="bg1"/>
          </a:solidFill>
          <a:ln>
            <a:solidFill>
              <a:schemeClr val="tx1"/>
            </a:solidFill>
          </a:ln>
        </p:spPr>
        <p:txBody>
          <a:bodyPr/>
          <a:lstStyle/>
          <a:p>
            <a:pPr eaLnBrk="1" hangingPunct="1">
              <a:lnSpc>
                <a:spcPct val="80000"/>
              </a:lnSpc>
              <a:buFont typeface="Wingdings" pitchFamily="2" charset="2"/>
              <a:buNone/>
            </a:pPr>
            <a:r>
              <a:rPr lang="en-US" altLang="ko-KR" sz="1600" b="1" dirty="0" err="1" smtClean="0">
                <a:latin typeface="Courier New" pitchFamily="49" charset="0"/>
                <a:ea typeface="UWKMJF (KSC)" pitchFamily="2" charset="-127"/>
                <a:cs typeface="Courier New" pitchFamily="49" charset="0"/>
              </a:rPr>
              <a:t>Tree_Delete</a:t>
            </a:r>
            <a:r>
              <a:rPr lang="en-US" altLang="ko-KR" sz="1600" dirty="0" smtClean="0">
                <a:latin typeface="Courier New" pitchFamily="49" charset="0"/>
                <a:ea typeface="UWKMJF (KSC)" pitchFamily="2" charset="-127"/>
                <a:cs typeface="Courier New" pitchFamily="49" charset="0"/>
              </a:rPr>
              <a:t> (T, z)</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NIL or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1" charset="2"/>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NIL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y = z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 </a:t>
            </a:r>
            <a:r>
              <a:rPr lang="en-US" altLang="ko-KR" sz="1600" b="1" dirty="0" err="1" smtClean="0">
                <a:latin typeface="Courier New" pitchFamily="49" charset="0"/>
                <a:ea typeface="UWKMJF (KSC)" pitchFamily="2" charset="-127"/>
                <a:cs typeface="Courier New" pitchFamily="49" charset="0"/>
              </a:rPr>
              <a:t>Tree_Successor</a:t>
            </a:r>
            <a:r>
              <a:rPr lang="en-US" altLang="ko-KR" sz="1600" dirty="0" smtClean="0">
                <a:latin typeface="Courier New" pitchFamily="49" charset="0"/>
                <a:ea typeface="UWKMJF (KSC)" pitchFamily="2" charset="-127"/>
                <a:cs typeface="Courier New" pitchFamily="49" charset="0"/>
              </a:rPr>
              <a:t>(z)				 // case 3</a:t>
            </a:r>
          </a:p>
          <a:p>
            <a:pPr eaLnBrk="1" hangingPunct="1">
              <a:lnSpc>
                <a:spcPct val="80000"/>
              </a:lnSpc>
              <a:buFont typeface="Wingdings" pitchFamily="2" charset="2"/>
              <a:buNone/>
            </a:pP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if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parent == NIL</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T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root = x</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else</a:t>
            </a:r>
            <a:r>
              <a:rPr lang="en-US" altLang="ko-KR" sz="1600" dirty="0">
                <a:solidFill>
                  <a:srgbClr val="FF0000"/>
                </a:solidFill>
                <a:latin typeface="Courier New" pitchFamily="49" charset="0"/>
                <a:ea typeface="굴림" pitchFamily="34"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if y ==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parent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left</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parent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 </a:t>
            </a:r>
            <a:r>
              <a:rPr lang="en-US" altLang="ko-KR" sz="1600" dirty="0" err="1" smtClean="0">
                <a:solidFill>
                  <a:srgbClr val="FF0000"/>
                </a:solidFill>
                <a:latin typeface="Courier New" pitchFamily="49" charset="0"/>
                <a:ea typeface="UWKMJF (KSC)" pitchFamily="2" charset="-127"/>
                <a:cs typeface="Courier New" pitchFamily="49" charset="0"/>
              </a:rPr>
              <a:t>leftchild</a:t>
            </a:r>
            <a:r>
              <a:rPr lang="en-US" altLang="ko-KR" sz="1600" dirty="0" smtClean="0">
                <a:solidFill>
                  <a:srgbClr val="FF0000"/>
                </a:solidFill>
                <a:latin typeface="Courier New" pitchFamily="49" charset="0"/>
                <a:ea typeface="UWKMJF (KSC)" pitchFamily="2" charset="-127"/>
                <a:cs typeface="Courier New" pitchFamily="49" charset="0"/>
              </a:rPr>
              <a:t> = x</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else</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parent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a:t>
            </a:r>
            <a:r>
              <a:rPr lang="en-US" altLang="ko-KR" sz="1600" dirty="0" err="1" smtClean="0">
                <a:solidFill>
                  <a:srgbClr val="FF0000"/>
                </a:solidFill>
                <a:latin typeface="Courier New" pitchFamily="49" charset="0"/>
                <a:ea typeface="UWKMJF (KSC)" pitchFamily="2" charset="-127"/>
                <a:cs typeface="Courier New" pitchFamily="49" charset="0"/>
              </a:rPr>
              <a:t>rightchild</a:t>
            </a:r>
            <a:r>
              <a:rPr lang="en-US" altLang="ko-KR" sz="1600" dirty="0" smtClean="0">
                <a:solidFill>
                  <a:srgbClr val="FF0000"/>
                </a:solidFill>
                <a:latin typeface="Courier New" pitchFamily="49" charset="0"/>
                <a:ea typeface="UWKMJF (KSC)" pitchFamily="2" charset="-127"/>
                <a:cs typeface="Courier New" pitchFamily="49" charset="0"/>
              </a:rPr>
              <a:t> = x</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z</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key</a:t>
            </a: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delete y</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endParaRPr lang="en-US" sz="1600" dirty="0" smtClean="0">
              <a:latin typeface="Courier New" pitchFamily="49" charset="0"/>
              <a:cs typeface="Courier New" pitchFamily="49" charset="0"/>
            </a:endParaRPr>
          </a:p>
        </p:txBody>
      </p:sp>
    </p:spTree>
    <p:extLst>
      <p:ext uri="{BB962C8B-B14F-4D97-AF65-F5344CB8AC3E}">
        <p14:creationId xmlns:p14="http://schemas.microsoft.com/office/powerpoint/2010/main" val="2637556464"/>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1026" name="Object 4"/>
          <p:cNvGraphicFramePr>
            <a:graphicFrameLocks noGrp="1" noChangeAspect="1"/>
          </p:cNvGraphicFramePr>
          <p:nvPr>
            <p:ph idx="1"/>
          </p:nvPr>
        </p:nvGraphicFramePr>
        <p:xfrm>
          <a:off x="1038225" y="2613025"/>
          <a:ext cx="7065963" cy="2505075"/>
        </p:xfrm>
        <a:graphic>
          <a:graphicData uri="http://schemas.openxmlformats.org/presentationml/2006/ole">
            <mc:AlternateContent xmlns:mc="http://schemas.openxmlformats.org/markup-compatibility/2006">
              <mc:Choice xmlns:v="urn:schemas-microsoft-com:vml" Requires="v">
                <p:oleObj spid="_x0000_s11268" name="Bitmap Image" r:id="rId4" imgW="7066667" imgH="2505425" progId="PBrush">
                  <p:embed/>
                </p:oleObj>
              </mc:Choice>
              <mc:Fallback>
                <p:oleObj name="Bitmap Image" r:id="rId4" imgW="7066667" imgH="2505425" progId="PBrush">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8225" y="2613025"/>
                        <a:ext cx="7065963" cy="2505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9" name="Slide Number Placeholder 4"/>
          <p:cNvSpPr>
            <a:spLocks noGrp="1"/>
          </p:cNvSpPr>
          <p:nvPr>
            <p:ph type="sldNum" sz="quarter" idx="12"/>
          </p:nvPr>
        </p:nvSpPr>
        <p:spPr>
          <a:noFill/>
        </p:spPr>
        <p:txBody>
          <a:bodyPr/>
          <a:lstStyle/>
          <a:p>
            <a:fld id="{7D2509D6-413B-4FF8-A384-B9822FD05D70}" type="slidenum">
              <a:rPr lang="en-US" smtClean="0"/>
              <a:pPr/>
              <a:t>87</a:t>
            </a:fld>
            <a:endParaRPr lang="en-US" smtClean="0"/>
          </a:p>
        </p:txBody>
      </p:sp>
      <p:sp>
        <p:nvSpPr>
          <p:cNvPr id="1028" name="Text Box 3"/>
          <p:cNvSpPr txBox="1">
            <a:spLocks noChangeArrowheads="1"/>
          </p:cNvSpPr>
          <p:nvPr/>
        </p:nvSpPr>
        <p:spPr bwMode="auto">
          <a:xfrm>
            <a:off x="3429000" y="1537493"/>
            <a:ext cx="3657600" cy="369332"/>
          </a:xfrm>
          <a:prstGeom prst="rect">
            <a:avLst/>
          </a:prstGeom>
          <a:noFill/>
          <a:ln w="9525">
            <a:noFill/>
            <a:miter lim="800000"/>
            <a:headEnd/>
            <a:tailEnd/>
          </a:ln>
        </p:spPr>
        <p:txBody>
          <a:bodyPr wrap="square">
            <a:spAutoFit/>
          </a:bodyPr>
          <a:lstStyle/>
          <a:p>
            <a:pPr>
              <a:spcBef>
                <a:spcPct val="50000"/>
              </a:spcBef>
            </a:pPr>
            <a:r>
              <a:rPr lang="en-US" dirty="0" smtClean="0"/>
              <a:t>Case 1) Delete </a:t>
            </a:r>
            <a:r>
              <a:rPr lang="en-US" dirty="0"/>
              <a:t>Leaf Node</a:t>
            </a:r>
          </a:p>
        </p:txBody>
      </p:sp>
      <p:sp>
        <p:nvSpPr>
          <p:cNvPr id="2" name="TextBox 1"/>
          <p:cNvSpPr txBox="1"/>
          <p:nvPr/>
        </p:nvSpPr>
        <p:spPr>
          <a:xfrm>
            <a:off x="2338137" y="4006334"/>
            <a:ext cx="320922" cy="369332"/>
          </a:xfrm>
          <a:prstGeom prst="rect">
            <a:avLst/>
          </a:prstGeom>
          <a:noFill/>
        </p:spPr>
        <p:txBody>
          <a:bodyPr wrap="none" rtlCol="0">
            <a:spAutoFit/>
          </a:bodyPr>
          <a:lstStyle/>
          <a:p>
            <a:r>
              <a:rPr lang="en-US" dirty="0" smtClean="0"/>
              <a:t>y</a:t>
            </a:r>
            <a:endParaRPr lang="en-US" dirty="0"/>
          </a:p>
        </p:txBody>
      </p:sp>
      <p:sp>
        <p:nvSpPr>
          <p:cNvPr id="3" name="TextBox 2"/>
          <p:cNvSpPr txBox="1"/>
          <p:nvPr/>
        </p:nvSpPr>
        <p:spPr>
          <a:xfrm>
            <a:off x="3048000" y="4360170"/>
            <a:ext cx="909223" cy="369332"/>
          </a:xfrm>
          <a:prstGeom prst="rect">
            <a:avLst/>
          </a:prstGeom>
          <a:noFill/>
        </p:spPr>
        <p:txBody>
          <a:bodyPr wrap="none" rtlCol="0">
            <a:spAutoFit/>
          </a:bodyPr>
          <a:lstStyle/>
          <a:p>
            <a:r>
              <a:rPr lang="en-US" dirty="0"/>
              <a:t>x</a:t>
            </a:r>
            <a:r>
              <a:rPr lang="en-US" dirty="0" smtClean="0"/>
              <a:t>=NIL</a:t>
            </a:r>
            <a:endParaRPr lang="en-US" dirty="0"/>
          </a:p>
        </p:txBody>
      </p:sp>
      <p:sp>
        <p:nvSpPr>
          <p:cNvPr id="4" name="Rectangle 3"/>
          <p:cNvSpPr/>
          <p:nvPr/>
        </p:nvSpPr>
        <p:spPr>
          <a:xfrm>
            <a:off x="1752600" y="5181600"/>
            <a:ext cx="6477000" cy="1421928"/>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root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r>
              <a:rPr lang="en-US" altLang="ko-KR" dirty="0" smtClean="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if y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left</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00B050"/>
                </a:solidFill>
                <a:latin typeface="Courier New" pitchFamily="49" charset="0"/>
                <a:ea typeface="UWKMJF (KSC)" pitchFamily="2" charset="-127"/>
                <a:cs typeface="Courier New" pitchFamily="49" charset="0"/>
              </a:rPr>
              <a:t>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a:t>
            </a:r>
            <a:r>
              <a:rPr lang="en-US" altLang="ko-KR" dirty="0" err="1">
                <a:solidFill>
                  <a:srgbClr val="00B050"/>
                </a:solidFill>
                <a:latin typeface="Courier New" pitchFamily="49" charset="0"/>
                <a:ea typeface="UWKMJF (KSC)" pitchFamily="2" charset="-127"/>
                <a:cs typeface="Courier New" pitchFamily="49" charset="0"/>
              </a:rPr>
              <a:t>rightchild</a:t>
            </a:r>
            <a:r>
              <a:rPr lang="en-US" altLang="ko-KR" dirty="0">
                <a:solidFill>
                  <a:srgbClr val="00B050"/>
                </a:solidFill>
                <a:latin typeface="Courier New" pitchFamily="49" charset="0"/>
                <a:ea typeface="UWKMJF (KSC)" pitchFamily="2" charset="-127"/>
                <a:cs typeface="Courier New" pitchFamily="49" charset="0"/>
              </a:rPr>
              <a:t> = x</a:t>
            </a:r>
            <a:endParaRPr lang="en-US" altLang="ko-KR" dirty="0">
              <a:solidFill>
                <a:srgbClr val="00B050"/>
              </a:solidFill>
              <a:latin typeface="Courier New" pitchFamily="49" charset="0"/>
              <a:ea typeface="굴림" pitchFamily="34" charset="-127"/>
              <a:cs typeface="Courier New" pitchFamily="49" charset="0"/>
            </a:endParaRPr>
          </a:p>
        </p:txBody>
      </p:sp>
      <p:sp>
        <p:nvSpPr>
          <p:cNvPr id="5" name="Freeform 4"/>
          <p:cNvSpPr/>
          <p:nvPr/>
        </p:nvSpPr>
        <p:spPr bwMode="auto">
          <a:xfrm>
            <a:off x="2261937" y="3801979"/>
            <a:ext cx="830179" cy="757989"/>
          </a:xfrm>
          <a:custGeom>
            <a:avLst/>
            <a:gdLst>
              <a:gd name="connsiteX0" fmla="*/ 0 w 830179"/>
              <a:gd name="connsiteY0" fmla="*/ 0 h 757989"/>
              <a:gd name="connsiteX1" fmla="*/ 216568 w 830179"/>
              <a:gd name="connsiteY1" fmla="*/ 601579 h 757989"/>
              <a:gd name="connsiteX2" fmla="*/ 830179 w 830179"/>
              <a:gd name="connsiteY2" fmla="*/ 757989 h 757989"/>
            </a:gdLst>
            <a:ahLst/>
            <a:cxnLst>
              <a:cxn ang="0">
                <a:pos x="connsiteX0" y="connsiteY0"/>
              </a:cxn>
              <a:cxn ang="0">
                <a:pos x="connsiteX1" y="connsiteY1"/>
              </a:cxn>
              <a:cxn ang="0">
                <a:pos x="connsiteX2" y="connsiteY2"/>
              </a:cxn>
            </a:cxnLst>
            <a:rect l="l" t="t" r="r" b="b"/>
            <a:pathLst>
              <a:path w="830179" h="757989">
                <a:moveTo>
                  <a:pt x="0" y="0"/>
                </a:moveTo>
                <a:cubicBezTo>
                  <a:pt x="39102" y="237624"/>
                  <a:pt x="78205" y="475248"/>
                  <a:pt x="216568" y="601579"/>
                </a:cubicBezTo>
                <a:cubicBezTo>
                  <a:pt x="354931" y="727910"/>
                  <a:pt x="592555" y="742949"/>
                  <a:pt x="830179" y="757989"/>
                </a:cubicBezTo>
              </a:path>
            </a:pathLst>
          </a:custGeom>
          <a:noFill/>
          <a:ln w="9525" cap="flat" cmpd="sng" algn="ctr">
            <a:solidFill>
              <a:srgbClr val="00B05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2118095876"/>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graphicFrame>
        <p:nvGraphicFramePr>
          <p:cNvPr id="2050" name="Object 4"/>
          <p:cNvGraphicFramePr>
            <a:graphicFrameLocks noGrp="1" noChangeAspect="1"/>
          </p:cNvGraphicFramePr>
          <p:nvPr>
            <p:ph idx="1"/>
          </p:nvPr>
        </p:nvGraphicFramePr>
        <p:xfrm>
          <a:off x="1260475" y="2608263"/>
          <a:ext cx="6621463" cy="2514600"/>
        </p:xfrm>
        <a:graphic>
          <a:graphicData uri="http://schemas.openxmlformats.org/presentationml/2006/ole">
            <mc:AlternateContent xmlns:mc="http://schemas.openxmlformats.org/markup-compatibility/2006">
              <mc:Choice xmlns:v="urn:schemas-microsoft-com:vml" Requires="v">
                <p:oleObj spid="_x0000_s12292" name="Bitmap Image" r:id="rId3" imgW="6620799" imgH="2514286" progId="PBrush">
                  <p:embed/>
                </p:oleObj>
              </mc:Choice>
              <mc:Fallback>
                <p:oleObj name="Bitmap Image" r:id="rId3" imgW="6620799" imgH="2514286" progId="PBrush">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0475" y="2608263"/>
                        <a:ext cx="6621463"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3" name="Slide Number Placeholder 4"/>
          <p:cNvSpPr>
            <a:spLocks noGrp="1"/>
          </p:cNvSpPr>
          <p:nvPr>
            <p:ph type="sldNum" sz="quarter" idx="12"/>
          </p:nvPr>
        </p:nvSpPr>
        <p:spPr>
          <a:noFill/>
        </p:spPr>
        <p:txBody>
          <a:bodyPr/>
          <a:lstStyle/>
          <a:p>
            <a:fld id="{6E04E91A-1EEC-4D1B-8E50-2298F00D1908}" type="slidenum">
              <a:rPr lang="en-US" smtClean="0"/>
              <a:pPr/>
              <a:t>88</a:t>
            </a:fld>
            <a:endParaRPr lang="en-US" smtClean="0"/>
          </a:p>
        </p:txBody>
      </p:sp>
      <p:sp>
        <p:nvSpPr>
          <p:cNvPr id="2052" name="Text Box 3"/>
          <p:cNvSpPr txBox="1">
            <a:spLocks noChangeArrowheads="1"/>
          </p:cNvSpPr>
          <p:nvPr/>
        </p:nvSpPr>
        <p:spPr bwMode="auto">
          <a:xfrm>
            <a:off x="2743200" y="1720850"/>
            <a:ext cx="5867400" cy="369332"/>
          </a:xfrm>
          <a:prstGeom prst="rect">
            <a:avLst/>
          </a:prstGeom>
          <a:noFill/>
          <a:ln w="9525">
            <a:noFill/>
            <a:miter lim="800000"/>
            <a:headEnd/>
            <a:tailEnd/>
          </a:ln>
        </p:spPr>
        <p:txBody>
          <a:bodyPr wrap="square">
            <a:spAutoFit/>
          </a:bodyPr>
          <a:lstStyle/>
          <a:p>
            <a:pPr>
              <a:spcBef>
                <a:spcPct val="50000"/>
              </a:spcBef>
            </a:pPr>
            <a:r>
              <a:rPr lang="en-US" dirty="0" smtClean="0"/>
              <a:t>Case 2) Delete </a:t>
            </a:r>
            <a:r>
              <a:rPr lang="en-US" dirty="0"/>
              <a:t>a Node with one child</a:t>
            </a:r>
          </a:p>
        </p:txBody>
      </p:sp>
      <p:sp>
        <p:nvSpPr>
          <p:cNvPr id="6" name="TextBox 5"/>
          <p:cNvSpPr txBox="1"/>
          <p:nvPr/>
        </p:nvSpPr>
        <p:spPr>
          <a:xfrm>
            <a:off x="3581400" y="2667000"/>
            <a:ext cx="320922" cy="369332"/>
          </a:xfrm>
          <a:prstGeom prst="rect">
            <a:avLst/>
          </a:prstGeom>
          <a:noFill/>
        </p:spPr>
        <p:txBody>
          <a:bodyPr wrap="none" rtlCol="0">
            <a:spAutoFit/>
          </a:bodyPr>
          <a:lstStyle/>
          <a:p>
            <a:r>
              <a:rPr lang="en-US" dirty="0" smtClean="0"/>
              <a:t>y</a:t>
            </a:r>
            <a:endParaRPr lang="en-US" dirty="0"/>
          </a:p>
        </p:txBody>
      </p:sp>
      <p:sp>
        <p:nvSpPr>
          <p:cNvPr id="7" name="TextBox 6"/>
          <p:cNvSpPr txBox="1"/>
          <p:nvPr/>
        </p:nvSpPr>
        <p:spPr>
          <a:xfrm>
            <a:off x="4098678" y="3212068"/>
            <a:ext cx="320922" cy="369332"/>
          </a:xfrm>
          <a:prstGeom prst="rect">
            <a:avLst/>
          </a:prstGeom>
          <a:noFill/>
        </p:spPr>
        <p:txBody>
          <a:bodyPr wrap="none" rtlCol="0">
            <a:spAutoFit/>
          </a:bodyPr>
          <a:lstStyle/>
          <a:p>
            <a:r>
              <a:rPr lang="en-US" dirty="0" smtClean="0"/>
              <a:t>x</a:t>
            </a:r>
            <a:endParaRPr lang="en-US" dirty="0"/>
          </a:p>
        </p:txBody>
      </p:sp>
      <p:sp>
        <p:nvSpPr>
          <p:cNvPr id="2" name="TextBox 1"/>
          <p:cNvSpPr txBox="1"/>
          <p:nvPr/>
        </p:nvSpPr>
        <p:spPr>
          <a:xfrm>
            <a:off x="2249905" y="5257800"/>
            <a:ext cx="5147563" cy="1433726"/>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root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else</a:t>
            </a:r>
            <a:r>
              <a:rPr lang="en-US" altLang="ko-KR" dirty="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if y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left</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00B050"/>
                </a:solidFill>
                <a:latin typeface="Courier New" pitchFamily="49" charset="0"/>
                <a:ea typeface="UWKMJF (KSC)" pitchFamily="2" charset="-127"/>
                <a:cs typeface="Courier New" pitchFamily="49" charset="0"/>
              </a:rPr>
              <a:t>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a:t>
            </a:r>
            <a:r>
              <a:rPr lang="en-US" altLang="ko-KR" dirty="0" err="1">
                <a:solidFill>
                  <a:srgbClr val="00B050"/>
                </a:solidFill>
                <a:latin typeface="Courier New" pitchFamily="49" charset="0"/>
                <a:ea typeface="UWKMJF (KSC)" pitchFamily="2" charset="-127"/>
                <a:cs typeface="Courier New" pitchFamily="49" charset="0"/>
              </a:rPr>
              <a:t>rightchild</a:t>
            </a:r>
            <a:r>
              <a:rPr lang="en-US" altLang="ko-KR" dirty="0">
                <a:solidFill>
                  <a:srgbClr val="00B050"/>
                </a:solidFill>
                <a:latin typeface="Courier New" pitchFamily="49" charset="0"/>
                <a:ea typeface="UWKMJF (KSC)" pitchFamily="2" charset="-127"/>
                <a:cs typeface="Courier New" pitchFamily="49" charset="0"/>
              </a:rPr>
              <a:t> = x</a:t>
            </a:r>
            <a:endParaRPr lang="en-US" dirty="0">
              <a:solidFill>
                <a:srgbClr val="00B050"/>
              </a:solidFill>
            </a:endParaRPr>
          </a:p>
        </p:txBody>
      </p:sp>
      <p:sp>
        <p:nvSpPr>
          <p:cNvPr id="15" name="Freeform 14"/>
          <p:cNvSpPr/>
          <p:nvPr/>
        </p:nvSpPr>
        <p:spPr bwMode="auto">
          <a:xfrm>
            <a:off x="2827421" y="2935705"/>
            <a:ext cx="926432" cy="673769"/>
          </a:xfrm>
          <a:custGeom>
            <a:avLst/>
            <a:gdLst>
              <a:gd name="connsiteX0" fmla="*/ 926432 w 926432"/>
              <a:gd name="connsiteY0" fmla="*/ 673769 h 673769"/>
              <a:gd name="connsiteX1" fmla="*/ 228600 w 926432"/>
              <a:gd name="connsiteY1" fmla="*/ 493295 h 673769"/>
              <a:gd name="connsiteX2" fmla="*/ 0 w 926432"/>
              <a:gd name="connsiteY2" fmla="*/ 0 h 673769"/>
              <a:gd name="connsiteX3" fmla="*/ 0 w 926432"/>
              <a:gd name="connsiteY3" fmla="*/ 0 h 673769"/>
            </a:gdLst>
            <a:ahLst/>
            <a:cxnLst>
              <a:cxn ang="0">
                <a:pos x="connsiteX0" y="connsiteY0"/>
              </a:cxn>
              <a:cxn ang="0">
                <a:pos x="connsiteX1" y="connsiteY1"/>
              </a:cxn>
              <a:cxn ang="0">
                <a:pos x="connsiteX2" y="connsiteY2"/>
              </a:cxn>
              <a:cxn ang="0">
                <a:pos x="connsiteX3" y="connsiteY3"/>
              </a:cxn>
            </a:cxnLst>
            <a:rect l="l" t="t" r="r" b="b"/>
            <a:pathLst>
              <a:path w="926432" h="673769">
                <a:moveTo>
                  <a:pt x="926432" y="673769"/>
                </a:moveTo>
                <a:cubicBezTo>
                  <a:pt x="654718" y="639679"/>
                  <a:pt x="383005" y="605590"/>
                  <a:pt x="228600" y="493295"/>
                </a:cubicBezTo>
                <a:cubicBezTo>
                  <a:pt x="74195" y="381000"/>
                  <a:pt x="0" y="0"/>
                  <a:pt x="0" y="0"/>
                </a:cubicBezTo>
                <a:lnTo>
                  <a:pt x="0" y="0"/>
                </a:ln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3" name="Freeform 2"/>
          <p:cNvSpPr/>
          <p:nvPr/>
        </p:nvSpPr>
        <p:spPr bwMode="auto">
          <a:xfrm>
            <a:off x="2815389" y="2593202"/>
            <a:ext cx="1251285" cy="799703"/>
          </a:xfrm>
          <a:custGeom>
            <a:avLst/>
            <a:gdLst>
              <a:gd name="connsiteX0" fmla="*/ 0 w 1251285"/>
              <a:gd name="connsiteY0" fmla="*/ 53745 h 799703"/>
              <a:gd name="connsiteX1" fmla="*/ 974558 w 1251285"/>
              <a:gd name="connsiteY1" fmla="*/ 77809 h 799703"/>
              <a:gd name="connsiteX2" fmla="*/ 1251285 w 1251285"/>
              <a:gd name="connsiteY2" fmla="*/ 799703 h 799703"/>
            </a:gdLst>
            <a:ahLst/>
            <a:cxnLst>
              <a:cxn ang="0">
                <a:pos x="connsiteX0" y="connsiteY0"/>
              </a:cxn>
              <a:cxn ang="0">
                <a:pos x="connsiteX1" y="connsiteY1"/>
              </a:cxn>
              <a:cxn ang="0">
                <a:pos x="connsiteX2" y="connsiteY2"/>
              </a:cxn>
            </a:cxnLst>
            <a:rect l="l" t="t" r="r" b="b"/>
            <a:pathLst>
              <a:path w="1251285" h="799703">
                <a:moveTo>
                  <a:pt x="0" y="53745"/>
                </a:moveTo>
                <a:cubicBezTo>
                  <a:pt x="383005" y="3614"/>
                  <a:pt x="766011" y="-46517"/>
                  <a:pt x="974558" y="77809"/>
                </a:cubicBezTo>
                <a:cubicBezTo>
                  <a:pt x="1183105" y="202135"/>
                  <a:pt x="1217195" y="500919"/>
                  <a:pt x="1251285" y="799703"/>
                </a:cubicBezTo>
              </a:path>
            </a:pathLst>
          </a:custGeom>
          <a:noFill/>
          <a:ln w="9525" cap="flat" cmpd="sng" algn="ctr">
            <a:solidFill>
              <a:srgbClr val="00B05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160442260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29699" name="Slide Number Placeholder 4"/>
          <p:cNvSpPr>
            <a:spLocks noGrp="1"/>
          </p:cNvSpPr>
          <p:nvPr>
            <p:ph type="sldNum" sz="quarter" idx="12"/>
          </p:nvPr>
        </p:nvSpPr>
        <p:spPr>
          <a:noFill/>
        </p:spPr>
        <p:txBody>
          <a:bodyPr/>
          <a:lstStyle/>
          <a:p>
            <a:fld id="{D1830AA0-EDEE-4508-AED2-1C03E98E437B}" type="slidenum">
              <a:rPr lang="en-US" smtClean="0"/>
              <a:pPr/>
              <a:t>89</a:t>
            </a:fld>
            <a:endParaRPr lang="en-US" smtClean="0"/>
          </a:p>
        </p:txBody>
      </p:sp>
      <p:pic>
        <p:nvPicPr>
          <p:cNvPr id="29701" name="Picture 7"/>
          <p:cNvPicPr>
            <a:picLocks noChangeAspect="1" noChangeArrowheads="1"/>
          </p:cNvPicPr>
          <p:nvPr/>
        </p:nvPicPr>
        <p:blipFill>
          <a:blip r:embed="rId2" cstate="print"/>
          <a:srcRect/>
          <a:stretch>
            <a:fillRect/>
          </a:stretch>
        </p:blipFill>
        <p:spPr bwMode="auto">
          <a:xfrm>
            <a:off x="447675" y="2514600"/>
            <a:ext cx="8239125" cy="266700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3a) Delete </a:t>
            </a:r>
            <a:r>
              <a:rPr lang="en-US" dirty="0"/>
              <a:t>a Node with </a:t>
            </a:r>
            <a:r>
              <a:rPr lang="en-US" dirty="0" smtClean="0"/>
              <a:t>two children and its successor is a leaf</a:t>
            </a:r>
            <a:endParaRPr lang="en-US" dirty="0"/>
          </a:p>
        </p:txBody>
      </p:sp>
      <p:sp>
        <p:nvSpPr>
          <p:cNvPr id="7" name="TextBox 6"/>
          <p:cNvSpPr txBox="1"/>
          <p:nvPr/>
        </p:nvSpPr>
        <p:spPr>
          <a:xfrm>
            <a:off x="1066800" y="3888023"/>
            <a:ext cx="320922" cy="369332"/>
          </a:xfrm>
          <a:prstGeom prst="rect">
            <a:avLst/>
          </a:prstGeom>
          <a:noFill/>
        </p:spPr>
        <p:txBody>
          <a:bodyPr wrap="none" rtlCol="0">
            <a:spAutoFit/>
          </a:bodyPr>
          <a:lstStyle/>
          <a:p>
            <a:r>
              <a:rPr lang="en-US" dirty="0" smtClean="0"/>
              <a:t>y</a:t>
            </a:r>
            <a:endParaRPr lang="en-US" dirty="0"/>
          </a:p>
        </p:txBody>
      </p:sp>
      <p:sp>
        <p:nvSpPr>
          <p:cNvPr id="8" name="TextBox 7"/>
          <p:cNvSpPr txBox="1"/>
          <p:nvPr/>
        </p:nvSpPr>
        <p:spPr>
          <a:xfrm>
            <a:off x="1676400" y="4250062"/>
            <a:ext cx="909223" cy="369332"/>
          </a:xfrm>
          <a:prstGeom prst="rect">
            <a:avLst/>
          </a:prstGeom>
          <a:noFill/>
        </p:spPr>
        <p:txBody>
          <a:bodyPr wrap="none" rtlCol="0">
            <a:spAutoFit/>
          </a:bodyPr>
          <a:lstStyle/>
          <a:p>
            <a:r>
              <a:rPr lang="en-US" dirty="0"/>
              <a:t>x</a:t>
            </a:r>
            <a:r>
              <a:rPr lang="en-US" dirty="0" smtClean="0"/>
              <a:t>=NIL</a:t>
            </a:r>
            <a:endParaRPr lang="en-US" dirty="0"/>
          </a:p>
        </p:txBody>
      </p:sp>
      <p:sp>
        <p:nvSpPr>
          <p:cNvPr id="9" name="TextBox 8"/>
          <p:cNvSpPr txBox="1"/>
          <p:nvPr/>
        </p:nvSpPr>
        <p:spPr>
          <a:xfrm>
            <a:off x="1993455" y="5181600"/>
            <a:ext cx="5147563" cy="1434175"/>
          </a:xfrm>
          <a:prstGeom prst="rect">
            <a:avLst/>
          </a:prstGeom>
          <a:noFill/>
        </p:spPr>
        <p:txBody>
          <a:bodyPr wrap="none" rtlCol="0">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root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00B050"/>
                </a:solidFill>
                <a:latin typeface="Courier New" pitchFamily="49" charset="0"/>
                <a:ea typeface="UWKMJF (KSC)" pitchFamily="2" charset="-127"/>
                <a:cs typeface="Courier New" pitchFamily="49" charset="0"/>
              </a:rPr>
              <a:t>else</a:t>
            </a:r>
            <a:r>
              <a:rPr lang="en-US" altLang="ko-KR" dirty="0">
                <a:solidFill>
                  <a:srgbClr val="00B050"/>
                </a:solidFill>
                <a:latin typeface="Courier New" pitchFamily="49" charset="0"/>
                <a:ea typeface="굴림" pitchFamily="34" charset="-127"/>
                <a:cs typeface="Courier New" pitchFamily="49" charset="0"/>
              </a:rPr>
              <a:t> </a:t>
            </a:r>
            <a:r>
              <a:rPr lang="en-US" altLang="ko-KR" dirty="0">
                <a:solidFill>
                  <a:srgbClr val="00B050"/>
                </a:solidFill>
                <a:latin typeface="Courier New" pitchFamily="49" charset="0"/>
                <a:ea typeface="UWKMJF (KSC)" pitchFamily="2" charset="-127"/>
                <a:cs typeface="Courier New" pitchFamily="49" charset="0"/>
              </a:rPr>
              <a:t>if y == 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left</a:t>
            </a:r>
            <a:endParaRPr lang="en-US" altLang="ko-KR" dirty="0">
              <a:solidFill>
                <a:srgbClr val="00B05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00B050"/>
                </a:solidFill>
                <a:latin typeface="Courier New" pitchFamily="49" charset="0"/>
                <a:ea typeface="UWKMJF (KSC)" pitchFamily="2" charset="-127"/>
                <a:cs typeface="Courier New" pitchFamily="49" charset="0"/>
              </a:rPr>
              <a:t>	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 </a:t>
            </a:r>
            <a:r>
              <a:rPr lang="en-US" altLang="ko-KR" dirty="0" err="1">
                <a:solidFill>
                  <a:srgbClr val="00B050"/>
                </a:solidFill>
                <a:latin typeface="Courier New" pitchFamily="49" charset="0"/>
                <a:ea typeface="UWKMJF (KSC)" pitchFamily="2" charset="-127"/>
                <a:cs typeface="Courier New" pitchFamily="49" charset="0"/>
              </a:rPr>
              <a:t>leftchild</a:t>
            </a:r>
            <a:r>
              <a:rPr lang="en-US" altLang="ko-KR" dirty="0">
                <a:solidFill>
                  <a:srgbClr val="00B050"/>
                </a:solidFill>
                <a:latin typeface="Courier New" pitchFamily="49" charset="0"/>
                <a:ea typeface="UWKMJF (KSC)" pitchFamily="2" charset="-127"/>
                <a:cs typeface="Courier New" pitchFamily="49" charset="0"/>
              </a:rPr>
              <a:t> = x</a:t>
            </a:r>
            <a:endParaRPr lang="en-US" altLang="ko-KR" dirty="0">
              <a:solidFill>
                <a:srgbClr val="00B05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rightchild</a:t>
            </a:r>
            <a:r>
              <a:rPr lang="en-US" altLang="ko-KR" dirty="0">
                <a:solidFill>
                  <a:srgbClr val="FF0000"/>
                </a:solidFill>
                <a:latin typeface="Courier New" pitchFamily="49" charset="0"/>
                <a:ea typeface="UWKMJF (KSC)" pitchFamily="2" charset="-127"/>
                <a:cs typeface="Courier New" pitchFamily="49" charset="0"/>
              </a:rPr>
              <a:t> = x</a:t>
            </a:r>
            <a:endParaRPr lang="en-US" altLang="ko-KR" dirty="0">
              <a:solidFill>
                <a:srgbClr val="FF0000"/>
              </a:solidFill>
              <a:latin typeface="Courier New" pitchFamily="49" charset="0"/>
              <a:ea typeface="굴림" pitchFamily="34" charset="-127"/>
              <a:cs typeface="Courier New" pitchFamily="49" charset="0"/>
            </a:endParaRPr>
          </a:p>
        </p:txBody>
      </p:sp>
      <p:sp>
        <p:nvSpPr>
          <p:cNvPr id="3" name="Freeform 2"/>
          <p:cNvSpPr/>
          <p:nvPr/>
        </p:nvSpPr>
        <p:spPr bwMode="auto">
          <a:xfrm>
            <a:off x="2129589" y="3789947"/>
            <a:ext cx="48127" cy="505327"/>
          </a:xfrm>
          <a:custGeom>
            <a:avLst/>
            <a:gdLst>
              <a:gd name="connsiteX0" fmla="*/ 48127 w 48127"/>
              <a:gd name="connsiteY0" fmla="*/ 0 h 505327"/>
              <a:gd name="connsiteX1" fmla="*/ 0 w 48127"/>
              <a:gd name="connsiteY1" fmla="*/ 505327 h 505327"/>
            </a:gdLst>
            <a:ahLst/>
            <a:cxnLst>
              <a:cxn ang="0">
                <a:pos x="connsiteX0" y="connsiteY0"/>
              </a:cxn>
              <a:cxn ang="0">
                <a:pos x="connsiteX1" y="connsiteY1"/>
              </a:cxn>
            </a:cxnLst>
            <a:rect l="l" t="t" r="r" b="b"/>
            <a:pathLst>
              <a:path w="48127" h="505327">
                <a:moveTo>
                  <a:pt x="48127" y="0"/>
                </a:moveTo>
                <a:lnTo>
                  <a:pt x="0" y="505327"/>
                </a:lnTo>
              </a:path>
            </a:pathLst>
          </a:custGeom>
          <a:noFill/>
          <a:ln w="9525" cap="flat" cmpd="sng" algn="ctr">
            <a:solidFill>
              <a:srgbClr val="00B05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886570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a:t>
            </a:r>
            <a:r>
              <a:rPr lang="en-US" sz="3200" dirty="0" err="1">
                <a:solidFill>
                  <a:srgbClr val="1F497D"/>
                </a:solidFill>
                <a:ea typeface="UWKMJF (KSC)" pitchFamily="2" charset="-127"/>
              </a:rPr>
              <a:t>Inorder</a:t>
            </a:r>
            <a:r>
              <a:rPr lang="en-US" sz="3200" dirty="0">
                <a:solidFill>
                  <a:srgbClr val="1F497D"/>
                </a:solidFill>
                <a:ea typeface="UWKMJF (KSC)" pitchFamily="2" charset="-127"/>
              </a:rPr>
              <a:t>, Preorder, </a:t>
            </a:r>
            <a:r>
              <a:rPr lang="en-US" sz="3200" dirty="0" err="1">
                <a:solidFill>
                  <a:srgbClr val="1F497D"/>
                </a:solidFill>
                <a:ea typeface="UWKMJF (KSC)" pitchFamily="2" charset="-127"/>
              </a:rPr>
              <a:t>Postorder</a:t>
            </a:r>
            <a:r>
              <a:rPr lang="en-US" sz="3200" dirty="0">
                <a:solidFill>
                  <a:srgbClr val="1F497D"/>
                </a:solidFill>
                <a:ea typeface="UWKMJF (KSC)" pitchFamily="2" charset="-127"/>
              </a:rPr>
              <a:t>)</a:t>
            </a:r>
            <a:endParaRPr lang="en-US" dirty="0" smtClean="0">
              <a:ea typeface="UWKMJF (KSC)" pitchFamily="2" charset="-127"/>
            </a:endParaRPr>
          </a:p>
        </p:txBody>
      </p:sp>
      <p:sp>
        <p:nvSpPr>
          <p:cNvPr id="10243" name="Slide Number Placeholder 5"/>
          <p:cNvSpPr>
            <a:spLocks noGrp="1"/>
          </p:cNvSpPr>
          <p:nvPr>
            <p:ph type="sldNum" sz="quarter" idx="12"/>
          </p:nvPr>
        </p:nvSpPr>
        <p:spPr>
          <a:noFill/>
        </p:spPr>
        <p:txBody>
          <a:bodyPr/>
          <a:lstStyle/>
          <a:p>
            <a:fld id="{C4F7A8D1-B590-4BD2-90DB-CD5A28210679}" type="slidenum">
              <a:rPr lang="en-US" smtClean="0"/>
              <a:pPr/>
              <a:t>9</a:t>
            </a:fld>
            <a:endParaRPr lang="en-US" smtClean="0"/>
          </a:p>
        </p:txBody>
      </p:sp>
      <p:sp>
        <p:nvSpPr>
          <p:cNvPr id="7" name="Text Box 2"/>
          <p:cNvSpPr txBox="1">
            <a:spLocks noChangeArrowheads="1"/>
          </p:cNvSpPr>
          <p:nvPr/>
        </p:nvSpPr>
        <p:spPr bwMode="auto">
          <a:xfrm>
            <a:off x="457200" y="1447800"/>
            <a:ext cx="8001000" cy="23876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fontAlgn="base">
              <a:lnSpc>
                <a:spcPct val="90000"/>
              </a:lnSpc>
              <a:spcBef>
                <a:spcPts val="385"/>
              </a:spcBef>
              <a:spcAft>
                <a:spcPts val="0"/>
              </a:spcAft>
            </a:pPr>
            <a:r>
              <a:rPr lang="en-US" sz="1400">
                <a:solidFill>
                  <a:srgbClr val="000000"/>
                </a:solidFill>
                <a:effectLst/>
                <a:latin typeface="Courier New"/>
                <a:ea typeface="Gulim"/>
              </a:rPr>
              <a:t>Preorder_Tree_Walk(x)</a:t>
            </a:r>
            <a:endParaRPr lang="en-US" sz="1200">
              <a:effectLst/>
              <a:latin typeface="Times New Roman"/>
              <a:ea typeface="Times New Roman"/>
            </a:endParaRPr>
          </a:p>
          <a:p>
            <a:pPr marL="0" marR="0" fontAlgn="base">
              <a:lnSpc>
                <a:spcPct val="90000"/>
              </a:lnSpc>
              <a:spcBef>
                <a:spcPts val="385"/>
              </a:spcBef>
              <a:spcAft>
                <a:spcPts val="0"/>
              </a:spcAft>
            </a:pPr>
            <a:r>
              <a:rPr lang="en-US" sz="1400">
                <a:solidFill>
                  <a:srgbClr val="000000"/>
                </a:solidFill>
                <a:effectLst/>
                <a:latin typeface="Courier New"/>
                <a:ea typeface="Gulim"/>
              </a:rPr>
              <a:t>{</a:t>
            </a:r>
            <a:endParaRPr lang="en-US" sz="1200">
              <a:effectLst/>
              <a:latin typeface="Times New Roman"/>
              <a:ea typeface="Times New Roman"/>
            </a:endParaRPr>
          </a:p>
          <a:p>
            <a:pPr marL="0" marR="0" fontAlgn="base">
              <a:lnSpc>
                <a:spcPct val="90000"/>
              </a:lnSpc>
              <a:spcBef>
                <a:spcPts val="385"/>
              </a:spcBef>
              <a:spcAft>
                <a:spcPts val="0"/>
              </a:spcAft>
            </a:pPr>
            <a:r>
              <a:rPr lang="en-US" sz="1400">
                <a:solidFill>
                  <a:srgbClr val="FF0000"/>
                </a:solidFill>
                <a:effectLst/>
                <a:latin typeface="Courier New"/>
                <a:ea typeface="Gulim"/>
              </a:rPr>
              <a:t>1</a:t>
            </a:r>
            <a:r>
              <a:rPr lang="en-US" sz="1400">
                <a:solidFill>
                  <a:srgbClr val="000000"/>
                </a:solidFill>
                <a:effectLst/>
                <a:latin typeface="Courier New"/>
                <a:ea typeface="Gulim"/>
              </a:rPr>
              <a:t>	If x </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rPr>
              <a:t> NIL</a:t>
            </a:r>
            <a:endParaRPr lang="en-US" sz="1200">
              <a:effectLst/>
              <a:latin typeface="Times New Roman"/>
              <a:ea typeface="Times New Roman"/>
            </a:endParaRPr>
          </a:p>
          <a:p>
            <a:pPr marL="0" marR="0" fontAlgn="base">
              <a:lnSpc>
                <a:spcPct val="90000"/>
              </a:lnSpc>
              <a:spcBef>
                <a:spcPts val="385"/>
              </a:spcBef>
              <a:spcAft>
                <a:spcPts val="0"/>
              </a:spcAft>
            </a:pPr>
            <a:r>
              <a:rPr lang="en-US" sz="1400">
                <a:effectLst/>
                <a:latin typeface="Courier New"/>
                <a:ea typeface="Times New Roman"/>
              </a:rPr>
              <a:t>	{</a:t>
            </a:r>
            <a:endParaRPr lang="en-US" sz="1200">
              <a:effectLst/>
              <a:latin typeface="Times New Roman"/>
              <a:ea typeface="Times New Roman"/>
            </a:endParaRPr>
          </a:p>
          <a:p>
            <a:pPr marL="0" marR="0" fontAlgn="base">
              <a:lnSpc>
                <a:spcPct val="90000"/>
              </a:lnSpc>
              <a:spcBef>
                <a:spcPts val="385"/>
              </a:spcBef>
              <a:spcAft>
                <a:spcPts val="0"/>
              </a:spcAft>
            </a:pPr>
            <a:r>
              <a:rPr lang="en-US" sz="1400">
                <a:solidFill>
                  <a:srgbClr val="FF0000"/>
                </a:solidFill>
                <a:effectLst/>
                <a:latin typeface="Courier New"/>
                <a:ea typeface="Gulim"/>
              </a:rPr>
              <a:t>2</a:t>
            </a:r>
            <a:r>
              <a:rPr lang="en-US" sz="1400">
                <a:solidFill>
                  <a:srgbClr val="000000"/>
                </a:solidFill>
                <a:effectLst/>
                <a:latin typeface="Courier New"/>
                <a:ea typeface="Gulim"/>
              </a:rPr>
              <a:t>		Print x </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rPr>
              <a:t> key;</a:t>
            </a:r>
            <a:endParaRPr lang="en-US" sz="1200">
              <a:effectLst/>
              <a:latin typeface="Times New Roman"/>
              <a:ea typeface="Times New Roman"/>
            </a:endParaRPr>
          </a:p>
          <a:p>
            <a:pPr marL="0" marR="0" fontAlgn="base">
              <a:lnSpc>
                <a:spcPct val="90000"/>
              </a:lnSpc>
              <a:spcBef>
                <a:spcPts val="385"/>
              </a:spcBef>
              <a:spcAft>
                <a:spcPts val="0"/>
              </a:spcAft>
            </a:pPr>
            <a:r>
              <a:rPr lang="en-US" sz="1400">
                <a:solidFill>
                  <a:srgbClr val="FF0000"/>
                </a:solidFill>
                <a:effectLst/>
                <a:latin typeface="Courier New"/>
                <a:ea typeface="Gulim"/>
              </a:rPr>
              <a:t>3</a:t>
            </a:r>
            <a:r>
              <a:rPr lang="en-US" sz="1400">
                <a:solidFill>
                  <a:srgbClr val="000000"/>
                </a:solidFill>
                <a:effectLst/>
                <a:latin typeface="Courier New"/>
                <a:ea typeface="Gulim"/>
              </a:rPr>
              <a:t>		Inorder_Tree_Walk(x</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rPr>
              <a:t>leftchild);</a:t>
            </a:r>
            <a:endParaRPr lang="en-US" sz="1200">
              <a:effectLst/>
              <a:latin typeface="Times New Roman"/>
              <a:ea typeface="Times New Roman"/>
            </a:endParaRPr>
          </a:p>
          <a:p>
            <a:pPr marL="0" marR="0" fontAlgn="base">
              <a:lnSpc>
                <a:spcPct val="90000"/>
              </a:lnSpc>
              <a:spcBef>
                <a:spcPts val="385"/>
              </a:spcBef>
              <a:spcAft>
                <a:spcPts val="0"/>
              </a:spcAft>
            </a:pPr>
            <a:r>
              <a:rPr lang="en-US" sz="1400">
                <a:solidFill>
                  <a:srgbClr val="FF0000"/>
                </a:solidFill>
                <a:effectLst/>
                <a:latin typeface="Courier New"/>
                <a:ea typeface="Gulim"/>
              </a:rPr>
              <a:t>4</a:t>
            </a:r>
            <a:r>
              <a:rPr lang="en-US" sz="1400">
                <a:solidFill>
                  <a:srgbClr val="000000"/>
                </a:solidFill>
                <a:effectLst/>
                <a:latin typeface="Courier New"/>
                <a:ea typeface="Gulim"/>
              </a:rPr>
              <a:t>		Inorder_Tree_Walk(x </a:t>
            </a:r>
            <a:r>
              <a:rPr lang="en-US" sz="1400">
                <a:solidFill>
                  <a:srgbClr val="000000"/>
                </a:solidFill>
                <a:effectLst/>
                <a:latin typeface="Courier New"/>
                <a:ea typeface="Gulim"/>
                <a:cs typeface="Courier New"/>
                <a:sym typeface="Symbol"/>
              </a:rPr>
              <a:t></a:t>
            </a:r>
            <a:r>
              <a:rPr lang="en-US" sz="1400">
                <a:solidFill>
                  <a:srgbClr val="000000"/>
                </a:solidFill>
                <a:effectLst/>
                <a:latin typeface="Courier New"/>
                <a:ea typeface="Gulim"/>
              </a:rPr>
              <a:t> rightchild);</a:t>
            </a:r>
            <a:endParaRPr lang="en-US" sz="1200">
              <a:effectLst/>
              <a:latin typeface="Times New Roman"/>
              <a:ea typeface="Times New Roman"/>
            </a:endParaRPr>
          </a:p>
          <a:p>
            <a:pPr marL="0" marR="0" fontAlgn="base">
              <a:lnSpc>
                <a:spcPct val="90000"/>
              </a:lnSpc>
              <a:spcBef>
                <a:spcPts val="385"/>
              </a:spcBef>
              <a:spcAft>
                <a:spcPts val="0"/>
              </a:spcAft>
            </a:pPr>
            <a:r>
              <a:rPr lang="en-US" sz="1400">
                <a:solidFill>
                  <a:srgbClr val="000000"/>
                </a:solidFill>
                <a:effectLst/>
                <a:latin typeface="Courier New"/>
                <a:ea typeface="Gulim"/>
              </a:rPr>
              <a:t>	}</a:t>
            </a:r>
            <a:endParaRPr lang="en-US" sz="1200">
              <a:effectLst/>
              <a:latin typeface="Times New Roman"/>
              <a:ea typeface="Times New Roman"/>
            </a:endParaRPr>
          </a:p>
          <a:p>
            <a:pPr marL="0" marR="0" fontAlgn="base">
              <a:lnSpc>
                <a:spcPct val="90000"/>
              </a:lnSpc>
              <a:spcBef>
                <a:spcPts val="385"/>
              </a:spcBef>
              <a:spcAft>
                <a:spcPts val="0"/>
              </a:spcAft>
            </a:pPr>
            <a:r>
              <a:rPr lang="en-US" sz="1400">
                <a:solidFill>
                  <a:srgbClr val="000000"/>
                </a:solidFill>
                <a:effectLst/>
                <a:latin typeface="Courier New"/>
                <a:ea typeface="Gulim"/>
              </a:rPr>
              <a:t>}</a:t>
            </a:r>
            <a:endParaRPr lang="en-US" sz="1200">
              <a:effectLst/>
              <a:latin typeface="Times New Roman"/>
              <a:ea typeface="Times New Roman"/>
            </a:endParaRPr>
          </a:p>
          <a:p>
            <a:pPr marL="0" marR="0">
              <a:lnSpc>
                <a:spcPct val="115000"/>
              </a:lnSpc>
              <a:spcBef>
                <a:spcPts val="0"/>
              </a:spcBef>
              <a:spcAft>
                <a:spcPts val="1000"/>
              </a:spcAft>
            </a:pPr>
            <a:r>
              <a:rPr lang="en-US" sz="1400">
                <a:effectLst/>
                <a:latin typeface="Courier New"/>
                <a:ea typeface="Malgun Gothic"/>
                <a:cs typeface="Times New Roman"/>
              </a:rPr>
              <a:t> </a:t>
            </a:r>
            <a:endParaRPr lang="en-US" sz="1100">
              <a:effectLst/>
              <a:latin typeface="Calibri"/>
              <a:ea typeface="Malgun Gothic"/>
              <a:cs typeface="Times New Roman"/>
            </a:endParaRPr>
          </a:p>
        </p:txBody>
      </p:sp>
      <p:sp>
        <p:nvSpPr>
          <p:cNvPr id="8" name="Text Box 2"/>
          <p:cNvSpPr txBox="1">
            <a:spLocks noChangeArrowheads="1"/>
          </p:cNvSpPr>
          <p:nvPr/>
        </p:nvSpPr>
        <p:spPr bwMode="auto">
          <a:xfrm>
            <a:off x="457200" y="3810000"/>
            <a:ext cx="8001000" cy="238760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fontAlgn="base">
              <a:lnSpc>
                <a:spcPct val="90000"/>
              </a:lnSpc>
              <a:spcBef>
                <a:spcPts val="385"/>
              </a:spcBef>
              <a:spcAft>
                <a:spcPts val="0"/>
              </a:spcAft>
            </a:pPr>
            <a:r>
              <a:rPr lang="en-US" sz="1400" dirty="0" err="1">
                <a:solidFill>
                  <a:srgbClr val="000000"/>
                </a:solidFill>
                <a:effectLst/>
                <a:latin typeface="Courier New"/>
                <a:ea typeface="Gulim"/>
              </a:rPr>
              <a:t>Postorder_Tree_Walk</a:t>
            </a:r>
            <a:r>
              <a:rPr lang="en-US" sz="1400" dirty="0">
                <a:solidFill>
                  <a:srgbClr val="000000"/>
                </a:solidFill>
                <a:effectLst/>
                <a:latin typeface="Courier New"/>
                <a:ea typeface="Gulim"/>
              </a:rPr>
              <a:t>(x)</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1</a:t>
            </a:r>
            <a:r>
              <a:rPr lang="en-US" sz="1400" dirty="0">
                <a:solidFill>
                  <a:srgbClr val="000000"/>
                </a:solidFill>
                <a:effectLst/>
                <a:latin typeface="Courier New"/>
                <a:ea typeface="Gulim"/>
              </a:rPr>
              <a:t>	If x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rPr>
              <a:t> NIL</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effectLst/>
                <a:latin typeface="Courier New"/>
                <a:ea typeface="Times New Roman"/>
              </a:rPr>
              <a:t>	{</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2</a:t>
            </a:r>
            <a:r>
              <a:rPr lang="en-US" sz="1400" dirty="0">
                <a:solidFill>
                  <a:srgbClr val="000000"/>
                </a:solidFill>
                <a:effectLst/>
                <a:latin typeface="Courier New"/>
                <a:ea typeface="Gulim"/>
              </a:rPr>
              <a:t>		</a:t>
            </a:r>
            <a:r>
              <a:rPr lang="en-US" sz="1400" dirty="0" err="1">
                <a:solidFill>
                  <a:srgbClr val="000000"/>
                </a:solidFill>
                <a:effectLst/>
                <a:latin typeface="Courier New"/>
                <a:ea typeface="Gulim"/>
              </a:rPr>
              <a:t>Inorder_Tree_Walk</a:t>
            </a:r>
            <a:r>
              <a:rPr lang="en-US" sz="1400" dirty="0">
                <a:solidFill>
                  <a:srgbClr val="000000"/>
                </a:solidFill>
                <a:effectLst/>
                <a:latin typeface="Courier New"/>
                <a:ea typeface="Gulim"/>
              </a:rPr>
              <a:t>(</a:t>
            </a:r>
            <a:r>
              <a:rPr lang="en-US" sz="1400" dirty="0" err="1">
                <a:solidFill>
                  <a:srgbClr val="000000"/>
                </a:solidFill>
                <a:effectLst/>
                <a:latin typeface="Courier New"/>
                <a:ea typeface="Gulim"/>
              </a:rPr>
              <a:t>x</a:t>
            </a:r>
            <a:r>
              <a:rPr lang="en-US" sz="1400" dirty="0" err="1">
                <a:solidFill>
                  <a:srgbClr val="000000"/>
                </a:solidFill>
                <a:effectLst/>
                <a:latin typeface="Courier New"/>
                <a:ea typeface="Gulim"/>
                <a:cs typeface="Courier New"/>
                <a:sym typeface="Symbol"/>
              </a:rPr>
              <a:t></a:t>
            </a:r>
            <a:r>
              <a:rPr lang="en-US" sz="1400" dirty="0" err="1">
                <a:solidFill>
                  <a:srgbClr val="000000"/>
                </a:solidFill>
                <a:effectLst/>
                <a:latin typeface="Courier New"/>
                <a:ea typeface="Gulim"/>
              </a:rPr>
              <a:t>leftchild</a:t>
            </a: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3</a:t>
            </a:r>
            <a:r>
              <a:rPr lang="en-US" sz="1400" dirty="0">
                <a:solidFill>
                  <a:srgbClr val="000000"/>
                </a:solidFill>
                <a:effectLst/>
                <a:latin typeface="Courier New"/>
                <a:ea typeface="Gulim"/>
              </a:rPr>
              <a:t>		</a:t>
            </a:r>
            <a:r>
              <a:rPr lang="en-US" sz="1400" dirty="0" err="1">
                <a:solidFill>
                  <a:srgbClr val="000000"/>
                </a:solidFill>
                <a:effectLst/>
                <a:latin typeface="Courier New"/>
                <a:ea typeface="Gulim"/>
              </a:rPr>
              <a:t>Inorder_Tree_Walk</a:t>
            </a:r>
            <a:r>
              <a:rPr lang="en-US" sz="1400" dirty="0">
                <a:solidFill>
                  <a:srgbClr val="000000"/>
                </a:solidFill>
                <a:effectLst/>
                <a:latin typeface="Courier New"/>
                <a:ea typeface="Gulim"/>
              </a:rPr>
              <a:t>(x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rPr>
              <a:t> </a:t>
            </a:r>
            <a:r>
              <a:rPr lang="en-US" sz="1400" dirty="0" err="1">
                <a:solidFill>
                  <a:srgbClr val="000000"/>
                </a:solidFill>
                <a:effectLst/>
                <a:latin typeface="Courier New"/>
                <a:ea typeface="Gulim"/>
              </a:rPr>
              <a:t>rightchild</a:t>
            </a: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FF0000"/>
                </a:solidFill>
                <a:effectLst/>
                <a:latin typeface="Courier New"/>
                <a:ea typeface="Gulim"/>
              </a:rPr>
              <a:t>4</a:t>
            </a:r>
            <a:r>
              <a:rPr lang="en-US" sz="1400" dirty="0">
                <a:solidFill>
                  <a:srgbClr val="000000"/>
                </a:solidFill>
                <a:effectLst/>
                <a:latin typeface="Courier New"/>
                <a:ea typeface="Gulim"/>
              </a:rPr>
              <a:t>		Print x </a:t>
            </a:r>
            <a:r>
              <a:rPr lang="en-US" sz="1400" dirty="0">
                <a:solidFill>
                  <a:srgbClr val="000000"/>
                </a:solidFill>
                <a:effectLst/>
                <a:latin typeface="Courier New"/>
                <a:ea typeface="Gulim"/>
                <a:cs typeface="Courier New"/>
                <a:sym typeface="Symbol"/>
              </a:rPr>
              <a:t></a:t>
            </a:r>
            <a:r>
              <a:rPr lang="en-US" sz="1400" dirty="0">
                <a:solidFill>
                  <a:srgbClr val="000000"/>
                </a:solidFill>
                <a:effectLst/>
                <a:latin typeface="Courier New"/>
                <a:ea typeface="Gulim"/>
              </a:rPr>
              <a:t> key;</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000000"/>
                </a:solidFill>
                <a:effectLst/>
                <a:latin typeface="Courier New"/>
                <a:ea typeface="Gulim"/>
              </a:rPr>
              <a:t>	}</a:t>
            </a:r>
            <a:endParaRPr lang="en-US" sz="1200" dirty="0">
              <a:effectLst/>
              <a:latin typeface="Times New Roman"/>
              <a:ea typeface="Times New Roman"/>
            </a:endParaRPr>
          </a:p>
          <a:p>
            <a:pPr marL="0" marR="0" fontAlgn="base">
              <a:lnSpc>
                <a:spcPct val="90000"/>
              </a:lnSpc>
              <a:spcBef>
                <a:spcPts val="385"/>
              </a:spcBef>
              <a:spcAft>
                <a:spcPts val="0"/>
              </a:spcAft>
            </a:pPr>
            <a:r>
              <a:rPr lang="en-US" sz="1400" dirty="0">
                <a:solidFill>
                  <a:srgbClr val="000000"/>
                </a:solidFill>
                <a:effectLst/>
                <a:latin typeface="Courier New"/>
                <a:ea typeface="Gulim"/>
              </a:rPr>
              <a:t>}</a:t>
            </a:r>
            <a:endParaRPr lang="en-US" sz="1200" dirty="0">
              <a:effectLst/>
              <a:latin typeface="Times New Roman"/>
              <a:ea typeface="Times New Roman"/>
            </a:endParaRPr>
          </a:p>
          <a:p>
            <a:pPr marL="0" marR="0">
              <a:lnSpc>
                <a:spcPct val="115000"/>
              </a:lnSpc>
              <a:spcBef>
                <a:spcPts val="0"/>
              </a:spcBef>
              <a:spcAft>
                <a:spcPts val="1000"/>
              </a:spcAft>
            </a:pPr>
            <a:r>
              <a:rPr lang="en-US" sz="1400" dirty="0">
                <a:effectLst/>
                <a:latin typeface="Courier New"/>
                <a:ea typeface="Malgun Gothic"/>
                <a:cs typeface="Times New Roman"/>
              </a:rPr>
              <a:t> </a:t>
            </a:r>
            <a:endParaRPr lang="en-US" sz="1100" dirty="0">
              <a:effectLst/>
              <a:latin typeface="Calibri"/>
              <a:ea typeface="Malgun Gothic"/>
              <a:cs typeface="Times New Roman"/>
            </a:endParaRPr>
          </a:p>
        </p:txBody>
      </p:sp>
    </p:spTree>
    <p:extLst>
      <p:ext uri="{BB962C8B-B14F-4D97-AF65-F5344CB8AC3E}">
        <p14:creationId xmlns:p14="http://schemas.microsoft.com/office/powerpoint/2010/main" val="2679131807"/>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0723" name="Slide Number Placeholder 6"/>
          <p:cNvSpPr>
            <a:spLocks noGrp="1"/>
          </p:cNvSpPr>
          <p:nvPr>
            <p:ph type="sldNum" sz="quarter" idx="12"/>
          </p:nvPr>
        </p:nvSpPr>
        <p:spPr>
          <a:noFill/>
        </p:spPr>
        <p:txBody>
          <a:bodyPr/>
          <a:lstStyle/>
          <a:p>
            <a:fld id="{67D80F95-22AB-4028-BC59-4504C7A88524}" type="slidenum">
              <a:rPr lang="en-US" smtClean="0"/>
              <a:pPr/>
              <a:t>90</a:t>
            </a:fld>
            <a:endParaRPr lang="en-US" smtClean="0"/>
          </a:p>
        </p:txBody>
      </p:sp>
      <p:pic>
        <p:nvPicPr>
          <p:cNvPr id="30725" name="Picture 9"/>
          <p:cNvPicPr>
            <a:picLocks noChangeAspect="1" noChangeArrowheads="1"/>
          </p:cNvPicPr>
          <p:nvPr/>
        </p:nvPicPr>
        <p:blipFill>
          <a:blip r:embed="rId2" cstate="print"/>
          <a:srcRect/>
          <a:stretch>
            <a:fillRect/>
          </a:stretch>
        </p:blipFill>
        <p:spPr bwMode="auto">
          <a:xfrm>
            <a:off x="531813" y="2438400"/>
            <a:ext cx="8612187" cy="3105150"/>
          </a:xfrm>
          <a:prstGeom prst="rect">
            <a:avLst/>
          </a:prstGeom>
          <a:noFill/>
          <a:ln w="9525">
            <a:noFill/>
            <a:miter lim="800000"/>
            <a:headEnd/>
            <a:tailEnd/>
          </a:ln>
        </p:spPr>
      </p:pic>
      <p:sp>
        <p:nvSpPr>
          <p:cNvPr id="6" name="Text Box 3"/>
          <p:cNvSpPr txBox="1">
            <a:spLocks noChangeArrowheads="1"/>
          </p:cNvSpPr>
          <p:nvPr/>
        </p:nvSpPr>
        <p:spPr bwMode="auto">
          <a:xfrm>
            <a:off x="609600" y="1720850"/>
            <a:ext cx="8229600" cy="369332"/>
          </a:xfrm>
          <a:prstGeom prst="rect">
            <a:avLst/>
          </a:prstGeom>
          <a:noFill/>
          <a:ln w="9525">
            <a:noFill/>
            <a:miter lim="800000"/>
            <a:headEnd/>
            <a:tailEnd/>
          </a:ln>
        </p:spPr>
        <p:txBody>
          <a:bodyPr wrap="square">
            <a:spAutoFit/>
          </a:bodyPr>
          <a:lstStyle/>
          <a:p>
            <a:pPr>
              <a:spcBef>
                <a:spcPct val="50000"/>
              </a:spcBef>
            </a:pPr>
            <a:r>
              <a:rPr lang="en-US" dirty="0" smtClean="0"/>
              <a:t>Case 3b) Delete </a:t>
            </a:r>
            <a:r>
              <a:rPr lang="en-US" dirty="0"/>
              <a:t>a Node with </a:t>
            </a:r>
            <a:r>
              <a:rPr lang="en-US" dirty="0" smtClean="0"/>
              <a:t>two children &amp; it successor is not a leaf</a:t>
            </a:r>
            <a:endParaRPr lang="en-US" dirty="0"/>
          </a:p>
        </p:txBody>
      </p:sp>
      <p:sp>
        <p:nvSpPr>
          <p:cNvPr id="7" name="TextBox 6"/>
          <p:cNvSpPr txBox="1"/>
          <p:nvPr/>
        </p:nvSpPr>
        <p:spPr>
          <a:xfrm>
            <a:off x="2370261" y="4364908"/>
            <a:ext cx="320922" cy="369332"/>
          </a:xfrm>
          <a:prstGeom prst="rect">
            <a:avLst/>
          </a:prstGeom>
          <a:noFill/>
        </p:spPr>
        <p:txBody>
          <a:bodyPr wrap="none" rtlCol="0">
            <a:spAutoFit/>
          </a:bodyPr>
          <a:lstStyle/>
          <a:p>
            <a:r>
              <a:rPr lang="en-US" dirty="0" smtClean="0"/>
              <a:t>x</a:t>
            </a:r>
            <a:endParaRPr lang="en-US" dirty="0"/>
          </a:p>
        </p:txBody>
      </p:sp>
      <p:sp>
        <p:nvSpPr>
          <p:cNvPr id="8" name="TextBox 7"/>
          <p:cNvSpPr txBox="1"/>
          <p:nvPr/>
        </p:nvSpPr>
        <p:spPr>
          <a:xfrm>
            <a:off x="1227261" y="3934277"/>
            <a:ext cx="320922" cy="369332"/>
          </a:xfrm>
          <a:prstGeom prst="rect">
            <a:avLst/>
          </a:prstGeom>
          <a:noFill/>
        </p:spPr>
        <p:txBody>
          <a:bodyPr wrap="none" rtlCol="0">
            <a:spAutoFit/>
          </a:bodyPr>
          <a:lstStyle/>
          <a:p>
            <a:r>
              <a:rPr lang="en-US" dirty="0" smtClean="0"/>
              <a:t>y</a:t>
            </a:r>
            <a:endParaRPr lang="en-US" dirty="0"/>
          </a:p>
        </p:txBody>
      </p:sp>
      <p:sp>
        <p:nvSpPr>
          <p:cNvPr id="2" name="Rectangle 1"/>
          <p:cNvSpPr/>
          <p:nvPr/>
        </p:nvSpPr>
        <p:spPr>
          <a:xfrm>
            <a:off x="1752600" y="5436072"/>
            <a:ext cx="6620252" cy="1421928"/>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root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00B050"/>
                </a:solidFill>
                <a:latin typeface="Courier New" pitchFamily="49" charset="0"/>
                <a:ea typeface="UWKMJF (KSC)" pitchFamily="2" charset="-127"/>
                <a:cs typeface="Courier New" pitchFamily="49" charset="0"/>
              </a:rPr>
              <a:t>else</a:t>
            </a:r>
            <a:r>
              <a:rPr lang="en-US" altLang="ko-KR" dirty="0" smtClean="0">
                <a:solidFill>
                  <a:srgbClr val="00B050"/>
                </a:solidFill>
                <a:latin typeface="Courier New" pitchFamily="49" charset="0"/>
                <a:ea typeface="굴림" pitchFamily="34" charset="-127"/>
                <a:cs typeface="Courier New" pitchFamily="49" charset="0"/>
              </a:rPr>
              <a:t> </a:t>
            </a:r>
            <a:r>
              <a:rPr lang="en-US" altLang="ko-KR" dirty="0">
                <a:solidFill>
                  <a:srgbClr val="00B050"/>
                </a:solidFill>
                <a:latin typeface="Courier New" pitchFamily="49" charset="0"/>
                <a:ea typeface="UWKMJF (KSC)" pitchFamily="2" charset="-127"/>
                <a:cs typeface="Courier New" pitchFamily="49" charset="0"/>
              </a:rPr>
              <a:t>if y == 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left</a:t>
            </a:r>
            <a:endParaRPr lang="en-US" altLang="ko-KR" dirty="0">
              <a:solidFill>
                <a:srgbClr val="00B05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00B050"/>
                </a:solidFill>
                <a:latin typeface="Courier New" pitchFamily="49" charset="0"/>
                <a:ea typeface="UWKMJF (KSC)" pitchFamily="2" charset="-127"/>
                <a:cs typeface="Courier New" pitchFamily="49" charset="0"/>
              </a:rPr>
              <a:t>	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 </a:t>
            </a:r>
            <a:r>
              <a:rPr lang="en-US" altLang="ko-KR" dirty="0" err="1">
                <a:solidFill>
                  <a:srgbClr val="00B050"/>
                </a:solidFill>
                <a:latin typeface="Courier New" pitchFamily="49" charset="0"/>
                <a:ea typeface="UWKMJF (KSC)" pitchFamily="2" charset="-127"/>
                <a:cs typeface="Courier New" pitchFamily="49" charset="0"/>
              </a:rPr>
              <a:t>leftchild</a:t>
            </a:r>
            <a:r>
              <a:rPr lang="en-US" altLang="ko-KR" dirty="0">
                <a:solidFill>
                  <a:srgbClr val="00B050"/>
                </a:solidFill>
                <a:latin typeface="Courier New" pitchFamily="49" charset="0"/>
                <a:ea typeface="UWKMJF (KSC)" pitchFamily="2" charset="-127"/>
                <a:cs typeface="Courier New" pitchFamily="49" charset="0"/>
              </a:rPr>
              <a:t> = x</a:t>
            </a:r>
            <a:endParaRPr lang="en-US" altLang="ko-KR" dirty="0">
              <a:solidFill>
                <a:srgbClr val="00B05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a:t>
            </a:r>
            <a:r>
              <a:rPr lang="en-US" altLang="ko-KR" dirty="0" err="1">
                <a:solidFill>
                  <a:srgbClr val="FF0000"/>
                </a:solidFill>
                <a:latin typeface="Courier New" pitchFamily="49" charset="0"/>
                <a:ea typeface="UWKMJF (KSC)" pitchFamily="2" charset="-127"/>
                <a:cs typeface="Courier New" pitchFamily="49" charset="0"/>
              </a:rPr>
              <a:t>rightchild</a:t>
            </a:r>
            <a:r>
              <a:rPr lang="en-US" altLang="ko-KR" dirty="0">
                <a:solidFill>
                  <a:srgbClr val="FF0000"/>
                </a:solidFill>
                <a:latin typeface="Courier New" pitchFamily="49" charset="0"/>
                <a:ea typeface="UWKMJF (KSC)" pitchFamily="2" charset="-127"/>
                <a:cs typeface="Courier New" pitchFamily="49" charset="0"/>
              </a:rPr>
              <a:t> = x</a:t>
            </a:r>
            <a:endParaRPr lang="en-US" altLang="ko-KR" dirty="0">
              <a:solidFill>
                <a:srgbClr val="FF0000"/>
              </a:solidFill>
              <a:latin typeface="Courier New" pitchFamily="49" charset="0"/>
              <a:ea typeface="굴림" pitchFamily="34" charset="-127"/>
              <a:cs typeface="Courier New" pitchFamily="49" charset="0"/>
            </a:endParaRPr>
          </a:p>
        </p:txBody>
      </p:sp>
      <p:sp>
        <p:nvSpPr>
          <p:cNvPr id="3" name="Freeform 2"/>
          <p:cNvSpPr/>
          <p:nvPr/>
        </p:nvSpPr>
        <p:spPr bwMode="auto">
          <a:xfrm>
            <a:off x="1914148" y="3679791"/>
            <a:ext cx="215441" cy="878305"/>
          </a:xfrm>
          <a:custGeom>
            <a:avLst/>
            <a:gdLst>
              <a:gd name="connsiteX0" fmla="*/ 10905 w 215441"/>
              <a:gd name="connsiteY0" fmla="*/ 878305 h 878305"/>
              <a:gd name="connsiteX1" fmla="*/ 22936 w 215441"/>
              <a:gd name="connsiteY1" fmla="*/ 204537 h 878305"/>
              <a:gd name="connsiteX2" fmla="*/ 215441 w 215441"/>
              <a:gd name="connsiteY2" fmla="*/ 0 h 878305"/>
            </a:gdLst>
            <a:ahLst/>
            <a:cxnLst>
              <a:cxn ang="0">
                <a:pos x="connsiteX0" y="connsiteY0"/>
              </a:cxn>
              <a:cxn ang="0">
                <a:pos x="connsiteX1" y="connsiteY1"/>
              </a:cxn>
              <a:cxn ang="0">
                <a:pos x="connsiteX2" y="connsiteY2"/>
              </a:cxn>
            </a:cxnLst>
            <a:rect l="l" t="t" r="r" b="b"/>
            <a:pathLst>
              <a:path w="215441" h="878305">
                <a:moveTo>
                  <a:pt x="10905" y="878305"/>
                </a:moveTo>
                <a:cubicBezTo>
                  <a:pt x="-124" y="614613"/>
                  <a:pt x="-11153" y="350921"/>
                  <a:pt x="22936" y="204537"/>
                </a:cubicBezTo>
                <a:cubicBezTo>
                  <a:pt x="57025" y="58153"/>
                  <a:pt x="136233" y="29076"/>
                  <a:pt x="215441" y="0"/>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4" name="Freeform 3"/>
          <p:cNvSpPr/>
          <p:nvPr/>
        </p:nvSpPr>
        <p:spPr bwMode="auto">
          <a:xfrm>
            <a:off x="2334126" y="3838074"/>
            <a:ext cx="156579" cy="697831"/>
          </a:xfrm>
          <a:custGeom>
            <a:avLst/>
            <a:gdLst>
              <a:gd name="connsiteX0" fmla="*/ 24063 w 156579"/>
              <a:gd name="connsiteY0" fmla="*/ 0 h 697831"/>
              <a:gd name="connsiteX1" fmla="*/ 156411 w 156579"/>
              <a:gd name="connsiteY1" fmla="*/ 348915 h 697831"/>
              <a:gd name="connsiteX2" fmla="*/ 0 w 156579"/>
              <a:gd name="connsiteY2" fmla="*/ 697831 h 697831"/>
            </a:gdLst>
            <a:ahLst/>
            <a:cxnLst>
              <a:cxn ang="0">
                <a:pos x="connsiteX0" y="connsiteY0"/>
              </a:cxn>
              <a:cxn ang="0">
                <a:pos x="connsiteX1" y="connsiteY1"/>
              </a:cxn>
              <a:cxn ang="0">
                <a:pos x="connsiteX2" y="connsiteY2"/>
              </a:cxn>
            </a:cxnLst>
            <a:rect l="l" t="t" r="r" b="b"/>
            <a:pathLst>
              <a:path w="156579" h="697831">
                <a:moveTo>
                  <a:pt x="24063" y="0"/>
                </a:moveTo>
                <a:cubicBezTo>
                  <a:pt x="92242" y="116305"/>
                  <a:pt x="160421" y="232610"/>
                  <a:pt x="156411" y="348915"/>
                </a:cubicBezTo>
                <a:cubicBezTo>
                  <a:pt x="152401" y="465220"/>
                  <a:pt x="76200" y="581525"/>
                  <a:pt x="0" y="697831"/>
                </a:cubicBezTo>
              </a:path>
            </a:pathLst>
          </a:custGeom>
          <a:noFill/>
          <a:ln w="9525" cap="flat" cmpd="sng" algn="ctr">
            <a:solidFill>
              <a:srgbClr val="00B05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297903017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1747" name="Slide Number Placeholder 5"/>
          <p:cNvSpPr>
            <a:spLocks noGrp="1"/>
          </p:cNvSpPr>
          <p:nvPr>
            <p:ph type="sldNum" sz="quarter" idx="12"/>
          </p:nvPr>
        </p:nvSpPr>
        <p:spPr>
          <a:noFill/>
        </p:spPr>
        <p:txBody>
          <a:bodyPr/>
          <a:lstStyle/>
          <a:p>
            <a:fld id="{EAF7BE9D-F47D-4812-94E8-D43894B866F2}" type="slidenum">
              <a:rPr lang="en-US" smtClean="0"/>
              <a:pPr/>
              <a:t>91</a:t>
            </a:fld>
            <a:endParaRPr lang="en-US" smtClean="0"/>
          </a:p>
        </p:txBody>
      </p:sp>
      <p:pic>
        <p:nvPicPr>
          <p:cNvPr id="31749" name="Picture 8"/>
          <p:cNvPicPr>
            <a:picLocks noChangeAspect="1" noChangeArrowheads="1"/>
          </p:cNvPicPr>
          <p:nvPr/>
        </p:nvPicPr>
        <p:blipFill>
          <a:blip r:embed="rId2" cstate="print"/>
          <a:srcRect/>
          <a:stretch>
            <a:fillRect/>
          </a:stretch>
        </p:blipFill>
        <p:spPr bwMode="auto">
          <a:xfrm>
            <a:off x="381000" y="2035772"/>
            <a:ext cx="8482013" cy="3376613"/>
          </a:xfrm>
          <a:prstGeom prst="rect">
            <a:avLst/>
          </a:prstGeom>
          <a:noFill/>
          <a:ln w="9525">
            <a:noFill/>
            <a:miter lim="800000"/>
            <a:headEnd/>
            <a:tailEnd/>
          </a:ln>
        </p:spPr>
      </p:pic>
      <p:sp>
        <p:nvSpPr>
          <p:cNvPr id="5" name="TextBox 4"/>
          <p:cNvSpPr txBox="1"/>
          <p:nvPr/>
        </p:nvSpPr>
        <p:spPr>
          <a:xfrm>
            <a:off x="3124200" y="2181363"/>
            <a:ext cx="320922" cy="369332"/>
          </a:xfrm>
          <a:prstGeom prst="rect">
            <a:avLst/>
          </a:prstGeom>
          <a:noFill/>
        </p:spPr>
        <p:txBody>
          <a:bodyPr wrap="none" rtlCol="0">
            <a:spAutoFit/>
          </a:bodyPr>
          <a:lstStyle/>
          <a:p>
            <a:r>
              <a:rPr lang="en-US" dirty="0" smtClean="0"/>
              <a:t>y</a:t>
            </a:r>
            <a:endParaRPr lang="en-US" dirty="0"/>
          </a:p>
        </p:txBody>
      </p:sp>
      <p:sp>
        <p:nvSpPr>
          <p:cNvPr id="6" name="TextBox 5"/>
          <p:cNvSpPr txBox="1"/>
          <p:nvPr/>
        </p:nvSpPr>
        <p:spPr>
          <a:xfrm>
            <a:off x="3894181" y="2715490"/>
            <a:ext cx="320922" cy="369332"/>
          </a:xfrm>
          <a:prstGeom prst="rect">
            <a:avLst/>
          </a:prstGeom>
          <a:noFill/>
        </p:spPr>
        <p:txBody>
          <a:bodyPr wrap="none" rtlCol="0">
            <a:spAutoFit/>
          </a:bodyPr>
          <a:lstStyle/>
          <a:p>
            <a:r>
              <a:rPr lang="en-US" dirty="0" smtClean="0"/>
              <a:t>x</a:t>
            </a:r>
            <a:endParaRPr lang="en-US" dirty="0"/>
          </a:p>
        </p:txBody>
      </p:sp>
      <p:sp>
        <p:nvSpPr>
          <p:cNvPr id="2" name="Rectangle 1"/>
          <p:cNvSpPr/>
          <p:nvPr/>
        </p:nvSpPr>
        <p:spPr>
          <a:xfrm>
            <a:off x="1752600" y="5334000"/>
            <a:ext cx="6460878" cy="1434175"/>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root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r>
              <a:rPr lang="en-US" altLang="ko-KR" dirty="0" smtClean="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if y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left</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00B050"/>
                </a:solidFill>
                <a:latin typeface="Courier New" pitchFamily="49" charset="0"/>
                <a:ea typeface="UWKMJF (KSC)" pitchFamily="2" charset="-127"/>
                <a:cs typeface="Courier New" pitchFamily="49" charset="0"/>
              </a:rPr>
              <a:t>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a:t>
            </a:r>
            <a:r>
              <a:rPr lang="en-US" altLang="ko-KR" dirty="0" err="1">
                <a:solidFill>
                  <a:srgbClr val="00B050"/>
                </a:solidFill>
                <a:latin typeface="Courier New" pitchFamily="49" charset="0"/>
                <a:ea typeface="UWKMJF (KSC)" pitchFamily="2" charset="-127"/>
                <a:cs typeface="Courier New" pitchFamily="49" charset="0"/>
              </a:rPr>
              <a:t>rightchild</a:t>
            </a:r>
            <a:r>
              <a:rPr lang="en-US" altLang="ko-KR" dirty="0">
                <a:solidFill>
                  <a:srgbClr val="00B050"/>
                </a:solidFill>
                <a:latin typeface="Courier New" pitchFamily="49" charset="0"/>
                <a:ea typeface="UWKMJF (KSC)" pitchFamily="2" charset="-127"/>
                <a:cs typeface="Courier New" pitchFamily="49" charset="0"/>
              </a:rPr>
              <a:t> = x</a:t>
            </a:r>
            <a:endParaRPr lang="en-US" altLang="ko-KR" dirty="0">
              <a:solidFill>
                <a:srgbClr val="00B050"/>
              </a:solidFill>
              <a:latin typeface="Courier New" pitchFamily="49" charset="0"/>
              <a:ea typeface="굴림" pitchFamily="34" charset="-127"/>
              <a:cs typeface="Courier New" pitchFamily="49" charset="0"/>
            </a:endParaRPr>
          </a:p>
        </p:txBody>
      </p:sp>
      <p:sp>
        <p:nvSpPr>
          <p:cNvPr id="3" name="Freeform 2"/>
          <p:cNvSpPr/>
          <p:nvPr/>
        </p:nvSpPr>
        <p:spPr bwMode="auto">
          <a:xfrm>
            <a:off x="2598821" y="2122195"/>
            <a:ext cx="1479884" cy="957889"/>
          </a:xfrm>
          <a:custGeom>
            <a:avLst/>
            <a:gdLst>
              <a:gd name="connsiteX0" fmla="*/ 1479884 w 1479884"/>
              <a:gd name="connsiteY0" fmla="*/ 957889 h 957889"/>
              <a:gd name="connsiteX1" fmla="*/ 950495 w 1479884"/>
              <a:gd name="connsiteY1" fmla="*/ 91616 h 957889"/>
              <a:gd name="connsiteX2" fmla="*/ 0 w 1479884"/>
              <a:gd name="connsiteY2" fmla="*/ 67552 h 957889"/>
            </a:gdLst>
            <a:ahLst/>
            <a:cxnLst>
              <a:cxn ang="0">
                <a:pos x="connsiteX0" y="connsiteY0"/>
              </a:cxn>
              <a:cxn ang="0">
                <a:pos x="connsiteX1" y="connsiteY1"/>
              </a:cxn>
              <a:cxn ang="0">
                <a:pos x="connsiteX2" y="connsiteY2"/>
              </a:cxn>
            </a:cxnLst>
            <a:rect l="l" t="t" r="r" b="b"/>
            <a:pathLst>
              <a:path w="1479884" h="957889">
                <a:moveTo>
                  <a:pt x="1479884" y="957889"/>
                </a:moveTo>
                <a:cubicBezTo>
                  <a:pt x="1338513" y="598947"/>
                  <a:pt x="1197142" y="240005"/>
                  <a:pt x="950495" y="91616"/>
                </a:cubicBezTo>
                <a:cubicBezTo>
                  <a:pt x="703848" y="-56773"/>
                  <a:pt x="351924" y="5389"/>
                  <a:pt x="0" y="67552"/>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4" name="Freeform 3"/>
          <p:cNvSpPr/>
          <p:nvPr/>
        </p:nvSpPr>
        <p:spPr bwMode="auto">
          <a:xfrm>
            <a:off x="2454442" y="2466474"/>
            <a:ext cx="1287379" cy="854242"/>
          </a:xfrm>
          <a:custGeom>
            <a:avLst/>
            <a:gdLst>
              <a:gd name="connsiteX0" fmla="*/ 0 w 1287379"/>
              <a:gd name="connsiteY0" fmla="*/ 0 h 854242"/>
              <a:gd name="connsiteX1" fmla="*/ 360947 w 1287379"/>
              <a:gd name="connsiteY1" fmla="*/ 577515 h 854242"/>
              <a:gd name="connsiteX2" fmla="*/ 1287379 w 1287379"/>
              <a:gd name="connsiteY2" fmla="*/ 854242 h 854242"/>
            </a:gdLst>
            <a:ahLst/>
            <a:cxnLst>
              <a:cxn ang="0">
                <a:pos x="connsiteX0" y="connsiteY0"/>
              </a:cxn>
              <a:cxn ang="0">
                <a:pos x="connsiteX1" y="connsiteY1"/>
              </a:cxn>
              <a:cxn ang="0">
                <a:pos x="connsiteX2" y="connsiteY2"/>
              </a:cxn>
            </a:cxnLst>
            <a:rect l="l" t="t" r="r" b="b"/>
            <a:pathLst>
              <a:path w="1287379" h="854242">
                <a:moveTo>
                  <a:pt x="0" y="0"/>
                </a:moveTo>
                <a:cubicBezTo>
                  <a:pt x="73192" y="217570"/>
                  <a:pt x="146384" y="435141"/>
                  <a:pt x="360947" y="577515"/>
                </a:cubicBezTo>
                <a:cubicBezTo>
                  <a:pt x="575510" y="719889"/>
                  <a:pt x="931444" y="787065"/>
                  <a:pt x="1287379" y="854242"/>
                </a:cubicBezTo>
              </a:path>
            </a:pathLst>
          </a:custGeom>
          <a:noFill/>
          <a:ln w="9525" cap="flat" cmpd="sng" algn="ctr">
            <a:solidFill>
              <a:srgbClr val="00B05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308181000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a:solidFill>
                  <a:srgbClr val="1F497D"/>
                </a:solidFill>
                <a:ea typeface="UWKMJF (KSC)" pitchFamily="2" charset="-127"/>
              </a:rPr>
              <a:t>Operations on Binary Search Tree</a:t>
            </a:r>
            <a:br>
              <a:rPr lang="en-US" dirty="0">
                <a:solidFill>
                  <a:srgbClr val="1F497D"/>
                </a:solidFill>
                <a:ea typeface="UWKMJF (KSC)" pitchFamily="2" charset="-127"/>
              </a:rPr>
            </a:br>
            <a:r>
              <a:rPr lang="en-US" sz="3200" dirty="0">
                <a:solidFill>
                  <a:srgbClr val="1F497D"/>
                </a:solidFill>
                <a:ea typeface="UWKMJF (KSC)" pitchFamily="2" charset="-127"/>
              </a:rPr>
              <a:t>(Delete a Node)</a:t>
            </a:r>
            <a:endParaRPr lang="en-US" sz="2800" dirty="0" smtClean="0"/>
          </a:p>
        </p:txBody>
      </p:sp>
      <p:sp>
        <p:nvSpPr>
          <p:cNvPr id="31747" name="Slide Number Placeholder 5"/>
          <p:cNvSpPr>
            <a:spLocks noGrp="1"/>
          </p:cNvSpPr>
          <p:nvPr>
            <p:ph type="sldNum" sz="quarter" idx="12"/>
          </p:nvPr>
        </p:nvSpPr>
        <p:spPr>
          <a:noFill/>
        </p:spPr>
        <p:txBody>
          <a:bodyPr/>
          <a:lstStyle/>
          <a:p>
            <a:fld id="{EAF7BE9D-F47D-4812-94E8-D43894B866F2}" type="slidenum">
              <a:rPr lang="en-US" smtClean="0"/>
              <a:pPr/>
              <a:t>92</a:t>
            </a:fld>
            <a:endParaRPr lang="en-US" smtClean="0"/>
          </a:p>
        </p:txBody>
      </p:sp>
      <p:pic>
        <p:nvPicPr>
          <p:cNvPr id="31749" name="Picture 8"/>
          <p:cNvPicPr>
            <a:picLocks noChangeAspect="1" noChangeArrowheads="1"/>
          </p:cNvPicPr>
          <p:nvPr/>
        </p:nvPicPr>
        <p:blipFill>
          <a:blip r:embed="rId2" cstate="print"/>
          <a:srcRect/>
          <a:stretch>
            <a:fillRect/>
          </a:stretch>
        </p:blipFill>
        <p:spPr bwMode="auto">
          <a:xfrm>
            <a:off x="381000" y="2035772"/>
            <a:ext cx="8482013" cy="3376613"/>
          </a:xfrm>
          <a:prstGeom prst="rect">
            <a:avLst/>
          </a:prstGeom>
          <a:noFill/>
          <a:ln w="9525">
            <a:noFill/>
            <a:miter lim="800000"/>
            <a:headEnd/>
            <a:tailEnd/>
          </a:ln>
        </p:spPr>
      </p:pic>
      <p:sp>
        <p:nvSpPr>
          <p:cNvPr id="5" name="TextBox 4"/>
          <p:cNvSpPr txBox="1"/>
          <p:nvPr/>
        </p:nvSpPr>
        <p:spPr>
          <a:xfrm>
            <a:off x="3124200" y="2181363"/>
            <a:ext cx="320922" cy="369332"/>
          </a:xfrm>
          <a:prstGeom prst="rect">
            <a:avLst/>
          </a:prstGeom>
          <a:noFill/>
        </p:spPr>
        <p:txBody>
          <a:bodyPr wrap="none" rtlCol="0">
            <a:spAutoFit/>
          </a:bodyPr>
          <a:lstStyle/>
          <a:p>
            <a:r>
              <a:rPr lang="en-US" dirty="0" smtClean="0"/>
              <a:t>y</a:t>
            </a:r>
            <a:endParaRPr lang="en-US" dirty="0"/>
          </a:p>
        </p:txBody>
      </p:sp>
      <p:sp>
        <p:nvSpPr>
          <p:cNvPr id="6" name="TextBox 5"/>
          <p:cNvSpPr txBox="1"/>
          <p:nvPr/>
        </p:nvSpPr>
        <p:spPr>
          <a:xfrm>
            <a:off x="3894181" y="2715490"/>
            <a:ext cx="320922" cy="369332"/>
          </a:xfrm>
          <a:prstGeom prst="rect">
            <a:avLst/>
          </a:prstGeom>
          <a:noFill/>
        </p:spPr>
        <p:txBody>
          <a:bodyPr wrap="none" rtlCol="0">
            <a:spAutoFit/>
          </a:bodyPr>
          <a:lstStyle/>
          <a:p>
            <a:r>
              <a:rPr lang="en-US" dirty="0" smtClean="0"/>
              <a:t>x</a:t>
            </a:r>
            <a:endParaRPr lang="en-US" dirty="0"/>
          </a:p>
        </p:txBody>
      </p:sp>
      <p:sp>
        <p:nvSpPr>
          <p:cNvPr id="2" name="Rectangle 1"/>
          <p:cNvSpPr/>
          <p:nvPr/>
        </p:nvSpPr>
        <p:spPr>
          <a:xfrm>
            <a:off x="1752600" y="5334000"/>
            <a:ext cx="6460878" cy="1434175"/>
          </a:xfrm>
          <a:prstGeom prst="rect">
            <a:avLst/>
          </a:prstGeom>
        </p:spPr>
        <p:txBody>
          <a:bodyPr wrap="square">
            <a:spAutoFit/>
          </a:bodyPr>
          <a:lstStyle/>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if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 NIL</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root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r>
              <a:rPr lang="en-US" altLang="ko-KR" dirty="0" smtClean="0">
                <a:solidFill>
                  <a:srgbClr val="FF0000"/>
                </a:solidFill>
                <a:latin typeface="Courier New" pitchFamily="49" charset="0"/>
                <a:ea typeface="굴림" pitchFamily="34" charset="-127"/>
                <a:cs typeface="Courier New" pitchFamily="49" charset="0"/>
              </a:rPr>
              <a:t> </a:t>
            </a:r>
            <a:r>
              <a:rPr lang="en-US" altLang="ko-KR" dirty="0">
                <a:solidFill>
                  <a:srgbClr val="FF0000"/>
                </a:solidFill>
                <a:latin typeface="Courier New" pitchFamily="49" charset="0"/>
                <a:ea typeface="UWKMJF (KSC)" pitchFamily="2" charset="-127"/>
                <a:cs typeface="Courier New" pitchFamily="49" charset="0"/>
              </a:rPr>
              <a:t>if y ==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left</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y  </a:t>
            </a:r>
            <a:r>
              <a:rPr lang="en-US" altLang="ko-KR" dirty="0">
                <a:solidFill>
                  <a:srgbClr val="FF0000"/>
                </a:solidFill>
                <a:latin typeface="Courier New" pitchFamily="49" charset="0"/>
                <a:ea typeface="UWKMJF (KSC)" pitchFamily="2" charset="-127"/>
                <a:cs typeface="Courier New" pitchFamily="49" charset="0"/>
                <a:sym typeface="Symbol" pitchFamily="18" charset="2"/>
              </a:rPr>
              <a:t></a:t>
            </a:r>
            <a:r>
              <a:rPr lang="en-US" altLang="ko-KR" dirty="0">
                <a:solidFill>
                  <a:srgbClr val="FF0000"/>
                </a:solidFill>
                <a:latin typeface="Courier New" pitchFamily="49" charset="0"/>
                <a:ea typeface="UWKMJF (KSC)" pitchFamily="2" charset="-127"/>
                <a:cs typeface="Courier New" pitchFamily="49" charset="0"/>
              </a:rPr>
              <a:t> parent </a:t>
            </a:r>
            <a:r>
              <a:rPr lang="en-US" altLang="ko-KR" dirty="0">
                <a:solidFill>
                  <a:srgbClr val="FF0000"/>
                </a:solidFill>
                <a:latin typeface="Courier New" pitchFamily="49" charset="0"/>
                <a:ea typeface="UWKMJF (KSC)" pitchFamily="2" charset="-127"/>
                <a:cs typeface="Courier New" pitchFamily="49" charset="0"/>
                <a:sym typeface="Symbol" pitchFamily="18" charset="2"/>
              </a:rPr>
              <a:t> </a:t>
            </a:r>
            <a:r>
              <a:rPr lang="en-US" altLang="ko-KR" dirty="0" err="1">
                <a:solidFill>
                  <a:srgbClr val="FF0000"/>
                </a:solidFill>
                <a:latin typeface="Courier New" pitchFamily="49" charset="0"/>
                <a:ea typeface="UWKMJF (KSC)" pitchFamily="2" charset="-127"/>
                <a:cs typeface="Courier New" pitchFamily="49" charset="0"/>
              </a:rPr>
              <a:t>leftchild</a:t>
            </a:r>
            <a:r>
              <a:rPr lang="en-US" altLang="ko-KR" dirty="0">
                <a:solidFill>
                  <a:srgbClr val="FF0000"/>
                </a:solidFill>
                <a:latin typeface="Courier New" pitchFamily="49" charset="0"/>
                <a:ea typeface="UWKMJF (KSC)" pitchFamily="2" charset="-127"/>
                <a:cs typeface="Courier New" pitchFamily="49" charset="0"/>
              </a:rPr>
              <a:t> = x</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smtClean="0">
                <a:solidFill>
                  <a:srgbClr val="FF0000"/>
                </a:solidFill>
                <a:latin typeface="Courier New" pitchFamily="49" charset="0"/>
                <a:ea typeface="UWKMJF (KSC)" pitchFamily="2" charset="-127"/>
                <a:cs typeface="Courier New" pitchFamily="49" charset="0"/>
              </a:rPr>
              <a:t>else</a:t>
            </a:r>
            <a:endParaRPr lang="en-US" altLang="ko-KR" dirty="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dirty="0">
                <a:solidFill>
                  <a:srgbClr val="FF0000"/>
                </a:solidFill>
                <a:latin typeface="Courier New" pitchFamily="49" charset="0"/>
                <a:ea typeface="UWKMJF (KSC)" pitchFamily="2" charset="-127"/>
                <a:cs typeface="Courier New" pitchFamily="49" charset="0"/>
              </a:rPr>
              <a:t>	</a:t>
            </a:r>
            <a:r>
              <a:rPr lang="en-US" altLang="ko-KR" dirty="0">
                <a:solidFill>
                  <a:srgbClr val="00B050"/>
                </a:solidFill>
                <a:latin typeface="Courier New" pitchFamily="49" charset="0"/>
                <a:ea typeface="UWKMJF (KSC)" pitchFamily="2" charset="-127"/>
                <a:cs typeface="Courier New" pitchFamily="49" charset="0"/>
              </a:rPr>
              <a:t>y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parent </a:t>
            </a:r>
            <a:r>
              <a:rPr lang="en-US" altLang="ko-KR" dirty="0">
                <a:solidFill>
                  <a:srgbClr val="00B050"/>
                </a:solidFill>
                <a:latin typeface="Courier New" pitchFamily="49" charset="0"/>
                <a:ea typeface="UWKMJF (KSC)" pitchFamily="2" charset="-127"/>
                <a:cs typeface="Courier New" pitchFamily="49" charset="0"/>
                <a:sym typeface="Symbol" pitchFamily="18" charset="2"/>
              </a:rPr>
              <a:t></a:t>
            </a:r>
            <a:r>
              <a:rPr lang="en-US" altLang="ko-KR" dirty="0">
                <a:solidFill>
                  <a:srgbClr val="00B050"/>
                </a:solidFill>
                <a:latin typeface="Courier New" pitchFamily="49" charset="0"/>
                <a:ea typeface="UWKMJF (KSC)" pitchFamily="2" charset="-127"/>
                <a:cs typeface="Courier New" pitchFamily="49" charset="0"/>
              </a:rPr>
              <a:t> </a:t>
            </a:r>
            <a:r>
              <a:rPr lang="en-US" altLang="ko-KR" dirty="0" err="1">
                <a:solidFill>
                  <a:srgbClr val="00B050"/>
                </a:solidFill>
                <a:latin typeface="Courier New" pitchFamily="49" charset="0"/>
                <a:ea typeface="UWKMJF (KSC)" pitchFamily="2" charset="-127"/>
                <a:cs typeface="Courier New" pitchFamily="49" charset="0"/>
              </a:rPr>
              <a:t>rightchild</a:t>
            </a:r>
            <a:r>
              <a:rPr lang="en-US" altLang="ko-KR" dirty="0">
                <a:solidFill>
                  <a:srgbClr val="00B050"/>
                </a:solidFill>
                <a:latin typeface="Courier New" pitchFamily="49" charset="0"/>
                <a:ea typeface="UWKMJF (KSC)" pitchFamily="2" charset="-127"/>
                <a:cs typeface="Courier New" pitchFamily="49" charset="0"/>
              </a:rPr>
              <a:t> = x</a:t>
            </a:r>
            <a:endParaRPr lang="en-US" altLang="ko-KR" dirty="0">
              <a:solidFill>
                <a:srgbClr val="00B050"/>
              </a:solidFill>
              <a:latin typeface="Courier New" pitchFamily="49" charset="0"/>
              <a:ea typeface="굴림" pitchFamily="34" charset="-127"/>
              <a:cs typeface="Courier New" pitchFamily="49" charset="0"/>
            </a:endParaRPr>
          </a:p>
        </p:txBody>
      </p:sp>
      <p:sp>
        <p:nvSpPr>
          <p:cNvPr id="3" name="Freeform 2"/>
          <p:cNvSpPr/>
          <p:nvPr/>
        </p:nvSpPr>
        <p:spPr bwMode="auto">
          <a:xfrm>
            <a:off x="2598821" y="2122195"/>
            <a:ext cx="1479884" cy="957889"/>
          </a:xfrm>
          <a:custGeom>
            <a:avLst/>
            <a:gdLst>
              <a:gd name="connsiteX0" fmla="*/ 1479884 w 1479884"/>
              <a:gd name="connsiteY0" fmla="*/ 957889 h 957889"/>
              <a:gd name="connsiteX1" fmla="*/ 950495 w 1479884"/>
              <a:gd name="connsiteY1" fmla="*/ 91616 h 957889"/>
              <a:gd name="connsiteX2" fmla="*/ 0 w 1479884"/>
              <a:gd name="connsiteY2" fmla="*/ 67552 h 957889"/>
            </a:gdLst>
            <a:ahLst/>
            <a:cxnLst>
              <a:cxn ang="0">
                <a:pos x="connsiteX0" y="connsiteY0"/>
              </a:cxn>
              <a:cxn ang="0">
                <a:pos x="connsiteX1" y="connsiteY1"/>
              </a:cxn>
              <a:cxn ang="0">
                <a:pos x="connsiteX2" y="connsiteY2"/>
              </a:cxn>
            </a:cxnLst>
            <a:rect l="l" t="t" r="r" b="b"/>
            <a:pathLst>
              <a:path w="1479884" h="957889">
                <a:moveTo>
                  <a:pt x="1479884" y="957889"/>
                </a:moveTo>
                <a:cubicBezTo>
                  <a:pt x="1338513" y="598947"/>
                  <a:pt x="1197142" y="240005"/>
                  <a:pt x="950495" y="91616"/>
                </a:cubicBezTo>
                <a:cubicBezTo>
                  <a:pt x="703848" y="-56773"/>
                  <a:pt x="351924" y="5389"/>
                  <a:pt x="0" y="67552"/>
                </a:cubicBezTo>
              </a:path>
            </a:pathLst>
          </a:custGeom>
          <a:noFill/>
          <a:ln w="9525"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4" name="Freeform 3"/>
          <p:cNvSpPr/>
          <p:nvPr/>
        </p:nvSpPr>
        <p:spPr bwMode="auto">
          <a:xfrm>
            <a:off x="2454442" y="2466474"/>
            <a:ext cx="1287379" cy="854242"/>
          </a:xfrm>
          <a:custGeom>
            <a:avLst/>
            <a:gdLst>
              <a:gd name="connsiteX0" fmla="*/ 0 w 1287379"/>
              <a:gd name="connsiteY0" fmla="*/ 0 h 854242"/>
              <a:gd name="connsiteX1" fmla="*/ 360947 w 1287379"/>
              <a:gd name="connsiteY1" fmla="*/ 577515 h 854242"/>
              <a:gd name="connsiteX2" fmla="*/ 1287379 w 1287379"/>
              <a:gd name="connsiteY2" fmla="*/ 854242 h 854242"/>
            </a:gdLst>
            <a:ahLst/>
            <a:cxnLst>
              <a:cxn ang="0">
                <a:pos x="connsiteX0" y="connsiteY0"/>
              </a:cxn>
              <a:cxn ang="0">
                <a:pos x="connsiteX1" y="connsiteY1"/>
              </a:cxn>
              <a:cxn ang="0">
                <a:pos x="connsiteX2" y="connsiteY2"/>
              </a:cxn>
            </a:cxnLst>
            <a:rect l="l" t="t" r="r" b="b"/>
            <a:pathLst>
              <a:path w="1287379" h="854242">
                <a:moveTo>
                  <a:pt x="0" y="0"/>
                </a:moveTo>
                <a:cubicBezTo>
                  <a:pt x="73192" y="217570"/>
                  <a:pt x="146384" y="435141"/>
                  <a:pt x="360947" y="577515"/>
                </a:cubicBezTo>
                <a:cubicBezTo>
                  <a:pt x="575510" y="719889"/>
                  <a:pt x="931444" y="787065"/>
                  <a:pt x="1287379" y="854242"/>
                </a:cubicBezTo>
              </a:path>
            </a:pathLst>
          </a:custGeom>
          <a:noFill/>
          <a:ln w="9525" cap="flat" cmpd="sng" algn="ctr">
            <a:solidFill>
              <a:srgbClr val="00B05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Tree>
    <p:extLst>
      <p:ext uri="{BB962C8B-B14F-4D97-AF65-F5344CB8AC3E}">
        <p14:creationId xmlns:p14="http://schemas.microsoft.com/office/powerpoint/2010/main" val="92255991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3" name="Rectangle 3"/>
          <p:cNvSpPr>
            <a:spLocks noGrp="1" noChangeArrowheads="1"/>
          </p:cNvSpPr>
          <p:nvPr>
            <p:ph type="title"/>
          </p:nvPr>
        </p:nvSpPr>
        <p:spPr/>
        <p:txBody>
          <a:bodyPr/>
          <a:lstStyle/>
          <a:p>
            <a:pPr eaLnBrk="1" hangingPunct="1"/>
            <a:r>
              <a:rPr lang="en-US" sz="4000" dirty="0" smtClean="0"/>
              <a:t>Binary Search Tree</a:t>
            </a:r>
            <a:br>
              <a:rPr lang="en-US" sz="4000" dirty="0" smtClean="0"/>
            </a:br>
            <a:r>
              <a:rPr lang="en-US" sz="3200" dirty="0" smtClean="0"/>
              <a:t>(Delete a node)</a:t>
            </a:r>
          </a:p>
        </p:txBody>
      </p:sp>
      <p:sp>
        <p:nvSpPr>
          <p:cNvPr id="73731" name="Slide Number Placeholder 5"/>
          <p:cNvSpPr>
            <a:spLocks noGrp="1"/>
          </p:cNvSpPr>
          <p:nvPr>
            <p:ph type="sldNum" sz="quarter" idx="12"/>
          </p:nvPr>
        </p:nvSpPr>
        <p:spPr>
          <a:noFill/>
        </p:spPr>
        <p:txBody>
          <a:bodyPr/>
          <a:lstStyle/>
          <a:p>
            <a:fld id="{86C2CC23-8B69-48B7-939D-BE651C3979F3}" type="slidenum">
              <a:rPr lang="en-US" smtClean="0"/>
              <a:pPr/>
              <a:t>93</a:t>
            </a:fld>
            <a:endParaRPr lang="en-US" smtClean="0"/>
          </a:p>
        </p:txBody>
      </p:sp>
      <p:sp>
        <p:nvSpPr>
          <p:cNvPr id="73732" name="Rectangle 2"/>
          <p:cNvSpPr>
            <a:spLocks noGrp="1" noChangeArrowheads="1"/>
          </p:cNvSpPr>
          <p:nvPr>
            <p:ph idx="1"/>
          </p:nvPr>
        </p:nvSpPr>
        <p:spPr>
          <a:xfrm>
            <a:off x="381000" y="152400"/>
            <a:ext cx="8382000" cy="5943600"/>
          </a:xfrm>
          <a:solidFill>
            <a:schemeClr val="bg1"/>
          </a:solidFill>
          <a:ln>
            <a:solidFill>
              <a:schemeClr val="tx1"/>
            </a:solidFill>
          </a:ln>
        </p:spPr>
        <p:txBody>
          <a:bodyPr/>
          <a:lstStyle/>
          <a:p>
            <a:pPr eaLnBrk="1" hangingPunct="1">
              <a:lnSpc>
                <a:spcPct val="80000"/>
              </a:lnSpc>
              <a:buFont typeface="Wingdings" pitchFamily="2" charset="2"/>
              <a:buNone/>
            </a:pPr>
            <a:r>
              <a:rPr lang="en-US" altLang="ko-KR" sz="1600" b="1" dirty="0" err="1" smtClean="0">
                <a:latin typeface="Courier New" pitchFamily="49" charset="0"/>
                <a:ea typeface="UWKMJF (KSC)" pitchFamily="2" charset="-127"/>
                <a:cs typeface="Courier New" pitchFamily="49" charset="0"/>
              </a:rPr>
              <a:t>Tree_Delete</a:t>
            </a:r>
            <a:r>
              <a:rPr lang="en-US" altLang="ko-KR" sz="1600" dirty="0" smtClean="0">
                <a:latin typeface="Courier New" pitchFamily="49" charset="0"/>
                <a:ea typeface="UWKMJF (KSC)" pitchFamily="2" charset="-127"/>
                <a:cs typeface="Courier New" pitchFamily="49" charset="0"/>
              </a:rPr>
              <a:t> (T, z)</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NIL or z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1" charset="2"/>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NIL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y = z						 // case 1 &amp; 2</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 </a:t>
            </a:r>
            <a:r>
              <a:rPr lang="en-US" altLang="ko-KR" sz="1600" b="1" dirty="0" err="1" smtClean="0">
                <a:latin typeface="Courier New" pitchFamily="49" charset="0"/>
                <a:ea typeface="UWKMJF (KSC)" pitchFamily="2" charset="-127"/>
                <a:cs typeface="Courier New" pitchFamily="49" charset="0"/>
              </a:rPr>
              <a:t>Tree_Successor</a:t>
            </a:r>
            <a:r>
              <a:rPr lang="en-US" altLang="ko-KR" sz="1600" dirty="0" smtClean="0">
                <a:latin typeface="Courier New" pitchFamily="49" charset="0"/>
                <a:ea typeface="UWKMJF (KSC)" pitchFamily="2" charset="-127"/>
                <a:cs typeface="Courier New" pitchFamily="49" charset="0"/>
              </a:rPr>
              <a:t>(z)				 // case 3</a:t>
            </a:r>
          </a:p>
          <a:p>
            <a:pPr eaLnBrk="1" hangingPunct="1">
              <a:lnSpc>
                <a:spcPct val="80000"/>
              </a:lnSpc>
              <a:buFont typeface="Wingdings" pitchFamily="2" charset="2"/>
              <a:buNone/>
            </a:pP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leftchild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if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sym typeface="Math B" pitchFamily="2" charset="2"/>
              </a:rPr>
              <a:t> </a:t>
            </a:r>
            <a:r>
              <a:rPr lang="en-US" altLang="ko-KR" sz="1600" dirty="0" smtClean="0">
                <a:latin typeface="Courier New" pitchFamily="49" charset="0"/>
                <a:ea typeface="UWKMJF (KSC)" pitchFamily="2" charset="-127"/>
                <a:cs typeface="Courier New" pitchFamily="49" charset="0"/>
              </a:rPr>
              <a:t>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x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a:t>
            </a:r>
            <a:endParaRPr lang="en-US" altLang="ko-KR" sz="1600" dirty="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 NIL</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root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r>
              <a:rPr lang="en-US" altLang="ko-KR" sz="1600" dirty="0">
                <a:latin typeface="Courier New" pitchFamily="49" charset="0"/>
                <a:ea typeface="굴림" pitchFamily="34" charset="-127"/>
                <a:cs typeface="Courier New" pitchFamily="49" charset="0"/>
              </a:rPr>
              <a:t> </a:t>
            </a:r>
            <a:r>
              <a:rPr lang="en-US" altLang="ko-KR" sz="1600" dirty="0" smtClean="0">
                <a:latin typeface="Courier New" pitchFamily="49" charset="0"/>
                <a:ea typeface="UWKMJF (KSC)" pitchFamily="2" charset="-127"/>
                <a:cs typeface="Courier New" pitchFamily="49" charset="0"/>
              </a:rPr>
              <a:t>if y ==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left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 </a:t>
            </a:r>
            <a:r>
              <a:rPr lang="en-US" altLang="ko-KR" sz="1600" dirty="0" err="1" smtClean="0">
                <a:latin typeface="Courier New" pitchFamily="49" charset="0"/>
                <a:ea typeface="UWKMJF (KSC)" pitchFamily="2" charset="-127"/>
                <a:cs typeface="Courier New" pitchFamily="49" charset="0"/>
              </a:rPr>
              <a:t>leftchild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else</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y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parent </a:t>
            </a:r>
            <a:r>
              <a:rPr lang="en-US" altLang="ko-KR" sz="1600" dirty="0" smtClean="0">
                <a:latin typeface="Courier New" pitchFamily="49" charset="0"/>
                <a:ea typeface="UWKMJF (KSC)" pitchFamily="2" charset="-127"/>
                <a:cs typeface="Courier New" pitchFamily="49" charset="0"/>
                <a:sym typeface="Symbol" pitchFamily="18" charset="2"/>
              </a:rPr>
              <a:t></a:t>
            </a:r>
            <a:r>
              <a:rPr lang="en-US" altLang="ko-KR" sz="1600" dirty="0" smtClean="0">
                <a:latin typeface="Courier New" pitchFamily="49" charset="0"/>
                <a:ea typeface="UWKMJF (KSC)" pitchFamily="2" charset="-127"/>
                <a:cs typeface="Courier New" pitchFamily="49" charset="0"/>
              </a:rPr>
              <a:t> </a:t>
            </a:r>
            <a:r>
              <a:rPr lang="en-US" altLang="ko-KR" sz="1600" dirty="0" err="1" smtClean="0">
                <a:latin typeface="Courier New" pitchFamily="49" charset="0"/>
                <a:ea typeface="UWKMJF (KSC)" pitchFamily="2" charset="-127"/>
                <a:cs typeface="Courier New" pitchFamily="49" charset="0"/>
              </a:rPr>
              <a:t>rightchild</a:t>
            </a:r>
            <a:r>
              <a:rPr lang="en-US" altLang="ko-KR" sz="1600" dirty="0" smtClean="0">
                <a:latin typeface="Courier New" pitchFamily="49" charset="0"/>
                <a:ea typeface="UWKMJF (KSC)" pitchFamily="2" charset="-127"/>
                <a:cs typeface="Courier New" pitchFamily="49" charset="0"/>
              </a:rPr>
              <a:t> = x</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latin typeface="Courier New" pitchFamily="49" charset="0"/>
                <a:ea typeface="UWKMJF (KSC)" pitchFamily="2" charset="-127"/>
                <a:cs typeface="Courier New" pitchFamily="49" charset="0"/>
              </a:rPr>
              <a:t>	</a:t>
            </a:r>
            <a:r>
              <a:rPr lang="en-US" altLang="ko-KR" sz="1600" dirty="0" smtClean="0">
                <a:solidFill>
                  <a:srgbClr val="FF0000"/>
                </a:solidFill>
                <a:latin typeface="Courier New" pitchFamily="49" charset="0"/>
                <a:ea typeface="UWKMJF (KSC)" pitchFamily="2" charset="-127"/>
                <a:cs typeface="Courier New" pitchFamily="49" charset="0"/>
              </a:rPr>
              <a:t>if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sym typeface="Math B" pitchFamily="2" charset="2"/>
              </a:rPr>
              <a:t> </a:t>
            </a:r>
            <a:r>
              <a:rPr lang="en-US" altLang="ko-KR" sz="1600" dirty="0" smtClean="0">
                <a:solidFill>
                  <a:srgbClr val="FF0000"/>
                </a:solidFill>
                <a:latin typeface="Courier New" pitchFamily="49" charset="0"/>
                <a:ea typeface="UWKMJF (KSC)" pitchFamily="2" charset="-127"/>
                <a:cs typeface="Courier New" pitchFamily="49" charset="0"/>
              </a:rPr>
              <a:t>z</a:t>
            </a:r>
            <a:endParaRPr lang="en-US" altLang="ko-KR" sz="1600" dirty="0" smtClean="0">
              <a:solidFill>
                <a:srgbClr val="FF0000"/>
              </a:solidFill>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z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key =y  </a:t>
            </a:r>
            <a:r>
              <a:rPr lang="en-US" altLang="ko-KR" sz="1600" dirty="0" smtClean="0">
                <a:solidFill>
                  <a:srgbClr val="FF0000"/>
                </a:solidFill>
                <a:latin typeface="Courier New" pitchFamily="49" charset="0"/>
                <a:ea typeface="UWKMJF (KSC)" pitchFamily="2" charset="-127"/>
                <a:cs typeface="Courier New" pitchFamily="49" charset="0"/>
                <a:sym typeface="Symbol" pitchFamily="18" charset="2"/>
              </a:rPr>
              <a:t></a:t>
            </a:r>
            <a:r>
              <a:rPr lang="en-US" altLang="ko-KR" sz="1600" dirty="0" smtClean="0">
                <a:solidFill>
                  <a:srgbClr val="FF0000"/>
                </a:solidFill>
                <a:latin typeface="Courier New" pitchFamily="49" charset="0"/>
                <a:ea typeface="UWKMJF (KSC)" pitchFamily="2" charset="-127"/>
                <a:cs typeface="Courier New" pitchFamily="49" charset="0"/>
              </a:rPr>
              <a:t> key</a:t>
            </a:r>
          </a:p>
          <a:p>
            <a:pPr eaLnBrk="1" hangingPunct="1">
              <a:lnSpc>
                <a:spcPct val="80000"/>
              </a:lnSpc>
              <a:buFont typeface="Wingdings" pitchFamily="2" charset="2"/>
              <a:buNone/>
            </a:pPr>
            <a:r>
              <a:rPr lang="en-US" altLang="ko-KR" sz="1600" dirty="0" smtClean="0">
                <a:solidFill>
                  <a:srgbClr val="FF0000"/>
                </a:solidFill>
                <a:latin typeface="Courier New" pitchFamily="49" charset="0"/>
                <a:ea typeface="UWKMJF (KSC)" pitchFamily="2" charset="-127"/>
                <a:cs typeface="Courier New" pitchFamily="49" charset="0"/>
              </a:rPr>
              <a:t>	delete y</a:t>
            </a:r>
          </a:p>
          <a:p>
            <a:pPr eaLnBrk="1" hangingPunct="1">
              <a:lnSpc>
                <a:spcPct val="80000"/>
              </a:lnSpc>
              <a:buFont typeface="Wingdings" pitchFamily="2" charset="2"/>
              <a:buNone/>
            </a:pPr>
            <a:r>
              <a:rPr lang="en-US" altLang="ko-KR" sz="1600" dirty="0">
                <a:latin typeface="Courier New" pitchFamily="49" charset="0"/>
                <a:ea typeface="UWKMJF (KSC)" pitchFamily="2" charset="-127"/>
                <a:cs typeface="Courier New" pitchFamily="49" charset="0"/>
              </a:rPr>
              <a:t>}</a:t>
            </a:r>
            <a:endParaRPr lang="en-US" altLang="ko-KR" sz="1600" dirty="0" smtClean="0">
              <a:latin typeface="Courier New" pitchFamily="49" charset="0"/>
              <a:ea typeface="굴림" pitchFamily="34" charset="-127"/>
              <a:cs typeface="Courier New" pitchFamily="49" charset="0"/>
            </a:endParaRPr>
          </a:p>
          <a:p>
            <a:pPr eaLnBrk="1" hangingPunct="1">
              <a:lnSpc>
                <a:spcPct val="80000"/>
              </a:lnSpc>
              <a:buFont typeface="Wingdings" pitchFamily="2" charset="2"/>
              <a:buNone/>
            </a:pPr>
            <a:endParaRPr lang="en-US" sz="1600" dirty="0" smtClean="0">
              <a:latin typeface="Courier New" pitchFamily="49" charset="0"/>
              <a:cs typeface="Courier New" pitchFamily="49" charset="0"/>
            </a:endParaRPr>
          </a:p>
        </p:txBody>
      </p:sp>
    </p:spTree>
    <p:extLst>
      <p:ext uri="{BB962C8B-B14F-4D97-AF65-F5344CB8AC3E}">
        <p14:creationId xmlns:p14="http://schemas.microsoft.com/office/powerpoint/2010/main" val="372813148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Custom 3">
      <a:dk1>
        <a:sysClr val="windowText" lastClr="000000"/>
      </a:dk1>
      <a:lt1>
        <a:sysClr val="window" lastClr="FFFFFF"/>
      </a:lt1>
      <a:dk2>
        <a:srgbClr val="1F497D"/>
      </a:dk2>
      <a:lt2>
        <a:srgbClr val="EEECE1"/>
      </a:lt2>
      <a:accent1>
        <a:srgbClr val="4F81BD"/>
      </a:accent1>
      <a:accent2>
        <a:srgbClr val="0C0C0C"/>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Office Theme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Office Theme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Office Theme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Office Theme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527</TotalTime>
  <Words>2454</Words>
  <Application>Microsoft Office PowerPoint</Application>
  <PresentationFormat>On-screen Show (4:3)</PresentationFormat>
  <Paragraphs>1194</Paragraphs>
  <Slides>93</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93</vt:i4>
      </vt:variant>
    </vt:vector>
  </HeadingPairs>
  <TitlesOfParts>
    <vt:vector size="95" baseType="lpstr">
      <vt:lpstr>Theme1</vt:lpstr>
      <vt:lpstr>Bitmap Image</vt:lpstr>
      <vt:lpstr>Binary Tree</vt:lpstr>
      <vt:lpstr>Binary Tree</vt:lpstr>
      <vt:lpstr>Binary Tree</vt:lpstr>
      <vt:lpstr>Binary Search Tree </vt:lpstr>
      <vt:lpstr>Binary Search Tree</vt:lpstr>
      <vt:lpstr>Binary Search Tree</vt:lpstr>
      <vt:lpstr>Operations on Binary Search Tree</vt:lpstr>
      <vt:lpstr>Operations on Binary Search Tree (Inorder, Preorder, Postorder)</vt:lpstr>
      <vt:lpstr>Operations on Binary Search Tree (Inorder, Preorder, Postorder)</vt:lpstr>
      <vt:lpstr>Operations on Binary Search Tree (Inorder, Preorder, Postorder)</vt:lpstr>
      <vt:lpstr>Operations on Binary Search Tree (Inorder, Preorder, Postorder)</vt:lpstr>
      <vt:lpstr>Operations on Binary Search Tree (Inorder, Preorder, Postorder)</vt:lpstr>
      <vt:lpstr>Operations on Binary Search Tree (Search an Element)</vt:lpstr>
      <vt:lpstr>Operations on Binary Search Tree (Search an Element)</vt:lpstr>
      <vt:lpstr>Operations on Binary Search Tree (Search an Element)</vt:lpstr>
      <vt:lpstr>Operations on Binary Search Tree (Search an Element)</vt:lpstr>
      <vt:lpstr>Operations on Binary Search Tree (Search an Element)</vt:lpstr>
      <vt:lpstr>Operations on Binary Search Tree (Search an Element)</vt:lpstr>
      <vt:lpstr>Operations on Binary Search Tree (Search an Element)</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(Insert a New Node)</vt:lpstr>
      <vt:lpstr>Operations on Binary Search Tree (Minimum Element)</vt:lpstr>
      <vt:lpstr>Operations on Binary Search Tree (Maximum Element)</vt:lpstr>
      <vt:lpstr>Operations on Binary Search Tree (Successor of a Node)</vt:lpstr>
      <vt:lpstr>Operations on Binary Search Tree (Successor of a Node)</vt:lpstr>
      <vt:lpstr>Operations on Binary Search Tree (Successor of a Node)</vt:lpstr>
      <vt:lpstr>Operations on Binary Search Tree (Predecessor of a Node)</vt:lpstr>
      <vt:lpstr>Operations on Binary Search Tree (Predecessor of a Node)</vt:lpstr>
      <vt:lpstr>Operations on Binary Search Tree (Predecessor of a Node)</vt:lpstr>
      <vt:lpstr>Operations on 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Binary Search Tree (Delete a node)</vt:lpstr>
      <vt:lpstr>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Operations on Binary Search Tree (Delete a Node)</vt:lpstr>
      <vt:lpstr>Binary Search Tree (Delete a node)</vt:lpstr>
    </vt:vector>
  </TitlesOfParts>
  <Company>Cal Poly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#2</dc:title>
  <dc:creator>Sang-Eon Park</dc:creator>
  <cp:lastModifiedBy>Information Technology</cp:lastModifiedBy>
  <cp:revision>27</cp:revision>
  <dcterms:created xsi:type="dcterms:W3CDTF">2007-01-26T18:38:20Z</dcterms:created>
  <dcterms:modified xsi:type="dcterms:W3CDTF">2013-04-12T17:35:36Z</dcterms:modified>
</cp:coreProperties>
</file>