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16"/>
  </p:notesMasterIdLst>
  <p:sldIdLst>
    <p:sldId id="256" r:id="rId2"/>
    <p:sldId id="436" r:id="rId3"/>
    <p:sldId id="437" r:id="rId4"/>
    <p:sldId id="438" r:id="rId5"/>
    <p:sldId id="439" r:id="rId6"/>
    <p:sldId id="441" r:id="rId7"/>
    <p:sldId id="442" r:id="rId8"/>
    <p:sldId id="443" r:id="rId9"/>
    <p:sldId id="445" r:id="rId10"/>
    <p:sldId id="446" r:id="rId11"/>
    <p:sldId id="447" r:id="rId12"/>
    <p:sldId id="448" r:id="rId13"/>
    <p:sldId id="449" r:id="rId14"/>
    <p:sldId id="450" r:id="rId15"/>
    <p:sldId id="451" r:id="rId16"/>
    <p:sldId id="490" r:id="rId17"/>
    <p:sldId id="491" r:id="rId18"/>
    <p:sldId id="454" r:id="rId19"/>
    <p:sldId id="492" r:id="rId20"/>
    <p:sldId id="589" r:id="rId21"/>
    <p:sldId id="456" r:id="rId22"/>
    <p:sldId id="457" r:id="rId23"/>
    <p:sldId id="458" r:id="rId24"/>
    <p:sldId id="459" r:id="rId25"/>
    <p:sldId id="460" r:id="rId26"/>
    <p:sldId id="461" r:id="rId27"/>
    <p:sldId id="462" r:id="rId28"/>
    <p:sldId id="463" r:id="rId29"/>
    <p:sldId id="464" r:id="rId30"/>
    <p:sldId id="493" r:id="rId31"/>
    <p:sldId id="488" r:id="rId32"/>
    <p:sldId id="489" r:id="rId33"/>
    <p:sldId id="471" r:id="rId34"/>
    <p:sldId id="472" r:id="rId35"/>
    <p:sldId id="473" r:id="rId36"/>
    <p:sldId id="474" r:id="rId37"/>
    <p:sldId id="475" r:id="rId38"/>
    <p:sldId id="476" r:id="rId39"/>
    <p:sldId id="477" r:id="rId40"/>
    <p:sldId id="478" r:id="rId41"/>
    <p:sldId id="479" r:id="rId42"/>
    <p:sldId id="480" r:id="rId43"/>
    <p:sldId id="481" r:id="rId44"/>
    <p:sldId id="482" r:id="rId45"/>
    <p:sldId id="483" r:id="rId46"/>
    <p:sldId id="484" r:id="rId47"/>
    <p:sldId id="485" r:id="rId48"/>
    <p:sldId id="486" r:id="rId49"/>
    <p:sldId id="590" r:id="rId50"/>
    <p:sldId id="494" r:id="rId51"/>
    <p:sldId id="495" r:id="rId52"/>
    <p:sldId id="496" r:id="rId53"/>
    <p:sldId id="497" r:id="rId54"/>
    <p:sldId id="498" r:id="rId55"/>
    <p:sldId id="306" r:id="rId56"/>
    <p:sldId id="380" r:id="rId57"/>
    <p:sldId id="381" r:id="rId58"/>
    <p:sldId id="382" r:id="rId59"/>
    <p:sldId id="383" r:id="rId60"/>
    <p:sldId id="384" r:id="rId61"/>
    <p:sldId id="385" r:id="rId62"/>
    <p:sldId id="386" r:id="rId63"/>
    <p:sldId id="387" r:id="rId64"/>
    <p:sldId id="388" r:id="rId65"/>
    <p:sldId id="389" r:id="rId66"/>
    <p:sldId id="390" r:id="rId67"/>
    <p:sldId id="391" r:id="rId68"/>
    <p:sldId id="392" r:id="rId69"/>
    <p:sldId id="393" r:id="rId70"/>
    <p:sldId id="394" r:id="rId71"/>
    <p:sldId id="395" r:id="rId72"/>
    <p:sldId id="396" r:id="rId73"/>
    <p:sldId id="397" r:id="rId74"/>
    <p:sldId id="398" r:id="rId75"/>
    <p:sldId id="399" r:id="rId76"/>
    <p:sldId id="400" r:id="rId77"/>
    <p:sldId id="510" r:id="rId78"/>
    <p:sldId id="511" r:id="rId79"/>
    <p:sldId id="512" r:id="rId80"/>
    <p:sldId id="513" r:id="rId81"/>
    <p:sldId id="514" r:id="rId82"/>
    <p:sldId id="515" r:id="rId83"/>
    <p:sldId id="516" r:id="rId84"/>
    <p:sldId id="517" r:id="rId85"/>
    <p:sldId id="518" r:id="rId86"/>
    <p:sldId id="519" r:id="rId87"/>
    <p:sldId id="587" r:id="rId88"/>
    <p:sldId id="588" r:id="rId89"/>
    <p:sldId id="410" r:id="rId90"/>
    <p:sldId id="411" r:id="rId91"/>
    <p:sldId id="412" r:id="rId92"/>
    <p:sldId id="413" r:id="rId93"/>
    <p:sldId id="414" r:id="rId94"/>
    <p:sldId id="415" r:id="rId95"/>
    <p:sldId id="416" r:id="rId96"/>
    <p:sldId id="417" r:id="rId97"/>
    <p:sldId id="418" r:id="rId98"/>
    <p:sldId id="419" r:id="rId99"/>
    <p:sldId id="420" r:id="rId100"/>
    <p:sldId id="421" r:id="rId101"/>
    <p:sldId id="422" r:id="rId102"/>
    <p:sldId id="423" r:id="rId103"/>
    <p:sldId id="424" r:id="rId104"/>
    <p:sldId id="425" r:id="rId105"/>
    <p:sldId id="426" r:id="rId106"/>
    <p:sldId id="427" r:id="rId107"/>
    <p:sldId id="428" r:id="rId108"/>
    <p:sldId id="429" r:id="rId109"/>
    <p:sldId id="430" r:id="rId110"/>
    <p:sldId id="431" r:id="rId111"/>
    <p:sldId id="432" r:id="rId112"/>
    <p:sldId id="433" r:id="rId113"/>
    <p:sldId id="434" r:id="rId114"/>
    <p:sldId id="435" r:id="rId115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75" autoAdjust="0"/>
  </p:normalViewPr>
  <p:slideViewPr>
    <p:cSldViewPr>
      <p:cViewPr varScale="1">
        <p:scale>
          <a:sx n="79" d="100"/>
          <a:sy n="79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presProps" Target="pres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13" Type="http://schemas.openxmlformats.org/officeDocument/2006/relationships/slide" Target="slides/slide55.xml"/><Relationship Id="rId18" Type="http://schemas.openxmlformats.org/officeDocument/2006/relationships/slide" Target="slides/slide89.xml"/><Relationship Id="rId26" Type="http://schemas.openxmlformats.org/officeDocument/2006/relationships/slide" Target="slides/slide114.xml"/><Relationship Id="rId3" Type="http://schemas.openxmlformats.org/officeDocument/2006/relationships/slide" Target="slides/slide11.xml"/><Relationship Id="rId21" Type="http://schemas.openxmlformats.org/officeDocument/2006/relationships/slide" Target="slides/slide92.xml"/><Relationship Id="rId7" Type="http://schemas.openxmlformats.org/officeDocument/2006/relationships/slide" Target="slides/slide16.xml"/><Relationship Id="rId12" Type="http://schemas.openxmlformats.org/officeDocument/2006/relationships/slide" Target="slides/slide32.xml"/><Relationship Id="rId17" Type="http://schemas.openxmlformats.org/officeDocument/2006/relationships/slide" Target="slides/slide76.xml"/><Relationship Id="rId25" Type="http://schemas.openxmlformats.org/officeDocument/2006/relationships/slide" Target="slides/slide96.xml"/><Relationship Id="rId2" Type="http://schemas.openxmlformats.org/officeDocument/2006/relationships/slide" Target="slides/slide10.xml"/><Relationship Id="rId16" Type="http://schemas.openxmlformats.org/officeDocument/2006/relationships/slide" Target="slides/slide58.xml"/><Relationship Id="rId20" Type="http://schemas.openxmlformats.org/officeDocument/2006/relationships/slide" Target="slides/slide91.xml"/><Relationship Id="rId1" Type="http://schemas.openxmlformats.org/officeDocument/2006/relationships/slide" Target="slides/slide1.xml"/><Relationship Id="rId6" Type="http://schemas.openxmlformats.org/officeDocument/2006/relationships/slide" Target="slides/slide14.xml"/><Relationship Id="rId11" Type="http://schemas.openxmlformats.org/officeDocument/2006/relationships/slide" Target="slides/slide31.xml"/><Relationship Id="rId24" Type="http://schemas.openxmlformats.org/officeDocument/2006/relationships/slide" Target="slides/slide95.xml"/><Relationship Id="rId5" Type="http://schemas.openxmlformats.org/officeDocument/2006/relationships/slide" Target="slides/slide13.xml"/><Relationship Id="rId15" Type="http://schemas.openxmlformats.org/officeDocument/2006/relationships/slide" Target="slides/slide57.xml"/><Relationship Id="rId23" Type="http://schemas.openxmlformats.org/officeDocument/2006/relationships/slide" Target="slides/slide94.xml"/><Relationship Id="rId10" Type="http://schemas.openxmlformats.org/officeDocument/2006/relationships/slide" Target="slides/slide30.xml"/><Relationship Id="rId19" Type="http://schemas.openxmlformats.org/officeDocument/2006/relationships/slide" Target="slides/slide90.xml"/><Relationship Id="rId4" Type="http://schemas.openxmlformats.org/officeDocument/2006/relationships/slide" Target="slides/slide12.xml"/><Relationship Id="rId9" Type="http://schemas.openxmlformats.org/officeDocument/2006/relationships/slide" Target="slides/slide19.xml"/><Relationship Id="rId14" Type="http://schemas.openxmlformats.org/officeDocument/2006/relationships/slide" Target="slides/slide56.xml"/><Relationship Id="rId22" Type="http://schemas.openxmlformats.org/officeDocument/2006/relationships/slide" Target="slides/slide9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968" cy="465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333" y="0"/>
            <a:ext cx="3041968" cy="465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4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1375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993" y="4420315"/>
            <a:ext cx="5615940" cy="4187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014"/>
            <a:ext cx="3041968" cy="465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333" y="8839014"/>
            <a:ext cx="3041968" cy="465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A4320FD7-0C69-4029-840B-D606022DB7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51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7B81C-6F67-4FA8-B3C2-CFC8C1921701}" type="slidenum">
              <a:rPr lang="en-US"/>
              <a:pPr/>
              <a:t>9</a:t>
            </a:fld>
            <a:endParaRPr lang="en-US"/>
          </a:p>
        </p:txBody>
      </p:sp>
      <p:sp>
        <p:nvSpPr>
          <p:cNvPr id="6983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3800" y="704850"/>
            <a:ext cx="4633913" cy="34766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6724" y="4419658"/>
            <a:ext cx="5146480" cy="41879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3380" tIns="46690" rIns="93380" bIns="4669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D0A31B-C316-4176-9DB3-225F503CA45A}" type="slidenum">
              <a:rPr lang="en-US"/>
              <a:pPr/>
              <a:t>86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2AB2EC4-1A8F-4D2D-A604-62E5FB70AA5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9184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4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5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EB5F3-0154-4AD1-991D-4F6E0CFB2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84B76-FA3D-4D6B-9F0D-60F9E0DB2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EA913-A11B-4D43-8C17-C8F186BC1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0F07D-15AA-4BC4-85F3-E2B0659115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DC527-E4D3-4C7E-A6B2-6F5DDC247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A7B61-137E-4059-9A8B-4981F55187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E6250-CAE7-4258-ACA4-A77FE2231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598DB-950A-4466-AA95-E1C9C955C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69DCC-00F2-492E-9AED-357517D61D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FA23D5-8321-447D-AA4E-FB9565939B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COSC320 Design &amp; Analysis of Algorithms         Dr. Sang-Eon Park</a:t>
            </a:r>
            <a:endParaRPr lang="en-US"/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5D392AEC-B9BA-4739-8555-9A0CBB49A5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082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png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Preview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 smtClean="0"/>
              <a:t>Graph 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Graph Representation</a:t>
            </a:r>
            <a:endParaRPr lang="en-US" dirty="0"/>
          </a:p>
          <a:p>
            <a:pPr>
              <a:buClr>
                <a:schemeClr val="tx2"/>
              </a:buClr>
            </a:pPr>
            <a:r>
              <a:rPr lang="en-US" dirty="0"/>
              <a:t>Graph Search Algorithms</a:t>
            </a:r>
          </a:p>
          <a:p>
            <a:pPr lvl="1"/>
            <a:r>
              <a:rPr lang="en-US" dirty="0"/>
              <a:t>Breadth First Search</a:t>
            </a:r>
          </a:p>
          <a:p>
            <a:pPr lvl="1"/>
            <a:r>
              <a:rPr lang="en-US" dirty="0" smtClean="0"/>
              <a:t>Depth </a:t>
            </a:r>
            <a:r>
              <a:rPr lang="en-US" dirty="0"/>
              <a:t>First Search</a:t>
            </a:r>
          </a:p>
          <a:p>
            <a:pPr>
              <a:buClr>
                <a:schemeClr val="tx2"/>
              </a:buClr>
            </a:pPr>
            <a:r>
              <a:rPr lang="en-US" dirty="0"/>
              <a:t>Minimum Spanning Tree</a:t>
            </a:r>
          </a:p>
          <a:p>
            <a:pPr lvl="1"/>
            <a:r>
              <a:rPr lang="en-US" dirty="0" smtClean="0"/>
              <a:t>Prim’s </a:t>
            </a:r>
            <a:r>
              <a:rPr lang="en-US" dirty="0"/>
              <a:t>Algorithm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Shortest </a:t>
            </a:r>
            <a:r>
              <a:rPr lang="en-US" dirty="0"/>
              <a:t>Path Algorithms</a:t>
            </a:r>
          </a:p>
          <a:p>
            <a:pPr lvl="1"/>
            <a:r>
              <a:rPr lang="en-US" altLang="ko-KR" dirty="0" err="1">
                <a:ea typeface="굴림" pitchFamily="34" charset="-127"/>
              </a:rPr>
              <a:t>Dijkstra</a:t>
            </a:r>
            <a:r>
              <a:rPr lang="en-US" altLang="ko-KR" dirty="0">
                <a:ea typeface="굴림" pitchFamily="34" charset="-127"/>
              </a:rPr>
              <a:t> </a:t>
            </a:r>
            <a:r>
              <a:rPr lang="en-US" altLang="ko-KR" dirty="0" smtClean="0">
                <a:ea typeface="굴림" pitchFamily="34" charset="-127"/>
              </a:rPr>
              <a:t>Algorithm</a:t>
            </a:r>
            <a:endParaRPr lang="en-US" altLang="ko-KR" dirty="0">
              <a:ea typeface="굴림" pitchFamily="34" charset="-12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72DA1-10C4-41A0-8824-D036B28F090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Definitions</a:t>
            </a:r>
          </a:p>
        </p:txBody>
      </p:sp>
      <p:sp>
        <p:nvSpPr>
          <p:cNvPr id="116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Path </a:t>
            </a:r>
          </a:p>
          <a:p>
            <a:pPr lvl="1"/>
            <a:r>
              <a:rPr lang="en-US"/>
              <a:t>Sequence of nodes n</a:t>
            </a:r>
            <a:r>
              <a:rPr lang="en-US" sz="2800" baseline="-20000"/>
              <a:t>1</a:t>
            </a:r>
            <a:r>
              <a:rPr lang="en-US"/>
              <a:t>, n</a:t>
            </a:r>
            <a:r>
              <a:rPr lang="en-US" sz="2800" baseline="-20000"/>
              <a:t>2</a:t>
            </a:r>
            <a:r>
              <a:rPr lang="en-US"/>
              <a:t>, … n</a:t>
            </a:r>
            <a:r>
              <a:rPr lang="en-US" sz="2800" baseline="-20000"/>
              <a:t>k</a:t>
            </a:r>
          </a:p>
          <a:p>
            <a:pPr lvl="1"/>
            <a:r>
              <a:rPr lang="en-US"/>
              <a:t>Edge exists between each pair of nodes n</a:t>
            </a:r>
            <a:r>
              <a:rPr lang="en-US" sz="2800" baseline="-20000"/>
              <a:t>i </a:t>
            </a:r>
            <a:r>
              <a:rPr lang="en-US"/>
              <a:t>,</a:t>
            </a:r>
            <a:r>
              <a:rPr lang="en-US" sz="2800" baseline="-20000"/>
              <a:t> </a:t>
            </a:r>
            <a:r>
              <a:rPr lang="en-US"/>
              <a:t>n</a:t>
            </a:r>
            <a:r>
              <a:rPr lang="en-US" sz="2800" baseline="-20000"/>
              <a:t>i+1</a:t>
            </a:r>
          </a:p>
          <a:p>
            <a:pPr lvl="1"/>
            <a:r>
              <a:rPr lang="en-US"/>
              <a:t>Example</a:t>
            </a:r>
          </a:p>
          <a:p>
            <a:pPr lvl="2"/>
            <a:r>
              <a:rPr lang="en-US">
                <a:solidFill>
                  <a:srgbClr val="FF3300"/>
                </a:solidFill>
              </a:rPr>
              <a:t>A, B, C</a:t>
            </a:r>
            <a:r>
              <a:rPr lang="en-US"/>
              <a:t> is a path</a:t>
            </a:r>
          </a:p>
        </p:txBody>
      </p:sp>
      <p:graphicFrame>
        <p:nvGraphicFramePr>
          <p:cNvPr id="1163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447982"/>
              </p:ext>
            </p:extLst>
          </p:nvPr>
        </p:nvGraphicFramePr>
        <p:xfrm>
          <a:off x="4419600" y="3384550"/>
          <a:ext cx="4343400" cy="272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Photo Editor Photo" r:id="rId3" imgW="3067478" imgH="1924319" progId="">
                  <p:embed/>
                </p:oleObj>
              </mc:Choice>
              <mc:Fallback>
                <p:oleObj name="Photo Editor Photo" r:id="rId3" imgW="3067478" imgH="192431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84550"/>
                        <a:ext cx="4343400" cy="272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3269" name="Freeform 5"/>
          <p:cNvSpPr>
            <a:spLocks/>
          </p:cNvSpPr>
          <p:nvPr/>
        </p:nvSpPr>
        <p:spPr bwMode="auto">
          <a:xfrm>
            <a:off x="4800600" y="3303671"/>
            <a:ext cx="2667000" cy="1155700"/>
          </a:xfrm>
          <a:custGeom>
            <a:avLst/>
            <a:gdLst/>
            <a:ahLst/>
            <a:cxnLst>
              <a:cxn ang="0">
                <a:pos x="0" y="728"/>
              </a:cxn>
              <a:cxn ang="0">
                <a:pos x="624" y="104"/>
              </a:cxn>
              <a:cxn ang="0">
                <a:pos x="1680" y="104"/>
              </a:cxn>
            </a:cxnLst>
            <a:rect l="0" t="0" r="r" b="b"/>
            <a:pathLst>
              <a:path w="1680" h="728">
                <a:moveTo>
                  <a:pt x="0" y="728"/>
                </a:moveTo>
                <a:cubicBezTo>
                  <a:pt x="172" y="468"/>
                  <a:pt x="344" y="208"/>
                  <a:pt x="624" y="104"/>
                </a:cubicBezTo>
                <a:cubicBezTo>
                  <a:pt x="904" y="0"/>
                  <a:pt x="1292" y="52"/>
                  <a:pt x="1680" y="104"/>
                </a:cubicBezTo>
              </a:path>
            </a:pathLst>
          </a:custGeom>
          <a:noFill/>
          <a:ln w="50800" cap="flat" cmpd="sng">
            <a:solidFill>
              <a:srgbClr val="FF0000"/>
            </a:solidFill>
            <a:prstDash val="solid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5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sym typeface="Symbol" pitchFamily="18" charset="2"/>
              </a:rPr>
              <a:t>10</a:t>
            </a: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sym typeface="Symbol" pitchFamily="18" charset="2"/>
              </a:rPr>
              <a:t></a:t>
            </a:r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1752" name="AutoShape 8"/>
          <p:cNvCxnSpPr>
            <a:cxnSpLocks noChangeShapeType="1"/>
            <a:stCxn id="31747" idx="7"/>
            <a:endCxn id="31749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53" name="AutoShape 9"/>
          <p:cNvCxnSpPr>
            <a:cxnSpLocks noChangeShapeType="1"/>
            <a:stCxn id="31747" idx="5"/>
            <a:endCxn id="31751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54" name="AutoShape 10"/>
          <p:cNvCxnSpPr>
            <a:cxnSpLocks noChangeShapeType="1"/>
            <a:stCxn id="31749" idx="3"/>
            <a:endCxn id="31751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55" name="AutoShape 11"/>
          <p:cNvCxnSpPr>
            <a:cxnSpLocks noChangeShapeType="1"/>
            <a:stCxn id="31751" idx="7"/>
            <a:endCxn id="31749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56" name="AutoShape 12"/>
          <p:cNvCxnSpPr>
            <a:cxnSpLocks noChangeShapeType="1"/>
            <a:stCxn id="31749" idx="6"/>
            <a:endCxn id="31748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57" name="AutoShape 13"/>
          <p:cNvCxnSpPr>
            <a:cxnSpLocks noChangeShapeType="1"/>
            <a:stCxn id="31751" idx="6"/>
            <a:endCxn id="31750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58" name="AutoShape 14"/>
          <p:cNvCxnSpPr>
            <a:cxnSpLocks noChangeShapeType="1"/>
            <a:stCxn id="31751" idx="0"/>
            <a:endCxn id="31748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59" name="AutoShape 15"/>
          <p:cNvCxnSpPr>
            <a:cxnSpLocks noChangeShapeType="1"/>
            <a:stCxn id="31748" idx="3"/>
            <a:endCxn id="31750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0" name="AutoShape 16"/>
          <p:cNvCxnSpPr>
            <a:cxnSpLocks noChangeShapeType="1"/>
            <a:stCxn id="31750" idx="7"/>
            <a:endCxn id="31748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1" name="AutoShape 17"/>
          <p:cNvCxnSpPr>
            <a:cxnSpLocks noChangeShapeType="1"/>
            <a:stCxn id="31750" idx="1"/>
            <a:endCxn id="31747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685800" y="4662488"/>
            <a:ext cx="2895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y.d &gt; s.d + </a:t>
            </a:r>
            <a:r>
              <a:rPr lang="en-US" altLang="ko-KR" b="1" i="1">
                <a:solidFill>
                  <a:srgbClr val="FF3300"/>
                </a:solidFill>
                <a:ea typeface="굴림" pitchFamily="34" charset="-127"/>
              </a:rPr>
              <a:t>w</a:t>
            </a:r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(s, y) ?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8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10</a:t>
            </a: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16392" name="AutoShape 8"/>
          <p:cNvCxnSpPr>
            <a:cxnSpLocks noChangeShapeType="1"/>
            <a:stCxn id="16387" idx="7"/>
            <a:endCxn id="16389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3" name="AutoShape 9"/>
          <p:cNvCxnSpPr>
            <a:cxnSpLocks noChangeShapeType="1"/>
            <a:stCxn id="16387" idx="5"/>
            <a:endCxn id="16391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4" name="AutoShape 10"/>
          <p:cNvCxnSpPr>
            <a:cxnSpLocks noChangeShapeType="1"/>
            <a:stCxn id="16389" idx="3"/>
            <a:endCxn id="16391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5" name="AutoShape 11"/>
          <p:cNvCxnSpPr>
            <a:cxnSpLocks noChangeShapeType="1"/>
            <a:stCxn id="16391" idx="7"/>
            <a:endCxn id="16389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6" name="AutoShape 12"/>
          <p:cNvCxnSpPr>
            <a:cxnSpLocks noChangeShapeType="1"/>
            <a:stCxn id="16389" idx="6"/>
            <a:endCxn id="16388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7" name="AutoShape 13"/>
          <p:cNvCxnSpPr>
            <a:cxnSpLocks noChangeShapeType="1"/>
            <a:stCxn id="16391" idx="6"/>
            <a:endCxn id="16390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8" name="AutoShape 14"/>
          <p:cNvCxnSpPr>
            <a:cxnSpLocks noChangeShapeType="1"/>
            <a:stCxn id="16391" idx="0"/>
            <a:endCxn id="16388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9" name="AutoShape 15"/>
          <p:cNvCxnSpPr>
            <a:cxnSpLocks noChangeShapeType="1"/>
            <a:stCxn id="16388" idx="3"/>
            <a:endCxn id="16390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400" name="AutoShape 16"/>
          <p:cNvCxnSpPr>
            <a:cxnSpLocks noChangeShapeType="1"/>
            <a:stCxn id="16390" idx="7"/>
            <a:endCxn id="16388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401" name="AutoShape 17"/>
          <p:cNvCxnSpPr>
            <a:cxnSpLocks noChangeShapeType="1"/>
            <a:stCxn id="16390" idx="1"/>
            <a:endCxn id="16387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5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2771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2773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10</a:t>
            </a:r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2776" name="AutoShape 8"/>
          <p:cNvCxnSpPr>
            <a:cxnSpLocks noChangeShapeType="1"/>
            <a:stCxn id="32771" idx="7"/>
            <a:endCxn id="32773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77" name="AutoShape 9"/>
          <p:cNvCxnSpPr>
            <a:cxnSpLocks noChangeShapeType="1"/>
            <a:stCxn id="32771" idx="5"/>
            <a:endCxn id="32775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78" name="AutoShape 10"/>
          <p:cNvCxnSpPr>
            <a:cxnSpLocks noChangeShapeType="1"/>
            <a:stCxn id="32773" idx="3"/>
            <a:endCxn id="32775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79" name="AutoShape 11"/>
          <p:cNvCxnSpPr>
            <a:cxnSpLocks noChangeShapeType="1"/>
            <a:stCxn id="32775" idx="7"/>
            <a:endCxn id="32773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0" name="AutoShape 12"/>
          <p:cNvCxnSpPr>
            <a:cxnSpLocks noChangeShapeType="1"/>
            <a:stCxn id="32773" idx="6"/>
            <a:endCxn id="32772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1" name="AutoShape 13"/>
          <p:cNvCxnSpPr>
            <a:cxnSpLocks noChangeShapeType="1"/>
            <a:stCxn id="32775" idx="6"/>
            <a:endCxn id="32774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2" name="AutoShape 14"/>
          <p:cNvCxnSpPr>
            <a:cxnSpLocks noChangeShapeType="1"/>
            <a:stCxn id="32775" idx="0"/>
            <a:endCxn id="32772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3" name="AutoShape 15"/>
          <p:cNvCxnSpPr>
            <a:cxnSpLocks noChangeShapeType="1"/>
            <a:stCxn id="32772" idx="3"/>
            <a:endCxn id="32774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4" name="AutoShape 16"/>
          <p:cNvCxnSpPr>
            <a:cxnSpLocks noChangeShapeType="1"/>
            <a:stCxn id="32774" idx="7"/>
            <a:endCxn id="32772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5" name="AutoShape 17"/>
          <p:cNvCxnSpPr>
            <a:cxnSpLocks noChangeShapeType="1"/>
            <a:stCxn id="32774" idx="1"/>
            <a:endCxn id="32771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2801" name="Rectangle 33"/>
          <p:cNvSpPr>
            <a:spLocks noChangeArrowheads="1"/>
          </p:cNvSpPr>
          <p:nvPr/>
        </p:nvSpPr>
        <p:spPr bwMode="auto">
          <a:xfrm>
            <a:off x="3962400" y="1766888"/>
            <a:ext cx="2895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t.d &gt; y.d + </a:t>
            </a:r>
            <a:r>
              <a:rPr lang="en-US" altLang="ko-KR" b="1" i="1">
                <a:solidFill>
                  <a:srgbClr val="FF3300"/>
                </a:solidFill>
                <a:ea typeface="굴림" pitchFamily="34" charset="-127"/>
              </a:rPr>
              <a:t>w</a:t>
            </a:r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(y, t) ?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5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3800" name="AutoShape 8"/>
          <p:cNvCxnSpPr>
            <a:cxnSpLocks noChangeShapeType="1"/>
            <a:stCxn id="33795" idx="7"/>
            <a:endCxn id="33797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1" name="AutoShape 9"/>
          <p:cNvCxnSpPr>
            <a:cxnSpLocks noChangeShapeType="1"/>
            <a:stCxn id="33795" idx="5"/>
            <a:endCxn id="33799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2" name="AutoShape 10"/>
          <p:cNvCxnSpPr>
            <a:cxnSpLocks noChangeShapeType="1"/>
            <a:stCxn id="33797" idx="3"/>
            <a:endCxn id="33799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3" name="AutoShape 11"/>
          <p:cNvCxnSpPr>
            <a:cxnSpLocks noChangeShapeType="1"/>
            <a:stCxn id="33799" idx="7"/>
            <a:endCxn id="33797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4" name="AutoShape 12"/>
          <p:cNvCxnSpPr>
            <a:cxnSpLocks noChangeShapeType="1"/>
            <a:stCxn id="33797" idx="6"/>
            <a:endCxn id="33796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5" name="AutoShape 13"/>
          <p:cNvCxnSpPr>
            <a:cxnSpLocks noChangeShapeType="1"/>
            <a:stCxn id="33799" idx="6"/>
            <a:endCxn id="33798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6" name="AutoShape 14"/>
          <p:cNvCxnSpPr>
            <a:cxnSpLocks noChangeShapeType="1"/>
            <a:stCxn id="33799" idx="0"/>
            <a:endCxn id="33796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7" name="AutoShape 15"/>
          <p:cNvCxnSpPr>
            <a:cxnSpLocks noChangeShapeType="1"/>
            <a:stCxn id="33796" idx="3"/>
            <a:endCxn id="33798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8" name="AutoShape 16"/>
          <p:cNvCxnSpPr>
            <a:cxnSpLocks noChangeShapeType="1"/>
            <a:stCxn id="33798" idx="7"/>
            <a:endCxn id="33796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9" name="AutoShape 17"/>
          <p:cNvCxnSpPr>
            <a:cxnSpLocks noChangeShapeType="1"/>
            <a:stCxn id="33798" idx="1"/>
            <a:endCxn id="33795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3818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3820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3826" name="Text Box 34"/>
          <p:cNvSpPr txBox="1">
            <a:spLocks noChangeArrowheads="1"/>
          </p:cNvSpPr>
          <p:nvPr/>
        </p:nvSpPr>
        <p:spPr bwMode="auto">
          <a:xfrm>
            <a:off x="2133600" y="217805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Relaxed</a:t>
            </a:r>
          </a:p>
        </p:txBody>
      </p:sp>
      <p:sp>
        <p:nvSpPr>
          <p:cNvPr id="33827" name="Line 35"/>
          <p:cNvSpPr>
            <a:spLocks noChangeShapeType="1"/>
          </p:cNvSpPr>
          <p:nvPr/>
        </p:nvSpPr>
        <p:spPr bwMode="auto">
          <a:xfrm>
            <a:off x="2819400" y="2514600"/>
            <a:ext cx="228600" cy="381000"/>
          </a:xfrm>
          <a:prstGeom prst="line">
            <a:avLst/>
          </a:prstGeom>
          <a:noFill/>
          <a:ln w="22225">
            <a:solidFill>
              <a:schemeClr val="bg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5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4819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34822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4825" name="AutoShape 9"/>
          <p:cNvCxnSpPr>
            <a:cxnSpLocks noChangeShapeType="1"/>
            <a:stCxn id="34819" idx="5"/>
            <a:endCxn id="34823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6" name="AutoShape 10"/>
          <p:cNvCxnSpPr>
            <a:cxnSpLocks noChangeShapeType="1"/>
            <a:stCxn id="34821" idx="3"/>
            <a:endCxn id="34823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7" name="AutoShape 11"/>
          <p:cNvCxnSpPr>
            <a:cxnSpLocks noChangeShapeType="1"/>
            <a:stCxn id="34823" idx="7"/>
            <a:endCxn id="34821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8" name="AutoShape 12"/>
          <p:cNvCxnSpPr>
            <a:cxnSpLocks noChangeShapeType="1"/>
            <a:stCxn id="34821" idx="6"/>
            <a:endCxn id="34820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9" name="AutoShape 13"/>
          <p:cNvCxnSpPr>
            <a:cxnSpLocks noChangeShapeType="1"/>
            <a:stCxn id="34823" idx="6"/>
            <a:endCxn id="34822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0" name="AutoShape 14"/>
          <p:cNvCxnSpPr>
            <a:cxnSpLocks noChangeShapeType="1"/>
            <a:stCxn id="34823" idx="0"/>
            <a:endCxn id="34820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1" name="AutoShape 15"/>
          <p:cNvCxnSpPr>
            <a:cxnSpLocks noChangeShapeType="1"/>
            <a:stCxn id="34820" idx="3"/>
            <a:endCxn id="34822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2" name="AutoShape 16"/>
          <p:cNvCxnSpPr>
            <a:cxnSpLocks noChangeShapeType="1"/>
            <a:stCxn id="34822" idx="7"/>
            <a:endCxn id="34820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33" name="AutoShape 17"/>
          <p:cNvCxnSpPr>
            <a:cxnSpLocks noChangeShapeType="1"/>
            <a:stCxn id="34822" idx="1"/>
            <a:endCxn id="34819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4849" name="Rectangle 33"/>
          <p:cNvSpPr>
            <a:spLocks noChangeArrowheads="1"/>
          </p:cNvSpPr>
          <p:nvPr/>
        </p:nvSpPr>
        <p:spPr bwMode="auto">
          <a:xfrm>
            <a:off x="3733800" y="5272088"/>
            <a:ext cx="2895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z.d &gt; y.d + </a:t>
            </a:r>
            <a:r>
              <a:rPr lang="en-US" altLang="ko-KR" b="1" i="1">
                <a:solidFill>
                  <a:srgbClr val="FF3300"/>
                </a:solidFill>
                <a:ea typeface="굴림" pitchFamily="34" charset="-127"/>
              </a:rPr>
              <a:t>w</a:t>
            </a:r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(y, z) ?</a:t>
            </a:r>
            <a:endParaRPr lang="en-US" b="1">
              <a:solidFill>
                <a:srgbClr val="FF3300"/>
              </a:solidFill>
            </a:endParaRPr>
          </a:p>
        </p:txBody>
      </p:sp>
      <p:cxnSp>
        <p:nvCxnSpPr>
          <p:cNvPr id="34850" name="AutoShape 34"/>
          <p:cNvCxnSpPr>
            <a:cxnSpLocks noChangeShapeType="1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0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5843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35846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7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5847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5849" name="AutoShape 9"/>
          <p:cNvCxnSpPr>
            <a:cxnSpLocks noChangeShapeType="1"/>
            <a:stCxn id="35843" idx="5"/>
            <a:endCxn id="35847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0" name="AutoShape 10"/>
          <p:cNvCxnSpPr>
            <a:cxnSpLocks noChangeShapeType="1"/>
            <a:stCxn id="35845" idx="3"/>
            <a:endCxn id="35847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1" name="AutoShape 11"/>
          <p:cNvCxnSpPr>
            <a:cxnSpLocks noChangeShapeType="1"/>
            <a:stCxn id="35847" idx="7"/>
            <a:endCxn id="35845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2" name="AutoShape 12"/>
          <p:cNvCxnSpPr>
            <a:cxnSpLocks noChangeShapeType="1"/>
            <a:stCxn id="35845" idx="6"/>
            <a:endCxn id="35844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3" name="AutoShape 13"/>
          <p:cNvCxnSpPr>
            <a:cxnSpLocks noChangeShapeType="1"/>
            <a:stCxn id="35847" idx="6"/>
            <a:endCxn id="35846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4" name="AutoShape 14"/>
          <p:cNvCxnSpPr>
            <a:cxnSpLocks noChangeShapeType="1"/>
            <a:stCxn id="35847" idx="0"/>
            <a:endCxn id="35844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5" name="AutoShape 15"/>
          <p:cNvCxnSpPr>
            <a:cxnSpLocks noChangeShapeType="1"/>
            <a:stCxn id="35844" idx="3"/>
            <a:endCxn id="35846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6" name="AutoShape 16"/>
          <p:cNvCxnSpPr>
            <a:cxnSpLocks noChangeShapeType="1"/>
            <a:stCxn id="35846" idx="7"/>
            <a:endCxn id="35844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7" name="AutoShape 17"/>
          <p:cNvCxnSpPr>
            <a:cxnSpLocks noChangeShapeType="1"/>
            <a:stCxn id="35846" idx="1"/>
            <a:endCxn id="35843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cxnSp>
        <p:nvCxnSpPr>
          <p:cNvPr id="35875" name="AutoShape 35"/>
          <p:cNvCxnSpPr>
            <a:cxnSpLocks noChangeShapeType="1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3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6867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7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6873" name="AutoShape 9"/>
          <p:cNvCxnSpPr>
            <a:cxnSpLocks noChangeShapeType="1"/>
            <a:stCxn id="36867" idx="5"/>
            <a:endCxn id="36871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4" name="AutoShape 10"/>
          <p:cNvCxnSpPr>
            <a:cxnSpLocks noChangeShapeType="1"/>
            <a:stCxn id="36869" idx="3"/>
            <a:endCxn id="36871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5" name="AutoShape 11"/>
          <p:cNvCxnSpPr>
            <a:cxnSpLocks noChangeShapeType="1"/>
            <a:stCxn id="36871" idx="7"/>
            <a:endCxn id="36869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6" name="AutoShape 12"/>
          <p:cNvCxnSpPr>
            <a:cxnSpLocks noChangeShapeType="1"/>
            <a:stCxn id="36869" idx="6"/>
            <a:endCxn id="36868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7" name="AutoShape 13"/>
          <p:cNvCxnSpPr>
            <a:cxnSpLocks noChangeShapeType="1"/>
            <a:stCxn id="36871" idx="6"/>
            <a:endCxn id="36870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8" name="AutoShape 14"/>
          <p:cNvCxnSpPr>
            <a:cxnSpLocks noChangeShapeType="1"/>
            <a:stCxn id="36871" idx="0"/>
            <a:endCxn id="36868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9" name="AutoShape 15"/>
          <p:cNvCxnSpPr>
            <a:cxnSpLocks noChangeShapeType="1"/>
            <a:stCxn id="36868" idx="3"/>
            <a:endCxn id="36870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0" name="AutoShape 16"/>
          <p:cNvCxnSpPr>
            <a:cxnSpLocks noChangeShapeType="1"/>
            <a:stCxn id="36870" idx="7"/>
            <a:endCxn id="36868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1" name="AutoShape 17"/>
          <p:cNvCxnSpPr>
            <a:cxnSpLocks noChangeShapeType="1"/>
            <a:stCxn id="36870" idx="1"/>
            <a:endCxn id="36867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6172200" y="2147888"/>
            <a:ext cx="2895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x.d &gt; y.d + </a:t>
            </a:r>
            <a:r>
              <a:rPr lang="en-US" altLang="ko-KR" b="1" i="1">
                <a:solidFill>
                  <a:srgbClr val="FF3300"/>
                </a:solidFill>
                <a:ea typeface="굴림" pitchFamily="34" charset="-127"/>
              </a:rPr>
              <a:t>w</a:t>
            </a:r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(y, x) ?</a:t>
            </a:r>
            <a:endParaRPr lang="en-US" b="1">
              <a:solidFill>
                <a:srgbClr val="FF3300"/>
              </a:solidFill>
            </a:endParaRPr>
          </a:p>
        </p:txBody>
      </p:sp>
      <p:cxnSp>
        <p:nvCxnSpPr>
          <p:cNvPr id="36898" name="AutoShape 34"/>
          <p:cNvCxnSpPr>
            <a:cxnSpLocks noChangeShapeType="1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1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7891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14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7893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37894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7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7895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7896" name="AutoShape 8"/>
          <p:cNvCxnSpPr>
            <a:cxnSpLocks noChangeShapeType="1"/>
            <a:stCxn id="37891" idx="7"/>
            <a:endCxn id="37893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897" name="AutoShape 9"/>
          <p:cNvCxnSpPr>
            <a:cxnSpLocks noChangeShapeType="1"/>
            <a:stCxn id="37891" idx="5"/>
            <a:endCxn id="37895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898" name="AutoShape 10"/>
          <p:cNvCxnSpPr>
            <a:cxnSpLocks noChangeShapeType="1"/>
            <a:stCxn id="37893" idx="3"/>
            <a:endCxn id="37895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899" name="AutoShape 11"/>
          <p:cNvCxnSpPr>
            <a:cxnSpLocks noChangeShapeType="1"/>
            <a:stCxn id="37895" idx="7"/>
            <a:endCxn id="37893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0" name="AutoShape 12"/>
          <p:cNvCxnSpPr>
            <a:cxnSpLocks noChangeShapeType="1"/>
            <a:stCxn id="37893" idx="6"/>
            <a:endCxn id="37892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1" name="AutoShape 13"/>
          <p:cNvCxnSpPr>
            <a:cxnSpLocks noChangeShapeType="1"/>
            <a:stCxn id="37895" idx="6"/>
            <a:endCxn id="37894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2" name="AutoShape 14"/>
          <p:cNvCxnSpPr>
            <a:cxnSpLocks noChangeShapeType="1"/>
            <a:stCxn id="37895" idx="0"/>
            <a:endCxn id="37892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3" name="AutoShape 15"/>
          <p:cNvCxnSpPr>
            <a:cxnSpLocks noChangeShapeType="1"/>
            <a:stCxn id="37892" idx="3"/>
            <a:endCxn id="37894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4" name="AutoShape 16"/>
          <p:cNvCxnSpPr>
            <a:cxnSpLocks noChangeShapeType="1"/>
            <a:stCxn id="37894" idx="7"/>
            <a:endCxn id="37892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05" name="AutoShape 17"/>
          <p:cNvCxnSpPr>
            <a:cxnSpLocks noChangeShapeType="1"/>
            <a:stCxn id="37894" idx="1"/>
            <a:endCxn id="37891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7918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7922" name="Text Box 34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14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7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17416" name="AutoShape 8"/>
          <p:cNvCxnSpPr>
            <a:cxnSpLocks noChangeShapeType="1"/>
            <a:stCxn id="17411" idx="7"/>
            <a:endCxn id="17413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17" name="AutoShape 9"/>
          <p:cNvCxnSpPr>
            <a:cxnSpLocks noChangeShapeType="1"/>
            <a:stCxn id="17411" idx="5"/>
            <a:endCxn id="17415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18" name="AutoShape 10"/>
          <p:cNvCxnSpPr>
            <a:cxnSpLocks noChangeShapeType="1"/>
            <a:stCxn id="17413" idx="3"/>
            <a:endCxn id="17415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19" name="AutoShape 11"/>
          <p:cNvCxnSpPr>
            <a:cxnSpLocks noChangeShapeType="1"/>
            <a:stCxn id="17415" idx="7"/>
            <a:endCxn id="17413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0" name="AutoShape 12"/>
          <p:cNvCxnSpPr>
            <a:cxnSpLocks noChangeShapeType="1"/>
            <a:stCxn id="17413" idx="6"/>
            <a:endCxn id="17412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1" name="AutoShape 13"/>
          <p:cNvCxnSpPr>
            <a:cxnSpLocks noChangeShapeType="1"/>
            <a:stCxn id="17415" idx="6"/>
            <a:endCxn id="17414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2" name="AutoShape 14"/>
          <p:cNvCxnSpPr>
            <a:cxnSpLocks noChangeShapeType="1"/>
            <a:stCxn id="17415" idx="0"/>
            <a:endCxn id="17412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3" name="AutoShape 15"/>
          <p:cNvCxnSpPr>
            <a:cxnSpLocks noChangeShapeType="1"/>
            <a:stCxn id="17412" idx="3"/>
            <a:endCxn id="17414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4" name="AutoShape 16"/>
          <p:cNvCxnSpPr>
            <a:cxnSpLocks noChangeShapeType="1"/>
            <a:stCxn id="17414" idx="7"/>
            <a:endCxn id="17412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5" name="AutoShape 17"/>
          <p:cNvCxnSpPr>
            <a:cxnSpLocks noChangeShapeType="1"/>
            <a:stCxn id="17414" idx="1"/>
            <a:endCxn id="17411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7443" name="Rectangle 35"/>
          <p:cNvSpPr>
            <a:spLocks noChangeArrowheads="1"/>
          </p:cNvSpPr>
          <p:nvPr/>
        </p:nvSpPr>
        <p:spPr bwMode="auto">
          <a:xfrm>
            <a:off x="6172200" y="3748088"/>
            <a:ext cx="2895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x.d &gt; z.d + </a:t>
            </a:r>
            <a:r>
              <a:rPr lang="en-US" altLang="ko-KR" b="1" i="1">
                <a:solidFill>
                  <a:srgbClr val="FF3300"/>
                </a:solidFill>
                <a:ea typeface="굴림" pitchFamily="34" charset="-127"/>
              </a:rPr>
              <a:t>w</a:t>
            </a:r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(z, x) ?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6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13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7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9944" name="AutoShape 8"/>
          <p:cNvCxnSpPr>
            <a:cxnSpLocks noChangeShapeType="1"/>
            <a:stCxn id="39939" idx="7"/>
            <a:endCxn id="39941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5" name="AutoShape 9"/>
          <p:cNvCxnSpPr>
            <a:cxnSpLocks noChangeShapeType="1"/>
            <a:stCxn id="39939" idx="5"/>
            <a:endCxn id="39943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6" name="AutoShape 10"/>
          <p:cNvCxnSpPr>
            <a:cxnSpLocks noChangeShapeType="1"/>
            <a:stCxn id="39941" idx="3"/>
            <a:endCxn id="39943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7" name="AutoShape 11"/>
          <p:cNvCxnSpPr>
            <a:cxnSpLocks noChangeShapeType="1"/>
            <a:stCxn id="39943" idx="7"/>
            <a:endCxn id="39941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8" name="AutoShape 12"/>
          <p:cNvCxnSpPr>
            <a:cxnSpLocks noChangeShapeType="1"/>
            <a:stCxn id="39941" idx="6"/>
            <a:endCxn id="39940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9" name="AutoShape 13"/>
          <p:cNvCxnSpPr>
            <a:cxnSpLocks noChangeShapeType="1"/>
            <a:stCxn id="39943" idx="6"/>
            <a:endCxn id="39942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0" name="AutoShape 14"/>
          <p:cNvCxnSpPr>
            <a:cxnSpLocks noChangeShapeType="1"/>
            <a:stCxn id="39943" idx="0"/>
            <a:endCxn id="39940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1" name="AutoShape 15"/>
          <p:cNvCxnSpPr>
            <a:cxnSpLocks noChangeShapeType="1"/>
            <a:stCxn id="39940" idx="3"/>
            <a:endCxn id="39942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2" name="AutoShape 16"/>
          <p:cNvCxnSpPr>
            <a:cxnSpLocks noChangeShapeType="1"/>
            <a:stCxn id="39942" idx="7"/>
            <a:endCxn id="39940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3" name="AutoShape 17"/>
          <p:cNvCxnSpPr>
            <a:cxnSpLocks noChangeShapeType="1"/>
            <a:stCxn id="39942" idx="1"/>
            <a:endCxn id="39939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9969" name="Text Box 33"/>
          <p:cNvSpPr txBox="1">
            <a:spLocks noChangeArrowheads="1"/>
          </p:cNvSpPr>
          <p:nvPr/>
        </p:nvSpPr>
        <p:spPr bwMode="auto">
          <a:xfrm>
            <a:off x="5029200" y="1676400"/>
            <a:ext cx="1066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Relaxed</a:t>
            </a:r>
          </a:p>
        </p:txBody>
      </p:sp>
      <p:sp>
        <p:nvSpPr>
          <p:cNvPr id="39970" name="Line 34"/>
          <p:cNvSpPr>
            <a:spLocks noChangeShapeType="1"/>
          </p:cNvSpPr>
          <p:nvPr/>
        </p:nvSpPr>
        <p:spPr bwMode="auto">
          <a:xfrm flipH="1">
            <a:off x="5105400" y="1981200"/>
            <a:ext cx="304800" cy="1295400"/>
          </a:xfrm>
          <a:prstGeom prst="line">
            <a:avLst/>
          </a:prstGeom>
          <a:noFill/>
          <a:ln w="22225">
            <a:solidFill>
              <a:schemeClr val="bg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8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Definitions</a:t>
            </a:r>
          </a:p>
        </p:txBody>
      </p:sp>
      <p:sp>
        <p:nvSpPr>
          <p:cNvPr id="116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Path </a:t>
            </a:r>
          </a:p>
          <a:p>
            <a:pPr lvl="1"/>
            <a:r>
              <a:rPr lang="en-US"/>
              <a:t>Sequence of nodes n</a:t>
            </a:r>
            <a:r>
              <a:rPr lang="en-US" sz="2800" baseline="-20000"/>
              <a:t>1</a:t>
            </a:r>
            <a:r>
              <a:rPr lang="en-US"/>
              <a:t>, n</a:t>
            </a:r>
            <a:r>
              <a:rPr lang="en-US" sz="2800" baseline="-20000"/>
              <a:t>2</a:t>
            </a:r>
            <a:r>
              <a:rPr lang="en-US"/>
              <a:t>, … n</a:t>
            </a:r>
            <a:r>
              <a:rPr lang="en-US" sz="2800" baseline="-20000"/>
              <a:t>k</a:t>
            </a:r>
          </a:p>
          <a:p>
            <a:pPr lvl="1"/>
            <a:r>
              <a:rPr lang="en-US"/>
              <a:t>Edge exists between each pair of nodes n</a:t>
            </a:r>
            <a:r>
              <a:rPr lang="en-US" sz="2800" baseline="-20000"/>
              <a:t>i </a:t>
            </a:r>
            <a:r>
              <a:rPr lang="en-US"/>
              <a:t>,</a:t>
            </a:r>
            <a:r>
              <a:rPr lang="en-US" sz="2800" baseline="-20000"/>
              <a:t> </a:t>
            </a:r>
            <a:r>
              <a:rPr lang="en-US"/>
              <a:t>n</a:t>
            </a:r>
            <a:r>
              <a:rPr lang="en-US" sz="2800" baseline="-20000"/>
              <a:t>i+1</a:t>
            </a:r>
          </a:p>
          <a:p>
            <a:pPr lvl="1"/>
            <a:r>
              <a:rPr lang="en-US"/>
              <a:t>Example</a:t>
            </a:r>
          </a:p>
          <a:p>
            <a:pPr lvl="2"/>
            <a:r>
              <a:rPr lang="en-US">
                <a:solidFill>
                  <a:srgbClr val="FF3300"/>
                </a:solidFill>
              </a:rPr>
              <a:t>A, B, C</a:t>
            </a:r>
            <a:r>
              <a:rPr lang="en-US"/>
              <a:t> is a path</a:t>
            </a:r>
          </a:p>
          <a:p>
            <a:pPr lvl="2"/>
            <a:r>
              <a:rPr lang="en-US">
                <a:solidFill>
                  <a:srgbClr val="FF33CC"/>
                </a:solidFill>
              </a:rPr>
              <a:t>A, E, D</a:t>
            </a:r>
            <a:r>
              <a:rPr lang="en-US"/>
              <a:t> is not a path</a:t>
            </a:r>
          </a:p>
        </p:txBody>
      </p:sp>
      <p:graphicFrame>
        <p:nvGraphicFramePr>
          <p:cNvPr id="1164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60858"/>
              </p:ext>
            </p:extLst>
          </p:nvPr>
        </p:nvGraphicFramePr>
        <p:xfrm>
          <a:off x="4648200" y="3581400"/>
          <a:ext cx="4343400" cy="272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Photo Editor Photo" r:id="rId3" imgW="3067478" imgH="1924319" progId="">
                  <p:embed/>
                </p:oleObj>
              </mc:Choice>
              <mc:Fallback>
                <p:oleObj name="Photo Editor Photo" r:id="rId3" imgW="3067478" imgH="192431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581400"/>
                        <a:ext cx="4343400" cy="272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4294" name="Freeform 6"/>
          <p:cNvSpPr>
            <a:spLocks/>
          </p:cNvSpPr>
          <p:nvPr/>
        </p:nvSpPr>
        <p:spPr bwMode="auto">
          <a:xfrm>
            <a:off x="5143500" y="5105400"/>
            <a:ext cx="2400300" cy="1155700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1296" y="720"/>
              </a:cxn>
              <a:cxn ang="0">
                <a:pos x="1296" y="0"/>
              </a:cxn>
            </a:cxnLst>
            <a:rect l="0" t="0" r="r" b="b"/>
            <a:pathLst>
              <a:path w="1512" h="728">
                <a:moveTo>
                  <a:pt x="0" y="48"/>
                </a:moveTo>
                <a:cubicBezTo>
                  <a:pt x="540" y="388"/>
                  <a:pt x="1080" y="728"/>
                  <a:pt x="1296" y="720"/>
                </a:cubicBezTo>
                <a:cubicBezTo>
                  <a:pt x="1512" y="712"/>
                  <a:pt x="1404" y="356"/>
                  <a:pt x="1296" y="0"/>
                </a:cubicBezTo>
              </a:path>
            </a:pathLst>
          </a:custGeom>
          <a:noFill/>
          <a:ln w="50800" cap="flat" cmpd="sng">
            <a:solidFill>
              <a:srgbClr val="FF00FF"/>
            </a:solidFill>
            <a:prstDash val="solid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1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18435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13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7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18440" name="AutoShape 8"/>
          <p:cNvCxnSpPr>
            <a:cxnSpLocks noChangeShapeType="1"/>
            <a:stCxn id="18435" idx="7"/>
            <a:endCxn id="18437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1" name="AutoShape 9"/>
          <p:cNvCxnSpPr>
            <a:cxnSpLocks noChangeShapeType="1"/>
            <a:stCxn id="18435" idx="5"/>
            <a:endCxn id="18439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2" name="AutoShape 10"/>
          <p:cNvCxnSpPr>
            <a:cxnSpLocks noChangeShapeType="1"/>
            <a:stCxn id="18437" idx="3"/>
            <a:endCxn id="18439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3" name="AutoShape 11"/>
          <p:cNvCxnSpPr>
            <a:cxnSpLocks noChangeShapeType="1"/>
            <a:stCxn id="18439" idx="7"/>
            <a:endCxn id="18437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4" name="AutoShape 12"/>
          <p:cNvCxnSpPr>
            <a:cxnSpLocks noChangeShapeType="1"/>
            <a:stCxn id="18437" idx="6"/>
            <a:endCxn id="18436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5" name="AutoShape 13"/>
          <p:cNvCxnSpPr>
            <a:cxnSpLocks noChangeShapeType="1"/>
            <a:stCxn id="18439" idx="6"/>
            <a:endCxn id="18438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6" name="AutoShape 14"/>
          <p:cNvCxnSpPr>
            <a:cxnSpLocks noChangeShapeType="1"/>
            <a:stCxn id="18439" idx="0"/>
            <a:endCxn id="18436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7" name="AutoShape 15"/>
          <p:cNvCxnSpPr>
            <a:cxnSpLocks noChangeShapeType="1"/>
            <a:stCxn id="18436" idx="3"/>
            <a:endCxn id="18438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8" name="AutoShape 16"/>
          <p:cNvCxnSpPr>
            <a:cxnSpLocks noChangeShapeType="1"/>
            <a:stCxn id="18438" idx="7"/>
            <a:endCxn id="18436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9" name="AutoShape 17"/>
          <p:cNvCxnSpPr>
            <a:cxnSpLocks noChangeShapeType="1"/>
            <a:stCxn id="18438" idx="1"/>
            <a:endCxn id="18435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8467" name="Rectangle 35"/>
          <p:cNvSpPr>
            <a:spLocks noChangeArrowheads="1"/>
          </p:cNvSpPr>
          <p:nvPr/>
        </p:nvSpPr>
        <p:spPr bwMode="auto">
          <a:xfrm>
            <a:off x="3810000" y="1600200"/>
            <a:ext cx="289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x.d &gt; t.d + </a:t>
            </a:r>
            <a:r>
              <a:rPr lang="en-US" altLang="ko-KR" b="1" i="1">
                <a:solidFill>
                  <a:srgbClr val="FF3300"/>
                </a:solidFill>
                <a:ea typeface="굴림" pitchFamily="34" charset="-127"/>
              </a:rPr>
              <a:t>w</a:t>
            </a:r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(t, x) ?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6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9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7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19464" name="AutoShape 8"/>
          <p:cNvCxnSpPr>
            <a:cxnSpLocks noChangeShapeType="1"/>
            <a:stCxn id="19459" idx="7"/>
            <a:endCxn id="19461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5" name="AutoShape 9"/>
          <p:cNvCxnSpPr>
            <a:cxnSpLocks noChangeShapeType="1"/>
            <a:stCxn id="19459" idx="5"/>
            <a:endCxn id="19463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6" name="AutoShape 10"/>
          <p:cNvCxnSpPr>
            <a:cxnSpLocks noChangeShapeType="1"/>
            <a:stCxn id="19461" idx="3"/>
            <a:endCxn id="19463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7" name="AutoShape 11"/>
          <p:cNvCxnSpPr>
            <a:cxnSpLocks noChangeShapeType="1"/>
            <a:stCxn id="19463" idx="7"/>
            <a:endCxn id="19461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8" name="AutoShape 12"/>
          <p:cNvCxnSpPr>
            <a:cxnSpLocks noChangeShapeType="1"/>
            <a:stCxn id="19461" idx="6"/>
            <a:endCxn id="19460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9" name="AutoShape 13"/>
          <p:cNvCxnSpPr>
            <a:cxnSpLocks noChangeShapeType="1"/>
            <a:stCxn id="19463" idx="6"/>
            <a:endCxn id="19462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0" name="AutoShape 14"/>
          <p:cNvCxnSpPr>
            <a:cxnSpLocks noChangeShapeType="1"/>
            <a:stCxn id="19463" idx="0"/>
            <a:endCxn id="19460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1" name="AutoShape 15"/>
          <p:cNvCxnSpPr>
            <a:cxnSpLocks noChangeShapeType="1"/>
            <a:stCxn id="19460" idx="3"/>
            <a:endCxn id="19462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2" name="AutoShape 16"/>
          <p:cNvCxnSpPr>
            <a:cxnSpLocks noChangeShapeType="1"/>
            <a:stCxn id="19462" idx="7"/>
            <a:endCxn id="19460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3" name="AutoShape 17"/>
          <p:cNvCxnSpPr>
            <a:cxnSpLocks noChangeShapeType="1"/>
            <a:stCxn id="19462" idx="1"/>
            <a:endCxn id="19459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6629400" y="2224088"/>
            <a:ext cx="990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relaxed</a:t>
            </a:r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 flipH="1">
            <a:off x="6172200" y="2590800"/>
            <a:ext cx="838200" cy="83820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1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41987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41988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9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7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41992" name="AutoShape 8"/>
          <p:cNvCxnSpPr>
            <a:cxnSpLocks noChangeShapeType="1"/>
            <a:stCxn id="41987" idx="7"/>
            <a:endCxn id="41989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3" name="AutoShape 9"/>
          <p:cNvCxnSpPr>
            <a:cxnSpLocks noChangeShapeType="1"/>
            <a:stCxn id="41987" idx="5"/>
            <a:endCxn id="41991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4" name="AutoShape 10"/>
          <p:cNvCxnSpPr>
            <a:cxnSpLocks noChangeShapeType="1"/>
            <a:stCxn id="41989" idx="3"/>
            <a:endCxn id="41991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5" name="AutoShape 11"/>
          <p:cNvCxnSpPr>
            <a:cxnSpLocks noChangeShapeType="1"/>
            <a:stCxn id="41991" idx="7"/>
            <a:endCxn id="41989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6" name="AutoShape 12"/>
          <p:cNvCxnSpPr>
            <a:cxnSpLocks noChangeShapeType="1"/>
            <a:stCxn id="41989" idx="6"/>
            <a:endCxn id="41988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7" name="AutoShape 13"/>
          <p:cNvCxnSpPr>
            <a:cxnSpLocks noChangeShapeType="1"/>
            <a:stCxn id="41991" idx="6"/>
            <a:endCxn id="41990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8" name="AutoShape 14"/>
          <p:cNvCxnSpPr>
            <a:cxnSpLocks noChangeShapeType="1"/>
            <a:stCxn id="41991" idx="0"/>
            <a:endCxn id="41988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999" name="AutoShape 15"/>
          <p:cNvCxnSpPr>
            <a:cxnSpLocks noChangeShapeType="1"/>
            <a:stCxn id="41988" idx="3"/>
            <a:endCxn id="41990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00" name="AutoShape 16"/>
          <p:cNvCxnSpPr>
            <a:cxnSpLocks noChangeShapeType="1"/>
            <a:stCxn id="41990" idx="7"/>
            <a:endCxn id="41988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01" name="AutoShape 17"/>
          <p:cNvCxnSpPr>
            <a:cxnSpLocks noChangeShapeType="1"/>
            <a:stCxn id="41990" idx="1"/>
            <a:endCxn id="41987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42005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42015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42018" name="Text Box 34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3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9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8</a:t>
            </a: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7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5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20488" name="AutoShape 8"/>
          <p:cNvCxnSpPr>
            <a:cxnSpLocks noChangeShapeType="1"/>
            <a:stCxn id="20483" idx="7"/>
            <a:endCxn id="20485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89" name="AutoShape 9"/>
          <p:cNvCxnSpPr>
            <a:cxnSpLocks noChangeShapeType="1"/>
            <a:stCxn id="20483" idx="5"/>
            <a:endCxn id="20487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0" name="AutoShape 10"/>
          <p:cNvCxnSpPr>
            <a:cxnSpLocks noChangeShapeType="1"/>
            <a:stCxn id="20485" idx="3"/>
            <a:endCxn id="20487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1" name="AutoShape 11"/>
          <p:cNvCxnSpPr>
            <a:cxnSpLocks noChangeShapeType="1"/>
            <a:stCxn id="20487" idx="7"/>
            <a:endCxn id="20485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2" name="AutoShape 12"/>
          <p:cNvCxnSpPr>
            <a:cxnSpLocks noChangeShapeType="1"/>
            <a:stCxn id="20485" idx="6"/>
            <a:endCxn id="20484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3" name="AutoShape 13"/>
          <p:cNvCxnSpPr>
            <a:cxnSpLocks noChangeShapeType="1"/>
            <a:stCxn id="20487" idx="6"/>
            <a:endCxn id="20486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4" name="AutoShape 14"/>
          <p:cNvCxnSpPr>
            <a:cxnSpLocks noChangeShapeType="1"/>
            <a:stCxn id="20487" idx="0"/>
            <a:endCxn id="20484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5" name="AutoShape 15"/>
          <p:cNvCxnSpPr>
            <a:cxnSpLocks noChangeShapeType="1"/>
            <a:stCxn id="20484" idx="3"/>
            <a:endCxn id="20486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6" name="AutoShape 16"/>
          <p:cNvCxnSpPr>
            <a:cxnSpLocks noChangeShapeType="1"/>
            <a:stCxn id="20486" idx="7"/>
            <a:endCxn id="20484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7" name="AutoShape 17"/>
          <p:cNvCxnSpPr>
            <a:cxnSpLocks noChangeShapeType="1"/>
            <a:stCxn id="20486" idx="1"/>
            <a:endCxn id="20483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92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ko-KR" sz="2400" b="1" dirty="0">
                <a:ea typeface="UWKMJF (KSC)" pitchFamily="2" charset="-127"/>
              </a:rPr>
              <a:t>Running time of </a:t>
            </a:r>
            <a:r>
              <a:rPr lang="en-US" altLang="ko-KR" sz="2400" b="1" dirty="0" err="1">
                <a:ea typeface="UWKMJF (KSC)" pitchFamily="2" charset="-127"/>
              </a:rPr>
              <a:t>Dijkstra</a:t>
            </a:r>
            <a:r>
              <a:rPr lang="en-US" altLang="ko-KR" sz="2400" b="1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400" b="1" dirty="0" err="1">
                <a:ea typeface="UWKMJF (KSC)" pitchFamily="2" charset="-127"/>
              </a:rPr>
              <a:t>s</a:t>
            </a:r>
            <a:r>
              <a:rPr lang="en-US" altLang="ko-KR" sz="2400" b="1" dirty="0">
                <a:ea typeface="UWKMJF (KSC)" pitchFamily="2" charset="-127"/>
              </a:rPr>
              <a:t> algorithm</a:t>
            </a:r>
            <a:endParaRPr lang="en-US" altLang="ko-KR" sz="2400" b="1" dirty="0">
              <a:ea typeface="굴림" pitchFamily="34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400" dirty="0">
                <a:latin typeface="Times New Roman"/>
                <a:ea typeface="UWKMJF (KSC)" pitchFamily="2" charset="-127"/>
              </a:rPr>
              <a:t> </a:t>
            </a:r>
            <a:endParaRPr lang="en-US" altLang="ko-KR" sz="2400" dirty="0">
              <a:ea typeface="바탕" pitchFamily="18" charset="-127"/>
            </a:endParaRPr>
          </a:p>
          <a:p>
            <a:pPr>
              <a:buClr>
                <a:schemeClr val="tx2"/>
              </a:buClr>
            </a:pPr>
            <a:r>
              <a:rPr lang="en-US" altLang="ko-KR" sz="2400" dirty="0" err="1">
                <a:ea typeface="UWKMJF (KSC)" pitchFamily="2" charset="-127"/>
              </a:rPr>
              <a:t>Initialize_Single_Source</a:t>
            </a:r>
            <a:r>
              <a:rPr lang="en-US" altLang="ko-KR" sz="2400" dirty="0">
                <a:ea typeface="UWKMJF (KSC)" pitchFamily="2" charset="-127"/>
              </a:rPr>
              <a:t>(G, s) : O(V)</a:t>
            </a:r>
            <a:endParaRPr lang="en-US" altLang="ko-KR" sz="2400" dirty="0">
              <a:ea typeface="바탕" pitchFamily="18" charset="-127"/>
            </a:endParaRPr>
          </a:p>
          <a:p>
            <a:pPr>
              <a:buClr>
                <a:schemeClr val="tx2"/>
              </a:buClr>
            </a:pPr>
            <a:r>
              <a:rPr lang="en-US" altLang="ko-KR" sz="2400" dirty="0" err="1">
                <a:ea typeface="UWKMJF (KSC)" pitchFamily="2" charset="-127"/>
              </a:rPr>
              <a:t>Build_Heap</a:t>
            </a:r>
            <a:r>
              <a:rPr lang="en-US" altLang="ko-KR" sz="2400" dirty="0">
                <a:ea typeface="UWKMJF (KSC)" pitchFamily="2" charset="-127"/>
              </a:rPr>
              <a:t> { Q= V} : O(V)</a:t>
            </a:r>
            <a:endParaRPr lang="en-US" altLang="ko-KR" sz="2400" dirty="0">
              <a:ea typeface="바탕" pitchFamily="18" charset="-127"/>
            </a:endParaRPr>
          </a:p>
          <a:p>
            <a:pPr>
              <a:buClr>
                <a:schemeClr val="tx2"/>
              </a:buClr>
            </a:pPr>
            <a:r>
              <a:rPr lang="en-US" altLang="ko-KR" sz="2400" dirty="0" err="1">
                <a:ea typeface="UWKMJF (KSC)" pitchFamily="2" charset="-127"/>
              </a:rPr>
              <a:t>Extract_Min</a:t>
            </a:r>
            <a:r>
              <a:rPr lang="en-US" altLang="ko-KR" sz="2400" dirty="0">
                <a:ea typeface="UWKMJF (KSC)" pitchFamily="2" charset="-127"/>
              </a:rPr>
              <a:t>(Q) : O(V) : Total V</a:t>
            </a:r>
            <a:r>
              <a:rPr lang="en-US" altLang="ko-KR" sz="2400" baseline="30000" dirty="0">
                <a:ea typeface="UWKMJF (KSC)" pitchFamily="2" charset="-127"/>
              </a:rPr>
              <a:t>2</a:t>
            </a:r>
            <a:endParaRPr lang="en-US" altLang="ko-KR" sz="2400" dirty="0">
              <a:ea typeface="바탕" pitchFamily="18" charset="-127"/>
            </a:endParaRPr>
          </a:p>
          <a:p>
            <a:pPr>
              <a:buClr>
                <a:schemeClr val="tx2"/>
              </a:buClr>
            </a:pPr>
            <a:r>
              <a:rPr lang="en-US" altLang="ko-KR" sz="2400" dirty="0" smtClean="0">
                <a:ea typeface="UWKMJF (KSC)" pitchFamily="2" charset="-127"/>
              </a:rPr>
              <a:t>Relax </a:t>
            </a:r>
            <a:r>
              <a:rPr lang="en-US" altLang="ko-KR" sz="2400" dirty="0">
                <a:ea typeface="UWKMJF (KSC)" pitchFamily="2" charset="-127"/>
              </a:rPr>
              <a:t>: O(1): Total O(E)</a:t>
            </a:r>
            <a:r>
              <a:rPr lang="en-US" altLang="ko-KR" sz="2400" dirty="0">
                <a:latin typeface="Times New Roman"/>
                <a:ea typeface="UWKMJF (KSC)" pitchFamily="2" charset="-127"/>
              </a:rPr>
              <a:t> </a:t>
            </a:r>
            <a:endParaRPr lang="en-US" altLang="ko-KR" sz="2400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Running time of </a:t>
            </a:r>
            <a:r>
              <a:rPr lang="en-US" altLang="ko-KR" sz="2400" dirty="0" err="1">
                <a:ea typeface="UWKMJF (KSC)" pitchFamily="2" charset="-127"/>
              </a:rPr>
              <a:t>Dijkstra</a:t>
            </a:r>
            <a:r>
              <a:rPr lang="en-US" altLang="ko-KR" sz="24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400" dirty="0" err="1">
                <a:ea typeface="UWKMJF (KSC)" pitchFamily="2" charset="-127"/>
              </a:rPr>
              <a:t>s</a:t>
            </a:r>
            <a:r>
              <a:rPr lang="en-US" altLang="ko-KR" sz="2400" dirty="0">
                <a:ea typeface="UWKMJF (KSC)" pitchFamily="2" charset="-127"/>
              </a:rPr>
              <a:t> algorithm takes O(V</a:t>
            </a:r>
            <a:r>
              <a:rPr lang="en-US" altLang="ko-KR" sz="2400" baseline="30000" dirty="0">
                <a:ea typeface="UWKMJF (KSC)" pitchFamily="2" charset="-127"/>
              </a:rPr>
              <a:t>2</a:t>
            </a:r>
            <a:r>
              <a:rPr lang="en-US" altLang="ko-KR" sz="2400" dirty="0">
                <a:ea typeface="UWKMJF (KSC)" pitchFamily="2" charset="-127"/>
              </a:rPr>
              <a:t>)</a:t>
            </a:r>
            <a:endParaRPr lang="en-US" altLang="ko-KR" sz="2400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114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3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Definitions</a:t>
            </a:r>
          </a:p>
        </p:txBody>
      </p:sp>
      <p:sp>
        <p:nvSpPr>
          <p:cNvPr id="11622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Cycle</a:t>
            </a:r>
          </a:p>
          <a:p>
            <a:pPr lvl="1"/>
            <a:r>
              <a:rPr lang="en-US">
                <a:sym typeface="Symbol" pitchFamily="18" charset="2"/>
              </a:rPr>
              <a:t>Path that ends back at starting node</a:t>
            </a:r>
          </a:p>
          <a:p>
            <a:pPr lvl="1"/>
            <a:r>
              <a:rPr lang="en-US">
                <a:sym typeface="Symbol" pitchFamily="18" charset="2"/>
              </a:rPr>
              <a:t>Example</a:t>
            </a:r>
          </a:p>
          <a:p>
            <a:pPr lvl="2"/>
            <a:r>
              <a:rPr lang="en-US">
                <a:solidFill>
                  <a:srgbClr val="FF3300"/>
                </a:solidFill>
              </a:rPr>
              <a:t>A, E, A</a:t>
            </a:r>
          </a:p>
          <a:p>
            <a:pPr lvl="2">
              <a:buFont typeface="Wingdings" pitchFamily="2" charset="2"/>
              <a:buNone/>
            </a:pPr>
            <a:endParaRPr lang="en-US">
              <a:sym typeface="Symbol" pitchFamily="18" charset="2"/>
            </a:endParaRPr>
          </a:p>
        </p:txBody>
      </p:sp>
      <p:graphicFrame>
        <p:nvGraphicFramePr>
          <p:cNvPr id="1162244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055732"/>
              </p:ext>
            </p:extLst>
          </p:nvPr>
        </p:nvGraphicFramePr>
        <p:xfrm>
          <a:off x="3962400" y="3161506"/>
          <a:ext cx="4343400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Photo Editor Photo" r:id="rId3" imgW="3067478" imgH="1924319" progId="">
                  <p:embed/>
                </p:oleObj>
              </mc:Choice>
              <mc:Fallback>
                <p:oleObj name="Photo Editor Photo" r:id="rId3" imgW="3067478" imgH="192431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161506"/>
                        <a:ext cx="4343400" cy="272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2245" name="Freeform 1029"/>
          <p:cNvSpPr>
            <a:spLocks/>
          </p:cNvSpPr>
          <p:nvPr/>
        </p:nvSpPr>
        <p:spPr bwMode="auto">
          <a:xfrm>
            <a:off x="4357687" y="4592637"/>
            <a:ext cx="1890713" cy="1427163"/>
          </a:xfrm>
          <a:custGeom>
            <a:avLst/>
            <a:gdLst/>
            <a:ahLst/>
            <a:cxnLst>
              <a:cxn ang="0">
                <a:pos x="205" y="0"/>
              </a:cxn>
              <a:cxn ang="0">
                <a:pos x="1070" y="258"/>
              </a:cxn>
              <a:cxn ang="0">
                <a:pos x="932" y="816"/>
              </a:cxn>
              <a:cxn ang="0">
                <a:pos x="152" y="756"/>
              </a:cxn>
              <a:cxn ang="0">
                <a:pos x="20" y="132"/>
              </a:cxn>
            </a:cxnLst>
            <a:rect l="0" t="0" r="r" b="b"/>
            <a:pathLst>
              <a:path w="1191" h="899">
                <a:moveTo>
                  <a:pt x="205" y="0"/>
                </a:moveTo>
                <a:cubicBezTo>
                  <a:pt x="349" y="43"/>
                  <a:pt x="949" y="122"/>
                  <a:pt x="1070" y="258"/>
                </a:cubicBezTo>
                <a:cubicBezTo>
                  <a:pt x="1191" y="394"/>
                  <a:pt x="1085" y="733"/>
                  <a:pt x="932" y="816"/>
                </a:cubicBezTo>
                <a:cubicBezTo>
                  <a:pt x="779" y="899"/>
                  <a:pt x="304" y="870"/>
                  <a:pt x="152" y="756"/>
                </a:cubicBezTo>
                <a:cubicBezTo>
                  <a:pt x="0" y="642"/>
                  <a:pt x="47" y="262"/>
                  <a:pt x="20" y="132"/>
                </a:cubicBezTo>
              </a:path>
            </a:pathLst>
          </a:custGeom>
          <a:noFill/>
          <a:ln w="50800" cap="flat" cmpd="sng">
            <a:solidFill>
              <a:srgbClr val="FF0000"/>
            </a:solidFill>
            <a:prstDash val="solid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3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Definitions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Cycle</a:t>
            </a:r>
          </a:p>
          <a:p>
            <a:pPr lvl="1"/>
            <a:r>
              <a:rPr lang="en-US">
                <a:sym typeface="Symbol" pitchFamily="18" charset="2"/>
              </a:rPr>
              <a:t>Path that ends back at starting node</a:t>
            </a:r>
          </a:p>
          <a:p>
            <a:pPr lvl="1"/>
            <a:r>
              <a:rPr lang="en-US">
                <a:sym typeface="Symbol" pitchFamily="18" charset="2"/>
              </a:rPr>
              <a:t>Example</a:t>
            </a:r>
          </a:p>
          <a:p>
            <a:pPr lvl="2"/>
            <a:r>
              <a:rPr lang="en-US">
                <a:solidFill>
                  <a:srgbClr val="FF3300"/>
                </a:solidFill>
              </a:rPr>
              <a:t>A, E, A</a:t>
            </a:r>
          </a:p>
          <a:p>
            <a:pPr lvl="2"/>
            <a:r>
              <a:rPr lang="en-US">
                <a:solidFill>
                  <a:srgbClr val="FF33CC"/>
                </a:solidFill>
              </a:rPr>
              <a:t>A, B, C, D, E, A</a:t>
            </a:r>
          </a:p>
          <a:p>
            <a:r>
              <a:rPr lang="en-US"/>
              <a:t>Simple path</a:t>
            </a:r>
          </a:p>
          <a:p>
            <a:pPr lvl="1"/>
            <a:r>
              <a:rPr lang="en-US"/>
              <a:t>No cycles in path</a:t>
            </a:r>
          </a:p>
          <a:p>
            <a:r>
              <a:rPr lang="en-US"/>
              <a:t>Acyclic graph</a:t>
            </a:r>
          </a:p>
          <a:p>
            <a:pPr lvl="1"/>
            <a:r>
              <a:rPr lang="en-US">
                <a:sym typeface="Symbol" pitchFamily="18" charset="2"/>
              </a:rPr>
              <a:t>No cycles in graph</a:t>
            </a:r>
          </a:p>
        </p:txBody>
      </p:sp>
      <p:graphicFrame>
        <p:nvGraphicFramePr>
          <p:cNvPr id="1165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586485"/>
              </p:ext>
            </p:extLst>
          </p:nvPr>
        </p:nvGraphicFramePr>
        <p:xfrm>
          <a:off x="4495800" y="3124200"/>
          <a:ext cx="4343400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Photo Editor Photo" r:id="rId3" imgW="3067478" imgH="1924319" progId="">
                  <p:embed/>
                </p:oleObj>
              </mc:Choice>
              <mc:Fallback>
                <p:oleObj name="Photo Editor Photo" r:id="rId3" imgW="3067478" imgH="192431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124200"/>
                        <a:ext cx="4343400" cy="272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5318" name="Freeform 6"/>
          <p:cNvSpPr>
            <a:spLocks/>
          </p:cNvSpPr>
          <p:nvPr/>
        </p:nvSpPr>
        <p:spPr bwMode="auto">
          <a:xfrm>
            <a:off x="5022850" y="2590800"/>
            <a:ext cx="2825750" cy="3046412"/>
          </a:xfrm>
          <a:custGeom>
            <a:avLst/>
            <a:gdLst/>
            <a:ahLst/>
            <a:cxnLst>
              <a:cxn ang="0">
                <a:pos x="0" y="1106"/>
              </a:cxn>
              <a:cxn ang="0">
                <a:pos x="378" y="433"/>
              </a:cxn>
              <a:cxn ang="0">
                <a:pos x="1218" y="25"/>
              </a:cxn>
              <a:cxn ang="0">
                <a:pos x="1776" y="583"/>
              </a:cxn>
              <a:cxn ang="0">
                <a:pos x="1194" y="1231"/>
              </a:cxn>
              <a:cxn ang="0">
                <a:pos x="1194" y="1909"/>
              </a:cxn>
              <a:cxn ang="0">
                <a:pos x="96" y="1291"/>
              </a:cxn>
            </a:cxnLst>
            <a:rect l="0" t="0" r="r" b="b"/>
            <a:pathLst>
              <a:path w="1780" h="1919">
                <a:moveTo>
                  <a:pt x="0" y="1106"/>
                </a:moveTo>
                <a:cubicBezTo>
                  <a:pt x="63" y="994"/>
                  <a:pt x="175" y="613"/>
                  <a:pt x="378" y="433"/>
                </a:cubicBezTo>
                <a:cubicBezTo>
                  <a:pt x="581" y="253"/>
                  <a:pt x="985" y="0"/>
                  <a:pt x="1218" y="25"/>
                </a:cubicBezTo>
                <a:cubicBezTo>
                  <a:pt x="1451" y="50"/>
                  <a:pt x="1780" y="382"/>
                  <a:pt x="1776" y="583"/>
                </a:cubicBezTo>
                <a:cubicBezTo>
                  <a:pt x="1772" y="784"/>
                  <a:pt x="1291" y="1010"/>
                  <a:pt x="1194" y="1231"/>
                </a:cubicBezTo>
                <a:cubicBezTo>
                  <a:pt x="1097" y="1452"/>
                  <a:pt x="1377" y="1899"/>
                  <a:pt x="1194" y="1909"/>
                </a:cubicBezTo>
                <a:cubicBezTo>
                  <a:pt x="1011" y="1919"/>
                  <a:pt x="325" y="1420"/>
                  <a:pt x="96" y="1291"/>
                </a:cubicBezTo>
              </a:path>
            </a:pathLst>
          </a:custGeom>
          <a:noFill/>
          <a:ln w="50800" cap="flat" cmpd="sng">
            <a:solidFill>
              <a:srgbClr val="FF00FF"/>
            </a:solidFill>
            <a:prstDash val="solid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43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Definitions</a:t>
            </a:r>
          </a:p>
        </p:txBody>
      </p:sp>
      <p:sp>
        <p:nvSpPr>
          <p:cNvPr id="11601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Reachable</a:t>
            </a:r>
          </a:p>
          <a:p>
            <a:pPr lvl="1"/>
            <a:r>
              <a:rPr lang="en-US"/>
              <a:t>Path exists between nodes</a:t>
            </a:r>
          </a:p>
          <a:p>
            <a:r>
              <a:rPr lang="en-US"/>
              <a:t>Connected graph</a:t>
            </a:r>
          </a:p>
          <a:p>
            <a:pPr lvl="1"/>
            <a:r>
              <a:rPr lang="en-US"/>
              <a:t>Every node is reachable from some node in graph</a:t>
            </a:r>
          </a:p>
        </p:txBody>
      </p:sp>
      <p:graphicFrame>
        <p:nvGraphicFramePr>
          <p:cNvPr id="1160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866024"/>
              </p:ext>
            </p:extLst>
          </p:nvPr>
        </p:nvGraphicFramePr>
        <p:xfrm>
          <a:off x="990600" y="4102267"/>
          <a:ext cx="7848600" cy="239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Photo Editor Photo" r:id="rId3" imgW="4191585" imgH="1276190" progId="">
                  <p:embed/>
                </p:oleObj>
              </mc:Choice>
              <mc:Fallback>
                <p:oleObj name="Photo Editor Photo" r:id="rId3" imgW="4191585" imgH="127619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02267"/>
                        <a:ext cx="7848600" cy="239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0200" name="Text Box 8"/>
          <p:cNvSpPr txBox="1">
            <a:spLocks noChangeArrowheads="1"/>
          </p:cNvSpPr>
          <p:nvPr/>
        </p:nvSpPr>
        <p:spPr bwMode="auto">
          <a:xfrm>
            <a:off x="2438400" y="6019800"/>
            <a:ext cx="4114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  <a:latin typeface="Arial" charset="0"/>
              </a:rPr>
              <a:t>Unconnected graphs</a:t>
            </a:r>
          </a:p>
        </p:txBody>
      </p:sp>
    </p:spTree>
    <p:extLst>
      <p:ext uri="{BB962C8B-B14F-4D97-AF65-F5344CB8AC3E}">
        <p14:creationId xmlns:p14="http://schemas.microsoft.com/office/powerpoint/2010/main" val="199471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Graph-searching Algorithms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CC3300"/>
                </a:solidFill>
              </a:rPr>
              <a:t>Searching a graph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Systematically follow the edges of a graph </a:t>
            </a:r>
            <a:br>
              <a:rPr lang="en-US" sz="2400" dirty="0"/>
            </a:br>
            <a:r>
              <a:rPr lang="en-US" sz="2400" dirty="0"/>
              <a:t>to visit the vertices of the graph.</a:t>
            </a:r>
          </a:p>
          <a:p>
            <a:endParaRPr lang="en-US" sz="2800" dirty="0" smtClean="0"/>
          </a:p>
          <a:p>
            <a:r>
              <a:rPr lang="en-US" sz="2800" dirty="0" smtClean="0"/>
              <a:t>Standard </a:t>
            </a:r>
            <a:r>
              <a:rPr lang="en-US" sz="2800" dirty="0"/>
              <a:t>graph-searching algorithms.</a:t>
            </a:r>
          </a:p>
          <a:p>
            <a:pPr lvl="1"/>
            <a:r>
              <a:rPr lang="en-US" sz="2400" dirty="0"/>
              <a:t>Breadth-first Search </a:t>
            </a:r>
            <a:r>
              <a:rPr lang="en-US" sz="2400" dirty="0">
                <a:solidFill>
                  <a:schemeClr val="hlink"/>
                </a:solidFill>
              </a:rPr>
              <a:t>(BFS)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Depth-first Search </a:t>
            </a:r>
            <a:r>
              <a:rPr lang="en-US" sz="2400" dirty="0">
                <a:solidFill>
                  <a:schemeClr val="hlink"/>
                </a:solidFill>
              </a:rPr>
              <a:t>(DFS)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196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From a source node s in a graph G = (V, E) , BFS explores the edges of G every vertex that is reachable from s.</a:t>
            </a:r>
          </a:p>
          <a:p>
            <a:pPr>
              <a:buClr>
                <a:schemeClr val="tx2"/>
              </a:buClr>
            </a:pPr>
            <a:r>
              <a:rPr lang="en-US" dirty="0"/>
              <a:t>It calculate shortest distance from s to any vertex u.</a:t>
            </a:r>
          </a:p>
          <a:p>
            <a:pPr>
              <a:buClr>
                <a:schemeClr val="tx2"/>
              </a:buClr>
            </a:pPr>
            <a:r>
              <a:rPr lang="en-US" dirty="0"/>
              <a:t>BFS idea is used in </a:t>
            </a:r>
            <a:r>
              <a:rPr lang="en-US" dirty="0" err="1"/>
              <a:t>Dijkstra’s</a:t>
            </a:r>
            <a:r>
              <a:rPr lang="en-US" dirty="0"/>
              <a:t> single source shortest path algorithm and Prim’s minimum spanning tree algorithm.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6637-D264-4C58-BF54-5C44025C575F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5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UWKMJF (KSC)" pitchFamily="2" charset="-127"/>
              </a:rPr>
              <a:t>Breadth-First Search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b="1" dirty="0">
                <a:cs typeface="Times New Roman" pitchFamily="18" charset="0"/>
              </a:rPr>
              <a:t>Breadth-First search</a:t>
            </a:r>
            <a:endParaRPr lang="en-US" dirty="0">
              <a:cs typeface="Times New Roman" pitchFamily="18" charset="0"/>
            </a:endParaRPr>
          </a:p>
          <a:p>
            <a:pPr marL="533400" indent="-533400">
              <a:buClr>
                <a:schemeClr val="tx2"/>
              </a:buClr>
            </a:pPr>
            <a:r>
              <a:rPr lang="en-US" sz="2400" dirty="0">
                <a:cs typeface="Times New Roman" pitchFamily="18" charset="0"/>
              </a:rPr>
              <a:t>The algorithm discovers all vertices at distance k from s before discovering any vertices at distance k + 1.</a:t>
            </a:r>
          </a:p>
          <a:p>
            <a:pPr marL="533400" indent="-533400">
              <a:buClr>
                <a:schemeClr val="tx2"/>
              </a:buClr>
            </a:pPr>
            <a:r>
              <a:rPr lang="en-US" sz="2400" dirty="0">
                <a:cs typeface="Times New Roman" pitchFamily="18" charset="0"/>
              </a:rPr>
              <a:t>Each node has three elements: color, distance and parent. </a:t>
            </a:r>
          </a:p>
          <a:p>
            <a:pPr marL="914400" lvl="1" indent="-457200">
              <a:buFontTx/>
              <a:buAutoNum type="arabicPeriod"/>
            </a:pPr>
            <a:r>
              <a:rPr lang="en-US" sz="2200" dirty="0">
                <a:cs typeface="Times New Roman" pitchFamily="18" charset="0"/>
              </a:rPr>
              <a:t>Color is used for exploring a graph, </a:t>
            </a:r>
          </a:p>
          <a:p>
            <a:pPr marL="914400" lvl="1" indent="-457200">
              <a:buFontTx/>
              <a:buAutoNum type="arabicPeriod"/>
            </a:pPr>
            <a:r>
              <a:rPr lang="en-US" sz="2200" dirty="0">
                <a:cs typeface="Times New Roman" pitchFamily="18" charset="0"/>
              </a:rPr>
              <a:t>Distance is used for denoting the height from s in breadth-first search tree and </a:t>
            </a:r>
          </a:p>
          <a:p>
            <a:pPr marL="914400" lvl="1" indent="-457200">
              <a:buFontTx/>
              <a:buAutoNum type="arabicPeriod"/>
            </a:pPr>
            <a:r>
              <a:rPr lang="en-US" sz="2200" dirty="0">
                <a:cs typeface="Times New Roman" pitchFamily="18" charset="0"/>
              </a:rPr>
              <a:t>Parent is used for keep the breadth-first tree.</a:t>
            </a:r>
          </a:p>
          <a:p>
            <a:pPr marL="533400" indent="-533400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CB6E-46DD-4D9F-BF4E-92D46D05C6F4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BFS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2095500"/>
            <a:ext cx="8229600" cy="453072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30867" name="Group 147"/>
          <p:cNvGrpSpPr>
            <a:grpSpLocks/>
          </p:cNvGrpSpPr>
          <p:nvPr/>
        </p:nvGrpSpPr>
        <p:grpSpPr bwMode="auto">
          <a:xfrm>
            <a:off x="6367463" y="1633538"/>
            <a:ext cx="2130425" cy="1512887"/>
            <a:chOff x="4013" y="2877"/>
            <a:chExt cx="1342" cy="953"/>
          </a:xfrm>
        </p:grpSpPr>
        <p:sp>
          <p:nvSpPr>
            <p:cNvPr id="30724" name="Oval 4"/>
            <p:cNvSpPr>
              <a:spLocks noChangeArrowheads="1"/>
            </p:cNvSpPr>
            <p:nvPr/>
          </p:nvSpPr>
          <p:spPr bwMode="auto">
            <a:xfrm>
              <a:off x="4013" y="2980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5" name="Text Box 5"/>
            <p:cNvSpPr txBox="1">
              <a:spLocks noChangeArrowheads="1"/>
            </p:cNvSpPr>
            <p:nvPr/>
          </p:nvSpPr>
          <p:spPr bwMode="auto">
            <a:xfrm>
              <a:off x="4119" y="2877"/>
              <a:ext cx="82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Finished</a:t>
              </a:r>
            </a:p>
          </p:txBody>
        </p:sp>
        <p:sp>
          <p:nvSpPr>
            <p:cNvPr id="30726" name="Oval 6"/>
            <p:cNvSpPr>
              <a:spLocks noChangeArrowheads="1"/>
            </p:cNvSpPr>
            <p:nvPr/>
          </p:nvSpPr>
          <p:spPr bwMode="auto">
            <a:xfrm>
              <a:off x="4013" y="3316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B2B2B2"/>
                </a:solidFill>
              </a:endParaRPr>
            </a:p>
          </p:txBody>
        </p:sp>
        <p:sp>
          <p:nvSpPr>
            <p:cNvPr id="30727" name="Text Box 7"/>
            <p:cNvSpPr txBox="1">
              <a:spLocks noChangeArrowheads="1"/>
            </p:cNvSpPr>
            <p:nvPr/>
          </p:nvSpPr>
          <p:spPr bwMode="auto">
            <a:xfrm>
              <a:off x="4119" y="3209"/>
              <a:ext cx="102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>
                  <a:solidFill>
                    <a:srgbClr val="B2B2B2"/>
                  </a:solidFill>
                </a:rPr>
                <a:t>Discovered</a:t>
              </a:r>
            </a:p>
          </p:txBody>
        </p:sp>
        <p:sp>
          <p:nvSpPr>
            <p:cNvPr id="30728" name="Oval 8"/>
            <p:cNvSpPr>
              <a:spLocks noChangeArrowheads="1"/>
            </p:cNvSpPr>
            <p:nvPr/>
          </p:nvSpPr>
          <p:spPr bwMode="auto">
            <a:xfrm>
              <a:off x="4013" y="3659"/>
              <a:ext cx="81" cy="88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9" name="Text Box 9"/>
            <p:cNvSpPr txBox="1">
              <a:spLocks noChangeArrowheads="1"/>
            </p:cNvSpPr>
            <p:nvPr/>
          </p:nvSpPr>
          <p:spPr bwMode="auto">
            <a:xfrm>
              <a:off x="4119" y="3542"/>
              <a:ext cx="1236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>
                  <a:solidFill>
                    <a:srgbClr val="FF00FF"/>
                  </a:solidFill>
                </a:rPr>
                <a:t>Undiscovered</a:t>
              </a:r>
            </a:p>
          </p:txBody>
        </p:sp>
      </p:grpSp>
      <p:sp>
        <p:nvSpPr>
          <p:cNvPr id="30731" name="Oval 11"/>
          <p:cNvSpPr>
            <a:spLocks noChangeArrowheads="1"/>
          </p:cNvSpPr>
          <p:nvPr/>
        </p:nvSpPr>
        <p:spPr bwMode="auto">
          <a:xfrm>
            <a:off x="4076700" y="2105025"/>
            <a:ext cx="139700" cy="150813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Oval 12"/>
          <p:cNvSpPr>
            <a:spLocks noChangeArrowheads="1"/>
          </p:cNvSpPr>
          <p:nvPr/>
        </p:nvSpPr>
        <p:spPr bwMode="auto">
          <a:xfrm>
            <a:off x="3675063" y="3063875"/>
            <a:ext cx="139700" cy="150813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none">
              <a:solidFill>
                <a:srgbClr val="FFCC00"/>
              </a:solidFill>
            </a:endParaRPr>
          </a:p>
        </p:txBody>
      </p:sp>
      <p:sp>
        <p:nvSpPr>
          <p:cNvPr id="30733" name="Oval 13"/>
          <p:cNvSpPr>
            <a:spLocks noChangeArrowheads="1"/>
          </p:cNvSpPr>
          <p:nvPr/>
        </p:nvSpPr>
        <p:spPr bwMode="auto">
          <a:xfrm>
            <a:off x="4057650" y="2638425"/>
            <a:ext cx="139700" cy="150813"/>
          </a:xfrm>
          <a:prstGeom prst="ellipse">
            <a:avLst/>
          </a:prstGeom>
          <a:solidFill>
            <a:srgbClr val="B2B2B2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Oval 14"/>
          <p:cNvSpPr>
            <a:spLocks noChangeArrowheads="1"/>
          </p:cNvSpPr>
          <p:nvPr/>
        </p:nvSpPr>
        <p:spPr bwMode="auto">
          <a:xfrm>
            <a:off x="4725988" y="2108200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Oval 15"/>
          <p:cNvSpPr>
            <a:spLocks noChangeArrowheads="1"/>
          </p:cNvSpPr>
          <p:nvPr/>
        </p:nvSpPr>
        <p:spPr bwMode="auto">
          <a:xfrm>
            <a:off x="4127500" y="3438525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Oval 16"/>
          <p:cNvSpPr>
            <a:spLocks noChangeArrowheads="1"/>
          </p:cNvSpPr>
          <p:nvPr/>
        </p:nvSpPr>
        <p:spPr bwMode="auto">
          <a:xfrm>
            <a:off x="4638675" y="3867150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V="1">
            <a:off x="3797300" y="2781300"/>
            <a:ext cx="276225" cy="2889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4132263" y="2239963"/>
            <a:ext cx="0" cy="4270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4213225" y="2781300"/>
            <a:ext cx="346075" cy="1857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3784600" y="3198813"/>
            <a:ext cx="357188" cy="2778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 flipH="1">
            <a:off x="4246563" y="3070225"/>
            <a:ext cx="301625" cy="4270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>
            <a:off x="4189413" y="2170113"/>
            <a:ext cx="4968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 flipH="1">
            <a:off x="4605338" y="2273300"/>
            <a:ext cx="184150" cy="6699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Oval 24"/>
          <p:cNvSpPr>
            <a:spLocks noChangeArrowheads="1"/>
          </p:cNvSpPr>
          <p:nvPr/>
        </p:nvSpPr>
        <p:spPr bwMode="auto">
          <a:xfrm>
            <a:off x="5021263" y="3224213"/>
            <a:ext cx="139700" cy="150812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5" name="Oval 25"/>
          <p:cNvSpPr>
            <a:spLocks noChangeArrowheads="1"/>
          </p:cNvSpPr>
          <p:nvPr/>
        </p:nvSpPr>
        <p:spPr bwMode="auto">
          <a:xfrm>
            <a:off x="5391150" y="2460625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6" name="Line 26"/>
          <p:cNvSpPr>
            <a:spLocks noChangeShapeType="1"/>
          </p:cNvSpPr>
          <p:nvPr/>
        </p:nvSpPr>
        <p:spPr bwMode="auto">
          <a:xfrm>
            <a:off x="4859338" y="2205038"/>
            <a:ext cx="542925" cy="2889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>
            <a:off x="4640263" y="3035300"/>
            <a:ext cx="414337" cy="2206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Line 28"/>
          <p:cNvSpPr>
            <a:spLocks noChangeShapeType="1"/>
          </p:cNvSpPr>
          <p:nvPr/>
        </p:nvSpPr>
        <p:spPr bwMode="auto">
          <a:xfrm flipV="1">
            <a:off x="5135563" y="2608263"/>
            <a:ext cx="312737" cy="6588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Line 29"/>
          <p:cNvSpPr>
            <a:spLocks noChangeShapeType="1"/>
          </p:cNvSpPr>
          <p:nvPr/>
        </p:nvSpPr>
        <p:spPr bwMode="auto">
          <a:xfrm>
            <a:off x="4259263" y="3594100"/>
            <a:ext cx="368300" cy="2889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0" name="Line 30"/>
          <p:cNvSpPr>
            <a:spLocks noChangeShapeType="1"/>
          </p:cNvSpPr>
          <p:nvPr/>
        </p:nvSpPr>
        <p:spPr bwMode="auto">
          <a:xfrm flipH="1">
            <a:off x="4754563" y="3370263"/>
            <a:ext cx="300037" cy="5207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1" name="Oval 31"/>
          <p:cNvSpPr>
            <a:spLocks noChangeArrowheads="1"/>
          </p:cNvSpPr>
          <p:nvPr/>
        </p:nvSpPr>
        <p:spPr bwMode="auto">
          <a:xfrm>
            <a:off x="3448050" y="2111375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2" name="Oval 32"/>
          <p:cNvSpPr>
            <a:spLocks noChangeArrowheads="1"/>
          </p:cNvSpPr>
          <p:nvPr/>
        </p:nvSpPr>
        <p:spPr bwMode="auto">
          <a:xfrm>
            <a:off x="3441700" y="2620963"/>
            <a:ext cx="139700" cy="150812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3" name="Oval 33"/>
          <p:cNvSpPr>
            <a:spLocks noChangeArrowheads="1"/>
          </p:cNvSpPr>
          <p:nvPr/>
        </p:nvSpPr>
        <p:spPr bwMode="auto">
          <a:xfrm>
            <a:off x="3429000" y="1487488"/>
            <a:ext cx="139700" cy="150812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Oval 34"/>
          <p:cNvSpPr>
            <a:spLocks noChangeArrowheads="1"/>
          </p:cNvSpPr>
          <p:nvPr/>
        </p:nvSpPr>
        <p:spPr bwMode="auto">
          <a:xfrm>
            <a:off x="4054475" y="1457325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Oval 35"/>
          <p:cNvSpPr>
            <a:spLocks noChangeArrowheads="1"/>
          </p:cNvSpPr>
          <p:nvPr/>
        </p:nvSpPr>
        <p:spPr bwMode="auto">
          <a:xfrm>
            <a:off x="4699000" y="1477963"/>
            <a:ext cx="139700" cy="150812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6" name="Line 36"/>
          <p:cNvSpPr>
            <a:spLocks noChangeShapeType="1"/>
          </p:cNvSpPr>
          <p:nvPr/>
        </p:nvSpPr>
        <p:spPr bwMode="auto">
          <a:xfrm>
            <a:off x="4135438" y="1652588"/>
            <a:ext cx="0" cy="4270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7" name="Line 37"/>
          <p:cNvSpPr>
            <a:spLocks noChangeShapeType="1"/>
          </p:cNvSpPr>
          <p:nvPr/>
        </p:nvSpPr>
        <p:spPr bwMode="auto">
          <a:xfrm>
            <a:off x="4203700" y="1549400"/>
            <a:ext cx="4968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3511550" y="1687513"/>
            <a:ext cx="0" cy="4270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9" name="Line 39"/>
          <p:cNvSpPr>
            <a:spLocks noChangeShapeType="1"/>
          </p:cNvSpPr>
          <p:nvPr/>
        </p:nvSpPr>
        <p:spPr bwMode="auto">
          <a:xfrm>
            <a:off x="3613150" y="2179638"/>
            <a:ext cx="4968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0" name="Line 40"/>
          <p:cNvSpPr>
            <a:spLocks noChangeShapeType="1"/>
          </p:cNvSpPr>
          <p:nvPr/>
        </p:nvSpPr>
        <p:spPr bwMode="auto">
          <a:xfrm>
            <a:off x="3548063" y="1563688"/>
            <a:ext cx="4968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1" name="Line 41"/>
          <p:cNvSpPr>
            <a:spLocks noChangeShapeType="1"/>
          </p:cNvSpPr>
          <p:nvPr/>
        </p:nvSpPr>
        <p:spPr bwMode="auto">
          <a:xfrm>
            <a:off x="4749800" y="1666875"/>
            <a:ext cx="0" cy="4270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2" name="Line 42"/>
          <p:cNvSpPr>
            <a:spLocks noChangeShapeType="1"/>
          </p:cNvSpPr>
          <p:nvPr/>
        </p:nvSpPr>
        <p:spPr bwMode="auto">
          <a:xfrm>
            <a:off x="3522663" y="2241550"/>
            <a:ext cx="0" cy="381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3" name="Line 43"/>
          <p:cNvSpPr>
            <a:spLocks noChangeShapeType="1"/>
          </p:cNvSpPr>
          <p:nvPr/>
        </p:nvSpPr>
        <p:spPr bwMode="auto">
          <a:xfrm>
            <a:off x="3532188" y="2770188"/>
            <a:ext cx="173037" cy="3000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4" name="Oval 44"/>
          <p:cNvSpPr>
            <a:spLocks noChangeArrowheads="1"/>
          </p:cNvSpPr>
          <p:nvPr/>
        </p:nvSpPr>
        <p:spPr bwMode="auto">
          <a:xfrm>
            <a:off x="3344863" y="3498850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5" name="Line 45"/>
          <p:cNvSpPr>
            <a:spLocks noChangeShapeType="1"/>
          </p:cNvSpPr>
          <p:nvPr/>
        </p:nvSpPr>
        <p:spPr bwMode="auto">
          <a:xfrm flipH="1">
            <a:off x="3405188" y="2770188"/>
            <a:ext cx="103187" cy="727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6" name="Line 46"/>
          <p:cNvSpPr>
            <a:spLocks noChangeShapeType="1"/>
          </p:cNvSpPr>
          <p:nvPr/>
        </p:nvSpPr>
        <p:spPr bwMode="auto">
          <a:xfrm flipV="1">
            <a:off x="3473450" y="3543300"/>
            <a:ext cx="658813" cy="571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7" name="Text Box 47"/>
          <p:cNvSpPr txBox="1">
            <a:spLocks noChangeArrowheads="1"/>
          </p:cNvSpPr>
          <p:nvPr/>
        </p:nvSpPr>
        <p:spPr bwMode="auto">
          <a:xfrm>
            <a:off x="4116388" y="2405063"/>
            <a:ext cx="411162" cy="457200"/>
          </a:xfrm>
          <a:prstGeom prst="rect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b="1" i="1" u="none">
                <a:solidFill>
                  <a:srgbClr val="3DDE2C"/>
                </a:solidFill>
              </a:rPr>
              <a:t>S</a:t>
            </a:r>
            <a:endParaRPr lang="en-US" u="none"/>
          </a:p>
        </p:txBody>
      </p:sp>
      <p:sp>
        <p:nvSpPr>
          <p:cNvPr id="30768" name="Oval 48"/>
          <p:cNvSpPr>
            <a:spLocks noChangeArrowheads="1"/>
          </p:cNvSpPr>
          <p:nvPr/>
        </p:nvSpPr>
        <p:spPr bwMode="auto">
          <a:xfrm>
            <a:off x="4519613" y="2951163"/>
            <a:ext cx="139700" cy="150812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none">
              <a:solidFill>
                <a:srgbClr val="FFCC00"/>
              </a:solidFill>
            </a:endParaRPr>
          </a:p>
        </p:txBody>
      </p:sp>
      <p:sp>
        <p:nvSpPr>
          <p:cNvPr id="30769" name="Oval 49"/>
          <p:cNvSpPr>
            <a:spLocks noChangeArrowheads="1"/>
          </p:cNvSpPr>
          <p:nvPr/>
        </p:nvSpPr>
        <p:spPr bwMode="auto">
          <a:xfrm>
            <a:off x="4057650" y="2108200"/>
            <a:ext cx="139700" cy="150813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none">
              <a:solidFill>
                <a:srgbClr val="FFCC00"/>
              </a:solidFill>
            </a:endParaRPr>
          </a:p>
        </p:txBody>
      </p:sp>
      <p:sp>
        <p:nvSpPr>
          <p:cNvPr id="30770" name="Text Box 50"/>
          <p:cNvSpPr txBox="1">
            <a:spLocks noChangeArrowheads="1"/>
          </p:cNvSpPr>
          <p:nvPr/>
        </p:nvSpPr>
        <p:spPr bwMode="auto">
          <a:xfrm>
            <a:off x="4156075" y="2786063"/>
            <a:ext cx="336550" cy="457200"/>
          </a:xfrm>
          <a:prstGeom prst="rect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u="none"/>
              <a:t>1</a:t>
            </a:r>
          </a:p>
        </p:txBody>
      </p:sp>
      <p:sp>
        <p:nvSpPr>
          <p:cNvPr id="30771" name="Text Box 51"/>
          <p:cNvSpPr txBox="1">
            <a:spLocks noChangeArrowheads="1"/>
          </p:cNvSpPr>
          <p:nvPr/>
        </p:nvSpPr>
        <p:spPr bwMode="auto">
          <a:xfrm>
            <a:off x="3662363" y="2571750"/>
            <a:ext cx="336550" cy="457200"/>
          </a:xfrm>
          <a:prstGeom prst="rect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u="none" dirty="0"/>
              <a:t>1</a:t>
            </a:r>
          </a:p>
        </p:txBody>
      </p:sp>
      <p:sp>
        <p:nvSpPr>
          <p:cNvPr id="30772" name="Text Box 52"/>
          <p:cNvSpPr txBox="1">
            <a:spLocks noChangeArrowheads="1"/>
          </p:cNvSpPr>
          <p:nvPr/>
        </p:nvSpPr>
        <p:spPr bwMode="auto">
          <a:xfrm>
            <a:off x="3787775" y="2211388"/>
            <a:ext cx="336550" cy="457200"/>
          </a:xfrm>
          <a:prstGeom prst="rect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u="none"/>
              <a:t>1</a:t>
            </a:r>
          </a:p>
        </p:txBody>
      </p:sp>
      <p:grpSp>
        <p:nvGrpSpPr>
          <p:cNvPr id="30869" name="Group 149"/>
          <p:cNvGrpSpPr>
            <a:grpSpLocks/>
          </p:cNvGrpSpPr>
          <p:nvPr/>
        </p:nvGrpSpPr>
        <p:grpSpPr bwMode="auto">
          <a:xfrm>
            <a:off x="665163" y="4017963"/>
            <a:ext cx="7918450" cy="2916237"/>
            <a:chOff x="451" y="789"/>
            <a:chExt cx="4988" cy="1837"/>
          </a:xfrm>
        </p:grpSpPr>
        <p:sp>
          <p:nvSpPr>
            <p:cNvPr id="30870" name="Oval 150"/>
            <p:cNvSpPr>
              <a:spLocks noChangeArrowheads="1"/>
            </p:cNvSpPr>
            <p:nvPr/>
          </p:nvSpPr>
          <p:spPr bwMode="auto">
            <a:xfrm>
              <a:off x="912" y="1421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1" name="Oval 151"/>
            <p:cNvSpPr>
              <a:spLocks noChangeArrowheads="1"/>
            </p:cNvSpPr>
            <p:nvPr/>
          </p:nvSpPr>
          <p:spPr bwMode="auto">
            <a:xfrm>
              <a:off x="659" y="2025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872" name="Oval 152"/>
            <p:cNvSpPr>
              <a:spLocks noChangeArrowheads="1"/>
            </p:cNvSpPr>
            <p:nvPr/>
          </p:nvSpPr>
          <p:spPr bwMode="auto">
            <a:xfrm>
              <a:off x="900" y="1757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3" name="Oval 153"/>
            <p:cNvSpPr>
              <a:spLocks noChangeArrowheads="1"/>
            </p:cNvSpPr>
            <p:nvPr/>
          </p:nvSpPr>
          <p:spPr bwMode="auto">
            <a:xfrm>
              <a:off x="1321" y="1423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4" name="Oval 154"/>
            <p:cNvSpPr>
              <a:spLocks noChangeArrowheads="1"/>
            </p:cNvSpPr>
            <p:nvPr/>
          </p:nvSpPr>
          <p:spPr bwMode="auto">
            <a:xfrm>
              <a:off x="944" y="2261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5" name="Oval 155"/>
            <p:cNvSpPr>
              <a:spLocks noChangeArrowheads="1"/>
            </p:cNvSpPr>
            <p:nvPr/>
          </p:nvSpPr>
          <p:spPr bwMode="auto">
            <a:xfrm>
              <a:off x="1266" y="2531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6" name="Line 156"/>
            <p:cNvSpPr>
              <a:spLocks noChangeShapeType="1"/>
            </p:cNvSpPr>
            <p:nvPr/>
          </p:nvSpPr>
          <p:spPr bwMode="auto">
            <a:xfrm flipV="1">
              <a:off x="736" y="1847"/>
              <a:ext cx="174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7" name="Line 157"/>
            <p:cNvSpPr>
              <a:spLocks noChangeShapeType="1"/>
            </p:cNvSpPr>
            <p:nvPr/>
          </p:nvSpPr>
          <p:spPr bwMode="auto">
            <a:xfrm>
              <a:off x="947" y="1506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8" name="Line 158"/>
            <p:cNvSpPr>
              <a:spLocks noChangeShapeType="1"/>
            </p:cNvSpPr>
            <p:nvPr/>
          </p:nvSpPr>
          <p:spPr bwMode="auto">
            <a:xfrm>
              <a:off x="998" y="1847"/>
              <a:ext cx="218" cy="11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9" name="Line 159"/>
            <p:cNvSpPr>
              <a:spLocks noChangeShapeType="1"/>
            </p:cNvSpPr>
            <p:nvPr/>
          </p:nvSpPr>
          <p:spPr bwMode="auto">
            <a:xfrm>
              <a:off x="728" y="2110"/>
              <a:ext cx="225" cy="17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0" name="Line 160"/>
            <p:cNvSpPr>
              <a:spLocks noChangeShapeType="1"/>
            </p:cNvSpPr>
            <p:nvPr/>
          </p:nvSpPr>
          <p:spPr bwMode="auto">
            <a:xfrm flipH="1">
              <a:off x="1019" y="2029"/>
              <a:ext cx="19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1" name="Line 161"/>
            <p:cNvSpPr>
              <a:spLocks noChangeShapeType="1"/>
            </p:cNvSpPr>
            <p:nvPr/>
          </p:nvSpPr>
          <p:spPr bwMode="auto">
            <a:xfrm>
              <a:off x="983" y="1462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2" name="Line 162"/>
            <p:cNvSpPr>
              <a:spLocks noChangeShapeType="1"/>
            </p:cNvSpPr>
            <p:nvPr/>
          </p:nvSpPr>
          <p:spPr bwMode="auto">
            <a:xfrm flipH="1">
              <a:off x="1245" y="1527"/>
              <a:ext cx="116" cy="4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3" name="Oval 163"/>
            <p:cNvSpPr>
              <a:spLocks noChangeArrowheads="1"/>
            </p:cNvSpPr>
            <p:nvPr/>
          </p:nvSpPr>
          <p:spPr bwMode="auto">
            <a:xfrm>
              <a:off x="1507" y="212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4" name="Oval 164"/>
            <p:cNvSpPr>
              <a:spLocks noChangeArrowheads="1"/>
            </p:cNvSpPr>
            <p:nvPr/>
          </p:nvSpPr>
          <p:spPr bwMode="auto">
            <a:xfrm>
              <a:off x="1740" y="1645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5" name="Line 165"/>
            <p:cNvSpPr>
              <a:spLocks noChangeShapeType="1"/>
            </p:cNvSpPr>
            <p:nvPr/>
          </p:nvSpPr>
          <p:spPr bwMode="auto">
            <a:xfrm>
              <a:off x="1405" y="1484"/>
              <a:ext cx="34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6" name="Line 166"/>
            <p:cNvSpPr>
              <a:spLocks noChangeShapeType="1"/>
            </p:cNvSpPr>
            <p:nvPr/>
          </p:nvSpPr>
          <p:spPr bwMode="auto">
            <a:xfrm>
              <a:off x="1267" y="2007"/>
              <a:ext cx="261" cy="13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7" name="Line 167"/>
            <p:cNvSpPr>
              <a:spLocks noChangeShapeType="1"/>
            </p:cNvSpPr>
            <p:nvPr/>
          </p:nvSpPr>
          <p:spPr bwMode="auto">
            <a:xfrm flipV="1">
              <a:off x="1579" y="1738"/>
              <a:ext cx="197" cy="4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8" name="Line 168"/>
            <p:cNvSpPr>
              <a:spLocks noChangeShapeType="1"/>
            </p:cNvSpPr>
            <p:nvPr/>
          </p:nvSpPr>
          <p:spPr bwMode="auto">
            <a:xfrm>
              <a:off x="1027" y="2359"/>
              <a:ext cx="23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9" name="Line 169"/>
            <p:cNvSpPr>
              <a:spLocks noChangeShapeType="1"/>
            </p:cNvSpPr>
            <p:nvPr/>
          </p:nvSpPr>
          <p:spPr bwMode="auto">
            <a:xfrm flipH="1">
              <a:off x="1339" y="2218"/>
              <a:ext cx="189" cy="3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0" name="Oval 170"/>
            <p:cNvSpPr>
              <a:spLocks noChangeArrowheads="1"/>
            </p:cNvSpPr>
            <p:nvPr/>
          </p:nvSpPr>
          <p:spPr bwMode="auto">
            <a:xfrm>
              <a:off x="516" y="1425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1" name="Oval 171"/>
            <p:cNvSpPr>
              <a:spLocks noChangeArrowheads="1"/>
            </p:cNvSpPr>
            <p:nvPr/>
          </p:nvSpPr>
          <p:spPr bwMode="auto">
            <a:xfrm>
              <a:off x="512" y="174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2" name="Oval 172"/>
            <p:cNvSpPr>
              <a:spLocks noChangeArrowheads="1"/>
            </p:cNvSpPr>
            <p:nvPr/>
          </p:nvSpPr>
          <p:spPr bwMode="auto">
            <a:xfrm>
              <a:off x="504" y="1032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3" name="Oval 173"/>
            <p:cNvSpPr>
              <a:spLocks noChangeArrowheads="1"/>
            </p:cNvSpPr>
            <p:nvPr/>
          </p:nvSpPr>
          <p:spPr bwMode="auto">
            <a:xfrm>
              <a:off x="898" y="1013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4" name="Oval 174"/>
            <p:cNvSpPr>
              <a:spLocks noChangeArrowheads="1"/>
            </p:cNvSpPr>
            <p:nvPr/>
          </p:nvSpPr>
          <p:spPr bwMode="auto">
            <a:xfrm>
              <a:off x="1304" y="102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5" name="Line 175"/>
            <p:cNvSpPr>
              <a:spLocks noChangeShapeType="1"/>
            </p:cNvSpPr>
            <p:nvPr/>
          </p:nvSpPr>
          <p:spPr bwMode="auto">
            <a:xfrm>
              <a:off x="949" y="1136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6" name="Line 176"/>
            <p:cNvSpPr>
              <a:spLocks noChangeShapeType="1"/>
            </p:cNvSpPr>
            <p:nvPr/>
          </p:nvSpPr>
          <p:spPr bwMode="auto">
            <a:xfrm>
              <a:off x="992" y="1071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7" name="Line 177"/>
            <p:cNvSpPr>
              <a:spLocks noChangeShapeType="1"/>
            </p:cNvSpPr>
            <p:nvPr/>
          </p:nvSpPr>
          <p:spPr bwMode="auto">
            <a:xfrm>
              <a:off x="556" y="1158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8" name="Line 178"/>
            <p:cNvSpPr>
              <a:spLocks noChangeShapeType="1"/>
            </p:cNvSpPr>
            <p:nvPr/>
          </p:nvSpPr>
          <p:spPr bwMode="auto">
            <a:xfrm>
              <a:off x="620" y="1468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9" name="Line 179"/>
            <p:cNvSpPr>
              <a:spLocks noChangeShapeType="1"/>
            </p:cNvSpPr>
            <p:nvPr/>
          </p:nvSpPr>
          <p:spPr bwMode="auto">
            <a:xfrm>
              <a:off x="579" y="1080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0" name="Line 180"/>
            <p:cNvSpPr>
              <a:spLocks noChangeShapeType="1"/>
            </p:cNvSpPr>
            <p:nvPr/>
          </p:nvSpPr>
          <p:spPr bwMode="auto">
            <a:xfrm>
              <a:off x="1336" y="1145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1" name="Line 181"/>
            <p:cNvSpPr>
              <a:spLocks noChangeShapeType="1"/>
            </p:cNvSpPr>
            <p:nvPr/>
          </p:nvSpPr>
          <p:spPr bwMode="auto">
            <a:xfrm>
              <a:off x="563" y="1507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2" name="Line 182"/>
            <p:cNvSpPr>
              <a:spLocks noChangeShapeType="1"/>
            </p:cNvSpPr>
            <p:nvPr/>
          </p:nvSpPr>
          <p:spPr bwMode="auto">
            <a:xfrm>
              <a:off x="569" y="1840"/>
              <a:ext cx="109" cy="1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3" name="Oval 183"/>
            <p:cNvSpPr>
              <a:spLocks noChangeArrowheads="1"/>
            </p:cNvSpPr>
            <p:nvPr/>
          </p:nvSpPr>
          <p:spPr bwMode="auto">
            <a:xfrm>
              <a:off x="451" y="229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4" name="Line 184"/>
            <p:cNvSpPr>
              <a:spLocks noChangeShapeType="1"/>
            </p:cNvSpPr>
            <p:nvPr/>
          </p:nvSpPr>
          <p:spPr bwMode="auto">
            <a:xfrm flipH="1">
              <a:off x="489" y="1840"/>
              <a:ext cx="65" cy="45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5" name="Line 185"/>
            <p:cNvSpPr>
              <a:spLocks noChangeShapeType="1"/>
            </p:cNvSpPr>
            <p:nvPr/>
          </p:nvSpPr>
          <p:spPr bwMode="auto">
            <a:xfrm flipV="1">
              <a:off x="532" y="2327"/>
              <a:ext cx="415" cy="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6" name="Text Box 186"/>
            <p:cNvSpPr txBox="1">
              <a:spLocks noChangeArrowheads="1"/>
            </p:cNvSpPr>
            <p:nvPr/>
          </p:nvSpPr>
          <p:spPr bwMode="auto">
            <a:xfrm>
              <a:off x="937" y="1610"/>
              <a:ext cx="259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i="1" u="none">
                  <a:solidFill>
                    <a:srgbClr val="3DDE2C"/>
                  </a:solidFill>
                </a:rPr>
                <a:t>S</a:t>
              </a:r>
              <a:endParaRPr lang="en-US" u="none"/>
            </a:p>
          </p:txBody>
        </p:sp>
        <p:sp>
          <p:nvSpPr>
            <p:cNvPr id="30907" name="Oval 187"/>
            <p:cNvSpPr>
              <a:spLocks noChangeArrowheads="1"/>
            </p:cNvSpPr>
            <p:nvPr/>
          </p:nvSpPr>
          <p:spPr bwMode="auto">
            <a:xfrm>
              <a:off x="1191" y="1954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08" name="Oval 188"/>
            <p:cNvSpPr>
              <a:spLocks noChangeArrowheads="1"/>
            </p:cNvSpPr>
            <p:nvPr/>
          </p:nvSpPr>
          <p:spPr bwMode="auto">
            <a:xfrm>
              <a:off x="900" y="1423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09" name="Text Box 189"/>
            <p:cNvSpPr txBox="1">
              <a:spLocks noChangeArrowheads="1"/>
            </p:cNvSpPr>
            <p:nvPr/>
          </p:nvSpPr>
          <p:spPr bwMode="auto">
            <a:xfrm>
              <a:off x="962" y="1850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1</a:t>
              </a:r>
            </a:p>
          </p:txBody>
        </p:sp>
        <p:sp>
          <p:nvSpPr>
            <p:cNvPr id="30910" name="Text Box 190"/>
            <p:cNvSpPr txBox="1">
              <a:spLocks noChangeArrowheads="1"/>
            </p:cNvSpPr>
            <p:nvPr/>
          </p:nvSpPr>
          <p:spPr bwMode="auto">
            <a:xfrm>
              <a:off x="651" y="1715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1</a:t>
              </a:r>
            </a:p>
          </p:txBody>
        </p:sp>
        <p:sp>
          <p:nvSpPr>
            <p:cNvPr id="30911" name="Text Box 191"/>
            <p:cNvSpPr txBox="1">
              <a:spLocks noChangeArrowheads="1"/>
            </p:cNvSpPr>
            <p:nvPr/>
          </p:nvSpPr>
          <p:spPr bwMode="auto">
            <a:xfrm>
              <a:off x="730" y="1488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1</a:t>
              </a:r>
            </a:p>
          </p:txBody>
        </p:sp>
        <p:sp>
          <p:nvSpPr>
            <p:cNvPr id="30912" name="Oval 192"/>
            <p:cNvSpPr>
              <a:spLocks noChangeArrowheads="1"/>
            </p:cNvSpPr>
            <p:nvPr/>
          </p:nvSpPr>
          <p:spPr bwMode="auto">
            <a:xfrm>
              <a:off x="2658" y="1408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3" name="Oval 193"/>
            <p:cNvSpPr>
              <a:spLocks noChangeArrowheads="1"/>
            </p:cNvSpPr>
            <p:nvPr/>
          </p:nvSpPr>
          <p:spPr bwMode="auto">
            <a:xfrm>
              <a:off x="2646" y="1744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4" name="Oval 194"/>
            <p:cNvSpPr>
              <a:spLocks noChangeArrowheads="1"/>
            </p:cNvSpPr>
            <p:nvPr/>
          </p:nvSpPr>
          <p:spPr bwMode="auto">
            <a:xfrm>
              <a:off x="3012" y="2518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5" name="Line 195"/>
            <p:cNvSpPr>
              <a:spLocks noChangeShapeType="1"/>
            </p:cNvSpPr>
            <p:nvPr/>
          </p:nvSpPr>
          <p:spPr bwMode="auto">
            <a:xfrm flipV="1">
              <a:off x="2482" y="1834"/>
              <a:ext cx="174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6" name="Line 196"/>
            <p:cNvSpPr>
              <a:spLocks noChangeShapeType="1"/>
            </p:cNvSpPr>
            <p:nvPr/>
          </p:nvSpPr>
          <p:spPr bwMode="auto">
            <a:xfrm>
              <a:off x="2693" y="149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7" name="Line 197"/>
            <p:cNvSpPr>
              <a:spLocks noChangeShapeType="1"/>
            </p:cNvSpPr>
            <p:nvPr/>
          </p:nvSpPr>
          <p:spPr bwMode="auto">
            <a:xfrm>
              <a:off x="2744" y="1834"/>
              <a:ext cx="218" cy="11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8" name="Line 198"/>
            <p:cNvSpPr>
              <a:spLocks noChangeShapeType="1"/>
            </p:cNvSpPr>
            <p:nvPr/>
          </p:nvSpPr>
          <p:spPr bwMode="auto">
            <a:xfrm>
              <a:off x="2474" y="2097"/>
              <a:ext cx="225" cy="17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9" name="Line 199"/>
            <p:cNvSpPr>
              <a:spLocks noChangeShapeType="1"/>
            </p:cNvSpPr>
            <p:nvPr/>
          </p:nvSpPr>
          <p:spPr bwMode="auto">
            <a:xfrm flipH="1">
              <a:off x="2765" y="2016"/>
              <a:ext cx="19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0" name="Line 200"/>
            <p:cNvSpPr>
              <a:spLocks noChangeShapeType="1"/>
            </p:cNvSpPr>
            <p:nvPr/>
          </p:nvSpPr>
          <p:spPr bwMode="auto">
            <a:xfrm>
              <a:off x="2729" y="1449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1" name="Line 201"/>
            <p:cNvSpPr>
              <a:spLocks noChangeShapeType="1"/>
            </p:cNvSpPr>
            <p:nvPr/>
          </p:nvSpPr>
          <p:spPr bwMode="auto">
            <a:xfrm flipH="1">
              <a:off x="2991" y="1494"/>
              <a:ext cx="77" cy="44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2" name="Oval 202"/>
            <p:cNvSpPr>
              <a:spLocks noChangeArrowheads="1"/>
            </p:cNvSpPr>
            <p:nvPr/>
          </p:nvSpPr>
          <p:spPr bwMode="auto">
            <a:xfrm>
              <a:off x="3486" y="1632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3" name="Line 203"/>
            <p:cNvSpPr>
              <a:spLocks noChangeShapeType="1"/>
            </p:cNvSpPr>
            <p:nvPr/>
          </p:nvSpPr>
          <p:spPr bwMode="auto">
            <a:xfrm>
              <a:off x="3112" y="1471"/>
              <a:ext cx="381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4" name="Line 204"/>
            <p:cNvSpPr>
              <a:spLocks noChangeShapeType="1"/>
            </p:cNvSpPr>
            <p:nvPr/>
          </p:nvSpPr>
          <p:spPr bwMode="auto">
            <a:xfrm>
              <a:off x="3013" y="1994"/>
              <a:ext cx="261" cy="13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5" name="Line 205"/>
            <p:cNvSpPr>
              <a:spLocks noChangeShapeType="1"/>
            </p:cNvSpPr>
            <p:nvPr/>
          </p:nvSpPr>
          <p:spPr bwMode="auto">
            <a:xfrm flipV="1">
              <a:off x="3325" y="1725"/>
              <a:ext cx="197" cy="4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6" name="Line 206"/>
            <p:cNvSpPr>
              <a:spLocks noChangeShapeType="1"/>
            </p:cNvSpPr>
            <p:nvPr/>
          </p:nvSpPr>
          <p:spPr bwMode="auto">
            <a:xfrm>
              <a:off x="2773" y="2336"/>
              <a:ext cx="241" cy="20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7" name="Line 207"/>
            <p:cNvSpPr>
              <a:spLocks noChangeShapeType="1"/>
            </p:cNvSpPr>
            <p:nvPr/>
          </p:nvSpPr>
          <p:spPr bwMode="auto">
            <a:xfrm flipH="1">
              <a:off x="3085" y="2195"/>
              <a:ext cx="189" cy="3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8" name="Oval 208"/>
            <p:cNvSpPr>
              <a:spLocks noChangeArrowheads="1"/>
            </p:cNvSpPr>
            <p:nvPr/>
          </p:nvSpPr>
          <p:spPr bwMode="auto">
            <a:xfrm>
              <a:off x="2955" y="1938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9" name="Oval 209"/>
            <p:cNvSpPr>
              <a:spLocks noChangeArrowheads="1"/>
            </p:cNvSpPr>
            <p:nvPr/>
          </p:nvSpPr>
          <p:spPr bwMode="auto">
            <a:xfrm>
              <a:off x="2250" y="101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0" name="Oval 210"/>
            <p:cNvSpPr>
              <a:spLocks noChangeArrowheads="1"/>
            </p:cNvSpPr>
            <p:nvPr/>
          </p:nvSpPr>
          <p:spPr bwMode="auto">
            <a:xfrm>
              <a:off x="3050" y="1013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1" name="Line 211"/>
            <p:cNvSpPr>
              <a:spLocks noChangeShapeType="1"/>
            </p:cNvSpPr>
            <p:nvPr/>
          </p:nvSpPr>
          <p:spPr bwMode="auto">
            <a:xfrm>
              <a:off x="2695" y="112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2" name="Line 212"/>
            <p:cNvSpPr>
              <a:spLocks noChangeShapeType="1"/>
            </p:cNvSpPr>
            <p:nvPr/>
          </p:nvSpPr>
          <p:spPr bwMode="auto">
            <a:xfrm>
              <a:off x="2738" y="1058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3" name="Line 213"/>
            <p:cNvSpPr>
              <a:spLocks noChangeShapeType="1"/>
            </p:cNvSpPr>
            <p:nvPr/>
          </p:nvSpPr>
          <p:spPr bwMode="auto">
            <a:xfrm>
              <a:off x="2302" y="1145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4" name="Line 214"/>
            <p:cNvSpPr>
              <a:spLocks noChangeShapeType="1"/>
            </p:cNvSpPr>
            <p:nvPr/>
          </p:nvSpPr>
          <p:spPr bwMode="auto">
            <a:xfrm>
              <a:off x="2356" y="1455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5" name="Line 215"/>
            <p:cNvSpPr>
              <a:spLocks noChangeShapeType="1"/>
            </p:cNvSpPr>
            <p:nvPr/>
          </p:nvSpPr>
          <p:spPr bwMode="auto">
            <a:xfrm>
              <a:off x="2325" y="1067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6" name="Line 216"/>
            <p:cNvSpPr>
              <a:spLocks noChangeShapeType="1"/>
            </p:cNvSpPr>
            <p:nvPr/>
          </p:nvSpPr>
          <p:spPr bwMode="auto">
            <a:xfrm>
              <a:off x="3082" y="1132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7" name="Line 217"/>
            <p:cNvSpPr>
              <a:spLocks noChangeShapeType="1"/>
            </p:cNvSpPr>
            <p:nvPr/>
          </p:nvSpPr>
          <p:spPr bwMode="auto">
            <a:xfrm>
              <a:off x="2309" y="1494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8" name="Line 218"/>
            <p:cNvSpPr>
              <a:spLocks noChangeShapeType="1"/>
            </p:cNvSpPr>
            <p:nvPr/>
          </p:nvSpPr>
          <p:spPr bwMode="auto">
            <a:xfrm>
              <a:off x="2315" y="1827"/>
              <a:ext cx="109" cy="1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9" name="Oval 219"/>
            <p:cNvSpPr>
              <a:spLocks noChangeArrowheads="1"/>
            </p:cNvSpPr>
            <p:nvPr/>
          </p:nvSpPr>
          <p:spPr bwMode="auto">
            <a:xfrm>
              <a:off x="2197" y="228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0" name="Line 220"/>
            <p:cNvSpPr>
              <a:spLocks noChangeShapeType="1"/>
            </p:cNvSpPr>
            <p:nvPr/>
          </p:nvSpPr>
          <p:spPr bwMode="auto">
            <a:xfrm flipH="1">
              <a:off x="2235" y="1827"/>
              <a:ext cx="65" cy="45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1" name="Line 221"/>
            <p:cNvSpPr>
              <a:spLocks noChangeShapeType="1"/>
            </p:cNvSpPr>
            <p:nvPr/>
          </p:nvSpPr>
          <p:spPr bwMode="auto">
            <a:xfrm flipV="1">
              <a:off x="2278" y="2314"/>
              <a:ext cx="415" cy="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2" name="Text Box 222"/>
            <p:cNvSpPr txBox="1">
              <a:spLocks noChangeArrowheads="1"/>
            </p:cNvSpPr>
            <p:nvPr/>
          </p:nvSpPr>
          <p:spPr bwMode="auto">
            <a:xfrm>
              <a:off x="2683" y="1597"/>
              <a:ext cx="259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i="1" u="none">
                  <a:solidFill>
                    <a:srgbClr val="3DDE2C"/>
                  </a:solidFill>
                </a:rPr>
                <a:t>S</a:t>
              </a:r>
              <a:endParaRPr lang="en-US" u="none"/>
            </a:p>
          </p:txBody>
        </p:sp>
        <p:sp>
          <p:nvSpPr>
            <p:cNvPr id="30943" name="Oval 223"/>
            <p:cNvSpPr>
              <a:spLocks noChangeArrowheads="1"/>
            </p:cNvSpPr>
            <p:nvPr/>
          </p:nvSpPr>
          <p:spPr bwMode="auto">
            <a:xfrm>
              <a:off x="2398" y="2019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4" name="Oval 224"/>
            <p:cNvSpPr>
              <a:spLocks noChangeArrowheads="1"/>
            </p:cNvSpPr>
            <p:nvPr/>
          </p:nvSpPr>
          <p:spPr bwMode="auto">
            <a:xfrm>
              <a:off x="2959" y="1933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5" name="Oval 225"/>
            <p:cNvSpPr>
              <a:spLocks noChangeArrowheads="1"/>
            </p:cNvSpPr>
            <p:nvPr/>
          </p:nvSpPr>
          <p:spPr bwMode="auto">
            <a:xfrm>
              <a:off x="2654" y="1418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6" name="Oval 226"/>
            <p:cNvSpPr>
              <a:spLocks noChangeArrowheads="1"/>
            </p:cNvSpPr>
            <p:nvPr/>
          </p:nvSpPr>
          <p:spPr bwMode="auto">
            <a:xfrm>
              <a:off x="2261" y="1722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47" name="Oval 227"/>
            <p:cNvSpPr>
              <a:spLocks noChangeArrowheads="1"/>
            </p:cNvSpPr>
            <p:nvPr/>
          </p:nvSpPr>
          <p:spPr bwMode="auto">
            <a:xfrm>
              <a:off x="2248" y="1411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48" name="Oval 228"/>
            <p:cNvSpPr>
              <a:spLocks noChangeArrowheads="1"/>
            </p:cNvSpPr>
            <p:nvPr/>
          </p:nvSpPr>
          <p:spPr bwMode="auto">
            <a:xfrm>
              <a:off x="2642" y="1012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49" name="Oval 229"/>
            <p:cNvSpPr>
              <a:spLocks noChangeArrowheads="1"/>
            </p:cNvSpPr>
            <p:nvPr/>
          </p:nvSpPr>
          <p:spPr bwMode="auto">
            <a:xfrm>
              <a:off x="3036" y="1399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50" name="Oval 230"/>
            <p:cNvSpPr>
              <a:spLocks noChangeArrowheads="1"/>
            </p:cNvSpPr>
            <p:nvPr/>
          </p:nvSpPr>
          <p:spPr bwMode="auto">
            <a:xfrm>
              <a:off x="3263" y="2091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51" name="Oval 231"/>
            <p:cNvSpPr>
              <a:spLocks noChangeArrowheads="1"/>
            </p:cNvSpPr>
            <p:nvPr/>
          </p:nvSpPr>
          <p:spPr bwMode="auto">
            <a:xfrm>
              <a:off x="2697" y="2267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52" name="Text Box 232"/>
            <p:cNvSpPr txBox="1">
              <a:spLocks noChangeArrowheads="1"/>
            </p:cNvSpPr>
            <p:nvPr/>
          </p:nvSpPr>
          <p:spPr bwMode="auto">
            <a:xfrm>
              <a:off x="2091" y="1643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3" name="Text Box 233"/>
            <p:cNvSpPr txBox="1">
              <a:spLocks noChangeArrowheads="1"/>
            </p:cNvSpPr>
            <p:nvPr/>
          </p:nvSpPr>
          <p:spPr bwMode="auto">
            <a:xfrm>
              <a:off x="2063" y="1325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4" name="Text Box 234"/>
            <p:cNvSpPr txBox="1">
              <a:spLocks noChangeArrowheads="1"/>
            </p:cNvSpPr>
            <p:nvPr/>
          </p:nvSpPr>
          <p:spPr bwMode="auto">
            <a:xfrm>
              <a:off x="2660" y="789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5" name="Text Box 235"/>
            <p:cNvSpPr txBox="1">
              <a:spLocks noChangeArrowheads="1"/>
            </p:cNvSpPr>
            <p:nvPr/>
          </p:nvSpPr>
          <p:spPr bwMode="auto">
            <a:xfrm>
              <a:off x="3076" y="1191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6" name="Text Box 236"/>
            <p:cNvSpPr txBox="1">
              <a:spLocks noChangeArrowheads="1"/>
            </p:cNvSpPr>
            <p:nvPr/>
          </p:nvSpPr>
          <p:spPr bwMode="auto">
            <a:xfrm>
              <a:off x="3317" y="2043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7" name="Text Box 237"/>
            <p:cNvSpPr txBox="1">
              <a:spLocks noChangeArrowheads="1"/>
            </p:cNvSpPr>
            <p:nvPr/>
          </p:nvSpPr>
          <p:spPr bwMode="auto">
            <a:xfrm>
              <a:off x="2570" y="2276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8" name="Oval 238"/>
            <p:cNvSpPr>
              <a:spLocks noChangeArrowheads="1"/>
            </p:cNvSpPr>
            <p:nvPr/>
          </p:nvSpPr>
          <p:spPr bwMode="auto">
            <a:xfrm>
              <a:off x="4470" y="135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9" name="Oval 239"/>
            <p:cNvSpPr>
              <a:spLocks noChangeArrowheads="1"/>
            </p:cNvSpPr>
            <p:nvPr/>
          </p:nvSpPr>
          <p:spPr bwMode="auto">
            <a:xfrm>
              <a:off x="4458" y="1695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0" name="Line 240"/>
            <p:cNvSpPr>
              <a:spLocks noChangeShapeType="1"/>
            </p:cNvSpPr>
            <p:nvPr/>
          </p:nvSpPr>
          <p:spPr bwMode="auto">
            <a:xfrm flipV="1">
              <a:off x="4294" y="1785"/>
              <a:ext cx="174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1" name="Line 241"/>
            <p:cNvSpPr>
              <a:spLocks noChangeShapeType="1"/>
            </p:cNvSpPr>
            <p:nvPr/>
          </p:nvSpPr>
          <p:spPr bwMode="auto">
            <a:xfrm>
              <a:off x="4505" y="1444"/>
              <a:ext cx="0" cy="2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2" name="Line 242"/>
            <p:cNvSpPr>
              <a:spLocks noChangeShapeType="1"/>
            </p:cNvSpPr>
            <p:nvPr/>
          </p:nvSpPr>
          <p:spPr bwMode="auto">
            <a:xfrm>
              <a:off x="4556" y="1775"/>
              <a:ext cx="218" cy="11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3" name="Line 243"/>
            <p:cNvSpPr>
              <a:spLocks noChangeShapeType="1"/>
            </p:cNvSpPr>
            <p:nvPr/>
          </p:nvSpPr>
          <p:spPr bwMode="auto">
            <a:xfrm>
              <a:off x="4286" y="2048"/>
              <a:ext cx="225" cy="17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4" name="Line 244"/>
            <p:cNvSpPr>
              <a:spLocks noChangeShapeType="1"/>
            </p:cNvSpPr>
            <p:nvPr/>
          </p:nvSpPr>
          <p:spPr bwMode="auto">
            <a:xfrm flipH="1">
              <a:off x="4577" y="1967"/>
              <a:ext cx="19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5" name="Line 245"/>
            <p:cNvSpPr>
              <a:spLocks noChangeShapeType="1"/>
            </p:cNvSpPr>
            <p:nvPr/>
          </p:nvSpPr>
          <p:spPr bwMode="auto">
            <a:xfrm>
              <a:off x="4541" y="1400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6" name="Line 246"/>
            <p:cNvSpPr>
              <a:spLocks noChangeShapeType="1"/>
            </p:cNvSpPr>
            <p:nvPr/>
          </p:nvSpPr>
          <p:spPr bwMode="auto">
            <a:xfrm flipH="1">
              <a:off x="4823" y="1445"/>
              <a:ext cx="76" cy="44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7" name="Line 247"/>
            <p:cNvSpPr>
              <a:spLocks noChangeShapeType="1"/>
            </p:cNvSpPr>
            <p:nvPr/>
          </p:nvSpPr>
          <p:spPr bwMode="auto">
            <a:xfrm>
              <a:off x="4963" y="1422"/>
              <a:ext cx="34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8" name="Line 248"/>
            <p:cNvSpPr>
              <a:spLocks noChangeShapeType="1"/>
            </p:cNvSpPr>
            <p:nvPr/>
          </p:nvSpPr>
          <p:spPr bwMode="auto">
            <a:xfrm>
              <a:off x="4825" y="1945"/>
              <a:ext cx="261" cy="13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9" name="Line 249"/>
            <p:cNvSpPr>
              <a:spLocks noChangeShapeType="1"/>
            </p:cNvSpPr>
            <p:nvPr/>
          </p:nvSpPr>
          <p:spPr bwMode="auto">
            <a:xfrm flipV="1">
              <a:off x="5137" y="1676"/>
              <a:ext cx="197" cy="4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0" name="Line 250"/>
            <p:cNvSpPr>
              <a:spLocks noChangeShapeType="1"/>
            </p:cNvSpPr>
            <p:nvPr/>
          </p:nvSpPr>
          <p:spPr bwMode="auto">
            <a:xfrm>
              <a:off x="4585" y="2287"/>
              <a:ext cx="23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1" name="Line 251"/>
            <p:cNvSpPr>
              <a:spLocks noChangeShapeType="1"/>
            </p:cNvSpPr>
            <p:nvPr/>
          </p:nvSpPr>
          <p:spPr bwMode="auto">
            <a:xfrm flipH="1">
              <a:off x="4897" y="2156"/>
              <a:ext cx="189" cy="3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2" name="Oval 252"/>
            <p:cNvSpPr>
              <a:spLocks noChangeArrowheads="1"/>
            </p:cNvSpPr>
            <p:nvPr/>
          </p:nvSpPr>
          <p:spPr bwMode="auto">
            <a:xfrm>
              <a:off x="4767" y="188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3" name="Line 253"/>
            <p:cNvSpPr>
              <a:spLocks noChangeShapeType="1"/>
            </p:cNvSpPr>
            <p:nvPr/>
          </p:nvSpPr>
          <p:spPr bwMode="auto">
            <a:xfrm>
              <a:off x="4507" y="1074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4" name="Line 254"/>
            <p:cNvSpPr>
              <a:spLocks noChangeShapeType="1"/>
            </p:cNvSpPr>
            <p:nvPr/>
          </p:nvSpPr>
          <p:spPr bwMode="auto">
            <a:xfrm>
              <a:off x="4550" y="1009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5" name="Line 255"/>
            <p:cNvSpPr>
              <a:spLocks noChangeShapeType="1"/>
            </p:cNvSpPr>
            <p:nvPr/>
          </p:nvSpPr>
          <p:spPr bwMode="auto">
            <a:xfrm>
              <a:off x="4114" y="1096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6" name="Line 256"/>
            <p:cNvSpPr>
              <a:spLocks noChangeShapeType="1"/>
            </p:cNvSpPr>
            <p:nvPr/>
          </p:nvSpPr>
          <p:spPr bwMode="auto">
            <a:xfrm>
              <a:off x="4187" y="1407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7" name="Line 257"/>
            <p:cNvSpPr>
              <a:spLocks noChangeShapeType="1"/>
            </p:cNvSpPr>
            <p:nvPr/>
          </p:nvSpPr>
          <p:spPr bwMode="auto">
            <a:xfrm>
              <a:off x="4137" y="1018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8" name="Line 258"/>
            <p:cNvSpPr>
              <a:spLocks noChangeShapeType="1"/>
            </p:cNvSpPr>
            <p:nvPr/>
          </p:nvSpPr>
          <p:spPr bwMode="auto">
            <a:xfrm>
              <a:off x="4894" y="108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9" name="Line 259"/>
            <p:cNvSpPr>
              <a:spLocks noChangeShapeType="1"/>
            </p:cNvSpPr>
            <p:nvPr/>
          </p:nvSpPr>
          <p:spPr bwMode="auto">
            <a:xfrm>
              <a:off x="4121" y="1445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0" name="Line 260"/>
            <p:cNvSpPr>
              <a:spLocks noChangeShapeType="1"/>
            </p:cNvSpPr>
            <p:nvPr/>
          </p:nvSpPr>
          <p:spPr bwMode="auto">
            <a:xfrm>
              <a:off x="4127" y="1778"/>
              <a:ext cx="109" cy="1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1" name="Line 261"/>
            <p:cNvSpPr>
              <a:spLocks noChangeShapeType="1"/>
            </p:cNvSpPr>
            <p:nvPr/>
          </p:nvSpPr>
          <p:spPr bwMode="auto">
            <a:xfrm flipH="1">
              <a:off x="4047" y="1778"/>
              <a:ext cx="65" cy="45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2" name="Line 262"/>
            <p:cNvSpPr>
              <a:spLocks noChangeShapeType="1"/>
            </p:cNvSpPr>
            <p:nvPr/>
          </p:nvSpPr>
          <p:spPr bwMode="auto">
            <a:xfrm flipV="1">
              <a:off x="4090" y="2246"/>
              <a:ext cx="415" cy="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3" name="Text Box 263"/>
            <p:cNvSpPr txBox="1">
              <a:spLocks noChangeArrowheads="1"/>
            </p:cNvSpPr>
            <p:nvPr/>
          </p:nvSpPr>
          <p:spPr bwMode="auto">
            <a:xfrm>
              <a:off x="4495" y="1548"/>
              <a:ext cx="259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i="1" u="none">
                  <a:solidFill>
                    <a:srgbClr val="3DDE2C"/>
                  </a:solidFill>
                </a:rPr>
                <a:t>S</a:t>
              </a:r>
              <a:endParaRPr lang="en-US" u="none"/>
            </a:p>
          </p:txBody>
        </p:sp>
        <p:sp>
          <p:nvSpPr>
            <p:cNvPr id="30984" name="Oval 264"/>
            <p:cNvSpPr>
              <a:spLocks noChangeArrowheads="1"/>
            </p:cNvSpPr>
            <p:nvPr/>
          </p:nvSpPr>
          <p:spPr bwMode="auto">
            <a:xfrm>
              <a:off x="4210" y="1970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5" name="Oval 265"/>
            <p:cNvSpPr>
              <a:spLocks noChangeArrowheads="1"/>
            </p:cNvSpPr>
            <p:nvPr/>
          </p:nvSpPr>
          <p:spPr bwMode="auto">
            <a:xfrm>
              <a:off x="4771" y="1884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6" name="Oval 266"/>
            <p:cNvSpPr>
              <a:spLocks noChangeArrowheads="1"/>
            </p:cNvSpPr>
            <p:nvPr/>
          </p:nvSpPr>
          <p:spPr bwMode="auto">
            <a:xfrm>
              <a:off x="4466" y="1369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7" name="Oval 267"/>
            <p:cNvSpPr>
              <a:spLocks noChangeArrowheads="1"/>
            </p:cNvSpPr>
            <p:nvPr/>
          </p:nvSpPr>
          <p:spPr bwMode="auto">
            <a:xfrm>
              <a:off x="4074" y="976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88" name="Oval 268"/>
            <p:cNvSpPr>
              <a:spLocks noChangeArrowheads="1"/>
            </p:cNvSpPr>
            <p:nvPr/>
          </p:nvSpPr>
          <p:spPr bwMode="auto">
            <a:xfrm>
              <a:off x="4847" y="978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89" name="Oval 269"/>
            <p:cNvSpPr>
              <a:spLocks noChangeArrowheads="1"/>
            </p:cNvSpPr>
            <p:nvPr/>
          </p:nvSpPr>
          <p:spPr bwMode="auto">
            <a:xfrm>
              <a:off x="5277" y="1612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90" name="Oval 270"/>
            <p:cNvSpPr>
              <a:spLocks noChangeArrowheads="1"/>
            </p:cNvSpPr>
            <p:nvPr/>
          </p:nvSpPr>
          <p:spPr bwMode="auto">
            <a:xfrm>
              <a:off x="4813" y="2456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91" name="Oval 271"/>
            <p:cNvSpPr>
              <a:spLocks noChangeArrowheads="1"/>
            </p:cNvSpPr>
            <p:nvPr/>
          </p:nvSpPr>
          <p:spPr bwMode="auto">
            <a:xfrm>
              <a:off x="3986" y="2227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92" name="Oval 272"/>
            <p:cNvSpPr>
              <a:spLocks noChangeArrowheads="1"/>
            </p:cNvSpPr>
            <p:nvPr/>
          </p:nvSpPr>
          <p:spPr bwMode="auto">
            <a:xfrm>
              <a:off x="4467" y="977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3" name="Oval 273"/>
            <p:cNvSpPr>
              <a:spLocks noChangeArrowheads="1"/>
            </p:cNvSpPr>
            <p:nvPr/>
          </p:nvSpPr>
          <p:spPr bwMode="auto">
            <a:xfrm>
              <a:off x="4083" y="1364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4" name="Oval 274"/>
            <p:cNvSpPr>
              <a:spLocks noChangeArrowheads="1"/>
            </p:cNvSpPr>
            <p:nvPr/>
          </p:nvSpPr>
          <p:spPr bwMode="auto">
            <a:xfrm>
              <a:off x="4080" y="1695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5" name="Oval 275"/>
            <p:cNvSpPr>
              <a:spLocks noChangeArrowheads="1"/>
            </p:cNvSpPr>
            <p:nvPr/>
          </p:nvSpPr>
          <p:spPr bwMode="auto">
            <a:xfrm>
              <a:off x="4509" y="2218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6" name="Oval 276"/>
            <p:cNvSpPr>
              <a:spLocks noChangeArrowheads="1"/>
            </p:cNvSpPr>
            <p:nvPr/>
          </p:nvSpPr>
          <p:spPr bwMode="auto">
            <a:xfrm>
              <a:off x="5042" y="2060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7" name="Oval 277"/>
            <p:cNvSpPr>
              <a:spLocks noChangeArrowheads="1"/>
            </p:cNvSpPr>
            <p:nvPr/>
          </p:nvSpPr>
          <p:spPr bwMode="auto">
            <a:xfrm>
              <a:off x="4860" y="1355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8" name="Text Box 278"/>
            <p:cNvSpPr txBox="1">
              <a:spLocks noChangeArrowheads="1"/>
            </p:cNvSpPr>
            <p:nvPr/>
          </p:nvSpPr>
          <p:spPr bwMode="auto">
            <a:xfrm>
              <a:off x="3856" y="2256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  <p:sp>
          <p:nvSpPr>
            <p:cNvPr id="30999" name="Text Box 279"/>
            <p:cNvSpPr txBox="1">
              <a:spLocks noChangeArrowheads="1"/>
            </p:cNvSpPr>
            <p:nvPr/>
          </p:nvSpPr>
          <p:spPr bwMode="auto">
            <a:xfrm>
              <a:off x="3894" y="883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  <p:sp>
          <p:nvSpPr>
            <p:cNvPr id="31000" name="Text Box 280"/>
            <p:cNvSpPr txBox="1">
              <a:spLocks noChangeArrowheads="1"/>
            </p:cNvSpPr>
            <p:nvPr/>
          </p:nvSpPr>
          <p:spPr bwMode="auto">
            <a:xfrm>
              <a:off x="4913" y="863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  <p:sp>
          <p:nvSpPr>
            <p:cNvPr id="31001" name="Text Box 281"/>
            <p:cNvSpPr txBox="1">
              <a:spLocks noChangeArrowheads="1"/>
            </p:cNvSpPr>
            <p:nvPr/>
          </p:nvSpPr>
          <p:spPr bwMode="auto">
            <a:xfrm>
              <a:off x="5249" y="1343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  <p:sp>
          <p:nvSpPr>
            <p:cNvPr id="31002" name="Text Box 282"/>
            <p:cNvSpPr txBox="1">
              <a:spLocks noChangeArrowheads="1"/>
            </p:cNvSpPr>
            <p:nvPr/>
          </p:nvSpPr>
          <p:spPr bwMode="auto">
            <a:xfrm>
              <a:off x="4937" y="2308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7111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UWKMJF (KSC)" pitchFamily="2" charset="-127"/>
              </a:rPr>
              <a:t>Breadth-First Search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033838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cs typeface="Times New Roman" pitchFamily="18" charset="0"/>
              </a:rPr>
              <a:t>Breadth-First Search</a:t>
            </a:r>
            <a:r>
              <a:rPr lang="en-US" sz="1400">
                <a:cs typeface="Times New Roman" pitchFamily="18" charset="0"/>
              </a:rPr>
              <a:t> (G, s)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for each vertex u </a:t>
            </a:r>
            <a:r>
              <a:rPr lang="en-US" sz="1400">
                <a:cs typeface="Times New Roman" pitchFamily="18" charset="0"/>
                <a:sym typeface="Symbol" pitchFamily="18" charset="2"/>
              </a:rPr>
              <a:t> </a:t>
            </a:r>
            <a:r>
              <a:rPr lang="en-US" sz="1400">
                <a:cs typeface="Times New Roman" pitchFamily="18" charset="0"/>
              </a:rPr>
              <a:t>V(G) – {s}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u.color = white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u.distance = </a:t>
            </a:r>
            <a:r>
              <a:rPr lang="en-US" sz="1400">
                <a:cs typeface="Times New Roman" pitchFamily="18" charset="0"/>
                <a:sym typeface="Symbol" pitchFamily="18" charset="2"/>
              </a:rPr>
              <a:t>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u.parent = Nil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s.color = gray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s.distance = 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s.parent = Nil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EnQueue (Q, s)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while not empty(Q)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u = Head(Q)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for each v adjacent to 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    if v.color = white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         v.color = gray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         v.parent = 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         v.distance = u.distance + 1;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          EnQueue(Q, v)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DeQueue(Q)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cs typeface="Times New Roman" pitchFamily="18" charset="0"/>
              </a:rPr>
              <a:t>    u.color = black</a:t>
            </a:r>
            <a:endParaRPr lang="en-US" sz="1400"/>
          </a:p>
        </p:txBody>
      </p:sp>
      <p:sp>
        <p:nvSpPr>
          <p:cNvPr id="2970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52963" y="1600200"/>
            <a:ext cx="4033837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The running time of BFS</a:t>
            </a:r>
          </a:p>
          <a:p>
            <a:pPr>
              <a:lnSpc>
                <a:spcPct val="80000"/>
              </a:lnSpc>
            </a:pPr>
            <a:r>
              <a:rPr lang="en-US" sz="2400"/>
              <a:t>Initialization – O(V) </a:t>
            </a:r>
          </a:p>
          <a:p>
            <a:pPr>
              <a:lnSpc>
                <a:spcPct val="80000"/>
              </a:lnSpc>
            </a:pPr>
            <a:r>
              <a:rPr lang="en-US" sz="2400"/>
              <a:t>Each edges must explore one time for BFS – O(E)</a:t>
            </a:r>
          </a:p>
          <a:p>
            <a:pPr>
              <a:lnSpc>
                <a:spcPct val="80000"/>
              </a:lnSpc>
            </a:pPr>
            <a:r>
              <a:rPr lang="en-US" sz="2400"/>
              <a:t>Total: O(V+ E)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946B-274E-462D-8E19-DEF1390B3E3C}" type="slidenum">
              <a:rPr lang="en-US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2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991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 dirty="0">
                <a:solidFill>
                  <a:srgbClr val="CC3300"/>
                </a:solidFill>
              </a:rPr>
              <a:t>Graph G</a:t>
            </a:r>
            <a:r>
              <a:rPr lang="en-US" sz="2800" dirty="0">
                <a:solidFill>
                  <a:srgbClr val="CC3300"/>
                </a:solidFill>
              </a:rPr>
              <a:t> = (</a:t>
            </a:r>
            <a:r>
              <a:rPr lang="en-US" sz="2800" i="1" dirty="0">
                <a:solidFill>
                  <a:srgbClr val="CC3300"/>
                </a:solidFill>
              </a:rPr>
              <a:t>V</a:t>
            </a:r>
            <a:r>
              <a:rPr lang="en-US" sz="2800" dirty="0">
                <a:solidFill>
                  <a:srgbClr val="CC3300"/>
                </a:solidFill>
              </a:rPr>
              <a:t>, </a:t>
            </a:r>
            <a:r>
              <a:rPr lang="en-US" sz="2800" i="1" dirty="0">
                <a:solidFill>
                  <a:srgbClr val="CC3300"/>
                </a:solidFill>
              </a:rPr>
              <a:t>E</a:t>
            </a:r>
            <a:r>
              <a:rPr lang="en-US" sz="2800" dirty="0">
                <a:solidFill>
                  <a:srgbClr val="CC3300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i="1" dirty="0"/>
              <a:t>V</a:t>
            </a:r>
            <a:r>
              <a:rPr lang="en-US" sz="2400" dirty="0"/>
              <a:t> = set of vertices</a:t>
            </a:r>
          </a:p>
          <a:p>
            <a:pPr lvl="1">
              <a:lnSpc>
                <a:spcPct val="90000"/>
              </a:lnSpc>
            </a:pPr>
            <a:r>
              <a:rPr lang="en-US" sz="2400" i="1" dirty="0"/>
              <a:t>E</a:t>
            </a:r>
            <a:r>
              <a:rPr lang="en-US" sz="2400" dirty="0"/>
              <a:t> = set of edges </a:t>
            </a:r>
            <a:r>
              <a:rPr lang="en-US" sz="2400" dirty="0">
                <a:sym typeface="Symbol" pitchFamily="18" charset="2"/>
              </a:rPr>
              <a:t> (</a:t>
            </a:r>
            <a:r>
              <a:rPr lang="en-US" sz="2400" i="1" dirty="0"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</a:t>
            </a:r>
            <a:r>
              <a:rPr lang="en-US" sz="2400" i="1" dirty="0"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ym typeface="Symbol" pitchFamily="18" charset="2"/>
              </a:rPr>
              <a:t>Types of graphs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CC3300"/>
                </a:solidFill>
                <a:sym typeface="Symbol" pitchFamily="18" charset="2"/>
              </a:rPr>
              <a:t>Undirected:</a:t>
            </a:r>
            <a:r>
              <a:rPr lang="en-US" sz="2400" dirty="0">
                <a:sym typeface="Symbol" pitchFamily="18" charset="2"/>
              </a:rPr>
              <a:t> edge 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(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u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, 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v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) = (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v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, 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u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)</a:t>
            </a:r>
            <a:r>
              <a:rPr lang="en-US" sz="2400" dirty="0">
                <a:sym typeface="Symbol" pitchFamily="18" charset="2"/>
              </a:rPr>
              <a:t>; for all </a:t>
            </a:r>
            <a:r>
              <a:rPr lang="en-US" sz="2400" i="1" dirty="0"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, (</a:t>
            </a:r>
            <a:r>
              <a:rPr lang="en-US" sz="2400" i="1" dirty="0"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, </a:t>
            </a:r>
            <a:r>
              <a:rPr lang="en-US" sz="2400" i="1" dirty="0"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)  </a:t>
            </a:r>
            <a:r>
              <a:rPr lang="en-US" sz="2400" i="1" dirty="0">
                <a:sym typeface="Symbol" pitchFamily="18" charset="2"/>
              </a:rPr>
              <a:t>E</a:t>
            </a:r>
            <a:r>
              <a:rPr lang="en-US" sz="2400" dirty="0">
                <a:sym typeface="Symbol" pitchFamily="18" charset="2"/>
              </a:rPr>
              <a:t> (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No self loops.</a:t>
            </a:r>
            <a:r>
              <a:rPr lang="en-US" sz="2400" dirty="0">
                <a:sym typeface="Symbol" pitchFamily="18" charset="2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CC3300"/>
                </a:solidFill>
                <a:sym typeface="Symbol" pitchFamily="18" charset="2"/>
              </a:rPr>
              <a:t>Directed:</a:t>
            </a:r>
            <a:r>
              <a:rPr lang="en-US" sz="2400" dirty="0">
                <a:sym typeface="Symbol" pitchFamily="18" charset="2"/>
              </a:rPr>
              <a:t> (</a:t>
            </a:r>
            <a:r>
              <a:rPr lang="en-US" sz="2400" i="1" dirty="0">
                <a:sym typeface="Symbol" pitchFamily="18" charset="2"/>
              </a:rPr>
              <a:t>u</a:t>
            </a:r>
            <a:r>
              <a:rPr lang="en-US" sz="2400" dirty="0">
                <a:sym typeface="Symbol" pitchFamily="18" charset="2"/>
              </a:rPr>
              <a:t>, </a:t>
            </a:r>
            <a:r>
              <a:rPr lang="en-US" sz="2400" i="1" dirty="0"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) is edge from </a:t>
            </a:r>
            <a:r>
              <a:rPr lang="en-US" sz="2400" i="1" dirty="0">
                <a:sym typeface="Symbol" pitchFamily="18" charset="2"/>
              </a:rPr>
              <a:t>u</a:t>
            </a:r>
            <a:r>
              <a:rPr lang="en-US" sz="2400" dirty="0">
                <a:sym typeface="Symbol" pitchFamily="18" charset="2"/>
              </a:rPr>
              <a:t> to </a:t>
            </a:r>
            <a:r>
              <a:rPr lang="en-US" sz="2400" i="1" dirty="0"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, denoted as </a:t>
            </a:r>
            <a:endParaRPr lang="en-US" sz="2400" dirty="0" smtClean="0">
              <a:sym typeface="Symbol" pitchFamily="18" charset="2"/>
            </a:endParaRPr>
          </a:p>
          <a:p>
            <a:pPr marL="457200" lvl="1" indent="0">
              <a:lnSpc>
                <a:spcPct val="90000"/>
              </a:lnSpc>
              <a:buNone/>
            </a:pPr>
            <a:r>
              <a:rPr lang="en-US" i="1" dirty="0">
                <a:sym typeface="Symbol" pitchFamily="18" charset="2"/>
              </a:rPr>
              <a:t>	</a:t>
            </a:r>
            <a:r>
              <a:rPr lang="en-US" sz="2400" i="1" dirty="0" smtClean="0">
                <a:sym typeface="Symbol" pitchFamily="18" charset="2"/>
              </a:rPr>
              <a:t>u </a:t>
            </a:r>
            <a:r>
              <a:rPr lang="en-US" sz="2400" dirty="0">
                <a:sym typeface="Symbol" pitchFamily="18" charset="2"/>
              </a:rPr>
              <a:t></a:t>
            </a:r>
            <a:r>
              <a:rPr lang="en-US" sz="2400" i="1" dirty="0">
                <a:sym typeface="Symbol" pitchFamily="18" charset="2"/>
              </a:rPr>
              <a:t> v</a:t>
            </a:r>
            <a:r>
              <a:rPr lang="en-US" sz="2400" dirty="0">
                <a:sym typeface="Symbol" pitchFamily="18" charset="2"/>
              </a:rPr>
              <a:t>. Self loops are allowed.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CC3300"/>
                </a:solidFill>
                <a:sym typeface="Symbol" pitchFamily="18" charset="2"/>
              </a:rPr>
              <a:t>Weighted</a:t>
            </a:r>
            <a:r>
              <a:rPr lang="en-US" sz="2400" dirty="0">
                <a:sym typeface="Symbol" pitchFamily="18" charset="2"/>
              </a:rPr>
              <a:t>: 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each edge has</a:t>
            </a:r>
            <a:r>
              <a:rPr lang="en-US" sz="2400" dirty="0">
                <a:sym typeface="Symbol" pitchFamily="18" charset="2"/>
              </a:rPr>
              <a:t> an associated 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weight</a:t>
            </a:r>
            <a:r>
              <a:rPr lang="en-US" sz="2400" dirty="0">
                <a:sym typeface="Symbol" pitchFamily="18" charset="2"/>
              </a:rPr>
              <a:t>, given by a weight function 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w 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: 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E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  </a:t>
            </a:r>
            <a:r>
              <a:rPr lang="en-US" sz="2400" b="1" dirty="0">
                <a:solidFill>
                  <a:schemeClr val="hlink"/>
                </a:solidFill>
                <a:sym typeface="Symbol" pitchFamily="18" charset="2"/>
              </a:rPr>
              <a:t>R</a:t>
            </a:r>
            <a:r>
              <a:rPr lang="en-US" sz="2400" dirty="0">
                <a:sym typeface="Symbol" pitchFamily="18" charset="2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CC3300"/>
                </a:solidFill>
                <a:sym typeface="Symbol" pitchFamily="18" charset="2"/>
              </a:rPr>
              <a:t>Dense: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|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E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|  |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V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|</a:t>
            </a:r>
            <a:r>
              <a:rPr lang="en-US" sz="2400" baseline="30000" dirty="0">
                <a:solidFill>
                  <a:schemeClr val="hlink"/>
                </a:solidFill>
                <a:sym typeface="Symbol" pitchFamily="18" charset="2"/>
              </a:rPr>
              <a:t>2</a:t>
            </a:r>
            <a:r>
              <a:rPr lang="en-US" sz="2400" dirty="0">
                <a:sym typeface="Symbol" pitchFamily="18" charset="2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CC3300"/>
                </a:solidFill>
                <a:sym typeface="Symbol" pitchFamily="18" charset="2"/>
              </a:rPr>
              <a:t>Sparse: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|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E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| &lt;&lt; |</a:t>
            </a:r>
            <a:r>
              <a:rPr lang="en-US" sz="2400" i="1" dirty="0">
                <a:solidFill>
                  <a:schemeClr val="hlink"/>
                </a:solidFill>
                <a:sym typeface="Symbol" pitchFamily="18" charset="2"/>
              </a:rPr>
              <a:t>V</a:t>
            </a:r>
            <a:r>
              <a:rPr lang="en-US" sz="2400" dirty="0">
                <a:solidFill>
                  <a:schemeClr val="hlink"/>
                </a:solidFill>
                <a:sym typeface="Symbol" pitchFamily="18" charset="2"/>
              </a:rPr>
              <a:t>|</a:t>
            </a:r>
            <a:r>
              <a:rPr lang="en-US" sz="2400" baseline="30000" dirty="0">
                <a:solidFill>
                  <a:schemeClr val="hlink"/>
                </a:solidFill>
                <a:sym typeface="Symbol" pitchFamily="18" charset="2"/>
              </a:rPr>
              <a:t>2</a:t>
            </a:r>
            <a:r>
              <a:rPr lang="en-US" sz="2400" dirty="0" smtClean="0">
                <a:sym typeface="Symbol" pitchFamily="18" charset="2"/>
              </a:rPr>
              <a:t>.</a:t>
            </a:r>
            <a:endParaRPr lang="en-US" sz="24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8575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BFS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2095500"/>
            <a:ext cx="8229600" cy="453072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30867" name="Group 147"/>
          <p:cNvGrpSpPr>
            <a:grpSpLocks/>
          </p:cNvGrpSpPr>
          <p:nvPr/>
        </p:nvGrpSpPr>
        <p:grpSpPr bwMode="auto">
          <a:xfrm>
            <a:off x="6367463" y="1633538"/>
            <a:ext cx="2130425" cy="1512887"/>
            <a:chOff x="4013" y="2877"/>
            <a:chExt cx="1342" cy="953"/>
          </a:xfrm>
        </p:grpSpPr>
        <p:sp>
          <p:nvSpPr>
            <p:cNvPr id="30724" name="Oval 4"/>
            <p:cNvSpPr>
              <a:spLocks noChangeArrowheads="1"/>
            </p:cNvSpPr>
            <p:nvPr/>
          </p:nvSpPr>
          <p:spPr bwMode="auto">
            <a:xfrm>
              <a:off x="4013" y="2980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5" name="Text Box 5"/>
            <p:cNvSpPr txBox="1">
              <a:spLocks noChangeArrowheads="1"/>
            </p:cNvSpPr>
            <p:nvPr/>
          </p:nvSpPr>
          <p:spPr bwMode="auto">
            <a:xfrm>
              <a:off x="4119" y="2877"/>
              <a:ext cx="82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Finished</a:t>
              </a:r>
            </a:p>
          </p:txBody>
        </p:sp>
        <p:sp>
          <p:nvSpPr>
            <p:cNvPr id="30726" name="Oval 6"/>
            <p:cNvSpPr>
              <a:spLocks noChangeArrowheads="1"/>
            </p:cNvSpPr>
            <p:nvPr/>
          </p:nvSpPr>
          <p:spPr bwMode="auto">
            <a:xfrm>
              <a:off x="4013" y="3316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B2B2B2"/>
                </a:solidFill>
              </a:endParaRPr>
            </a:p>
          </p:txBody>
        </p:sp>
        <p:sp>
          <p:nvSpPr>
            <p:cNvPr id="30727" name="Text Box 7"/>
            <p:cNvSpPr txBox="1">
              <a:spLocks noChangeArrowheads="1"/>
            </p:cNvSpPr>
            <p:nvPr/>
          </p:nvSpPr>
          <p:spPr bwMode="auto">
            <a:xfrm>
              <a:off x="4119" y="3209"/>
              <a:ext cx="102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>
                  <a:solidFill>
                    <a:srgbClr val="B2B2B2"/>
                  </a:solidFill>
                </a:rPr>
                <a:t>Discovered</a:t>
              </a:r>
            </a:p>
          </p:txBody>
        </p:sp>
        <p:sp>
          <p:nvSpPr>
            <p:cNvPr id="30728" name="Oval 8"/>
            <p:cNvSpPr>
              <a:spLocks noChangeArrowheads="1"/>
            </p:cNvSpPr>
            <p:nvPr/>
          </p:nvSpPr>
          <p:spPr bwMode="auto">
            <a:xfrm>
              <a:off x="4013" y="3659"/>
              <a:ext cx="81" cy="88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9" name="Text Box 9"/>
            <p:cNvSpPr txBox="1">
              <a:spLocks noChangeArrowheads="1"/>
            </p:cNvSpPr>
            <p:nvPr/>
          </p:nvSpPr>
          <p:spPr bwMode="auto">
            <a:xfrm>
              <a:off x="4119" y="3542"/>
              <a:ext cx="1236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>
                  <a:solidFill>
                    <a:srgbClr val="FF00FF"/>
                  </a:solidFill>
                </a:rPr>
                <a:t>Undiscovered</a:t>
              </a:r>
            </a:p>
          </p:txBody>
        </p:sp>
      </p:grpSp>
      <p:sp>
        <p:nvSpPr>
          <p:cNvPr id="30731" name="Oval 11"/>
          <p:cNvSpPr>
            <a:spLocks noChangeArrowheads="1"/>
          </p:cNvSpPr>
          <p:nvPr/>
        </p:nvSpPr>
        <p:spPr bwMode="auto">
          <a:xfrm>
            <a:off x="4076700" y="2105025"/>
            <a:ext cx="139700" cy="150813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Oval 12"/>
          <p:cNvSpPr>
            <a:spLocks noChangeArrowheads="1"/>
          </p:cNvSpPr>
          <p:nvPr/>
        </p:nvSpPr>
        <p:spPr bwMode="auto">
          <a:xfrm>
            <a:off x="3675063" y="3063875"/>
            <a:ext cx="139700" cy="150813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none">
              <a:solidFill>
                <a:srgbClr val="FFCC00"/>
              </a:solidFill>
            </a:endParaRPr>
          </a:p>
        </p:txBody>
      </p:sp>
      <p:sp>
        <p:nvSpPr>
          <p:cNvPr id="30733" name="Oval 13"/>
          <p:cNvSpPr>
            <a:spLocks noChangeArrowheads="1"/>
          </p:cNvSpPr>
          <p:nvPr/>
        </p:nvSpPr>
        <p:spPr bwMode="auto">
          <a:xfrm>
            <a:off x="4057650" y="2638425"/>
            <a:ext cx="139700" cy="150813"/>
          </a:xfrm>
          <a:prstGeom prst="ellipse">
            <a:avLst/>
          </a:prstGeom>
          <a:solidFill>
            <a:srgbClr val="B2B2B2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Oval 14"/>
          <p:cNvSpPr>
            <a:spLocks noChangeArrowheads="1"/>
          </p:cNvSpPr>
          <p:nvPr/>
        </p:nvSpPr>
        <p:spPr bwMode="auto">
          <a:xfrm>
            <a:off x="4725988" y="2108200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Oval 15"/>
          <p:cNvSpPr>
            <a:spLocks noChangeArrowheads="1"/>
          </p:cNvSpPr>
          <p:nvPr/>
        </p:nvSpPr>
        <p:spPr bwMode="auto">
          <a:xfrm>
            <a:off x="4127500" y="3438525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Oval 16"/>
          <p:cNvSpPr>
            <a:spLocks noChangeArrowheads="1"/>
          </p:cNvSpPr>
          <p:nvPr/>
        </p:nvSpPr>
        <p:spPr bwMode="auto">
          <a:xfrm>
            <a:off x="4638675" y="3867150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V="1">
            <a:off x="3797300" y="2781300"/>
            <a:ext cx="276225" cy="2889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4132263" y="2239963"/>
            <a:ext cx="0" cy="4270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4213225" y="2781300"/>
            <a:ext cx="346075" cy="1857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3784600" y="3198813"/>
            <a:ext cx="357188" cy="2778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 flipH="1">
            <a:off x="4246563" y="3070225"/>
            <a:ext cx="301625" cy="4270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>
            <a:off x="4189413" y="2170113"/>
            <a:ext cx="4968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 flipH="1">
            <a:off x="4605338" y="2273300"/>
            <a:ext cx="184150" cy="6699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Oval 24"/>
          <p:cNvSpPr>
            <a:spLocks noChangeArrowheads="1"/>
          </p:cNvSpPr>
          <p:nvPr/>
        </p:nvSpPr>
        <p:spPr bwMode="auto">
          <a:xfrm>
            <a:off x="5021263" y="3224213"/>
            <a:ext cx="139700" cy="150812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5" name="Oval 25"/>
          <p:cNvSpPr>
            <a:spLocks noChangeArrowheads="1"/>
          </p:cNvSpPr>
          <p:nvPr/>
        </p:nvSpPr>
        <p:spPr bwMode="auto">
          <a:xfrm>
            <a:off x="5391150" y="2460625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6" name="Line 26"/>
          <p:cNvSpPr>
            <a:spLocks noChangeShapeType="1"/>
          </p:cNvSpPr>
          <p:nvPr/>
        </p:nvSpPr>
        <p:spPr bwMode="auto">
          <a:xfrm>
            <a:off x="4859338" y="2205038"/>
            <a:ext cx="542925" cy="2889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>
            <a:off x="4640263" y="3035300"/>
            <a:ext cx="414337" cy="2206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Line 28"/>
          <p:cNvSpPr>
            <a:spLocks noChangeShapeType="1"/>
          </p:cNvSpPr>
          <p:nvPr/>
        </p:nvSpPr>
        <p:spPr bwMode="auto">
          <a:xfrm flipV="1">
            <a:off x="5135563" y="2608263"/>
            <a:ext cx="312737" cy="6588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Line 29"/>
          <p:cNvSpPr>
            <a:spLocks noChangeShapeType="1"/>
          </p:cNvSpPr>
          <p:nvPr/>
        </p:nvSpPr>
        <p:spPr bwMode="auto">
          <a:xfrm>
            <a:off x="4259263" y="3594100"/>
            <a:ext cx="368300" cy="2889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0" name="Line 30"/>
          <p:cNvSpPr>
            <a:spLocks noChangeShapeType="1"/>
          </p:cNvSpPr>
          <p:nvPr/>
        </p:nvSpPr>
        <p:spPr bwMode="auto">
          <a:xfrm flipH="1">
            <a:off x="4754563" y="3370263"/>
            <a:ext cx="300037" cy="5207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1" name="Oval 31"/>
          <p:cNvSpPr>
            <a:spLocks noChangeArrowheads="1"/>
          </p:cNvSpPr>
          <p:nvPr/>
        </p:nvSpPr>
        <p:spPr bwMode="auto">
          <a:xfrm>
            <a:off x="3448050" y="2111375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2" name="Oval 32"/>
          <p:cNvSpPr>
            <a:spLocks noChangeArrowheads="1"/>
          </p:cNvSpPr>
          <p:nvPr/>
        </p:nvSpPr>
        <p:spPr bwMode="auto">
          <a:xfrm>
            <a:off x="3441700" y="2620963"/>
            <a:ext cx="139700" cy="150812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3" name="Oval 33"/>
          <p:cNvSpPr>
            <a:spLocks noChangeArrowheads="1"/>
          </p:cNvSpPr>
          <p:nvPr/>
        </p:nvSpPr>
        <p:spPr bwMode="auto">
          <a:xfrm>
            <a:off x="3429000" y="1487488"/>
            <a:ext cx="139700" cy="150812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Oval 34"/>
          <p:cNvSpPr>
            <a:spLocks noChangeArrowheads="1"/>
          </p:cNvSpPr>
          <p:nvPr/>
        </p:nvSpPr>
        <p:spPr bwMode="auto">
          <a:xfrm>
            <a:off x="4054475" y="1457325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Oval 35"/>
          <p:cNvSpPr>
            <a:spLocks noChangeArrowheads="1"/>
          </p:cNvSpPr>
          <p:nvPr/>
        </p:nvSpPr>
        <p:spPr bwMode="auto">
          <a:xfrm>
            <a:off x="4699000" y="1477963"/>
            <a:ext cx="139700" cy="150812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6" name="Line 36"/>
          <p:cNvSpPr>
            <a:spLocks noChangeShapeType="1"/>
          </p:cNvSpPr>
          <p:nvPr/>
        </p:nvSpPr>
        <p:spPr bwMode="auto">
          <a:xfrm>
            <a:off x="4135438" y="1652588"/>
            <a:ext cx="0" cy="4270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7" name="Line 37"/>
          <p:cNvSpPr>
            <a:spLocks noChangeShapeType="1"/>
          </p:cNvSpPr>
          <p:nvPr/>
        </p:nvSpPr>
        <p:spPr bwMode="auto">
          <a:xfrm>
            <a:off x="4203700" y="1549400"/>
            <a:ext cx="4968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3511550" y="1687513"/>
            <a:ext cx="0" cy="4270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9" name="Line 39"/>
          <p:cNvSpPr>
            <a:spLocks noChangeShapeType="1"/>
          </p:cNvSpPr>
          <p:nvPr/>
        </p:nvSpPr>
        <p:spPr bwMode="auto">
          <a:xfrm>
            <a:off x="3613150" y="2179638"/>
            <a:ext cx="4968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0" name="Line 40"/>
          <p:cNvSpPr>
            <a:spLocks noChangeShapeType="1"/>
          </p:cNvSpPr>
          <p:nvPr/>
        </p:nvSpPr>
        <p:spPr bwMode="auto">
          <a:xfrm>
            <a:off x="3548063" y="1563688"/>
            <a:ext cx="4968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1" name="Line 41"/>
          <p:cNvSpPr>
            <a:spLocks noChangeShapeType="1"/>
          </p:cNvSpPr>
          <p:nvPr/>
        </p:nvSpPr>
        <p:spPr bwMode="auto">
          <a:xfrm>
            <a:off x="4749800" y="1666875"/>
            <a:ext cx="0" cy="4270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2" name="Line 42"/>
          <p:cNvSpPr>
            <a:spLocks noChangeShapeType="1"/>
          </p:cNvSpPr>
          <p:nvPr/>
        </p:nvSpPr>
        <p:spPr bwMode="auto">
          <a:xfrm>
            <a:off x="3522663" y="2241550"/>
            <a:ext cx="0" cy="381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3" name="Line 43"/>
          <p:cNvSpPr>
            <a:spLocks noChangeShapeType="1"/>
          </p:cNvSpPr>
          <p:nvPr/>
        </p:nvSpPr>
        <p:spPr bwMode="auto">
          <a:xfrm>
            <a:off x="3532188" y="2770188"/>
            <a:ext cx="173037" cy="3000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4" name="Oval 44"/>
          <p:cNvSpPr>
            <a:spLocks noChangeArrowheads="1"/>
          </p:cNvSpPr>
          <p:nvPr/>
        </p:nvSpPr>
        <p:spPr bwMode="auto">
          <a:xfrm>
            <a:off x="3344863" y="3498850"/>
            <a:ext cx="139700" cy="150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5" name="Line 45"/>
          <p:cNvSpPr>
            <a:spLocks noChangeShapeType="1"/>
          </p:cNvSpPr>
          <p:nvPr/>
        </p:nvSpPr>
        <p:spPr bwMode="auto">
          <a:xfrm flipH="1">
            <a:off x="3405188" y="2770188"/>
            <a:ext cx="103187" cy="727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6" name="Line 46"/>
          <p:cNvSpPr>
            <a:spLocks noChangeShapeType="1"/>
          </p:cNvSpPr>
          <p:nvPr/>
        </p:nvSpPr>
        <p:spPr bwMode="auto">
          <a:xfrm flipV="1">
            <a:off x="3473450" y="3543300"/>
            <a:ext cx="658813" cy="571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7" name="Text Box 47"/>
          <p:cNvSpPr txBox="1">
            <a:spLocks noChangeArrowheads="1"/>
          </p:cNvSpPr>
          <p:nvPr/>
        </p:nvSpPr>
        <p:spPr bwMode="auto">
          <a:xfrm>
            <a:off x="4116388" y="2405063"/>
            <a:ext cx="411162" cy="457200"/>
          </a:xfrm>
          <a:prstGeom prst="rect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b="1" i="1" u="none">
                <a:solidFill>
                  <a:srgbClr val="3DDE2C"/>
                </a:solidFill>
              </a:rPr>
              <a:t>S</a:t>
            </a:r>
            <a:endParaRPr lang="en-US" u="none"/>
          </a:p>
        </p:txBody>
      </p:sp>
      <p:sp>
        <p:nvSpPr>
          <p:cNvPr id="30768" name="Oval 48"/>
          <p:cNvSpPr>
            <a:spLocks noChangeArrowheads="1"/>
          </p:cNvSpPr>
          <p:nvPr/>
        </p:nvSpPr>
        <p:spPr bwMode="auto">
          <a:xfrm>
            <a:off x="4519613" y="2951163"/>
            <a:ext cx="139700" cy="150812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none">
              <a:solidFill>
                <a:srgbClr val="FFCC00"/>
              </a:solidFill>
            </a:endParaRPr>
          </a:p>
        </p:txBody>
      </p:sp>
      <p:sp>
        <p:nvSpPr>
          <p:cNvPr id="30769" name="Oval 49"/>
          <p:cNvSpPr>
            <a:spLocks noChangeArrowheads="1"/>
          </p:cNvSpPr>
          <p:nvPr/>
        </p:nvSpPr>
        <p:spPr bwMode="auto">
          <a:xfrm>
            <a:off x="4057650" y="2108200"/>
            <a:ext cx="139700" cy="150813"/>
          </a:xfrm>
          <a:prstGeom prst="ellipse">
            <a:avLst/>
          </a:prstGeom>
          <a:solidFill>
            <a:schemeClr val="bg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u="none">
              <a:solidFill>
                <a:srgbClr val="FFCC00"/>
              </a:solidFill>
            </a:endParaRPr>
          </a:p>
        </p:txBody>
      </p:sp>
      <p:sp>
        <p:nvSpPr>
          <p:cNvPr id="30770" name="Text Box 50"/>
          <p:cNvSpPr txBox="1">
            <a:spLocks noChangeArrowheads="1"/>
          </p:cNvSpPr>
          <p:nvPr/>
        </p:nvSpPr>
        <p:spPr bwMode="auto">
          <a:xfrm>
            <a:off x="4156075" y="2786063"/>
            <a:ext cx="336550" cy="457200"/>
          </a:xfrm>
          <a:prstGeom prst="rect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u="none"/>
              <a:t>1</a:t>
            </a:r>
          </a:p>
        </p:txBody>
      </p:sp>
      <p:sp>
        <p:nvSpPr>
          <p:cNvPr id="30771" name="Text Box 51"/>
          <p:cNvSpPr txBox="1">
            <a:spLocks noChangeArrowheads="1"/>
          </p:cNvSpPr>
          <p:nvPr/>
        </p:nvSpPr>
        <p:spPr bwMode="auto">
          <a:xfrm>
            <a:off x="3662363" y="2571750"/>
            <a:ext cx="336550" cy="457200"/>
          </a:xfrm>
          <a:prstGeom prst="rect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u="none" dirty="0"/>
              <a:t>1</a:t>
            </a:r>
          </a:p>
        </p:txBody>
      </p:sp>
      <p:sp>
        <p:nvSpPr>
          <p:cNvPr id="30772" name="Text Box 52"/>
          <p:cNvSpPr txBox="1">
            <a:spLocks noChangeArrowheads="1"/>
          </p:cNvSpPr>
          <p:nvPr/>
        </p:nvSpPr>
        <p:spPr bwMode="auto">
          <a:xfrm>
            <a:off x="3787775" y="2211388"/>
            <a:ext cx="336550" cy="457200"/>
          </a:xfrm>
          <a:prstGeom prst="rect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u="none"/>
              <a:t>1</a:t>
            </a:r>
          </a:p>
        </p:txBody>
      </p:sp>
      <p:grpSp>
        <p:nvGrpSpPr>
          <p:cNvPr id="30869" name="Group 149"/>
          <p:cNvGrpSpPr>
            <a:grpSpLocks/>
          </p:cNvGrpSpPr>
          <p:nvPr/>
        </p:nvGrpSpPr>
        <p:grpSpPr bwMode="auto">
          <a:xfrm>
            <a:off x="665163" y="4017963"/>
            <a:ext cx="7918450" cy="2916237"/>
            <a:chOff x="451" y="789"/>
            <a:chExt cx="4988" cy="1837"/>
          </a:xfrm>
        </p:grpSpPr>
        <p:sp>
          <p:nvSpPr>
            <p:cNvPr id="30870" name="Oval 150"/>
            <p:cNvSpPr>
              <a:spLocks noChangeArrowheads="1"/>
            </p:cNvSpPr>
            <p:nvPr/>
          </p:nvSpPr>
          <p:spPr bwMode="auto">
            <a:xfrm>
              <a:off x="912" y="1421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1" name="Oval 151"/>
            <p:cNvSpPr>
              <a:spLocks noChangeArrowheads="1"/>
            </p:cNvSpPr>
            <p:nvPr/>
          </p:nvSpPr>
          <p:spPr bwMode="auto">
            <a:xfrm>
              <a:off x="659" y="2025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872" name="Oval 152"/>
            <p:cNvSpPr>
              <a:spLocks noChangeArrowheads="1"/>
            </p:cNvSpPr>
            <p:nvPr/>
          </p:nvSpPr>
          <p:spPr bwMode="auto">
            <a:xfrm>
              <a:off x="900" y="1757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3" name="Oval 153"/>
            <p:cNvSpPr>
              <a:spLocks noChangeArrowheads="1"/>
            </p:cNvSpPr>
            <p:nvPr/>
          </p:nvSpPr>
          <p:spPr bwMode="auto">
            <a:xfrm>
              <a:off x="1321" y="1423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4" name="Oval 154"/>
            <p:cNvSpPr>
              <a:spLocks noChangeArrowheads="1"/>
            </p:cNvSpPr>
            <p:nvPr/>
          </p:nvSpPr>
          <p:spPr bwMode="auto">
            <a:xfrm>
              <a:off x="944" y="2261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5" name="Oval 155"/>
            <p:cNvSpPr>
              <a:spLocks noChangeArrowheads="1"/>
            </p:cNvSpPr>
            <p:nvPr/>
          </p:nvSpPr>
          <p:spPr bwMode="auto">
            <a:xfrm>
              <a:off x="1266" y="2531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6" name="Line 156"/>
            <p:cNvSpPr>
              <a:spLocks noChangeShapeType="1"/>
            </p:cNvSpPr>
            <p:nvPr/>
          </p:nvSpPr>
          <p:spPr bwMode="auto">
            <a:xfrm flipV="1">
              <a:off x="736" y="1847"/>
              <a:ext cx="174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7" name="Line 157"/>
            <p:cNvSpPr>
              <a:spLocks noChangeShapeType="1"/>
            </p:cNvSpPr>
            <p:nvPr/>
          </p:nvSpPr>
          <p:spPr bwMode="auto">
            <a:xfrm>
              <a:off x="947" y="1506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8" name="Line 158"/>
            <p:cNvSpPr>
              <a:spLocks noChangeShapeType="1"/>
            </p:cNvSpPr>
            <p:nvPr/>
          </p:nvSpPr>
          <p:spPr bwMode="auto">
            <a:xfrm>
              <a:off x="998" y="1847"/>
              <a:ext cx="218" cy="11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9" name="Line 159"/>
            <p:cNvSpPr>
              <a:spLocks noChangeShapeType="1"/>
            </p:cNvSpPr>
            <p:nvPr/>
          </p:nvSpPr>
          <p:spPr bwMode="auto">
            <a:xfrm>
              <a:off x="728" y="2110"/>
              <a:ext cx="225" cy="17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0" name="Line 160"/>
            <p:cNvSpPr>
              <a:spLocks noChangeShapeType="1"/>
            </p:cNvSpPr>
            <p:nvPr/>
          </p:nvSpPr>
          <p:spPr bwMode="auto">
            <a:xfrm flipH="1">
              <a:off x="1019" y="2029"/>
              <a:ext cx="19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1" name="Line 161"/>
            <p:cNvSpPr>
              <a:spLocks noChangeShapeType="1"/>
            </p:cNvSpPr>
            <p:nvPr/>
          </p:nvSpPr>
          <p:spPr bwMode="auto">
            <a:xfrm>
              <a:off x="983" y="1462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2" name="Line 162"/>
            <p:cNvSpPr>
              <a:spLocks noChangeShapeType="1"/>
            </p:cNvSpPr>
            <p:nvPr/>
          </p:nvSpPr>
          <p:spPr bwMode="auto">
            <a:xfrm flipH="1">
              <a:off x="1245" y="1527"/>
              <a:ext cx="116" cy="4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3" name="Oval 163"/>
            <p:cNvSpPr>
              <a:spLocks noChangeArrowheads="1"/>
            </p:cNvSpPr>
            <p:nvPr/>
          </p:nvSpPr>
          <p:spPr bwMode="auto">
            <a:xfrm>
              <a:off x="1507" y="212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4" name="Oval 164"/>
            <p:cNvSpPr>
              <a:spLocks noChangeArrowheads="1"/>
            </p:cNvSpPr>
            <p:nvPr/>
          </p:nvSpPr>
          <p:spPr bwMode="auto">
            <a:xfrm>
              <a:off x="1740" y="1645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5" name="Line 165"/>
            <p:cNvSpPr>
              <a:spLocks noChangeShapeType="1"/>
            </p:cNvSpPr>
            <p:nvPr/>
          </p:nvSpPr>
          <p:spPr bwMode="auto">
            <a:xfrm>
              <a:off x="1405" y="1484"/>
              <a:ext cx="34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6" name="Line 166"/>
            <p:cNvSpPr>
              <a:spLocks noChangeShapeType="1"/>
            </p:cNvSpPr>
            <p:nvPr/>
          </p:nvSpPr>
          <p:spPr bwMode="auto">
            <a:xfrm>
              <a:off x="1267" y="2007"/>
              <a:ext cx="261" cy="13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7" name="Line 167"/>
            <p:cNvSpPr>
              <a:spLocks noChangeShapeType="1"/>
            </p:cNvSpPr>
            <p:nvPr/>
          </p:nvSpPr>
          <p:spPr bwMode="auto">
            <a:xfrm flipV="1">
              <a:off x="1579" y="1738"/>
              <a:ext cx="197" cy="4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8" name="Line 168"/>
            <p:cNvSpPr>
              <a:spLocks noChangeShapeType="1"/>
            </p:cNvSpPr>
            <p:nvPr/>
          </p:nvSpPr>
          <p:spPr bwMode="auto">
            <a:xfrm>
              <a:off x="1027" y="2359"/>
              <a:ext cx="23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9" name="Line 169"/>
            <p:cNvSpPr>
              <a:spLocks noChangeShapeType="1"/>
            </p:cNvSpPr>
            <p:nvPr/>
          </p:nvSpPr>
          <p:spPr bwMode="auto">
            <a:xfrm flipH="1">
              <a:off x="1339" y="2218"/>
              <a:ext cx="189" cy="3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0" name="Oval 170"/>
            <p:cNvSpPr>
              <a:spLocks noChangeArrowheads="1"/>
            </p:cNvSpPr>
            <p:nvPr/>
          </p:nvSpPr>
          <p:spPr bwMode="auto">
            <a:xfrm>
              <a:off x="516" y="1425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1" name="Oval 171"/>
            <p:cNvSpPr>
              <a:spLocks noChangeArrowheads="1"/>
            </p:cNvSpPr>
            <p:nvPr/>
          </p:nvSpPr>
          <p:spPr bwMode="auto">
            <a:xfrm>
              <a:off x="512" y="174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2" name="Oval 172"/>
            <p:cNvSpPr>
              <a:spLocks noChangeArrowheads="1"/>
            </p:cNvSpPr>
            <p:nvPr/>
          </p:nvSpPr>
          <p:spPr bwMode="auto">
            <a:xfrm>
              <a:off x="504" y="1032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3" name="Oval 173"/>
            <p:cNvSpPr>
              <a:spLocks noChangeArrowheads="1"/>
            </p:cNvSpPr>
            <p:nvPr/>
          </p:nvSpPr>
          <p:spPr bwMode="auto">
            <a:xfrm>
              <a:off x="898" y="1013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4" name="Oval 174"/>
            <p:cNvSpPr>
              <a:spLocks noChangeArrowheads="1"/>
            </p:cNvSpPr>
            <p:nvPr/>
          </p:nvSpPr>
          <p:spPr bwMode="auto">
            <a:xfrm>
              <a:off x="1304" y="102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5" name="Line 175"/>
            <p:cNvSpPr>
              <a:spLocks noChangeShapeType="1"/>
            </p:cNvSpPr>
            <p:nvPr/>
          </p:nvSpPr>
          <p:spPr bwMode="auto">
            <a:xfrm>
              <a:off x="949" y="1136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6" name="Line 176"/>
            <p:cNvSpPr>
              <a:spLocks noChangeShapeType="1"/>
            </p:cNvSpPr>
            <p:nvPr/>
          </p:nvSpPr>
          <p:spPr bwMode="auto">
            <a:xfrm>
              <a:off x="992" y="1071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7" name="Line 177"/>
            <p:cNvSpPr>
              <a:spLocks noChangeShapeType="1"/>
            </p:cNvSpPr>
            <p:nvPr/>
          </p:nvSpPr>
          <p:spPr bwMode="auto">
            <a:xfrm>
              <a:off x="556" y="1158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8" name="Line 178"/>
            <p:cNvSpPr>
              <a:spLocks noChangeShapeType="1"/>
            </p:cNvSpPr>
            <p:nvPr/>
          </p:nvSpPr>
          <p:spPr bwMode="auto">
            <a:xfrm>
              <a:off x="620" y="1468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9" name="Line 179"/>
            <p:cNvSpPr>
              <a:spLocks noChangeShapeType="1"/>
            </p:cNvSpPr>
            <p:nvPr/>
          </p:nvSpPr>
          <p:spPr bwMode="auto">
            <a:xfrm>
              <a:off x="579" y="1080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0" name="Line 180"/>
            <p:cNvSpPr>
              <a:spLocks noChangeShapeType="1"/>
            </p:cNvSpPr>
            <p:nvPr/>
          </p:nvSpPr>
          <p:spPr bwMode="auto">
            <a:xfrm>
              <a:off x="1336" y="1145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1" name="Line 181"/>
            <p:cNvSpPr>
              <a:spLocks noChangeShapeType="1"/>
            </p:cNvSpPr>
            <p:nvPr/>
          </p:nvSpPr>
          <p:spPr bwMode="auto">
            <a:xfrm>
              <a:off x="563" y="1507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2" name="Line 182"/>
            <p:cNvSpPr>
              <a:spLocks noChangeShapeType="1"/>
            </p:cNvSpPr>
            <p:nvPr/>
          </p:nvSpPr>
          <p:spPr bwMode="auto">
            <a:xfrm>
              <a:off x="569" y="1840"/>
              <a:ext cx="109" cy="1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3" name="Oval 183"/>
            <p:cNvSpPr>
              <a:spLocks noChangeArrowheads="1"/>
            </p:cNvSpPr>
            <p:nvPr/>
          </p:nvSpPr>
          <p:spPr bwMode="auto">
            <a:xfrm>
              <a:off x="451" y="229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4" name="Line 184"/>
            <p:cNvSpPr>
              <a:spLocks noChangeShapeType="1"/>
            </p:cNvSpPr>
            <p:nvPr/>
          </p:nvSpPr>
          <p:spPr bwMode="auto">
            <a:xfrm flipH="1">
              <a:off x="489" y="1840"/>
              <a:ext cx="65" cy="45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5" name="Line 185"/>
            <p:cNvSpPr>
              <a:spLocks noChangeShapeType="1"/>
            </p:cNvSpPr>
            <p:nvPr/>
          </p:nvSpPr>
          <p:spPr bwMode="auto">
            <a:xfrm flipV="1">
              <a:off x="532" y="2327"/>
              <a:ext cx="415" cy="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6" name="Text Box 186"/>
            <p:cNvSpPr txBox="1">
              <a:spLocks noChangeArrowheads="1"/>
            </p:cNvSpPr>
            <p:nvPr/>
          </p:nvSpPr>
          <p:spPr bwMode="auto">
            <a:xfrm>
              <a:off x="937" y="1610"/>
              <a:ext cx="259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i="1" u="none">
                  <a:solidFill>
                    <a:srgbClr val="3DDE2C"/>
                  </a:solidFill>
                </a:rPr>
                <a:t>S</a:t>
              </a:r>
              <a:endParaRPr lang="en-US" u="none"/>
            </a:p>
          </p:txBody>
        </p:sp>
        <p:sp>
          <p:nvSpPr>
            <p:cNvPr id="30907" name="Oval 187"/>
            <p:cNvSpPr>
              <a:spLocks noChangeArrowheads="1"/>
            </p:cNvSpPr>
            <p:nvPr/>
          </p:nvSpPr>
          <p:spPr bwMode="auto">
            <a:xfrm>
              <a:off x="1191" y="1954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08" name="Oval 188"/>
            <p:cNvSpPr>
              <a:spLocks noChangeArrowheads="1"/>
            </p:cNvSpPr>
            <p:nvPr/>
          </p:nvSpPr>
          <p:spPr bwMode="auto">
            <a:xfrm>
              <a:off x="900" y="1423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09" name="Text Box 189"/>
            <p:cNvSpPr txBox="1">
              <a:spLocks noChangeArrowheads="1"/>
            </p:cNvSpPr>
            <p:nvPr/>
          </p:nvSpPr>
          <p:spPr bwMode="auto">
            <a:xfrm>
              <a:off x="962" y="1850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1</a:t>
              </a:r>
            </a:p>
          </p:txBody>
        </p:sp>
        <p:sp>
          <p:nvSpPr>
            <p:cNvPr id="30910" name="Text Box 190"/>
            <p:cNvSpPr txBox="1">
              <a:spLocks noChangeArrowheads="1"/>
            </p:cNvSpPr>
            <p:nvPr/>
          </p:nvSpPr>
          <p:spPr bwMode="auto">
            <a:xfrm>
              <a:off x="651" y="1715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1</a:t>
              </a:r>
            </a:p>
          </p:txBody>
        </p:sp>
        <p:sp>
          <p:nvSpPr>
            <p:cNvPr id="30911" name="Text Box 191"/>
            <p:cNvSpPr txBox="1">
              <a:spLocks noChangeArrowheads="1"/>
            </p:cNvSpPr>
            <p:nvPr/>
          </p:nvSpPr>
          <p:spPr bwMode="auto">
            <a:xfrm>
              <a:off x="730" y="1488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1</a:t>
              </a:r>
            </a:p>
          </p:txBody>
        </p:sp>
        <p:sp>
          <p:nvSpPr>
            <p:cNvPr id="30912" name="Oval 192"/>
            <p:cNvSpPr>
              <a:spLocks noChangeArrowheads="1"/>
            </p:cNvSpPr>
            <p:nvPr/>
          </p:nvSpPr>
          <p:spPr bwMode="auto">
            <a:xfrm>
              <a:off x="2658" y="1408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3" name="Oval 193"/>
            <p:cNvSpPr>
              <a:spLocks noChangeArrowheads="1"/>
            </p:cNvSpPr>
            <p:nvPr/>
          </p:nvSpPr>
          <p:spPr bwMode="auto">
            <a:xfrm>
              <a:off x="2646" y="1744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4" name="Oval 194"/>
            <p:cNvSpPr>
              <a:spLocks noChangeArrowheads="1"/>
            </p:cNvSpPr>
            <p:nvPr/>
          </p:nvSpPr>
          <p:spPr bwMode="auto">
            <a:xfrm>
              <a:off x="3012" y="2518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5" name="Line 195"/>
            <p:cNvSpPr>
              <a:spLocks noChangeShapeType="1"/>
            </p:cNvSpPr>
            <p:nvPr/>
          </p:nvSpPr>
          <p:spPr bwMode="auto">
            <a:xfrm flipV="1">
              <a:off x="2482" y="1834"/>
              <a:ext cx="174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6" name="Line 196"/>
            <p:cNvSpPr>
              <a:spLocks noChangeShapeType="1"/>
            </p:cNvSpPr>
            <p:nvPr/>
          </p:nvSpPr>
          <p:spPr bwMode="auto">
            <a:xfrm>
              <a:off x="2693" y="149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7" name="Line 197"/>
            <p:cNvSpPr>
              <a:spLocks noChangeShapeType="1"/>
            </p:cNvSpPr>
            <p:nvPr/>
          </p:nvSpPr>
          <p:spPr bwMode="auto">
            <a:xfrm>
              <a:off x="2744" y="1834"/>
              <a:ext cx="218" cy="11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8" name="Line 198"/>
            <p:cNvSpPr>
              <a:spLocks noChangeShapeType="1"/>
            </p:cNvSpPr>
            <p:nvPr/>
          </p:nvSpPr>
          <p:spPr bwMode="auto">
            <a:xfrm>
              <a:off x="2474" y="2097"/>
              <a:ext cx="225" cy="17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9" name="Line 199"/>
            <p:cNvSpPr>
              <a:spLocks noChangeShapeType="1"/>
            </p:cNvSpPr>
            <p:nvPr/>
          </p:nvSpPr>
          <p:spPr bwMode="auto">
            <a:xfrm flipH="1">
              <a:off x="2765" y="2016"/>
              <a:ext cx="19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0" name="Line 200"/>
            <p:cNvSpPr>
              <a:spLocks noChangeShapeType="1"/>
            </p:cNvSpPr>
            <p:nvPr/>
          </p:nvSpPr>
          <p:spPr bwMode="auto">
            <a:xfrm>
              <a:off x="2729" y="1449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1" name="Line 201"/>
            <p:cNvSpPr>
              <a:spLocks noChangeShapeType="1"/>
            </p:cNvSpPr>
            <p:nvPr/>
          </p:nvSpPr>
          <p:spPr bwMode="auto">
            <a:xfrm flipH="1">
              <a:off x="2991" y="1494"/>
              <a:ext cx="77" cy="44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2" name="Oval 202"/>
            <p:cNvSpPr>
              <a:spLocks noChangeArrowheads="1"/>
            </p:cNvSpPr>
            <p:nvPr/>
          </p:nvSpPr>
          <p:spPr bwMode="auto">
            <a:xfrm>
              <a:off x="3486" y="1632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3" name="Line 203"/>
            <p:cNvSpPr>
              <a:spLocks noChangeShapeType="1"/>
            </p:cNvSpPr>
            <p:nvPr/>
          </p:nvSpPr>
          <p:spPr bwMode="auto">
            <a:xfrm>
              <a:off x="3112" y="1471"/>
              <a:ext cx="381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4" name="Line 204"/>
            <p:cNvSpPr>
              <a:spLocks noChangeShapeType="1"/>
            </p:cNvSpPr>
            <p:nvPr/>
          </p:nvSpPr>
          <p:spPr bwMode="auto">
            <a:xfrm>
              <a:off x="3013" y="1994"/>
              <a:ext cx="261" cy="13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5" name="Line 205"/>
            <p:cNvSpPr>
              <a:spLocks noChangeShapeType="1"/>
            </p:cNvSpPr>
            <p:nvPr/>
          </p:nvSpPr>
          <p:spPr bwMode="auto">
            <a:xfrm flipV="1">
              <a:off x="3325" y="1725"/>
              <a:ext cx="197" cy="4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6" name="Line 206"/>
            <p:cNvSpPr>
              <a:spLocks noChangeShapeType="1"/>
            </p:cNvSpPr>
            <p:nvPr/>
          </p:nvSpPr>
          <p:spPr bwMode="auto">
            <a:xfrm>
              <a:off x="2773" y="2336"/>
              <a:ext cx="241" cy="20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7" name="Line 207"/>
            <p:cNvSpPr>
              <a:spLocks noChangeShapeType="1"/>
            </p:cNvSpPr>
            <p:nvPr/>
          </p:nvSpPr>
          <p:spPr bwMode="auto">
            <a:xfrm flipH="1">
              <a:off x="3085" y="2195"/>
              <a:ext cx="189" cy="3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8" name="Oval 208"/>
            <p:cNvSpPr>
              <a:spLocks noChangeArrowheads="1"/>
            </p:cNvSpPr>
            <p:nvPr/>
          </p:nvSpPr>
          <p:spPr bwMode="auto">
            <a:xfrm>
              <a:off x="2955" y="1938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9" name="Oval 209"/>
            <p:cNvSpPr>
              <a:spLocks noChangeArrowheads="1"/>
            </p:cNvSpPr>
            <p:nvPr/>
          </p:nvSpPr>
          <p:spPr bwMode="auto">
            <a:xfrm>
              <a:off x="2250" y="101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0" name="Oval 210"/>
            <p:cNvSpPr>
              <a:spLocks noChangeArrowheads="1"/>
            </p:cNvSpPr>
            <p:nvPr/>
          </p:nvSpPr>
          <p:spPr bwMode="auto">
            <a:xfrm>
              <a:off x="3050" y="1013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1" name="Line 211"/>
            <p:cNvSpPr>
              <a:spLocks noChangeShapeType="1"/>
            </p:cNvSpPr>
            <p:nvPr/>
          </p:nvSpPr>
          <p:spPr bwMode="auto">
            <a:xfrm>
              <a:off x="2695" y="112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2" name="Line 212"/>
            <p:cNvSpPr>
              <a:spLocks noChangeShapeType="1"/>
            </p:cNvSpPr>
            <p:nvPr/>
          </p:nvSpPr>
          <p:spPr bwMode="auto">
            <a:xfrm>
              <a:off x="2738" y="1058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3" name="Line 213"/>
            <p:cNvSpPr>
              <a:spLocks noChangeShapeType="1"/>
            </p:cNvSpPr>
            <p:nvPr/>
          </p:nvSpPr>
          <p:spPr bwMode="auto">
            <a:xfrm>
              <a:off x="2302" y="1145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4" name="Line 214"/>
            <p:cNvSpPr>
              <a:spLocks noChangeShapeType="1"/>
            </p:cNvSpPr>
            <p:nvPr/>
          </p:nvSpPr>
          <p:spPr bwMode="auto">
            <a:xfrm>
              <a:off x="2356" y="1455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5" name="Line 215"/>
            <p:cNvSpPr>
              <a:spLocks noChangeShapeType="1"/>
            </p:cNvSpPr>
            <p:nvPr/>
          </p:nvSpPr>
          <p:spPr bwMode="auto">
            <a:xfrm>
              <a:off x="2325" y="1067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6" name="Line 216"/>
            <p:cNvSpPr>
              <a:spLocks noChangeShapeType="1"/>
            </p:cNvSpPr>
            <p:nvPr/>
          </p:nvSpPr>
          <p:spPr bwMode="auto">
            <a:xfrm>
              <a:off x="3082" y="1132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7" name="Line 217"/>
            <p:cNvSpPr>
              <a:spLocks noChangeShapeType="1"/>
            </p:cNvSpPr>
            <p:nvPr/>
          </p:nvSpPr>
          <p:spPr bwMode="auto">
            <a:xfrm>
              <a:off x="2309" y="1494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8" name="Line 218"/>
            <p:cNvSpPr>
              <a:spLocks noChangeShapeType="1"/>
            </p:cNvSpPr>
            <p:nvPr/>
          </p:nvSpPr>
          <p:spPr bwMode="auto">
            <a:xfrm>
              <a:off x="2315" y="1827"/>
              <a:ext cx="109" cy="1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9" name="Oval 219"/>
            <p:cNvSpPr>
              <a:spLocks noChangeArrowheads="1"/>
            </p:cNvSpPr>
            <p:nvPr/>
          </p:nvSpPr>
          <p:spPr bwMode="auto">
            <a:xfrm>
              <a:off x="2197" y="228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0" name="Line 220"/>
            <p:cNvSpPr>
              <a:spLocks noChangeShapeType="1"/>
            </p:cNvSpPr>
            <p:nvPr/>
          </p:nvSpPr>
          <p:spPr bwMode="auto">
            <a:xfrm flipH="1">
              <a:off x="2235" y="1827"/>
              <a:ext cx="65" cy="45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1" name="Line 221"/>
            <p:cNvSpPr>
              <a:spLocks noChangeShapeType="1"/>
            </p:cNvSpPr>
            <p:nvPr/>
          </p:nvSpPr>
          <p:spPr bwMode="auto">
            <a:xfrm flipV="1">
              <a:off x="2278" y="2314"/>
              <a:ext cx="415" cy="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2" name="Text Box 222"/>
            <p:cNvSpPr txBox="1">
              <a:spLocks noChangeArrowheads="1"/>
            </p:cNvSpPr>
            <p:nvPr/>
          </p:nvSpPr>
          <p:spPr bwMode="auto">
            <a:xfrm>
              <a:off x="2683" y="1597"/>
              <a:ext cx="259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i="1" u="none">
                  <a:solidFill>
                    <a:srgbClr val="3DDE2C"/>
                  </a:solidFill>
                </a:rPr>
                <a:t>S</a:t>
              </a:r>
              <a:endParaRPr lang="en-US" u="none"/>
            </a:p>
          </p:txBody>
        </p:sp>
        <p:sp>
          <p:nvSpPr>
            <p:cNvPr id="30943" name="Oval 223"/>
            <p:cNvSpPr>
              <a:spLocks noChangeArrowheads="1"/>
            </p:cNvSpPr>
            <p:nvPr/>
          </p:nvSpPr>
          <p:spPr bwMode="auto">
            <a:xfrm>
              <a:off x="2398" y="2019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4" name="Oval 224"/>
            <p:cNvSpPr>
              <a:spLocks noChangeArrowheads="1"/>
            </p:cNvSpPr>
            <p:nvPr/>
          </p:nvSpPr>
          <p:spPr bwMode="auto">
            <a:xfrm>
              <a:off x="2959" y="1933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5" name="Oval 225"/>
            <p:cNvSpPr>
              <a:spLocks noChangeArrowheads="1"/>
            </p:cNvSpPr>
            <p:nvPr/>
          </p:nvSpPr>
          <p:spPr bwMode="auto">
            <a:xfrm>
              <a:off x="2654" y="1418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6" name="Oval 226"/>
            <p:cNvSpPr>
              <a:spLocks noChangeArrowheads="1"/>
            </p:cNvSpPr>
            <p:nvPr/>
          </p:nvSpPr>
          <p:spPr bwMode="auto">
            <a:xfrm>
              <a:off x="2261" y="1722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47" name="Oval 227"/>
            <p:cNvSpPr>
              <a:spLocks noChangeArrowheads="1"/>
            </p:cNvSpPr>
            <p:nvPr/>
          </p:nvSpPr>
          <p:spPr bwMode="auto">
            <a:xfrm>
              <a:off x="2248" y="1411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48" name="Oval 228"/>
            <p:cNvSpPr>
              <a:spLocks noChangeArrowheads="1"/>
            </p:cNvSpPr>
            <p:nvPr/>
          </p:nvSpPr>
          <p:spPr bwMode="auto">
            <a:xfrm>
              <a:off x="2642" y="1012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49" name="Oval 229"/>
            <p:cNvSpPr>
              <a:spLocks noChangeArrowheads="1"/>
            </p:cNvSpPr>
            <p:nvPr/>
          </p:nvSpPr>
          <p:spPr bwMode="auto">
            <a:xfrm>
              <a:off x="3036" y="1399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50" name="Oval 230"/>
            <p:cNvSpPr>
              <a:spLocks noChangeArrowheads="1"/>
            </p:cNvSpPr>
            <p:nvPr/>
          </p:nvSpPr>
          <p:spPr bwMode="auto">
            <a:xfrm>
              <a:off x="3263" y="2091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51" name="Oval 231"/>
            <p:cNvSpPr>
              <a:spLocks noChangeArrowheads="1"/>
            </p:cNvSpPr>
            <p:nvPr/>
          </p:nvSpPr>
          <p:spPr bwMode="auto">
            <a:xfrm>
              <a:off x="2697" y="2267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52" name="Text Box 232"/>
            <p:cNvSpPr txBox="1">
              <a:spLocks noChangeArrowheads="1"/>
            </p:cNvSpPr>
            <p:nvPr/>
          </p:nvSpPr>
          <p:spPr bwMode="auto">
            <a:xfrm>
              <a:off x="2091" y="1643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3" name="Text Box 233"/>
            <p:cNvSpPr txBox="1">
              <a:spLocks noChangeArrowheads="1"/>
            </p:cNvSpPr>
            <p:nvPr/>
          </p:nvSpPr>
          <p:spPr bwMode="auto">
            <a:xfrm>
              <a:off x="2063" y="1325"/>
              <a:ext cx="212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4" name="Text Box 234"/>
            <p:cNvSpPr txBox="1">
              <a:spLocks noChangeArrowheads="1"/>
            </p:cNvSpPr>
            <p:nvPr/>
          </p:nvSpPr>
          <p:spPr bwMode="auto">
            <a:xfrm>
              <a:off x="2660" y="789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5" name="Text Box 235"/>
            <p:cNvSpPr txBox="1">
              <a:spLocks noChangeArrowheads="1"/>
            </p:cNvSpPr>
            <p:nvPr/>
          </p:nvSpPr>
          <p:spPr bwMode="auto">
            <a:xfrm>
              <a:off x="3076" y="1191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6" name="Text Box 236"/>
            <p:cNvSpPr txBox="1">
              <a:spLocks noChangeArrowheads="1"/>
            </p:cNvSpPr>
            <p:nvPr/>
          </p:nvSpPr>
          <p:spPr bwMode="auto">
            <a:xfrm>
              <a:off x="3317" y="2043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7" name="Text Box 237"/>
            <p:cNvSpPr txBox="1">
              <a:spLocks noChangeArrowheads="1"/>
            </p:cNvSpPr>
            <p:nvPr/>
          </p:nvSpPr>
          <p:spPr bwMode="auto">
            <a:xfrm>
              <a:off x="2570" y="2276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2</a:t>
              </a:r>
            </a:p>
          </p:txBody>
        </p:sp>
        <p:sp>
          <p:nvSpPr>
            <p:cNvPr id="30958" name="Oval 238"/>
            <p:cNvSpPr>
              <a:spLocks noChangeArrowheads="1"/>
            </p:cNvSpPr>
            <p:nvPr/>
          </p:nvSpPr>
          <p:spPr bwMode="auto">
            <a:xfrm>
              <a:off x="4470" y="135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9" name="Oval 239"/>
            <p:cNvSpPr>
              <a:spLocks noChangeArrowheads="1"/>
            </p:cNvSpPr>
            <p:nvPr/>
          </p:nvSpPr>
          <p:spPr bwMode="auto">
            <a:xfrm>
              <a:off x="4458" y="1695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0" name="Line 240"/>
            <p:cNvSpPr>
              <a:spLocks noChangeShapeType="1"/>
            </p:cNvSpPr>
            <p:nvPr/>
          </p:nvSpPr>
          <p:spPr bwMode="auto">
            <a:xfrm flipV="1">
              <a:off x="4294" y="1785"/>
              <a:ext cx="174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1" name="Line 241"/>
            <p:cNvSpPr>
              <a:spLocks noChangeShapeType="1"/>
            </p:cNvSpPr>
            <p:nvPr/>
          </p:nvSpPr>
          <p:spPr bwMode="auto">
            <a:xfrm>
              <a:off x="4505" y="1444"/>
              <a:ext cx="0" cy="2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2" name="Line 242"/>
            <p:cNvSpPr>
              <a:spLocks noChangeShapeType="1"/>
            </p:cNvSpPr>
            <p:nvPr/>
          </p:nvSpPr>
          <p:spPr bwMode="auto">
            <a:xfrm>
              <a:off x="4556" y="1775"/>
              <a:ext cx="218" cy="11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3" name="Line 243"/>
            <p:cNvSpPr>
              <a:spLocks noChangeShapeType="1"/>
            </p:cNvSpPr>
            <p:nvPr/>
          </p:nvSpPr>
          <p:spPr bwMode="auto">
            <a:xfrm>
              <a:off x="4286" y="2048"/>
              <a:ext cx="225" cy="17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4" name="Line 244"/>
            <p:cNvSpPr>
              <a:spLocks noChangeShapeType="1"/>
            </p:cNvSpPr>
            <p:nvPr/>
          </p:nvSpPr>
          <p:spPr bwMode="auto">
            <a:xfrm flipH="1">
              <a:off x="4577" y="1967"/>
              <a:ext cx="19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5" name="Line 245"/>
            <p:cNvSpPr>
              <a:spLocks noChangeShapeType="1"/>
            </p:cNvSpPr>
            <p:nvPr/>
          </p:nvSpPr>
          <p:spPr bwMode="auto">
            <a:xfrm>
              <a:off x="4541" y="1400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6" name="Line 246"/>
            <p:cNvSpPr>
              <a:spLocks noChangeShapeType="1"/>
            </p:cNvSpPr>
            <p:nvPr/>
          </p:nvSpPr>
          <p:spPr bwMode="auto">
            <a:xfrm flipH="1">
              <a:off x="4823" y="1445"/>
              <a:ext cx="76" cy="44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7" name="Line 247"/>
            <p:cNvSpPr>
              <a:spLocks noChangeShapeType="1"/>
            </p:cNvSpPr>
            <p:nvPr/>
          </p:nvSpPr>
          <p:spPr bwMode="auto">
            <a:xfrm>
              <a:off x="4963" y="1422"/>
              <a:ext cx="34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8" name="Line 248"/>
            <p:cNvSpPr>
              <a:spLocks noChangeShapeType="1"/>
            </p:cNvSpPr>
            <p:nvPr/>
          </p:nvSpPr>
          <p:spPr bwMode="auto">
            <a:xfrm>
              <a:off x="4825" y="1945"/>
              <a:ext cx="261" cy="13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9" name="Line 249"/>
            <p:cNvSpPr>
              <a:spLocks noChangeShapeType="1"/>
            </p:cNvSpPr>
            <p:nvPr/>
          </p:nvSpPr>
          <p:spPr bwMode="auto">
            <a:xfrm flipV="1">
              <a:off x="5137" y="1676"/>
              <a:ext cx="197" cy="4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0" name="Line 250"/>
            <p:cNvSpPr>
              <a:spLocks noChangeShapeType="1"/>
            </p:cNvSpPr>
            <p:nvPr/>
          </p:nvSpPr>
          <p:spPr bwMode="auto">
            <a:xfrm>
              <a:off x="4585" y="2287"/>
              <a:ext cx="23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1" name="Line 251"/>
            <p:cNvSpPr>
              <a:spLocks noChangeShapeType="1"/>
            </p:cNvSpPr>
            <p:nvPr/>
          </p:nvSpPr>
          <p:spPr bwMode="auto">
            <a:xfrm flipH="1">
              <a:off x="4897" y="2156"/>
              <a:ext cx="189" cy="3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2" name="Oval 252"/>
            <p:cNvSpPr>
              <a:spLocks noChangeArrowheads="1"/>
            </p:cNvSpPr>
            <p:nvPr/>
          </p:nvSpPr>
          <p:spPr bwMode="auto">
            <a:xfrm>
              <a:off x="4767" y="188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3" name="Line 253"/>
            <p:cNvSpPr>
              <a:spLocks noChangeShapeType="1"/>
            </p:cNvSpPr>
            <p:nvPr/>
          </p:nvSpPr>
          <p:spPr bwMode="auto">
            <a:xfrm>
              <a:off x="4507" y="1074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4" name="Line 254"/>
            <p:cNvSpPr>
              <a:spLocks noChangeShapeType="1"/>
            </p:cNvSpPr>
            <p:nvPr/>
          </p:nvSpPr>
          <p:spPr bwMode="auto">
            <a:xfrm>
              <a:off x="4550" y="1009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5" name="Line 255"/>
            <p:cNvSpPr>
              <a:spLocks noChangeShapeType="1"/>
            </p:cNvSpPr>
            <p:nvPr/>
          </p:nvSpPr>
          <p:spPr bwMode="auto">
            <a:xfrm>
              <a:off x="4114" y="1096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6" name="Line 256"/>
            <p:cNvSpPr>
              <a:spLocks noChangeShapeType="1"/>
            </p:cNvSpPr>
            <p:nvPr/>
          </p:nvSpPr>
          <p:spPr bwMode="auto">
            <a:xfrm>
              <a:off x="4187" y="1407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7" name="Line 257"/>
            <p:cNvSpPr>
              <a:spLocks noChangeShapeType="1"/>
            </p:cNvSpPr>
            <p:nvPr/>
          </p:nvSpPr>
          <p:spPr bwMode="auto">
            <a:xfrm>
              <a:off x="4137" y="1018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8" name="Line 258"/>
            <p:cNvSpPr>
              <a:spLocks noChangeShapeType="1"/>
            </p:cNvSpPr>
            <p:nvPr/>
          </p:nvSpPr>
          <p:spPr bwMode="auto">
            <a:xfrm>
              <a:off x="4894" y="108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9" name="Line 259"/>
            <p:cNvSpPr>
              <a:spLocks noChangeShapeType="1"/>
            </p:cNvSpPr>
            <p:nvPr/>
          </p:nvSpPr>
          <p:spPr bwMode="auto">
            <a:xfrm>
              <a:off x="4121" y="1445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0" name="Line 260"/>
            <p:cNvSpPr>
              <a:spLocks noChangeShapeType="1"/>
            </p:cNvSpPr>
            <p:nvPr/>
          </p:nvSpPr>
          <p:spPr bwMode="auto">
            <a:xfrm>
              <a:off x="4127" y="1778"/>
              <a:ext cx="109" cy="1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1" name="Line 261"/>
            <p:cNvSpPr>
              <a:spLocks noChangeShapeType="1"/>
            </p:cNvSpPr>
            <p:nvPr/>
          </p:nvSpPr>
          <p:spPr bwMode="auto">
            <a:xfrm flipH="1">
              <a:off x="4047" y="1778"/>
              <a:ext cx="65" cy="45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2" name="Line 262"/>
            <p:cNvSpPr>
              <a:spLocks noChangeShapeType="1"/>
            </p:cNvSpPr>
            <p:nvPr/>
          </p:nvSpPr>
          <p:spPr bwMode="auto">
            <a:xfrm flipV="1">
              <a:off x="4090" y="2246"/>
              <a:ext cx="415" cy="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3" name="Text Box 263"/>
            <p:cNvSpPr txBox="1">
              <a:spLocks noChangeArrowheads="1"/>
            </p:cNvSpPr>
            <p:nvPr/>
          </p:nvSpPr>
          <p:spPr bwMode="auto">
            <a:xfrm>
              <a:off x="4495" y="1548"/>
              <a:ext cx="259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i="1" u="none">
                  <a:solidFill>
                    <a:srgbClr val="3DDE2C"/>
                  </a:solidFill>
                </a:rPr>
                <a:t>S</a:t>
              </a:r>
              <a:endParaRPr lang="en-US" u="none"/>
            </a:p>
          </p:txBody>
        </p:sp>
        <p:sp>
          <p:nvSpPr>
            <p:cNvPr id="30984" name="Oval 264"/>
            <p:cNvSpPr>
              <a:spLocks noChangeArrowheads="1"/>
            </p:cNvSpPr>
            <p:nvPr/>
          </p:nvSpPr>
          <p:spPr bwMode="auto">
            <a:xfrm>
              <a:off x="4210" y="1970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5" name="Oval 265"/>
            <p:cNvSpPr>
              <a:spLocks noChangeArrowheads="1"/>
            </p:cNvSpPr>
            <p:nvPr/>
          </p:nvSpPr>
          <p:spPr bwMode="auto">
            <a:xfrm>
              <a:off x="4771" y="1884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6" name="Oval 266"/>
            <p:cNvSpPr>
              <a:spLocks noChangeArrowheads="1"/>
            </p:cNvSpPr>
            <p:nvPr/>
          </p:nvSpPr>
          <p:spPr bwMode="auto">
            <a:xfrm>
              <a:off x="4466" y="1369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7" name="Oval 267"/>
            <p:cNvSpPr>
              <a:spLocks noChangeArrowheads="1"/>
            </p:cNvSpPr>
            <p:nvPr/>
          </p:nvSpPr>
          <p:spPr bwMode="auto">
            <a:xfrm>
              <a:off x="4074" y="976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88" name="Oval 268"/>
            <p:cNvSpPr>
              <a:spLocks noChangeArrowheads="1"/>
            </p:cNvSpPr>
            <p:nvPr/>
          </p:nvSpPr>
          <p:spPr bwMode="auto">
            <a:xfrm>
              <a:off x="4847" y="978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89" name="Oval 269"/>
            <p:cNvSpPr>
              <a:spLocks noChangeArrowheads="1"/>
            </p:cNvSpPr>
            <p:nvPr/>
          </p:nvSpPr>
          <p:spPr bwMode="auto">
            <a:xfrm>
              <a:off x="5277" y="1612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90" name="Oval 270"/>
            <p:cNvSpPr>
              <a:spLocks noChangeArrowheads="1"/>
            </p:cNvSpPr>
            <p:nvPr/>
          </p:nvSpPr>
          <p:spPr bwMode="auto">
            <a:xfrm>
              <a:off x="4813" y="2456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91" name="Oval 271"/>
            <p:cNvSpPr>
              <a:spLocks noChangeArrowheads="1"/>
            </p:cNvSpPr>
            <p:nvPr/>
          </p:nvSpPr>
          <p:spPr bwMode="auto">
            <a:xfrm>
              <a:off x="3986" y="2227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u="none">
                <a:solidFill>
                  <a:srgbClr val="FFCC00"/>
                </a:solidFill>
              </a:endParaRPr>
            </a:p>
          </p:txBody>
        </p:sp>
        <p:sp>
          <p:nvSpPr>
            <p:cNvPr id="30992" name="Oval 272"/>
            <p:cNvSpPr>
              <a:spLocks noChangeArrowheads="1"/>
            </p:cNvSpPr>
            <p:nvPr/>
          </p:nvSpPr>
          <p:spPr bwMode="auto">
            <a:xfrm>
              <a:off x="4467" y="977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3" name="Oval 273"/>
            <p:cNvSpPr>
              <a:spLocks noChangeArrowheads="1"/>
            </p:cNvSpPr>
            <p:nvPr/>
          </p:nvSpPr>
          <p:spPr bwMode="auto">
            <a:xfrm>
              <a:off x="4083" y="1364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4" name="Oval 274"/>
            <p:cNvSpPr>
              <a:spLocks noChangeArrowheads="1"/>
            </p:cNvSpPr>
            <p:nvPr/>
          </p:nvSpPr>
          <p:spPr bwMode="auto">
            <a:xfrm>
              <a:off x="4080" y="1695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5" name="Oval 275"/>
            <p:cNvSpPr>
              <a:spLocks noChangeArrowheads="1"/>
            </p:cNvSpPr>
            <p:nvPr/>
          </p:nvSpPr>
          <p:spPr bwMode="auto">
            <a:xfrm>
              <a:off x="4509" y="2218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6" name="Oval 276"/>
            <p:cNvSpPr>
              <a:spLocks noChangeArrowheads="1"/>
            </p:cNvSpPr>
            <p:nvPr/>
          </p:nvSpPr>
          <p:spPr bwMode="auto">
            <a:xfrm>
              <a:off x="5042" y="2060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7" name="Oval 277"/>
            <p:cNvSpPr>
              <a:spLocks noChangeArrowheads="1"/>
            </p:cNvSpPr>
            <p:nvPr/>
          </p:nvSpPr>
          <p:spPr bwMode="auto">
            <a:xfrm>
              <a:off x="4860" y="1355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8" name="Text Box 278"/>
            <p:cNvSpPr txBox="1">
              <a:spLocks noChangeArrowheads="1"/>
            </p:cNvSpPr>
            <p:nvPr/>
          </p:nvSpPr>
          <p:spPr bwMode="auto">
            <a:xfrm>
              <a:off x="3856" y="2256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  <p:sp>
          <p:nvSpPr>
            <p:cNvPr id="30999" name="Text Box 279"/>
            <p:cNvSpPr txBox="1">
              <a:spLocks noChangeArrowheads="1"/>
            </p:cNvSpPr>
            <p:nvPr/>
          </p:nvSpPr>
          <p:spPr bwMode="auto">
            <a:xfrm>
              <a:off x="3894" y="883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  <p:sp>
          <p:nvSpPr>
            <p:cNvPr id="31000" name="Text Box 280"/>
            <p:cNvSpPr txBox="1">
              <a:spLocks noChangeArrowheads="1"/>
            </p:cNvSpPr>
            <p:nvPr/>
          </p:nvSpPr>
          <p:spPr bwMode="auto">
            <a:xfrm>
              <a:off x="4913" y="863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  <p:sp>
          <p:nvSpPr>
            <p:cNvPr id="31001" name="Text Box 281"/>
            <p:cNvSpPr txBox="1">
              <a:spLocks noChangeArrowheads="1"/>
            </p:cNvSpPr>
            <p:nvPr/>
          </p:nvSpPr>
          <p:spPr bwMode="auto">
            <a:xfrm>
              <a:off x="5249" y="1343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  <p:sp>
          <p:nvSpPr>
            <p:cNvPr id="31002" name="Text Box 282"/>
            <p:cNvSpPr txBox="1">
              <a:spLocks noChangeArrowheads="1"/>
            </p:cNvSpPr>
            <p:nvPr/>
          </p:nvSpPr>
          <p:spPr bwMode="auto">
            <a:xfrm>
              <a:off x="4937" y="2308"/>
              <a:ext cx="190" cy="288"/>
            </a:xfrm>
            <a:prstGeom prst="rect">
              <a:avLst/>
            </a:prstGeom>
            <a:noFill/>
            <a:ln w="28575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b="1" u="none"/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10014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(BFS)</a:t>
            </a:r>
          </a:p>
        </p:txBody>
      </p:sp>
      <p:sp>
        <p:nvSpPr>
          <p:cNvPr id="67587" name="Oval 3"/>
          <p:cNvSpPr>
            <a:spLocks noChangeArrowheads="1"/>
          </p:cNvSpPr>
          <p:nvPr/>
        </p:nvSpPr>
        <p:spPr bwMode="auto">
          <a:xfrm>
            <a:off x="1876425" y="249713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971675" y="2525713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7589" name="Oval 5"/>
          <p:cNvSpPr>
            <a:spLocks noChangeArrowheads="1"/>
          </p:cNvSpPr>
          <p:nvPr/>
        </p:nvSpPr>
        <p:spPr bwMode="auto">
          <a:xfrm>
            <a:off x="3357563" y="249078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3481388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0</a:t>
            </a:r>
            <a:endParaRPr lang="en-US" b="1" u="none"/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2452688" y="2786063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Oval 8"/>
          <p:cNvSpPr>
            <a:spLocks noChangeArrowheads="1"/>
          </p:cNvSpPr>
          <p:nvPr/>
        </p:nvSpPr>
        <p:spPr bwMode="auto">
          <a:xfrm>
            <a:off x="3357563" y="390683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3452813" y="3935413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7594" name="Oval 10"/>
          <p:cNvSpPr>
            <a:spLocks noChangeArrowheads="1"/>
          </p:cNvSpPr>
          <p:nvPr/>
        </p:nvSpPr>
        <p:spPr bwMode="auto">
          <a:xfrm>
            <a:off x="4838700" y="39004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4933950" y="3929063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7596" name="Line 12"/>
          <p:cNvSpPr>
            <a:spLocks noChangeShapeType="1"/>
          </p:cNvSpPr>
          <p:nvPr/>
        </p:nvSpPr>
        <p:spPr bwMode="auto">
          <a:xfrm>
            <a:off x="3933825" y="4195763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7" name="Oval 13"/>
          <p:cNvSpPr>
            <a:spLocks noChangeArrowheads="1"/>
          </p:cNvSpPr>
          <p:nvPr/>
        </p:nvSpPr>
        <p:spPr bwMode="auto">
          <a:xfrm>
            <a:off x="6319838" y="39100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Text Box 14"/>
          <p:cNvSpPr txBox="1">
            <a:spLocks noChangeArrowheads="1"/>
          </p:cNvSpPr>
          <p:nvPr/>
        </p:nvSpPr>
        <p:spPr bwMode="auto">
          <a:xfrm>
            <a:off x="6415088" y="3938588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7599" name="Line 15"/>
          <p:cNvSpPr>
            <a:spLocks noChangeShapeType="1"/>
          </p:cNvSpPr>
          <p:nvPr/>
        </p:nvSpPr>
        <p:spPr bwMode="auto">
          <a:xfrm>
            <a:off x="5414963" y="420528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0" name="Oval 16"/>
          <p:cNvSpPr>
            <a:spLocks noChangeArrowheads="1"/>
          </p:cNvSpPr>
          <p:nvPr/>
        </p:nvSpPr>
        <p:spPr bwMode="auto">
          <a:xfrm>
            <a:off x="4833938" y="24955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Text Box 17"/>
          <p:cNvSpPr txBox="1">
            <a:spLocks noChangeArrowheads="1"/>
          </p:cNvSpPr>
          <p:nvPr/>
        </p:nvSpPr>
        <p:spPr bwMode="auto">
          <a:xfrm>
            <a:off x="4929188" y="2524125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7602" name="Oval 18"/>
          <p:cNvSpPr>
            <a:spLocks noChangeArrowheads="1"/>
          </p:cNvSpPr>
          <p:nvPr/>
        </p:nvSpPr>
        <p:spPr bwMode="auto">
          <a:xfrm>
            <a:off x="6315075" y="2505075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Text Box 19"/>
          <p:cNvSpPr txBox="1">
            <a:spLocks noChangeArrowheads="1"/>
          </p:cNvSpPr>
          <p:nvPr/>
        </p:nvSpPr>
        <p:spPr bwMode="auto">
          <a:xfrm>
            <a:off x="6410325" y="2533650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7604" name="Line 20"/>
          <p:cNvSpPr>
            <a:spLocks noChangeShapeType="1"/>
          </p:cNvSpPr>
          <p:nvPr/>
        </p:nvSpPr>
        <p:spPr bwMode="auto">
          <a:xfrm>
            <a:off x="5410200" y="2800350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5" name="Oval 21"/>
          <p:cNvSpPr>
            <a:spLocks noChangeArrowheads="1"/>
          </p:cNvSpPr>
          <p:nvPr/>
        </p:nvSpPr>
        <p:spPr bwMode="auto">
          <a:xfrm>
            <a:off x="1857375" y="390683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6" name="Text Box 22"/>
          <p:cNvSpPr txBox="1">
            <a:spLocks noChangeArrowheads="1"/>
          </p:cNvSpPr>
          <p:nvPr/>
        </p:nvSpPr>
        <p:spPr bwMode="auto">
          <a:xfrm>
            <a:off x="1952625" y="3935413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7607" name="Line 23"/>
          <p:cNvSpPr>
            <a:spLocks noChangeShapeType="1"/>
          </p:cNvSpPr>
          <p:nvPr/>
        </p:nvSpPr>
        <p:spPr bwMode="auto">
          <a:xfrm>
            <a:off x="2163763" y="30591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8" name="Line 24"/>
          <p:cNvSpPr>
            <a:spLocks noChangeShapeType="1"/>
          </p:cNvSpPr>
          <p:nvPr/>
        </p:nvSpPr>
        <p:spPr bwMode="auto">
          <a:xfrm>
            <a:off x="3644900" y="306863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Line 25"/>
          <p:cNvSpPr>
            <a:spLocks noChangeShapeType="1"/>
          </p:cNvSpPr>
          <p:nvPr/>
        </p:nvSpPr>
        <p:spPr bwMode="auto">
          <a:xfrm>
            <a:off x="5126038" y="30781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10" name="Line 26"/>
          <p:cNvSpPr>
            <a:spLocks noChangeShapeType="1"/>
          </p:cNvSpPr>
          <p:nvPr/>
        </p:nvSpPr>
        <p:spPr bwMode="auto">
          <a:xfrm>
            <a:off x="6607175" y="308768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11" name="Line 27"/>
          <p:cNvSpPr>
            <a:spLocks noChangeShapeType="1"/>
          </p:cNvSpPr>
          <p:nvPr/>
        </p:nvSpPr>
        <p:spPr bwMode="auto">
          <a:xfrm flipV="1">
            <a:off x="3852863" y="29448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12" name="Text Box 28"/>
          <p:cNvSpPr txBox="1">
            <a:spLocks noChangeArrowheads="1"/>
          </p:cNvSpPr>
          <p:nvPr/>
        </p:nvSpPr>
        <p:spPr bwMode="auto">
          <a:xfrm>
            <a:off x="2057400" y="20843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67613" name="Text Box 29"/>
          <p:cNvSpPr txBox="1">
            <a:spLocks noChangeArrowheads="1"/>
          </p:cNvSpPr>
          <p:nvPr/>
        </p:nvSpPr>
        <p:spPr bwMode="auto">
          <a:xfrm>
            <a:off x="3524250" y="2093913"/>
            <a:ext cx="30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s</a:t>
            </a:r>
          </a:p>
        </p:txBody>
      </p:sp>
      <p:sp>
        <p:nvSpPr>
          <p:cNvPr id="67614" name="Text Box 30"/>
          <p:cNvSpPr txBox="1">
            <a:spLocks noChangeArrowheads="1"/>
          </p:cNvSpPr>
          <p:nvPr/>
        </p:nvSpPr>
        <p:spPr bwMode="auto">
          <a:xfrm>
            <a:off x="4991100" y="2103438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t</a:t>
            </a:r>
          </a:p>
        </p:txBody>
      </p:sp>
      <p:sp>
        <p:nvSpPr>
          <p:cNvPr id="67615" name="Text Box 31"/>
          <p:cNvSpPr txBox="1">
            <a:spLocks noChangeArrowheads="1"/>
          </p:cNvSpPr>
          <p:nvPr/>
        </p:nvSpPr>
        <p:spPr bwMode="auto">
          <a:xfrm>
            <a:off x="6457950" y="2112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67616" name="Text Box 32"/>
          <p:cNvSpPr txBox="1">
            <a:spLocks noChangeArrowheads="1"/>
          </p:cNvSpPr>
          <p:nvPr/>
        </p:nvSpPr>
        <p:spPr bwMode="auto">
          <a:xfrm>
            <a:off x="2009775" y="43799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67617" name="Text Box 33"/>
          <p:cNvSpPr txBox="1">
            <a:spLocks noChangeArrowheads="1"/>
          </p:cNvSpPr>
          <p:nvPr/>
        </p:nvSpPr>
        <p:spPr bwMode="auto">
          <a:xfrm>
            <a:off x="3490913" y="43894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67618" name="Text Box 34"/>
          <p:cNvSpPr txBox="1">
            <a:spLocks noChangeArrowheads="1"/>
          </p:cNvSpPr>
          <p:nvPr/>
        </p:nvSpPr>
        <p:spPr bwMode="auto">
          <a:xfrm>
            <a:off x="4986338" y="4398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67619" name="Text Box 35"/>
          <p:cNvSpPr txBox="1">
            <a:spLocks noChangeArrowheads="1"/>
          </p:cNvSpPr>
          <p:nvPr/>
        </p:nvSpPr>
        <p:spPr bwMode="auto">
          <a:xfrm>
            <a:off x="6467475" y="439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67620" name="Text Box 36"/>
          <p:cNvSpPr txBox="1">
            <a:spLocks noChangeArrowheads="1"/>
          </p:cNvSpPr>
          <p:nvPr/>
        </p:nvSpPr>
        <p:spPr bwMode="auto">
          <a:xfrm>
            <a:off x="3949700" y="5302250"/>
            <a:ext cx="822325" cy="8509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/>
              <a:t>Q:</a:t>
            </a:r>
            <a:r>
              <a:rPr lang="en-US" u="none"/>
              <a:t>  s</a:t>
            </a:r>
          </a:p>
          <a:p>
            <a:r>
              <a:rPr lang="en-US" u="none"/>
              <a:t>      0</a:t>
            </a:r>
          </a:p>
        </p:txBody>
      </p:sp>
    </p:spTree>
    <p:extLst>
      <p:ext uri="{BB962C8B-B14F-4D97-AF65-F5344CB8AC3E}">
        <p14:creationId xmlns:p14="http://schemas.microsoft.com/office/powerpoint/2010/main" val="88978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(BFS)</a:t>
            </a:r>
          </a:p>
        </p:txBody>
      </p:sp>
      <p:sp>
        <p:nvSpPr>
          <p:cNvPr id="68611" name="Oval 3"/>
          <p:cNvSpPr>
            <a:spLocks noChangeArrowheads="1"/>
          </p:cNvSpPr>
          <p:nvPr/>
        </p:nvSpPr>
        <p:spPr bwMode="auto">
          <a:xfrm>
            <a:off x="1876425" y="249713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2000250" y="2560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68613" name="Oval 5"/>
          <p:cNvSpPr>
            <a:spLocks noChangeArrowheads="1"/>
          </p:cNvSpPr>
          <p:nvPr/>
        </p:nvSpPr>
        <p:spPr bwMode="auto">
          <a:xfrm>
            <a:off x="3357563" y="24907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481388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0</a:t>
            </a:r>
            <a:endParaRPr lang="en-US" b="1" u="none"/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>
            <a:off x="2452688" y="27860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6" name="Oval 8"/>
          <p:cNvSpPr>
            <a:spLocks noChangeArrowheads="1"/>
          </p:cNvSpPr>
          <p:nvPr/>
        </p:nvSpPr>
        <p:spPr bwMode="auto">
          <a:xfrm>
            <a:off x="3357563" y="390683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34813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68618" name="Oval 10"/>
          <p:cNvSpPr>
            <a:spLocks noChangeArrowheads="1"/>
          </p:cNvSpPr>
          <p:nvPr/>
        </p:nvSpPr>
        <p:spPr bwMode="auto">
          <a:xfrm>
            <a:off x="4838700" y="39004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9" name="Text Box 11"/>
          <p:cNvSpPr txBox="1">
            <a:spLocks noChangeArrowheads="1"/>
          </p:cNvSpPr>
          <p:nvPr/>
        </p:nvSpPr>
        <p:spPr bwMode="auto">
          <a:xfrm>
            <a:off x="4933950" y="3929063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8620" name="Line 12"/>
          <p:cNvSpPr>
            <a:spLocks noChangeShapeType="1"/>
          </p:cNvSpPr>
          <p:nvPr/>
        </p:nvSpPr>
        <p:spPr bwMode="auto">
          <a:xfrm>
            <a:off x="3933825" y="4195763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1" name="Oval 13"/>
          <p:cNvSpPr>
            <a:spLocks noChangeArrowheads="1"/>
          </p:cNvSpPr>
          <p:nvPr/>
        </p:nvSpPr>
        <p:spPr bwMode="auto">
          <a:xfrm>
            <a:off x="6319838" y="39100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6415088" y="3938588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>
            <a:off x="5414963" y="420528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4" name="Oval 16"/>
          <p:cNvSpPr>
            <a:spLocks noChangeArrowheads="1"/>
          </p:cNvSpPr>
          <p:nvPr/>
        </p:nvSpPr>
        <p:spPr bwMode="auto">
          <a:xfrm>
            <a:off x="4833938" y="24955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4929188" y="2524125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8626" name="Oval 18"/>
          <p:cNvSpPr>
            <a:spLocks noChangeArrowheads="1"/>
          </p:cNvSpPr>
          <p:nvPr/>
        </p:nvSpPr>
        <p:spPr bwMode="auto">
          <a:xfrm>
            <a:off x="6315075" y="2505075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6410325" y="2533650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>
            <a:off x="5410200" y="2800350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9" name="Oval 21"/>
          <p:cNvSpPr>
            <a:spLocks noChangeArrowheads="1"/>
          </p:cNvSpPr>
          <p:nvPr/>
        </p:nvSpPr>
        <p:spPr bwMode="auto">
          <a:xfrm>
            <a:off x="1857375" y="390683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1952625" y="3935413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8631" name="Line 23"/>
          <p:cNvSpPr>
            <a:spLocks noChangeShapeType="1"/>
          </p:cNvSpPr>
          <p:nvPr/>
        </p:nvSpPr>
        <p:spPr bwMode="auto">
          <a:xfrm>
            <a:off x="2163763" y="30591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32" name="Line 24"/>
          <p:cNvSpPr>
            <a:spLocks noChangeShapeType="1"/>
          </p:cNvSpPr>
          <p:nvPr/>
        </p:nvSpPr>
        <p:spPr bwMode="auto">
          <a:xfrm>
            <a:off x="3644900" y="30686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33" name="Line 25"/>
          <p:cNvSpPr>
            <a:spLocks noChangeShapeType="1"/>
          </p:cNvSpPr>
          <p:nvPr/>
        </p:nvSpPr>
        <p:spPr bwMode="auto">
          <a:xfrm>
            <a:off x="5126038" y="30781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34" name="Line 26"/>
          <p:cNvSpPr>
            <a:spLocks noChangeShapeType="1"/>
          </p:cNvSpPr>
          <p:nvPr/>
        </p:nvSpPr>
        <p:spPr bwMode="auto">
          <a:xfrm>
            <a:off x="6607175" y="308768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35" name="Line 27"/>
          <p:cNvSpPr>
            <a:spLocks noChangeShapeType="1"/>
          </p:cNvSpPr>
          <p:nvPr/>
        </p:nvSpPr>
        <p:spPr bwMode="auto">
          <a:xfrm flipV="1">
            <a:off x="3852863" y="29448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36" name="Text Box 28"/>
          <p:cNvSpPr txBox="1">
            <a:spLocks noChangeArrowheads="1"/>
          </p:cNvSpPr>
          <p:nvPr/>
        </p:nvSpPr>
        <p:spPr bwMode="auto">
          <a:xfrm>
            <a:off x="2057400" y="20843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68637" name="Text Box 29"/>
          <p:cNvSpPr txBox="1">
            <a:spLocks noChangeArrowheads="1"/>
          </p:cNvSpPr>
          <p:nvPr/>
        </p:nvSpPr>
        <p:spPr bwMode="auto">
          <a:xfrm>
            <a:off x="3524250" y="2093913"/>
            <a:ext cx="30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s</a:t>
            </a:r>
          </a:p>
        </p:txBody>
      </p:sp>
      <p:sp>
        <p:nvSpPr>
          <p:cNvPr id="68638" name="Text Box 30"/>
          <p:cNvSpPr txBox="1">
            <a:spLocks noChangeArrowheads="1"/>
          </p:cNvSpPr>
          <p:nvPr/>
        </p:nvSpPr>
        <p:spPr bwMode="auto">
          <a:xfrm>
            <a:off x="4991100" y="2103438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t</a:t>
            </a:r>
          </a:p>
        </p:txBody>
      </p:sp>
      <p:sp>
        <p:nvSpPr>
          <p:cNvPr id="68639" name="Text Box 31"/>
          <p:cNvSpPr txBox="1">
            <a:spLocks noChangeArrowheads="1"/>
          </p:cNvSpPr>
          <p:nvPr/>
        </p:nvSpPr>
        <p:spPr bwMode="auto">
          <a:xfrm>
            <a:off x="6457950" y="2112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68640" name="Text Box 32"/>
          <p:cNvSpPr txBox="1">
            <a:spLocks noChangeArrowheads="1"/>
          </p:cNvSpPr>
          <p:nvPr/>
        </p:nvSpPr>
        <p:spPr bwMode="auto">
          <a:xfrm>
            <a:off x="2009775" y="43799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68641" name="Text Box 33"/>
          <p:cNvSpPr txBox="1">
            <a:spLocks noChangeArrowheads="1"/>
          </p:cNvSpPr>
          <p:nvPr/>
        </p:nvSpPr>
        <p:spPr bwMode="auto">
          <a:xfrm>
            <a:off x="3490913" y="43894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68642" name="Text Box 34"/>
          <p:cNvSpPr txBox="1">
            <a:spLocks noChangeArrowheads="1"/>
          </p:cNvSpPr>
          <p:nvPr/>
        </p:nvSpPr>
        <p:spPr bwMode="auto">
          <a:xfrm>
            <a:off x="4986338" y="4398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68643" name="Text Box 35"/>
          <p:cNvSpPr txBox="1">
            <a:spLocks noChangeArrowheads="1"/>
          </p:cNvSpPr>
          <p:nvPr/>
        </p:nvSpPr>
        <p:spPr bwMode="auto">
          <a:xfrm>
            <a:off x="6467475" y="439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68644" name="Text Box 36"/>
          <p:cNvSpPr txBox="1">
            <a:spLocks noChangeArrowheads="1"/>
          </p:cNvSpPr>
          <p:nvPr/>
        </p:nvSpPr>
        <p:spPr bwMode="auto">
          <a:xfrm>
            <a:off x="3949700" y="5302250"/>
            <a:ext cx="1203325" cy="8509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/>
              <a:t>Q:</a:t>
            </a:r>
            <a:r>
              <a:rPr lang="en-US" u="none"/>
              <a:t>  w  r</a:t>
            </a:r>
          </a:p>
          <a:p>
            <a:r>
              <a:rPr lang="en-US" u="none"/>
              <a:t>       1  1</a:t>
            </a:r>
          </a:p>
        </p:txBody>
      </p:sp>
    </p:spTree>
    <p:extLst>
      <p:ext uri="{BB962C8B-B14F-4D97-AF65-F5344CB8AC3E}">
        <p14:creationId xmlns:p14="http://schemas.microsoft.com/office/powerpoint/2010/main" val="97736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(BFS)</a:t>
            </a:r>
          </a:p>
        </p:txBody>
      </p:sp>
      <p:sp>
        <p:nvSpPr>
          <p:cNvPr id="69635" name="Oval 3"/>
          <p:cNvSpPr>
            <a:spLocks noChangeArrowheads="1"/>
          </p:cNvSpPr>
          <p:nvPr/>
        </p:nvSpPr>
        <p:spPr bwMode="auto">
          <a:xfrm>
            <a:off x="1876425" y="249713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2000250" y="2560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69637" name="Oval 5"/>
          <p:cNvSpPr>
            <a:spLocks noChangeArrowheads="1"/>
          </p:cNvSpPr>
          <p:nvPr/>
        </p:nvSpPr>
        <p:spPr bwMode="auto">
          <a:xfrm>
            <a:off x="3357563" y="24907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3481388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0</a:t>
            </a:r>
            <a:endParaRPr lang="en-US" b="1" u="none"/>
          </a:p>
        </p:txBody>
      </p:sp>
      <p:sp>
        <p:nvSpPr>
          <p:cNvPr id="69639" name="Line 7"/>
          <p:cNvSpPr>
            <a:spLocks noChangeShapeType="1"/>
          </p:cNvSpPr>
          <p:nvPr/>
        </p:nvSpPr>
        <p:spPr bwMode="auto">
          <a:xfrm>
            <a:off x="2452688" y="27860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0" name="Oval 8"/>
          <p:cNvSpPr>
            <a:spLocks noChangeArrowheads="1"/>
          </p:cNvSpPr>
          <p:nvPr/>
        </p:nvSpPr>
        <p:spPr bwMode="auto">
          <a:xfrm>
            <a:off x="3357563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34813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69642" name="Oval 10"/>
          <p:cNvSpPr>
            <a:spLocks noChangeArrowheads="1"/>
          </p:cNvSpPr>
          <p:nvPr/>
        </p:nvSpPr>
        <p:spPr bwMode="auto">
          <a:xfrm>
            <a:off x="4838700" y="390048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4962525" y="39354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>
            <a:off x="3933825" y="41957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5" name="Oval 13"/>
          <p:cNvSpPr>
            <a:spLocks noChangeArrowheads="1"/>
          </p:cNvSpPr>
          <p:nvPr/>
        </p:nvSpPr>
        <p:spPr bwMode="auto">
          <a:xfrm>
            <a:off x="6319838" y="39100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6415088" y="3938588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9647" name="Line 15"/>
          <p:cNvSpPr>
            <a:spLocks noChangeShapeType="1"/>
          </p:cNvSpPr>
          <p:nvPr/>
        </p:nvSpPr>
        <p:spPr bwMode="auto">
          <a:xfrm>
            <a:off x="5414963" y="420528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8" name="Oval 16"/>
          <p:cNvSpPr>
            <a:spLocks noChangeArrowheads="1"/>
          </p:cNvSpPr>
          <p:nvPr/>
        </p:nvSpPr>
        <p:spPr bwMode="auto">
          <a:xfrm>
            <a:off x="4833938" y="2495550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4957763" y="2530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69650" name="Oval 18"/>
          <p:cNvSpPr>
            <a:spLocks noChangeArrowheads="1"/>
          </p:cNvSpPr>
          <p:nvPr/>
        </p:nvSpPr>
        <p:spPr bwMode="auto">
          <a:xfrm>
            <a:off x="6315075" y="2505075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1" name="Text Box 19"/>
          <p:cNvSpPr txBox="1">
            <a:spLocks noChangeArrowheads="1"/>
          </p:cNvSpPr>
          <p:nvPr/>
        </p:nvSpPr>
        <p:spPr bwMode="auto">
          <a:xfrm>
            <a:off x="6410325" y="2533650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9652" name="Line 20"/>
          <p:cNvSpPr>
            <a:spLocks noChangeShapeType="1"/>
          </p:cNvSpPr>
          <p:nvPr/>
        </p:nvSpPr>
        <p:spPr bwMode="auto">
          <a:xfrm>
            <a:off x="5410200" y="2800350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3" name="Oval 21"/>
          <p:cNvSpPr>
            <a:spLocks noChangeArrowheads="1"/>
          </p:cNvSpPr>
          <p:nvPr/>
        </p:nvSpPr>
        <p:spPr bwMode="auto">
          <a:xfrm>
            <a:off x="1857375" y="390683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1952625" y="3935413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69655" name="Line 23"/>
          <p:cNvSpPr>
            <a:spLocks noChangeShapeType="1"/>
          </p:cNvSpPr>
          <p:nvPr/>
        </p:nvSpPr>
        <p:spPr bwMode="auto">
          <a:xfrm>
            <a:off x="2163763" y="30591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6" name="Line 24"/>
          <p:cNvSpPr>
            <a:spLocks noChangeShapeType="1"/>
          </p:cNvSpPr>
          <p:nvPr/>
        </p:nvSpPr>
        <p:spPr bwMode="auto">
          <a:xfrm>
            <a:off x="3644900" y="30686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7" name="Line 25"/>
          <p:cNvSpPr>
            <a:spLocks noChangeShapeType="1"/>
          </p:cNvSpPr>
          <p:nvPr/>
        </p:nvSpPr>
        <p:spPr bwMode="auto">
          <a:xfrm>
            <a:off x="5126038" y="30781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8" name="Line 26"/>
          <p:cNvSpPr>
            <a:spLocks noChangeShapeType="1"/>
          </p:cNvSpPr>
          <p:nvPr/>
        </p:nvSpPr>
        <p:spPr bwMode="auto">
          <a:xfrm>
            <a:off x="6607175" y="308768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9" name="Line 27"/>
          <p:cNvSpPr>
            <a:spLocks noChangeShapeType="1"/>
          </p:cNvSpPr>
          <p:nvPr/>
        </p:nvSpPr>
        <p:spPr bwMode="auto">
          <a:xfrm flipV="1">
            <a:off x="3852863" y="2944813"/>
            <a:ext cx="1023937" cy="10287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60" name="Text Box 28"/>
          <p:cNvSpPr txBox="1">
            <a:spLocks noChangeArrowheads="1"/>
          </p:cNvSpPr>
          <p:nvPr/>
        </p:nvSpPr>
        <p:spPr bwMode="auto">
          <a:xfrm>
            <a:off x="2057400" y="20843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69661" name="Text Box 29"/>
          <p:cNvSpPr txBox="1">
            <a:spLocks noChangeArrowheads="1"/>
          </p:cNvSpPr>
          <p:nvPr/>
        </p:nvSpPr>
        <p:spPr bwMode="auto">
          <a:xfrm>
            <a:off x="3524250" y="2093913"/>
            <a:ext cx="30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s</a:t>
            </a:r>
          </a:p>
        </p:txBody>
      </p:sp>
      <p:sp>
        <p:nvSpPr>
          <p:cNvPr id="69662" name="Text Box 30"/>
          <p:cNvSpPr txBox="1">
            <a:spLocks noChangeArrowheads="1"/>
          </p:cNvSpPr>
          <p:nvPr/>
        </p:nvSpPr>
        <p:spPr bwMode="auto">
          <a:xfrm>
            <a:off x="4991100" y="2103438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t</a:t>
            </a:r>
          </a:p>
        </p:txBody>
      </p:sp>
      <p:sp>
        <p:nvSpPr>
          <p:cNvPr id="69663" name="Text Box 31"/>
          <p:cNvSpPr txBox="1">
            <a:spLocks noChangeArrowheads="1"/>
          </p:cNvSpPr>
          <p:nvPr/>
        </p:nvSpPr>
        <p:spPr bwMode="auto">
          <a:xfrm>
            <a:off x="6457950" y="2112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69664" name="Text Box 32"/>
          <p:cNvSpPr txBox="1">
            <a:spLocks noChangeArrowheads="1"/>
          </p:cNvSpPr>
          <p:nvPr/>
        </p:nvSpPr>
        <p:spPr bwMode="auto">
          <a:xfrm>
            <a:off x="2009775" y="43799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69665" name="Text Box 33"/>
          <p:cNvSpPr txBox="1">
            <a:spLocks noChangeArrowheads="1"/>
          </p:cNvSpPr>
          <p:nvPr/>
        </p:nvSpPr>
        <p:spPr bwMode="auto">
          <a:xfrm>
            <a:off x="3490913" y="43894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69666" name="Text Box 34"/>
          <p:cNvSpPr txBox="1">
            <a:spLocks noChangeArrowheads="1"/>
          </p:cNvSpPr>
          <p:nvPr/>
        </p:nvSpPr>
        <p:spPr bwMode="auto">
          <a:xfrm>
            <a:off x="4986338" y="4398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69667" name="Text Box 35"/>
          <p:cNvSpPr txBox="1">
            <a:spLocks noChangeArrowheads="1"/>
          </p:cNvSpPr>
          <p:nvPr/>
        </p:nvSpPr>
        <p:spPr bwMode="auto">
          <a:xfrm>
            <a:off x="6467475" y="439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69668" name="Text Box 36"/>
          <p:cNvSpPr txBox="1">
            <a:spLocks noChangeArrowheads="1"/>
          </p:cNvSpPr>
          <p:nvPr/>
        </p:nvSpPr>
        <p:spPr bwMode="auto">
          <a:xfrm>
            <a:off x="3949700" y="5302250"/>
            <a:ext cx="1431925" cy="8509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/>
              <a:t>Q:</a:t>
            </a:r>
            <a:r>
              <a:rPr lang="en-US" u="none"/>
              <a:t>  r   t  x</a:t>
            </a:r>
          </a:p>
          <a:p>
            <a:r>
              <a:rPr lang="en-US" u="none"/>
              <a:t>      1  2  2</a:t>
            </a:r>
          </a:p>
        </p:txBody>
      </p:sp>
    </p:spTree>
    <p:extLst>
      <p:ext uri="{BB962C8B-B14F-4D97-AF65-F5344CB8AC3E}">
        <p14:creationId xmlns:p14="http://schemas.microsoft.com/office/powerpoint/2010/main" val="260857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(BFS)</a:t>
            </a:r>
          </a:p>
        </p:txBody>
      </p:sp>
      <p:sp>
        <p:nvSpPr>
          <p:cNvPr id="70659" name="Oval 3"/>
          <p:cNvSpPr>
            <a:spLocks noChangeArrowheads="1"/>
          </p:cNvSpPr>
          <p:nvPr/>
        </p:nvSpPr>
        <p:spPr bwMode="auto">
          <a:xfrm>
            <a:off x="1876425" y="24971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2000250" y="2560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0661" name="Oval 5"/>
          <p:cNvSpPr>
            <a:spLocks noChangeArrowheads="1"/>
          </p:cNvSpPr>
          <p:nvPr/>
        </p:nvSpPr>
        <p:spPr bwMode="auto">
          <a:xfrm>
            <a:off x="3357563" y="24907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3481388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0</a:t>
            </a:r>
            <a:endParaRPr lang="en-US" b="1" u="none"/>
          </a:p>
        </p:txBody>
      </p:sp>
      <p:sp>
        <p:nvSpPr>
          <p:cNvPr id="70663" name="Line 7"/>
          <p:cNvSpPr>
            <a:spLocks noChangeShapeType="1"/>
          </p:cNvSpPr>
          <p:nvPr/>
        </p:nvSpPr>
        <p:spPr bwMode="auto">
          <a:xfrm>
            <a:off x="2452688" y="27860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4" name="Oval 8"/>
          <p:cNvSpPr>
            <a:spLocks noChangeArrowheads="1"/>
          </p:cNvSpPr>
          <p:nvPr/>
        </p:nvSpPr>
        <p:spPr bwMode="auto">
          <a:xfrm>
            <a:off x="3357563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34813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0666" name="Oval 10"/>
          <p:cNvSpPr>
            <a:spLocks noChangeArrowheads="1"/>
          </p:cNvSpPr>
          <p:nvPr/>
        </p:nvSpPr>
        <p:spPr bwMode="auto">
          <a:xfrm>
            <a:off x="4838700" y="390048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4962525" y="39354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0668" name="Line 12"/>
          <p:cNvSpPr>
            <a:spLocks noChangeShapeType="1"/>
          </p:cNvSpPr>
          <p:nvPr/>
        </p:nvSpPr>
        <p:spPr bwMode="auto">
          <a:xfrm>
            <a:off x="3933825" y="41957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9" name="Oval 13"/>
          <p:cNvSpPr>
            <a:spLocks noChangeArrowheads="1"/>
          </p:cNvSpPr>
          <p:nvPr/>
        </p:nvSpPr>
        <p:spPr bwMode="auto">
          <a:xfrm>
            <a:off x="6319838" y="39100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6415088" y="3938588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>
            <a:off x="5414963" y="420528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2" name="Oval 16"/>
          <p:cNvSpPr>
            <a:spLocks noChangeArrowheads="1"/>
          </p:cNvSpPr>
          <p:nvPr/>
        </p:nvSpPr>
        <p:spPr bwMode="auto">
          <a:xfrm>
            <a:off x="4833938" y="2495550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4957763" y="2530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0674" name="Oval 18"/>
          <p:cNvSpPr>
            <a:spLocks noChangeArrowheads="1"/>
          </p:cNvSpPr>
          <p:nvPr/>
        </p:nvSpPr>
        <p:spPr bwMode="auto">
          <a:xfrm>
            <a:off x="6315075" y="2505075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6410325" y="2533650"/>
            <a:ext cx="40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70676" name="Line 20"/>
          <p:cNvSpPr>
            <a:spLocks noChangeShapeType="1"/>
          </p:cNvSpPr>
          <p:nvPr/>
        </p:nvSpPr>
        <p:spPr bwMode="auto">
          <a:xfrm>
            <a:off x="5410200" y="2800350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7" name="Oval 21"/>
          <p:cNvSpPr>
            <a:spLocks noChangeArrowheads="1"/>
          </p:cNvSpPr>
          <p:nvPr/>
        </p:nvSpPr>
        <p:spPr bwMode="auto">
          <a:xfrm>
            <a:off x="1857375" y="390683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19954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0679" name="Line 23"/>
          <p:cNvSpPr>
            <a:spLocks noChangeShapeType="1"/>
          </p:cNvSpPr>
          <p:nvPr/>
        </p:nvSpPr>
        <p:spPr bwMode="auto">
          <a:xfrm>
            <a:off x="2163763" y="305911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0" name="Line 24"/>
          <p:cNvSpPr>
            <a:spLocks noChangeShapeType="1"/>
          </p:cNvSpPr>
          <p:nvPr/>
        </p:nvSpPr>
        <p:spPr bwMode="auto">
          <a:xfrm>
            <a:off x="3644900" y="30686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1" name="Line 25"/>
          <p:cNvSpPr>
            <a:spLocks noChangeShapeType="1"/>
          </p:cNvSpPr>
          <p:nvPr/>
        </p:nvSpPr>
        <p:spPr bwMode="auto">
          <a:xfrm>
            <a:off x="5126038" y="30781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2" name="Line 26"/>
          <p:cNvSpPr>
            <a:spLocks noChangeShapeType="1"/>
          </p:cNvSpPr>
          <p:nvPr/>
        </p:nvSpPr>
        <p:spPr bwMode="auto">
          <a:xfrm>
            <a:off x="6607175" y="308768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3" name="Line 27"/>
          <p:cNvSpPr>
            <a:spLocks noChangeShapeType="1"/>
          </p:cNvSpPr>
          <p:nvPr/>
        </p:nvSpPr>
        <p:spPr bwMode="auto">
          <a:xfrm flipV="1">
            <a:off x="3852863" y="2944813"/>
            <a:ext cx="1023937" cy="10287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4" name="Text Box 28"/>
          <p:cNvSpPr txBox="1">
            <a:spLocks noChangeArrowheads="1"/>
          </p:cNvSpPr>
          <p:nvPr/>
        </p:nvSpPr>
        <p:spPr bwMode="auto">
          <a:xfrm>
            <a:off x="2057400" y="20843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70685" name="Text Box 29"/>
          <p:cNvSpPr txBox="1">
            <a:spLocks noChangeArrowheads="1"/>
          </p:cNvSpPr>
          <p:nvPr/>
        </p:nvSpPr>
        <p:spPr bwMode="auto">
          <a:xfrm>
            <a:off x="3524250" y="2093913"/>
            <a:ext cx="30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s</a:t>
            </a:r>
          </a:p>
        </p:txBody>
      </p:sp>
      <p:sp>
        <p:nvSpPr>
          <p:cNvPr id="70686" name="Text Box 30"/>
          <p:cNvSpPr txBox="1">
            <a:spLocks noChangeArrowheads="1"/>
          </p:cNvSpPr>
          <p:nvPr/>
        </p:nvSpPr>
        <p:spPr bwMode="auto">
          <a:xfrm>
            <a:off x="4991100" y="2103438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t</a:t>
            </a:r>
          </a:p>
        </p:txBody>
      </p:sp>
      <p:sp>
        <p:nvSpPr>
          <p:cNvPr id="70687" name="Text Box 31"/>
          <p:cNvSpPr txBox="1">
            <a:spLocks noChangeArrowheads="1"/>
          </p:cNvSpPr>
          <p:nvPr/>
        </p:nvSpPr>
        <p:spPr bwMode="auto">
          <a:xfrm>
            <a:off x="6457950" y="2112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0688" name="Text Box 32"/>
          <p:cNvSpPr txBox="1">
            <a:spLocks noChangeArrowheads="1"/>
          </p:cNvSpPr>
          <p:nvPr/>
        </p:nvSpPr>
        <p:spPr bwMode="auto">
          <a:xfrm>
            <a:off x="2009775" y="43799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0689" name="Text Box 33"/>
          <p:cNvSpPr txBox="1">
            <a:spLocks noChangeArrowheads="1"/>
          </p:cNvSpPr>
          <p:nvPr/>
        </p:nvSpPr>
        <p:spPr bwMode="auto">
          <a:xfrm>
            <a:off x="3490913" y="43894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0690" name="Text Box 34"/>
          <p:cNvSpPr txBox="1">
            <a:spLocks noChangeArrowheads="1"/>
          </p:cNvSpPr>
          <p:nvPr/>
        </p:nvSpPr>
        <p:spPr bwMode="auto">
          <a:xfrm>
            <a:off x="4986338" y="4398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0691" name="Text Box 35"/>
          <p:cNvSpPr txBox="1">
            <a:spLocks noChangeArrowheads="1"/>
          </p:cNvSpPr>
          <p:nvPr/>
        </p:nvSpPr>
        <p:spPr bwMode="auto">
          <a:xfrm>
            <a:off x="6467475" y="439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0692" name="Text Box 36"/>
          <p:cNvSpPr txBox="1">
            <a:spLocks noChangeArrowheads="1"/>
          </p:cNvSpPr>
          <p:nvPr/>
        </p:nvSpPr>
        <p:spPr bwMode="auto">
          <a:xfrm>
            <a:off x="3949700" y="5302250"/>
            <a:ext cx="1431925" cy="8509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/>
              <a:t>Q:</a:t>
            </a:r>
            <a:r>
              <a:rPr lang="en-US" u="none"/>
              <a:t>  t  x  v</a:t>
            </a:r>
          </a:p>
          <a:p>
            <a:r>
              <a:rPr lang="en-US" u="none"/>
              <a:t>      2  2  2</a:t>
            </a:r>
          </a:p>
        </p:txBody>
      </p:sp>
    </p:spTree>
    <p:extLst>
      <p:ext uri="{BB962C8B-B14F-4D97-AF65-F5344CB8AC3E}">
        <p14:creationId xmlns:p14="http://schemas.microsoft.com/office/powerpoint/2010/main" val="170977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(BFS)</a:t>
            </a:r>
          </a:p>
        </p:txBody>
      </p:sp>
      <p:sp>
        <p:nvSpPr>
          <p:cNvPr id="71683" name="Oval 3"/>
          <p:cNvSpPr>
            <a:spLocks noChangeArrowheads="1"/>
          </p:cNvSpPr>
          <p:nvPr/>
        </p:nvSpPr>
        <p:spPr bwMode="auto">
          <a:xfrm>
            <a:off x="1876425" y="24971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2000250" y="2560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1685" name="Oval 5"/>
          <p:cNvSpPr>
            <a:spLocks noChangeArrowheads="1"/>
          </p:cNvSpPr>
          <p:nvPr/>
        </p:nvSpPr>
        <p:spPr bwMode="auto">
          <a:xfrm>
            <a:off x="3357563" y="24907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3481388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0</a:t>
            </a:r>
            <a:endParaRPr lang="en-US" b="1" u="none"/>
          </a:p>
        </p:txBody>
      </p:sp>
      <p:sp>
        <p:nvSpPr>
          <p:cNvPr id="71687" name="Line 7"/>
          <p:cNvSpPr>
            <a:spLocks noChangeShapeType="1"/>
          </p:cNvSpPr>
          <p:nvPr/>
        </p:nvSpPr>
        <p:spPr bwMode="auto">
          <a:xfrm>
            <a:off x="2452688" y="27860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8" name="Oval 8"/>
          <p:cNvSpPr>
            <a:spLocks noChangeArrowheads="1"/>
          </p:cNvSpPr>
          <p:nvPr/>
        </p:nvSpPr>
        <p:spPr bwMode="auto">
          <a:xfrm>
            <a:off x="3357563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34813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1690" name="Oval 10"/>
          <p:cNvSpPr>
            <a:spLocks noChangeArrowheads="1"/>
          </p:cNvSpPr>
          <p:nvPr/>
        </p:nvSpPr>
        <p:spPr bwMode="auto">
          <a:xfrm>
            <a:off x="4838700" y="390048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4962525" y="39354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1692" name="Line 12"/>
          <p:cNvSpPr>
            <a:spLocks noChangeShapeType="1"/>
          </p:cNvSpPr>
          <p:nvPr/>
        </p:nvSpPr>
        <p:spPr bwMode="auto">
          <a:xfrm>
            <a:off x="3933825" y="41957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3" name="Oval 13"/>
          <p:cNvSpPr>
            <a:spLocks noChangeArrowheads="1"/>
          </p:cNvSpPr>
          <p:nvPr/>
        </p:nvSpPr>
        <p:spPr bwMode="auto">
          <a:xfrm>
            <a:off x="6319838" y="39100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6415088" y="3938588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</a:t>
            </a:r>
            <a:endParaRPr lang="en-US" b="1" u="none"/>
          </a:p>
        </p:txBody>
      </p:sp>
      <p:sp>
        <p:nvSpPr>
          <p:cNvPr id="71695" name="Line 15"/>
          <p:cNvSpPr>
            <a:spLocks noChangeShapeType="1"/>
          </p:cNvSpPr>
          <p:nvPr/>
        </p:nvSpPr>
        <p:spPr bwMode="auto">
          <a:xfrm>
            <a:off x="5414963" y="420528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6" name="Oval 16"/>
          <p:cNvSpPr>
            <a:spLocks noChangeArrowheads="1"/>
          </p:cNvSpPr>
          <p:nvPr/>
        </p:nvSpPr>
        <p:spPr bwMode="auto">
          <a:xfrm>
            <a:off x="4833938" y="2495550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7" name="Text Box 17"/>
          <p:cNvSpPr txBox="1">
            <a:spLocks noChangeArrowheads="1"/>
          </p:cNvSpPr>
          <p:nvPr/>
        </p:nvSpPr>
        <p:spPr bwMode="auto">
          <a:xfrm>
            <a:off x="4957763" y="2530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1698" name="Oval 18"/>
          <p:cNvSpPr>
            <a:spLocks noChangeArrowheads="1"/>
          </p:cNvSpPr>
          <p:nvPr/>
        </p:nvSpPr>
        <p:spPr bwMode="auto">
          <a:xfrm>
            <a:off x="6315075" y="2505075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9" name="Text Box 19"/>
          <p:cNvSpPr txBox="1">
            <a:spLocks noChangeArrowheads="1"/>
          </p:cNvSpPr>
          <p:nvPr/>
        </p:nvSpPr>
        <p:spPr bwMode="auto">
          <a:xfrm>
            <a:off x="6438900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3</a:t>
            </a:r>
            <a:endParaRPr lang="en-US" b="1" u="none"/>
          </a:p>
        </p:txBody>
      </p:sp>
      <p:sp>
        <p:nvSpPr>
          <p:cNvPr id="71700" name="Line 20"/>
          <p:cNvSpPr>
            <a:spLocks noChangeShapeType="1"/>
          </p:cNvSpPr>
          <p:nvPr/>
        </p:nvSpPr>
        <p:spPr bwMode="auto">
          <a:xfrm>
            <a:off x="5410200" y="2800350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1" name="Oval 21"/>
          <p:cNvSpPr>
            <a:spLocks noChangeArrowheads="1"/>
          </p:cNvSpPr>
          <p:nvPr/>
        </p:nvSpPr>
        <p:spPr bwMode="auto">
          <a:xfrm>
            <a:off x="1857375" y="390683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2" name="Text Box 22"/>
          <p:cNvSpPr txBox="1">
            <a:spLocks noChangeArrowheads="1"/>
          </p:cNvSpPr>
          <p:nvPr/>
        </p:nvSpPr>
        <p:spPr bwMode="auto">
          <a:xfrm>
            <a:off x="19954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1703" name="Line 23"/>
          <p:cNvSpPr>
            <a:spLocks noChangeShapeType="1"/>
          </p:cNvSpPr>
          <p:nvPr/>
        </p:nvSpPr>
        <p:spPr bwMode="auto">
          <a:xfrm>
            <a:off x="2163763" y="305911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4" name="Line 24"/>
          <p:cNvSpPr>
            <a:spLocks noChangeShapeType="1"/>
          </p:cNvSpPr>
          <p:nvPr/>
        </p:nvSpPr>
        <p:spPr bwMode="auto">
          <a:xfrm>
            <a:off x="3644900" y="30686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5" name="Line 25"/>
          <p:cNvSpPr>
            <a:spLocks noChangeShapeType="1"/>
          </p:cNvSpPr>
          <p:nvPr/>
        </p:nvSpPr>
        <p:spPr bwMode="auto">
          <a:xfrm>
            <a:off x="5126038" y="30781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6" name="Line 26"/>
          <p:cNvSpPr>
            <a:spLocks noChangeShapeType="1"/>
          </p:cNvSpPr>
          <p:nvPr/>
        </p:nvSpPr>
        <p:spPr bwMode="auto">
          <a:xfrm>
            <a:off x="6607175" y="308768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7" name="Line 27"/>
          <p:cNvSpPr>
            <a:spLocks noChangeShapeType="1"/>
          </p:cNvSpPr>
          <p:nvPr/>
        </p:nvSpPr>
        <p:spPr bwMode="auto">
          <a:xfrm flipV="1">
            <a:off x="3852863" y="2944813"/>
            <a:ext cx="1023937" cy="10287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8" name="Text Box 28"/>
          <p:cNvSpPr txBox="1">
            <a:spLocks noChangeArrowheads="1"/>
          </p:cNvSpPr>
          <p:nvPr/>
        </p:nvSpPr>
        <p:spPr bwMode="auto">
          <a:xfrm>
            <a:off x="2057400" y="20843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71709" name="Text Box 29"/>
          <p:cNvSpPr txBox="1">
            <a:spLocks noChangeArrowheads="1"/>
          </p:cNvSpPr>
          <p:nvPr/>
        </p:nvSpPr>
        <p:spPr bwMode="auto">
          <a:xfrm>
            <a:off x="3524250" y="2093913"/>
            <a:ext cx="30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s</a:t>
            </a:r>
          </a:p>
        </p:txBody>
      </p:sp>
      <p:sp>
        <p:nvSpPr>
          <p:cNvPr id="71710" name="Text Box 30"/>
          <p:cNvSpPr txBox="1">
            <a:spLocks noChangeArrowheads="1"/>
          </p:cNvSpPr>
          <p:nvPr/>
        </p:nvSpPr>
        <p:spPr bwMode="auto">
          <a:xfrm>
            <a:off x="4991100" y="2103438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t</a:t>
            </a:r>
          </a:p>
        </p:txBody>
      </p:sp>
      <p:sp>
        <p:nvSpPr>
          <p:cNvPr id="71711" name="Text Box 31"/>
          <p:cNvSpPr txBox="1">
            <a:spLocks noChangeArrowheads="1"/>
          </p:cNvSpPr>
          <p:nvPr/>
        </p:nvSpPr>
        <p:spPr bwMode="auto">
          <a:xfrm>
            <a:off x="6457950" y="2112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1712" name="Text Box 32"/>
          <p:cNvSpPr txBox="1">
            <a:spLocks noChangeArrowheads="1"/>
          </p:cNvSpPr>
          <p:nvPr/>
        </p:nvSpPr>
        <p:spPr bwMode="auto">
          <a:xfrm>
            <a:off x="2009775" y="43799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1713" name="Text Box 33"/>
          <p:cNvSpPr txBox="1">
            <a:spLocks noChangeArrowheads="1"/>
          </p:cNvSpPr>
          <p:nvPr/>
        </p:nvSpPr>
        <p:spPr bwMode="auto">
          <a:xfrm>
            <a:off x="3490913" y="43894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1714" name="Text Box 34"/>
          <p:cNvSpPr txBox="1">
            <a:spLocks noChangeArrowheads="1"/>
          </p:cNvSpPr>
          <p:nvPr/>
        </p:nvSpPr>
        <p:spPr bwMode="auto">
          <a:xfrm>
            <a:off x="4986338" y="4398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1715" name="Text Box 35"/>
          <p:cNvSpPr txBox="1">
            <a:spLocks noChangeArrowheads="1"/>
          </p:cNvSpPr>
          <p:nvPr/>
        </p:nvSpPr>
        <p:spPr bwMode="auto">
          <a:xfrm>
            <a:off x="6467475" y="439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1716" name="Text Box 36"/>
          <p:cNvSpPr txBox="1">
            <a:spLocks noChangeArrowheads="1"/>
          </p:cNvSpPr>
          <p:nvPr/>
        </p:nvSpPr>
        <p:spPr bwMode="auto">
          <a:xfrm>
            <a:off x="3949700" y="5302250"/>
            <a:ext cx="1465263" cy="8509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/>
              <a:t>Q:</a:t>
            </a:r>
            <a:r>
              <a:rPr lang="en-US" u="none"/>
              <a:t>  x  v  u</a:t>
            </a:r>
          </a:p>
          <a:p>
            <a:r>
              <a:rPr lang="en-US" u="none"/>
              <a:t>      2  2  3</a:t>
            </a:r>
          </a:p>
        </p:txBody>
      </p:sp>
    </p:spTree>
    <p:extLst>
      <p:ext uri="{BB962C8B-B14F-4D97-AF65-F5344CB8AC3E}">
        <p14:creationId xmlns:p14="http://schemas.microsoft.com/office/powerpoint/2010/main" val="111891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(BFS)</a:t>
            </a:r>
          </a:p>
        </p:txBody>
      </p:sp>
      <p:sp>
        <p:nvSpPr>
          <p:cNvPr id="72707" name="Oval 3"/>
          <p:cNvSpPr>
            <a:spLocks noChangeArrowheads="1"/>
          </p:cNvSpPr>
          <p:nvPr/>
        </p:nvSpPr>
        <p:spPr bwMode="auto">
          <a:xfrm>
            <a:off x="1876425" y="24971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2000250" y="2560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3357563" y="24907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3481388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0</a:t>
            </a:r>
            <a:endParaRPr lang="en-US" b="1" u="none"/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>
            <a:off x="2452688" y="27860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2" name="Oval 8"/>
          <p:cNvSpPr>
            <a:spLocks noChangeArrowheads="1"/>
          </p:cNvSpPr>
          <p:nvPr/>
        </p:nvSpPr>
        <p:spPr bwMode="auto">
          <a:xfrm>
            <a:off x="3357563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34813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2714" name="Oval 10"/>
          <p:cNvSpPr>
            <a:spLocks noChangeArrowheads="1"/>
          </p:cNvSpPr>
          <p:nvPr/>
        </p:nvSpPr>
        <p:spPr bwMode="auto">
          <a:xfrm>
            <a:off x="4838700" y="39004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4962525" y="39354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3933825" y="41957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7" name="Oval 13"/>
          <p:cNvSpPr>
            <a:spLocks noChangeArrowheads="1"/>
          </p:cNvSpPr>
          <p:nvPr/>
        </p:nvSpPr>
        <p:spPr bwMode="auto">
          <a:xfrm>
            <a:off x="6319838" y="391001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6429375" y="39449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3</a:t>
            </a:r>
            <a:endParaRPr lang="en-US" b="1" u="none"/>
          </a:p>
        </p:txBody>
      </p:sp>
      <p:sp>
        <p:nvSpPr>
          <p:cNvPr id="72719" name="Line 15"/>
          <p:cNvSpPr>
            <a:spLocks noChangeShapeType="1"/>
          </p:cNvSpPr>
          <p:nvPr/>
        </p:nvSpPr>
        <p:spPr bwMode="auto">
          <a:xfrm>
            <a:off x="5414963" y="42052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0" name="Oval 16"/>
          <p:cNvSpPr>
            <a:spLocks noChangeArrowheads="1"/>
          </p:cNvSpPr>
          <p:nvPr/>
        </p:nvSpPr>
        <p:spPr bwMode="auto">
          <a:xfrm>
            <a:off x="4833938" y="2495550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1" name="Text Box 17"/>
          <p:cNvSpPr txBox="1">
            <a:spLocks noChangeArrowheads="1"/>
          </p:cNvSpPr>
          <p:nvPr/>
        </p:nvSpPr>
        <p:spPr bwMode="auto">
          <a:xfrm>
            <a:off x="4957763" y="2530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2722" name="Oval 18"/>
          <p:cNvSpPr>
            <a:spLocks noChangeArrowheads="1"/>
          </p:cNvSpPr>
          <p:nvPr/>
        </p:nvSpPr>
        <p:spPr bwMode="auto">
          <a:xfrm>
            <a:off x="6315075" y="2505075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3" name="Text Box 19"/>
          <p:cNvSpPr txBox="1">
            <a:spLocks noChangeArrowheads="1"/>
          </p:cNvSpPr>
          <p:nvPr/>
        </p:nvSpPr>
        <p:spPr bwMode="auto">
          <a:xfrm>
            <a:off x="6438900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3</a:t>
            </a:r>
            <a:endParaRPr lang="en-US" b="1" u="none"/>
          </a:p>
        </p:txBody>
      </p:sp>
      <p:sp>
        <p:nvSpPr>
          <p:cNvPr id="72724" name="Line 20"/>
          <p:cNvSpPr>
            <a:spLocks noChangeShapeType="1"/>
          </p:cNvSpPr>
          <p:nvPr/>
        </p:nvSpPr>
        <p:spPr bwMode="auto">
          <a:xfrm>
            <a:off x="5410200" y="2800350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5" name="Oval 21"/>
          <p:cNvSpPr>
            <a:spLocks noChangeArrowheads="1"/>
          </p:cNvSpPr>
          <p:nvPr/>
        </p:nvSpPr>
        <p:spPr bwMode="auto">
          <a:xfrm>
            <a:off x="1857375" y="390683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6" name="Text Box 22"/>
          <p:cNvSpPr txBox="1">
            <a:spLocks noChangeArrowheads="1"/>
          </p:cNvSpPr>
          <p:nvPr/>
        </p:nvSpPr>
        <p:spPr bwMode="auto">
          <a:xfrm>
            <a:off x="19954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2727" name="Line 23"/>
          <p:cNvSpPr>
            <a:spLocks noChangeShapeType="1"/>
          </p:cNvSpPr>
          <p:nvPr/>
        </p:nvSpPr>
        <p:spPr bwMode="auto">
          <a:xfrm>
            <a:off x="2163763" y="305911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8" name="Line 24"/>
          <p:cNvSpPr>
            <a:spLocks noChangeShapeType="1"/>
          </p:cNvSpPr>
          <p:nvPr/>
        </p:nvSpPr>
        <p:spPr bwMode="auto">
          <a:xfrm>
            <a:off x="3644900" y="30686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9" name="Line 25"/>
          <p:cNvSpPr>
            <a:spLocks noChangeShapeType="1"/>
          </p:cNvSpPr>
          <p:nvPr/>
        </p:nvSpPr>
        <p:spPr bwMode="auto">
          <a:xfrm>
            <a:off x="5126038" y="30781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30" name="Line 26"/>
          <p:cNvSpPr>
            <a:spLocks noChangeShapeType="1"/>
          </p:cNvSpPr>
          <p:nvPr/>
        </p:nvSpPr>
        <p:spPr bwMode="auto">
          <a:xfrm>
            <a:off x="6607175" y="3087688"/>
            <a:ext cx="0" cy="84296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31" name="Line 27"/>
          <p:cNvSpPr>
            <a:spLocks noChangeShapeType="1"/>
          </p:cNvSpPr>
          <p:nvPr/>
        </p:nvSpPr>
        <p:spPr bwMode="auto">
          <a:xfrm flipV="1">
            <a:off x="3852863" y="2944813"/>
            <a:ext cx="1023937" cy="10287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32" name="Text Box 28"/>
          <p:cNvSpPr txBox="1">
            <a:spLocks noChangeArrowheads="1"/>
          </p:cNvSpPr>
          <p:nvPr/>
        </p:nvSpPr>
        <p:spPr bwMode="auto">
          <a:xfrm>
            <a:off x="2057400" y="20843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72733" name="Text Box 29"/>
          <p:cNvSpPr txBox="1">
            <a:spLocks noChangeArrowheads="1"/>
          </p:cNvSpPr>
          <p:nvPr/>
        </p:nvSpPr>
        <p:spPr bwMode="auto">
          <a:xfrm>
            <a:off x="3524250" y="2093913"/>
            <a:ext cx="30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s</a:t>
            </a:r>
          </a:p>
        </p:txBody>
      </p:sp>
      <p:sp>
        <p:nvSpPr>
          <p:cNvPr id="72734" name="Text Box 30"/>
          <p:cNvSpPr txBox="1">
            <a:spLocks noChangeArrowheads="1"/>
          </p:cNvSpPr>
          <p:nvPr/>
        </p:nvSpPr>
        <p:spPr bwMode="auto">
          <a:xfrm>
            <a:off x="4991100" y="2103438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t</a:t>
            </a:r>
          </a:p>
        </p:txBody>
      </p:sp>
      <p:sp>
        <p:nvSpPr>
          <p:cNvPr id="72735" name="Text Box 31"/>
          <p:cNvSpPr txBox="1">
            <a:spLocks noChangeArrowheads="1"/>
          </p:cNvSpPr>
          <p:nvPr/>
        </p:nvSpPr>
        <p:spPr bwMode="auto">
          <a:xfrm>
            <a:off x="6457950" y="2112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2736" name="Text Box 32"/>
          <p:cNvSpPr txBox="1">
            <a:spLocks noChangeArrowheads="1"/>
          </p:cNvSpPr>
          <p:nvPr/>
        </p:nvSpPr>
        <p:spPr bwMode="auto">
          <a:xfrm>
            <a:off x="2009775" y="43799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2737" name="Text Box 33"/>
          <p:cNvSpPr txBox="1">
            <a:spLocks noChangeArrowheads="1"/>
          </p:cNvSpPr>
          <p:nvPr/>
        </p:nvSpPr>
        <p:spPr bwMode="auto">
          <a:xfrm>
            <a:off x="3490913" y="43894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2738" name="Text Box 34"/>
          <p:cNvSpPr txBox="1">
            <a:spLocks noChangeArrowheads="1"/>
          </p:cNvSpPr>
          <p:nvPr/>
        </p:nvSpPr>
        <p:spPr bwMode="auto">
          <a:xfrm>
            <a:off x="4986338" y="4398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2739" name="Text Box 35"/>
          <p:cNvSpPr txBox="1">
            <a:spLocks noChangeArrowheads="1"/>
          </p:cNvSpPr>
          <p:nvPr/>
        </p:nvSpPr>
        <p:spPr bwMode="auto">
          <a:xfrm>
            <a:off x="6467475" y="439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2740" name="Text Box 36"/>
          <p:cNvSpPr txBox="1">
            <a:spLocks noChangeArrowheads="1"/>
          </p:cNvSpPr>
          <p:nvPr/>
        </p:nvSpPr>
        <p:spPr bwMode="auto">
          <a:xfrm>
            <a:off x="3949700" y="5302250"/>
            <a:ext cx="1465263" cy="8509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/>
              <a:t>Q:</a:t>
            </a:r>
            <a:r>
              <a:rPr lang="en-US" u="none"/>
              <a:t>  v  u  y</a:t>
            </a:r>
          </a:p>
          <a:p>
            <a:r>
              <a:rPr lang="en-US" u="none"/>
              <a:t>      2  3  3</a:t>
            </a:r>
          </a:p>
        </p:txBody>
      </p:sp>
    </p:spTree>
    <p:extLst>
      <p:ext uri="{BB962C8B-B14F-4D97-AF65-F5344CB8AC3E}">
        <p14:creationId xmlns:p14="http://schemas.microsoft.com/office/powerpoint/2010/main" val="74256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(BFS)</a:t>
            </a:r>
          </a:p>
        </p:txBody>
      </p:sp>
      <p:sp>
        <p:nvSpPr>
          <p:cNvPr id="73731" name="Oval 3"/>
          <p:cNvSpPr>
            <a:spLocks noChangeArrowheads="1"/>
          </p:cNvSpPr>
          <p:nvPr/>
        </p:nvSpPr>
        <p:spPr bwMode="auto">
          <a:xfrm>
            <a:off x="1876425" y="24971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2000250" y="2560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3733" name="Oval 5"/>
          <p:cNvSpPr>
            <a:spLocks noChangeArrowheads="1"/>
          </p:cNvSpPr>
          <p:nvPr/>
        </p:nvSpPr>
        <p:spPr bwMode="auto">
          <a:xfrm>
            <a:off x="3357563" y="24907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3481388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0</a:t>
            </a:r>
            <a:endParaRPr lang="en-US" b="1" u="none"/>
          </a:p>
        </p:txBody>
      </p:sp>
      <p:sp>
        <p:nvSpPr>
          <p:cNvPr id="73735" name="Line 7"/>
          <p:cNvSpPr>
            <a:spLocks noChangeShapeType="1"/>
          </p:cNvSpPr>
          <p:nvPr/>
        </p:nvSpPr>
        <p:spPr bwMode="auto">
          <a:xfrm>
            <a:off x="2452688" y="27860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Oval 8"/>
          <p:cNvSpPr>
            <a:spLocks noChangeArrowheads="1"/>
          </p:cNvSpPr>
          <p:nvPr/>
        </p:nvSpPr>
        <p:spPr bwMode="auto">
          <a:xfrm>
            <a:off x="3357563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34813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3738" name="Oval 10"/>
          <p:cNvSpPr>
            <a:spLocks noChangeArrowheads="1"/>
          </p:cNvSpPr>
          <p:nvPr/>
        </p:nvSpPr>
        <p:spPr bwMode="auto">
          <a:xfrm>
            <a:off x="4838700" y="39004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4962525" y="39354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3740" name="Line 12"/>
          <p:cNvSpPr>
            <a:spLocks noChangeShapeType="1"/>
          </p:cNvSpPr>
          <p:nvPr/>
        </p:nvSpPr>
        <p:spPr bwMode="auto">
          <a:xfrm>
            <a:off x="3933825" y="41957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1" name="Oval 13"/>
          <p:cNvSpPr>
            <a:spLocks noChangeArrowheads="1"/>
          </p:cNvSpPr>
          <p:nvPr/>
        </p:nvSpPr>
        <p:spPr bwMode="auto">
          <a:xfrm>
            <a:off x="6319838" y="391001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6429375" y="39449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3</a:t>
            </a:r>
            <a:endParaRPr lang="en-US" b="1" u="none"/>
          </a:p>
        </p:txBody>
      </p:sp>
      <p:sp>
        <p:nvSpPr>
          <p:cNvPr id="73743" name="Line 15"/>
          <p:cNvSpPr>
            <a:spLocks noChangeShapeType="1"/>
          </p:cNvSpPr>
          <p:nvPr/>
        </p:nvSpPr>
        <p:spPr bwMode="auto">
          <a:xfrm>
            <a:off x="5414963" y="42052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4" name="Oval 16"/>
          <p:cNvSpPr>
            <a:spLocks noChangeArrowheads="1"/>
          </p:cNvSpPr>
          <p:nvPr/>
        </p:nvSpPr>
        <p:spPr bwMode="auto">
          <a:xfrm>
            <a:off x="4833938" y="2495550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5" name="Text Box 17"/>
          <p:cNvSpPr txBox="1">
            <a:spLocks noChangeArrowheads="1"/>
          </p:cNvSpPr>
          <p:nvPr/>
        </p:nvSpPr>
        <p:spPr bwMode="auto">
          <a:xfrm>
            <a:off x="4957763" y="2530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3746" name="Oval 18"/>
          <p:cNvSpPr>
            <a:spLocks noChangeArrowheads="1"/>
          </p:cNvSpPr>
          <p:nvPr/>
        </p:nvSpPr>
        <p:spPr bwMode="auto">
          <a:xfrm>
            <a:off x="6315075" y="2505075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7" name="Text Box 19"/>
          <p:cNvSpPr txBox="1">
            <a:spLocks noChangeArrowheads="1"/>
          </p:cNvSpPr>
          <p:nvPr/>
        </p:nvSpPr>
        <p:spPr bwMode="auto">
          <a:xfrm>
            <a:off x="6438900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3</a:t>
            </a:r>
            <a:endParaRPr lang="en-US" b="1" u="none"/>
          </a:p>
        </p:txBody>
      </p:sp>
      <p:sp>
        <p:nvSpPr>
          <p:cNvPr id="73748" name="Line 20"/>
          <p:cNvSpPr>
            <a:spLocks noChangeShapeType="1"/>
          </p:cNvSpPr>
          <p:nvPr/>
        </p:nvSpPr>
        <p:spPr bwMode="auto">
          <a:xfrm>
            <a:off x="5410200" y="2800350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9" name="Oval 21"/>
          <p:cNvSpPr>
            <a:spLocks noChangeArrowheads="1"/>
          </p:cNvSpPr>
          <p:nvPr/>
        </p:nvSpPr>
        <p:spPr bwMode="auto">
          <a:xfrm>
            <a:off x="1857375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0" name="Text Box 22"/>
          <p:cNvSpPr txBox="1">
            <a:spLocks noChangeArrowheads="1"/>
          </p:cNvSpPr>
          <p:nvPr/>
        </p:nvSpPr>
        <p:spPr bwMode="auto">
          <a:xfrm>
            <a:off x="19954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3751" name="Line 23"/>
          <p:cNvSpPr>
            <a:spLocks noChangeShapeType="1"/>
          </p:cNvSpPr>
          <p:nvPr/>
        </p:nvSpPr>
        <p:spPr bwMode="auto">
          <a:xfrm>
            <a:off x="2163763" y="305911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2" name="Line 24"/>
          <p:cNvSpPr>
            <a:spLocks noChangeShapeType="1"/>
          </p:cNvSpPr>
          <p:nvPr/>
        </p:nvSpPr>
        <p:spPr bwMode="auto">
          <a:xfrm>
            <a:off x="3644900" y="30686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3" name="Line 25"/>
          <p:cNvSpPr>
            <a:spLocks noChangeShapeType="1"/>
          </p:cNvSpPr>
          <p:nvPr/>
        </p:nvSpPr>
        <p:spPr bwMode="auto">
          <a:xfrm>
            <a:off x="5126038" y="30781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4" name="Line 26"/>
          <p:cNvSpPr>
            <a:spLocks noChangeShapeType="1"/>
          </p:cNvSpPr>
          <p:nvPr/>
        </p:nvSpPr>
        <p:spPr bwMode="auto">
          <a:xfrm>
            <a:off x="6607175" y="3087688"/>
            <a:ext cx="0" cy="84296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5" name="Line 27"/>
          <p:cNvSpPr>
            <a:spLocks noChangeShapeType="1"/>
          </p:cNvSpPr>
          <p:nvPr/>
        </p:nvSpPr>
        <p:spPr bwMode="auto">
          <a:xfrm flipV="1">
            <a:off x="3852863" y="2944813"/>
            <a:ext cx="1023937" cy="10287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6" name="Text Box 28"/>
          <p:cNvSpPr txBox="1">
            <a:spLocks noChangeArrowheads="1"/>
          </p:cNvSpPr>
          <p:nvPr/>
        </p:nvSpPr>
        <p:spPr bwMode="auto">
          <a:xfrm>
            <a:off x="2057400" y="20843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73757" name="Text Box 29"/>
          <p:cNvSpPr txBox="1">
            <a:spLocks noChangeArrowheads="1"/>
          </p:cNvSpPr>
          <p:nvPr/>
        </p:nvSpPr>
        <p:spPr bwMode="auto">
          <a:xfrm>
            <a:off x="3524250" y="2093913"/>
            <a:ext cx="30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s</a:t>
            </a:r>
          </a:p>
        </p:txBody>
      </p:sp>
      <p:sp>
        <p:nvSpPr>
          <p:cNvPr id="73758" name="Text Box 30"/>
          <p:cNvSpPr txBox="1">
            <a:spLocks noChangeArrowheads="1"/>
          </p:cNvSpPr>
          <p:nvPr/>
        </p:nvSpPr>
        <p:spPr bwMode="auto">
          <a:xfrm>
            <a:off x="4991100" y="2103438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t</a:t>
            </a:r>
          </a:p>
        </p:txBody>
      </p:sp>
      <p:sp>
        <p:nvSpPr>
          <p:cNvPr id="73759" name="Text Box 31"/>
          <p:cNvSpPr txBox="1">
            <a:spLocks noChangeArrowheads="1"/>
          </p:cNvSpPr>
          <p:nvPr/>
        </p:nvSpPr>
        <p:spPr bwMode="auto">
          <a:xfrm>
            <a:off x="6457950" y="2112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3760" name="Text Box 32"/>
          <p:cNvSpPr txBox="1">
            <a:spLocks noChangeArrowheads="1"/>
          </p:cNvSpPr>
          <p:nvPr/>
        </p:nvSpPr>
        <p:spPr bwMode="auto">
          <a:xfrm>
            <a:off x="2009775" y="43799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3490913" y="43894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3762" name="Text Box 34"/>
          <p:cNvSpPr txBox="1">
            <a:spLocks noChangeArrowheads="1"/>
          </p:cNvSpPr>
          <p:nvPr/>
        </p:nvSpPr>
        <p:spPr bwMode="auto">
          <a:xfrm>
            <a:off x="4986338" y="4398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3763" name="Text Box 35"/>
          <p:cNvSpPr txBox="1">
            <a:spLocks noChangeArrowheads="1"/>
          </p:cNvSpPr>
          <p:nvPr/>
        </p:nvSpPr>
        <p:spPr bwMode="auto">
          <a:xfrm>
            <a:off x="6467475" y="439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3764" name="Text Box 36"/>
          <p:cNvSpPr txBox="1">
            <a:spLocks noChangeArrowheads="1"/>
          </p:cNvSpPr>
          <p:nvPr/>
        </p:nvSpPr>
        <p:spPr bwMode="auto">
          <a:xfrm>
            <a:off x="3949700" y="5302250"/>
            <a:ext cx="1160463" cy="8509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/>
              <a:t>Q:</a:t>
            </a:r>
            <a:r>
              <a:rPr lang="en-US" u="none"/>
              <a:t>  u  y</a:t>
            </a:r>
          </a:p>
          <a:p>
            <a:r>
              <a:rPr lang="en-US" u="none"/>
              <a:t>      3  3</a:t>
            </a:r>
          </a:p>
        </p:txBody>
      </p:sp>
    </p:spTree>
    <p:extLst>
      <p:ext uri="{BB962C8B-B14F-4D97-AF65-F5344CB8AC3E}">
        <p14:creationId xmlns:p14="http://schemas.microsoft.com/office/powerpoint/2010/main" val="9133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(BFS)</a:t>
            </a:r>
          </a:p>
        </p:txBody>
      </p:sp>
      <p:sp>
        <p:nvSpPr>
          <p:cNvPr id="74755" name="Oval 3"/>
          <p:cNvSpPr>
            <a:spLocks noChangeArrowheads="1"/>
          </p:cNvSpPr>
          <p:nvPr/>
        </p:nvSpPr>
        <p:spPr bwMode="auto">
          <a:xfrm>
            <a:off x="1876425" y="24971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2000250" y="2560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4757" name="Oval 5"/>
          <p:cNvSpPr>
            <a:spLocks noChangeArrowheads="1"/>
          </p:cNvSpPr>
          <p:nvPr/>
        </p:nvSpPr>
        <p:spPr bwMode="auto">
          <a:xfrm>
            <a:off x="3357563" y="24907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3481388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0</a:t>
            </a:r>
            <a:endParaRPr lang="en-US" b="1" u="none"/>
          </a:p>
        </p:txBody>
      </p:sp>
      <p:sp>
        <p:nvSpPr>
          <p:cNvPr id="74759" name="Line 7"/>
          <p:cNvSpPr>
            <a:spLocks noChangeShapeType="1"/>
          </p:cNvSpPr>
          <p:nvPr/>
        </p:nvSpPr>
        <p:spPr bwMode="auto">
          <a:xfrm>
            <a:off x="2452688" y="27860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3357563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34813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4762" name="Oval 10"/>
          <p:cNvSpPr>
            <a:spLocks noChangeArrowheads="1"/>
          </p:cNvSpPr>
          <p:nvPr/>
        </p:nvSpPr>
        <p:spPr bwMode="auto">
          <a:xfrm>
            <a:off x="4838700" y="39004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4962525" y="39354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4764" name="Line 12"/>
          <p:cNvSpPr>
            <a:spLocks noChangeShapeType="1"/>
          </p:cNvSpPr>
          <p:nvPr/>
        </p:nvSpPr>
        <p:spPr bwMode="auto">
          <a:xfrm>
            <a:off x="3933825" y="41957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5" name="Oval 13"/>
          <p:cNvSpPr>
            <a:spLocks noChangeArrowheads="1"/>
          </p:cNvSpPr>
          <p:nvPr/>
        </p:nvSpPr>
        <p:spPr bwMode="auto">
          <a:xfrm>
            <a:off x="6319838" y="391001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6429375" y="39449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3</a:t>
            </a:r>
            <a:endParaRPr lang="en-US" b="1" u="none"/>
          </a:p>
        </p:txBody>
      </p:sp>
      <p:sp>
        <p:nvSpPr>
          <p:cNvPr id="74767" name="Line 15"/>
          <p:cNvSpPr>
            <a:spLocks noChangeShapeType="1"/>
          </p:cNvSpPr>
          <p:nvPr/>
        </p:nvSpPr>
        <p:spPr bwMode="auto">
          <a:xfrm>
            <a:off x="5414963" y="42052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8" name="Oval 16"/>
          <p:cNvSpPr>
            <a:spLocks noChangeArrowheads="1"/>
          </p:cNvSpPr>
          <p:nvPr/>
        </p:nvSpPr>
        <p:spPr bwMode="auto">
          <a:xfrm>
            <a:off x="4833938" y="2495550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4957763" y="2530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4770" name="Oval 18"/>
          <p:cNvSpPr>
            <a:spLocks noChangeArrowheads="1"/>
          </p:cNvSpPr>
          <p:nvPr/>
        </p:nvSpPr>
        <p:spPr bwMode="auto">
          <a:xfrm>
            <a:off x="6315075" y="250507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6438900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3</a:t>
            </a:r>
            <a:endParaRPr lang="en-US" b="1" u="none"/>
          </a:p>
        </p:txBody>
      </p:sp>
      <p:sp>
        <p:nvSpPr>
          <p:cNvPr id="74772" name="Line 20"/>
          <p:cNvSpPr>
            <a:spLocks noChangeShapeType="1"/>
          </p:cNvSpPr>
          <p:nvPr/>
        </p:nvSpPr>
        <p:spPr bwMode="auto">
          <a:xfrm>
            <a:off x="5410200" y="2800350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3" name="Oval 21"/>
          <p:cNvSpPr>
            <a:spLocks noChangeArrowheads="1"/>
          </p:cNvSpPr>
          <p:nvPr/>
        </p:nvSpPr>
        <p:spPr bwMode="auto">
          <a:xfrm>
            <a:off x="1857375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4" name="Text Box 22"/>
          <p:cNvSpPr txBox="1">
            <a:spLocks noChangeArrowheads="1"/>
          </p:cNvSpPr>
          <p:nvPr/>
        </p:nvSpPr>
        <p:spPr bwMode="auto">
          <a:xfrm>
            <a:off x="19954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4775" name="Line 23"/>
          <p:cNvSpPr>
            <a:spLocks noChangeShapeType="1"/>
          </p:cNvSpPr>
          <p:nvPr/>
        </p:nvSpPr>
        <p:spPr bwMode="auto">
          <a:xfrm>
            <a:off x="2163763" y="305911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6" name="Line 24"/>
          <p:cNvSpPr>
            <a:spLocks noChangeShapeType="1"/>
          </p:cNvSpPr>
          <p:nvPr/>
        </p:nvSpPr>
        <p:spPr bwMode="auto">
          <a:xfrm>
            <a:off x="3644900" y="30686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7" name="Line 25"/>
          <p:cNvSpPr>
            <a:spLocks noChangeShapeType="1"/>
          </p:cNvSpPr>
          <p:nvPr/>
        </p:nvSpPr>
        <p:spPr bwMode="auto">
          <a:xfrm>
            <a:off x="5126038" y="30781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8" name="Line 26"/>
          <p:cNvSpPr>
            <a:spLocks noChangeShapeType="1"/>
          </p:cNvSpPr>
          <p:nvPr/>
        </p:nvSpPr>
        <p:spPr bwMode="auto">
          <a:xfrm>
            <a:off x="6607175" y="3087688"/>
            <a:ext cx="0" cy="84296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9" name="Line 27"/>
          <p:cNvSpPr>
            <a:spLocks noChangeShapeType="1"/>
          </p:cNvSpPr>
          <p:nvPr/>
        </p:nvSpPr>
        <p:spPr bwMode="auto">
          <a:xfrm flipV="1">
            <a:off x="3852863" y="2944813"/>
            <a:ext cx="1023937" cy="10287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80" name="Text Box 28"/>
          <p:cNvSpPr txBox="1">
            <a:spLocks noChangeArrowheads="1"/>
          </p:cNvSpPr>
          <p:nvPr/>
        </p:nvSpPr>
        <p:spPr bwMode="auto">
          <a:xfrm>
            <a:off x="2057400" y="20843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74781" name="Text Box 29"/>
          <p:cNvSpPr txBox="1">
            <a:spLocks noChangeArrowheads="1"/>
          </p:cNvSpPr>
          <p:nvPr/>
        </p:nvSpPr>
        <p:spPr bwMode="auto">
          <a:xfrm>
            <a:off x="3524250" y="2093913"/>
            <a:ext cx="30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s</a:t>
            </a:r>
          </a:p>
        </p:txBody>
      </p:sp>
      <p:sp>
        <p:nvSpPr>
          <p:cNvPr id="74782" name="Text Box 30"/>
          <p:cNvSpPr txBox="1">
            <a:spLocks noChangeArrowheads="1"/>
          </p:cNvSpPr>
          <p:nvPr/>
        </p:nvSpPr>
        <p:spPr bwMode="auto">
          <a:xfrm>
            <a:off x="4991100" y="2103438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t</a:t>
            </a:r>
          </a:p>
        </p:txBody>
      </p:sp>
      <p:sp>
        <p:nvSpPr>
          <p:cNvPr id="74783" name="Text Box 31"/>
          <p:cNvSpPr txBox="1">
            <a:spLocks noChangeArrowheads="1"/>
          </p:cNvSpPr>
          <p:nvPr/>
        </p:nvSpPr>
        <p:spPr bwMode="auto">
          <a:xfrm>
            <a:off x="6457950" y="2112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4784" name="Text Box 32"/>
          <p:cNvSpPr txBox="1">
            <a:spLocks noChangeArrowheads="1"/>
          </p:cNvSpPr>
          <p:nvPr/>
        </p:nvSpPr>
        <p:spPr bwMode="auto">
          <a:xfrm>
            <a:off x="2009775" y="43799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4785" name="Text Box 33"/>
          <p:cNvSpPr txBox="1">
            <a:spLocks noChangeArrowheads="1"/>
          </p:cNvSpPr>
          <p:nvPr/>
        </p:nvSpPr>
        <p:spPr bwMode="auto">
          <a:xfrm>
            <a:off x="3490913" y="43894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4786" name="Text Box 34"/>
          <p:cNvSpPr txBox="1">
            <a:spLocks noChangeArrowheads="1"/>
          </p:cNvSpPr>
          <p:nvPr/>
        </p:nvSpPr>
        <p:spPr bwMode="auto">
          <a:xfrm>
            <a:off x="4986338" y="4398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4787" name="Text Box 35"/>
          <p:cNvSpPr txBox="1">
            <a:spLocks noChangeArrowheads="1"/>
          </p:cNvSpPr>
          <p:nvPr/>
        </p:nvSpPr>
        <p:spPr bwMode="auto">
          <a:xfrm>
            <a:off x="6467475" y="439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4788" name="Text Box 36"/>
          <p:cNvSpPr txBox="1">
            <a:spLocks noChangeArrowheads="1"/>
          </p:cNvSpPr>
          <p:nvPr/>
        </p:nvSpPr>
        <p:spPr bwMode="auto">
          <a:xfrm>
            <a:off x="3949700" y="5302250"/>
            <a:ext cx="855663" cy="8509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/>
              <a:t>Q:</a:t>
            </a:r>
            <a:r>
              <a:rPr lang="en-US" u="none"/>
              <a:t>  y</a:t>
            </a:r>
          </a:p>
          <a:p>
            <a:r>
              <a:rPr lang="en-US" u="none"/>
              <a:t>      3</a:t>
            </a:r>
          </a:p>
        </p:txBody>
      </p:sp>
    </p:spTree>
    <p:extLst>
      <p:ext uri="{BB962C8B-B14F-4D97-AF65-F5344CB8AC3E}">
        <p14:creationId xmlns:p14="http://schemas.microsoft.com/office/powerpoint/2010/main" val="303529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(BFS)</a:t>
            </a:r>
          </a:p>
        </p:txBody>
      </p:sp>
      <p:sp>
        <p:nvSpPr>
          <p:cNvPr id="75779" name="Oval 3"/>
          <p:cNvSpPr>
            <a:spLocks noChangeArrowheads="1"/>
          </p:cNvSpPr>
          <p:nvPr/>
        </p:nvSpPr>
        <p:spPr bwMode="auto">
          <a:xfrm>
            <a:off x="1876425" y="24971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2000250" y="2560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5781" name="Oval 5"/>
          <p:cNvSpPr>
            <a:spLocks noChangeArrowheads="1"/>
          </p:cNvSpPr>
          <p:nvPr/>
        </p:nvSpPr>
        <p:spPr bwMode="auto">
          <a:xfrm>
            <a:off x="3357563" y="24907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3481388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0</a:t>
            </a:r>
            <a:endParaRPr lang="en-US" b="1" u="none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2452688" y="27860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4" name="Oval 8"/>
          <p:cNvSpPr>
            <a:spLocks noChangeArrowheads="1"/>
          </p:cNvSpPr>
          <p:nvPr/>
        </p:nvSpPr>
        <p:spPr bwMode="auto">
          <a:xfrm>
            <a:off x="3357563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34813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</a:t>
            </a:r>
            <a:endParaRPr lang="en-US" b="1" u="none"/>
          </a:p>
        </p:txBody>
      </p:sp>
      <p:sp>
        <p:nvSpPr>
          <p:cNvPr id="75786" name="Oval 10"/>
          <p:cNvSpPr>
            <a:spLocks noChangeArrowheads="1"/>
          </p:cNvSpPr>
          <p:nvPr/>
        </p:nvSpPr>
        <p:spPr bwMode="auto">
          <a:xfrm>
            <a:off x="4838700" y="39004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4962525" y="39354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>
            <a:off x="3933825" y="4195763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9" name="Oval 13"/>
          <p:cNvSpPr>
            <a:spLocks noChangeArrowheads="1"/>
          </p:cNvSpPr>
          <p:nvPr/>
        </p:nvSpPr>
        <p:spPr bwMode="auto">
          <a:xfrm>
            <a:off x="6319838" y="39100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90" name="Text Box 14"/>
          <p:cNvSpPr txBox="1">
            <a:spLocks noChangeArrowheads="1"/>
          </p:cNvSpPr>
          <p:nvPr/>
        </p:nvSpPr>
        <p:spPr bwMode="auto">
          <a:xfrm>
            <a:off x="6429375" y="39449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3</a:t>
            </a:r>
            <a:endParaRPr lang="en-US" b="1" u="none"/>
          </a:p>
        </p:txBody>
      </p:sp>
      <p:sp>
        <p:nvSpPr>
          <p:cNvPr id="75791" name="Line 15"/>
          <p:cNvSpPr>
            <a:spLocks noChangeShapeType="1"/>
          </p:cNvSpPr>
          <p:nvPr/>
        </p:nvSpPr>
        <p:spPr bwMode="auto">
          <a:xfrm>
            <a:off x="5414963" y="42052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92" name="Oval 16"/>
          <p:cNvSpPr>
            <a:spLocks noChangeArrowheads="1"/>
          </p:cNvSpPr>
          <p:nvPr/>
        </p:nvSpPr>
        <p:spPr bwMode="auto">
          <a:xfrm>
            <a:off x="4833938" y="2495550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4957763" y="2530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5794" name="Oval 18"/>
          <p:cNvSpPr>
            <a:spLocks noChangeArrowheads="1"/>
          </p:cNvSpPr>
          <p:nvPr/>
        </p:nvSpPr>
        <p:spPr bwMode="auto">
          <a:xfrm>
            <a:off x="6315075" y="250507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6438900" y="255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3</a:t>
            </a:r>
            <a:endParaRPr lang="en-US" b="1" u="none"/>
          </a:p>
        </p:txBody>
      </p:sp>
      <p:sp>
        <p:nvSpPr>
          <p:cNvPr id="75796" name="Line 20"/>
          <p:cNvSpPr>
            <a:spLocks noChangeShapeType="1"/>
          </p:cNvSpPr>
          <p:nvPr/>
        </p:nvSpPr>
        <p:spPr bwMode="auto">
          <a:xfrm>
            <a:off x="5410200" y="2800350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97" name="Oval 21"/>
          <p:cNvSpPr>
            <a:spLocks noChangeArrowheads="1"/>
          </p:cNvSpPr>
          <p:nvPr/>
        </p:nvSpPr>
        <p:spPr bwMode="auto">
          <a:xfrm>
            <a:off x="1857375" y="390683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995488" y="39560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2</a:t>
            </a:r>
            <a:endParaRPr lang="en-US" b="1" u="none"/>
          </a:p>
        </p:txBody>
      </p:sp>
      <p:sp>
        <p:nvSpPr>
          <p:cNvPr id="75799" name="Line 23"/>
          <p:cNvSpPr>
            <a:spLocks noChangeShapeType="1"/>
          </p:cNvSpPr>
          <p:nvPr/>
        </p:nvSpPr>
        <p:spPr bwMode="auto">
          <a:xfrm>
            <a:off x="2163763" y="305911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0" name="Line 24"/>
          <p:cNvSpPr>
            <a:spLocks noChangeShapeType="1"/>
          </p:cNvSpPr>
          <p:nvPr/>
        </p:nvSpPr>
        <p:spPr bwMode="auto">
          <a:xfrm>
            <a:off x="3644900" y="30686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1" name="Line 25"/>
          <p:cNvSpPr>
            <a:spLocks noChangeShapeType="1"/>
          </p:cNvSpPr>
          <p:nvPr/>
        </p:nvSpPr>
        <p:spPr bwMode="auto">
          <a:xfrm>
            <a:off x="5126038" y="30781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2" name="Line 26"/>
          <p:cNvSpPr>
            <a:spLocks noChangeShapeType="1"/>
          </p:cNvSpPr>
          <p:nvPr/>
        </p:nvSpPr>
        <p:spPr bwMode="auto">
          <a:xfrm>
            <a:off x="6607175" y="3087688"/>
            <a:ext cx="0" cy="84296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3" name="Line 27"/>
          <p:cNvSpPr>
            <a:spLocks noChangeShapeType="1"/>
          </p:cNvSpPr>
          <p:nvPr/>
        </p:nvSpPr>
        <p:spPr bwMode="auto">
          <a:xfrm flipV="1">
            <a:off x="3852863" y="2944813"/>
            <a:ext cx="1023937" cy="10287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2057400" y="20843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r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3524250" y="2093913"/>
            <a:ext cx="30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s</a:t>
            </a:r>
          </a:p>
        </p:txBody>
      </p:sp>
      <p:sp>
        <p:nvSpPr>
          <p:cNvPr id="75806" name="Text Box 30"/>
          <p:cNvSpPr txBox="1">
            <a:spLocks noChangeArrowheads="1"/>
          </p:cNvSpPr>
          <p:nvPr/>
        </p:nvSpPr>
        <p:spPr bwMode="auto">
          <a:xfrm>
            <a:off x="4991100" y="2103438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t</a:t>
            </a:r>
          </a:p>
        </p:txBody>
      </p:sp>
      <p:sp>
        <p:nvSpPr>
          <p:cNvPr id="75807" name="Text Box 31"/>
          <p:cNvSpPr txBox="1">
            <a:spLocks noChangeArrowheads="1"/>
          </p:cNvSpPr>
          <p:nvPr/>
        </p:nvSpPr>
        <p:spPr bwMode="auto">
          <a:xfrm>
            <a:off x="6457950" y="2112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2009775" y="43799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3490913" y="438943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5810" name="Text Box 34"/>
          <p:cNvSpPr txBox="1">
            <a:spLocks noChangeArrowheads="1"/>
          </p:cNvSpPr>
          <p:nvPr/>
        </p:nvSpPr>
        <p:spPr bwMode="auto">
          <a:xfrm>
            <a:off x="4986338" y="43989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6467475" y="439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5812" name="Text Box 36"/>
          <p:cNvSpPr txBox="1">
            <a:spLocks noChangeArrowheads="1"/>
          </p:cNvSpPr>
          <p:nvPr/>
        </p:nvSpPr>
        <p:spPr bwMode="auto">
          <a:xfrm>
            <a:off x="3949700" y="5295900"/>
            <a:ext cx="954088" cy="4857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/>
              <a:t>Q:</a:t>
            </a:r>
            <a:r>
              <a:rPr lang="en-US" u="none"/>
              <a:t>  </a:t>
            </a:r>
            <a:r>
              <a:rPr lang="en-US" u="none">
                <a:sym typeface="Symbol" pitchFamily="18" charset="2"/>
              </a:rPr>
              <a:t></a:t>
            </a:r>
            <a:endParaRPr lang="en-US" u="none"/>
          </a:p>
        </p:txBody>
      </p:sp>
    </p:spTree>
    <p:extLst>
      <p:ext uri="{BB962C8B-B14F-4D97-AF65-F5344CB8AC3E}">
        <p14:creationId xmlns:p14="http://schemas.microsoft.com/office/powerpoint/2010/main" val="345758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ym typeface="Symbol" pitchFamily="18" charset="2"/>
              </a:rPr>
              <a:t>If (</a:t>
            </a:r>
            <a:r>
              <a:rPr lang="en-US" sz="2800" i="1" dirty="0">
                <a:sym typeface="Symbol" pitchFamily="18" charset="2"/>
              </a:rPr>
              <a:t>u</a:t>
            </a:r>
            <a:r>
              <a:rPr lang="en-US" sz="2800" dirty="0">
                <a:sym typeface="Symbol" pitchFamily="18" charset="2"/>
              </a:rPr>
              <a:t>, </a:t>
            </a:r>
            <a:r>
              <a:rPr lang="en-US" sz="2800" i="1" dirty="0">
                <a:sym typeface="Symbol" pitchFamily="18" charset="2"/>
              </a:rPr>
              <a:t>v</a:t>
            </a:r>
            <a:r>
              <a:rPr lang="en-US" sz="2800" dirty="0">
                <a:sym typeface="Symbol" pitchFamily="18" charset="2"/>
              </a:rPr>
              <a:t>)  </a:t>
            </a:r>
            <a:r>
              <a:rPr lang="en-US" sz="2800" i="1" dirty="0">
                <a:sym typeface="Symbol" pitchFamily="18" charset="2"/>
              </a:rPr>
              <a:t>E</a:t>
            </a:r>
            <a:r>
              <a:rPr lang="en-US" sz="2800" dirty="0">
                <a:sym typeface="Symbol" pitchFamily="18" charset="2"/>
              </a:rPr>
              <a:t>, then vertex </a:t>
            </a:r>
            <a:r>
              <a:rPr lang="en-US" sz="2800" i="1" dirty="0">
                <a:sym typeface="Symbol" pitchFamily="18" charset="2"/>
              </a:rPr>
              <a:t>v</a:t>
            </a:r>
            <a:r>
              <a:rPr lang="en-US" sz="2800" dirty="0">
                <a:sym typeface="Symbol" pitchFamily="18" charset="2"/>
              </a:rPr>
              <a:t> is </a:t>
            </a:r>
            <a:r>
              <a:rPr lang="en-US" sz="2800" dirty="0">
                <a:solidFill>
                  <a:srgbClr val="CC3300"/>
                </a:solidFill>
                <a:sym typeface="Symbol" pitchFamily="18" charset="2"/>
              </a:rPr>
              <a:t>adjacent</a:t>
            </a:r>
            <a:r>
              <a:rPr lang="en-US" sz="2800" dirty="0">
                <a:sym typeface="Symbol" pitchFamily="18" charset="2"/>
              </a:rPr>
              <a:t> to vertex </a:t>
            </a:r>
            <a:r>
              <a:rPr lang="en-US" sz="2800" i="1" dirty="0">
                <a:sym typeface="Symbol" pitchFamily="18" charset="2"/>
              </a:rPr>
              <a:t>u</a:t>
            </a:r>
            <a:r>
              <a:rPr lang="en-US" sz="2800" dirty="0">
                <a:sym typeface="Symbol" pitchFamily="18" charset="2"/>
              </a:rPr>
              <a:t>.</a:t>
            </a:r>
          </a:p>
          <a:p>
            <a:r>
              <a:rPr lang="en-US" sz="2400" dirty="0">
                <a:solidFill>
                  <a:srgbClr val="CC3300"/>
                </a:solidFill>
                <a:sym typeface="Symbol" pitchFamily="18" charset="2"/>
              </a:rPr>
              <a:t>Adjacency relationship is</a:t>
            </a:r>
            <a:r>
              <a:rPr lang="en-US" sz="2400" dirty="0">
                <a:sym typeface="Symbol" pitchFamily="18" charset="2"/>
              </a:rPr>
              <a:t>:</a:t>
            </a:r>
          </a:p>
          <a:p>
            <a:pPr lvl="1"/>
            <a:r>
              <a:rPr lang="en-US" sz="2400" dirty="0"/>
              <a:t>Symmetric if </a:t>
            </a:r>
            <a:r>
              <a:rPr lang="en-US" sz="2400" i="1" dirty="0"/>
              <a:t>G </a:t>
            </a:r>
            <a:r>
              <a:rPr lang="en-US" sz="2400" dirty="0"/>
              <a:t>is undirected.</a:t>
            </a:r>
          </a:p>
          <a:p>
            <a:pPr lvl="1"/>
            <a:r>
              <a:rPr lang="en-US" sz="2400" dirty="0"/>
              <a:t>Not necessarily so if </a:t>
            </a:r>
            <a:r>
              <a:rPr lang="en-US" sz="2400" i="1" dirty="0"/>
              <a:t>G</a:t>
            </a:r>
            <a:r>
              <a:rPr lang="en-US" sz="2400" dirty="0"/>
              <a:t> is directed.</a:t>
            </a:r>
          </a:p>
          <a:p>
            <a:r>
              <a:rPr lang="en-US" sz="2800" dirty="0"/>
              <a:t>If </a:t>
            </a:r>
            <a:r>
              <a:rPr lang="en-US" sz="2800" i="1" dirty="0"/>
              <a:t>G</a:t>
            </a:r>
            <a:r>
              <a:rPr lang="en-US" sz="2800" dirty="0"/>
              <a:t> is </a:t>
            </a:r>
            <a:r>
              <a:rPr lang="en-US" sz="2800" dirty="0">
                <a:solidFill>
                  <a:srgbClr val="CC3300"/>
                </a:solidFill>
              </a:rPr>
              <a:t>connected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There is a </a:t>
            </a:r>
            <a:r>
              <a:rPr lang="en-US" sz="2400" dirty="0">
                <a:solidFill>
                  <a:schemeClr val="hlink"/>
                </a:solidFill>
              </a:rPr>
              <a:t>path between every pair of vertices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|</a:t>
            </a:r>
            <a:r>
              <a:rPr lang="en-US" sz="2400" i="1" dirty="0"/>
              <a:t>E</a:t>
            </a:r>
            <a:r>
              <a:rPr lang="en-US" sz="2400" dirty="0"/>
              <a:t>|</a:t>
            </a:r>
            <a:r>
              <a:rPr lang="en-US" sz="2000" dirty="0"/>
              <a:t> </a:t>
            </a:r>
            <a:r>
              <a:rPr lang="en-US" sz="2400" dirty="0">
                <a:sym typeface="Symbol" pitchFamily="18" charset="2"/>
              </a:rPr>
              <a:t> |</a:t>
            </a:r>
            <a:r>
              <a:rPr lang="en-US" sz="2400" i="1" dirty="0"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| – 1.</a:t>
            </a:r>
          </a:p>
          <a:p>
            <a:pPr lvl="1"/>
            <a:r>
              <a:rPr lang="en-US" sz="2400" dirty="0"/>
              <a:t>Furthermore, if |</a:t>
            </a:r>
            <a:r>
              <a:rPr lang="en-US" sz="2400" i="1" dirty="0"/>
              <a:t>E</a:t>
            </a:r>
            <a:r>
              <a:rPr lang="en-US" sz="2400" dirty="0"/>
              <a:t>|</a:t>
            </a:r>
            <a:r>
              <a:rPr lang="en-US" sz="2000" dirty="0"/>
              <a:t> </a:t>
            </a:r>
            <a:r>
              <a:rPr lang="en-US" sz="2400" dirty="0">
                <a:sym typeface="Symbol" pitchFamily="18" charset="2"/>
              </a:rPr>
              <a:t>= |</a:t>
            </a:r>
            <a:r>
              <a:rPr lang="en-US" sz="2400" i="1" dirty="0"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| – 1, then </a:t>
            </a:r>
            <a:r>
              <a:rPr lang="en-US" sz="2400" i="1" dirty="0">
                <a:sym typeface="Symbol" pitchFamily="18" charset="2"/>
              </a:rPr>
              <a:t>G</a:t>
            </a:r>
            <a:r>
              <a:rPr lang="en-US" sz="2400" dirty="0">
                <a:sym typeface="Symbol" pitchFamily="18" charset="2"/>
              </a:rPr>
              <a:t> is a tree.</a:t>
            </a:r>
          </a:p>
          <a:p>
            <a:pPr lvl="1"/>
            <a:endParaRPr lang="en-US" sz="2400" dirty="0">
              <a:sym typeface="Symbol" pitchFamily="18" charset="2"/>
            </a:endParaRPr>
          </a:p>
          <a:p>
            <a:endParaRPr lang="en-US" sz="28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9666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 First Search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>
                <a:cs typeface="Times New Roman" pitchFamily="18" charset="0"/>
              </a:rPr>
              <a:t>In depth-first search strategy is to search deeper in the graph whenever possible. </a:t>
            </a:r>
          </a:p>
          <a:p>
            <a:pPr>
              <a:buClr>
                <a:schemeClr val="tx2"/>
              </a:buClr>
            </a:pPr>
            <a:r>
              <a:rPr lang="en-US" sz="2400" dirty="0">
                <a:cs typeface="Times New Roman" pitchFamily="18" charset="0"/>
              </a:rPr>
              <a:t>In depth-first search, edges are explored out of the most recently discovered vertex v that still has unexplored edges leaving it. </a:t>
            </a:r>
          </a:p>
          <a:p>
            <a:pPr>
              <a:buClr>
                <a:schemeClr val="tx2"/>
              </a:buClr>
            </a:pPr>
            <a:r>
              <a:rPr lang="en-US" sz="2400" dirty="0">
                <a:cs typeface="Times New Roman" pitchFamily="18" charset="0"/>
              </a:rPr>
              <a:t>When all of v’s edges have been explored, the search “backtracks” to explore edges leaving the vertex from which v was discovered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6400-19B7-42DE-9DCC-4A1D0D771ACF}" type="slidenum">
              <a:rPr lang="en-US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2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 First Search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  <a:buClr>
                <a:schemeClr val="tx2"/>
              </a:buClr>
            </a:pPr>
            <a:r>
              <a:rPr lang="en-US" sz="2400" dirty="0">
                <a:cs typeface="Times New Roman" pitchFamily="18" charset="0"/>
              </a:rPr>
              <a:t>Each vertex has four elements: color, parent and timestamps (</a:t>
            </a:r>
            <a:r>
              <a:rPr lang="en-US" sz="2400" dirty="0" err="1">
                <a:cs typeface="Times New Roman" pitchFamily="18" charset="0"/>
              </a:rPr>
              <a:t>visit_time</a:t>
            </a:r>
            <a:r>
              <a:rPr lang="en-US" sz="2400" dirty="0">
                <a:cs typeface="Times New Roman" pitchFamily="18" charset="0"/>
              </a:rPr>
              <a:t> and </a:t>
            </a:r>
            <a:r>
              <a:rPr lang="en-US" sz="2400" dirty="0" err="1">
                <a:cs typeface="Times New Roman" pitchFamily="18" charset="0"/>
              </a:rPr>
              <a:t>finish_time</a:t>
            </a:r>
            <a:r>
              <a:rPr lang="en-US" sz="2400" dirty="0">
                <a:cs typeface="Times New Roman" pitchFamily="18" charset="0"/>
              </a:rPr>
              <a:t>). </a:t>
            </a:r>
          </a:p>
          <a:p>
            <a:pPr marL="1295400" lvl="2" indent="-381000">
              <a:lnSpc>
                <a:spcPct val="80000"/>
              </a:lnSpc>
              <a:buClr>
                <a:schemeClr val="tx2"/>
              </a:buClr>
              <a:buFontTx/>
              <a:buAutoNum type="arabicPeriod"/>
            </a:pPr>
            <a:r>
              <a:rPr lang="en-US" sz="2300" dirty="0">
                <a:cs typeface="Times New Roman" pitchFamily="18" charset="0"/>
              </a:rPr>
              <a:t>Color is used for exploring the graph. </a:t>
            </a:r>
          </a:p>
          <a:p>
            <a:pPr marL="1295400" lvl="2" indent="-381000">
              <a:lnSpc>
                <a:spcPct val="80000"/>
              </a:lnSpc>
              <a:buClr>
                <a:schemeClr val="tx2"/>
              </a:buClr>
              <a:buFontTx/>
              <a:buAutoNum type="arabicPeriod"/>
            </a:pPr>
            <a:r>
              <a:rPr lang="en-US" sz="2300" dirty="0" err="1">
                <a:cs typeface="Times New Roman" pitchFamily="18" charset="0"/>
              </a:rPr>
              <a:t>v.visit_time</a:t>
            </a:r>
            <a:r>
              <a:rPr lang="en-US" sz="2300" dirty="0">
                <a:cs typeface="Times New Roman" pitchFamily="18" charset="0"/>
              </a:rPr>
              <a:t> records when a node v is discovered(and gray). </a:t>
            </a:r>
          </a:p>
          <a:p>
            <a:pPr marL="1295400" lvl="2" indent="-381000">
              <a:lnSpc>
                <a:spcPct val="80000"/>
              </a:lnSpc>
              <a:buClr>
                <a:schemeClr val="tx2"/>
              </a:buClr>
              <a:buFontTx/>
              <a:buAutoNum type="arabicPeriod"/>
            </a:pPr>
            <a:r>
              <a:rPr lang="en-US" sz="2300" dirty="0" err="1">
                <a:cs typeface="Times New Roman" pitchFamily="18" charset="0"/>
              </a:rPr>
              <a:t>v.finish_time</a:t>
            </a:r>
            <a:r>
              <a:rPr lang="en-US" sz="2300" dirty="0">
                <a:cs typeface="Times New Roman" pitchFamily="18" charset="0"/>
              </a:rPr>
              <a:t> records when the search finishes examining v’s adjacency list. </a:t>
            </a:r>
          </a:p>
          <a:p>
            <a:pPr marL="1295400" lvl="2" indent="-381000">
              <a:lnSpc>
                <a:spcPct val="80000"/>
              </a:lnSpc>
              <a:buClr>
                <a:schemeClr val="tx2"/>
              </a:buClr>
              <a:buFontTx/>
              <a:buAutoNum type="arabicPeriod"/>
            </a:pPr>
            <a:r>
              <a:rPr lang="en-US" sz="2300" dirty="0">
                <a:cs typeface="Times New Roman" pitchFamily="18" charset="0"/>
              </a:rPr>
              <a:t>Parent is used for keep the breadth-first tree or forest.</a:t>
            </a:r>
          </a:p>
          <a:p>
            <a:pPr marL="533400" indent="-533400">
              <a:lnSpc>
                <a:spcPct val="80000"/>
              </a:lnSpc>
              <a:buClr>
                <a:schemeClr val="tx2"/>
              </a:buClr>
            </a:pPr>
            <a:r>
              <a:rPr lang="en-US" sz="2400" dirty="0">
                <a:cs typeface="Times New Roman" pitchFamily="18" charset="0"/>
              </a:rPr>
              <a:t>This timestamps are used in many graph algorithms and are helpful in reasoning about the behavior of depth-first search. </a:t>
            </a:r>
          </a:p>
          <a:p>
            <a:pPr marL="533400" indent="-533400">
              <a:lnSpc>
                <a:spcPct val="80000"/>
              </a:lnSpc>
              <a:buClr>
                <a:schemeClr val="tx2"/>
              </a:buClr>
            </a:pPr>
            <a:r>
              <a:rPr lang="en-US" sz="2400" dirty="0">
                <a:cs typeface="Times New Roman" pitchFamily="18" charset="0"/>
              </a:rPr>
              <a:t>Running time :   </a:t>
            </a:r>
            <a:r>
              <a:rPr lang="en-US" sz="2400" dirty="0">
                <a:cs typeface="Times New Roman" pitchFamily="18" charset="0"/>
                <a:sym typeface="Symbol" pitchFamily="18" charset="2"/>
              </a:rPr>
              <a:t></a:t>
            </a:r>
            <a:r>
              <a:rPr lang="en-US" sz="2400" dirty="0">
                <a:cs typeface="Times New Roman" pitchFamily="18" charset="0"/>
              </a:rPr>
              <a:t>(V + 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362-1770-4B7F-BC6B-C86A730E517E}" type="slidenum">
              <a:rPr lang="en-US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2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 First Search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033838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dirty="0" err="1">
                <a:cs typeface="Times New Roman" pitchFamily="18" charset="0"/>
              </a:rPr>
              <a:t>Depth_First_Search</a:t>
            </a:r>
            <a:r>
              <a:rPr lang="en-US" sz="2000" dirty="0">
                <a:cs typeface="Times New Roman" pitchFamily="18" charset="0"/>
              </a:rPr>
              <a:t>(G</a:t>
            </a:r>
            <a:r>
              <a:rPr lang="en-US" sz="2000" dirty="0" smtClean="0">
                <a:cs typeface="Times New Roman" pitchFamily="18" charset="0"/>
              </a:rPr>
              <a:t>){</a:t>
            </a:r>
            <a:endParaRPr lang="en-US" sz="2000" dirty="0">
              <a:cs typeface="Times New Roman" pitchFamily="18" charset="0"/>
            </a:endParaRPr>
          </a:p>
          <a:p>
            <a:pPr lvl="1">
              <a:buFont typeface="Wingdings" pitchFamily="2" charset="2"/>
              <a:buNone/>
            </a:pPr>
            <a:r>
              <a:rPr lang="en-US" sz="1600" dirty="0">
                <a:cs typeface="Times New Roman" pitchFamily="18" charset="0"/>
              </a:rPr>
              <a:t>for each vertex u </a:t>
            </a:r>
            <a:r>
              <a:rPr lang="en-US" sz="1600" dirty="0">
                <a:cs typeface="Times New Roman" pitchFamily="18" charset="0"/>
                <a:sym typeface="Symbol" pitchFamily="18" charset="2"/>
              </a:rPr>
              <a:t></a:t>
            </a:r>
            <a:r>
              <a:rPr lang="en-US" sz="1600" dirty="0">
                <a:cs typeface="Times New Roman" pitchFamily="18" charset="0"/>
              </a:rPr>
              <a:t> V(G)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>
                <a:cs typeface="Times New Roman" pitchFamily="18" charset="0"/>
              </a:rPr>
              <a:t>    </a:t>
            </a:r>
            <a:r>
              <a:rPr lang="en-US" sz="1600" dirty="0" err="1">
                <a:cs typeface="Times New Roman" pitchFamily="18" charset="0"/>
              </a:rPr>
              <a:t>u.color</a:t>
            </a:r>
            <a:r>
              <a:rPr lang="en-US" sz="1600" dirty="0">
                <a:cs typeface="Times New Roman" pitchFamily="18" charset="0"/>
              </a:rPr>
              <a:t> = white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>
                <a:cs typeface="Times New Roman" pitchFamily="18" charset="0"/>
              </a:rPr>
              <a:t>    </a:t>
            </a:r>
            <a:r>
              <a:rPr lang="en-US" sz="1600" dirty="0" err="1">
                <a:cs typeface="Times New Roman" pitchFamily="18" charset="0"/>
              </a:rPr>
              <a:t>u.parent</a:t>
            </a:r>
            <a:r>
              <a:rPr lang="en-US" sz="1600" dirty="0">
                <a:cs typeface="Times New Roman" pitchFamily="18" charset="0"/>
              </a:rPr>
              <a:t> = nil</a:t>
            </a:r>
          </a:p>
          <a:p>
            <a:pPr lvl="1">
              <a:buFont typeface="Wingdings" pitchFamily="2" charset="2"/>
              <a:buNone/>
            </a:pPr>
            <a:endParaRPr lang="en-US" sz="1600" dirty="0" smtClean="0">
              <a:cs typeface="Times New Roman" pitchFamily="18" charset="0"/>
            </a:endParaRPr>
          </a:p>
          <a:p>
            <a:pPr lvl="1">
              <a:buFont typeface="Wingdings" pitchFamily="2" charset="2"/>
              <a:buNone/>
            </a:pPr>
            <a:r>
              <a:rPr lang="en-US" sz="1600" dirty="0" smtClean="0">
                <a:cs typeface="Times New Roman" pitchFamily="18" charset="0"/>
              </a:rPr>
              <a:t>time </a:t>
            </a:r>
            <a:r>
              <a:rPr lang="en-US" sz="1600" dirty="0">
                <a:cs typeface="Times New Roman" pitchFamily="18" charset="0"/>
              </a:rPr>
              <a:t>= 0</a:t>
            </a:r>
          </a:p>
          <a:p>
            <a:pPr lvl="1">
              <a:buFont typeface="Wingdings" pitchFamily="2" charset="2"/>
              <a:buNone/>
            </a:pPr>
            <a:endParaRPr lang="en-US" sz="1600" dirty="0" smtClean="0">
              <a:cs typeface="Times New Roman" pitchFamily="18" charset="0"/>
            </a:endParaRPr>
          </a:p>
          <a:p>
            <a:pPr lvl="1">
              <a:buFont typeface="Wingdings" pitchFamily="2" charset="2"/>
              <a:buNone/>
            </a:pPr>
            <a:r>
              <a:rPr lang="en-US" sz="1600" dirty="0" smtClean="0">
                <a:cs typeface="Times New Roman" pitchFamily="18" charset="0"/>
              </a:rPr>
              <a:t>for </a:t>
            </a:r>
            <a:r>
              <a:rPr lang="en-US" sz="1600" dirty="0">
                <a:cs typeface="Times New Roman" pitchFamily="18" charset="0"/>
              </a:rPr>
              <a:t>each vertex u </a:t>
            </a:r>
            <a:r>
              <a:rPr lang="en-US" sz="1600" dirty="0">
                <a:cs typeface="Times New Roman" pitchFamily="18" charset="0"/>
                <a:sym typeface="Symbol" pitchFamily="18" charset="2"/>
              </a:rPr>
              <a:t></a:t>
            </a:r>
            <a:r>
              <a:rPr lang="en-US" sz="1600" dirty="0">
                <a:cs typeface="Times New Roman" pitchFamily="18" charset="0"/>
              </a:rPr>
              <a:t> V(G)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>
                <a:cs typeface="Times New Roman" pitchFamily="18" charset="0"/>
              </a:rPr>
              <a:t>      if </a:t>
            </a:r>
            <a:r>
              <a:rPr lang="en-US" sz="1600" dirty="0" err="1">
                <a:cs typeface="Times New Roman" pitchFamily="18" charset="0"/>
              </a:rPr>
              <a:t>u.color</a:t>
            </a:r>
            <a:r>
              <a:rPr lang="en-US" sz="1600" dirty="0">
                <a:cs typeface="Times New Roman" pitchFamily="18" charset="0"/>
              </a:rPr>
              <a:t> </a:t>
            </a:r>
            <a:r>
              <a:rPr lang="en-US" sz="1600" dirty="0" smtClean="0">
                <a:cs typeface="Times New Roman" pitchFamily="18" charset="0"/>
              </a:rPr>
              <a:t>== </a:t>
            </a:r>
            <a:r>
              <a:rPr lang="en-US" sz="1600" dirty="0">
                <a:cs typeface="Times New Roman" pitchFamily="18" charset="0"/>
              </a:rPr>
              <a:t>white</a:t>
            </a:r>
          </a:p>
          <a:p>
            <a:pPr lvl="1">
              <a:buFont typeface="Wingdings" pitchFamily="2" charset="2"/>
              <a:buNone/>
            </a:pPr>
            <a:r>
              <a:rPr lang="en-US" sz="1600" b="1" dirty="0">
                <a:cs typeface="Times New Roman" pitchFamily="18" charset="0"/>
              </a:rPr>
              <a:t> </a:t>
            </a:r>
            <a:r>
              <a:rPr lang="en-US" sz="1600" b="1" dirty="0" smtClean="0">
                <a:cs typeface="Times New Roman" pitchFamily="18" charset="0"/>
              </a:rPr>
              <a:t>        </a:t>
            </a:r>
            <a:r>
              <a:rPr lang="en-US" sz="1600" b="1" dirty="0" err="1" smtClean="0">
                <a:cs typeface="Times New Roman" pitchFamily="18" charset="0"/>
              </a:rPr>
              <a:t>Depth_First_Visit</a:t>
            </a:r>
            <a:r>
              <a:rPr lang="en-US" sz="1600" dirty="0" smtClean="0">
                <a:cs typeface="Times New Roman" pitchFamily="18" charset="0"/>
              </a:rPr>
              <a:t>(u)</a:t>
            </a:r>
            <a:endParaRPr lang="en-US" sz="2000" dirty="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cs typeface="Times New Roman" pitchFamily="18" charset="0"/>
              </a:rPr>
              <a:t>}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4915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52963" y="1600200"/>
            <a:ext cx="4033837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dirty="0" err="1">
                <a:cs typeface="Times New Roman" pitchFamily="18" charset="0"/>
              </a:rPr>
              <a:t>Depth_First_Visit</a:t>
            </a:r>
            <a:r>
              <a:rPr lang="en-US" sz="2000" dirty="0">
                <a:cs typeface="Times New Roman" pitchFamily="18" charset="0"/>
              </a:rPr>
              <a:t>(u</a:t>
            </a:r>
            <a:r>
              <a:rPr lang="en-US" sz="2000" dirty="0" smtClean="0">
                <a:cs typeface="Times New Roman" pitchFamily="18" charset="0"/>
              </a:rPr>
              <a:t>) {</a:t>
            </a:r>
          </a:p>
          <a:p>
            <a:pPr>
              <a:buFont typeface="Wingdings" pitchFamily="2" charset="2"/>
              <a:buNone/>
            </a:pPr>
            <a:r>
              <a:rPr lang="en-US" sz="2000" dirty="0">
                <a:cs typeface="Times New Roman" pitchFamily="18" charset="0"/>
              </a:rPr>
              <a:t>	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1600" dirty="0" smtClean="0">
                <a:cs typeface="Times New Roman" pitchFamily="18" charset="0"/>
              </a:rPr>
              <a:t>time = time + 1</a:t>
            </a:r>
            <a:endParaRPr lang="en-US" sz="1600" dirty="0">
              <a:cs typeface="Times New Roman" pitchFamily="18" charset="0"/>
            </a:endParaRPr>
          </a:p>
          <a:p>
            <a:pPr lvl="1">
              <a:buNone/>
            </a:pPr>
            <a:r>
              <a:rPr lang="en-US" sz="1600" dirty="0" err="1">
                <a:cs typeface="Times New Roman" pitchFamily="18" charset="0"/>
              </a:rPr>
              <a:t>u.color</a:t>
            </a:r>
            <a:r>
              <a:rPr lang="en-US" sz="1600" dirty="0">
                <a:cs typeface="Times New Roman" pitchFamily="18" charset="0"/>
              </a:rPr>
              <a:t> = gray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 err="1" smtClean="0">
                <a:cs typeface="Times New Roman" pitchFamily="18" charset="0"/>
              </a:rPr>
              <a:t>u.visit_time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>
                <a:cs typeface="Times New Roman" pitchFamily="18" charset="0"/>
              </a:rPr>
              <a:t>= time +1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>
                <a:cs typeface="Times New Roman" pitchFamily="18" charset="0"/>
              </a:rPr>
              <a:t>for each v adjacent u 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>
                <a:cs typeface="Times New Roman" pitchFamily="18" charset="0"/>
              </a:rPr>
              <a:t>     if </a:t>
            </a:r>
            <a:r>
              <a:rPr lang="en-US" sz="1600" dirty="0" err="1">
                <a:cs typeface="Times New Roman" pitchFamily="18" charset="0"/>
              </a:rPr>
              <a:t>v.color</a:t>
            </a:r>
            <a:r>
              <a:rPr lang="en-US" sz="1600" dirty="0">
                <a:cs typeface="Times New Roman" pitchFamily="18" charset="0"/>
              </a:rPr>
              <a:t> </a:t>
            </a:r>
            <a:r>
              <a:rPr lang="en-US" sz="1600" dirty="0" smtClean="0">
                <a:cs typeface="Times New Roman" pitchFamily="18" charset="0"/>
              </a:rPr>
              <a:t>== </a:t>
            </a:r>
            <a:r>
              <a:rPr lang="en-US" sz="1600" dirty="0">
                <a:cs typeface="Times New Roman" pitchFamily="18" charset="0"/>
              </a:rPr>
              <a:t>white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>
                <a:cs typeface="Times New Roman" pitchFamily="18" charset="0"/>
              </a:rPr>
              <a:t>          </a:t>
            </a:r>
            <a:r>
              <a:rPr lang="en-US" sz="1600" dirty="0" err="1">
                <a:cs typeface="Times New Roman" pitchFamily="18" charset="0"/>
              </a:rPr>
              <a:t>v.parent</a:t>
            </a:r>
            <a:r>
              <a:rPr lang="en-US" sz="1600" dirty="0">
                <a:cs typeface="Times New Roman" pitchFamily="18" charset="0"/>
              </a:rPr>
              <a:t> = u 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>
                <a:cs typeface="Times New Roman" pitchFamily="18" charset="0"/>
              </a:rPr>
              <a:t>         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b="1" dirty="0" err="1" smtClean="0">
                <a:cs typeface="Times New Roman" pitchFamily="18" charset="0"/>
              </a:rPr>
              <a:t>Depth_First_Visit</a:t>
            </a:r>
            <a:r>
              <a:rPr lang="en-US" sz="1600" dirty="0" smtClean="0">
                <a:cs typeface="Times New Roman" pitchFamily="18" charset="0"/>
              </a:rPr>
              <a:t>(v</a:t>
            </a:r>
            <a:r>
              <a:rPr lang="en-US" sz="1600" dirty="0">
                <a:cs typeface="Times New Roman" pitchFamily="18" charset="0"/>
              </a:rPr>
              <a:t>)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 err="1">
                <a:cs typeface="Times New Roman" pitchFamily="18" charset="0"/>
              </a:rPr>
              <a:t>u.color</a:t>
            </a:r>
            <a:r>
              <a:rPr lang="en-US" sz="1600" dirty="0">
                <a:cs typeface="Times New Roman" pitchFamily="18" charset="0"/>
              </a:rPr>
              <a:t> = black</a:t>
            </a:r>
          </a:p>
          <a:p>
            <a:pPr lvl="1">
              <a:buFont typeface="Wingdings" pitchFamily="2" charset="2"/>
              <a:buNone/>
            </a:pPr>
            <a:r>
              <a:rPr lang="en-US" sz="1600" dirty="0" err="1">
                <a:cs typeface="Times New Roman" pitchFamily="18" charset="0"/>
              </a:rPr>
              <a:t>u.finish_time</a:t>
            </a:r>
            <a:r>
              <a:rPr lang="en-US" sz="1600" dirty="0">
                <a:cs typeface="Times New Roman" pitchFamily="18" charset="0"/>
              </a:rPr>
              <a:t> = time + </a:t>
            </a:r>
            <a:r>
              <a:rPr lang="en-US" sz="1600" dirty="0" smtClean="0">
                <a:cs typeface="Times New Roman" pitchFamily="18" charset="0"/>
              </a:rPr>
              <a:t>1</a:t>
            </a:r>
          </a:p>
          <a:p>
            <a:pPr>
              <a:buFont typeface="Wingdings" pitchFamily="2" charset="2"/>
              <a:buNone/>
            </a:pPr>
            <a:endParaRPr lang="en-US" sz="2000" dirty="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cs typeface="Times New Roman" pitchFamily="18" charset="0"/>
              </a:rPr>
              <a:t>}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E7C02-A5EC-4684-9434-DB0C38D30A4B}" type="slidenum">
              <a:rPr lang="en-US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6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77827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</a:t>
            </a:r>
            <a:endParaRPr lang="en-US" b="1" u="none"/>
          </a:p>
        </p:txBody>
      </p:sp>
      <p:sp>
        <p:nvSpPr>
          <p:cNvPr id="77829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77831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2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4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5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6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7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8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9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0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7842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7843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7844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7845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77846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7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8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5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78851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</a:t>
            </a:r>
            <a:endParaRPr lang="en-US" b="1" u="none"/>
          </a:p>
        </p:txBody>
      </p:sp>
      <p:sp>
        <p:nvSpPr>
          <p:cNvPr id="78853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78855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7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</a:t>
            </a:r>
          </a:p>
        </p:txBody>
      </p:sp>
      <p:sp>
        <p:nvSpPr>
          <p:cNvPr id="78859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2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4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8865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8866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8869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78870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1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2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9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79875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</a:t>
            </a:r>
            <a:endParaRPr lang="en-US" b="1" u="none"/>
          </a:p>
        </p:txBody>
      </p:sp>
      <p:sp>
        <p:nvSpPr>
          <p:cNvPr id="79877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79879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</a:t>
            </a:r>
          </a:p>
        </p:txBody>
      </p:sp>
      <p:sp>
        <p:nvSpPr>
          <p:cNvPr id="79880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2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</a:t>
            </a:r>
          </a:p>
        </p:txBody>
      </p:sp>
      <p:sp>
        <p:nvSpPr>
          <p:cNvPr id="79883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8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9892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79894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95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96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80899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</a:t>
            </a:r>
            <a:endParaRPr lang="en-US" b="1" u="none"/>
          </a:p>
        </p:txBody>
      </p:sp>
      <p:sp>
        <p:nvSpPr>
          <p:cNvPr id="80901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80903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</a:t>
            </a:r>
          </a:p>
        </p:txBody>
      </p:sp>
      <p:sp>
        <p:nvSpPr>
          <p:cNvPr id="80904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</a:t>
            </a:r>
          </a:p>
        </p:txBody>
      </p:sp>
      <p:sp>
        <p:nvSpPr>
          <p:cNvPr id="80907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0917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0918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9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20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5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81923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</a:t>
            </a:r>
            <a:endParaRPr lang="en-US" b="1" u="none"/>
          </a:p>
        </p:txBody>
      </p:sp>
      <p:sp>
        <p:nvSpPr>
          <p:cNvPr id="81925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81927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</a:t>
            </a:r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9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30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</a:t>
            </a:r>
          </a:p>
        </p:txBody>
      </p:sp>
      <p:sp>
        <p:nvSpPr>
          <p:cNvPr id="81931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33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35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36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1937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1939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1942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3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4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5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57299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82947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</a:t>
            </a:r>
            <a:endParaRPr lang="en-US" b="1" u="none"/>
          </a:p>
        </p:txBody>
      </p:sp>
      <p:sp>
        <p:nvSpPr>
          <p:cNvPr id="82949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82951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</a:t>
            </a:r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3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</a:t>
            </a:r>
          </a:p>
        </p:txBody>
      </p:sp>
      <p:sp>
        <p:nvSpPr>
          <p:cNvPr id="82955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6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7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2962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2964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2966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7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8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9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73759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83971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</a:t>
            </a:r>
            <a:endParaRPr lang="en-US" b="1" u="none"/>
          </a:p>
        </p:txBody>
      </p:sp>
      <p:sp>
        <p:nvSpPr>
          <p:cNvPr id="83973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83975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83976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7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8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</a:t>
            </a:r>
          </a:p>
        </p:txBody>
      </p:sp>
      <p:sp>
        <p:nvSpPr>
          <p:cNvPr id="83979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0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1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2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3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4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3986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3987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3988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3989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3990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1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2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3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65939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Representation of Graphs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229600" cy="4530725"/>
          </a:xfrm>
        </p:spPr>
        <p:txBody>
          <a:bodyPr/>
          <a:lstStyle/>
          <a:p>
            <a:r>
              <a:rPr lang="en-US" dirty="0">
                <a:solidFill>
                  <a:srgbClr val="CC3300"/>
                </a:solidFill>
              </a:rPr>
              <a:t>Two standard ways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Adjacency Lists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Adjacency Matrix.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2133600" y="2481262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a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2895600" y="3395662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d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2133600" y="3395662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c</a:t>
            </a: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2895600" y="2481262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b</a:t>
            </a:r>
          </a:p>
        </p:txBody>
      </p:sp>
      <p:cxnSp>
        <p:nvCxnSpPr>
          <p:cNvPr id="19465" name="AutoShape 9"/>
          <p:cNvCxnSpPr>
            <a:cxnSpLocks noChangeShapeType="1"/>
            <a:stCxn id="19461" idx="6"/>
            <a:endCxn id="19464" idx="2"/>
          </p:cNvCxnSpPr>
          <p:nvPr/>
        </p:nvCxnSpPr>
        <p:spPr bwMode="auto">
          <a:xfrm>
            <a:off x="2438400" y="2633662"/>
            <a:ext cx="4572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cxnSp>
        <p:nvCxnSpPr>
          <p:cNvPr id="19466" name="AutoShape 10"/>
          <p:cNvCxnSpPr>
            <a:cxnSpLocks noChangeShapeType="1"/>
            <a:stCxn id="19464" idx="4"/>
            <a:endCxn id="19463" idx="7"/>
          </p:cNvCxnSpPr>
          <p:nvPr/>
        </p:nvCxnSpPr>
        <p:spPr bwMode="auto">
          <a:xfrm flipH="1">
            <a:off x="2393950" y="2786062"/>
            <a:ext cx="654050" cy="654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cxnSp>
        <p:nvCxnSpPr>
          <p:cNvPr id="19467" name="AutoShape 11"/>
          <p:cNvCxnSpPr>
            <a:cxnSpLocks noChangeShapeType="1"/>
            <a:stCxn id="19461" idx="4"/>
            <a:endCxn id="19463" idx="0"/>
          </p:cNvCxnSpPr>
          <p:nvPr/>
        </p:nvCxnSpPr>
        <p:spPr bwMode="auto">
          <a:xfrm>
            <a:off x="2286000" y="2786062"/>
            <a:ext cx="0" cy="609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cxnSp>
        <p:nvCxnSpPr>
          <p:cNvPr id="19468" name="AutoShape 12"/>
          <p:cNvCxnSpPr>
            <a:cxnSpLocks noChangeShapeType="1"/>
            <a:stCxn id="19461" idx="5"/>
            <a:endCxn id="19462" idx="1"/>
          </p:cNvCxnSpPr>
          <p:nvPr/>
        </p:nvCxnSpPr>
        <p:spPr bwMode="auto">
          <a:xfrm>
            <a:off x="2393950" y="2741612"/>
            <a:ext cx="546100" cy="6985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cxnSp>
        <p:nvCxnSpPr>
          <p:cNvPr id="19480" name="AutoShape 24"/>
          <p:cNvCxnSpPr>
            <a:cxnSpLocks noChangeShapeType="1"/>
            <a:stCxn id="19463" idx="6"/>
            <a:endCxn id="19462" idx="2"/>
          </p:cNvCxnSpPr>
          <p:nvPr/>
        </p:nvCxnSpPr>
        <p:spPr bwMode="auto">
          <a:xfrm>
            <a:off x="2438400" y="3548062"/>
            <a:ext cx="4572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grpSp>
        <p:nvGrpSpPr>
          <p:cNvPr id="19511" name="Group 55"/>
          <p:cNvGrpSpPr>
            <a:grpSpLocks/>
          </p:cNvGrpSpPr>
          <p:nvPr/>
        </p:nvGrpSpPr>
        <p:grpSpPr bwMode="auto">
          <a:xfrm>
            <a:off x="1906587" y="4479925"/>
            <a:ext cx="3444875" cy="1692275"/>
            <a:chOff x="240" y="2928"/>
            <a:chExt cx="2170" cy="1066"/>
          </a:xfrm>
        </p:grpSpPr>
        <p:sp>
          <p:nvSpPr>
            <p:cNvPr id="19512" name="Oval 56"/>
            <p:cNvSpPr>
              <a:spLocks noChangeArrowheads="1"/>
            </p:cNvSpPr>
            <p:nvPr/>
          </p:nvSpPr>
          <p:spPr bwMode="auto">
            <a:xfrm>
              <a:off x="336" y="3072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a</a:t>
              </a:r>
            </a:p>
          </p:txBody>
        </p:sp>
        <p:sp>
          <p:nvSpPr>
            <p:cNvPr id="19513" name="Oval 57"/>
            <p:cNvSpPr>
              <a:spLocks noChangeArrowheads="1"/>
            </p:cNvSpPr>
            <p:nvPr/>
          </p:nvSpPr>
          <p:spPr bwMode="auto">
            <a:xfrm>
              <a:off x="816" y="3648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d</a:t>
              </a:r>
            </a:p>
          </p:txBody>
        </p:sp>
        <p:sp>
          <p:nvSpPr>
            <p:cNvPr id="19514" name="Oval 58"/>
            <p:cNvSpPr>
              <a:spLocks noChangeArrowheads="1"/>
            </p:cNvSpPr>
            <p:nvPr/>
          </p:nvSpPr>
          <p:spPr bwMode="auto">
            <a:xfrm>
              <a:off x="336" y="3648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c</a:t>
              </a:r>
            </a:p>
          </p:txBody>
        </p:sp>
        <p:sp>
          <p:nvSpPr>
            <p:cNvPr id="19515" name="Oval 59"/>
            <p:cNvSpPr>
              <a:spLocks noChangeArrowheads="1"/>
            </p:cNvSpPr>
            <p:nvPr/>
          </p:nvSpPr>
          <p:spPr bwMode="auto">
            <a:xfrm>
              <a:off x="816" y="3072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b</a:t>
              </a:r>
            </a:p>
          </p:txBody>
        </p:sp>
        <p:cxnSp>
          <p:nvCxnSpPr>
            <p:cNvPr id="19516" name="AutoShape 60"/>
            <p:cNvCxnSpPr>
              <a:cxnSpLocks noChangeShapeType="1"/>
              <a:stCxn id="19512" idx="6"/>
              <a:endCxn id="19515" idx="2"/>
            </p:cNvCxnSpPr>
            <p:nvPr/>
          </p:nvCxnSpPr>
          <p:spPr bwMode="auto">
            <a:xfrm>
              <a:off x="528" y="3168"/>
              <a:ext cx="288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cxnSp>
          <p:nvCxnSpPr>
            <p:cNvPr id="19517" name="AutoShape 61"/>
            <p:cNvCxnSpPr>
              <a:cxnSpLocks noChangeShapeType="1"/>
              <a:stCxn id="19515" idx="4"/>
              <a:endCxn id="19514" idx="7"/>
            </p:cNvCxnSpPr>
            <p:nvPr/>
          </p:nvCxnSpPr>
          <p:spPr bwMode="auto">
            <a:xfrm flipH="1">
              <a:off x="500" y="3264"/>
              <a:ext cx="412" cy="41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cxnSp>
          <p:nvCxnSpPr>
            <p:cNvPr id="19518" name="AutoShape 62"/>
            <p:cNvCxnSpPr>
              <a:cxnSpLocks noChangeShapeType="1"/>
              <a:stCxn id="19512" idx="4"/>
              <a:endCxn id="19514" idx="0"/>
            </p:cNvCxnSpPr>
            <p:nvPr/>
          </p:nvCxnSpPr>
          <p:spPr bwMode="auto">
            <a:xfrm>
              <a:off x="432" y="3264"/>
              <a:ext cx="0" cy="38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cxnSp>
          <p:nvCxnSpPr>
            <p:cNvPr id="19519" name="AutoShape 63"/>
            <p:cNvCxnSpPr>
              <a:cxnSpLocks noChangeShapeType="1"/>
              <a:stCxn id="19512" idx="5"/>
              <a:endCxn id="19513" idx="1"/>
            </p:cNvCxnSpPr>
            <p:nvPr/>
          </p:nvCxnSpPr>
          <p:spPr bwMode="auto">
            <a:xfrm>
              <a:off x="500" y="3236"/>
              <a:ext cx="344" cy="44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cxnSp>
          <p:nvCxnSpPr>
            <p:cNvPr id="19520" name="AutoShape 64"/>
            <p:cNvCxnSpPr>
              <a:cxnSpLocks noChangeShapeType="1"/>
              <a:stCxn id="19514" idx="6"/>
              <a:endCxn id="19513" idx="2"/>
            </p:cNvCxnSpPr>
            <p:nvPr/>
          </p:nvCxnSpPr>
          <p:spPr bwMode="auto">
            <a:xfrm>
              <a:off x="528" y="3744"/>
              <a:ext cx="288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sp>
          <p:nvSpPr>
            <p:cNvPr id="19521" name="Text Box 65"/>
            <p:cNvSpPr txBox="1">
              <a:spLocks noChangeArrowheads="1"/>
            </p:cNvSpPr>
            <p:nvPr/>
          </p:nvSpPr>
          <p:spPr bwMode="auto">
            <a:xfrm>
              <a:off x="240" y="2928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1</a:t>
              </a:r>
            </a:p>
          </p:txBody>
        </p:sp>
        <p:sp>
          <p:nvSpPr>
            <p:cNvPr id="19522" name="Text Box 66"/>
            <p:cNvSpPr txBox="1">
              <a:spLocks noChangeArrowheads="1"/>
            </p:cNvSpPr>
            <p:nvPr/>
          </p:nvSpPr>
          <p:spPr bwMode="auto">
            <a:xfrm>
              <a:off x="960" y="2928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2</a:t>
              </a:r>
            </a:p>
          </p:txBody>
        </p:sp>
        <p:sp>
          <p:nvSpPr>
            <p:cNvPr id="19523" name="Text Box 67"/>
            <p:cNvSpPr txBox="1">
              <a:spLocks noChangeArrowheads="1"/>
            </p:cNvSpPr>
            <p:nvPr/>
          </p:nvSpPr>
          <p:spPr bwMode="auto">
            <a:xfrm>
              <a:off x="240" y="3744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3</a:t>
              </a:r>
            </a:p>
          </p:txBody>
        </p:sp>
        <p:sp>
          <p:nvSpPr>
            <p:cNvPr id="19524" name="Text Box 68"/>
            <p:cNvSpPr txBox="1">
              <a:spLocks noChangeArrowheads="1"/>
            </p:cNvSpPr>
            <p:nvPr/>
          </p:nvSpPr>
          <p:spPr bwMode="auto">
            <a:xfrm>
              <a:off x="960" y="3744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4</a:t>
              </a:r>
            </a:p>
          </p:txBody>
        </p:sp>
        <p:sp>
          <p:nvSpPr>
            <p:cNvPr id="19525" name="Text Box 69"/>
            <p:cNvSpPr txBox="1">
              <a:spLocks noChangeArrowheads="1"/>
            </p:cNvSpPr>
            <p:nvPr/>
          </p:nvSpPr>
          <p:spPr bwMode="auto">
            <a:xfrm>
              <a:off x="1440" y="2976"/>
              <a:ext cx="956" cy="10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u="none"/>
                <a:t>    1   2   3   4</a:t>
              </a:r>
            </a:p>
            <a:p>
              <a:r>
                <a:rPr lang="en-US" sz="2000" u="none"/>
                <a:t>1  0   1   1   1</a:t>
              </a:r>
            </a:p>
            <a:p>
              <a:r>
                <a:rPr lang="en-US" sz="2000" u="none"/>
                <a:t>2  1   0   1   0</a:t>
              </a:r>
            </a:p>
            <a:p>
              <a:r>
                <a:rPr lang="en-US" sz="2000" u="none"/>
                <a:t>3  1   1   0   1</a:t>
              </a:r>
            </a:p>
            <a:p>
              <a:r>
                <a:rPr lang="en-US" sz="2000" u="none"/>
                <a:t>4  1   0   1   0</a:t>
              </a:r>
            </a:p>
          </p:txBody>
        </p:sp>
        <p:sp>
          <p:nvSpPr>
            <p:cNvPr id="19526" name="Line 70"/>
            <p:cNvSpPr>
              <a:spLocks noChangeShapeType="1"/>
            </p:cNvSpPr>
            <p:nvPr/>
          </p:nvSpPr>
          <p:spPr bwMode="auto">
            <a:xfrm>
              <a:off x="1498" y="3207"/>
              <a:ext cx="9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7" name="Line 71"/>
            <p:cNvSpPr>
              <a:spLocks noChangeShapeType="1"/>
            </p:cNvSpPr>
            <p:nvPr/>
          </p:nvSpPr>
          <p:spPr bwMode="auto">
            <a:xfrm>
              <a:off x="1594" y="3063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538" name="Group 82"/>
          <p:cNvGrpSpPr>
            <a:grpSpLocks/>
          </p:cNvGrpSpPr>
          <p:nvPr/>
        </p:nvGrpSpPr>
        <p:grpSpPr bwMode="auto">
          <a:xfrm>
            <a:off x="4022725" y="2309812"/>
            <a:ext cx="3824288" cy="1652588"/>
            <a:chOff x="2630" y="1248"/>
            <a:chExt cx="2409" cy="1041"/>
          </a:xfrm>
        </p:grpSpPr>
        <p:sp>
          <p:nvSpPr>
            <p:cNvPr id="19469" name="Text Box 13"/>
            <p:cNvSpPr txBox="1">
              <a:spLocks noChangeArrowheads="1"/>
            </p:cNvSpPr>
            <p:nvPr/>
          </p:nvSpPr>
          <p:spPr bwMode="auto">
            <a:xfrm>
              <a:off x="2832" y="1248"/>
              <a:ext cx="204" cy="1026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u="none"/>
                <a:t> </a:t>
              </a:r>
            </a:p>
            <a:p>
              <a:endParaRPr lang="en-US" sz="2000" u="none"/>
            </a:p>
            <a:p>
              <a:endParaRPr lang="en-US" sz="2000" u="none"/>
            </a:p>
            <a:p>
              <a:r>
                <a:rPr lang="en-US" sz="2000" u="none"/>
                <a:t>  </a:t>
              </a:r>
            </a:p>
            <a:p>
              <a:endParaRPr lang="en-US" sz="2000" u="none"/>
            </a:p>
          </p:txBody>
        </p:sp>
        <p:sp>
          <p:nvSpPr>
            <p:cNvPr id="19470" name="Text Box 14"/>
            <p:cNvSpPr txBox="1">
              <a:spLocks noChangeArrowheads="1"/>
            </p:cNvSpPr>
            <p:nvPr/>
          </p:nvSpPr>
          <p:spPr bwMode="auto">
            <a:xfrm>
              <a:off x="2630" y="1257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u="none"/>
                <a:t>a</a:t>
              </a:r>
            </a:p>
          </p:txBody>
        </p:sp>
        <p:sp>
          <p:nvSpPr>
            <p:cNvPr id="19471" name="Text Box 15"/>
            <p:cNvSpPr txBox="1">
              <a:spLocks noChangeArrowheads="1"/>
            </p:cNvSpPr>
            <p:nvPr/>
          </p:nvSpPr>
          <p:spPr bwMode="auto">
            <a:xfrm>
              <a:off x="2640" y="1536"/>
              <a:ext cx="205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u="none"/>
                <a:t>b</a:t>
              </a:r>
            </a:p>
          </p:txBody>
        </p:sp>
        <p:sp>
          <p:nvSpPr>
            <p:cNvPr id="19472" name="Text Box 16"/>
            <p:cNvSpPr txBox="1">
              <a:spLocks noChangeArrowheads="1"/>
            </p:cNvSpPr>
            <p:nvPr/>
          </p:nvSpPr>
          <p:spPr bwMode="auto">
            <a:xfrm>
              <a:off x="2640" y="1776"/>
              <a:ext cx="187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u="none"/>
                <a:t>c</a:t>
              </a:r>
            </a:p>
          </p:txBody>
        </p:sp>
        <p:sp>
          <p:nvSpPr>
            <p:cNvPr id="19473" name="Text Box 17"/>
            <p:cNvSpPr txBox="1">
              <a:spLocks noChangeArrowheads="1"/>
            </p:cNvSpPr>
            <p:nvPr/>
          </p:nvSpPr>
          <p:spPr bwMode="auto">
            <a:xfrm>
              <a:off x="2640" y="2016"/>
              <a:ext cx="205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u="none"/>
                <a:t>d</a:t>
              </a:r>
            </a:p>
          </p:txBody>
        </p:sp>
        <p:sp>
          <p:nvSpPr>
            <p:cNvPr id="19474" name="Line 18"/>
            <p:cNvSpPr>
              <a:spLocks noChangeShapeType="1"/>
            </p:cNvSpPr>
            <p:nvPr/>
          </p:nvSpPr>
          <p:spPr bwMode="auto">
            <a:xfrm>
              <a:off x="2832" y="15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Line 19"/>
            <p:cNvSpPr>
              <a:spLocks noChangeShapeType="1"/>
            </p:cNvSpPr>
            <p:nvPr/>
          </p:nvSpPr>
          <p:spPr bwMode="auto">
            <a:xfrm>
              <a:off x="2832" y="177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6" name="Line 20"/>
            <p:cNvSpPr>
              <a:spLocks noChangeShapeType="1"/>
            </p:cNvSpPr>
            <p:nvPr/>
          </p:nvSpPr>
          <p:spPr bwMode="auto">
            <a:xfrm>
              <a:off x="2832" y="201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Text Box 21"/>
            <p:cNvSpPr txBox="1">
              <a:spLocks noChangeArrowheads="1"/>
            </p:cNvSpPr>
            <p:nvPr/>
          </p:nvSpPr>
          <p:spPr bwMode="auto">
            <a:xfrm>
              <a:off x="3168" y="1248"/>
              <a:ext cx="476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u="none"/>
                <a:t>b</a:t>
              </a:r>
              <a:r>
                <a:rPr lang="en-US" sz="1600"/>
                <a:t>         </a:t>
              </a:r>
            </a:p>
          </p:txBody>
        </p:sp>
        <p:sp>
          <p:nvSpPr>
            <p:cNvPr id="19478" name="Text Box 22"/>
            <p:cNvSpPr txBox="1">
              <a:spLocks noChangeArrowheads="1"/>
            </p:cNvSpPr>
            <p:nvPr/>
          </p:nvSpPr>
          <p:spPr bwMode="auto">
            <a:xfrm>
              <a:off x="3168" y="1512"/>
              <a:ext cx="469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u="none"/>
                <a:t>a</a:t>
              </a:r>
              <a:r>
                <a:rPr lang="en-US" sz="1600"/>
                <a:t>         </a:t>
              </a:r>
            </a:p>
          </p:txBody>
        </p:sp>
        <p:sp>
          <p:nvSpPr>
            <p:cNvPr id="19479" name="Text Box 23"/>
            <p:cNvSpPr txBox="1">
              <a:spLocks noChangeArrowheads="1"/>
            </p:cNvSpPr>
            <p:nvPr/>
          </p:nvSpPr>
          <p:spPr bwMode="auto">
            <a:xfrm>
              <a:off x="3168" y="1776"/>
              <a:ext cx="476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u="none"/>
                <a:t>d</a:t>
              </a:r>
              <a:r>
                <a:rPr lang="en-US" sz="1600"/>
                <a:t>         </a:t>
              </a:r>
            </a:p>
          </p:txBody>
        </p:sp>
        <p:sp>
          <p:nvSpPr>
            <p:cNvPr id="19484" name="Text Box 28"/>
            <p:cNvSpPr txBox="1">
              <a:spLocks noChangeArrowheads="1"/>
            </p:cNvSpPr>
            <p:nvPr/>
          </p:nvSpPr>
          <p:spPr bwMode="auto">
            <a:xfrm>
              <a:off x="3840" y="1248"/>
              <a:ext cx="467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en-US" sz="1600" u="none"/>
                <a:t>d</a:t>
              </a:r>
              <a:r>
                <a:rPr lang="en-US" sz="1600"/>
                <a:t>         </a:t>
              </a:r>
            </a:p>
          </p:txBody>
        </p:sp>
        <p:sp>
          <p:nvSpPr>
            <p:cNvPr id="19486" name="Text Box 30"/>
            <p:cNvSpPr txBox="1">
              <a:spLocks noChangeArrowheads="1"/>
            </p:cNvSpPr>
            <p:nvPr/>
          </p:nvSpPr>
          <p:spPr bwMode="auto">
            <a:xfrm>
              <a:off x="4560" y="1248"/>
              <a:ext cx="469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u="none"/>
                <a:t>c</a:t>
              </a:r>
              <a:r>
                <a:rPr lang="en-US" sz="1600"/>
                <a:t>         </a:t>
              </a:r>
            </a:p>
          </p:txBody>
        </p:sp>
        <p:sp>
          <p:nvSpPr>
            <p:cNvPr id="19487" name="Line 31"/>
            <p:cNvSpPr>
              <a:spLocks noChangeShapeType="1"/>
            </p:cNvSpPr>
            <p:nvPr/>
          </p:nvSpPr>
          <p:spPr bwMode="auto">
            <a:xfrm>
              <a:off x="4800" y="1248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8" name="Line 32"/>
            <p:cNvSpPr>
              <a:spLocks noChangeShapeType="1"/>
            </p:cNvSpPr>
            <p:nvPr/>
          </p:nvSpPr>
          <p:spPr bwMode="auto">
            <a:xfrm>
              <a:off x="2976" y="1344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9" name="Line 33"/>
            <p:cNvSpPr>
              <a:spLocks noChangeShapeType="1"/>
            </p:cNvSpPr>
            <p:nvPr/>
          </p:nvSpPr>
          <p:spPr bwMode="auto">
            <a:xfrm>
              <a:off x="3552" y="1344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0" name="Line 34"/>
            <p:cNvSpPr>
              <a:spLocks noChangeShapeType="1"/>
            </p:cNvSpPr>
            <p:nvPr/>
          </p:nvSpPr>
          <p:spPr bwMode="auto">
            <a:xfrm>
              <a:off x="4224" y="1344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1" name="Line 35"/>
            <p:cNvSpPr>
              <a:spLocks noChangeShapeType="1"/>
            </p:cNvSpPr>
            <p:nvPr/>
          </p:nvSpPr>
          <p:spPr bwMode="auto">
            <a:xfrm flipH="1">
              <a:off x="4801" y="1248"/>
              <a:ext cx="238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2" name="Line 36"/>
            <p:cNvSpPr>
              <a:spLocks noChangeShapeType="1"/>
            </p:cNvSpPr>
            <p:nvPr/>
          </p:nvSpPr>
          <p:spPr bwMode="auto">
            <a:xfrm>
              <a:off x="2976" y="1632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3" name="Line 37"/>
            <p:cNvSpPr>
              <a:spLocks noChangeShapeType="1"/>
            </p:cNvSpPr>
            <p:nvPr/>
          </p:nvSpPr>
          <p:spPr bwMode="auto">
            <a:xfrm>
              <a:off x="2976" y="1872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4" name="Text Box 38"/>
            <p:cNvSpPr txBox="1">
              <a:spLocks noChangeArrowheads="1"/>
            </p:cNvSpPr>
            <p:nvPr/>
          </p:nvSpPr>
          <p:spPr bwMode="auto">
            <a:xfrm>
              <a:off x="3840" y="1512"/>
              <a:ext cx="469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u="none"/>
                <a:t>c</a:t>
              </a:r>
              <a:r>
                <a:rPr lang="en-US" sz="1600"/>
                <a:t>         </a:t>
              </a:r>
            </a:p>
          </p:txBody>
        </p:sp>
        <p:sp>
          <p:nvSpPr>
            <p:cNvPr id="19495" name="Line 39"/>
            <p:cNvSpPr>
              <a:spLocks noChangeShapeType="1"/>
            </p:cNvSpPr>
            <p:nvPr/>
          </p:nvSpPr>
          <p:spPr bwMode="auto">
            <a:xfrm flipH="1">
              <a:off x="4080" y="1517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6" name="Text Box 40"/>
            <p:cNvSpPr txBox="1">
              <a:spLocks noChangeArrowheads="1"/>
            </p:cNvSpPr>
            <p:nvPr/>
          </p:nvSpPr>
          <p:spPr bwMode="auto">
            <a:xfrm>
              <a:off x="3864" y="1776"/>
              <a:ext cx="450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en-US" sz="1600" u="none"/>
                <a:t>a</a:t>
              </a:r>
              <a:r>
                <a:rPr lang="en-US" sz="1600"/>
                <a:t>         </a:t>
              </a:r>
            </a:p>
          </p:txBody>
        </p:sp>
        <p:sp>
          <p:nvSpPr>
            <p:cNvPr id="19498" name="Text Box 42"/>
            <p:cNvSpPr txBox="1">
              <a:spLocks noChangeArrowheads="1"/>
            </p:cNvSpPr>
            <p:nvPr/>
          </p:nvSpPr>
          <p:spPr bwMode="auto">
            <a:xfrm>
              <a:off x="4560" y="1776"/>
              <a:ext cx="476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u="none"/>
                <a:t>b</a:t>
              </a:r>
              <a:r>
                <a:rPr lang="en-US" sz="1600"/>
                <a:t>         </a:t>
              </a:r>
            </a:p>
          </p:txBody>
        </p:sp>
        <p:sp>
          <p:nvSpPr>
            <p:cNvPr id="19500" name="Text Box 44"/>
            <p:cNvSpPr txBox="1">
              <a:spLocks noChangeArrowheads="1"/>
            </p:cNvSpPr>
            <p:nvPr/>
          </p:nvSpPr>
          <p:spPr bwMode="auto">
            <a:xfrm>
              <a:off x="3168" y="2064"/>
              <a:ext cx="469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u="none"/>
                <a:t>a</a:t>
              </a:r>
              <a:r>
                <a:rPr lang="en-US" sz="1600"/>
                <a:t>         </a:t>
              </a:r>
            </a:p>
          </p:txBody>
        </p:sp>
        <p:sp>
          <p:nvSpPr>
            <p:cNvPr id="19502" name="Text Box 46"/>
            <p:cNvSpPr txBox="1">
              <a:spLocks noChangeArrowheads="1"/>
            </p:cNvSpPr>
            <p:nvPr/>
          </p:nvSpPr>
          <p:spPr bwMode="auto">
            <a:xfrm>
              <a:off x="3864" y="2064"/>
              <a:ext cx="450" cy="22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en-US" sz="1600" u="none"/>
                <a:t>c</a:t>
              </a:r>
              <a:r>
                <a:rPr lang="en-US" sz="1600"/>
                <a:t>         </a:t>
              </a:r>
            </a:p>
          </p:txBody>
        </p:sp>
        <p:sp>
          <p:nvSpPr>
            <p:cNvPr id="19504" name="Line 48"/>
            <p:cNvSpPr>
              <a:spLocks noChangeShapeType="1"/>
            </p:cNvSpPr>
            <p:nvPr/>
          </p:nvSpPr>
          <p:spPr bwMode="auto">
            <a:xfrm>
              <a:off x="3552" y="163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5" name="Line 49"/>
            <p:cNvSpPr>
              <a:spLocks noChangeShapeType="1"/>
            </p:cNvSpPr>
            <p:nvPr/>
          </p:nvSpPr>
          <p:spPr bwMode="auto">
            <a:xfrm>
              <a:off x="4224" y="187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6" name="Line 50"/>
            <p:cNvSpPr>
              <a:spLocks noChangeShapeType="1"/>
            </p:cNvSpPr>
            <p:nvPr/>
          </p:nvSpPr>
          <p:spPr bwMode="auto">
            <a:xfrm>
              <a:off x="3552" y="187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7" name="Line 51"/>
            <p:cNvSpPr>
              <a:spLocks noChangeShapeType="1"/>
            </p:cNvSpPr>
            <p:nvPr/>
          </p:nvSpPr>
          <p:spPr bwMode="auto">
            <a:xfrm>
              <a:off x="35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8" name="Line 52"/>
            <p:cNvSpPr>
              <a:spLocks noChangeShapeType="1"/>
            </p:cNvSpPr>
            <p:nvPr/>
          </p:nvSpPr>
          <p:spPr bwMode="auto">
            <a:xfrm flipH="1">
              <a:off x="4080" y="1497"/>
              <a:ext cx="23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0" name="Line 54"/>
            <p:cNvSpPr>
              <a:spLocks noChangeShapeType="1"/>
            </p:cNvSpPr>
            <p:nvPr/>
          </p:nvSpPr>
          <p:spPr bwMode="auto">
            <a:xfrm>
              <a:off x="2976" y="216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8" name="Line 72"/>
            <p:cNvSpPr>
              <a:spLocks noChangeShapeType="1"/>
            </p:cNvSpPr>
            <p:nvPr/>
          </p:nvSpPr>
          <p:spPr bwMode="auto">
            <a:xfrm flipH="1">
              <a:off x="4081" y="1254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9" name="Line 73"/>
            <p:cNvSpPr>
              <a:spLocks noChangeShapeType="1"/>
            </p:cNvSpPr>
            <p:nvPr/>
          </p:nvSpPr>
          <p:spPr bwMode="auto">
            <a:xfrm flipH="1">
              <a:off x="3421" y="1256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0" name="Line 74"/>
            <p:cNvSpPr>
              <a:spLocks noChangeShapeType="1"/>
            </p:cNvSpPr>
            <p:nvPr/>
          </p:nvSpPr>
          <p:spPr bwMode="auto">
            <a:xfrm flipH="1">
              <a:off x="3421" y="1520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1" name="Line 75"/>
            <p:cNvSpPr>
              <a:spLocks noChangeShapeType="1"/>
            </p:cNvSpPr>
            <p:nvPr/>
          </p:nvSpPr>
          <p:spPr bwMode="auto">
            <a:xfrm flipH="1">
              <a:off x="3421" y="1784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2" name="Line 76"/>
            <p:cNvSpPr>
              <a:spLocks noChangeShapeType="1"/>
            </p:cNvSpPr>
            <p:nvPr/>
          </p:nvSpPr>
          <p:spPr bwMode="auto">
            <a:xfrm flipH="1">
              <a:off x="3421" y="2078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3" name="Line 77"/>
            <p:cNvSpPr>
              <a:spLocks noChangeShapeType="1"/>
            </p:cNvSpPr>
            <p:nvPr/>
          </p:nvSpPr>
          <p:spPr bwMode="auto">
            <a:xfrm flipH="1">
              <a:off x="4092" y="2078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4" name="Line 78"/>
            <p:cNvSpPr>
              <a:spLocks noChangeShapeType="1"/>
            </p:cNvSpPr>
            <p:nvPr/>
          </p:nvSpPr>
          <p:spPr bwMode="auto">
            <a:xfrm flipH="1">
              <a:off x="4078" y="1782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5" name="Line 79"/>
            <p:cNvSpPr>
              <a:spLocks noChangeShapeType="1"/>
            </p:cNvSpPr>
            <p:nvPr/>
          </p:nvSpPr>
          <p:spPr bwMode="auto">
            <a:xfrm flipH="1">
              <a:off x="4800" y="1785"/>
              <a:ext cx="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6" name="Line 80"/>
            <p:cNvSpPr>
              <a:spLocks noChangeShapeType="1"/>
            </p:cNvSpPr>
            <p:nvPr/>
          </p:nvSpPr>
          <p:spPr bwMode="auto">
            <a:xfrm flipH="1">
              <a:off x="4790" y="1763"/>
              <a:ext cx="23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7" name="Line 81"/>
            <p:cNvSpPr>
              <a:spLocks noChangeShapeType="1"/>
            </p:cNvSpPr>
            <p:nvPr/>
          </p:nvSpPr>
          <p:spPr bwMode="auto">
            <a:xfrm flipH="1">
              <a:off x="4092" y="2056"/>
              <a:ext cx="23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149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84995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</a:t>
            </a:r>
            <a:endParaRPr lang="en-US" b="1" u="none"/>
          </a:p>
        </p:txBody>
      </p:sp>
      <p:sp>
        <p:nvSpPr>
          <p:cNvPr id="84997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84999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85000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1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2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2/7</a:t>
            </a:r>
          </a:p>
        </p:txBody>
      </p:sp>
      <p:sp>
        <p:nvSpPr>
          <p:cNvPr id="85003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5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6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7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5011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5012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5013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5014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5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6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7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73135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86019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</a:t>
            </a:r>
            <a:endParaRPr lang="en-US" b="1" u="none"/>
          </a:p>
        </p:txBody>
      </p:sp>
      <p:sp>
        <p:nvSpPr>
          <p:cNvPr id="86021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86023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86024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5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6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2/7</a:t>
            </a:r>
          </a:p>
        </p:txBody>
      </p:sp>
      <p:sp>
        <p:nvSpPr>
          <p:cNvPr id="86027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8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0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1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6033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6036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6037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6038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9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40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41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  <p:sp>
        <p:nvSpPr>
          <p:cNvPr id="86042" name="Text Box 26"/>
          <p:cNvSpPr txBox="1">
            <a:spLocks noChangeArrowheads="1"/>
          </p:cNvSpPr>
          <p:nvPr/>
        </p:nvSpPr>
        <p:spPr bwMode="auto">
          <a:xfrm>
            <a:off x="2606675" y="302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58571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87043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573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1/8</a:t>
            </a:r>
            <a:endParaRPr lang="en-US" b="1" u="none"/>
          </a:p>
        </p:txBody>
      </p:sp>
      <p:sp>
        <p:nvSpPr>
          <p:cNvPr id="87045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87047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9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0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2/7</a:t>
            </a:r>
          </a:p>
        </p:txBody>
      </p:sp>
      <p:sp>
        <p:nvSpPr>
          <p:cNvPr id="87051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2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3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4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5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7058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7059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7060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7061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7062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63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64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65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  <p:sp>
        <p:nvSpPr>
          <p:cNvPr id="87066" name="Text Box 26"/>
          <p:cNvSpPr txBox="1">
            <a:spLocks noChangeArrowheads="1"/>
          </p:cNvSpPr>
          <p:nvPr/>
        </p:nvSpPr>
        <p:spPr bwMode="auto">
          <a:xfrm>
            <a:off x="2606675" y="302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09584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88067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573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1/8</a:t>
            </a:r>
            <a:endParaRPr lang="en-US" b="1" u="none"/>
          </a:p>
        </p:txBody>
      </p:sp>
      <p:sp>
        <p:nvSpPr>
          <p:cNvPr id="88069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88071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3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4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2/7</a:t>
            </a:r>
          </a:p>
        </p:txBody>
      </p:sp>
      <p:sp>
        <p:nvSpPr>
          <p:cNvPr id="88075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9/</a:t>
            </a:r>
          </a:p>
        </p:txBody>
      </p:sp>
      <p:sp>
        <p:nvSpPr>
          <p:cNvPr id="88076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7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8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0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8081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8082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8083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8084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8085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8086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7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8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9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2606675" y="302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99826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89091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573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1/8</a:t>
            </a:r>
            <a:endParaRPr lang="en-US" b="1" u="none"/>
          </a:p>
        </p:txBody>
      </p:sp>
      <p:sp>
        <p:nvSpPr>
          <p:cNvPr id="89093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89095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89096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8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2/7</a:t>
            </a:r>
          </a:p>
        </p:txBody>
      </p:sp>
      <p:sp>
        <p:nvSpPr>
          <p:cNvPr id="89099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9/</a:t>
            </a:r>
          </a:p>
        </p:txBody>
      </p:sp>
      <p:sp>
        <p:nvSpPr>
          <p:cNvPr id="89100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1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2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3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9109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9110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1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2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3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  <p:sp>
        <p:nvSpPr>
          <p:cNvPr id="89114" name="Text Box 26"/>
          <p:cNvSpPr txBox="1">
            <a:spLocks noChangeArrowheads="1"/>
          </p:cNvSpPr>
          <p:nvPr/>
        </p:nvSpPr>
        <p:spPr bwMode="auto">
          <a:xfrm>
            <a:off x="2606675" y="302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F</a:t>
            </a:r>
          </a:p>
        </p:txBody>
      </p:sp>
      <p:sp>
        <p:nvSpPr>
          <p:cNvPr id="89115" name="Text Box 27"/>
          <p:cNvSpPr txBox="1">
            <a:spLocks noChangeArrowheads="1"/>
          </p:cNvSpPr>
          <p:nvPr/>
        </p:nvSpPr>
        <p:spPr bwMode="auto">
          <a:xfrm>
            <a:off x="4872038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5273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90115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573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1/8</a:t>
            </a:r>
            <a:endParaRPr lang="en-US" b="1" u="none"/>
          </a:p>
        </p:txBody>
      </p:sp>
      <p:sp>
        <p:nvSpPr>
          <p:cNvPr id="90117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90119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90120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10/</a:t>
            </a:r>
          </a:p>
        </p:txBody>
      </p:sp>
      <p:sp>
        <p:nvSpPr>
          <p:cNvPr id="90122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2/7</a:t>
            </a:r>
          </a:p>
        </p:txBody>
      </p:sp>
      <p:sp>
        <p:nvSpPr>
          <p:cNvPr id="90123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9/</a:t>
            </a:r>
          </a:p>
        </p:txBody>
      </p:sp>
      <p:sp>
        <p:nvSpPr>
          <p:cNvPr id="90124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5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6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7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8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90133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90134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5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6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7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  <p:sp>
        <p:nvSpPr>
          <p:cNvPr id="90138" name="Text Box 26"/>
          <p:cNvSpPr txBox="1">
            <a:spLocks noChangeArrowheads="1"/>
          </p:cNvSpPr>
          <p:nvPr/>
        </p:nvSpPr>
        <p:spPr bwMode="auto">
          <a:xfrm>
            <a:off x="2606675" y="302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F</a:t>
            </a:r>
          </a:p>
        </p:txBody>
      </p:sp>
      <p:sp>
        <p:nvSpPr>
          <p:cNvPr id="90139" name="Text Box 27"/>
          <p:cNvSpPr txBox="1">
            <a:spLocks noChangeArrowheads="1"/>
          </p:cNvSpPr>
          <p:nvPr/>
        </p:nvSpPr>
        <p:spPr bwMode="auto">
          <a:xfrm>
            <a:off x="4872038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00728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91139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573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1/8</a:t>
            </a:r>
            <a:endParaRPr lang="en-US" b="1" u="none"/>
          </a:p>
        </p:txBody>
      </p:sp>
      <p:sp>
        <p:nvSpPr>
          <p:cNvPr id="91141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91143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5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10/</a:t>
            </a:r>
          </a:p>
        </p:txBody>
      </p:sp>
      <p:sp>
        <p:nvSpPr>
          <p:cNvPr id="91146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2/7</a:t>
            </a:r>
          </a:p>
        </p:txBody>
      </p:sp>
      <p:sp>
        <p:nvSpPr>
          <p:cNvPr id="91147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9/</a:t>
            </a:r>
          </a:p>
        </p:txBody>
      </p:sp>
      <p:sp>
        <p:nvSpPr>
          <p:cNvPr id="91148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9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0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1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2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91153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91155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91158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9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60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61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  <p:sp>
        <p:nvSpPr>
          <p:cNvPr id="91162" name="Text Box 26"/>
          <p:cNvSpPr txBox="1">
            <a:spLocks noChangeArrowheads="1"/>
          </p:cNvSpPr>
          <p:nvPr/>
        </p:nvSpPr>
        <p:spPr bwMode="auto">
          <a:xfrm>
            <a:off x="2606675" y="302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F</a:t>
            </a:r>
          </a:p>
        </p:txBody>
      </p:sp>
      <p:sp>
        <p:nvSpPr>
          <p:cNvPr id="91163" name="Text Box 27"/>
          <p:cNvSpPr txBox="1">
            <a:spLocks noChangeArrowheads="1"/>
          </p:cNvSpPr>
          <p:nvPr/>
        </p:nvSpPr>
        <p:spPr bwMode="auto">
          <a:xfrm>
            <a:off x="4872038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C</a:t>
            </a:r>
          </a:p>
        </p:txBody>
      </p:sp>
      <p:sp>
        <p:nvSpPr>
          <p:cNvPr id="91164" name="Text Box 28"/>
          <p:cNvSpPr txBox="1">
            <a:spLocks noChangeArrowheads="1"/>
          </p:cNvSpPr>
          <p:nvPr/>
        </p:nvSpPr>
        <p:spPr bwMode="auto">
          <a:xfrm>
            <a:off x="6734175" y="38020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94097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92163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573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1/8</a:t>
            </a:r>
            <a:endParaRPr lang="en-US" b="1" u="none"/>
          </a:p>
        </p:txBody>
      </p:sp>
      <p:sp>
        <p:nvSpPr>
          <p:cNvPr id="92165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92167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92168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9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10/11</a:t>
            </a:r>
            <a:endParaRPr lang="en-US" b="1" u="none"/>
          </a:p>
        </p:txBody>
      </p:sp>
      <p:sp>
        <p:nvSpPr>
          <p:cNvPr id="92170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2/7</a:t>
            </a:r>
          </a:p>
        </p:txBody>
      </p:sp>
      <p:sp>
        <p:nvSpPr>
          <p:cNvPr id="92171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9/</a:t>
            </a:r>
          </a:p>
        </p:txBody>
      </p:sp>
      <p:sp>
        <p:nvSpPr>
          <p:cNvPr id="92172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3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4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5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92177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92178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92179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92181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92182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3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4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5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  <p:sp>
        <p:nvSpPr>
          <p:cNvPr id="92186" name="Text Box 26"/>
          <p:cNvSpPr txBox="1">
            <a:spLocks noChangeArrowheads="1"/>
          </p:cNvSpPr>
          <p:nvPr/>
        </p:nvSpPr>
        <p:spPr bwMode="auto">
          <a:xfrm>
            <a:off x="2606675" y="302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F</a:t>
            </a:r>
          </a:p>
        </p:txBody>
      </p:sp>
      <p:sp>
        <p:nvSpPr>
          <p:cNvPr id="92187" name="Text Box 27"/>
          <p:cNvSpPr txBox="1">
            <a:spLocks noChangeArrowheads="1"/>
          </p:cNvSpPr>
          <p:nvPr/>
        </p:nvSpPr>
        <p:spPr bwMode="auto">
          <a:xfrm>
            <a:off x="4872038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C</a:t>
            </a:r>
          </a:p>
        </p:txBody>
      </p:sp>
      <p:sp>
        <p:nvSpPr>
          <p:cNvPr id="92188" name="Text Box 28"/>
          <p:cNvSpPr txBox="1">
            <a:spLocks noChangeArrowheads="1"/>
          </p:cNvSpPr>
          <p:nvPr/>
        </p:nvSpPr>
        <p:spPr bwMode="auto">
          <a:xfrm>
            <a:off x="6734175" y="38020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06331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(DFS)</a:t>
            </a:r>
          </a:p>
        </p:txBody>
      </p:sp>
      <p:sp>
        <p:nvSpPr>
          <p:cNvPr id="93187" name="Oval 3"/>
          <p:cNvSpPr>
            <a:spLocks noChangeArrowheads="1"/>
          </p:cNvSpPr>
          <p:nvPr/>
        </p:nvSpPr>
        <p:spPr bwMode="auto">
          <a:xfrm>
            <a:off x="2678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2716213" y="2366963"/>
            <a:ext cx="573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none">
                <a:sym typeface="Symbol" pitchFamily="18" charset="2"/>
              </a:rPr>
              <a:t>1/8</a:t>
            </a:r>
            <a:endParaRPr lang="en-US" b="1" u="none"/>
          </a:p>
        </p:txBody>
      </p:sp>
      <p:sp>
        <p:nvSpPr>
          <p:cNvPr id="93189" name="Oval 5"/>
          <p:cNvSpPr>
            <a:spLocks noChangeArrowheads="1"/>
          </p:cNvSpPr>
          <p:nvPr/>
        </p:nvSpPr>
        <p:spPr bwMode="auto">
          <a:xfrm>
            <a:off x="2678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4/5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2773363" y="3754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b="1" u="none"/>
          </a:p>
        </p:txBody>
      </p:sp>
      <p:sp>
        <p:nvSpPr>
          <p:cNvPr id="93191" name="Oval 7"/>
          <p:cNvSpPr>
            <a:spLocks noChangeArrowheads="1"/>
          </p:cNvSpPr>
          <p:nvPr/>
        </p:nvSpPr>
        <p:spPr bwMode="auto">
          <a:xfrm>
            <a:off x="4159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3/6</a:t>
            </a:r>
          </a:p>
        </p:txBody>
      </p:sp>
      <p:sp>
        <p:nvSpPr>
          <p:cNvPr id="93192" name="Line 8"/>
          <p:cNvSpPr>
            <a:spLocks noChangeShapeType="1"/>
          </p:cNvSpPr>
          <p:nvPr/>
        </p:nvSpPr>
        <p:spPr bwMode="auto">
          <a:xfrm>
            <a:off x="3254375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Oval 9"/>
          <p:cNvSpPr>
            <a:spLocks noChangeArrowheads="1"/>
          </p:cNvSpPr>
          <p:nvPr/>
        </p:nvSpPr>
        <p:spPr bwMode="auto">
          <a:xfrm>
            <a:off x="5640388" y="37226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10/11</a:t>
            </a:r>
            <a:endParaRPr lang="en-US" b="1" u="none"/>
          </a:p>
        </p:txBody>
      </p:sp>
      <p:sp>
        <p:nvSpPr>
          <p:cNvPr id="93194" name="Oval 10"/>
          <p:cNvSpPr>
            <a:spLocks noChangeArrowheads="1"/>
          </p:cNvSpPr>
          <p:nvPr/>
        </p:nvSpPr>
        <p:spPr bwMode="auto">
          <a:xfrm>
            <a:off x="4154488" y="2308225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2/7</a:t>
            </a:r>
          </a:p>
        </p:txBody>
      </p:sp>
      <p:sp>
        <p:nvSpPr>
          <p:cNvPr id="93195" name="Oval 11"/>
          <p:cNvSpPr>
            <a:spLocks noChangeArrowheads="1"/>
          </p:cNvSpPr>
          <p:nvPr/>
        </p:nvSpPr>
        <p:spPr bwMode="auto">
          <a:xfrm>
            <a:off x="5635625" y="2317750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u="none"/>
              <a:t>9/12</a:t>
            </a:r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>
            <a:off x="2965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7" name="Line 13"/>
          <p:cNvSpPr>
            <a:spLocks noChangeShapeType="1"/>
          </p:cNvSpPr>
          <p:nvPr/>
        </p:nvSpPr>
        <p:spPr bwMode="auto">
          <a:xfrm>
            <a:off x="4446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8" name="Line 14"/>
          <p:cNvSpPr>
            <a:spLocks noChangeShapeType="1"/>
          </p:cNvSpPr>
          <p:nvPr/>
        </p:nvSpPr>
        <p:spPr bwMode="auto">
          <a:xfrm>
            <a:off x="5927725" y="290036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9" name="Line 15"/>
          <p:cNvSpPr>
            <a:spLocks noChangeShapeType="1"/>
          </p:cNvSpPr>
          <p:nvPr/>
        </p:nvSpPr>
        <p:spPr bwMode="auto">
          <a:xfrm flipV="1">
            <a:off x="3173413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0" name="Text Box 16"/>
          <p:cNvSpPr txBox="1">
            <a:spLocks noChangeArrowheads="1"/>
          </p:cNvSpPr>
          <p:nvPr/>
        </p:nvSpPr>
        <p:spPr bwMode="auto">
          <a:xfrm>
            <a:off x="2844800" y="1906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93201" name="Text Box 17"/>
          <p:cNvSpPr txBox="1">
            <a:spLocks noChangeArrowheads="1"/>
          </p:cNvSpPr>
          <p:nvPr/>
        </p:nvSpPr>
        <p:spPr bwMode="auto">
          <a:xfrm>
            <a:off x="4311650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93202" name="Text Box 18"/>
          <p:cNvSpPr txBox="1">
            <a:spLocks noChangeArrowheads="1"/>
          </p:cNvSpPr>
          <p:nvPr/>
        </p:nvSpPr>
        <p:spPr bwMode="auto">
          <a:xfrm>
            <a:off x="5778500" y="19256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93203" name="Text Box 19"/>
          <p:cNvSpPr txBox="1">
            <a:spLocks noChangeArrowheads="1"/>
          </p:cNvSpPr>
          <p:nvPr/>
        </p:nvSpPr>
        <p:spPr bwMode="auto">
          <a:xfrm>
            <a:off x="2811463" y="4202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93204" name="Text Box 20"/>
          <p:cNvSpPr txBox="1">
            <a:spLocks noChangeArrowheads="1"/>
          </p:cNvSpPr>
          <p:nvPr/>
        </p:nvSpPr>
        <p:spPr bwMode="auto">
          <a:xfrm>
            <a:off x="4306888" y="4211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93205" name="Text Box 21"/>
          <p:cNvSpPr txBox="1">
            <a:spLocks noChangeArrowheads="1"/>
          </p:cNvSpPr>
          <p:nvPr/>
        </p:nvSpPr>
        <p:spPr bwMode="auto">
          <a:xfrm>
            <a:off x="5788025" y="42068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93206" name="Line 22"/>
          <p:cNvSpPr>
            <a:spLocks noChangeShapeType="1"/>
          </p:cNvSpPr>
          <p:nvPr/>
        </p:nvSpPr>
        <p:spPr bwMode="auto">
          <a:xfrm>
            <a:off x="3263900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7" name="Line 23"/>
          <p:cNvSpPr>
            <a:spLocks noChangeShapeType="1"/>
          </p:cNvSpPr>
          <p:nvPr/>
        </p:nvSpPr>
        <p:spPr bwMode="auto">
          <a:xfrm flipV="1">
            <a:off x="4681538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8" name="Freeform 24"/>
          <p:cNvSpPr>
            <a:spLocks/>
          </p:cNvSpPr>
          <p:nvPr/>
        </p:nvSpPr>
        <p:spPr bwMode="auto">
          <a:xfrm>
            <a:off x="6146800" y="3797300"/>
            <a:ext cx="598488" cy="590550"/>
          </a:xfrm>
          <a:custGeom>
            <a:avLst/>
            <a:gdLst/>
            <a:ahLst/>
            <a:cxnLst>
              <a:cxn ang="0">
                <a:pos x="0" y="254"/>
              </a:cxn>
              <a:cxn ang="0">
                <a:pos x="145" y="363"/>
              </a:cxn>
              <a:cxn ang="0">
                <a:pos x="345" y="308"/>
              </a:cxn>
              <a:cxn ang="0">
                <a:pos x="336" y="136"/>
              </a:cxn>
              <a:cxn ang="0">
                <a:pos x="209" y="17"/>
              </a:cxn>
              <a:cxn ang="0">
                <a:pos x="36" y="36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3357563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  <p:sp>
        <p:nvSpPr>
          <p:cNvPr id="93210" name="Text Box 26"/>
          <p:cNvSpPr txBox="1">
            <a:spLocks noChangeArrowheads="1"/>
          </p:cNvSpPr>
          <p:nvPr/>
        </p:nvSpPr>
        <p:spPr bwMode="auto">
          <a:xfrm>
            <a:off x="2606675" y="3022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F</a:t>
            </a:r>
          </a:p>
        </p:txBody>
      </p:sp>
      <p:sp>
        <p:nvSpPr>
          <p:cNvPr id="93211" name="Text Box 27"/>
          <p:cNvSpPr txBox="1">
            <a:spLocks noChangeArrowheads="1"/>
          </p:cNvSpPr>
          <p:nvPr/>
        </p:nvSpPr>
        <p:spPr bwMode="auto">
          <a:xfrm>
            <a:off x="4872038" y="295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C</a:t>
            </a:r>
          </a:p>
        </p:txBody>
      </p:sp>
      <p:sp>
        <p:nvSpPr>
          <p:cNvPr id="93212" name="Text Box 28"/>
          <p:cNvSpPr txBox="1">
            <a:spLocks noChangeArrowheads="1"/>
          </p:cNvSpPr>
          <p:nvPr/>
        </p:nvSpPr>
        <p:spPr bwMode="auto">
          <a:xfrm>
            <a:off x="6734175" y="38020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13224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</a:t>
            </a:r>
            <a:r>
              <a:rPr lang="en-US" dirty="0"/>
              <a:t>Tree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spanning tree</a:t>
            </a:r>
            <a:r>
              <a:rPr lang="en-US" dirty="0"/>
              <a:t> </a:t>
            </a:r>
            <a:r>
              <a:rPr lang="en-US" i="1" dirty="0"/>
              <a:t>T</a:t>
            </a:r>
            <a:r>
              <a:rPr lang="en-US" dirty="0"/>
              <a:t> of a connected, undirected graph </a:t>
            </a:r>
            <a:r>
              <a:rPr lang="en-US" i="1" dirty="0"/>
              <a:t>G</a:t>
            </a:r>
            <a:r>
              <a:rPr lang="en-US" dirty="0"/>
              <a:t> is a tree composed of all the vertices and some (or perhaps all) of the edges of </a:t>
            </a:r>
            <a:r>
              <a:rPr lang="en-US" i="1" dirty="0"/>
              <a:t>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Informally</a:t>
            </a:r>
            <a:r>
              <a:rPr lang="en-US" dirty="0"/>
              <a:t>, a spanning tree of </a:t>
            </a:r>
            <a:r>
              <a:rPr lang="en-US" i="1" dirty="0"/>
              <a:t>G</a:t>
            </a:r>
            <a:r>
              <a:rPr lang="en-US" dirty="0"/>
              <a:t> is a selection of edges of </a:t>
            </a:r>
            <a:r>
              <a:rPr lang="en-US" i="1" dirty="0"/>
              <a:t>G</a:t>
            </a:r>
            <a:r>
              <a:rPr lang="en-US" dirty="0"/>
              <a:t> that form a tree </a:t>
            </a:r>
            <a:r>
              <a:rPr lang="en-US" i="1" dirty="0"/>
              <a:t>spanning</a:t>
            </a:r>
            <a:r>
              <a:rPr lang="en-US" dirty="0"/>
              <a:t> every vertex. </a:t>
            </a:r>
            <a:endParaRPr lang="en-US" dirty="0" smtClean="0"/>
          </a:p>
          <a:p>
            <a:pPr lvl="1"/>
            <a:r>
              <a:rPr lang="en-US" dirty="0" smtClean="0"/>
              <a:t>Every </a:t>
            </a:r>
            <a:r>
              <a:rPr lang="en-US" dirty="0"/>
              <a:t>vertex lies in the tree, but no cycles (or loops) are formed.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42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Adjacency Lists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738" y="1524000"/>
            <a:ext cx="8272462" cy="1295400"/>
          </a:xfrm>
        </p:spPr>
        <p:txBody>
          <a:bodyPr/>
          <a:lstStyle/>
          <a:p>
            <a:r>
              <a:rPr lang="en-US" sz="2000" dirty="0"/>
              <a:t>Consists of an array </a:t>
            </a:r>
            <a:r>
              <a:rPr lang="en-US" sz="2000" i="1" dirty="0" err="1"/>
              <a:t>Adj</a:t>
            </a:r>
            <a:r>
              <a:rPr lang="en-US" sz="2000" dirty="0"/>
              <a:t> of |</a:t>
            </a:r>
            <a:r>
              <a:rPr lang="en-US" sz="2000" i="1" dirty="0"/>
              <a:t>V</a:t>
            </a:r>
            <a:r>
              <a:rPr lang="en-US" sz="2000" dirty="0"/>
              <a:t>| lists.</a:t>
            </a:r>
          </a:p>
          <a:p>
            <a:r>
              <a:rPr lang="en-US" sz="2000" dirty="0"/>
              <a:t>One list per vertex.</a:t>
            </a:r>
          </a:p>
          <a:p>
            <a:r>
              <a:rPr lang="en-US" sz="2000" dirty="0"/>
              <a:t>For </a:t>
            </a:r>
            <a:r>
              <a:rPr lang="en-US" sz="2000" i="1" dirty="0"/>
              <a:t>u</a:t>
            </a:r>
            <a:r>
              <a:rPr lang="en-US" sz="2000" dirty="0"/>
              <a:t> </a:t>
            </a:r>
            <a:r>
              <a:rPr lang="en-US" sz="2000" dirty="0">
                <a:sym typeface="Symbol" pitchFamily="18" charset="2"/>
              </a:rPr>
              <a:t></a:t>
            </a:r>
            <a:r>
              <a:rPr lang="en-US" sz="2000" dirty="0"/>
              <a:t> </a:t>
            </a:r>
            <a:r>
              <a:rPr lang="en-US" sz="2000" i="1" dirty="0"/>
              <a:t>V</a:t>
            </a:r>
            <a:r>
              <a:rPr lang="en-US" sz="2000" dirty="0"/>
              <a:t>, </a:t>
            </a:r>
            <a:r>
              <a:rPr lang="en-US" sz="2000" i="1" dirty="0" err="1"/>
              <a:t>Adj</a:t>
            </a:r>
            <a:r>
              <a:rPr lang="en-US" sz="2000" dirty="0"/>
              <a:t>[</a:t>
            </a:r>
            <a:r>
              <a:rPr lang="en-US" sz="2000" i="1" dirty="0"/>
              <a:t>u</a:t>
            </a:r>
            <a:r>
              <a:rPr lang="en-US" sz="2000" dirty="0"/>
              <a:t>] consists of all vertices adjacent to </a:t>
            </a:r>
            <a:r>
              <a:rPr lang="en-US" sz="2000" i="1" dirty="0"/>
              <a:t>u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1235075" y="3262313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a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1997075" y="4176713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d</a:t>
            </a: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1235075" y="4176713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c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1997075" y="3262313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b</a:t>
            </a:r>
          </a:p>
        </p:txBody>
      </p:sp>
      <p:cxnSp>
        <p:nvCxnSpPr>
          <p:cNvPr id="20488" name="AutoShape 8"/>
          <p:cNvCxnSpPr>
            <a:cxnSpLocks noChangeShapeType="1"/>
            <a:stCxn id="20484" idx="6"/>
            <a:endCxn id="20487" idx="2"/>
          </p:cNvCxnSpPr>
          <p:nvPr/>
        </p:nvCxnSpPr>
        <p:spPr bwMode="auto">
          <a:xfrm>
            <a:off x="1539875" y="3414713"/>
            <a:ext cx="4572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20489" name="AutoShape 9"/>
          <p:cNvCxnSpPr>
            <a:cxnSpLocks noChangeShapeType="1"/>
            <a:stCxn id="20487" idx="4"/>
            <a:endCxn id="20486" idx="7"/>
          </p:cNvCxnSpPr>
          <p:nvPr/>
        </p:nvCxnSpPr>
        <p:spPr bwMode="auto">
          <a:xfrm flipH="1">
            <a:off x="1495425" y="3567113"/>
            <a:ext cx="654050" cy="654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20490" name="AutoShape 10"/>
          <p:cNvCxnSpPr>
            <a:cxnSpLocks noChangeShapeType="1"/>
            <a:stCxn id="20484" idx="4"/>
            <a:endCxn id="20486" idx="0"/>
          </p:cNvCxnSpPr>
          <p:nvPr/>
        </p:nvCxnSpPr>
        <p:spPr bwMode="auto">
          <a:xfrm>
            <a:off x="1387475" y="3567113"/>
            <a:ext cx="0" cy="609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20491" name="AutoShape 11"/>
          <p:cNvCxnSpPr>
            <a:cxnSpLocks noChangeShapeType="1"/>
            <a:stCxn id="20484" idx="5"/>
            <a:endCxn id="20485" idx="1"/>
          </p:cNvCxnSpPr>
          <p:nvPr/>
        </p:nvCxnSpPr>
        <p:spPr bwMode="auto">
          <a:xfrm>
            <a:off x="1495425" y="3522663"/>
            <a:ext cx="546100" cy="6985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3444875" y="3262313"/>
            <a:ext cx="323850" cy="162877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u="none"/>
              <a:t> </a:t>
            </a:r>
          </a:p>
          <a:p>
            <a:endParaRPr lang="en-US" sz="2000" u="none"/>
          </a:p>
          <a:p>
            <a:endParaRPr lang="en-US" sz="2000" u="none"/>
          </a:p>
          <a:p>
            <a:r>
              <a:rPr lang="en-US" sz="2000" u="none"/>
              <a:t>  </a:t>
            </a:r>
          </a:p>
          <a:p>
            <a:endParaRPr lang="en-US" sz="2000" u="none"/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3124200" y="3276600"/>
            <a:ext cx="311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u="none"/>
              <a:t>a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3140075" y="3719513"/>
            <a:ext cx="3254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u="none"/>
              <a:t>b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3140075" y="4100513"/>
            <a:ext cx="29686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u="none"/>
              <a:t>c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3140075" y="4481513"/>
            <a:ext cx="3254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u="none"/>
              <a:t>d</a:t>
            </a:r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>
            <a:off x="3444875" y="371951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7" name="Line 27"/>
          <p:cNvSpPr>
            <a:spLocks noChangeShapeType="1"/>
          </p:cNvSpPr>
          <p:nvPr/>
        </p:nvSpPr>
        <p:spPr bwMode="auto">
          <a:xfrm>
            <a:off x="3444875" y="410051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3444875" y="448151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3978275" y="3262313"/>
            <a:ext cx="755650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b</a:t>
            </a:r>
            <a:r>
              <a:rPr lang="en-US" sz="1600"/>
              <a:t>         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3978275" y="3681413"/>
            <a:ext cx="744538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c</a:t>
            </a:r>
            <a:r>
              <a:rPr lang="en-US" sz="1600"/>
              <a:t>         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3978275" y="4100513"/>
            <a:ext cx="755650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d</a:t>
            </a:r>
            <a:r>
              <a:rPr lang="en-US" sz="1600"/>
              <a:t>         </a:t>
            </a:r>
          </a:p>
        </p:txBody>
      </p:sp>
      <p:cxnSp>
        <p:nvCxnSpPr>
          <p:cNvPr id="20513" name="AutoShape 33"/>
          <p:cNvCxnSpPr>
            <a:cxnSpLocks noChangeShapeType="1"/>
            <a:stCxn id="20486" idx="6"/>
            <a:endCxn id="20485" idx="2"/>
          </p:cNvCxnSpPr>
          <p:nvPr/>
        </p:nvCxnSpPr>
        <p:spPr bwMode="auto">
          <a:xfrm>
            <a:off x="1539875" y="4329113"/>
            <a:ext cx="4572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</p:cxn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5045075" y="3262313"/>
            <a:ext cx="755650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d</a:t>
            </a:r>
            <a:r>
              <a:rPr lang="en-US" sz="1600"/>
              <a:t>         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6188075" y="3262313"/>
            <a:ext cx="744538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c</a:t>
            </a:r>
            <a:r>
              <a:rPr lang="en-US" sz="1600"/>
              <a:t>         </a:t>
            </a:r>
          </a:p>
        </p:txBody>
      </p:sp>
      <p:sp>
        <p:nvSpPr>
          <p:cNvPr id="20523" name="Line 43"/>
          <p:cNvSpPr>
            <a:spLocks noChangeShapeType="1"/>
          </p:cNvSpPr>
          <p:nvPr/>
        </p:nvSpPr>
        <p:spPr bwMode="auto">
          <a:xfrm>
            <a:off x="3673475" y="341471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5" name="Line 45"/>
          <p:cNvSpPr>
            <a:spLocks noChangeShapeType="1"/>
          </p:cNvSpPr>
          <p:nvPr/>
        </p:nvSpPr>
        <p:spPr bwMode="auto">
          <a:xfrm>
            <a:off x="4587875" y="3414713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6" name="Line 46"/>
          <p:cNvSpPr>
            <a:spLocks noChangeShapeType="1"/>
          </p:cNvSpPr>
          <p:nvPr/>
        </p:nvSpPr>
        <p:spPr bwMode="auto">
          <a:xfrm>
            <a:off x="5654675" y="341471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9" name="Line 49"/>
          <p:cNvSpPr>
            <a:spLocks noChangeShapeType="1"/>
          </p:cNvSpPr>
          <p:nvPr/>
        </p:nvSpPr>
        <p:spPr bwMode="auto">
          <a:xfrm>
            <a:off x="3673475" y="387191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1" name="Line 51"/>
          <p:cNvSpPr>
            <a:spLocks noChangeShapeType="1"/>
          </p:cNvSpPr>
          <p:nvPr/>
        </p:nvSpPr>
        <p:spPr bwMode="auto">
          <a:xfrm>
            <a:off x="3673475" y="425291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5" name="Oval 55"/>
          <p:cNvSpPr>
            <a:spLocks noChangeArrowheads="1"/>
          </p:cNvSpPr>
          <p:nvPr/>
        </p:nvSpPr>
        <p:spPr bwMode="auto">
          <a:xfrm>
            <a:off x="1295400" y="5105400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a</a:t>
            </a:r>
          </a:p>
        </p:txBody>
      </p:sp>
      <p:sp>
        <p:nvSpPr>
          <p:cNvPr id="20536" name="Oval 56"/>
          <p:cNvSpPr>
            <a:spLocks noChangeArrowheads="1"/>
          </p:cNvSpPr>
          <p:nvPr/>
        </p:nvSpPr>
        <p:spPr bwMode="auto">
          <a:xfrm>
            <a:off x="2057400" y="6019800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d</a:t>
            </a:r>
          </a:p>
        </p:txBody>
      </p:sp>
      <p:sp>
        <p:nvSpPr>
          <p:cNvPr id="20537" name="Oval 57"/>
          <p:cNvSpPr>
            <a:spLocks noChangeArrowheads="1"/>
          </p:cNvSpPr>
          <p:nvPr/>
        </p:nvSpPr>
        <p:spPr bwMode="auto">
          <a:xfrm>
            <a:off x="1295400" y="6019800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c</a:t>
            </a:r>
          </a:p>
        </p:txBody>
      </p:sp>
      <p:sp>
        <p:nvSpPr>
          <p:cNvPr id="20538" name="Oval 58"/>
          <p:cNvSpPr>
            <a:spLocks noChangeArrowheads="1"/>
          </p:cNvSpPr>
          <p:nvPr/>
        </p:nvSpPr>
        <p:spPr bwMode="auto">
          <a:xfrm>
            <a:off x="2057400" y="5105400"/>
            <a:ext cx="304800" cy="3048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 b="1" u="none"/>
              <a:t>b</a:t>
            </a:r>
          </a:p>
        </p:txBody>
      </p:sp>
      <p:cxnSp>
        <p:nvCxnSpPr>
          <p:cNvPr id="20539" name="AutoShape 59"/>
          <p:cNvCxnSpPr>
            <a:cxnSpLocks noChangeShapeType="1"/>
            <a:stCxn id="20535" idx="6"/>
            <a:endCxn id="20538" idx="2"/>
          </p:cNvCxnSpPr>
          <p:nvPr/>
        </p:nvCxnSpPr>
        <p:spPr bwMode="auto">
          <a:xfrm>
            <a:off x="1600200" y="5257800"/>
            <a:ext cx="4572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cxnSp>
        <p:nvCxnSpPr>
          <p:cNvPr id="20540" name="AutoShape 60"/>
          <p:cNvCxnSpPr>
            <a:cxnSpLocks noChangeShapeType="1"/>
            <a:stCxn id="20538" idx="4"/>
            <a:endCxn id="20537" idx="7"/>
          </p:cNvCxnSpPr>
          <p:nvPr/>
        </p:nvCxnSpPr>
        <p:spPr bwMode="auto">
          <a:xfrm flipH="1">
            <a:off x="1555750" y="5410200"/>
            <a:ext cx="654050" cy="654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cxnSp>
        <p:nvCxnSpPr>
          <p:cNvPr id="20541" name="AutoShape 61"/>
          <p:cNvCxnSpPr>
            <a:cxnSpLocks noChangeShapeType="1"/>
            <a:stCxn id="20535" idx="4"/>
            <a:endCxn id="20537" idx="0"/>
          </p:cNvCxnSpPr>
          <p:nvPr/>
        </p:nvCxnSpPr>
        <p:spPr bwMode="auto">
          <a:xfrm>
            <a:off x="1447800" y="5410200"/>
            <a:ext cx="0" cy="609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cxnSp>
        <p:nvCxnSpPr>
          <p:cNvPr id="20542" name="AutoShape 62"/>
          <p:cNvCxnSpPr>
            <a:cxnSpLocks noChangeShapeType="1"/>
            <a:stCxn id="20535" idx="5"/>
            <a:endCxn id="20536" idx="1"/>
          </p:cNvCxnSpPr>
          <p:nvPr/>
        </p:nvCxnSpPr>
        <p:spPr bwMode="auto">
          <a:xfrm>
            <a:off x="1555750" y="5365750"/>
            <a:ext cx="546100" cy="6985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cxnSp>
        <p:nvCxnSpPr>
          <p:cNvPr id="20554" name="AutoShape 74"/>
          <p:cNvCxnSpPr>
            <a:cxnSpLocks noChangeShapeType="1"/>
            <a:stCxn id="20537" idx="6"/>
            <a:endCxn id="20536" idx="2"/>
          </p:cNvCxnSpPr>
          <p:nvPr/>
        </p:nvCxnSpPr>
        <p:spPr bwMode="auto">
          <a:xfrm>
            <a:off x="1600200" y="6172200"/>
            <a:ext cx="4572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</p:cxnSp>
      <p:sp>
        <p:nvSpPr>
          <p:cNvPr id="20591" name="Text Box 111"/>
          <p:cNvSpPr txBox="1">
            <a:spLocks noChangeArrowheads="1"/>
          </p:cNvSpPr>
          <p:nvPr/>
        </p:nvSpPr>
        <p:spPr bwMode="auto">
          <a:xfrm>
            <a:off x="5662613" y="3886200"/>
            <a:ext cx="3328987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u="none" dirty="0">
                <a:solidFill>
                  <a:srgbClr val="CC3300"/>
                </a:solidFill>
              </a:rPr>
              <a:t>If weighted, store weights </a:t>
            </a:r>
            <a:endParaRPr lang="en-US" u="none" dirty="0" smtClean="0">
              <a:solidFill>
                <a:srgbClr val="CC3300"/>
              </a:solidFill>
            </a:endParaRPr>
          </a:p>
          <a:p>
            <a:r>
              <a:rPr lang="en-US" u="none" dirty="0" smtClean="0">
                <a:solidFill>
                  <a:srgbClr val="CC3300"/>
                </a:solidFill>
              </a:rPr>
              <a:t>also </a:t>
            </a:r>
            <a:r>
              <a:rPr lang="en-US" u="none" dirty="0">
                <a:solidFill>
                  <a:srgbClr val="CC3300"/>
                </a:solidFill>
              </a:rPr>
              <a:t>in adjacency lists.</a:t>
            </a:r>
          </a:p>
        </p:txBody>
      </p:sp>
      <p:sp>
        <p:nvSpPr>
          <p:cNvPr id="20592" name="Text Box 112"/>
          <p:cNvSpPr txBox="1">
            <a:spLocks noChangeArrowheads="1"/>
          </p:cNvSpPr>
          <p:nvPr/>
        </p:nvSpPr>
        <p:spPr bwMode="auto">
          <a:xfrm>
            <a:off x="2667000" y="3200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95" name="Text Box 115"/>
          <p:cNvSpPr txBox="1">
            <a:spLocks noChangeArrowheads="1"/>
          </p:cNvSpPr>
          <p:nvPr/>
        </p:nvSpPr>
        <p:spPr bwMode="auto">
          <a:xfrm>
            <a:off x="3462338" y="5110163"/>
            <a:ext cx="323850" cy="162877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u="none"/>
              <a:t> </a:t>
            </a:r>
          </a:p>
          <a:p>
            <a:endParaRPr lang="en-US" sz="2000" u="none"/>
          </a:p>
          <a:p>
            <a:endParaRPr lang="en-US" sz="2000" u="none"/>
          </a:p>
          <a:p>
            <a:r>
              <a:rPr lang="en-US" sz="2000" u="none"/>
              <a:t>  </a:t>
            </a:r>
          </a:p>
          <a:p>
            <a:endParaRPr lang="en-US" sz="2000" u="none"/>
          </a:p>
        </p:txBody>
      </p:sp>
      <p:sp>
        <p:nvSpPr>
          <p:cNvPr id="20596" name="Text Box 116"/>
          <p:cNvSpPr txBox="1">
            <a:spLocks noChangeArrowheads="1"/>
          </p:cNvSpPr>
          <p:nvPr/>
        </p:nvSpPr>
        <p:spPr bwMode="auto">
          <a:xfrm>
            <a:off x="3141663" y="5124450"/>
            <a:ext cx="311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u="none"/>
              <a:t>a</a:t>
            </a:r>
          </a:p>
        </p:txBody>
      </p:sp>
      <p:sp>
        <p:nvSpPr>
          <p:cNvPr id="20597" name="Text Box 117"/>
          <p:cNvSpPr txBox="1">
            <a:spLocks noChangeArrowheads="1"/>
          </p:cNvSpPr>
          <p:nvPr/>
        </p:nvSpPr>
        <p:spPr bwMode="auto">
          <a:xfrm>
            <a:off x="3157538" y="5567363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u="none"/>
              <a:t>b</a:t>
            </a:r>
          </a:p>
        </p:txBody>
      </p:sp>
      <p:sp>
        <p:nvSpPr>
          <p:cNvPr id="20598" name="Text Box 118"/>
          <p:cNvSpPr txBox="1">
            <a:spLocks noChangeArrowheads="1"/>
          </p:cNvSpPr>
          <p:nvPr/>
        </p:nvSpPr>
        <p:spPr bwMode="auto">
          <a:xfrm>
            <a:off x="3157538" y="5948363"/>
            <a:ext cx="29686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u="none"/>
              <a:t>c</a:t>
            </a:r>
          </a:p>
        </p:txBody>
      </p:sp>
      <p:sp>
        <p:nvSpPr>
          <p:cNvPr id="20599" name="Text Box 119"/>
          <p:cNvSpPr txBox="1">
            <a:spLocks noChangeArrowheads="1"/>
          </p:cNvSpPr>
          <p:nvPr/>
        </p:nvSpPr>
        <p:spPr bwMode="auto">
          <a:xfrm>
            <a:off x="3157538" y="6329363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u="none"/>
              <a:t>d</a:t>
            </a:r>
          </a:p>
        </p:txBody>
      </p:sp>
      <p:sp>
        <p:nvSpPr>
          <p:cNvPr id="20600" name="Line 120"/>
          <p:cNvSpPr>
            <a:spLocks noChangeShapeType="1"/>
          </p:cNvSpPr>
          <p:nvPr/>
        </p:nvSpPr>
        <p:spPr bwMode="auto">
          <a:xfrm>
            <a:off x="3462338" y="556736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1" name="Line 121"/>
          <p:cNvSpPr>
            <a:spLocks noChangeShapeType="1"/>
          </p:cNvSpPr>
          <p:nvPr/>
        </p:nvSpPr>
        <p:spPr bwMode="auto">
          <a:xfrm>
            <a:off x="3462338" y="594836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2" name="Line 122"/>
          <p:cNvSpPr>
            <a:spLocks noChangeShapeType="1"/>
          </p:cNvSpPr>
          <p:nvPr/>
        </p:nvSpPr>
        <p:spPr bwMode="auto">
          <a:xfrm>
            <a:off x="3462338" y="632936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3" name="Text Box 123"/>
          <p:cNvSpPr txBox="1">
            <a:spLocks noChangeArrowheads="1"/>
          </p:cNvSpPr>
          <p:nvPr/>
        </p:nvSpPr>
        <p:spPr bwMode="auto">
          <a:xfrm>
            <a:off x="3995738" y="5110163"/>
            <a:ext cx="755650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b</a:t>
            </a:r>
            <a:r>
              <a:rPr lang="en-US" sz="1600"/>
              <a:t>         </a:t>
            </a:r>
          </a:p>
        </p:txBody>
      </p:sp>
      <p:sp>
        <p:nvSpPr>
          <p:cNvPr id="20604" name="Text Box 124"/>
          <p:cNvSpPr txBox="1">
            <a:spLocks noChangeArrowheads="1"/>
          </p:cNvSpPr>
          <p:nvPr/>
        </p:nvSpPr>
        <p:spPr bwMode="auto">
          <a:xfrm>
            <a:off x="3995738" y="5529263"/>
            <a:ext cx="744537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a</a:t>
            </a:r>
            <a:r>
              <a:rPr lang="en-US" sz="1600"/>
              <a:t>         </a:t>
            </a:r>
          </a:p>
        </p:txBody>
      </p:sp>
      <p:sp>
        <p:nvSpPr>
          <p:cNvPr id="20605" name="Text Box 125"/>
          <p:cNvSpPr txBox="1">
            <a:spLocks noChangeArrowheads="1"/>
          </p:cNvSpPr>
          <p:nvPr/>
        </p:nvSpPr>
        <p:spPr bwMode="auto">
          <a:xfrm>
            <a:off x="3995738" y="5948363"/>
            <a:ext cx="755650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d</a:t>
            </a:r>
            <a:r>
              <a:rPr lang="en-US" sz="1600"/>
              <a:t>         </a:t>
            </a:r>
          </a:p>
        </p:txBody>
      </p:sp>
      <p:sp>
        <p:nvSpPr>
          <p:cNvPr id="20606" name="Text Box 126"/>
          <p:cNvSpPr txBox="1">
            <a:spLocks noChangeArrowheads="1"/>
          </p:cNvSpPr>
          <p:nvPr/>
        </p:nvSpPr>
        <p:spPr bwMode="auto">
          <a:xfrm>
            <a:off x="5062538" y="5110163"/>
            <a:ext cx="741362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1600" u="none"/>
              <a:t>d</a:t>
            </a:r>
            <a:r>
              <a:rPr lang="en-US" sz="1600"/>
              <a:t>         </a:t>
            </a:r>
          </a:p>
        </p:txBody>
      </p:sp>
      <p:sp>
        <p:nvSpPr>
          <p:cNvPr id="20607" name="Text Box 127"/>
          <p:cNvSpPr txBox="1">
            <a:spLocks noChangeArrowheads="1"/>
          </p:cNvSpPr>
          <p:nvPr/>
        </p:nvSpPr>
        <p:spPr bwMode="auto">
          <a:xfrm>
            <a:off x="6205538" y="5110163"/>
            <a:ext cx="744537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c</a:t>
            </a:r>
            <a:r>
              <a:rPr lang="en-US" sz="1600"/>
              <a:t>         </a:t>
            </a:r>
          </a:p>
        </p:txBody>
      </p:sp>
      <p:sp>
        <p:nvSpPr>
          <p:cNvPr id="20608" name="Line 128"/>
          <p:cNvSpPr>
            <a:spLocks noChangeShapeType="1"/>
          </p:cNvSpPr>
          <p:nvPr/>
        </p:nvSpPr>
        <p:spPr bwMode="auto">
          <a:xfrm>
            <a:off x="6586538" y="5110163"/>
            <a:ext cx="0" cy="365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9" name="Line 129"/>
          <p:cNvSpPr>
            <a:spLocks noChangeShapeType="1"/>
          </p:cNvSpPr>
          <p:nvPr/>
        </p:nvSpPr>
        <p:spPr bwMode="auto">
          <a:xfrm>
            <a:off x="3690938" y="526256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0" name="Line 130"/>
          <p:cNvSpPr>
            <a:spLocks noChangeShapeType="1"/>
          </p:cNvSpPr>
          <p:nvPr/>
        </p:nvSpPr>
        <p:spPr bwMode="auto">
          <a:xfrm>
            <a:off x="4605338" y="5262563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1" name="Line 131"/>
          <p:cNvSpPr>
            <a:spLocks noChangeShapeType="1"/>
          </p:cNvSpPr>
          <p:nvPr/>
        </p:nvSpPr>
        <p:spPr bwMode="auto">
          <a:xfrm>
            <a:off x="5672138" y="526256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2" name="Line 132"/>
          <p:cNvSpPr>
            <a:spLocks noChangeShapeType="1"/>
          </p:cNvSpPr>
          <p:nvPr/>
        </p:nvSpPr>
        <p:spPr bwMode="auto">
          <a:xfrm flipH="1">
            <a:off x="6588125" y="5110163"/>
            <a:ext cx="377825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3" name="Line 133"/>
          <p:cNvSpPr>
            <a:spLocks noChangeShapeType="1"/>
          </p:cNvSpPr>
          <p:nvPr/>
        </p:nvSpPr>
        <p:spPr bwMode="auto">
          <a:xfrm>
            <a:off x="3690938" y="571976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4" name="Line 134"/>
          <p:cNvSpPr>
            <a:spLocks noChangeShapeType="1"/>
          </p:cNvSpPr>
          <p:nvPr/>
        </p:nvSpPr>
        <p:spPr bwMode="auto">
          <a:xfrm>
            <a:off x="3690938" y="610076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5" name="Text Box 135"/>
          <p:cNvSpPr txBox="1">
            <a:spLocks noChangeArrowheads="1"/>
          </p:cNvSpPr>
          <p:nvPr/>
        </p:nvSpPr>
        <p:spPr bwMode="auto">
          <a:xfrm>
            <a:off x="5062538" y="5529263"/>
            <a:ext cx="744537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c</a:t>
            </a:r>
            <a:r>
              <a:rPr lang="en-US" sz="1600"/>
              <a:t>         </a:t>
            </a:r>
          </a:p>
        </p:txBody>
      </p:sp>
      <p:sp>
        <p:nvSpPr>
          <p:cNvPr id="20616" name="Line 136"/>
          <p:cNvSpPr>
            <a:spLocks noChangeShapeType="1"/>
          </p:cNvSpPr>
          <p:nvPr/>
        </p:nvSpPr>
        <p:spPr bwMode="auto">
          <a:xfrm flipH="1">
            <a:off x="5443538" y="5537200"/>
            <a:ext cx="0" cy="334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7" name="Text Box 137"/>
          <p:cNvSpPr txBox="1">
            <a:spLocks noChangeArrowheads="1"/>
          </p:cNvSpPr>
          <p:nvPr/>
        </p:nvSpPr>
        <p:spPr bwMode="auto">
          <a:xfrm>
            <a:off x="5100638" y="5948363"/>
            <a:ext cx="714375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1600" u="none"/>
              <a:t>a</a:t>
            </a:r>
            <a:r>
              <a:rPr lang="en-US" sz="1600"/>
              <a:t>         </a:t>
            </a:r>
          </a:p>
        </p:txBody>
      </p:sp>
      <p:sp>
        <p:nvSpPr>
          <p:cNvPr id="20618" name="Text Box 138"/>
          <p:cNvSpPr txBox="1">
            <a:spLocks noChangeArrowheads="1"/>
          </p:cNvSpPr>
          <p:nvPr/>
        </p:nvSpPr>
        <p:spPr bwMode="auto">
          <a:xfrm>
            <a:off x="6205538" y="5948363"/>
            <a:ext cx="755650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b</a:t>
            </a:r>
            <a:r>
              <a:rPr lang="en-US" sz="1600"/>
              <a:t>         </a:t>
            </a:r>
          </a:p>
        </p:txBody>
      </p:sp>
      <p:sp>
        <p:nvSpPr>
          <p:cNvPr id="20619" name="Text Box 139"/>
          <p:cNvSpPr txBox="1">
            <a:spLocks noChangeArrowheads="1"/>
          </p:cNvSpPr>
          <p:nvPr/>
        </p:nvSpPr>
        <p:spPr bwMode="auto">
          <a:xfrm>
            <a:off x="3995738" y="6405563"/>
            <a:ext cx="744537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u="none"/>
              <a:t>a</a:t>
            </a:r>
            <a:r>
              <a:rPr lang="en-US" sz="1600"/>
              <a:t>         </a:t>
            </a:r>
          </a:p>
        </p:txBody>
      </p:sp>
      <p:sp>
        <p:nvSpPr>
          <p:cNvPr id="20620" name="Text Box 140"/>
          <p:cNvSpPr txBox="1">
            <a:spLocks noChangeArrowheads="1"/>
          </p:cNvSpPr>
          <p:nvPr/>
        </p:nvSpPr>
        <p:spPr bwMode="auto">
          <a:xfrm>
            <a:off x="5100638" y="6405563"/>
            <a:ext cx="714375" cy="3492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1600" u="none"/>
              <a:t>c</a:t>
            </a:r>
            <a:r>
              <a:rPr lang="en-US" sz="1600"/>
              <a:t>         </a:t>
            </a:r>
          </a:p>
        </p:txBody>
      </p:sp>
      <p:sp>
        <p:nvSpPr>
          <p:cNvPr id="20621" name="Line 141"/>
          <p:cNvSpPr>
            <a:spLocks noChangeShapeType="1"/>
          </p:cNvSpPr>
          <p:nvPr/>
        </p:nvSpPr>
        <p:spPr bwMode="auto">
          <a:xfrm>
            <a:off x="4605338" y="5719763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2" name="Line 142"/>
          <p:cNvSpPr>
            <a:spLocks noChangeShapeType="1"/>
          </p:cNvSpPr>
          <p:nvPr/>
        </p:nvSpPr>
        <p:spPr bwMode="auto">
          <a:xfrm>
            <a:off x="5672138" y="610076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3" name="Line 143"/>
          <p:cNvSpPr>
            <a:spLocks noChangeShapeType="1"/>
          </p:cNvSpPr>
          <p:nvPr/>
        </p:nvSpPr>
        <p:spPr bwMode="auto">
          <a:xfrm>
            <a:off x="4605338" y="6100763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4" name="Line 144"/>
          <p:cNvSpPr>
            <a:spLocks noChangeShapeType="1"/>
          </p:cNvSpPr>
          <p:nvPr/>
        </p:nvSpPr>
        <p:spPr bwMode="auto">
          <a:xfrm>
            <a:off x="4605338" y="6557963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5" name="Line 145"/>
          <p:cNvSpPr>
            <a:spLocks noChangeShapeType="1"/>
          </p:cNvSpPr>
          <p:nvPr/>
        </p:nvSpPr>
        <p:spPr bwMode="auto">
          <a:xfrm flipH="1">
            <a:off x="5443538" y="5505450"/>
            <a:ext cx="365125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6" name="Line 146"/>
          <p:cNvSpPr>
            <a:spLocks noChangeShapeType="1"/>
          </p:cNvSpPr>
          <p:nvPr/>
        </p:nvSpPr>
        <p:spPr bwMode="auto">
          <a:xfrm>
            <a:off x="3690938" y="6557963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7" name="Line 147"/>
          <p:cNvSpPr>
            <a:spLocks noChangeShapeType="1"/>
          </p:cNvSpPr>
          <p:nvPr/>
        </p:nvSpPr>
        <p:spPr bwMode="auto">
          <a:xfrm flipH="1">
            <a:off x="5445125" y="5119688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8" name="Line 148"/>
          <p:cNvSpPr>
            <a:spLocks noChangeShapeType="1"/>
          </p:cNvSpPr>
          <p:nvPr/>
        </p:nvSpPr>
        <p:spPr bwMode="auto">
          <a:xfrm flipH="1">
            <a:off x="4397375" y="5122863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9" name="Line 149"/>
          <p:cNvSpPr>
            <a:spLocks noChangeShapeType="1"/>
          </p:cNvSpPr>
          <p:nvPr/>
        </p:nvSpPr>
        <p:spPr bwMode="auto">
          <a:xfrm flipH="1">
            <a:off x="4397375" y="5556250"/>
            <a:ext cx="0" cy="334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0" name="Line 150"/>
          <p:cNvSpPr>
            <a:spLocks noChangeShapeType="1"/>
          </p:cNvSpPr>
          <p:nvPr/>
        </p:nvSpPr>
        <p:spPr bwMode="auto">
          <a:xfrm flipH="1">
            <a:off x="4397375" y="5961063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1" name="Line 151"/>
          <p:cNvSpPr>
            <a:spLocks noChangeShapeType="1"/>
          </p:cNvSpPr>
          <p:nvPr/>
        </p:nvSpPr>
        <p:spPr bwMode="auto">
          <a:xfrm flipH="1">
            <a:off x="4397375" y="6427788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2" name="Line 152"/>
          <p:cNvSpPr>
            <a:spLocks noChangeShapeType="1"/>
          </p:cNvSpPr>
          <p:nvPr/>
        </p:nvSpPr>
        <p:spPr bwMode="auto">
          <a:xfrm flipH="1">
            <a:off x="5462588" y="6427788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3" name="Line 153"/>
          <p:cNvSpPr>
            <a:spLocks noChangeShapeType="1"/>
          </p:cNvSpPr>
          <p:nvPr/>
        </p:nvSpPr>
        <p:spPr bwMode="auto">
          <a:xfrm flipH="1">
            <a:off x="5440363" y="5957888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4" name="Line 154"/>
          <p:cNvSpPr>
            <a:spLocks noChangeShapeType="1"/>
          </p:cNvSpPr>
          <p:nvPr/>
        </p:nvSpPr>
        <p:spPr bwMode="auto">
          <a:xfrm flipH="1">
            <a:off x="6586538" y="5962650"/>
            <a:ext cx="0" cy="334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5" name="Line 155"/>
          <p:cNvSpPr>
            <a:spLocks noChangeShapeType="1"/>
          </p:cNvSpPr>
          <p:nvPr/>
        </p:nvSpPr>
        <p:spPr bwMode="auto">
          <a:xfrm flipH="1">
            <a:off x="6570663" y="5927725"/>
            <a:ext cx="365125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6" name="Line 156"/>
          <p:cNvSpPr>
            <a:spLocks noChangeShapeType="1"/>
          </p:cNvSpPr>
          <p:nvPr/>
        </p:nvSpPr>
        <p:spPr bwMode="auto">
          <a:xfrm flipH="1">
            <a:off x="5462588" y="6392863"/>
            <a:ext cx="365125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7" name="Line 157"/>
          <p:cNvSpPr>
            <a:spLocks noChangeShapeType="1"/>
          </p:cNvSpPr>
          <p:nvPr/>
        </p:nvSpPr>
        <p:spPr bwMode="auto">
          <a:xfrm flipH="1">
            <a:off x="4354513" y="3281363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8" name="Line 158"/>
          <p:cNvSpPr>
            <a:spLocks noChangeShapeType="1"/>
          </p:cNvSpPr>
          <p:nvPr/>
        </p:nvSpPr>
        <p:spPr bwMode="auto">
          <a:xfrm flipH="1">
            <a:off x="4356100" y="3702050"/>
            <a:ext cx="0" cy="334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9" name="Line 159"/>
          <p:cNvSpPr>
            <a:spLocks noChangeShapeType="1"/>
          </p:cNvSpPr>
          <p:nvPr/>
        </p:nvSpPr>
        <p:spPr bwMode="auto">
          <a:xfrm flipH="1">
            <a:off x="4357688" y="4108450"/>
            <a:ext cx="0" cy="334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40" name="Line 160"/>
          <p:cNvSpPr>
            <a:spLocks noChangeShapeType="1"/>
          </p:cNvSpPr>
          <p:nvPr/>
        </p:nvSpPr>
        <p:spPr bwMode="auto">
          <a:xfrm flipH="1">
            <a:off x="5437188" y="3268663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41" name="Line 161"/>
          <p:cNvSpPr>
            <a:spLocks noChangeShapeType="1"/>
          </p:cNvSpPr>
          <p:nvPr/>
        </p:nvSpPr>
        <p:spPr bwMode="auto">
          <a:xfrm flipH="1">
            <a:off x="6562725" y="3270250"/>
            <a:ext cx="0" cy="334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42" name="Line 162"/>
          <p:cNvSpPr>
            <a:spLocks noChangeShapeType="1"/>
          </p:cNvSpPr>
          <p:nvPr/>
        </p:nvSpPr>
        <p:spPr bwMode="auto">
          <a:xfrm flipH="1">
            <a:off x="6583363" y="3246438"/>
            <a:ext cx="365125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43" name="Line 163"/>
          <p:cNvSpPr>
            <a:spLocks noChangeShapeType="1"/>
          </p:cNvSpPr>
          <p:nvPr/>
        </p:nvSpPr>
        <p:spPr bwMode="auto">
          <a:xfrm flipH="1">
            <a:off x="4335463" y="3678238"/>
            <a:ext cx="381000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44" name="Line 164"/>
          <p:cNvSpPr>
            <a:spLocks noChangeShapeType="1"/>
          </p:cNvSpPr>
          <p:nvPr/>
        </p:nvSpPr>
        <p:spPr bwMode="auto">
          <a:xfrm flipH="1">
            <a:off x="4365625" y="4100513"/>
            <a:ext cx="365125" cy="322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45" name="Line 165"/>
          <p:cNvSpPr>
            <a:spLocks noChangeShapeType="1"/>
          </p:cNvSpPr>
          <p:nvPr/>
        </p:nvSpPr>
        <p:spPr bwMode="auto">
          <a:xfrm flipH="1">
            <a:off x="3436938" y="4487863"/>
            <a:ext cx="334962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Spanning Tree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spanning tree</a:t>
            </a:r>
            <a:r>
              <a:rPr lang="en-US" b="1" dirty="0" smtClean="0"/>
              <a:t> </a:t>
            </a:r>
            <a:r>
              <a:rPr lang="en-US" dirty="0" smtClean="0"/>
              <a:t>that has minimum total weight is called a </a:t>
            </a:r>
            <a:r>
              <a:rPr lang="en-US" b="1" dirty="0" smtClean="0"/>
              <a:t>minimum spanning tree</a:t>
            </a:r>
            <a:r>
              <a:rPr lang="en-US" dirty="0" smtClean="0"/>
              <a:t> for the graph. </a:t>
            </a:r>
          </a:p>
          <a:p>
            <a:pPr lvl="1"/>
            <a:r>
              <a:rPr lang="en-US" dirty="0" smtClean="0"/>
              <a:t>Technically it is a minimum-weight spanning tree.</a:t>
            </a:r>
          </a:p>
          <a:p>
            <a:r>
              <a:rPr lang="en-US" dirty="0" smtClean="0"/>
              <a:t>If all edges have the same weight, breadth-first search or depth-first search will yield minimum spanning trees.</a:t>
            </a:r>
          </a:p>
          <a:p>
            <a:pPr lvl="1"/>
            <a:r>
              <a:rPr lang="en-US" dirty="0" smtClean="0"/>
              <a:t>For the rest of this discussion, we assume the edges have weights associated with them.</a:t>
            </a:r>
          </a:p>
          <a:p>
            <a:pPr algn="ctr">
              <a:buNone/>
            </a:pPr>
            <a:endParaRPr lang="en-US" sz="2400" i="1" dirty="0" smtClean="0"/>
          </a:p>
          <a:p>
            <a:pPr algn="ctr">
              <a:buNone/>
            </a:pPr>
            <a:endParaRPr lang="en-US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344964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Spanning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Minimum-cost spanning trees have many applications. </a:t>
            </a:r>
          </a:p>
          <a:p>
            <a:pPr lvl="1"/>
            <a:r>
              <a:rPr lang="en-US" dirty="0" smtClean="0"/>
              <a:t>Building cable networks that join </a:t>
            </a:r>
            <a:r>
              <a:rPr lang="en-US" i="1" dirty="0" smtClean="0"/>
              <a:t>n</a:t>
            </a:r>
            <a:r>
              <a:rPr lang="en-US" dirty="0" smtClean="0"/>
              <a:t> locations with minimum cost.</a:t>
            </a:r>
          </a:p>
          <a:p>
            <a:pPr lvl="1"/>
            <a:r>
              <a:rPr lang="en-US" dirty="0" smtClean="0"/>
              <a:t>Building a road network that joins </a:t>
            </a:r>
            <a:r>
              <a:rPr lang="en-US" i="1" dirty="0" smtClean="0"/>
              <a:t>n</a:t>
            </a:r>
            <a:r>
              <a:rPr lang="en-US" dirty="0" smtClean="0"/>
              <a:t> cities with minimum cost.</a:t>
            </a:r>
          </a:p>
          <a:p>
            <a:pPr lvl="1"/>
            <a:r>
              <a:rPr lang="en-US" dirty="0" smtClean="0"/>
              <a:t>Obtaining an independent set of circuit equations for an electrical network.</a:t>
            </a:r>
          </a:p>
          <a:p>
            <a:pPr lvl="1"/>
            <a:r>
              <a:rPr lang="en-US" dirty="0" smtClean="0"/>
              <a:t>In pattern recognition minimal spanning trees can be used to find noisy pixels.</a:t>
            </a:r>
          </a:p>
        </p:txBody>
      </p:sp>
    </p:spTree>
    <p:extLst>
      <p:ext uri="{BB962C8B-B14F-4D97-AF65-F5344CB8AC3E}">
        <p14:creationId xmlns:p14="http://schemas.microsoft.com/office/powerpoint/2010/main" val="12671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Spanning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this graph.</a:t>
            </a:r>
          </a:p>
          <a:p>
            <a:endParaRPr lang="en-US" dirty="0" smtClean="0"/>
          </a:p>
          <a:p>
            <a:r>
              <a:rPr lang="en-US" dirty="0" smtClean="0"/>
              <a:t>It has 20 spanning trees. Some are: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are two minimum-</a:t>
            </a:r>
            <a:br>
              <a:rPr lang="en-US" dirty="0" smtClean="0"/>
            </a:br>
            <a:r>
              <a:rPr lang="en-US" dirty="0" smtClean="0"/>
              <a:t>cost spanning trees, </a:t>
            </a:r>
            <a:br>
              <a:rPr lang="en-US" dirty="0" smtClean="0"/>
            </a:br>
            <a:r>
              <a:rPr lang="en-US" dirty="0" smtClean="0"/>
              <a:t>each with a cost of 6:</a:t>
            </a:r>
          </a:p>
        </p:txBody>
      </p:sp>
      <p:pic>
        <p:nvPicPr>
          <p:cNvPr id="4" name="Picture 6" descr="mst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447800"/>
            <a:ext cx="128587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mst0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6913" y="3200400"/>
            <a:ext cx="12858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mst00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13385" y="3209925"/>
            <a:ext cx="12858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mst0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9857" y="3200400"/>
            <a:ext cx="12858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 descr="mst0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46329" y="3209925"/>
            <a:ext cx="12858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4" descr="mst0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4800600"/>
            <a:ext cx="12858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5" descr="mst0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4800600"/>
            <a:ext cx="12858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6" descr="mst0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2800" y="3200400"/>
            <a:ext cx="12858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26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Spanning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Brute Force option: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For all possible spanning trees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dirty="0" smtClean="0"/>
              <a:t>Calculate the sum of the edge weights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dirty="0" smtClean="0"/>
              <a:t>Keep track of the tree with the minimum weight.</a:t>
            </a:r>
          </a:p>
          <a:p>
            <a:pPr marL="514350" indent="-514350"/>
            <a:r>
              <a:rPr lang="en-US" dirty="0" smtClean="0"/>
              <a:t>Step </a:t>
            </a:r>
            <a:r>
              <a:rPr lang="en-US" dirty="0" err="1" smtClean="0"/>
              <a:t>i</a:t>
            </a:r>
            <a:r>
              <a:rPr lang="en-US" dirty="0" smtClean="0"/>
              <a:t>) requires N-1 time, since each tree will have exactly N-1 edges. </a:t>
            </a:r>
          </a:p>
          <a:p>
            <a:pPr marL="514350" indent="-514350"/>
            <a:r>
              <a:rPr lang="en-US" dirty="0" smtClean="0"/>
              <a:t>If there are M spanning trees, then the total cost will O(MN).</a:t>
            </a:r>
          </a:p>
          <a:p>
            <a:pPr marL="514350" indent="-514350"/>
            <a:r>
              <a:rPr lang="en-US" dirty="0" smtClean="0"/>
              <a:t>Consider a complete graph, with N(N-1) edges. How big can M be?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29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MST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complete graph, it has been shown that there are </a:t>
            </a:r>
            <a:r>
              <a:rPr lang="en-US" i="1" dirty="0" smtClean="0"/>
              <a:t>N</a:t>
            </a:r>
            <a:r>
              <a:rPr lang="en-US" i="1" baseline="30000" dirty="0" smtClean="0"/>
              <a:t>N-2</a:t>
            </a:r>
            <a:r>
              <a:rPr lang="en-US" dirty="0" smtClean="0"/>
              <a:t> possible spanning trees!</a:t>
            </a:r>
          </a:p>
          <a:p>
            <a:r>
              <a:rPr lang="en-US" dirty="0" smtClean="0"/>
              <a:t>Alternatively, given N items, you can build </a:t>
            </a:r>
            <a:r>
              <a:rPr lang="en-US" i="1" dirty="0" smtClean="0"/>
              <a:t>N</a:t>
            </a:r>
            <a:r>
              <a:rPr lang="en-US" i="1" baseline="30000" dirty="0" smtClean="0"/>
              <a:t>N-2</a:t>
            </a:r>
            <a:r>
              <a:rPr lang="en-US" dirty="0" smtClean="0"/>
              <a:t> distinct trees to connect these items.</a:t>
            </a:r>
          </a:p>
        </p:txBody>
      </p:sp>
    </p:spTree>
    <p:extLst>
      <p:ext uri="{BB962C8B-B14F-4D97-AF65-F5344CB8AC3E}">
        <p14:creationId xmlns:p14="http://schemas.microsoft.com/office/powerpoint/2010/main" val="4726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Minimum Spanning Trees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ko-KR" dirty="0">
                <a:ea typeface="UWKMJF (KSC)" pitchFamily="2" charset="-127"/>
              </a:rPr>
              <a:t>Input: connected undirected graph G = (V, E)  where  for each edge </a:t>
            </a:r>
            <a:r>
              <a:rPr lang="en-US" altLang="ko-KR" i="1" dirty="0">
                <a:ea typeface="UWKMJF (KSC)" pitchFamily="2" charset="-127"/>
              </a:rPr>
              <a:t>(u, v)</a:t>
            </a:r>
            <a:r>
              <a:rPr lang="en-US" altLang="ko-KR" dirty="0">
                <a:ea typeface="UWKMJF (KSC)" pitchFamily="2" charset="-127"/>
              </a:rPr>
              <a:t> </a:t>
            </a:r>
            <a:r>
              <a:rPr lang="en-US" altLang="ko-KR" dirty="0">
                <a:ea typeface="UWKMJF (KSC)" pitchFamily="2" charset="-127"/>
                <a:sym typeface="Symbol" pitchFamily="18" charset="2"/>
              </a:rPr>
              <a:t></a:t>
            </a:r>
            <a:r>
              <a:rPr lang="en-US" altLang="ko-KR" dirty="0">
                <a:ea typeface="UWKMJF (KSC)" pitchFamily="2" charset="-127"/>
              </a:rPr>
              <a:t> E, we have a weight </a:t>
            </a:r>
            <a:r>
              <a:rPr lang="en-US" altLang="ko-KR" i="1" dirty="0">
                <a:ea typeface="UWKMJF (KSC)" pitchFamily="2" charset="-127"/>
              </a:rPr>
              <a:t>w(u, v)</a:t>
            </a:r>
            <a:r>
              <a:rPr lang="en-US" altLang="ko-KR" dirty="0">
                <a:ea typeface="UWKMJF (KSC)" pitchFamily="2" charset="-127"/>
              </a:rPr>
              <a:t> </a:t>
            </a:r>
            <a:endParaRPr lang="en-US" altLang="ko-KR" dirty="0">
              <a:ea typeface="굴림" pitchFamily="34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dirty="0">
                <a:ea typeface="UWKMJF (KSC)" pitchFamily="2" charset="-127"/>
              </a:rPr>
              <a:t>Output: Find an acyclic subset T </a:t>
            </a:r>
            <a:r>
              <a:rPr lang="en-US" altLang="ko-KR" dirty="0">
                <a:ea typeface="UWKMJF (KSC)" pitchFamily="2" charset="-127"/>
                <a:sym typeface="Symbol" pitchFamily="18" charset="2"/>
              </a:rPr>
              <a:t></a:t>
            </a:r>
            <a:r>
              <a:rPr lang="en-US" altLang="ko-KR" dirty="0">
                <a:ea typeface="UWKMJF (KSC)" pitchFamily="2" charset="-127"/>
              </a:rPr>
              <a:t> E that connects all of the vertices and whose total weight is minimized.</a:t>
            </a:r>
            <a:endParaRPr lang="en-US" altLang="ko-KR" dirty="0">
              <a:ea typeface="굴림" pitchFamily="34" charset="-127"/>
            </a:endParaRP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8947-D09D-4CB5-8FAB-336A1CB10250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Minimum Spanning Trees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(Prim</a:t>
            </a:r>
            <a:r>
              <a:rPr lang="en-US" altLang="ko-KR" sz="36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Prim</a:t>
            </a:r>
            <a:r>
              <a:rPr lang="en-US" altLang="ko-KR" sz="20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000" dirty="0">
                <a:ea typeface="UWKMJF (KSC)" pitchFamily="2" charset="-127"/>
              </a:rPr>
              <a:t>s algorithm has the property that the edges in the set A always form a single tree. It starts with any node and expanding until tree span all the vertices in V.</a:t>
            </a:r>
            <a:endParaRPr lang="en-US" altLang="ko-KR" sz="2000" dirty="0">
              <a:ea typeface="바탕" pitchFamily="18" charset="-127"/>
            </a:endParaRP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At each step, a light edge connecting a vertex in A to a vertex in V-A is added to the tree.</a:t>
            </a:r>
            <a:endParaRPr lang="en-US" altLang="ko-KR" sz="2000" dirty="0">
              <a:ea typeface="바탕" pitchFamily="18" charset="-127"/>
            </a:endParaRP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This strategy is greedy since an edge with minimum amount possible to the tree</a:t>
            </a:r>
            <a:r>
              <a:rPr lang="en-US" altLang="ko-KR" sz="20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000" dirty="0">
                <a:ea typeface="UWKMJF (KSC)" pitchFamily="2" charset="-127"/>
              </a:rPr>
              <a:t>s weight is chosen to build a tree.</a:t>
            </a:r>
            <a:endParaRPr lang="en-US" altLang="ko-KR" sz="2000" dirty="0">
              <a:ea typeface="바탕" pitchFamily="18" charset="-127"/>
            </a:endParaRP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The key to implementing Prim</a:t>
            </a:r>
            <a:r>
              <a:rPr lang="en-US" altLang="ko-KR" sz="20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000" dirty="0">
                <a:ea typeface="UWKMJF (KSC)" pitchFamily="2" charset="-127"/>
              </a:rPr>
              <a:t>s algorithm is to make it easy to select a new edge to be added to the tree formed by the edges in A.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6EF5-8FFD-4580-8EFD-56EBF35286AA}" type="slidenum">
              <a:rPr lang="en-US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3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Minimum Spanning Trees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(Prim</a:t>
            </a:r>
            <a:r>
              <a:rPr lang="en-US" altLang="ko-KR" sz="36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>
                <a:ea typeface="UWKMJF (KSC)" pitchFamily="2" charset="-127"/>
              </a:rPr>
              <a:t>s Algorithm)</a:t>
            </a:r>
            <a:endParaRPr lang="en-US" sz="3600" dirty="0">
              <a:ea typeface="UWKMJF (KSC)" pitchFamily="2" charset="-127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/>
              <a:t>Implementation of Prim’s Algorithm</a:t>
            </a:r>
          </a:p>
          <a:p>
            <a:pPr>
              <a:buClr>
                <a:schemeClr val="tx2"/>
              </a:buClr>
            </a:pPr>
            <a:r>
              <a:rPr lang="en-US" altLang="ko-KR" dirty="0">
                <a:ea typeface="UWKMJF (KSC)" pitchFamily="2" charset="-127"/>
              </a:rPr>
              <a:t>Each node u </a:t>
            </a:r>
            <a:r>
              <a:rPr lang="en-US" altLang="ko-KR" dirty="0">
                <a:ea typeface="UWKMJF (KSC)" pitchFamily="2" charset="-127"/>
                <a:sym typeface="Symbol" pitchFamily="18" charset="2"/>
              </a:rPr>
              <a:t></a:t>
            </a:r>
            <a:r>
              <a:rPr lang="en-US" altLang="ko-KR" dirty="0">
                <a:ea typeface="UWKMJF (KSC)" pitchFamily="2" charset="-127"/>
              </a:rPr>
              <a:t> V has two element </a:t>
            </a:r>
            <a:r>
              <a:rPr lang="en-US" altLang="ko-KR" dirty="0" err="1">
                <a:ea typeface="UWKMJF (KSC)" pitchFamily="2" charset="-127"/>
              </a:rPr>
              <a:t>u.key</a:t>
            </a:r>
            <a:r>
              <a:rPr lang="en-US" altLang="ko-KR" dirty="0">
                <a:ea typeface="UWKMJF (KSC)" pitchFamily="2" charset="-127"/>
              </a:rPr>
              <a:t> and </a:t>
            </a:r>
            <a:r>
              <a:rPr lang="en-US" altLang="ko-KR" dirty="0" err="1">
                <a:ea typeface="UWKMJF (KSC)" pitchFamily="2" charset="-127"/>
              </a:rPr>
              <a:t>u.parent</a:t>
            </a:r>
            <a:r>
              <a:rPr lang="en-US" altLang="ko-KR" dirty="0">
                <a:ea typeface="UWKMJF (KSC)" pitchFamily="2" charset="-127"/>
              </a:rPr>
              <a:t>. </a:t>
            </a:r>
          </a:p>
          <a:p>
            <a:pPr>
              <a:buClr>
                <a:schemeClr val="tx2"/>
              </a:buClr>
            </a:pPr>
            <a:r>
              <a:rPr lang="en-US" altLang="ko-KR" dirty="0" err="1">
                <a:ea typeface="UWKMJF (KSC)" pitchFamily="2" charset="-127"/>
              </a:rPr>
              <a:t>u.key</a:t>
            </a:r>
            <a:r>
              <a:rPr lang="en-US" altLang="ko-KR" dirty="0">
                <a:ea typeface="UWKMJF (KSC)" pitchFamily="2" charset="-127"/>
              </a:rPr>
              <a:t> used to find out minimum possible connection to the node (using Priority Q)</a:t>
            </a:r>
          </a:p>
          <a:p>
            <a:pPr>
              <a:buClr>
                <a:schemeClr val="tx2"/>
              </a:buClr>
            </a:pPr>
            <a:r>
              <a:rPr lang="en-US" altLang="ko-KR" dirty="0" err="1">
                <a:ea typeface="UWKMJF (KSC)" pitchFamily="2" charset="-127"/>
              </a:rPr>
              <a:t>u.parent</a:t>
            </a:r>
            <a:r>
              <a:rPr lang="en-US" altLang="ko-KR" dirty="0">
                <a:ea typeface="UWKMJF (KSC)" pitchFamily="2" charset="-127"/>
              </a:rPr>
              <a:t> is used for building a tree.</a:t>
            </a:r>
            <a:endParaRPr lang="en-US" altLang="ko-KR" dirty="0">
              <a:ea typeface="바탕" pitchFamily="18" charset="-127"/>
            </a:endParaRPr>
          </a:p>
          <a:p>
            <a:pPr>
              <a:buClr>
                <a:schemeClr val="tx2"/>
              </a:buCl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4A7F-FEC2-4647-B4B8-056835C965CB}" type="slidenum">
              <a:rPr lang="en-US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5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Minimum Spanning Trees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(Prim</a:t>
            </a:r>
            <a:r>
              <a:rPr lang="en-US" altLang="ko-KR" sz="36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0ABE-2971-4C87-9EA4-90CFFB662A35}" type="slidenum">
              <a:rPr lang="en-US"/>
              <a:pPr/>
              <a:t>58</a:t>
            </a:fld>
            <a:endParaRPr lang="en-US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57200" y="1579971"/>
            <a:ext cx="8382000" cy="44689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Prim(V, E)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{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     Initialize: </a:t>
            </a:r>
            <a:r>
              <a:rPr lang="en-US" b="1" i="1" dirty="0" err="1"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baseline="-25000" dirty="0" err="1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new</a:t>
            </a: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= {</a:t>
            </a:r>
            <a:r>
              <a:rPr lang="en-US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r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}, </a:t>
            </a:r>
            <a:r>
              <a:rPr lang="en-US" b="1" i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r</a:t>
            </a: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is an arbitrary node r 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  <a:sym typeface="Symbol"/>
              </a:rPr>
              <a:t>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, </a:t>
            </a: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		     </a:t>
            </a:r>
            <a:r>
              <a:rPr lang="en-US" b="1" i="1" dirty="0" err="1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E</a:t>
            </a:r>
            <a:r>
              <a:rPr lang="en-US" b="1" baseline="-25000" dirty="0" err="1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new</a:t>
            </a: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= {} 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     Repeat until </a:t>
            </a:r>
            <a:r>
              <a:rPr lang="en-US" b="1" i="1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baseline="-25000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new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= </a:t>
            </a:r>
            <a:r>
              <a:rPr lang="en-US" b="1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     {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     Choose 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an edge </a:t>
            </a: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{(</a:t>
            </a:r>
            <a:r>
              <a:rPr lang="en-US" i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u</a:t>
            </a:r>
            <a:r>
              <a:rPr lang="en-US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, </a:t>
            </a:r>
            <a:r>
              <a:rPr lang="en-US" i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v)</a:t>
            </a: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} 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with minimal weight </a:t>
            </a:r>
            <a:r>
              <a:rPr lang="en-US" b="1" dirty="0" err="1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s.t.</a:t>
            </a: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ourier New" pitchFamily="49" charset="0"/>
                <a:ea typeface="Times New Roman"/>
                <a:cs typeface="Courier New" pitchFamily="49" charset="0"/>
              </a:rPr>
              <a:t>	</a:t>
            </a:r>
            <a:r>
              <a:rPr lang="en-US" b="1" i="1" dirty="0" smtClean="0">
                <a:latin typeface="Courier New" pitchFamily="49" charset="0"/>
                <a:ea typeface="Times New Roman"/>
                <a:cs typeface="Courier New" pitchFamily="49" charset="0"/>
              </a:rPr>
              <a:t>    </a:t>
            </a:r>
            <a:r>
              <a:rPr lang="en-US" i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u</a:t>
            </a: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  <a:sym typeface="Symbol"/>
              </a:rPr>
              <a:t>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i="1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baseline="-25000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new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and </a:t>
            </a:r>
            <a:r>
              <a:rPr lang="en-US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  <a:sym typeface="Symbol"/>
              </a:rPr>
              <a:t>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-</a:t>
            </a:r>
            <a:r>
              <a:rPr lang="en-US" b="1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i="1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baseline="-25000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new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     </a:t>
            </a:r>
            <a:r>
              <a:rPr lang="en-US" b="1" dirty="0" smtClean="0">
                <a:solidFill>
                  <a:srgbClr val="00B050"/>
                </a:solidFill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// If </a:t>
            </a:r>
            <a:r>
              <a:rPr lang="en-US" b="1" dirty="0">
                <a:solidFill>
                  <a:srgbClr val="00B050"/>
                </a:solidFill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there are multiple edges with the </a:t>
            </a:r>
            <a:r>
              <a:rPr lang="en-US" b="1" dirty="0" smtClean="0">
                <a:solidFill>
                  <a:srgbClr val="00B050"/>
                </a:solidFill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same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B050"/>
                </a:solidFill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Courier New" pitchFamily="49" charset="0"/>
                <a:ea typeface="Times New Roman"/>
                <a:cs typeface="Courier New" pitchFamily="49" charset="0"/>
              </a:rPr>
              <a:t>     // weight, </a:t>
            </a:r>
            <a:r>
              <a:rPr lang="en-US" b="1" dirty="0" smtClean="0">
                <a:solidFill>
                  <a:srgbClr val="00B050"/>
                </a:solidFill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any </a:t>
            </a:r>
            <a:r>
              <a:rPr lang="en-US" b="1" dirty="0">
                <a:solidFill>
                  <a:srgbClr val="00B050"/>
                </a:solidFill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of </a:t>
            </a:r>
            <a:r>
              <a:rPr lang="en-US" b="1" dirty="0" smtClean="0">
                <a:solidFill>
                  <a:srgbClr val="00B050"/>
                </a:solidFill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them </a:t>
            </a:r>
            <a:r>
              <a:rPr lang="en-US" b="1" dirty="0">
                <a:solidFill>
                  <a:srgbClr val="00B050"/>
                </a:solidFill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may be </a:t>
            </a:r>
            <a:r>
              <a:rPr lang="en-US" b="1" dirty="0" smtClean="0">
                <a:solidFill>
                  <a:srgbClr val="00B050"/>
                </a:solidFill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picked</a:t>
            </a:r>
            <a:endParaRPr lang="en-US" b="1" dirty="0">
              <a:solidFill>
                <a:srgbClr val="00B050"/>
              </a:solidFill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     Add </a:t>
            </a:r>
            <a:r>
              <a:rPr lang="en-US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to </a:t>
            </a:r>
            <a:r>
              <a:rPr lang="en-US" b="1" i="1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baseline="-25000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new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, and {(</a:t>
            </a:r>
            <a:r>
              <a:rPr lang="en-US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u</a:t>
            </a:r>
            <a:r>
              <a:rPr lang="en-US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, </a:t>
            </a:r>
            <a:r>
              <a:rPr lang="en-US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v</a:t>
            </a:r>
            <a:r>
              <a:rPr lang="en-US" b="1" i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)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} to </a:t>
            </a:r>
            <a:r>
              <a:rPr lang="en-US" b="1" i="1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E</a:t>
            </a:r>
            <a:r>
              <a:rPr lang="en-US" b="1" baseline="-25000" dirty="0" err="1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new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      }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     return </a:t>
            </a:r>
            <a:r>
              <a:rPr lang="en-US" b="1" i="1" dirty="0" err="1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E</a:t>
            </a:r>
            <a:r>
              <a:rPr lang="en-US" b="1" baseline="-25000" dirty="0" err="1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new</a:t>
            </a:r>
            <a:r>
              <a:rPr lang="en-US" b="1" dirty="0" smtClean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 </a:t>
            </a: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describe a minimal spanning tree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ourier New" pitchFamily="49" charset="0"/>
                <a:ea typeface="Times New Roman"/>
                <a:cs typeface="Courier New" pitchFamily="49" charset="0"/>
              </a:rPr>
              <a:t>}</a:t>
            </a:r>
            <a:endParaRPr lang="en-US" b="1" dirty="0"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56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8BE4-2A52-423E-93AF-BB1F3CC68529}" type="slidenum">
              <a:rPr lang="en-US"/>
              <a:pPr/>
              <a:t>59</a:t>
            </a:fld>
            <a:endParaRPr lang="en-US"/>
          </a:p>
        </p:txBody>
      </p:sp>
      <p:sp>
        <p:nvSpPr>
          <p:cNvPr id="54275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54276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54277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54278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54280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54281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54282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54283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54284" name="AutoShape 12"/>
          <p:cNvCxnSpPr>
            <a:cxnSpLocks noChangeShapeType="1"/>
            <a:stCxn id="54276" idx="6"/>
            <a:endCxn id="54277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85" name="AutoShape 13"/>
          <p:cNvCxnSpPr>
            <a:cxnSpLocks noChangeShapeType="1"/>
            <a:stCxn id="54277" idx="6"/>
            <a:endCxn id="54278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86" name="AutoShape 14"/>
          <p:cNvCxnSpPr>
            <a:cxnSpLocks noChangeShapeType="1"/>
            <a:stCxn id="54279" idx="6"/>
            <a:endCxn id="54280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87" name="AutoShape 15"/>
          <p:cNvCxnSpPr>
            <a:cxnSpLocks noChangeShapeType="1"/>
            <a:stCxn id="54280" idx="6"/>
            <a:endCxn id="54281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88" name="AutoShape 16"/>
          <p:cNvCxnSpPr>
            <a:cxnSpLocks noChangeShapeType="1"/>
            <a:stCxn id="54278" idx="5"/>
            <a:endCxn id="54282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89" name="AutoShape 17"/>
          <p:cNvCxnSpPr>
            <a:cxnSpLocks noChangeShapeType="1"/>
            <a:stCxn id="54281" idx="7"/>
            <a:endCxn id="54282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0" name="AutoShape 18"/>
          <p:cNvCxnSpPr>
            <a:cxnSpLocks noChangeShapeType="1"/>
            <a:stCxn id="54278" idx="4"/>
            <a:endCxn id="54281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1" name="AutoShape 19"/>
          <p:cNvCxnSpPr>
            <a:cxnSpLocks noChangeShapeType="1"/>
            <a:stCxn id="54277" idx="5"/>
            <a:endCxn id="54281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2" name="AutoShape 20"/>
          <p:cNvCxnSpPr>
            <a:cxnSpLocks noChangeShapeType="1"/>
            <a:stCxn id="54277" idx="3"/>
            <a:endCxn id="54283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3" name="AutoShape 21"/>
          <p:cNvCxnSpPr>
            <a:cxnSpLocks noChangeShapeType="1"/>
            <a:stCxn id="54283" idx="3"/>
            <a:endCxn id="54279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4" name="AutoShape 22"/>
          <p:cNvCxnSpPr>
            <a:cxnSpLocks noChangeShapeType="1"/>
            <a:stCxn id="54276" idx="4"/>
            <a:endCxn id="54279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5" name="AutoShape 23"/>
          <p:cNvCxnSpPr>
            <a:cxnSpLocks noChangeShapeType="1"/>
            <a:stCxn id="54276" idx="3"/>
            <a:endCxn id="54275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6" name="AutoShape 24"/>
          <p:cNvCxnSpPr>
            <a:cxnSpLocks noChangeShapeType="1"/>
            <a:stCxn id="54275" idx="5"/>
            <a:endCxn id="54279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7" name="AutoShape 25"/>
          <p:cNvCxnSpPr>
            <a:cxnSpLocks noChangeShapeType="1"/>
            <a:stCxn id="54283" idx="5"/>
            <a:endCxn id="54280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54304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4305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4705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Cons: </a:t>
            </a:r>
            <a:r>
              <a:rPr lang="en-US" dirty="0" smtClean="0"/>
              <a:t>adjacent </a:t>
            </a:r>
            <a:r>
              <a:rPr lang="en-US" dirty="0"/>
              <a:t>list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Pros</a:t>
            </a:r>
          </a:p>
          <a:p>
            <a:pPr lvl="1"/>
            <a:r>
              <a:rPr lang="en-US" sz="2400" dirty="0">
                <a:solidFill>
                  <a:srgbClr val="CC3300"/>
                </a:solidFill>
              </a:rPr>
              <a:t>Space-efficient</a:t>
            </a:r>
            <a:r>
              <a:rPr lang="en-US" sz="2400" dirty="0"/>
              <a:t>, when a graph is sparse.</a:t>
            </a:r>
          </a:p>
          <a:p>
            <a:pPr lvl="1"/>
            <a:r>
              <a:rPr lang="en-US" sz="2400" dirty="0"/>
              <a:t>Can be modified to support many graph variants.</a:t>
            </a:r>
          </a:p>
          <a:p>
            <a:r>
              <a:rPr lang="en-US" sz="2800" dirty="0"/>
              <a:t>Cons</a:t>
            </a:r>
          </a:p>
          <a:p>
            <a:pPr lvl="1"/>
            <a:r>
              <a:rPr lang="en-US" sz="2400" dirty="0">
                <a:solidFill>
                  <a:srgbClr val="CC3300"/>
                </a:solidFill>
              </a:rPr>
              <a:t>Determining if an edge (</a:t>
            </a:r>
            <a:r>
              <a:rPr lang="en-US" sz="2400" i="1" dirty="0">
                <a:solidFill>
                  <a:srgbClr val="CC3300"/>
                </a:solidFill>
              </a:rPr>
              <a:t>u</a:t>
            </a:r>
            <a:r>
              <a:rPr lang="en-US" sz="2400" dirty="0">
                <a:solidFill>
                  <a:srgbClr val="CC3300"/>
                </a:solidFill>
              </a:rPr>
              <a:t>, </a:t>
            </a:r>
            <a:r>
              <a:rPr lang="en-US" sz="2400" i="1" dirty="0">
                <a:solidFill>
                  <a:srgbClr val="CC3300"/>
                </a:solidFill>
              </a:rPr>
              <a:t>v</a:t>
            </a:r>
            <a:r>
              <a:rPr lang="en-US" sz="2400" dirty="0">
                <a:solidFill>
                  <a:srgbClr val="CC3300"/>
                </a:solidFill>
              </a:rPr>
              <a:t>) </a:t>
            </a:r>
            <a:r>
              <a:rPr lang="en-US" sz="2400" dirty="0">
                <a:solidFill>
                  <a:srgbClr val="CC3300"/>
                </a:solidFill>
                <a:sym typeface="Symbol" pitchFamily="18" charset="2"/>
              </a:rPr>
              <a:t>G</a:t>
            </a:r>
            <a:r>
              <a:rPr lang="en-US" sz="2400" dirty="0">
                <a:solidFill>
                  <a:srgbClr val="CC3300"/>
                </a:solidFill>
              </a:rPr>
              <a:t> is not efficient</a:t>
            </a:r>
            <a:r>
              <a:rPr lang="en-US" sz="2400" dirty="0"/>
              <a:t>.</a:t>
            </a:r>
          </a:p>
          <a:p>
            <a:pPr lvl="2"/>
            <a:r>
              <a:rPr lang="en-US" sz="2000" dirty="0"/>
              <a:t>Have to search in </a:t>
            </a:r>
            <a:r>
              <a:rPr lang="en-US" sz="2000" i="1" dirty="0"/>
              <a:t>u</a:t>
            </a:r>
            <a:r>
              <a:rPr lang="en-US" sz="2000" dirty="0"/>
              <a:t>’s adjacency list. </a:t>
            </a:r>
            <a:r>
              <a:rPr lang="en-US" sz="2000" dirty="0">
                <a:sym typeface="Symbol" pitchFamily="18" charset="2"/>
              </a:rPr>
              <a:t>(degree(</a:t>
            </a:r>
            <a:r>
              <a:rPr lang="en-US" sz="2000" i="1" dirty="0">
                <a:sym typeface="Symbol" pitchFamily="18" charset="2"/>
              </a:rPr>
              <a:t>u</a:t>
            </a:r>
            <a:r>
              <a:rPr lang="en-US" sz="2000" dirty="0">
                <a:sym typeface="Symbol" pitchFamily="18" charset="2"/>
              </a:rPr>
              <a:t>)) time.</a:t>
            </a:r>
          </a:p>
          <a:p>
            <a:pPr lvl="2"/>
            <a:r>
              <a:rPr lang="en-US" sz="2000" dirty="0">
                <a:sym typeface="Symbol" pitchFamily="18" charset="2"/>
              </a:rPr>
              <a:t>(</a:t>
            </a:r>
            <a:r>
              <a:rPr lang="en-US" sz="2000" i="1" dirty="0">
                <a:sym typeface="Symbol" pitchFamily="18" charset="2"/>
              </a:rPr>
              <a:t>V</a:t>
            </a:r>
            <a:r>
              <a:rPr lang="en-US" sz="2000" dirty="0">
                <a:sym typeface="Symbol" pitchFamily="18" charset="2"/>
              </a:rPr>
              <a:t>) in the worst case.</a:t>
            </a:r>
            <a:endParaRPr lang="en-US" sz="1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729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59A1-5D63-49E3-A833-73EB5C524E43}" type="slidenum">
              <a:rPr lang="en-US"/>
              <a:pPr/>
              <a:t>60</a:t>
            </a:fld>
            <a:endParaRPr lang="en-US"/>
          </a:p>
        </p:txBody>
      </p:sp>
      <p:sp>
        <p:nvSpPr>
          <p:cNvPr id="94211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94212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94213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94214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94215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94216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94217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94218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94219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94220" name="AutoShape 12"/>
          <p:cNvCxnSpPr>
            <a:cxnSpLocks noChangeShapeType="1"/>
            <a:stCxn id="94212" idx="6"/>
            <a:endCxn id="94213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1" name="AutoShape 13"/>
          <p:cNvCxnSpPr>
            <a:cxnSpLocks noChangeShapeType="1"/>
            <a:stCxn id="94213" idx="6"/>
            <a:endCxn id="94214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2" name="AutoShape 14"/>
          <p:cNvCxnSpPr>
            <a:cxnSpLocks noChangeShapeType="1"/>
            <a:stCxn id="94215" idx="6"/>
            <a:endCxn id="94216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3" name="AutoShape 15"/>
          <p:cNvCxnSpPr>
            <a:cxnSpLocks noChangeShapeType="1"/>
            <a:stCxn id="94216" idx="6"/>
            <a:endCxn id="94217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4" name="AutoShape 16"/>
          <p:cNvCxnSpPr>
            <a:cxnSpLocks noChangeShapeType="1"/>
            <a:stCxn id="94214" idx="5"/>
            <a:endCxn id="94218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5" name="AutoShape 17"/>
          <p:cNvCxnSpPr>
            <a:cxnSpLocks noChangeShapeType="1"/>
            <a:stCxn id="94217" idx="7"/>
            <a:endCxn id="94218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6" name="AutoShape 18"/>
          <p:cNvCxnSpPr>
            <a:cxnSpLocks noChangeShapeType="1"/>
            <a:stCxn id="94214" idx="4"/>
            <a:endCxn id="94217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7" name="AutoShape 19"/>
          <p:cNvCxnSpPr>
            <a:cxnSpLocks noChangeShapeType="1"/>
            <a:stCxn id="94213" idx="5"/>
            <a:endCxn id="94217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8" name="AutoShape 20"/>
          <p:cNvCxnSpPr>
            <a:cxnSpLocks noChangeShapeType="1"/>
            <a:stCxn id="94213" idx="3"/>
            <a:endCxn id="94219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9" name="AutoShape 21"/>
          <p:cNvCxnSpPr>
            <a:cxnSpLocks noChangeShapeType="1"/>
            <a:stCxn id="94219" idx="3"/>
            <a:endCxn id="94215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30" name="AutoShape 22"/>
          <p:cNvCxnSpPr>
            <a:cxnSpLocks noChangeShapeType="1"/>
            <a:stCxn id="94212" idx="4"/>
            <a:endCxn id="94215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31" name="AutoShape 23"/>
          <p:cNvCxnSpPr>
            <a:cxnSpLocks noChangeShapeType="1"/>
            <a:stCxn id="94212" idx="3"/>
            <a:endCxn id="94211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32" name="AutoShape 24"/>
          <p:cNvCxnSpPr>
            <a:cxnSpLocks noChangeShapeType="1"/>
            <a:stCxn id="94211" idx="5"/>
            <a:endCxn id="94215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33" name="AutoShape 25"/>
          <p:cNvCxnSpPr>
            <a:cxnSpLocks noChangeShapeType="1"/>
            <a:stCxn id="94219" idx="5"/>
            <a:endCxn id="94216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234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4235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4236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4237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4238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94239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94240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4241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94242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4243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94244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4245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94246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4247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1843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3BA1-8784-44D5-8FEA-C6A4678E3529}" type="slidenum">
              <a:rPr lang="en-US"/>
              <a:pPr/>
              <a:t>61</a:t>
            </a:fld>
            <a:endParaRPr lang="en-US"/>
          </a:p>
        </p:txBody>
      </p:sp>
      <p:sp>
        <p:nvSpPr>
          <p:cNvPr id="55299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55307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55308" name="AutoShape 12"/>
          <p:cNvCxnSpPr>
            <a:cxnSpLocks noChangeShapeType="1"/>
            <a:stCxn id="55300" idx="6"/>
            <a:endCxn id="55301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09" name="AutoShape 13"/>
          <p:cNvCxnSpPr>
            <a:cxnSpLocks noChangeShapeType="1"/>
            <a:stCxn id="55301" idx="6"/>
            <a:endCxn id="55302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0" name="AutoShape 14"/>
          <p:cNvCxnSpPr>
            <a:cxnSpLocks noChangeShapeType="1"/>
            <a:stCxn id="55303" idx="6"/>
            <a:endCxn id="55304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1" name="AutoShape 15"/>
          <p:cNvCxnSpPr>
            <a:cxnSpLocks noChangeShapeType="1"/>
            <a:stCxn id="55304" idx="6"/>
            <a:endCxn id="55305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2" name="AutoShape 16"/>
          <p:cNvCxnSpPr>
            <a:cxnSpLocks noChangeShapeType="1"/>
            <a:stCxn id="55302" idx="5"/>
            <a:endCxn id="55306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3" name="AutoShape 17"/>
          <p:cNvCxnSpPr>
            <a:cxnSpLocks noChangeShapeType="1"/>
            <a:stCxn id="55305" idx="7"/>
            <a:endCxn id="55306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4" name="AutoShape 18"/>
          <p:cNvCxnSpPr>
            <a:cxnSpLocks noChangeShapeType="1"/>
            <a:stCxn id="55302" idx="4"/>
            <a:endCxn id="55305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5" name="AutoShape 19"/>
          <p:cNvCxnSpPr>
            <a:cxnSpLocks noChangeShapeType="1"/>
            <a:stCxn id="55301" idx="5"/>
            <a:endCxn id="55305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6" name="AutoShape 20"/>
          <p:cNvCxnSpPr>
            <a:cxnSpLocks noChangeShapeType="1"/>
            <a:stCxn id="55301" idx="3"/>
            <a:endCxn id="55307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7" name="AutoShape 21"/>
          <p:cNvCxnSpPr>
            <a:cxnSpLocks noChangeShapeType="1"/>
            <a:stCxn id="55307" idx="3"/>
            <a:endCxn id="55303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8" name="AutoShape 22"/>
          <p:cNvCxnSpPr>
            <a:cxnSpLocks noChangeShapeType="1"/>
            <a:stCxn id="55300" idx="4"/>
            <a:endCxn id="55303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19" name="AutoShape 23"/>
          <p:cNvCxnSpPr>
            <a:cxnSpLocks noChangeShapeType="1"/>
            <a:stCxn id="55300" idx="3"/>
            <a:endCxn id="55299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20" name="AutoShape 24"/>
          <p:cNvCxnSpPr>
            <a:cxnSpLocks noChangeShapeType="1"/>
            <a:stCxn id="55299" idx="5"/>
            <a:endCxn id="55303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321" name="AutoShape 25"/>
          <p:cNvCxnSpPr>
            <a:cxnSpLocks noChangeShapeType="1"/>
            <a:stCxn id="55307" idx="5"/>
            <a:endCxn id="55304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5326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55327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55328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5329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55330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55331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55332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5333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55334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5335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7788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2B2B1-8685-4377-AAF1-09758A33441F}" type="slidenum">
              <a:rPr lang="en-US"/>
              <a:pPr/>
              <a:t>62</a:t>
            </a:fld>
            <a:endParaRPr lang="en-US"/>
          </a:p>
        </p:txBody>
      </p:sp>
      <p:sp>
        <p:nvSpPr>
          <p:cNvPr id="95235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95236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95237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95238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95239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95240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95241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95242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95243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95244" name="AutoShape 12"/>
          <p:cNvCxnSpPr>
            <a:cxnSpLocks noChangeShapeType="1"/>
            <a:stCxn id="95236" idx="6"/>
            <a:endCxn id="95237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5" name="AutoShape 13"/>
          <p:cNvCxnSpPr>
            <a:cxnSpLocks noChangeShapeType="1"/>
            <a:stCxn id="95237" idx="6"/>
            <a:endCxn id="95238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6" name="AutoShape 14"/>
          <p:cNvCxnSpPr>
            <a:cxnSpLocks noChangeShapeType="1"/>
            <a:stCxn id="95239" idx="6"/>
            <a:endCxn id="95240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7" name="AutoShape 15"/>
          <p:cNvCxnSpPr>
            <a:cxnSpLocks noChangeShapeType="1"/>
            <a:stCxn id="95240" idx="6"/>
            <a:endCxn id="95241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8" name="AutoShape 16"/>
          <p:cNvCxnSpPr>
            <a:cxnSpLocks noChangeShapeType="1"/>
            <a:stCxn id="95238" idx="5"/>
            <a:endCxn id="95242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49" name="AutoShape 17"/>
          <p:cNvCxnSpPr>
            <a:cxnSpLocks noChangeShapeType="1"/>
            <a:stCxn id="95241" idx="7"/>
            <a:endCxn id="95242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50" name="AutoShape 18"/>
          <p:cNvCxnSpPr>
            <a:cxnSpLocks noChangeShapeType="1"/>
            <a:stCxn id="95238" idx="4"/>
            <a:endCxn id="95241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51" name="AutoShape 19"/>
          <p:cNvCxnSpPr>
            <a:cxnSpLocks noChangeShapeType="1"/>
            <a:stCxn id="95237" idx="5"/>
            <a:endCxn id="95241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52" name="AutoShape 20"/>
          <p:cNvCxnSpPr>
            <a:cxnSpLocks noChangeShapeType="1"/>
            <a:stCxn id="95237" idx="3"/>
            <a:endCxn id="95243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53" name="AutoShape 21"/>
          <p:cNvCxnSpPr>
            <a:cxnSpLocks noChangeShapeType="1"/>
            <a:stCxn id="95243" idx="3"/>
            <a:endCxn id="95239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54" name="AutoShape 22"/>
          <p:cNvCxnSpPr>
            <a:cxnSpLocks noChangeShapeType="1"/>
            <a:stCxn id="95236" idx="4"/>
            <a:endCxn id="95239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55" name="AutoShape 23"/>
          <p:cNvCxnSpPr>
            <a:cxnSpLocks noChangeShapeType="1"/>
            <a:stCxn id="95236" idx="3"/>
            <a:endCxn id="95235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56" name="AutoShape 24"/>
          <p:cNvCxnSpPr>
            <a:cxnSpLocks noChangeShapeType="1"/>
            <a:stCxn id="95235" idx="5"/>
            <a:endCxn id="95239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257" name="AutoShape 25"/>
          <p:cNvCxnSpPr>
            <a:cxnSpLocks noChangeShapeType="1"/>
            <a:stCxn id="95243" idx="5"/>
            <a:endCxn id="95240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258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5259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5260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5261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5262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95263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95264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5265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95266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5267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95268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5269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95270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5271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0736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EA22-BF9A-4467-A1E2-544009DB8C9C}" type="slidenum">
              <a:rPr lang="en-US"/>
              <a:pPr/>
              <a:t>63</a:t>
            </a:fld>
            <a:endParaRPr lang="en-US"/>
          </a:p>
        </p:txBody>
      </p:sp>
      <p:sp>
        <p:nvSpPr>
          <p:cNvPr id="96259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96260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96261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96262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96263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96264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96265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96266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96267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96268" name="AutoShape 12"/>
          <p:cNvCxnSpPr>
            <a:cxnSpLocks noChangeShapeType="1"/>
            <a:stCxn id="96260" idx="6"/>
            <a:endCxn id="96261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69" name="AutoShape 13"/>
          <p:cNvCxnSpPr>
            <a:cxnSpLocks noChangeShapeType="1"/>
            <a:stCxn id="96261" idx="6"/>
            <a:endCxn id="96262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0" name="AutoShape 14"/>
          <p:cNvCxnSpPr>
            <a:cxnSpLocks noChangeShapeType="1"/>
            <a:stCxn id="96263" idx="6"/>
            <a:endCxn id="96264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1" name="AutoShape 15"/>
          <p:cNvCxnSpPr>
            <a:cxnSpLocks noChangeShapeType="1"/>
            <a:stCxn id="96264" idx="6"/>
            <a:endCxn id="96265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2" name="AutoShape 16"/>
          <p:cNvCxnSpPr>
            <a:cxnSpLocks noChangeShapeType="1"/>
            <a:stCxn id="96262" idx="5"/>
            <a:endCxn id="96266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3" name="AutoShape 17"/>
          <p:cNvCxnSpPr>
            <a:cxnSpLocks noChangeShapeType="1"/>
            <a:stCxn id="96265" idx="7"/>
            <a:endCxn id="96266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4" name="AutoShape 18"/>
          <p:cNvCxnSpPr>
            <a:cxnSpLocks noChangeShapeType="1"/>
            <a:stCxn id="96262" idx="4"/>
            <a:endCxn id="96265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5" name="AutoShape 19"/>
          <p:cNvCxnSpPr>
            <a:cxnSpLocks noChangeShapeType="1"/>
            <a:stCxn id="96261" idx="5"/>
            <a:endCxn id="96265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6" name="AutoShape 20"/>
          <p:cNvCxnSpPr>
            <a:cxnSpLocks noChangeShapeType="1"/>
            <a:stCxn id="96261" idx="3"/>
            <a:endCxn id="96267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7" name="AutoShape 21"/>
          <p:cNvCxnSpPr>
            <a:cxnSpLocks noChangeShapeType="1"/>
            <a:stCxn id="96267" idx="3"/>
            <a:endCxn id="96263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8" name="AutoShape 22"/>
          <p:cNvCxnSpPr>
            <a:cxnSpLocks noChangeShapeType="1"/>
            <a:stCxn id="96260" idx="4"/>
            <a:endCxn id="96263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79" name="AutoShape 23"/>
          <p:cNvCxnSpPr>
            <a:cxnSpLocks noChangeShapeType="1"/>
            <a:stCxn id="96260" idx="3"/>
            <a:endCxn id="96259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80" name="AutoShape 24"/>
          <p:cNvCxnSpPr>
            <a:cxnSpLocks noChangeShapeType="1"/>
            <a:stCxn id="96259" idx="5"/>
            <a:endCxn id="96263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281" name="AutoShape 25"/>
          <p:cNvCxnSpPr>
            <a:cxnSpLocks noChangeShapeType="1"/>
            <a:stCxn id="96267" idx="5"/>
            <a:endCxn id="96264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6282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6283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6284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6285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6286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96287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96288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6289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96290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6291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96292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6293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96294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6295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9360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>
                <a:ea typeface="UWKMJF (KSC)" pitchFamily="2" charset="-127"/>
              </a:rPr>
              <a:t>Minimum Spanning Trees</a:t>
            </a:r>
            <a:br>
              <a:rPr lang="en-US" altLang="ko-KR" sz="4000">
                <a:ea typeface="UWKMJF (KSC)" pitchFamily="2" charset="-127"/>
              </a:rPr>
            </a:br>
            <a:r>
              <a:rPr lang="en-US" altLang="ko-KR" sz="3300">
                <a:ea typeface="UWKMJF (KSC)" pitchFamily="2" charset="-127"/>
              </a:rPr>
              <a:t>(Prim</a:t>
            </a:r>
            <a:r>
              <a:rPr lang="en-US" altLang="ko-KR" sz="330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BCA1D-9EFB-4173-94BF-689055A46247}" type="slidenum">
              <a:rPr lang="en-US"/>
              <a:pPr/>
              <a:t>64</a:t>
            </a:fld>
            <a:endParaRPr lang="en-US"/>
          </a:p>
        </p:txBody>
      </p:sp>
      <p:sp>
        <p:nvSpPr>
          <p:cNvPr id="56323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56324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56325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56326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56327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56328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56329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56330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56331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56332" name="AutoShape 12"/>
          <p:cNvCxnSpPr>
            <a:cxnSpLocks noChangeShapeType="1"/>
            <a:stCxn id="56324" idx="6"/>
            <a:endCxn id="56325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3" name="AutoShape 13"/>
          <p:cNvCxnSpPr>
            <a:cxnSpLocks noChangeShapeType="1"/>
            <a:stCxn id="56325" idx="6"/>
            <a:endCxn id="56326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4" name="AutoShape 14"/>
          <p:cNvCxnSpPr>
            <a:cxnSpLocks noChangeShapeType="1"/>
            <a:stCxn id="56327" idx="6"/>
            <a:endCxn id="56328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5" name="AutoShape 15"/>
          <p:cNvCxnSpPr>
            <a:cxnSpLocks noChangeShapeType="1"/>
            <a:stCxn id="56328" idx="6"/>
            <a:endCxn id="56329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6" name="AutoShape 16"/>
          <p:cNvCxnSpPr>
            <a:cxnSpLocks noChangeShapeType="1"/>
            <a:stCxn id="56326" idx="5"/>
            <a:endCxn id="56330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7" name="AutoShape 17"/>
          <p:cNvCxnSpPr>
            <a:cxnSpLocks noChangeShapeType="1"/>
            <a:stCxn id="56329" idx="7"/>
            <a:endCxn id="56330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8" name="AutoShape 18"/>
          <p:cNvCxnSpPr>
            <a:cxnSpLocks noChangeShapeType="1"/>
            <a:stCxn id="56326" idx="4"/>
            <a:endCxn id="56329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9" name="AutoShape 19"/>
          <p:cNvCxnSpPr>
            <a:cxnSpLocks noChangeShapeType="1"/>
            <a:stCxn id="56325" idx="5"/>
            <a:endCxn id="56329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0" name="AutoShape 20"/>
          <p:cNvCxnSpPr>
            <a:cxnSpLocks noChangeShapeType="1"/>
            <a:stCxn id="56325" idx="3"/>
            <a:endCxn id="56331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1" name="AutoShape 21"/>
          <p:cNvCxnSpPr>
            <a:cxnSpLocks noChangeShapeType="1"/>
            <a:stCxn id="56331" idx="3"/>
            <a:endCxn id="56327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2" name="AutoShape 22"/>
          <p:cNvCxnSpPr>
            <a:cxnSpLocks noChangeShapeType="1"/>
            <a:stCxn id="56324" idx="4"/>
            <a:endCxn id="56327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3" name="AutoShape 23"/>
          <p:cNvCxnSpPr>
            <a:cxnSpLocks noChangeShapeType="1"/>
            <a:stCxn id="56324" idx="3"/>
            <a:endCxn id="56323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4" name="AutoShape 24"/>
          <p:cNvCxnSpPr>
            <a:cxnSpLocks noChangeShapeType="1"/>
            <a:stCxn id="56323" idx="5"/>
            <a:endCxn id="56327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45" name="AutoShape 25"/>
          <p:cNvCxnSpPr>
            <a:cxnSpLocks noChangeShapeType="1"/>
            <a:stCxn id="56331" idx="5"/>
            <a:endCxn id="56328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6348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6349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56351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6357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6359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3710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63BD-A1C6-478F-88A0-3380C2D4CA33}" type="slidenum">
              <a:rPr lang="en-US"/>
              <a:pPr/>
              <a:t>65</a:t>
            </a:fld>
            <a:endParaRPr lang="en-US"/>
          </a:p>
        </p:txBody>
      </p:sp>
      <p:sp>
        <p:nvSpPr>
          <p:cNvPr id="57347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57348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57349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57350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57351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57352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57353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57354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57355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57356" name="AutoShape 12"/>
          <p:cNvCxnSpPr>
            <a:cxnSpLocks noChangeShapeType="1"/>
            <a:stCxn id="57348" idx="6"/>
            <a:endCxn id="57349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7" name="AutoShape 13"/>
          <p:cNvCxnSpPr>
            <a:cxnSpLocks noChangeShapeType="1"/>
            <a:stCxn id="57349" idx="6"/>
            <a:endCxn id="57350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8" name="AutoShape 14"/>
          <p:cNvCxnSpPr>
            <a:cxnSpLocks noChangeShapeType="1"/>
            <a:stCxn id="57351" idx="6"/>
            <a:endCxn id="57352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9" name="AutoShape 15"/>
          <p:cNvCxnSpPr>
            <a:cxnSpLocks noChangeShapeType="1"/>
            <a:stCxn id="57352" idx="6"/>
            <a:endCxn id="57353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0" name="AutoShape 16"/>
          <p:cNvCxnSpPr>
            <a:cxnSpLocks noChangeShapeType="1"/>
            <a:stCxn id="57350" idx="5"/>
            <a:endCxn id="57354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1" name="AutoShape 17"/>
          <p:cNvCxnSpPr>
            <a:cxnSpLocks noChangeShapeType="1"/>
            <a:stCxn id="57353" idx="7"/>
            <a:endCxn id="57354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2" name="AutoShape 18"/>
          <p:cNvCxnSpPr>
            <a:cxnSpLocks noChangeShapeType="1"/>
            <a:stCxn id="57350" idx="4"/>
            <a:endCxn id="57353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3" name="AutoShape 19"/>
          <p:cNvCxnSpPr>
            <a:cxnSpLocks noChangeShapeType="1"/>
            <a:stCxn id="57349" idx="5"/>
            <a:endCxn id="57353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4" name="AutoShape 20"/>
          <p:cNvCxnSpPr>
            <a:cxnSpLocks noChangeShapeType="1"/>
            <a:stCxn id="57349" idx="3"/>
            <a:endCxn id="57355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5" name="AutoShape 21"/>
          <p:cNvCxnSpPr>
            <a:cxnSpLocks noChangeShapeType="1"/>
            <a:stCxn id="57355" idx="3"/>
            <a:endCxn id="57351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6" name="AutoShape 22"/>
          <p:cNvCxnSpPr>
            <a:cxnSpLocks noChangeShapeType="1"/>
            <a:stCxn id="57348" idx="4"/>
            <a:endCxn id="57351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7" name="AutoShape 23"/>
          <p:cNvCxnSpPr>
            <a:cxnSpLocks noChangeShapeType="1"/>
            <a:stCxn id="57348" idx="3"/>
            <a:endCxn id="57347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8" name="AutoShape 24"/>
          <p:cNvCxnSpPr>
            <a:cxnSpLocks noChangeShapeType="1"/>
            <a:stCxn id="57347" idx="5"/>
            <a:endCxn id="57351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9" name="AutoShape 25"/>
          <p:cNvCxnSpPr>
            <a:cxnSpLocks noChangeShapeType="1"/>
            <a:stCxn id="57355" idx="5"/>
            <a:endCxn id="57352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70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7372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7373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7374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57375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57376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7377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57378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57379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57380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7381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57382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7383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787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8BD4-3ABE-4937-98C3-31DF089F9E06}" type="slidenum">
              <a:rPr lang="en-US"/>
              <a:pPr/>
              <a:t>66</a:t>
            </a:fld>
            <a:endParaRPr lang="en-US"/>
          </a:p>
        </p:txBody>
      </p:sp>
      <p:sp>
        <p:nvSpPr>
          <p:cNvPr id="97283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97284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97285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97286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97287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97288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97289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97290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97291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97292" name="AutoShape 12"/>
          <p:cNvCxnSpPr>
            <a:cxnSpLocks noChangeShapeType="1"/>
            <a:stCxn id="97284" idx="6"/>
            <a:endCxn id="97285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3" name="AutoShape 13"/>
          <p:cNvCxnSpPr>
            <a:cxnSpLocks noChangeShapeType="1"/>
            <a:stCxn id="97285" idx="6"/>
            <a:endCxn id="97286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4" name="AutoShape 14"/>
          <p:cNvCxnSpPr>
            <a:cxnSpLocks noChangeShapeType="1"/>
            <a:stCxn id="97287" idx="6"/>
            <a:endCxn id="97288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5" name="AutoShape 15"/>
          <p:cNvCxnSpPr>
            <a:cxnSpLocks noChangeShapeType="1"/>
            <a:stCxn id="97288" idx="6"/>
            <a:endCxn id="97289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6" name="AutoShape 16"/>
          <p:cNvCxnSpPr>
            <a:cxnSpLocks noChangeShapeType="1"/>
            <a:stCxn id="97286" idx="5"/>
            <a:endCxn id="97290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7" name="AutoShape 17"/>
          <p:cNvCxnSpPr>
            <a:cxnSpLocks noChangeShapeType="1"/>
            <a:stCxn id="97289" idx="7"/>
            <a:endCxn id="97290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8" name="AutoShape 18"/>
          <p:cNvCxnSpPr>
            <a:cxnSpLocks noChangeShapeType="1"/>
            <a:stCxn id="97286" idx="4"/>
            <a:endCxn id="97289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299" name="AutoShape 19"/>
          <p:cNvCxnSpPr>
            <a:cxnSpLocks noChangeShapeType="1"/>
            <a:stCxn id="97285" idx="5"/>
            <a:endCxn id="97289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300" name="AutoShape 20"/>
          <p:cNvCxnSpPr>
            <a:cxnSpLocks noChangeShapeType="1"/>
            <a:stCxn id="97285" idx="3"/>
            <a:endCxn id="97291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301" name="AutoShape 21"/>
          <p:cNvCxnSpPr>
            <a:cxnSpLocks noChangeShapeType="1"/>
            <a:stCxn id="97291" idx="3"/>
            <a:endCxn id="97287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302" name="AutoShape 22"/>
          <p:cNvCxnSpPr>
            <a:cxnSpLocks noChangeShapeType="1"/>
            <a:stCxn id="97284" idx="4"/>
            <a:endCxn id="97287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303" name="AutoShape 23"/>
          <p:cNvCxnSpPr>
            <a:cxnSpLocks noChangeShapeType="1"/>
            <a:stCxn id="97284" idx="3"/>
            <a:endCxn id="97283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304" name="AutoShape 24"/>
          <p:cNvCxnSpPr>
            <a:cxnSpLocks noChangeShapeType="1"/>
            <a:stCxn id="97283" idx="5"/>
            <a:endCxn id="97287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305" name="AutoShape 25"/>
          <p:cNvCxnSpPr>
            <a:cxnSpLocks noChangeShapeType="1"/>
            <a:stCxn id="97291" idx="5"/>
            <a:endCxn id="97288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306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7307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7308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7309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7310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97311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97312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7313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97314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7315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97316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7317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97318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7319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3610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5E47-E99F-44A1-A2B9-948484BE3046}" type="slidenum">
              <a:rPr lang="en-US"/>
              <a:pPr/>
              <a:t>67</a:t>
            </a:fld>
            <a:endParaRPr lang="en-US"/>
          </a:p>
        </p:txBody>
      </p:sp>
      <p:sp>
        <p:nvSpPr>
          <p:cNvPr id="58371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58373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58375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58376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58377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58378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58379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58380" name="AutoShape 12"/>
          <p:cNvCxnSpPr>
            <a:cxnSpLocks noChangeShapeType="1"/>
            <a:stCxn id="58372" idx="6"/>
            <a:endCxn id="58373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1" name="AutoShape 13"/>
          <p:cNvCxnSpPr>
            <a:cxnSpLocks noChangeShapeType="1"/>
            <a:stCxn id="58373" idx="6"/>
            <a:endCxn id="58374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2" name="AutoShape 14"/>
          <p:cNvCxnSpPr>
            <a:cxnSpLocks noChangeShapeType="1"/>
            <a:stCxn id="58375" idx="6"/>
            <a:endCxn id="58376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3" name="AutoShape 15"/>
          <p:cNvCxnSpPr>
            <a:cxnSpLocks noChangeShapeType="1"/>
            <a:stCxn id="58376" idx="6"/>
            <a:endCxn id="58377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4" name="AutoShape 16"/>
          <p:cNvCxnSpPr>
            <a:cxnSpLocks noChangeShapeType="1"/>
            <a:stCxn id="58374" idx="5"/>
            <a:endCxn id="58378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5" name="AutoShape 17"/>
          <p:cNvCxnSpPr>
            <a:cxnSpLocks noChangeShapeType="1"/>
            <a:stCxn id="58377" idx="7"/>
            <a:endCxn id="58378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6" name="AutoShape 18"/>
          <p:cNvCxnSpPr>
            <a:cxnSpLocks noChangeShapeType="1"/>
            <a:stCxn id="58374" idx="4"/>
            <a:endCxn id="58377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7" name="AutoShape 19"/>
          <p:cNvCxnSpPr>
            <a:cxnSpLocks noChangeShapeType="1"/>
            <a:stCxn id="58373" idx="5"/>
            <a:endCxn id="58377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8" name="AutoShape 20"/>
          <p:cNvCxnSpPr>
            <a:cxnSpLocks noChangeShapeType="1"/>
            <a:stCxn id="58373" idx="3"/>
            <a:endCxn id="58379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9" name="AutoShape 21"/>
          <p:cNvCxnSpPr>
            <a:cxnSpLocks noChangeShapeType="1"/>
            <a:stCxn id="58379" idx="3"/>
            <a:endCxn id="58375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0" name="AutoShape 22"/>
          <p:cNvCxnSpPr>
            <a:cxnSpLocks noChangeShapeType="1"/>
            <a:stCxn id="58372" idx="4"/>
            <a:endCxn id="58375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1" name="AutoShape 23"/>
          <p:cNvCxnSpPr>
            <a:cxnSpLocks noChangeShapeType="1"/>
            <a:stCxn id="58372" idx="3"/>
            <a:endCxn id="58371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2" name="AutoShape 24"/>
          <p:cNvCxnSpPr>
            <a:cxnSpLocks noChangeShapeType="1"/>
            <a:stCxn id="58371" idx="5"/>
            <a:endCxn id="58375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93" name="AutoShape 25"/>
          <p:cNvCxnSpPr>
            <a:cxnSpLocks noChangeShapeType="1"/>
            <a:stCxn id="58379" idx="5"/>
            <a:endCxn id="58376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8398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8120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>
                <a:ea typeface="UWKMJF (KSC)" pitchFamily="2" charset="-127"/>
              </a:rPr>
              <a:t>Minimum Spanning Trees</a:t>
            </a:r>
            <a:br>
              <a:rPr lang="en-US" altLang="ko-KR" sz="4000">
                <a:ea typeface="UWKMJF (KSC)" pitchFamily="2" charset="-127"/>
              </a:rPr>
            </a:br>
            <a:r>
              <a:rPr lang="en-US" altLang="ko-KR" sz="3300">
                <a:ea typeface="UWKMJF (KSC)" pitchFamily="2" charset="-127"/>
              </a:rPr>
              <a:t>(Prim</a:t>
            </a:r>
            <a:r>
              <a:rPr lang="en-US" altLang="ko-KR" sz="330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B93F-DADC-433D-B340-7323D0F245BB}" type="slidenum">
              <a:rPr lang="en-US"/>
              <a:pPr/>
              <a:t>68</a:t>
            </a:fld>
            <a:endParaRPr lang="en-US"/>
          </a:p>
        </p:txBody>
      </p:sp>
      <p:sp>
        <p:nvSpPr>
          <p:cNvPr id="98307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98308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98309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98310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98311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98312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98313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98314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98315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98316" name="AutoShape 12"/>
          <p:cNvCxnSpPr>
            <a:cxnSpLocks noChangeShapeType="1"/>
            <a:stCxn id="98308" idx="6"/>
            <a:endCxn id="98309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7" name="AutoShape 13"/>
          <p:cNvCxnSpPr>
            <a:cxnSpLocks noChangeShapeType="1"/>
            <a:stCxn id="98309" idx="6"/>
            <a:endCxn id="98310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8" name="AutoShape 14"/>
          <p:cNvCxnSpPr>
            <a:cxnSpLocks noChangeShapeType="1"/>
            <a:stCxn id="98311" idx="6"/>
            <a:endCxn id="98312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9" name="AutoShape 15"/>
          <p:cNvCxnSpPr>
            <a:cxnSpLocks noChangeShapeType="1"/>
            <a:stCxn id="98312" idx="6"/>
            <a:endCxn id="98313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0" name="AutoShape 16"/>
          <p:cNvCxnSpPr>
            <a:cxnSpLocks noChangeShapeType="1"/>
            <a:stCxn id="98310" idx="5"/>
            <a:endCxn id="98314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1" name="AutoShape 17"/>
          <p:cNvCxnSpPr>
            <a:cxnSpLocks noChangeShapeType="1"/>
            <a:stCxn id="98313" idx="7"/>
            <a:endCxn id="98314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2" name="AutoShape 18"/>
          <p:cNvCxnSpPr>
            <a:cxnSpLocks noChangeShapeType="1"/>
            <a:stCxn id="98310" idx="4"/>
            <a:endCxn id="98313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3" name="AutoShape 19"/>
          <p:cNvCxnSpPr>
            <a:cxnSpLocks noChangeShapeType="1"/>
            <a:stCxn id="98309" idx="5"/>
            <a:endCxn id="98313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4" name="AutoShape 20"/>
          <p:cNvCxnSpPr>
            <a:cxnSpLocks noChangeShapeType="1"/>
            <a:stCxn id="98309" idx="3"/>
            <a:endCxn id="98315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5" name="AutoShape 21"/>
          <p:cNvCxnSpPr>
            <a:cxnSpLocks noChangeShapeType="1"/>
            <a:stCxn id="98315" idx="3"/>
            <a:endCxn id="98311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6" name="AutoShape 22"/>
          <p:cNvCxnSpPr>
            <a:cxnSpLocks noChangeShapeType="1"/>
            <a:stCxn id="98308" idx="4"/>
            <a:endCxn id="98311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7" name="AutoShape 23"/>
          <p:cNvCxnSpPr>
            <a:cxnSpLocks noChangeShapeType="1"/>
            <a:stCxn id="98308" idx="3"/>
            <a:endCxn id="98307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8" name="AutoShape 24"/>
          <p:cNvCxnSpPr>
            <a:cxnSpLocks noChangeShapeType="1"/>
            <a:stCxn id="98307" idx="5"/>
            <a:endCxn id="98311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29" name="AutoShape 25"/>
          <p:cNvCxnSpPr>
            <a:cxnSpLocks noChangeShapeType="1"/>
            <a:stCxn id="98315" idx="5"/>
            <a:endCxn id="98312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30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8331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8332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8333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8334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98335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98336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8337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98338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8339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98340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8341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98342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8343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533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>
                <a:ea typeface="UWKMJF (KSC)" pitchFamily="2" charset="-127"/>
              </a:rPr>
              <a:t>Minimum Spanning Trees</a:t>
            </a:r>
            <a:br>
              <a:rPr lang="en-US" altLang="ko-KR" sz="4000">
                <a:ea typeface="UWKMJF (KSC)" pitchFamily="2" charset="-127"/>
              </a:rPr>
            </a:br>
            <a:r>
              <a:rPr lang="en-US" altLang="ko-KR" sz="3300">
                <a:ea typeface="UWKMJF (KSC)" pitchFamily="2" charset="-127"/>
              </a:rPr>
              <a:t>(Prim</a:t>
            </a:r>
            <a:r>
              <a:rPr lang="en-US" altLang="ko-KR" sz="330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FB7C-15D0-4E80-B974-6617529B4BF9}" type="slidenum">
              <a:rPr lang="en-US"/>
              <a:pPr/>
              <a:t>69</a:t>
            </a:fld>
            <a:endParaRPr lang="en-US"/>
          </a:p>
        </p:txBody>
      </p:sp>
      <p:sp>
        <p:nvSpPr>
          <p:cNvPr id="59395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59396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59397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59398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59399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59400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59401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59402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59403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59404" name="AutoShape 12"/>
          <p:cNvCxnSpPr>
            <a:cxnSpLocks noChangeShapeType="1"/>
            <a:stCxn id="59396" idx="6"/>
            <a:endCxn id="59397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5" name="AutoShape 13"/>
          <p:cNvCxnSpPr>
            <a:cxnSpLocks noChangeShapeType="1"/>
            <a:stCxn id="59397" idx="6"/>
            <a:endCxn id="59398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6" name="AutoShape 14"/>
          <p:cNvCxnSpPr>
            <a:cxnSpLocks noChangeShapeType="1"/>
            <a:stCxn id="59399" idx="6"/>
            <a:endCxn id="59400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7" name="AutoShape 15"/>
          <p:cNvCxnSpPr>
            <a:cxnSpLocks noChangeShapeType="1"/>
            <a:stCxn id="59400" idx="6"/>
            <a:endCxn id="59401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8" name="AutoShape 16"/>
          <p:cNvCxnSpPr>
            <a:cxnSpLocks noChangeShapeType="1"/>
            <a:stCxn id="59398" idx="5"/>
            <a:endCxn id="59402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9" name="AutoShape 17"/>
          <p:cNvCxnSpPr>
            <a:cxnSpLocks noChangeShapeType="1"/>
            <a:stCxn id="59401" idx="7"/>
            <a:endCxn id="59402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0" name="AutoShape 18"/>
          <p:cNvCxnSpPr>
            <a:cxnSpLocks noChangeShapeType="1"/>
            <a:stCxn id="59398" idx="4"/>
            <a:endCxn id="59401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1" name="AutoShape 19"/>
          <p:cNvCxnSpPr>
            <a:cxnSpLocks noChangeShapeType="1"/>
            <a:stCxn id="59397" idx="5"/>
            <a:endCxn id="59401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2" name="AutoShape 20"/>
          <p:cNvCxnSpPr>
            <a:cxnSpLocks noChangeShapeType="1"/>
            <a:stCxn id="59397" idx="3"/>
            <a:endCxn id="59403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3" name="AutoShape 21"/>
          <p:cNvCxnSpPr>
            <a:cxnSpLocks noChangeShapeType="1"/>
            <a:stCxn id="59403" idx="3"/>
            <a:endCxn id="59399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4" name="AutoShape 22"/>
          <p:cNvCxnSpPr>
            <a:cxnSpLocks noChangeShapeType="1"/>
            <a:stCxn id="59396" idx="4"/>
            <a:endCxn id="59399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5" name="AutoShape 23"/>
          <p:cNvCxnSpPr>
            <a:cxnSpLocks noChangeShapeType="1"/>
            <a:stCxn id="59396" idx="3"/>
            <a:endCxn id="59395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6" name="AutoShape 24"/>
          <p:cNvCxnSpPr>
            <a:cxnSpLocks noChangeShapeType="1"/>
            <a:stCxn id="59395" idx="5"/>
            <a:endCxn id="59399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7" name="AutoShape 25"/>
          <p:cNvCxnSpPr>
            <a:cxnSpLocks noChangeShapeType="1"/>
            <a:stCxn id="59403" idx="5"/>
            <a:endCxn id="59400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9421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9422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59423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59424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9425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59426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59427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59428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9429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59431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9705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Adjacency Matrix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|</a:t>
            </a:r>
            <a:r>
              <a:rPr lang="en-US" sz="2000" i="1" dirty="0"/>
              <a:t>V</a:t>
            </a:r>
            <a:r>
              <a:rPr lang="en-US" sz="2000" dirty="0"/>
              <a:t>| </a:t>
            </a:r>
            <a:r>
              <a:rPr lang="en-US" sz="2000" dirty="0">
                <a:sym typeface="Symbol" pitchFamily="18" charset="2"/>
              </a:rPr>
              <a:t> |</a:t>
            </a:r>
            <a:r>
              <a:rPr lang="en-US" sz="2000" i="1" dirty="0">
                <a:sym typeface="Symbol" pitchFamily="18" charset="2"/>
              </a:rPr>
              <a:t>V</a:t>
            </a:r>
            <a:r>
              <a:rPr lang="en-US" sz="2000" dirty="0">
                <a:sym typeface="Symbol" pitchFamily="18" charset="2"/>
              </a:rPr>
              <a:t>| matrix </a:t>
            </a:r>
            <a:r>
              <a:rPr lang="en-US" sz="2000" i="1" dirty="0">
                <a:sym typeface="Symbol" pitchFamily="18" charset="2"/>
              </a:rPr>
              <a:t>A</a:t>
            </a:r>
            <a:r>
              <a:rPr lang="en-US" sz="2000" dirty="0">
                <a:sym typeface="Symbol" pitchFamily="18" charset="2"/>
              </a:rPr>
              <a:t>.</a:t>
            </a:r>
          </a:p>
          <a:p>
            <a:r>
              <a:rPr lang="en-US" sz="2000" dirty="0">
                <a:sym typeface="Symbol" pitchFamily="18" charset="2"/>
              </a:rPr>
              <a:t>Number vertices from 1 to |</a:t>
            </a:r>
            <a:r>
              <a:rPr lang="en-US" sz="2000" i="1" dirty="0">
                <a:sym typeface="Symbol" pitchFamily="18" charset="2"/>
              </a:rPr>
              <a:t>V</a:t>
            </a:r>
            <a:r>
              <a:rPr lang="en-US" sz="2000" dirty="0">
                <a:sym typeface="Symbol" pitchFamily="18" charset="2"/>
              </a:rPr>
              <a:t>| in some arbitrary manner.</a:t>
            </a:r>
          </a:p>
          <a:p>
            <a:r>
              <a:rPr lang="en-US" sz="2000" i="1" dirty="0">
                <a:sym typeface="Symbol" pitchFamily="18" charset="2"/>
              </a:rPr>
              <a:t>A</a:t>
            </a:r>
            <a:r>
              <a:rPr lang="en-US" sz="2000" dirty="0">
                <a:sym typeface="Symbol" pitchFamily="18" charset="2"/>
              </a:rPr>
              <a:t> is then given by:</a:t>
            </a:r>
            <a:endParaRPr lang="en-US" sz="2000" i="1" dirty="0">
              <a:sym typeface="Symbol" pitchFamily="18" charset="2"/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730656"/>
              </p:ext>
            </p:extLst>
          </p:nvPr>
        </p:nvGraphicFramePr>
        <p:xfrm>
          <a:off x="3675063" y="2514600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Equation" r:id="rId3" imgW="3606480" imgH="838080" progId="Equation.3">
                  <p:embed/>
                </p:oleObj>
              </mc:Choice>
              <mc:Fallback>
                <p:oleObj name="Equation" r:id="rId3" imgW="360648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2514600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43" name="Group 39"/>
          <p:cNvGrpSpPr>
            <a:grpSpLocks/>
          </p:cNvGrpSpPr>
          <p:nvPr/>
        </p:nvGrpSpPr>
        <p:grpSpPr bwMode="auto">
          <a:xfrm>
            <a:off x="588963" y="3556000"/>
            <a:ext cx="3536950" cy="1730375"/>
            <a:chOff x="182" y="1752"/>
            <a:chExt cx="2228" cy="1090"/>
          </a:xfrm>
        </p:grpSpPr>
        <p:sp>
          <p:nvSpPr>
            <p:cNvPr id="21509" name="Oval 5"/>
            <p:cNvSpPr>
              <a:spLocks noChangeArrowheads="1"/>
            </p:cNvSpPr>
            <p:nvPr/>
          </p:nvSpPr>
          <p:spPr bwMode="auto">
            <a:xfrm>
              <a:off x="298" y="1911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a</a:t>
              </a:r>
            </a:p>
          </p:txBody>
        </p:sp>
        <p:sp>
          <p:nvSpPr>
            <p:cNvPr id="21510" name="Oval 6"/>
            <p:cNvSpPr>
              <a:spLocks noChangeArrowheads="1"/>
            </p:cNvSpPr>
            <p:nvPr/>
          </p:nvSpPr>
          <p:spPr bwMode="auto">
            <a:xfrm>
              <a:off x="778" y="2487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d</a:t>
              </a:r>
            </a:p>
          </p:txBody>
        </p:sp>
        <p:sp>
          <p:nvSpPr>
            <p:cNvPr id="21511" name="Oval 7"/>
            <p:cNvSpPr>
              <a:spLocks noChangeArrowheads="1"/>
            </p:cNvSpPr>
            <p:nvPr/>
          </p:nvSpPr>
          <p:spPr bwMode="auto">
            <a:xfrm>
              <a:off x="298" y="2487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c</a:t>
              </a:r>
            </a:p>
          </p:txBody>
        </p:sp>
        <p:sp>
          <p:nvSpPr>
            <p:cNvPr id="21512" name="Oval 8"/>
            <p:cNvSpPr>
              <a:spLocks noChangeArrowheads="1"/>
            </p:cNvSpPr>
            <p:nvPr/>
          </p:nvSpPr>
          <p:spPr bwMode="auto">
            <a:xfrm>
              <a:off x="778" y="1911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b</a:t>
              </a:r>
            </a:p>
          </p:txBody>
        </p:sp>
        <p:cxnSp>
          <p:nvCxnSpPr>
            <p:cNvPr id="21513" name="AutoShape 9"/>
            <p:cNvCxnSpPr>
              <a:cxnSpLocks noChangeShapeType="1"/>
              <a:stCxn id="21509" idx="6"/>
              <a:endCxn id="21512" idx="2"/>
            </p:cNvCxnSpPr>
            <p:nvPr/>
          </p:nvCxnSpPr>
          <p:spPr bwMode="auto">
            <a:xfrm>
              <a:off x="490" y="2007"/>
              <a:ext cx="288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</p:cxnSp>
        <p:cxnSp>
          <p:nvCxnSpPr>
            <p:cNvPr id="21514" name="AutoShape 10"/>
            <p:cNvCxnSpPr>
              <a:cxnSpLocks noChangeShapeType="1"/>
              <a:stCxn id="21512" idx="4"/>
              <a:endCxn id="21511" idx="7"/>
            </p:cNvCxnSpPr>
            <p:nvPr/>
          </p:nvCxnSpPr>
          <p:spPr bwMode="auto">
            <a:xfrm flipH="1">
              <a:off x="462" y="2103"/>
              <a:ext cx="412" cy="41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</p:cxnSp>
        <p:cxnSp>
          <p:nvCxnSpPr>
            <p:cNvPr id="21515" name="AutoShape 11"/>
            <p:cNvCxnSpPr>
              <a:cxnSpLocks noChangeShapeType="1"/>
              <a:stCxn id="21509" idx="4"/>
              <a:endCxn id="21511" idx="0"/>
            </p:cNvCxnSpPr>
            <p:nvPr/>
          </p:nvCxnSpPr>
          <p:spPr bwMode="auto">
            <a:xfrm>
              <a:off x="394" y="2103"/>
              <a:ext cx="0" cy="38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</p:cxnSp>
        <p:cxnSp>
          <p:nvCxnSpPr>
            <p:cNvPr id="21516" name="AutoShape 12"/>
            <p:cNvCxnSpPr>
              <a:cxnSpLocks noChangeShapeType="1"/>
              <a:stCxn id="21509" idx="5"/>
              <a:endCxn id="21510" idx="1"/>
            </p:cNvCxnSpPr>
            <p:nvPr/>
          </p:nvCxnSpPr>
          <p:spPr bwMode="auto">
            <a:xfrm>
              <a:off x="462" y="2075"/>
              <a:ext cx="344" cy="44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</p:cxnSp>
        <p:cxnSp>
          <p:nvCxnSpPr>
            <p:cNvPr id="21517" name="AutoShape 13"/>
            <p:cNvCxnSpPr>
              <a:cxnSpLocks noChangeShapeType="1"/>
              <a:stCxn id="21511" idx="6"/>
              <a:endCxn id="21510" idx="2"/>
            </p:cNvCxnSpPr>
            <p:nvPr/>
          </p:nvCxnSpPr>
          <p:spPr bwMode="auto">
            <a:xfrm>
              <a:off x="490" y="2583"/>
              <a:ext cx="288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</p:cxnSp>
        <p:sp>
          <p:nvSpPr>
            <p:cNvPr id="21527" name="Text Box 23"/>
            <p:cNvSpPr txBox="1">
              <a:spLocks noChangeArrowheads="1"/>
            </p:cNvSpPr>
            <p:nvPr/>
          </p:nvSpPr>
          <p:spPr bwMode="auto">
            <a:xfrm>
              <a:off x="182" y="1752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1</a:t>
              </a:r>
            </a:p>
          </p:txBody>
        </p:sp>
        <p:sp>
          <p:nvSpPr>
            <p:cNvPr id="21528" name="Text Box 24"/>
            <p:cNvSpPr txBox="1">
              <a:spLocks noChangeArrowheads="1"/>
            </p:cNvSpPr>
            <p:nvPr/>
          </p:nvSpPr>
          <p:spPr bwMode="auto">
            <a:xfrm>
              <a:off x="912" y="1776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2</a:t>
              </a:r>
            </a:p>
          </p:txBody>
        </p:sp>
        <p:sp>
          <p:nvSpPr>
            <p:cNvPr id="21529" name="Text Box 25"/>
            <p:cNvSpPr txBox="1">
              <a:spLocks noChangeArrowheads="1"/>
            </p:cNvSpPr>
            <p:nvPr/>
          </p:nvSpPr>
          <p:spPr bwMode="auto">
            <a:xfrm>
              <a:off x="192" y="2592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3</a:t>
              </a:r>
            </a:p>
          </p:txBody>
        </p:sp>
        <p:sp>
          <p:nvSpPr>
            <p:cNvPr id="21530" name="Text Box 26"/>
            <p:cNvSpPr txBox="1">
              <a:spLocks noChangeArrowheads="1"/>
            </p:cNvSpPr>
            <p:nvPr/>
          </p:nvSpPr>
          <p:spPr bwMode="auto">
            <a:xfrm>
              <a:off x="912" y="2544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4</a:t>
              </a:r>
            </a:p>
          </p:txBody>
        </p:sp>
        <p:sp>
          <p:nvSpPr>
            <p:cNvPr id="21535" name="Text Box 31"/>
            <p:cNvSpPr txBox="1">
              <a:spLocks noChangeArrowheads="1"/>
            </p:cNvSpPr>
            <p:nvPr/>
          </p:nvSpPr>
          <p:spPr bwMode="auto">
            <a:xfrm>
              <a:off x="1440" y="1824"/>
              <a:ext cx="956" cy="10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u="none" dirty="0"/>
                <a:t>    1   2   3   4</a:t>
              </a:r>
            </a:p>
            <a:p>
              <a:r>
                <a:rPr lang="en-US" sz="2000" u="none" dirty="0"/>
                <a:t>1  0   1   1   1</a:t>
              </a:r>
            </a:p>
            <a:p>
              <a:r>
                <a:rPr lang="en-US" sz="2000" u="none" dirty="0"/>
                <a:t>2  0   0   1   0</a:t>
              </a:r>
            </a:p>
            <a:p>
              <a:r>
                <a:rPr lang="en-US" sz="2000" u="none" dirty="0"/>
                <a:t>3  0   0   0   1</a:t>
              </a:r>
            </a:p>
            <a:p>
              <a:r>
                <a:rPr lang="en-US" sz="2000" u="none" dirty="0"/>
                <a:t>4  0   0   0   0</a:t>
              </a:r>
            </a:p>
          </p:txBody>
        </p:sp>
        <p:sp>
          <p:nvSpPr>
            <p:cNvPr id="21536" name="Line 32"/>
            <p:cNvSpPr>
              <a:spLocks noChangeShapeType="1"/>
            </p:cNvSpPr>
            <p:nvPr/>
          </p:nvSpPr>
          <p:spPr bwMode="auto">
            <a:xfrm>
              <a:off x="1498" y="2055"/>
              <a:ext cx="9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7" name="Line 33"/>
            <p:cNvSpPr>
              <a:spLocks noChangeShapeType="1"/>
            </p:cNvSpPr>
            <p:nvPr/>
          </p:nvSpPr>
          <p:spPr bwMode="auto">
            <a:xfrm>
              <a:off x="1594" y="1911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42" name="Group 38"/>
          <p:cNvGrpSpPr>
            <a:grpSpLocks/>
          </p:cNvGrpSpPr>
          <p:nvPr/>
        </p:nvGrpSpPr>
        <p:grpSpPr bwMode="auto">
          <a:xfrm>
            <a:off x="4738688" y="3556000"/>
            <a:ext cx="3444875" cy="1692275"/>
            <a:chOff x="240" y="2928"/>
            <a:chExt cx="2170" cy="1066"/>
          </a:xfrm>
        </p:grpSpPr>
        <p:sp>
          <p:nvSpPr>
            <p:cNvPr id="21518" name="Oval 14"/>
            <p:cNvSpPr>
              <a:spLocks noChangeArrowheads="1"/>
            </p:cNvSpPr>
            <p:nvPr/>
          </p:nvSpPr>
          <p:spPr bwMode="auto">
            <a:xfrm>
              <a:off x="336" y="3072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a</a:t>
              </a:r>
            </a:p>
          </p:txBody>
        </p:sp>
        <p:sp>
          <p:nvSpPr>
            <p:cNvPr id="21519" name="Oval 15"/>
            <p:cNvSpPr>
              <a:spLocks noChangeArrowheads="1"/>
            </p:cNvSpPr>
            <p:nvPr/>
          </p:nvSpPr>
          <p:spPr bwMode="auto">
            <a:xfrm>
              <a:off x="816" y="3648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d</a:t>
              </a:r>
            </a:p>
          </p:txBody>
        </p:sp>
        <p:sp>
          <p:nvSpPr>
            <p:cNvPr id="21520" name="Oval 16"/>
            <p:cNvSpPr>
              <a:spLocks noChangeArrowheads="1"/>
            </p:cNvSpPr>
            <p:nvPr/>
          </p:nvSpPr>
          <p:spPr bwMode="auto">
            <a:xfrm>
              <a:off x="336" y="3648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c</a:t>
              </a:r>
            </a:p>
          </p:txBody>
        </p:sp>
        <p:sp>
          <p:nvSpPr>
            <p:cNvPr id="21521" name="Oval 17"/>
            <p:cNvSpPr>
              <a:spLocks noChangeArrowheads="1"/>
            </p:cNvSpPr>
            <p:nvPr/>
          </p:nvSpPr>
          <p:spPr bwMode="auto">
            <a:xfrm>
              <a:off x="816" y="3072"/>
              <a:ext cx="192" cy="192"/>
            </a:xfrm>
            <a:prstGeom prst="ellipse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u="none"/>
                <a:t>b</a:t>
              </a:r>
            </a:p>
          </p:txBody>
        </p:sp>
        <p:cxnSp>
          <p:nvCxnSpPr>
            <p:cNvPr id="21522" name="AutoShape 18"/>
            <p:cNvCxnSpPr>
              <a:cxnSpLocks noChangeShapeType="1"/>
              <a:stCxn id="21518" idx="6"/>
              <a:endCxn id="21521" idx="2"/>
            </p:cNvCxnSpPr>
            <p:nvPr/>
          </p:nvCxnSpPr>
          <p:spPr bwMode="auto">
            <a:xfrm>
              <a:off x="528" y="3168"/>
              <a:ext cx="288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cxnSp>
          <p:nvCxnSpPr>
            <p:cNvPr id="21523" name="AutoShape 19"/>
            <p:cNvCxnSpPr>
              <a:cxnSpLocks noChangeShapeType="1"/>
              <a:stCxn id="21521" idx="4"/>
              <a:endCxn id="21520" idx="7"/>
            </p:cNvCxnSpPr>
            <p:nvPr/>
          </p:nvCxnSpPr>
          <p:spPr bwMode="auto">
            <a:xfrm flipH="1">
              <a:off x="500" y="3264"/>
              <a:ext cx="412" cy="41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cxnSp>
          <p:nvCxnSpPr>
            <p:cNvPr id="21524" name="AutoShape 20"/>
            <p:cNvCxnSpPr>
              <a:cxnSpLocks noChangeShapeType="1"/>
              <a:stCxn id="21518" idx="4"/>
              <a:endCxn id="21520" idx="0"/>
            </p:cNvCxnSpPr>
            <p:nvPr/>
          </p:nvCxnSpPr>
          <p:spPr bwMode="auto">
            <a:xfrm>
              <a:off x="432" y="3264"/>
              <a:ext cx="0" cy="38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cxnSp>
          <p:nvCxnSpPr>
            <p:cNvPr id="21525" name="AutoShape 21"/>
            <p:cNvCxnSpPr>
              <a:cxnSpLocks noChangeShapeType="1"/>
              <a:stCxn id="21518" idx="5"/>
              <a:endCxn id="21519" idx="1"/>
            </p:cNvCxnSpPr>
            <p:nvPr/>
          </p:nvCxnSpPr>
          <p:spPr bwMode="auto">
            <a:xfrm>
              <a:off x="500" y="3236"/>
              <a:ext cx="344" cy="44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cxnSp>
          <p:nvCxnSpPr>
            <p:cNvPr id="21526" name="AutoShape 22"/>
            <p:cNvCxnSpPr>
              <a:cxnSpLocks noChangeShapeType="1"/>
              <a:stCxn id="21520" idx="6"/>
              <a:endCxn id="21519" idx="2"/>
            </p:cNvCxnSpPr>
            <p:nvPr/>
          </p:nvCxnSpPr>
          <p:spPr bwMode="auto">
            <a:xfrm>
              <a:off x="528" y="3744"/>
              <a:ext cx="288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</p:cxnSp>
        <p:sp>
          <p:nvSpPr>
            <p:cNvPr id="21531" name="Text Box 27"/>
            <p:cNvSpPr txBox="1">
              <a:spLocks noChangeArrowheads="1"/>
            </p:cNvSpPr>
            <p:nvPr/>
          </p:nvSpPr>
          <p:spPr bwMode="auto">
            <a:xfrm>
              <a:off x="240" y="2928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1</a:t>
              </a:r>
            </a:p>
          </p:txBody>
        </p:sp>
        <p:sp>
          <p:nvSpPr>
            <p:cNvPr id="21532" name="Text Box 28"/>
            <p:cNvSpPr txBox="1">
              <a:spLocks noChangeArrowheads="1"/>
            </p:cNvSpPr>
            <p:nvPr/>
          </p:nvSpPr>
          <p:spPr bwMode="auto">
            <a:xfrm>
              <a:off x="960" y="2928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2</a:t>
              </a:r>
            </a:p>
          </p:txBody>
        </p:sp>
        <p:sp>
          <p:nvSpPr>
            <p:cNvPr id="21533" name="Text Box 29"/>
            <p:cNvSpPr txBox="1">
              <a:spLocks noChangeArrowheads="1"/>
            </p:cNvSpPr>
            <p:nvPr/>
          </p:nvSpPr>
          <p:spPr bwMode="auto">
            <a:xfrm>
              <a:off x="240" y="3744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3</a:t>
              </a:r>
            </a:p>
          </p:txBody>
        </p:sp>
        <p:sp>
          <p:nvSpPr>
            <p:cNvPr id="21534" name="Text Box 30"/>
            <p:cNvSpPr txBox="1">
              <a:spLocks noChangeArrowheads="1"/>
            </p:cNvSpPr>
            <p:nvPr/>
          </p:nvSpPr>
          <p:spPr bwMode="auto">
            <a:xfrm>
              <a:off x="960" y="3744"/>
              <a:ext cx="18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/>
                <a:t>4</a:t>
              </a:r>
            </a:p>
          </p:txBody>
        </p:sp>
        <p:sp>
          <p:nvSpPr>
            <p:cNvPr id="21538" name="Text Box 34"/>
            <p:cNvSpPr txBox="1">
              <a:spLocks noChangeArrowheads="1"/>
            </p:cNvSpPr>
            <p:nvPr/>
          </p:nvSpPr>
          <p:spPr bwMode="auto">
            <a:xfrm>
              <a:off x="1440" y="2976"/>
              <a:ext cx="956" cy="10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u="none"/>
                <a:t>    1   2   3   4</a:t>
              </a:r>
            </a:p>
            <a:p>
              <a:r>
                <a:rPr lang="en-US" sz="2000" u="none"/>
                <a:t>1  0   1   1   1</a:t>
              </a:r>
            </a:p>
            <a:p>
              <a:r>
                <a:rPr lang="en-US" sz="2000" u="none"/>
                <a:t>2  1   0   1   0</a:t>
              </a:r>
            </a:p>
            <a:p>
              <a:r>
                <a:rPr lang="en-US" sz="2000" u="none"/>
                <a:t>3  1   1   0   1</a:t>
              </a:r>
            </a:p>
            <a:p>
              <a:r>
                <a:rPr lang="en-US" sz="2000" u="none"/>
                <a:t>4  1   0   1   0</a:t>
              </a:r>
            </a:p>
          </p:txBody>
        </p:sp>
        <p:sp>
          <p:nvSpPr>
            <p:cNvPr id="21539" name="Line 35"/>
            <p:cNvSpPr>
              <a:spLocks noChangeShapeType="1"/>
            </p:cNvSpPr>
            <p:nvPr/>
          </p:nvSpPr>
          <p:spPr bwMode="auto">
            <a:xfrm>
              <a:off x="1498" y="3207"/>
              <a:ext cx="9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0" name="Line 36"/>
            <p:cNvSpPr>
              <a:spLocks noChangeShapeType="1"/>
            </p:cNvSpPr>
            <p:nvPr/>
          </p:nvSpPr>
          <p:spPr bwMode="auto">
            <a:xfrm>
              <a:off x="1594" y="3063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4945063" y="5427663"/>
            <a:ext cx="37607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i="1" u="none">
                <a:solidFill>
                  <a:srgbClr val="CC3300"/>
                </a:solidFill>
              </a:rPr>
              <a:t>A</a:t>
            </a:r>
            <a:r>
              <a:rPr lang="en-US" u="none">
                <a:solidFill>
                  <a:srgbClr val="CC3300"/>
                </a:solidFill>
              </a:rPr>
              <a:t> = </a:t>
            </a:r>
            <a:r>
              <a:rPr lang="en-US" i="1" u="none">
                <a:solidFill>
                  <a:srgbClr val="CC3300"/>
                </a:solidFill>
              </a:rPr>
              <a:t>A</a:t>
            </a:r>
            <a:r>
              <a:rPr lang="en-US" u="none" baseline="30000">
                <a:solidFill>
                  <a:srgbClr val="CC3300"/>
                </a:solidFill>
              </a:rPr>
              <a:t>T</a:t>
            </a:r>
            <a:r>
              <a:rPr lang="en-US" u="none">
                <a:solidFill>
                  <a:srgbClr val="CC3300"/>
                </a:solidFill>
              </a:rPr>
              <a:t> for undirected graphs.</a:t>
            </a:r>
          </a:p>
        </p:txBody>
      </p:sp>
    </p:spTree>
    <p:extLst>
      <p:ext uri="{BB962C8B-B14F-4D97-AF65-F5344CB8AC3E}">
        <p14:creationId xmlns:p14="http://schemas.microsoft.com/office/powerpoint/2010/main" val="34984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2F393-4399-42C8-BD73-4D21B83F7A51}" type="slidenum">
              <a:rPr lang="en-US"/>
              <a:pPr/>
              <a:t>70</a:t>
            </a:fld>
            <a:endParaRPr lang="en-US"/>
          </a:p>
        </p:txBody>
      </p:sp>
      <p:sp>
        <p:nvSpPr>
          <p:cNvPr id="99331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99332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99333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99334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99335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99336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99337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99338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99339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99340" name="AutoShape 12"/>
          <p:cNvCxnSpPr>
            <a:cxnSpLocks noChangeShapeType="1"/>
            <a:stCxn id="99332" idx="6"/>
            <a:endCxn id="99333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41" name="AutoShape 13"/>
          <p:cNvCxnSpPr>
            <a:cxnSpLocks noChangeShapeType="1"/>
            <a:stCxn id="99333" idx="6"/>
            <a:endCxn id="99334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42" name="AutoShape 14"/>
          <p:cNvCxnSpPr>
            <a:cxnSpLocks noChangeShapeType="1"/>
            <a:stCxn id="99335" idx="6"/>
            <a:endCxn id="99336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43" name="AutoShape 15"/>
          <p:cNvCxnSpPr>
            <a:cxnSpLocks noChangeShapeType="1"/>
            <a:stCxn id="99336" idx="6"/>
            <a:endCxn id="99337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44" name="AutoShape 16"/>
          <p:cNvCxnSpPr>
            <a:cxnSpLocks noChangeShapeType="1"/>
            <a:stCxn id="99334" idx="5"/>
            <a:endCxn id="99338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45" name="AutoShape 17"/>
          <p:cNvCxnSpPr>
            <a:cxnSpLocks noChangeShapeType="1"/>
            <a:stCxn id="99337" idx="7"/>
            <a:endCxn id="99338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46" name="AutoShape 18"/>
          <p:cNvCxnSpPr>
            <a:cxnSpLocks noChangeShapeType="1"/>
            <a:stCxn id="99334" idx="4"/>
            <a:endCxn id="99337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47" name="AutoShape 19"/>
          <p:cNvCxnSpPr>
            <a:cxnSpLocks noChangeShapeType="1"/>
            <a:stCxn id="99333" idx="5"/>
            <a:endCxn id="99337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48" name="AutoShape 20"/>
          <p:cNvCxnSpPr>
            <a:cxnSpLocks noChangeShapeType="1"/>
            <a:stCxn id="99333" idx="3"/>
            <a:endCxn id="99339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49" name="AutoShape 21"/>
          <p:cNvCxnSpPr>
            <a:cxnSpLocks noChangeShapeType="1"/>
            <a:stCxn id="99339" idx="3"/>
            <a:endCxn id="99335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50" name="AutoShape 22"/>
          <p:cNvCxnSpPr>
            <a:cxnSpLocks noChangeShapeType="1"/>
            <a:stCxn id="99332" idx="4"/>
            <a:endCxn id="99335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51" name="AutoShape 23"/>
          <p:cNvCxnSpPr>
            <a:cxnSpLocks noChangeShapeType="1"/>
            <a:stCxn id="99332" idx="3"/>
            <a:endCxn id="99331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52" name="AutoShape 24"/>
          <p:cNvCxnSpPr>
            <a:cxnSpLocks noChangeShapeType="1"/>
            <a:stCxn id="99331" idx="5"/>
            <a:endCxn id="99335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353" name="AutoShape 25"/>
          <p:cNvCxnSpPr>
            <a:cxnSpLocks noChangeShapeType="1"/>
            <a:stCxn id="99339" idx="5"/>
            <a:endCxn id="99336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9354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9355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9356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9357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9358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99359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99360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9361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99362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9363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99364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9365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99366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9367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3419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835DB-6A5B-4458-88AC-EAF99F033FD9}" type="slidenum">
              <a:rPr lang="en-US"/>
              <a:pPr/>
              <a:t>71</a:t>
            </a:fld>
            <a:endParaRPr lang="en-US"/>
          </a:p>
        </p:txBody>
      </p:sp>
      <p:sp>
        <p:nvSpPr>
          <p:cNvPr id="60419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60420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60421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60422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60423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60424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60425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60426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60427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60428" name="AutoShape 12"/>
          <p:cNvCxnSpPr>
            <a:cxnSpLocks noChangeShapeType="1"/>
            <a:stCxn id="60420" idx="6"/>
            <a:endCxn id="60421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29" name="AutoShape 13"/>
          <p:cNvCxnSpPr>
            <a:cxnSpLocks noChangeShapeType="1"/>
            <a:stCxn id="60421" idx="6"/>
            <a:endCxn id="60422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0" name="AutoShape 14"/>
          <p:cNvCxnSpPr>
            <a:cxnSpLocks noChangeShapeType="1"/>
            <a:stCxn id="60423" idx="6"/>
            <a:endCxn id="60424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1" name="AutoShape 15"/>
          <p:cNvCxnSpPr>
            <a:cxnSpLocks noChangeShapeType="1"/>
            <a:stCxn id="60424" idx="6"/>
            <a:endCxn id="60425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2" name="AutoShape 16"/>
          <p:cNvCxnSpPr>
            <a:cxnSpLocks noChangeShapeType="1"/>
            <a:stCxn id="60422" idx="5"/>
            <a:endCxn id="60426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3" name="AutoShape 17"/>
          <p:cNvCxnSpPr>
            <a:cxnSpLocks noChangeShapeType="1"/>
            <a:stCxn id="60425" idx="7"/>
            <a:endCxn id="60426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4" name="AutoShape 18"/>
          <p:cNvCxnSpPr>
            <a:cxnSpLocks noChangeShapeType="1"/>
            <a:stCxn id="60422" idx="4"/>
            <a:endCxn id="60425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5" name="AutoShape 19"/>
          <p:cNvCxnSpPr>
            <a:cxnSpLocks noChangeShapeType="1"/>
            <a:stCxn id="60421" idx="5"/>
            <a:endCxn id="60425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6" name="AutoShape 20"/>
          <p:cNvCxnSpPr>
            <a:cxnSpLocks noChangeShapeType="1"/>
            <a:stCxn id="60421" idx="3"/>
            <a:endCxn id="60427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7" name="AutoShape 21"/>
          <p:cNvCxnSpPr>
            <a:cxnSpLocks noChangeShapeType="1"/>
            <a:stCxn id="60427" idx="3"/>
            <a:endCxn id="60423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8" name="AutoShape 22"/>
          <p:cNvCxnSpPr>
            <a:cxnSpLocks noChangeShapeType="1"/>
            <a:stCxn id="60420" idx="4"/>
            <a:endCxn id="60423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39" name="AutoShape 23"/>
          <p:cNvCxnSpPr>
            <a:cxnSpLocks noChangeShapeType="1"/>
            <a:stCxn id="60420" idx="3"/>
            <a:endCxn id="60419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40" name="AutoShape 24"/>
          <p:cNvCxnSpPr>
            <a:cxnSpLocks noChangeShapeType="1"/>
            <a:stCxn id="60419" idx="5"/>
            <a:endCxn id="60423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441" name="AutoShape 25"/>
          <p:cNvCxnSpPr>
            <a:cxnSpLocks noChangeShapeType="1"/>
            <a:stCxn id="60427" idx="5"/>
            <a:endCxn id="60424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442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60443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0445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60446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60447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60448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60449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60450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60451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60452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60454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60455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1672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43F7-E962-441A-A01B-E8BCCA1E3A25}" type="slidenum">
              <a:rPr lang="en-US"/>
              <a:pPr/>
              <a:t>72</a:t>
            </a:fld>
            <a:endParaRPr lang="en-US"/>
          </a:p>
        </p:txBody>
      </p:sp>
      <p:sp>
        <p:nvSpPr>
          <p:cNvPr id="100355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100356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100357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100358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100359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100360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100361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100362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100363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100364" name="AutoShape 12"/>
          <p:cNvCxnSpPr>
            <a:cxnSpLocks noChangeShapeType="1"/>
            <a:stCxn id="100356" idx="6"/>
            <a:endCxn id="100357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65" name="AutoShape 13"/>
          <p:cNvCxnSpPr>
            <a:cxnSpLocks noChangeShapeType="1"/>
            <a:stCxn id="100357" idx="6"/>
            <a:endCxn id="100358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66" name="AutoShape 14"/>
          <p:cNvCxnSpPr>
            <a:cxnSpLocks noChangeShapeType="1"/>
            <a:stCxn id="100359" idx="6"/>
            <a:endCxn id="100360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67" name="AutoShape 15"/>
          <p:cNvCxnSpPr>
            <a:cxnSpLocks noChangeShapeType="1"/>
            <a:stCxn id="100360" idx="6"/>
            <a:endCxn id="100361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68" name="AutoShape 16"/>
          <p:cNvCxnSpPr>
            <a:cxnSpLocks noChangeShapeType="1"/>
            <a:stCxn id="100358" idx="5"/>
            <a:endCxn id="100362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69" name="AutoShape 17"/>
          <p:cNvCxnSpPr>
            <a:cxnSpLocks noChangeShapeType="1"/>
            <a:stCxn id="100361" idx="7"/>
            <a:endCxn id="100362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70" name="AutoShape 18"/>
          <p:cNvCxnSpPr>
            <a:cxnSpLocks noChangeShapeType="1"/>
            <a:stCxn id="100358" idx="4"/>
            <a:endCxn id="100361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71" name="AutoShape 19"/>
          <p:cNvCxnSpPr>
            <a:cxnSpLocks noChangeShapeType="1"/>
            <a:stCxn id="100357" idx="5"/>
            <a:endCxn id="100361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72" name="AutoShape 20"/>
          <p:cNvCxnSpPr>
            <a:cxnSpLocks noChangeShapeType="1"/>
            <a:stCxn id="100357" idx="3"/>
            <a:endCxn id="100363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73" name="AutoShape 21"/>
          <p:cNvCxnSpPr>
            <a:cxnSpLocks noChangeShapeType="1"/>
            <a:stCxn id="100363" idx="3"/>
            <a:endCxn id="100359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74" name="AutoShape 22"/>
          <p:cNvCxnSpPr>
            <a:cxnSpLocks noChangeShapeType="1"/>
            <a:stCxn id="100356" idx="4"/>
            <a:endCxn id="100359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75" name="AutoShape 23"/>
          <p:cNvCxnSpPr>
            <a:cxnSpLocks noChangeShapeType="1"/>
            <a:stCxn id="100356" idx="3"/>
            <a:endCxn id="100355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76" name="AutoShape 24"/>
          <p:cNvCxnSpPr>
            <a:cxnSpLocks noChangeShapeType="1"/>
            <a:stCxn id="100355" idx="5"/>
            <a:endCxn id="100359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377" name="AutoShape 25"/>
          <p:cNvCxnSpPr>
            <a:cxnSpLocks noChangeShapeType="1"/>
            <a:stCxn id="100363" idx="5"/>
            <a:endCxn id="100360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0378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00379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100380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0381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00382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100383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100384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00385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00386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00387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00388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0389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100390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100391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2140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29BC-0498-4861-A83E-4FDDB48A39EC}" type="slidenum">
              <a:rPr lang="en-US"/>
              <a:pPr/>
              <a:t>73</a:t>
            </a:fld>
            <a:endParaRPr lang="en-US"/>
          </a:p>
        </p:txBody>
      </p:sp>
      <p:sp>
        <p:nvSpPr>
          <p:cNvPr id="61443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61445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61446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61449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61450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61451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61452" name="AutoShape 12"/>
          <p:cNvCxnSpPr>
            <a:cxnSpLocks noChangeShapeType="1"/>
            <a:stCxn id="61444" idx="6"/>
            <a:endCxn id="61445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53" name="AutoShape 13"/>
          <p:cNvCxnSpPr>
            <a:cxnSpLocks noChangeShapeType="1"/>
            <a:stCxn id="61445" idx="6"/>
            <a:endCxn id="61446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54" name="AutoShape 14"/>
          <p:cNvCxnSpPr>
            <a:cxnSpLocks noChangeShapeType="1"/>
            <a:stCxn id="61447" idx="6"/>
            <a:endCxn id="61448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55" name="AutoShape 15"/>
          <p:cNvCxnSpPr>
            <a:cxnSpLocks noChangeShapeType="1"/>
            <a:stCxn id="61448" idx="6"/>
            <a:endCxn id="61449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56" name="AutoShape 16"/>
          <p:cNvCxnSpPr>
            <a:cxnSpLocks noChangeShapeType="1"/>
            <a:stCxn id="61446" idx="5"/>
            <a:endCxn id="61450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57" name="AutoShape 17"/>
          <p:cNvCxnSpPr>
            <a:cxnSpLocks noChangeShapeType="1"/>
            <a:stCxn id="61449" idx="7"/>
            <a:endCxn id="61450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58" name="AutoShape 18"/>
          <p:cNvCxnSpPr>
            <a:cxnSpLocks noChangeShapeType="1"/>
            <a:stCxn id="61446" idx="4"/>
            <a:endCxn id="61449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59" name="AutoShape 19"/>
          <p:cNvCxnSpPr>
            <a:cxnSpLocks noChangeShapeType="1"/>
            <a:stCxn id="61445" idx="5"/>
            <a:endCxn id="61449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0" name="AutoShape 20"/>
          <p:cNvCxnSpPr>
            <a:cxnSpLocks noChangeShapeType="1"/>
            <a:stCxn id="61445" idx="3"/>
            <a:endCxn id="61451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1" name="AutoShape 21"/>
          <p:cNvCxnSpPr>
            <a:cxnSpLocks noChangeShapeType="1"/>
            <a:stCxn id="61451" idx="3"/>
            <a:endCxn id="61447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2" name="AutoShape 22"/>
          <p:cNvCxnSpPr>
            <a:cxnSpLocks noChangeShapeType="1"/>
            <a:stCxn id="61444" idx="4"/>
            <a:endCxn id="61447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3" name="AutoShape 23"/>
          <p:cNvCxnSpPr>
            <a:cxnSpLocks noChangeShapeType="1"/>
            <a:stCxn id="61444" idx="3"/>
            <a:endCxn id="61443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4" name="AutoShape 24"/>
          <p:cNvCxnSpPr>
            <a:cxnSpLocks noChangeShapeType="1"/>
            <a:stCxn id="61443" idx="5"/>
            <a:endCxn id="61447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465" name="AutoShape 25"/>
          <p:cNvCxnSpPr>
            <a:cxnSpLocks noChangeShapeType="1"/>
            <a:stCxn id="61451" idx="5"/>
            <a:endCxn id="61448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466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61467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61468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1469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61470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61471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61472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61473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61474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61475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61476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1477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61478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61479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8697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D36B3-8314-4890-917F-BD0F6C856F81}" type="slidenum">
              <a:rPr lang="en-US"/>
              <a:pPr/>
              <a:t>74</a:t>
            </a:fld>
            <a:endParaRPr lang="en-US"/>
          </a:p>
        </p:txBody>
      </p:sp>
      <p:sp>
        <p:nvSpPr>
          <p:cNvPr id="101379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101380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101381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101382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101383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101384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101385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101386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101387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101388" name="AutoShape 12"/>
          <p:cNvCxnSpPr>
            <a:cxnSpLocks noChangeShapeType="1"/>
            <a:stCxn id="101380" idx="6"/>
            <a:endCxn id="101381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89" name="AutoShape 13"/>
          <p:cNvCxnSpPr>
            <a:cxnSpLocks noChangeShapeType="1"/>
            <a:stCxn id="101381" idx="6"/>
            <a:endCxn id="101382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0" name="AutoShape 14"/>
          <p:cNvCxnSpPr>
            <a:cxnSpLocks noChangeShapeType="1"/>
            <a:stCxn id="101383" idx="6"/>
            <a:endCxn id="101384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1" name="AutoShape 15"/>
          <p:cNvCxnSpPr>
            <a:cxnSpLocks noChangeShapeType="1"/>
            <a:stCxn id="101384" idx="6"/>
            <a:endCxn id="101385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2" name="AutoShape 16"/>
          <p:cNvCxnSpPr>
            <a:cxnSpLocks noChangeShapeType="1"/>
            <a:stCxn id="101382" idx="5"/>
            <a:endCxn id="101386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3" name="AutoShape 17"/>
          <p:cNvCxnSpPr>
            <a:cxnSpLocks noChangeShapeType="1"/>
            <a:stCxn id="101385" idx="7"/>
            <a:endCxn id="101386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4" name="AutoShape 18"/>
          <p:cNvCxnSpPr>
            <a:cxnSpLocks noChangeShapeType="1"/>
            <a:stCxn id="101382" idx="4"/>
            <a:endCxn id="101385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5" name="AutoShape 19"/>
          <p:cNvCxnSpPr>
            <a:cxnSpLocks noChangeShapeType="1"/>
            <a:stCxn id="101381" idx="5"/>
            <a:endCxn id="101385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6" name="AutoShape 20"/>
          <p:cNvCxnSpPr>
            <a:cxnSpLocks noChangeShapeType="1"/>
            <a:stCxn id="101381" idx="3"/>
            <a:endCxn id="101387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7" name="AutoShape 21"/>
          <p:cNvCxnSpPr>
            <a:cxnSpLocks noChangeShapeType="1"/>
            <a:stCxn id="101387" idx="3"/>
            <a:endCxn id="101383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8" name="AutoShape 22"/>
          <p:cNvCxnSpPr>
            <a:cxnSpLocks noChangeShapeType="1"/>
            <a:stCxn id="101380" idx="4"/>
            <a:endCxn id="101383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399" name="AutoShape 23"/>
          <p:cNvCxnSpPr>
            <a:cxnSpLocks noChangeShapeType="1"/>
            <a:stCxn id="101380" idx="3"/>
            <a:endCxn id="101379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400" name="AutoShape 24"/>
          <p:cNvCxnSpPr>
            <a:cxnSpLocks noChangeShapeType="1"/>
            <a:stCxn id="101379" idx="5"/>
            <a:endCxn id="101383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401" name="AutoShape 25"/>
          <p:cNvCxnSpPr>
            <a:cxnSpLocks noChangeShapeType="1"/>
            <a:stCxn id="101387" idx="5"/>
            <a:endCxn id="101384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1402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01403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101404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1405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01406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101407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101408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01409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01410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01411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01412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1413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101414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101415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1557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Minimum Spanning Trees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300" dirty="0">
                <a:ea typeface="UWKMJF (KSC)" pitchFamily="2" charset="-127"/>
              </a:rPr>
              <a:t>(Prim</a:t>
            </a:r>
            <a:r>
              <a:rPr lang="en-US" altLang="ko-KR" sz="33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3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2395-B482-4538-A8D3-2A5B63B1E5C9}" type="slidenum">
              <a:rPr lang="en-US"/>
              <a:pPr/>
              <a:t>75</a:t>
            </a:fld>
            <a:endParaRPr lang="en-US"/>
          </a:p>
        </p:txBody>
      </p:sp>
      <p:sp>
        <p:nvSpPr>
          <p:cNvPr id="62467" name="Oval 3"/>
          <p:cNvSpPr>
            <a:spLocks noChangeArrowheads="1"/>
          </p:cNvSpPr>
          <p:nvPr/>
        </p:nvSpPr>
        <p:spPr bwMode="auto">
          <a:xfrm>
            <a:off x="15240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62468" name="Oval 4"/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62469" name="Oval 5"/>
          <p:cNvSpPr>
            <a:spLocks noChangeArrowheads="1"/>
          </p:cNvSpPr>
          <p:nvPr/>
        </p:nvSpPr>
        <p:spPr bwMode="auto">
          <a:xfrm>
            <a:off x="42672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62470" name="Oval 6"/>
          <p:cNvSpPr>
            <a:spLocks noChangeArrowheads="1"/>
          </p:cNvSpPr>
          <p:nvPr/>
        </p:nvSpPr>
        <p:spPr bwMode="auto">
          <a:xfrm>
            <a:off x="5867400" y="24384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62471" name="Oval 7"/>
          <p:cNvSpPr>
            <a:spLocks noChangeArrowheads="1"/>
          </p:cNvSpPr>
          <p:nvPr/>
        </p:nvSpPr>
        <p:spPr bwMode="auto">
          <a:xfrm>
            <a:off x="25908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h</a:t>
            </a:r>
          </a:p>
        </p:txBody>
      </p:sp>
      <p:sp>
        <p:nvSpPr>
          <p:cNvPr id="62472" name="Oval 8"/>
          <p:cNvSpPr>
            <a:spLocks noChangeArrowheads="1"/>
          </p:cNvSpPr>
          <p:nvPr/>
        </p:nvSpPr>
        <p:spPr bwMode="auto">
          <a:xfrm>
            <a:off x="42672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g</a:t>
            </a:r>
          </a:p>
        </p:txBody>
      </p:sp>
      <p:sp>
        <p:nvSpPr>
          <p:cNvPr id="62473" name="Oval 9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</a:t>
            </a:r>
          </a:p>
        </p:txBody>
      </p:sp>
      <p:sp>
        <p:nvSpPr>
          <p:cNvPr id="62474" name="Oval 10"/>
          <p:cNvSpPr>
            <a:spLocks noChangeArrowheads="1"/>
          </p:cNvSpPr>
          <p:nvPr/>
        </p:nvSpPr>
        <p:spPr bwMode="auto">
          <a:xfrm>
            <a:off x="70866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62475" name="Oval 11"/>
          <p:cNvSpPr>
            <a:spLocks noChangeArrowheads="1"/>
          </p:cNvSpPr>
          <p:nvPr/>
        </p:nvSpPr>
        <p:spPr bwMode="auto">
          <a:xfrm>
            <a:off x="3505200" y="3505200"/>
            <a:ext cx="533400" cy="5334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i</a:t>
            </a:r>
          </a:p>
        </p:txBody>
      </p:sp>
      <p:cxnSp>
        <p:nvCxnSpPr>
          <p:cNvPr id="62476" name="AutoShape 12"/>
          <p:cNvCxnSpPr>
            <a:cxnSpLocks noChangeShapeType="1"/>
            <a:stCxn id="62468" idx="6"/>
            <a:endCxn id="62469" idx="2"/>
          </p:cNvCxnSpPr>
          <p:nvPr/>
        </p:nvCxnSpPr>
        <p:spPr bwMode="auto">
          <a:xfrm>
            <a:off x="3124200" y="27051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7" name="AutoShape 13"/>
          <p:cNvCxnSpPr>
            <a:cxnSpLocks noChangeShapeType="1"/>
            <a:stCxn id="62469" idx="6"/>
            <a:endCxn id="62470" idx="2"/>
          </p:cNvCxnSpPr>
          <p:nvPr/>
        </p:nvCxnSpPr>
        <p:spPr bwMode="auto">
          <a:xfrm>
            <a:off x="4800600" y="27051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8" name="AutoShape 14"/>
          <p:cNvCxnSpPr>
            <a:cxnSpLocks noChangeShapeType="1"/>
            <a:stCxn id="62471" idx="6"/>
            <a:endCxn id="62472" idx="2"/>
          </p:cNvCxnSpPr>
          <p:nvPr/>
        </p:nvCxnSpPr>
        <p:spPr bwMode="auto">
          <a:xfrm>
            <a:off x="3124200" y="4838700"/>
            <a:ext cx="11430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9" name="AutoShape 15"/>
          <p:cNvCxnSpPr>
            <a:cxnSpLocks noChangeShapeType="1"/>
            <a:stCxn id="62472" idx="6"/>
            <a:endCxn id="62473" idx="2"/>
          </p:cNvCxnSpPr>
          <p:nvPr/>
        </p:nvCxnSpPr>
        <p:spPr bwMode="auto">
          <a:xfrm>
            <a:off x="4800600" y="4838700"/>
            <a:ext cx="1066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0" name="AutoShape 16"/>
          <p:cNvCxnSpPr>
            <a:cxnSpLocks noChangeShapeType="1"/>
            <a:stCxn id="62470" idx="5"/>
            <a:endCxn id="62474" idx="1"/>
          </p:cNvCxnSpPr>
          <p:nvPr/>
        </p:nvCxnSpPr>
        <p:spPr bwMode="auto">
          <a:xfrm>
            <a:off x="6323013" y="2894013"/>
            <a:ext cx="8413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1" name="AutoShape 17"/>
          <p:cNvCxnSpPr>
            <a:cxnSpLocks noChangeShapeType="1"/>
            <a:stCxn id="62473" idx="7"/>
            <a:endCxn id="62474" idx="3"/>
          </p:cNvCxnSpPr>
          <p:nvPr/>
        </p:nvCxnSpPr>
        <p:spPr bwMode="auto">
          <a:xfrm flipV="1">
            <a:off x="6323013" y="3960813"/>
            <a:ext cx="8413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2" name="AutoShape 18"/>
          <p:cNvCxnSpPr>
            <a:cxnSpLocks noChangeShapeType="1"/>
            <a:stCxn id="62470" idx="4"/>
            <a:endCxn id="62473" idx="0"/>
          </p:cNvCxnSpPr>
          <p:nvPr/>
        </p:nvCxnSpPr>
        <p:spPr bwMode="auto">
          <a:xfrm>
            <a:off x="61341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3" name="AutoShape 19"/>
          <p:cNvCxnSpPr>
            <a:cxnSpLocks noChangeShapeType="1"/>
            <a:stCxn id="62469" idx="5"/>
            <a:endCxn id="62473" idx="1"/>
          </p:cNvCxnSpPr>
          <p:nvPr/>
        </p:nvCxnSpPr>
        <p:spPr bwMode="auto">
          <a:xfrm>
            <a:off x="4722813" y="2894013"/>
            <a:ext cx="1222375" cy="17557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4" name="AutoShape 20"/>
          <p:cNvCxnSpPr>
            <a:cxnSpLocks noChangeShapeType="1"/>
            <a:stCxn id="62469" idx="3"/>
            <a:endCxn id="62475" idx="7"/>
          </p:cNvCxnSpPr>
          <p:nvPr/>
        </p:nvCxnSpPr>
        <p:spPr bwMode="auto">
          <a:xfrm flipH="1">
            <a:off x="3960813" y="2894013"/>
            <a:ext cx="3841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5" name="AutoShape 21"/>
          <p:cNvCxnSpPr>
            <a:cxnSpLocks noChangeShapeType="1"/>
            <a:stCxn id="62475" idx="3"/>
            <a:endCxn id="62471" idx="7"/>
          </p:cNvCxnSpPr>
          <p:nvPr/>
        </p:nvCxnSpPr>
        <p:spPr bwMode="auto">
          <a:xfrm flipH="1">
            <a:off x="3046413" y="3960813"/>
            <a:ext cx="5365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6" name="AutoShape 22"/>
          <p:cNvCxnSpPr>
            <a:cxnSpLocks noChangeShapeType="1"/>
            <a:stCxn id="62468" idx="4"/>
            <a:endCxn id="62471" idx="0"/>
          </p:cNvCxnSpPr>
          <p:nvPr/>
        </p:nvCxnSpPr>
        <p:spPr bwMode="auto">
          <a:xfrm>
            <a:off x="2857500" y="2971800"/>
            <a:ext cx="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7" name="AutoShape 23"/>
          <p:cNvCxnSpPr>
            <a:cxnSpLocks noChangeShapeType="1"/>
            <a:stCxn id="62468" idx="3"/>
            <a:endCxn id="62467" idx="7"/>
          </p:cNvCxnSpPr>
          <p:nvPr/>
        </p:nvCxnSpPr>
        <p:spPr bwMode="auto">
          <a:xfrm flipH="1">
            <a:off x="1979613" y="2894013"/>
            <a:ext cx="688975" cy="688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8" name="AutoShape 24"/>
          <p:cNvCxnSpPr>
            <a:cxnSpLocks noChangeShapeType="1"/>
            <a:stCxn id="62467" idx="5"/>
            <a:endCxn id="62471" idx="1"/>
          </p:cNvCxnSpPr>
          <p:nvPr/>
        </p:nvCxnSpPr>
        <p:spPr bwMode="auto">
          <a:xfrm>
            <a:off x="1979613" y="3960813"/>
            <a:ext cx="6889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89" name="AutoShape 25"/>
          <p:cNvCxnSpPr>
            <a:cxnSpLocks noChangeShapeType="1"/>
            <a:stCxn id="62475" idx="5"/>
            <a:endCxn id="62472" idx="1"/>
          </p:cNvCxnSpPr>
          <p:nvPr/>
        </p:nvCxnSpPr>
        <p:spPr bwMode="auto">
          <a:xfrm>
            <a:off x="3960813" y="3960813"/>
            <a:ext cx="384175" cy="688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490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62491" name="Text Box 27"/>
          <p:cNvSpPr txBox="1">
            <a:spLocks noChangeArrowheads="1"/>
          </p:cNvSpPr>
          <p:nvPr/>
        </p:nvSpPr>
        <p:spPr bwMode="auto">
          <a:xfrm>
            <a:off x="3581400" y="2376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62492" name="Text Box 28"/>
          <p:cNvSpPr txBox="1">
            <a:spLocks noChangeArrowheads="1"/>
          </p:cNvSpPr>
          <p:nvPr/>
        </p:nvSpPr>
        <p:spPr bwMode="auto">
          <a:xfrm>
            <a:off x="5105400" y="2376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2493" name="Text Box 29"/>
          <p:cNvSpPr txBox="1">
            <a:spLocks noChangeArrowheads="1"/>
          </p:cNvSpPr>
          <p:nvPr/>
        </p:nvSpPr>
        <p:spPr bwMode="auto">
          <a:xfrm>
            <a:off x="6705600" y="2986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62494" name="Text Box 30"/>
          <p:cNvSpPr txBox="1">
            <a:spLocks noChangeArrowheads="1"/>
          </p:cNvSpPr>
          <p:nvPr/>
        </p:nvSpPr>
        <p:spPr bwMode="auto">
          <a:xfrm>
            <a:off x="6096000" y="3595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14</a:t>
            </a:r>
          </a:p>
        </p:txBody>
      </p:sp>
      <p:sp>
        <p:nvSpPr>
          <p:cNvPr id="62495" name="Text Box 31"/>
          <p:cNvSpPr txBox="1">
            <a:spLocks noChangeArrowheads="1"/>
          </p:cNvSpPr>
          <p:nvPr/>
        </p:nvSpPr>
        <p:spPr bwMode="auto">
          <a:xfrm>
            <a:off x="6705600" y="4191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62496" name="Text Box 32"/>
          <p:cNvSpPr txBox="1">
            <a:spLocks noChangeArrowheads="1"/>
          </p:cNvSpPr>
          <p:nvPr/>
        </p:nvSpPr>
        <p:spPr bwMode="auto">
          <a:xfrm>
            <a:off x="5257800" y="34432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62497" name="Text Box 33"/>
          <p:cNvSpPr txBox="1">
            <a:spLocks noChangeArrowheads="1"/>
          </p:cNvSpPr>
          <p:nvPr/>
        </p:nvSpPr>
        <p:spPr bwMode="auto">
          <a:xfrm>
            <a:off x="3886200" y="2986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62498" name="Text Box 34"/>
          <p:cNvSpPr txBox="1">
            <a:spLocks noChangeArrowheads="1"/>
          </p:cNvSpPr>
          <p:nvPr/>
        </p:nvSpPr>
        <p:spPr bwMode="auto">
          <a:xfrm>
            <a:off x="4267200" y="4038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62500" name="Text Box 36"/>
          <p:cNvSpPr txBox="1">
            <a:spLocks noChangeArrowheads="1"/>
          </p:cNvSpPr>
          <p:nvPr/>
        </p:nvSpPr>
        <p:spPr bwMode="auto">
          <a:xfrm>
            <a:off x="3048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2501" name="Text Box 37"/>
          <p:cNvSpPr txBox="1">
            <a:spLocks noChangeArrowheads="1"/>
          </p:cNvSpPr>
          <p:nvPr/>
        </p:nvSpPr>
        <p:spPr bwMode="auto">
          <a:xfrm>
            <a:off x="2438400" y="350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62502" name="Text Box 38"/>
          <p:cNvSpPr txBox="1">
            <a:spLocks noChangeArrowheads="1"/>
          </p:cNvSpPr>
          <p:nvPr/>
        </p:nvSpPr>
        <p:spPr bwMode="auto">
          <a:xfrm>
            <a:off x="2057400" y="426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62503" name="Text Box 39"/>
          <p:cNvSpPr txBox="1">
            <a:spLocks noChangeArrowheads="1"/>
          </p:cNvSpPr>
          <p:nvPr/>
        </p:nvSpPr>
        <p:spPr bwMode="auto">
          <a:xfrm>
            <a:off x="5181600" y="4800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9889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Minimum Spanning Trees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(Prim</a:t>
            </a:r>
            <a:r>
              <a:rPr lang="en-US" altLang="ko-KR" sz="36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>
                <a:ea typeface="UWKMJF (KSC)" pitchFamily="2" charset="-127"/>
              </a:rPr>
              <a:t>s Algorithm)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Running time of Prim</a:t>
            </a:r>
            <a:r>
              <a:rPr lang="en-US" altLang="ko-KR" sz="2400" dirty="0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400" dirty="0">
                <a:ea typeface="UWKMJF (KSC)" pitchFamily="2" charset="-127"/>
              </a:rPr>
              <a:t>s Algorithm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/>
                <a:ea typeface="UWKMJF (KSC)" pitchFamily="2" charset="-127"/>
              </a:rPr>
              <a:t> 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Initialization and build a Heap O(V)</a:t>
            </a:r>
            <a:endParaRPr lang="en-US" altLang="ko-KR" sz="2000" dirty="0">
              <a:ea typeface="바탕" pitchFamily="18" charset="-127"/>
            </a:endParaRP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Extract Min O(log V) there are |V| times for extract min O(</a:t>
            </a:r>
            <a:r>
              <a:rPr lang="en-US" altLang="ko-KR" sz="2000" dirty="0" err="1">
                <a:ea typeface="UWKMJF (KSC)" pitchFamily="2" charset="-127"/>
              </a:rPr>
              <a:t>Vlog</a:t>
            </a:r>
            <a:r>
              <a:rPr lang="en-US" altLang="ko-KR" sz="2000" dirty="0">
                <a:ea typeface="UWKMJF (KSC)" pitchFamily="2" charset="-127"/>
              </a:rPr>
              <a:t> V)</a:t>
            </a:r>
            <a:endParaRPr lang="en-US" altLang="ko-KR" sz="2000" dirty="0">
              <a:ea typeface="바탕" pitchFamily="18" charset="-127"/>
            </a:endParaRP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For loop execute O(E) time, investigating </a:t>
            </a:r>
            <a:r>
              <a:rPr lang="en-US" altLang="ko-KR" sz="2000" dirty="0" err="1">
                <a:ea typeface="UWKMJF (KSC)" pitchFamily="2" charset="-127"/>
              </a:rPr>
              <a:t>wheather</a:t>
            </a:r>
            <a:r>
              <a:rPr lang="en-US" altLang="ko-KR" sz="2000" dirty="0">
                <a:ea typeface="UWKMJF (KSC)" pitchFamily="2" charset="-127"/>
              </a:rPr>
              <a:t> or not in Q take constant time by keep bit matrix for Q: O(E)</a:t>
            </a:r>
            <a:endParaRPr lang="en-US" altLang="ko-KR" sz="2000" dirty="0">
              <a:ea typeface="바탕" pitchFamily="18" charset="-127"/>
            </a:endParaRP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Decreasing key </a:t>
            </a:r>
            <a:r>
              <a:rPr lang="en-US" altLang="ko-KR" sz="2000" dirty="0" err="1">
                <a:ea typeface="UWKMJF (KSC)" pitchFamily="2" charset="-127"/>
              </a:rPr>
              <a:t>v.key</a:t>
            </a:r>
            <a:r>
              <a:rPr lang="en-US" altLang="ko-KR" sz="2000" dirty="0">
                <a:ea typeface="UWKMJF (KSC)" pitchFamily="2" charset="-127"/>
              </a:rPr>
              <a:t> = w(</a:t>
            </a:r>
            <a:r>
              <a:rPr lang="en-US" altLang="ko-KR" sz="2000" dirty="0" err="1">
                <a:ea typeface="UWKMJF (KSC)" pitchFamily="2" charset="-127"/>
              </a:rPr>
              <a:t>u,v</a:t>
            </a:r>
            <a:r>
              <a:rPr lang="en-US" altLang="ko-KR" sz="2000" dirty="0">
                <a:ea typeface="UWKMJF (KSC)" pitchFamily="2" charset="-127"/>
              </a:rPr>
              <a:t>) take O(log V) for adjusting priority queue.: O(</a:t>
            </a:r>
            <a:r>
              <a:rPr lang="en-US" altLang="ko-KR" sz="2000" dirty="0" err="1">
                <a:ea typeface="UWKMJF (KSC)" pitchFamily="2" charset="-127"/>
              </a:rPr>
              <a:t>Elog</a:t>
            </a:r>
            <a:r>
              <a:rPr lang="en-US" altLang="ko-KR" sz="2000" dirty="0">
                <a:ea typeface="UWKMJF (KSC)" pitchFamily="2" charset="-127"/>
              </a:rPr>
              <a:t> V)</a:t>
            </a:r>
            <a:endParaRPr lang="en-US" altLang="ko-KR" sz="2000" dirty="0">
              <a:ea typeface="바탕" pitchFamily="18" charset="-127"/>
            </a:endParaRP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altLang="ko-KR" sz="2400" dirty="0">
                <a:latin typeface="Times New Roman"/>
                <a:ea typeface="UWKMJF (KSC)" pitchFamily="2" charset="-127"/>
              </a:rPr>
              <a:t> 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B5FC-4147-4E49-B88E-87790C697E86}" type="slidenum">
              <a:rPr lang="en-US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60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801688" y="228600"/>
            <a:ext cx="8077200" cy="1143000"/>
          </a:xfrm>
        </p:spPr>
        <p:txBody>
          <a:bodyPr/>
          <a:lstStyle/>
          <a:p>
            <a:pPr algn="l"/>
            <a:r>
              <a:rPr lang="en-GB" sz="1800" dirty="0"/>
              <a:t>A cable company want to connect five villages to their network </a:t>
            </a:r>
            <a:r>
              <a:rPr lang="en-GB" sz="1800" dirty="0" smtClean="0"/>
              <a:t>which </a:t>
            </a:r>
            <a:r>
              <a:rPr lang="en-GB" sz="1800" dirty="0"/>
              <a:t>currently extends to the market town of </a:t>
            </a:r>
            <a:r>
              <a:rPr lang="en-GB" sz="1800" dirty="0" err="1"/>
              <a:t>Avenford</a:t>
            </a:r>
            <a:r>
              <a:rPr lang="en-GB" sz="1800" dirty="0"/>
              <a:t>. What is the minimum length of cable needed?</a:t>
            </a:r>
            <a:endParaRPr lang="en-US" sz="1800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2220"/>
            <a:ext cx="8229600" cy="4530725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1716088" y="2446338"/>
            <a:ext cx="1295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3011488" y="2446338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5145088" y="2446338"/>
            <a:ext cx="1143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1716088" y="4198938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4154488" y="4198938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3011488" y="2446338"/>
            <a:ext cx="1143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V="1">
            <a:off x="4154488" y="2446338"/>
            <a:ext cx="9906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>
            <a:off x="1716088" y="4198938"/>
            <a:ext cx="2133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V="1">
            <a:off x="3849688" y="4198938"/>
            <a:ext cx="304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3849688" y="4198938"/>
            <a:ext cx="24384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684213" y="4076700"/>
            <a:ext cx="1223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000" smtClean="0">
                <a:solidFill>
                  <a:srgbClr val="000000"/>
                </a:solidFill>
                <a:latin typeface="Arial" charset="0"/>
              </a:rPr>
              <a:t>Avenford</a:t>
            </a: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4067175" y="4149725"/>
            <a:ext cx="1065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000" smtClean="0">
                <a:solidFill>
                  <a:srgbClr val="000000"/>
                </a:solidFill>
                <a:latin typeface="Arial" charset="0"/>
              </a:rPr>
              <a:t>Fingley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1908175" y="2060575"/>
            <a:ext cx="1179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000" smtClean="0">
                <a:solidFill>
                  <a:srgbClr val="000000"/>
                </a:solidFill>
                <a:latin typeface="Arial" charset="0"/>
              </a:rPr>
              <a:t>Brinleigh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5076825" y="2133600"/>
            <a:ext cx="1298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000" smtClean="0">
                <a:solidFill>
                  <a:srgbClr val="000000"/>
                </a:solidFill>
                <a:latin typeface="Arial" charset="0"/>
              </a:rPr>
              <a:t>Cornwell</a:t>
            </a: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6227763" y="4076700"/>
            <a:ext cx="13795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mtClean="0">
                <a:solidFill>
                  <a:srgbClr val="000000"/>
                </a:solidFill>
                <a:latin typeface="Arial" charset="0"/>
              </a:rPr>
              <a:t>Donster</a:t>
            </a: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3621088" y="6180138"/>
            <a:ext cx="9509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mtClean="0">
                <a:solidFill>
                  <a:srgbClr val="000000"/>
                </a:solidFill>
                <a:latin typeface="Arial" charset="0"/>
              </a:rPr>
              <a:t>Edan</a:t>
            </a: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4916488" y="52657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2706688" y="42751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2325688" y="51133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48151" name="Text Box 23"/>
          <p:cNvSpPr txBox="1">
            <a:spLocks noChangeArrowheads="1"/>
          </p:cNvSpPr>
          <p:nvPr/>
        </p:nvSpPr>
        <p:spPr bwMode="auto">
          <a:xfrm>
            <a:off x="4002088" y="48085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48152" name="Text Box 24"/>
          <p:cNvSpPr txBox="1">
            <a:spLocks noChangeArrowheads="1"/>
          </p:cNvSpPr>
          <p:nvPr/>
        </p:nvSpPr>
        <p:spPr bwMode="auto">
          <a:xfrm>
            <a:off x="3163888" y="32083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48153" name="Text Box 25"/>
          <p:cNvSpPr txBox="1">
            <a:spLocks noChangeArrowheads="1"/>
          </p:cNvSpPr>
          <p:nvPr/>
        </p:nvSpPr>
        <p:spPr bwMode="auto">
          <a:xfrm>
            <a:off x="4687888" y="31321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5678488" y="29797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3849688" y="19891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2097088" y="27511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4840288" y="37417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48158" name="Rectangle 30"/>
          <p:cNvSpPr>
            <a:spLocks noChangeArrowheads="1"/>
          </p:cNvSpPr>
          <p:nvPr/>
        </p:nvSpPr>
        <p:spPr bwMode="auto">
          <a:xfrm>
            <a:off x="684213" y="228600"/>
            <a:ext cx="75488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GB" sz="2400" b="1" dirty="0" smtClean="0">
                <a:solidFill>
                  <a:srgbClr val="000000"/>
                </a:solidFill>
                <a:latin typeface="Verdana" pitchFamily="34" charset="0"/>
              </a:rPr>
              <a:t>Prim’s algorithm with an Adjacency Matrix</a:t>
            </a:r>
          </a:p>
          <a:p>
            <a:pPr eaLnBrk="1" hangingPunct="1"/>
            <a:endParaRPr lang="en-US" sz="2400" b="1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7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4" name="Group 2"/>
          <p:cNvGraphicFramePr>
            <a:graphicFrameLocks noGrp="1"/>
          </p:cNvGraphicFramePr>
          <p:nvPr/>
        </p:nvGraphicFramePr>
        <p:xfrm>
          <a:off x="2057400" y="1828800"/>
          <a:ext cx="4572000" cy="3627120"/>
        </p:xfrm>
        <a:graphic>
          <a:graphicData uri="http://schemas.openxmlformats.org/drawingml/2006/table">
            <a:tbl>
              <a:tblPr/>
              <a:tblGrid>
                <a:gridCol w="654050"/>
                <a:gridCol w="652463"/>
                <a:gridCol w="654050"/>
                <a:gridCol w="652462"/>
                <a:gridCol w="652463"/>
                <a:gridCol w="652462"/>
                <a:gridCol w="654050"/>
              </a:tblGrid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220" name="Text Box 68"/>
          <p:cNvSpPr txBox="1">
            <a:spLocks noChangeArrowheads="1"/>
          </p:cNvSpPr>
          <p:nvPr/>
        </p:nvSpPr>
        <p:spPr bwMode="auto">
          <a:xfrm>
            <a:off x="2590800" y="1066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221" name="Text Box 69"/>
          <p:cNvSpPr txBox="1">
            <a:spLocks noChangeArrowheads="1"/>
          </p:cNvSpPr>
          <p:nvPr/>
        </p:nvSpPr>
        <p:spPr bwMode="auto">
          <a:xfrm>
            <a:off x="2743200" y="12192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222" name="Text Box 70"/>
          <p:cNvSpPr txBox="1">
            <a:spLocks noChangeArrowheads="1"/>
          </p:cNvSpPr>
          <p:nvPr/>
        </p:nvSpPr>
        <p:spPr bwMode="auto">
          <a:xfrm>
            <a:off x="2895600" y="13716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223" name="Text Box 71"/>
          <p:cNvSpPr txBox="1">
            <a:spLocks noChangeArrowheads="1"/>
          </p:cNvSpPr>
          <p:nvPr/>
        </p:nvSpPr>
        <p:spPr bwMode="auto">
          <a:xfrm>
            <a:off x="571501" y="215296"/>
            <a:ext cx="7886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Verdana" pitchFamily="34" charset="0"/>
              </a:rPr>
              <a:t>Prim’s algorithm with an Adjacency Matrix</a:t>
            </a:r>
          </a:p>
        </p:txBody>
      </p:sp>
      <p:sp>
        <p:nvSpPr>
          <p:cNvPr id="49224" name="Text Box 72"/>
          <p:cNvSpPr txBox="1">
            <a:spLocks noChangeArrowheads="1"/>
          </p:cNvSpPr>
          <p:nvPr/>
        </p:nvSpPr>
        <p:spPr bwMode="auto">
          <a:xfrm>
            <a:off x="1143000" y="609600"/>
            <a:ext cx="6934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1600" dirty="0" smtClean="0">
                <a:solidFill>
                  <a:srgbClr val="000000"/>
                </a:solidFill>
                <a:latin typeface="Arial" charset="0"/>
              </a:rPr>
              <a:t>Note, this example has outgoing edges on the columns and incoming on the rows, so it is the transpose of adjacency matrix mentioned in class. Actually, it is an undirected, so A</a:t>
            </a:r>
            <a:r>
              <a:rPr lang="en-GB" sz="1600" baseline="30000" dirty="0" smtClean="0">
                <a:solidFill>
                  <a:srgbClr val="000000"/>
                </a:solidFill>
                <a:latin typeface="Arial" charset="0"/>
              </a:rPr>
              <a:t>T</a:t>
            </a:r>
            <a:r>
              <a:rPr lang="en-GB" sz="1600" dirty="0" smtClean="0">
                <a:solidFill>
                  <a:srgbClr val="000000"/>
                </a:solidFill>
                <a:latin typeface="Arial" charset="0"/>
              </a:rPr>
              <a:t> = A.</a:t>
            </a:r>
          </a:p>
        </p:txBody>
      </p:sp>
      <p:sp>
        <p:nvSpPr>
          <p:cNvPr id="49225" name="Text Box 73"/>
          <p:cNvSpPr txBox="1">
            <a:spLocks noChangeArrowheads="1"/>
          </p:cNvSpPr>
          <p:nvPr/>
        </p:nvSpPr>
        <p:spPr bwMode="auto">
          <a:xfrm>
            <a:off x="6172200" y="1905000"/>
            <a:ext cx="2286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 smtClean="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90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27" name="Group 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499743"/>
              </p:ext>
            </p:extLst>
          </p:nvPr>
        </p:nvGraphicFramePr>
        <p:xfrm>
          <a:off x="4191000" y="2240280"/>
          <a:ext cx="4267200" cy="3627120"/>
        </p:xfrm>
        <a:graphic>
          <a:graphicData uri="http://schemas.openxmlformats.org/drawingml/2006/table">
            <a:tbl>
              <a:tblPr/>
              <a:tblGrid>
                <a:gridCol w="611188"/>
                <a:gridCol w="608012"/>
                <a:gridCol w="611188"/>
                <a:gridCol w="608012"/>
                <a:gridCol w="609600"/>
                <a:gridCol w="608013"/>
                <a:gridCol w="611187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500" name="Text Box 68"/>
          <p:cNvSpPr txBox="1">
            <a:spLocks noChangeArrowheads="1"/>
          </p:cNvSpPr>
          <p:nvPr/>
        </p:nvSpPr>
        <p:spPr bwMode="auto">
          <a:xfrm>
            <a:off x="5334000" y="2240280"/>
            <a:ext cx="2819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8501" name="Text Box 69"/>
          <p:cNvSpPr txBox="1">
            <a:spLocks noChangeArrowheads="1"/>
          </p:cNvSpPr>
          <p:nvPr/>
        </p:nvSpPr>
        <p:spPr bwMode="auto">
          <a:xfrm>
            <a:off x="228600" y="228600"/>
            <a:ext cx="4495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smtClean="0">
                <a:solidFill>
                  <a:srgbClr val="000000"/>
                </a:solidFill>
                <a:latin typeface="Arial" charset="0"/>
              </a:rPr>
              <a:t>Start at vertex A. Label column A “1” 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smtClean="0">
                <a:solidFill>
                  <a:srgbClr val="000000"/>
                </a:solidFill>
                <a:latin typeface="Arial" charset="0"/>
              </a:rPr>
              <a:t>Delete row 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smtClean="0">
                <a:solidFill>
                  <a:srgbClr val="000000"/>
                </a:solidFill>
                <a:latin typeface="Arial" charset="0"/>
              </a:rPr>
              <a:t>Select the smallest entry in column A (AB, length 3)</a:t>
            </a:r>
          </a:p>
        </p:txBody>
      </p:sp>
      <p:sp>
        <p:nvSpPr>
          <p:cNvPr id="18502" name="Text Box 70"/>
          <p:cNvSpPr txBox="1">
            <a:spLocks noChangeArrowheads="1"/>
          </p:cNvSpPr>
          <p:nvPr/>
        </p:nvSpPr>
        <p:spPr bwMode="auto">
          <a:xfrm>
            <a:off x="4953000" y="185928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8503" name="Line 71"/>
          <p:cNvSpPr>
            <a:spLocks noChangeShapeType="1"/>
          </p:cNvSpPr>
          <p:nvPr/>
        </p:nvSpPr>
        <p:spPr bwMode="auto">
          <a:xfrm>
            <a:off x="4191000" y="3078480"/>
            <a:ext cx="4267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504" name="Oval 72"/>
          <p:cNvSpPr>
            <a:spLocks noChangeArrowheads="1"/>
          </p:cNvSpPr>
          <p:nvPr/>
        </p:nvSpPr>
        <p:spPr bwMode="auto">
          <a:xfrm>
            <a:off x="4876800" y="330708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178"/>
          <p:cNvGrpSpPr>
            <a:grpSpLocks/>
          </p:cNvGrpSpPr>
          <p:nvPr/>
        </p:nvGrpSpPr>
        <p:grpSpPr bwMode="auto">
          <a:xfrm>
            <a:off x="180975" y="2852738"/>
            <a:ext cx="2114550" cy="1765300"/>
            <a:chOff x="295" y="1661"/>
            <a:chExt cx="1332" cy="1112"/>
          </a:xfrm>
        </p:grpSpPr>
        <p:sp>
          <p:nvSpPr>
            <p:cNvPr id="18611" name="Line 179"/>
            <p:cNvSpPr>
              <a:spLocks noChangeShapeType="1"/>
            </p:cNvSpPr>
            <p:nvPr/>
          </p:nvSpPr>
          <p:spPr bwMode="auto">
            <a:xfrm flipV="1">
              <a:off x="1081" y="1933"/>
              <a:ext cx="529" cy="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612" name="Text Box 180"/>
            <p:cNvSpPr txBox="1">
              <a:spLocks noChangeArrowheads="1"/>
            </p:cNvSpPr>
            <p:nvPr/>
          </p:nvSpPr>
          <p:spPr bwMode="auto">
            <a:xfrm>
              <a:off x="295" y="2523"/>
              <a:ext cx="7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Avenford</a:t>
              </a:r>
            </a:p>
          </p:txBody>
        </p:sp>
        <p:sp>
          <p:nvSpPr>
            <p:cNvPr id="18613" name="Text Box 181"/>
            <p:cNvSpPr txBox="1">
              <a:spLocks noChangeArrowheads="1"/>
            </p:cNvSpPr>
            <p:nvPr/>
          </p:nvSpPr>
          <p:spPr bwMode="auto">
            <a:xfrm>
              <a:off x="884" y="1661"/>
              <a:ext cx="7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Brinleigh</a:t>
              </a:r>
            </a:p>
          </p:txBody>
        </p:sp>
        <p:sp>
          <p:nvSpPr>
            <p:cNvPr id="18614" name="Text Box 182"/>
            <p:cNvSpPr txBox="1">
              <a:spLocks noChangeArrowheads="1"/>
            </p:cNvSpPr>
            <p:nvPr/>
          </p:nvSpPr>
          <p:spPr bwMode="auto">
            <a:xfrm>
              <a:off x="1156" y="2069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153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01" grpId="0" autoUpdateAnimBg="0"/>
      <p:bldP spid="18502" grpId="0" autoUpdateAnimBg="0"/>
      <p:bldP spid="18503" grpId="0" animBg="1"/>
      <p:bldP spid="1850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Space and Time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>
                <a:solidFill>
                  <a:srgbClr val="CC3300"/>
                </a:solidFill>
              </a:rPr>
              <a:t>Space:</a:t>
            </a:r>
            <a:r>
              <a:rPr lang="en-US" sz="2800" b="1" i="1"/>
              <a:t> </a:t>
            </a:r>
            <a:r>
              <a:rPr lang="en-US" sz="2800">
                <a:sym typeface="Symbol" pitchFamily="18" charset="2"/>
              </a:rPr>
              <a:t></a:t>
            </a:r>
            <a:r>
              <a:rPr lang="en-US" sz="2800">
                <a:latin typeface="RMTMI" charset="-95"/>
              </a:rPr>
              <a:t>(</a:t>
            </a:r>
            <a:r>
              <a:rPr lang="en-US" sz="2800" i="1"/>
              <a:t>V</a:t>
            </a:r>
            <a:r>
              <a:rPr lang="en-US" sz="2800" baseline="30000"/>
              <a:t>2</a:t>
            </a:r>
            <a:r>
              <a:rPr lang="en-US" sz="2800">
                <a:latin typeface="RMTMI" charset="-95"/>
              </a:rPr>
              <a:t>)</a:t>
            </a:r>
            <a:r>
              <a:rPr lang="en-US" sz="2800"/>
              <a:t>.</a:t>
            </a:r>
          </a:p>
          <a:p>
            <a:pPr lvl="1"/>
            <a:r>
              <a:rPr lang="en-US" sz="2400"/>
              <a:t>Not memory efficient for large graphs.</a:t>
            </a:r>
          </a:p>
          <a:p>
            <a:r>
              <a:rPr lang="en-US" sz="2800" b="1">
                <a:solidFill>
                  <a:srgbClr val="CC3300"/>
                </a:solidFill>
              </a:rPr>
              <a:t>Time:</a:t>
            </a:r>
            <a:r>
              <a:rPr lang="en-US" sz="2800" b="1" i="1"/>
              <a:t> </a:t>
            </a:r>
            <a:r>
              <a:rPr lang="en-US" sz="2800"/>
              <a:t>to list all vertices adjacent to </a:t>
            </a:r>
            <a:r>
              <a:rPr lang="en-US" sz="2800" i="1"/>
              <a:t>u</a:t>
            </a:r>
            <a:r>
              <a:rPr lang="en-US" sz="2800"/>
              <a:t>: </a:t>
            </a:r>
            <a:r>
              <a:rPr lang="en-US" sz="2800">
                <a:sym typeface="Symbol" pitchFamily="18" charset="2"/>
              </a:rPr>
              <a:t></a:t>
            </a:r>
            <a:r>
              <a:rPr lang="en-US" sz="2800">
                <a:latin typeface="RMTMI" charset="-95"/>
              </a:rPr>
              <a:t>(</a:t>
            </a:r>
            <a:r>
              <a:rPr lang="en-US" sz="2800" i="1"/>
              <a:t>V</a:t>
            </a:r>
            <a:r>
              <a:rPr lang="en-US" sz="2800">
                <a:latin typeface="RMTMI" charset="-95"/>
              </a:rPr>
              <a:t>)</a:t>
            </a:r>
            <a:r>
              <a:rPr lang="en-US" sz="2800"/>
              <a:t>.</a:t>
            </a:r>
          </a:p>
          <a:p>
            <a:r>
              <a:rPr lang="en-US" sz="2800" b="1">
                <a:solidFill>
                  <a:srgbClr val="CC3300"/>
                </a:solidFill>
              </a:rPr>
              <a:t>Time:</a:t>
            </a:r>
            <a:r>
              <a:rPr lang="en-US" sz="2800" b="1" i="1"/>
              <a:t> </a:t>
            </a:r>
            <a:r>
              <a:rPr lang="en-US" sz="2800"/>
              <a:t>to determine if </a:t>
            </a:r>
            <a:r>
              <a:rPr lang="en-US" sz="2800">
                <a:latin typeface="RMTMI" charset="-95"/>
              </a:rPr>
              <a:t>(</a:t>
            </a:r>
            <a:r>
              <a:rPr lang="en-US" sz="2800" i="1"/>
              <a:t>u</a:t>
            </a:r>
            <a:r>
              <a:rPr lang="en-US" sz="2800" i="1">
                <a:latin typeface="RMTMI" charset="-95"/>
              </a:rPr>
              <a:t>, v</a:t>
            </a:r>
            <a:r>
              <a:rPr lang="en-US" sz="2800">
                <a:latin typeface="RMTMI" charset="-95"/>
              </a:rPr>
              <a:t>)</a:t>
            </a:r>
            <a:r>
              <a:rPr lang="en-US" sz="2800" i="1">
                <a:latin typeface="RMTMI" charset="-95"/>
              </a:rPr>
              <a:t> </a:t>
            </a:r>
            <a:r>
              <a:rPr lang="en-US" sz="2800">
                <a:sym typeface="Symbol" pitchFamily="18" charset="2"/>
              </a:rPr>
              <a:t></a:t>
            </a:r>
            <a:r>
              <a:rPr lang="en-US" sz="2800">
                <a:latin typeface="MTSYN" charset="-127"/>
              </a:rPr>
              <a:t> </a:t>
            </a:r>
            <a:r>
              <a:rPr lang="en-US" sz="2800" i="1"/>
              <a:t>E</a:t>
            </a:r>
            <a:r>
              <a:rPr lang="en-US" sz="2800"/>
              <a:t>: </a:t>
            </a:r>
            <a:r>
              <a:rPr lang="en-US" sz="2800">
                <a:sym typeface="Symbol" pitchFamily="18" charset="2"/>
              </a:rPr>
              <a:t></a:t>
            </a:r>
            <a:r>
              <a:rPr lang="en-US" sz="2800">
                <a:latin typeface="RMTMI" charset="-95"/>
              </a:rPr>
              <a:t>(</a:t>
            </a:r>
            <a:r>
              <a:rPr lang="en-US" sz="2800"/>
              <a:t>1</a:t>
            </a:r>
            <a:r>
              <a:rPr lang="en-US" sz="2800">
                <a:latin typeface="RMTMI" charset="-95"/>
              </a:rPr>
              <a:t>)</a:t>
            </a:r>
            <a:r>
              <a:rPr lang="en-US" sz="2800"/>
              <a:t>.</a:t>
            </a:r>
          </a:p>
          <a:p>
            <a:r>
              <a:rPr lang="en-US" sz="2800"/>
              <a:t>Can store weights instead of bits for weighted graph.</a:t>
            </a:r>
          </a:p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84494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42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928470"/>
              </p:ext>
            </p:extLst>
          </p:nvPr>
        </p:nvGraphicFramePr>
        <p:xfrm>
          <a:off x="4267200" y="2301875"/>
          <a:ext cx="4267200" cy="3627120"/>
        </p:xfrm>
        <a:graphic>
          <a:graphicData uri="http://schemas.openxmlformats.org/drawingml/2006/table">
            <a:tbl>
              <a:tblPr/>
              <a:tblGrid>
                <a:gridCol w="611188"/>
                <a:gridCol w="608012"/>
                <a:gridCol w="611188"/>
                <a:gridCol w="608012"/>
                <a:gridCol w="609600"/>
                <a:gridCol w="608013"/>
                <a:gridCol w="611187"/>
              </a:tblGrid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28" name="Text Box 68"/>
          <p:cNvSpPr txBox="1">
            <a:spLocks noChangeArrowheads="1"/>
          </p:cNvSpPr>
          <p:nvPr/>
        </p:nvSpPr>
        <p:spPr bwMode="auto">
          <a:xfrm>
            <a:off x="5410200" y="2286000"/>
            <a:ext cx="2819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1029" name="Text Box 69"/>
          <p:cNvSpPr txBox="1">
            <a:spLocks noChangeArrowheads="1"/>
          </p:cNvSpPr>
          <p:nvPr/>
        </p:nvSpPr>
        <p:spPr bwMode="auto">
          <a:xfrm>
            <a:off x="5029200" y="19050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1030" name="Line 70"/>
          <p:cNvSpPr>
            <a:spLocks noChangeShapeType="1"/>
          </p:cNvSpPr>
          <p:nvPr/>
        </p:nvSpPr>
        <p:spPr bwMode="auto">
          <a:xfrm>
            <a:off x="4267200" y="3124200"/>
            <a:ext cx="4267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31" name="Oval 71"/>
          <p:cNvSpPr>
            <a:spLocks noChangeArrowheads="1"/>
          </p:cNvSpPr>
          <p:nvPr/>
        </p:nvSpPr>
        <p:spPr bwMode="auto">
          <a:xfrm>
            <a:off x="4953000" y="335280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35" name="Text Box 75"/>
          <p:cNvSpPr txBox="1">
            <a:spLocks noChangeArrowheads="1"/>
          </p:cNvSpPr>
          <p:nvPr/>
        </p:nvSpPr>
        <p:spPr bwMode="auto">
          <a:xfrm>
            <a:off x="533400" y="304800"/>
            <a:ext cx="7315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Label column B “2”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Delete row B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Select the smallest uncovered entry in either column A or column B (AE, length 4)</a:t>
            </a:r>
          </a:p>
        </p:txBody>
      </p:sp>
      <p:sp>
        <p:nvSpPr>
          <p:cNvPr id="41036" name="Line 76"/>
          <p:cNvSpPr>
            <a:spLocks noChangeShapeType="1"/>
          </p:cNvSpPr>
          <p:nvPr/>
        </p:nvSpPr>
        <p:spPr bwMode="auto">
          <a:xfrm>
            <a:off x="4267200" y="35814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37" name="Line 77"/>
          <p:cNvSpPr>
            <a:spLocks noChangeShapeType="1"/>
          </p:cNvSpPr>
          <p:nvPr/>
        </p:nvSpPr>
        <p:spPr bwMode="auto">
          <a:xfrm>
            <a:off x="5410200" y="358140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38" name="Oval 78"/>
          <p:cNvSpPr>
            <a:spLocks noChangeArrowheads="1"/>
          </p:cNvSpPr>
          <p:nvPr/>
        </p:nvSpPr>
        <p:spPr bwMode="auto">
          <a:xfrm>
            <a:off x="4953000" y="4894263"/>
            <a:ext cx="457200" cy="4397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39" name="Text Box 79"/>
          <p:cNvSpPr txBox="1">
            <a:spLocks noChangeArrowheads="1"/>
          </p:cNvSpPr>
          <p:nvPr/>
        </p:nvSpPr>
        <p:spPr bwMode="auto">
          <a:xfrm>
            <a:off x="5562600" y="1905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180975" y="2852738"/>
            <a:ext cx="2114550" cy="1765300"/>
            <a:chOff x="295" y="1661"/>
            <a:chExt cx="1332" cy="1112"/>
          </a:xfrm>
        </p:grpSpPr>
        <p:sp>
          <p:nvSpPr>
            <p:cNvPr id="41051" name="Line 91"/>
            <p:cNvSpPr>
              <a:spLocks noChangeShapeType="1"/>
            </p:cNvSpPr>
            <p:nvPr/>
          </p:nvSpPr>
          <p:spPr bwMode="auto">
            <a:xfrm flipV="1">
              <a:off x="1081" y="1933"/>
              <a:ext cx="529" cy="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52" name="Text Box 92"/>
            <p:cNvSpPr txBox="1">
              <a:spLocks noChangeArrowheads="1"/>
            </p:cNvSpPr>
            <p:nvPr/>
          </p:nvSpPr>
          <p:spPr bwMode="auto">
            <a:xfrm>
              <a:off x="295" y="2523"/>
              <a:ext cx="7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Avenford</a:t>
              </a:r>
            </a:p>
          </p:txBody>
        </p:sp>
        <p:sp>
          <p:nvSpPr>
            <p:cNvPr id="41053" name="Text Box 93"/>
            <p:cNvSpPr txBox="1">
              <a:spLocks noChangeArrowheads="1"/>
            </p:cNvSpPr>
            <p:nvPr/>
          </p:nvSpPr>
          <p:spPr bwMode="auto">
            <a:xfrm>
              <a:off x="884" y="1661"/>
              <a:ext cx="7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Brinleigh</a:t>
              </a:r>
            </a:p>
          </p:txBody>
        </p:sp>
        <p:sp>
          <p:nvSpPr>
            <p:cNvPr id="41054" name="Text Box 94"/>
            <p:cNvSpPr txBox="1">
              <a:spLocks noChangeArrowheads="1"/>
            </p:cNvSpPr>
            <p:nvPr/>
          </p:nvSpPr>
          <p:spPr bwMode="auto">
            <a:xfrm>
              <a:off x="1156" y="2069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" name="Group 95"/>
          <p:cNvGrpSpPr>
            <a:grpSpLocks/>
          </p:cNvGrpSpPr>
          <p:nvPr/>
        </p:nvGrpSpPr>
        <p:grpSpPr bwMode="auto">
          <a:xfrm>
            <a:off x="1428750" y="4414838"/>
            <a:ext cx="1862138" cy="1828800"/>
            <a:chOff x="1081" y="2645"/>
            <a:chExt cx="1173" cy="1152"/>
          </a:xfrm>
        </p:grpSpPr>
        <p:sp>
          <p:nvSpPr>
            <p:cNvPr id="41056" name="Line 96"/>
            <p:cNvSpPr>
              <a:spLocks noChangeShapeType="1"/>
            </p:cNvSpPr>
            <p:nvPr/>
          </p:nvSpPr>
          <p:spPr bwMode="auto">
            <a:xfrm>
              <a:off x="1081" y="2645"/>
              <a:ext cx="937" cy="8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57" name="Text Box 97"/>
            <p:cNvSpPr txBox="1">
              <a:spLocks noChangeArrowheads="1"/>
            </p:cNvSpPr>
            <p:nvPr/>
          </p:nvSpPr>
          <p:spPr bwMode="auto">
            <a:xfrm>
              <a:off x="1655" y="3566"/>
              <a:ext cx="5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Edan</a:t>
              </a:r>
            </a:p>
          </p:txBody>
        </p:sp>
        <p:sp>
          <p:nvSpPr>
            <p:cNvPr id="41058" name="Text Box 98"/>
            <p:cNvSpPr txBox="1">
              <a:spLocks noChangeArrowheads="1"/>
            </p:cNvSpPr>
            <p:nvPr/>
          </p:nvSpPr>
          <p:spPr bwMode="auto">
            <a:xfrm>
              <a:off x="1338" y="3022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899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5" grpId="0" autoUpdateAnimBg="0"/>
      <p:bldP spid="41036" grpId="0" animBg="1"/>
      <p:bldP spid="41037" grpId="0" animBg="1"/>
      <p:bldP spid="41038" grpId="0" animBg="1"/>
      <p:bldP spid="41039" grpId="0" autoUpdateAnimBg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463150"/>
              </p:ext>
            </p:extLst>
          </p:nvPr>
        </p:nvGraphicFramePr>
        <p:xfrm>
          <a:off x="4724400" y="2133600"/>
          <a:ext cx="4267200" cy="3627120"/>
        </p:xfrm>
        <a:graphic>
          <a:graphicData uri="http://schemas.openxmlformats.org/drawingml/2006/table">
            <a:tbl>
              <a:tblPr/>
              <a:tblGrid>
                <a:gridCol w="611188"/>
                <a:gridCol w="608012"/>
                <a:gridCol w="611188"/>
                <a:gridCol w="608012"/>
                <a:gridCol w="609600"/>
                <a:gridCol w="608013"/>
                <a:gridCol w="611187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52" name="Text Box 68"/>
          <p:cNvSpPr txBox="1">
            <a:spLocks noChangeArrowheads="1"/>
          </p:cNvSpPr>
          <p:nvPr/>
        </p:nvSpPr>
        <p:spPr bwMode="auto">
          <a:xfrm>
            <a:off x="5867400" y="2133600"/>
            <a:ext cx="2819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2053" name="Text Box 69"/>
          <p:cNvSpPr txBox="1">
            <a:spLocks noChangeArrowheads="1"/>
          </p:cNvSpPr>
          <p:nvPr/>
        </p:nvSpPr>
        <p:spPr bwMode="auto">
          <a:xfrm>
            <a:off x="5486400" y="17526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2054" name="Line 70"/>
          <p:cNvSpPr>
            <a:spLocks noChangeShapeType="1"/>
          </p:cNvSpPr>
          <p:nvPr/>
        </p:nvSpPr>
        <p:spPr bwMode="auto">
          <a:xfrm>
            <a:off x="4724400" y="2971800"/>
            <a:ext cx="4267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055" name="Oval 71"/>
          <p:cNvSpPr>
            <a:spLocks noChangeArrowheads="1"/>
          </p:cNvSpPr>
          <p:nvPr/>
        </p:nvSpPr>
        <p:spPr bwMode="auto">
          <a:xfrm>
            <a:off x="5410200" y="320040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060" name="Line 76"/>
          <p:cNvSpPr>
            <a:spLocks noChangeShapeType="1"/>
          </p:cNvSpPr>
          <p:nvPr/>
        </p:nvSpPr>
        <p:spPr bwMode="auto">
          <a:xfrm>
            <a:off x="4724400" y="34290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061" name="Line 77"/>
          <p:cNvSpPr>
            <a:spLocks noChangeShapeType="1"/>
          </p:cNvSpPr>
          <p:nvPr/>
        </p:nvSpPr>
        <p:spPr bwMode="auto">
          <a:xfrm>
            <a:off x="5867400" y="342900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062" name="Oval 78"/>
          <p:cNvSpPr>
            <a:spLocks noChangeArrowheads="1"/>
          </p:cNvSpPr>
          <p:nvPr/>
        </p:nvSpPr>
        <p:spPr bwMode="auto">
          <a:xfrm>
            <a:off x="5410200" y="4741863"/>
            <a:ext cx="457200" cy="4397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063" name="Text Box 79"/>
          <p:cNvSpPr txBox="1">
            <a:spLocks noChangeArrowheads="1"/>
          </p:cNvSpPr>
          <p:nvPr/>
        </p:nvSpPr>
        <p:spPr bwMode="auto">
          <a:xfrm>
            <a:off x="6019800" y="1752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42066" name="Rectangle 82"/>
          <p:cNvSpPr>
            <a:spLocks noChangeArrowheads="1"/>
          </p:cNvSpPr>
          <p:nvPr/>
        </p:nvSpPr>
        <p:spPr bwMode="auto">
          <a:xfrm>
            <a:off x="363872" y="280068"/>
            <a:ext cx="83550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Label column E “3”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Delete row 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Select the smallest uncovered entry in either column A, B or E (ED, length 2)</a:t>
            </a:r>
          </a:p>
        </p:txBody>
      </p:sp>
      <p:sp>
        <p:nvSpPr>
          <p:cNvPr id="42067" name="Text Box 83"/>
          <p:cNvSpPr txBox="1">
            <a:spLocks noChangeArrowheads="1"/>
          </p:cNvSpPr>
          <p:nvPr/>
        </p:nvSpPr>
        <p:spPr bwMode="auto">
          <a:xfrm>
            <a:off x="7848600" y="1752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42068" name="Oval 84"/>
          <p:cNvSpPr>
            <a:spLocks noChangeArrowheads="1"/>
          </p:cNvSpPr>
          <p:nvPr/>
        </p:nvSpPr>
        <p:spPr bwMode="auto">
          <a:xfrm>
            <a:off x="7820025" y="4237038"/>
            <a:ext cx="485775" cy="431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071" name="Line 87"/>
          <p:cNvSpPr>
            <a:spLocks noChangeShapeType="1"/>
          </p:cNvSpPr>
          <p:nvPr/>
        </p:nvSpPr>
        <p:spPr bwMode="auto">
          <a:xfrm>
            <a:off x="4724400" y="50292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072" name="Line 88"/>
          <p:cNvSpPr>
            <a:spLocks noChangeShapeType="1"/>
          </p:cNvSpPr>
          <p:nvPr/>
        </p:nvSpPr>
        <p:spPr bwMode="auto">
          <a:xfrm>
            <a:off x="5867400" y="502920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102"/>
          <p:cNvGrpSpPr>
            <a:grpSpLocks/>
          </p:cNvGrpSpPr>
          <p:nvPr/>
        </p:nvGrpSpPr>
        <p:grpSpPr bwMode="auto">
          <a:xfrm>
            <a:off x="180975" y="2852738"/>
            <a:ext cx="2114550" cy="1765300"/>
            <a:chOff x="295" y="1661"/>
            <a:chExt cx="1332" cy="1112"/>
          </a:xfrm>
        </p:grpSpPr>
        <p:sp>
          <p:nvSpPr>
            <p:cNvPr id="42087" name="Line 103"/>
            <p:cNvSpPr>
              <a:spLocks noChangeShapeType="1"/>
            </p:cNvSpPr>
            <p:nvPr/>
          </p:nvSpPr>
          <p:spPr bwMode="auto">
            <a:xfrm flipV="1">
              <a:off x="1081" y="1933"/>
              <a:ext cx="529" cy="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2088" name="Text Box 104"/>
            <p:cNvSpPr txBox="1">
              <a:spLocks noChangeArrowheads="1"/>
            </p:cNvSpPr>
            <p:nvPr/>
          </p:nvSpPr>
          <p:spPr bwMode="auto">
            <a:xfrm>
              <a:off x="295" y="2523"/>
              <a:ext cx="7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Avenford</a:t>
              </a:r>
            </a:p>
          </p:txBody>
        </p:sp>
        <p:sp>
          <p:nvSpPr>
            <p:cNvPr id="42089" name="Text Box 105"/>
            <p:cNvSpPr txBox="1">
              <a:spLocks noChangeArrowheads="1"/>
            </p:cNvSpPr>
            <p:nvPr/>
          </p:nvSpPr>
          <p:spPr bwMode="auto">
            <a:xfrm>
              <a:off x="884" y="1661"/>
              <a:ext cx="7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Brinleigh</a:t>
              </a:r>
            </a:p>
          </p:txBody>
        </p:sp>
        <p:sp>
          <p:nvSpPr>
            <p:cNvPr id="42090" name="Text Box 106"/>
            <p:cNvSpPr txBox="1">
              <a:spLocks noChangeArrowheads="1"/>
            </p:cNvSpPr>
            <p:nvPr/>
          </p:nvSpPr>
          <p:spPr bwMode="auto">
            <a:xfrm>
              <a:off x="1156" y="2069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" name="Group 107"/>
          <p:cNvGrpSpPr>
            <a:grpSpLocks/>
          </p:cNvGrpSpPr>
          <p:nvPr/>
        </p:nvGrpSpPr>
        <p:grpSpPr bwMode="auto">
          <a:xfrm>
            <a:off x="1428750" y="4414838"/>
            <a:ext cx="1862138" cy="1828800"/>
            <a:chOff x="1081" y="2645"/>
            <a:chExt cx="1173" cy="1152"/>
          </a:xfrm>
        </p:grpSpPr>
        <p:sp>
          <p:nvSpPr>
            <p:cNvPr id="42092" name="Line 108"/>
            <p:cNvSpPr>
              <a:spLocks noChangeShapeType="1"/>
            </p:cNvSpPr>
            <p:nvPr/>
          </p:nvSpPr>
          <p:spPr bwMode="auto">
            <a:xfrm>
              <a:off x="1081" y="2645"/>
              <a:ext cx="937" cy="8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2093" name="Text Box 109"/>
            <p:cNvSpPr txBox="1">
              <a:spLocks noChangeArrowheads="1"/>
            </p:cNvSpPr>
            <p:nvPr/>
          </p:nvSpPr>
          <p:spPr bwMode="auto">
            <a:xfrm>
              <a:off x="1655" y="3566"/>
              <a:ext cx="5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Edan</a:t>
              </a:r>
            </a:p>
          </p:txBody>
        </p:sp>
        <p:sp>
          <p:nvSpPr>
            <p:cNvPr id="42094" name="Text Box 110"/>
            <p:cNvSpPr txBox="1">
              <a:spLocks noChangeArrowheads="1"/>
            </p:cNvSpPr>
            <p:nvPr/>
          </p:nvSpPr>
          <p:spPr bwMode="auto">
            <a:xfrm>
              <a:off x="1338" y="3022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" name="Group 111"/>
          <p:cNvGrpSpPr>
            <a:grpSpLocks/>
          </p:cNvGrpSpPr>
          <p:nvPr/>
        </p:nvGrpSpPr>
        <p:grpSpPr bwMode="auto">
          <a:xfrm>
            <a:off x="2916238" y="4581525"/>
            <a:ext cx="2747962" cy="1150938"/>
            <a:chOff x="2018" y="2750"/>
            <a:chExt cx="1731" cy="725"/>
          </a:xfrm>
        </p:grpSpPr>
        <p:sp>
          <p:nvSpPr>
            <p:cNvPr id="42096" name="Line 112"/>
            <p:cNvSpPr>
              <a:spLocks noChangeShapeType="1"/>
            </p:cNvSpPr>
            <p:nvPr/>
          </p:nvSpPr>
          <p:spPr bwMode="auto">
            <a:xfrm flipV="1">
              <a:off x="2018" y="2795"/>
              <a:ext cx="861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2097" name="Text Box 113"/>
            <p:cNvSpPr txBox="1">
              <a:spLocks noChangeArrowheads="1"/>
            </p:cNvSpPr>
            <p:nvPr/>
          </p:nvSpPr>
          <p:spPr bwMode="auto">
            <a:xfrm>
              <a:off x="2880" y="2750"/>
              <a:ext cx="86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Donster</a:t>
              </a:r>
            </a:p>
          </p:txBody>
        </p:sp>
        <p:sp>
          <p:nvSpPr>
            <p:cNvPr id="42098" name="Text Box 114"/>
            <p:cNvSpPr txBox="1">
              <a:spLocks noChangeArrowheads="1"/>
            </p:cNvSpPr>
            <p:nvPr/>
          </p:nvSpPr>
          <p:spPr bwMode="auto">
            <a:xfrm>
              <a:off x="2426" y="3067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980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66" grpId="0" autoUpdateAnimBg="0"/>
      <p:bldP spid="42067" grpId="0" autoUpdateAnimBg="0"/>
      <p:bldP spid="42068" grpId="0" animBg="1"/>
      <p:bldP spid="42071" grpId="0" animBg="1"/>
      <p:bldP spid="42072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126806"/>
              </p:ext>
            </p:extLst>
          </p:nvPr>
        </p:nvGraphicFramePr>
        <p:xfrm>
          <a:off x="4724400" y="2392680"/>
          <a:ext cx="4267200" cy="3627120"/>
        </p:xfrm>
        <a:graphic>
          <a:graphicData uri="http://schemas.openxmlformats.org/drawingml/2006/table">
            <a:tbl>
              <a:tblPr/>
              <a:tblGrid>
                <a:gridCol w="611188"/>
                <a:gridCol w="608012"/>
                <a:gridCol w="611188"/>
                <a:gridCol w="608012"/>
                <a:gridCol w="609600"/>
                <a:gridCol w="608013"/>
                <a:gridCol w="611187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76" name="Text Box 68"/>
          <p:cNvSpPr txBox="1">
            <a:spLocks noChangeArrowheads="1"/>
          </p:cNvSpPr>
          <p:nvPr/>
        </p:nvSpPr>
        <p:spPr bwMode="auto">
          <a:xfrm>
            <a:off x="5867400" y="2392680"/>
            <a:ext cx="2819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3077" name="Text Box 69"/>
          <p:cNvSpPr txBox="1">
            <a:spLocks noChangeArrowheads="1"/>
          </p:cNvSpPr>
          <p:nvPr/>
        </p:nvSpPr>
        <p:spPr bwMode="auto">
          <a:xfrm>
            <a:off x="5486400" y="201168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3078" name="Line 70"/>
          <p:cNvSpPr>
            <a:spLocks noChangeShapeType="1"/>
          </p:cNvSpPr>
          <p:nvPr/>
        </p:nvSpPr>
        <p:spPr bwMode="auto">
          <a:xfrm>
            <a:off x="4724400" y="3230880"/>
            <a:ext cx="4267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79" name="Oval 71"/>
          <p:cNvSpPr>
            <a:spLocks noChangeArrowheads="1"/>
          </p:cNvSpPr>
          <p:nvPr/>
        </p:nvSpPr>
        <p:spPr bwMode="auto">
          <a:xfrm>
            <a:off x="5410200" y="345948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83" name="Line 75"/>
          <p:cNvSpPr>
            <a:spLocks noChangeShapeType="1"/>
          </p:cNvSpPr>
          <p:nvPr/>
        </p:nvSpPr>
        <p:spPr bwMode="auto">
          <a:xfrm>
            <a:off x="4724400" y="368808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84" name="Line 76"/>
          <p:cNvSpPr>
            <a:spLocks noChangeShapeType="1"/>
          </p:cNvSpPr>
          <p:nvPr/>
        </p:nvSpPr>
        <p:spPr bwMode="auto">
          <a:xfrm>
            <a:off x="5867400" y="368808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85" name="Oval 77"/>
          <p:cNvSpPr>
            <a:spLocks noChangeArrowheads="1"/>
          </p:cNvSpPr>
          <p:nvPr/>
        </p:nvSpPr>
        <p:spPr bwMode="auto">
          <a:xfrm>
            <a:off x="5410200" y="5000943"/>
            <a:ext cx="457200" cy="4397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86" name="Text Box 78"/>
          <p:cNvSpPr txBox="1">
            <a:spLocks noChangeArrowheads="1"/>
          </p:cNvSpPr>
          <p:nvPr/>
        </p:nvSpPr>
        <p:spPr bwMode="auto">
          <a:xfrm>
            <a:off x="6019800" y="201168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43090" name="Text Box 82"/>
          <p:cNvSpPr txBox="1">
            <a:spLocks noChangeArrowheads="1"/>
          </p:cNvSpPr>
          <p:nvPr/>
        </p:nvSpPr>
        <p:spPr bwMode="auto">
          <a:xfrm>
            <a:off x="7848600" y="201168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43091" name="Oval 83"/>
          <p:cNvSpPr>
            <a:spLocks noChangeArrowheads="1"/>
          </p:cNvSpPr>
          <p:nvPr/>
        </p:nvSpPr>
        <p:spPr bwMode="auto">
          <a:xfrm>
            <a:off x="7820025" y="4496118"/>
            <a:ext cx="485775" cy="431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92" name="Line 84"/>
          <p:cNvSpPr>
            <a:spLocks noChangeShapeType="1"/>
          </p:cNvSpPr>
          <p:nvPr/>
        </p:nvSpPr>
        <p:spPr bwMode="auto">
          <a:xfrm>
            <a:off x="4724400" y="528828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96" name="Rectangle 88"/>
          <p:cNvSpPr>
            <a:spLocks noChangeArrowheads="1"/>
          </p:cNvSpPr>
          <p:nvPr/>
        </p:nvSpPr>
        <p:spPr bwMode="auto">
          <a:xfrm>
            <a:off x="384174" y="152400"/>
            <a:ext cx="81502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Label column D “4”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Delete row D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Select the smallest uncovered entry in either column A, B, D or E (DC, length 4)</a:t>
            </a:r>
          </a:p>
        </p:txBody>
      </p:sp>
      <p:sp>
        <p:nvSpPr>
          <p:cNvPr id="43097" name="Line 89"/>
          <p:cNvSpPr>
            <a:spLocks noChangeShapeType="1"/>
          </p:cNvSpPr>
          <p:nvPr/>
        </p:nvSpPr>
        <p:spPr bwMode="auto">
          <a:xfrm>
            <a:off x="4724400" y="4783455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98" name="Line 90"/>
          <p:cNvSpPr>
            <a:spLocks noChangeShapeType="1"/>
          </p:cNvSpPr>
          <p:nvPr/>
        </p:nvSpPr>
        <p:spPr bwMode="auto">
          <a:xfrm>
            <a:off x="8305800" y="475488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99" name="Text Box 91"/>
          <p:cNvSpPr txBox="1">
            <a:spLocks noChangeArrowheads="1"/>
          </p:cNvSpPr>
          <p:nvPr/>
        </p:nvSpPr>
        <p:spPr bwMode="auto">
          <a:xfrm>
            <a:off x="7239000" y="201168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43100" name="Oval 92"/>
          <p:cNvSpPr>
            <a:spLocks noChangeArrowheads="1"/>
          </p:cNvSpPr>
          <p:nvPr/>
        </p:nvSpPr>
        <p:spPr bwMode="auto">
          <a:xfrm>
            <a:off x="7239000" y="399288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105" name="Line 97"/>
          <p:cNvSpPr>
            <a:spLocks noChangeShapeType="1"/>
          </p:cNvSpPr>
          <p:nvPr/>
        </p:nvSpPr>
        <p:spPr bwMode="auto">
          <a:xfrm>
            <a:off x="5876925" y="528828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180975" y="2852738"/>
            <a:ext cx="2114550" cy="1765300"/>
            <a:chOff x="295" y="1661"/>
            <a:chExt cx="1332" cy="1112"/>
          </a:xfrm>
        </p:grpSpPr>
        <p:sp>
          <p:nvSpPr>
            <p:cNvPr id="43107" name="Line 99"/>
            <p:cNvSpPr>
              <a:spLocks noChangeShapeType="1"/>
            </p:cNvSpPr>
            <p:nvPr/>
          </p:nvSpPr>
          <p:spPr bwMode="auto">
            <a:xfrm flipV="1">
              <a:off x="1081" y="1933"/>
              <a:ext cx="529" cy="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3108" name="Text Box 100"/>
            <p:cNvSpPr txBox="1">
              <a:spLocks noChangeArrowheads="1"/>
            </p:cNvSpPr>
            <p:nvPr/>
          </p:nvSpPr>
          <p:spPr bwMode="auto">
            <a:xfrm>
              <a:off x="295" y="2523"/>
              <a:ext cx="7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Avenford</a:t>
              </a:r>
            </a:p>
          </p:txBody>
        </p:sp>
        <p:sp>
          <p:nvSpPr>
            <p:cNvPr id="43109" name="Text Box 101"/>
            <p:cNvSpPr txBox="1">
              <a:spLocks noChangeArrowheads="1"/>
            </p:cNvSpPr>
            <p:nvPr/>
          </p:nvSpPr>
          <p:spPr bwMode="auto">
            <a:xfrm>
              <a:off x="884" y="1661"/>
              <a:ext cx="7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Brinleigh</a:t>
              </a:r>
            </a:p>
          </p:txBody>
        </p:sp>
        <p:sp>
          <p:nvSpPr>
            <p:cNvPr id="43110" name="Text Box 102"/>
            <p:cNvSpPr txBox="1">
              <a:spLocks noChangeArrowheads="1"/>
            </p:cNvSpPr>
            <p:nvPr/>
          </p:nvSpPr>
          <p:spPr bwMode="auto">
            <a:xfrm>
              <a:off x="1156" y="2069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" name="Group 103"/>
          <p:cNvGrpSpPr>
            <a:grpSpLocks/>
          </p:cNvGrpSpPr>
          <p:nvPr/>
        </p:nvGrpSpPr>
        <p:grpSpPr bwMode="auto">
          <a:xfrm>
            <a:off x="1428750" y="4414838"/>
            <a:ext cx="1862138" cy="1828800"/>
            <a:chOff x="1081" y="2645"/>
            <a:chExt cx="1173" cy="1152"/>
          </a:xfrm>
        </p:grpSpPr>
        <p:sp>
          <p:nvSpPr>
            <p:cNvPr id="43112" name="Line 104"/>
            <p:cNvSpPr>
              <a:spLocks noChangeShapeType="1"/>
            </p:cNvSpPr>
            <p:nvPr/>
          </p:nvSpPr>
          <p:spPr bwMode="auto">
            <a:xfrm>
              <a:off x="1081" y="2645"/>
              <a:ext cx="937" cy="8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3113" name="Text Box 105"/>
            <p:cNvSpPr txBox="1">
              <a:spLocks noChangeArrowheads="1"/>
            </p:cNvSpPr>
            <p:nvPr/>
          </p:nvSpPr>
          <p:spPr bwMode="auto">
            <a:xfrm>
              <a:off x="1655" y="3566"/>
              <a:ext cx="5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Edan</a:t>
              </a:r>
            </a:p>
          </p:txBody>
        </p:sp>
        <p:sp>
          <p:nvSpPr>
            <p:cNvPr id="43114" name="Text Box 106"/>
            <p:cNvSpPr txBox="1">
              <a:spLocks noChangeArrowheads="1"/>
            </p:cNvSpPr>
            <p:nvPr/>
          </p:nvSpPr>
          <p:spPr bwMode="auto">
            <a:xfrm>
              <a:off x="1338" y="3022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2916238" y="4581525"/>
            <a:ext cx="2747962" cy="1150938"/>
            <a:chOff x="2018" y="2750"/>
            <a:chExt cx="1731" cy="725"/>
          </a:xfrm>
        </p:grpSpPr>
        <p:sp>
          <p:nvSpPr>
            <p:cNvPr id="43116" name="Line 108"/>
            <p:cNvSpPr>
              <a:spLocks noChangeShapeType="1"/>
            </p:cNvSpPr>
            <p:nvPr/>
          </p:nvSpPr>
          <p:spPr bwMode="auto">
            <a:xfrm flipV="1">
              <a:off x="2018" y="2795"/>
              <a:ext cx="861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3117" name="Text Box 109"/>
            <p:cNvSpPr txBox="1">
              <a:spLocks noChangeArrowheads="1"/>
            </p:cNvSpPr>
            <p:nvPr/>
          </p:nvSpPr>
          <p:spPr bwMode="auto">
            <a:xfrm>
              <a:off x="2880" y="2750"/>
              <a:ext cx="86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Donster</a:t>
              </a:r>
            </a:p>
          </p:txBody>
        </p:sp>
        <p:sp>
          <p:nvSpPr>
            <p:cNvPr id="43118" name="Text Box 110"/>
            <p:cNvSpPr txBox="1">
              <a:spLocks noChangeArrowheads="1"/>
            </p:cNvSpPr>
            <p:nvPr/>
          </p:nvSpPr>
          <p:spPr bwMode="auto">
            <a:xfrm>
              <a:off x="2426" y="3067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5" name="Group 113"/>
          <p:cNvGrpSpPr>
            <a:grpSpLocks/>
          </p:cNvGrpSpPr>
          <p:nvPr/>
        </p:nvGrpSpPr>
        <p:grpSpPr bwMode="auto">
          <a:xfrm>
            <a:off x="3276600" y="2708275"/>
            <a:ext cx="1298575" cy="1944688"/>
            <a:chOff x="2064" y="1706"/>
            <a:chExt cx="818" cy="1225"/>
          </a:xfrm>
        </p:grpSpPr>
        <p:sp>
          <p:nvSpPr>
            <p:cNvPr id="43101" name="Line 93"/>
            <p:cNvSpPr>
              <a:spLocks noChangeShapeType="1"/>
            </p:cNvSpPr>
            <p:nvPr/>
          </p:nvSpPr>
          <p:spPr bwMode="auto">
            <a:xfrm>
              <a:off x="2245" y="1979"/>
              <a:ext cx="454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3102" name="Text Box 94"/>
            <p:cNvSpPr txBox="1">
              <a:spLocks noChangeArrowheads="1"/>
            </p:cNvSpPr>
            <p:nvPr/>
          </p:nvSpPr>
          <p:spPr bwMode="auto">
            <a:xfrm>
              <a:off x="2064" y="1706"/>
              <a:ext cx="81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Cornwell</a:t>
              </a:r>
            </a:p>
          </p:txBody>
        </p:sp>
        <p:sp>
          <p:nvSpPr>
            <p:cNvPr id="43120" name="Text Box 112"/>
            <p:cNvSpPr txBox="1">
              <a:spLocks noChangeArrowheads="1"/>
            </p:cNvSpPr>
            <p:nvPr/>
          </p:nvSpPr>
          <p:spPr bwMode="auto">
            <a:xfrm>
              <a:off x="2426" y="2205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02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96" grpId="0" autoUpdateAnimBg="0"/>
      <p:bldP spid="43097" grpId="0" animBg="1"/>
      <p:bldP spid="43098" grpId="0" animBg="1"/>
      <p:bldP spid="43099" grpId="0" autoUpdateAnimBg="0"/>
      <p:bldP spid="43100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182162"/>
              </p:ext>
            </p:extLst>
          </p:nvPr>
        </p:nvGraphicFramePr>
        <p:xfrm>
          <a:off x="4714875" y="2286000"/>
          <a:ext cx="4267200" cy="3627120"/>
        </p:xfrm>
        <a:graphic>
          <a:graphicData uri="http://schemas.openxmlformats.org/drawingml/2006/table">
            <a:tbl>
              <a:tblPr/>
              <a:tblGrid>
                <a:gridCol w="611188"/>
                <a:gridCol w="608012"/>
                <a:gridCol w="611188"/>
                <a:gridCol w="608012"/>
                <a:gridCol w="609600"/>
                <a:gridCol w="608013"/>
                <a:gridCol w="611187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100" name="Text Box 68"/>
          <p:cNvSpPr txBox="1">
            <a:spLocks noChangeArrowheads="1"/>
          </p:cNvSpPr>
          <p:nvPr/>
        </p:nvSpPr>
        <p:spPr bwMode="auto">
          <a:xfrm>
            <a:off x="5857875" y="2286000"/>
            <a:ext cx="2819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4101" name="Text Box 69"/>
          <p:cNvSpPr txBox="1">
            <a:spLocks noChangeArrowheads="1"/>
          </p:cNvSpPr>
          <p:nvPr/>
        </p:nvSpPr>
        <p:spPr bwMode="auto">
          <a:xfrm>
            <a:off x="5476875" y="19050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4102" name="Line 70"/>
          <p:cNvSpPr>
            <a:spLocks noChangeShapeType="1"/>
          </p:cNvSpPr>
          <p:nvPr/>
        </p:nvSpPr>
        <p:spPr bwMode="auto">
          <a:xfrm>
            <a:off x="4714875" y="3124200"/>
            <a:ext cx="4267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03" name="Oval 71"/>
          <p:cNvSpPr>
            <a:spLocks noChangeArrowheads="1"/>
          </p:cNvSpPr>
          <p:nvPr/>
        </p:nvSpPr>
        <p:spPr bwMode="auto">
          <a:xfrm>
            <a:off x="5400675" y="335280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07" name="Line 75"/>
          <p:cNvSpPr>
            <a:spLocks noChangeShapeType="1"/>
          </p:cNvSpPr>
          <p:nvPr/>
        </p:nvSpPr>
        <p:spPr bwMode="auto">
          <a:xfrm>
            <a:off x="4714875" y="35814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08" name="Line 76"/>
          <p:cNvSpPr>
            <a:spLocks noChangeShapeType="1"/>
          </p:cNvSpPr>
          <p:nvPr/>
        </p:nvSpPr>
        <p:spPr bwMode="auto">
          <a:xfrm>
            <a:off x="5857875" y="358140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09" name="Oval 77"/>
          <p:cNvSpPr>
            <a:spLocks noChangeArrowheads="1"/>
          </p:cNvSpPr>
          <p:nvPr/>
        </p:nvSpPr>
        <p:spPr bwMode="auto">
          <a:xfrm>
            <a:off x="5400675" y="4894263"/>
            <a:ext cx="457200" cy="4397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10" name="Text Box 78"/>
          <p:cNvSpPr txBox="1">
            <a:spLocks noChangeArrowheads="1"/>
          </p:cNvSpPr>
          <p:nvPr/>
        </p:nvSpPr>
        <p:spPr bwMode="auto">
          <a:xfrm>
            <a:off x="6010275" y="1905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44113" name="Text Box 81"/>
          <p:cNvSpPr txBox="1">
            <a:spLocks noChangeArrowheads="1"/>
          </p:cNvSpPr>
          <p:nvPr/>
        </p:nvSpPr>
        <p:spPr bwMode="auto">
          <a:xfrm>
            <a:off x="7839075" y="1905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44114" name="Oval 82"/>
          <p:cNvSpPr>
            <a:spLocks noChangeArrowheads="1"/>
          </p:cNvSpPr>
          <p:nvPr/>
        </p:nvSpPr>
        <p:spPr bwMode="auto">
          <a:xfrm>
            <a:off x="7810500" y="4389438"/>
            <a:ext cx="485775" cy="431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15" name="Line 83"/>
          <p:cNvSpPr>
            <a:spLocks noChangeShapeType="1"/>
          </p:cNvSpPr>
          <p:nvPr/>
        </p:nvSpPr>
        <p:spPr bwMode="auto">
          <a:xfrm>
            <a:off x="4714875" y="51816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16" name="Line 84"/>
          <p:cNvSpPr>
            <a:spLocks noChangeShapeType="1"/>
          </p:cNvSpPr>
          <p:nvPr/>
        </p:nvSpPr>
        <p:spPr bwMode="auto">
          <a:xfrm>
            <a:off x="5867400" y="518160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19" name="Rectangle 87"/>
          <p:cNvSpPr>
            <a:spLocks noChangeArrowheads="1"/>
          </p:cNvSpPr>
          <p:nvPr/>
        </p:nvSpPr>
        <p:spPr bwMode="auto">
          <a:xfrm>
            <a:off x="355601" y="152400"/>
            <a:ext cx="832167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Label column C “5”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Delete row C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Select the smallest uncovered entry in either column A, B, D, E or C (EF, length 5)</a:t>
            </a:r>
          </a:p>
        </p:txBody>
      </p:sp>
      <p:sp>
        <p:nvSpPr>
          <p:cNvPr id="44120" name="Line 88"/>
          <p:cNvSpPr>
            <a:spLocks noChangeShapeType="1"/>
          </p:cNvSpPr>
          <p:nvPr/>
        </p:nvSpPr>
        <p:spPr bwMode="auto">
          <a:xfrm>
            <a:off x="4714875" y="4676775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21" name="Line 89"/>
          <p:cNvSpPr>
            <a:spLocks noChangeShapeType="1"/>
          </p:cNvSpPr>
          <p:nvPr/>
        </p:nvSpPr>
        <p:spPr bwMode="auto">
          <a:xfrm>
            <a:off x="8296275" y="46482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22" name="Text Box 90"/>
          <p:cNvSpPr txBox="1">
            <a:spLocks noChangeArrowheads="1"/>
          </p:cNvSpPr>
          <p:nvPr/>
        </p:nvSpPr>
        <p:spPr bwMode="auto">
          <a:xfrm>
            <a:off x="7229475" y="1905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44126" name="Text Box 94"/>
          <p:cNvSpPr txBox="1">
            <a:spLocks noChangeArrowheads="1"/>
          </p:cNvSpPr>
          <p:nvPr/>
        </p:nvSpPr>
        <p:spPr bwMode="auto">
          <a:xfrm>
            <a:off x="6696075" y="19050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44127" name="Line 95"/>
          <p:cNvSpPr>
            <a:spLocks noChangeShapeType="1"/>
          </p:cNvSpPr>
          <p:nvPr/>
        </p:nvSpPr>
        <p:spPr bwMode="auto">
          <a:xfrm>
            <a:off x="4714875" y="4114800"/>
            <a:ext cx="2514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28" name="Line 96"/>
          <p:cNvSpPr>
            <a:spLocks noChangeShapeType="1"/>
          </p:cNvSpPr>
          <p:nvPr/>
        </p:nvSpPr>
        <p:spPr bwMode="auto">
          <a:xfrm>
            <a:off x="7686675" y="4114800"/>
            <a:ext cx="1295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29" name="Oval 97"/>
          <p:cNvSpPr>
            <a:spLocks noChangeArrowheads="1"/>
          </p:cNvSpPr>
          <p:nvPr/>
        </p:nvSpPr>
        <p:spPr bwMode="auto">
          <a:xfrm>
            <a:off x="7839075" y="541020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133" name="Oval 101"/>
          <p:cNvSpPr>
            <a:spLocks noChangeArrowheads="1"/>
          </p:cNvSpPr>
          <p:nvPr/>
        </p:nvSpPr>
        <p:spPr bwMode="auto">
          <a:xfrm>
            <a:off x="7229475" y="388620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102"/>
          <p:cNvGrpSpPr>
            <a:grpSpLocks/>
          </p:cNvGrpSpPr>
          <p:nvPr/>
        </p:nvGrpSpPr>
        <p:grpSpPr bwMode="auto">
          <a:xfrm>
            <a:off x="180975" y="2852738"/>
            <a:ext cx="2114550" cy="1765300"/>
            <a:chOff x="295" y="1661"/>
            <a:chExt cx="1332" cy="1112"/>
          </a:xfrm>
        </p:grpSpPr>
        <p:sp>
          <p:nvSpPr>
            <p:cNvPr id="44135" name="Line 103"/>
            <p:cNvSpPr>
              <a:spLocks noChangeShapeType="1"/>
            </p:cNvSpPr>
            <p:nvPr/>
          </p:nvSpPr>
          <p:spPr bwMode="auto">
            <a:xfrm flipV="1">
              <a:off x="1081" y="1933"/>
              <a:ext cx="529" cy="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4136" name="Text Box 104"/>
            <p:cNvSpPr txBox="1">
              <a:spLocks noChangeArrowheads="1"/>
            </p:cNvSpPr>
            <p:nvPr/>
          </p:nvSpPr>
          <p:spPr bwMode="auto">
            <a:xfrm>
              <a:off x="295" y="2523"/>
              <a:ext cx="7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Avenford</a:t>
              </a:r>
            </a:p>
          </p:txBody>
        </p:sp>
        <p:sp>
          <p:nvSpPr>
            <p:cNvPr id="44137" name="Text Box 105"/>
            <p:cNvSpPr txBox="1">
              <a:spLocks noChangeArrowheads="1"/>
            </p:cNvSpPr>
            <p:nvPr/>
          </p:nvSpPr>
          <p:spPr bwMode="auto">
            <a:xfrm>
              <a:off x="884" y="1661"/>
              <a:ext cx="7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Brinleigh</a:t>
              </a:r>
            </a:p>
          </p:txBody>
        </p:sp>
        <p:sp>
          <p:nvSpPr>
            <p:cNvPr id="44138" name="Text Box 106"/>
            <p:cNvSpPr txBox="1">
              <a:spLocks noChangeArrowheads="1"/>
            </p:cNvSpPr>
            <p:nvPr/>
          </p:nvSpPr>
          <p:spPr bwMode="auto">
            <a:xfrm>
              <a:off x="1156" y="2069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" name="Group 107"/>
          <p:cNvGrpSpPr>
            <a:grpSpLocks/>
          </p:cNvGrpSpPr>
          <p:nvPr/>
        </p:nvGrpSpPr>
        <p:grpSpPr bwMode="auto">
          <a:xfrm>
            <a:off x="1428750" y="4414838"/>
            <a:ext cx="1862138" cy="1828800"/>
            <a:chOff x="1081" y="2645"/>
            <a:chExt cx="1173" cy="1152"/>
          </a:xfrm>
        </p:grpSpPr>
        <p:sp>
          <p:nvSpPr>
            <p:cNvPr id="44140" name="Line 108"/>
            <p:cNvSpPr>
              <a:spLocks noChangeShapeType="1"/>
            </p:cNvSpPr>
            <p:nvPr/>
          </p:nvSpPr>
          <p:spPr bwMode="auto">
            <a:xfrm>
              <a:off x="1081" y="2645"/>
              <a:ext cx="937" cy="8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4141" name="Text Box 109"/>
            <p:cNvSpPr txBox="1">
              <a:spLocks noChangeArrowheads="1"/>
            </p:cNvSpPr>
            <p:nvPr/>
          </p:nvSpPr>
          <p:spPr bwMode="auto">
            <a:xfrm>
              <a:off x="1655" y="3566"/>
              <a:ext cx="5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Edan</a:t>
              </a:r>
            </a:p>
          </p:txBody>
        </p:sp>
        <p:sp>
          <p:nvSpPr>
            <p:cNvPr id="44142" name="Text Box 110"/>
            <p:cNvSpPr txBox="1">
              <a:spLocks noChangeArrowheads="1"/>
            </p:cNvSpPr>
            <p:nvPr/>
          </p:nvSpPr>
          <p:spPr bwMode="auto">
            <a:xfrm>
              <a:off x="1338" y="3022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" name="Group 111"/>
          <p:cNvGrpSpPr>
            <a:grpSpLocks/>
          </p:cNvGrpSpPr>
          <p:nvPr/>
        </p:nvGrpSpPr>
        <p:grpSpPr bwMode="auto">
          <a:xfrm>
            <a:off x="2916238" y="4581525"/>
            <a:ext cx="2747962" cy="1150938"/>
            <a:chOff x="2018" y="2750"/>
            <a:chExt cx="1731" cy="725"/>
          </a:xfrm>
        </p:grpSpPr>
        <p:sp>
          <p:nvSpPr>
            <p:cNvPr id="44144" name="Line 112"/>
            <p:cNvSpPr>
              <a:spLocks noChangeShapeType="1"/>
            </p:cNvSpPr>
            <p:nvPr/>
          </p:nvSpPr>
          <p:spPr bwMode="auto">
            <a:xfrm flipV="1">
              <a:off x="2018" y="2795"/>
              <a:ext cx="861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4145" name="Text Box 113"/>
            <p:cNvSpPr txBox="1">
              <a:spLocks noChangeArrowheads="1"/>
            </p:cNvSpPr>
            <p:nvPr/>
          </p:nvSpPr>
          <p:spPr bwMode="auto">
            <a:xfrm>
              <a:off x="2880" y="2750"/>
              <a:ext cx="86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Donster</a:t>
              </a:r>
            </a:p>
          </p:txBody>
        </p:sp>
        <p:sp>
          <p:nvSpPr>
            <p:cNvPr id="44146" name="Text Box 114"/>
            <p:cNvSpPr txBox="1">
              <a:spLocks noChangeArrowheads="1"/>
            </p:cNvSpPr>
            <p:nvPr/>
          </p:nvSpPr>
          <p:spPr bwMode="auto">
            <a:xfrm>
              <a:off x="2426" y="3067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5" name="Group 115"/>
          <p:cNvGrpSpPr>
            <a:grpSpLocks/>
          </p:cNvGrpSpPr>
          <p:nvPr/>
        </p:nvGrpSpPr>
        <p:grpSpPr bwMode="auto">
          <a:xfrm>
            <a:off x="3276600" y="2708275"/>
            <a:ext cx="1298575" cy="1944688"/>
            <a:chOff x="2064" y="1706"/>
            <a:chExt cx="818" cy="1225"/>
          </a:xfrm>
        </p:grpSpPr>
        <p:sp>
          <p:nvSpPr>
            <p:cNvPr id="44148" name="Line 116"/>
            <p:cNvSpPr>
              <a:spLocks noChangeShapeType="1"/>
            </p:cNvSpPr>
            <p:nvPr/>
          </p:nvSpPr>
          <p:spPr bwMode="auto">
            <a:xfrm>
              <a:off x="2245" y="1979"/>
              <a:ext cx="454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4149" name="Text Box 117"/>
            <p:cNvSpPr txBox="1">
              <a:spLocks noChangeArrowheads="1"/>
            </p:cNvSpPr>
            <p:nvPr/>
          </p:nvSpPr>
          <p:spPr bwMode="auto">
            <a:xfrm>
              <a:off x="2064" y="1706"/>
              <a:ext cx="81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Cornwell</a:t>
              </a:r>
            </a:p>
          </p:txBody>
        </p:sp>
        <p:sp>
          <p:nvSpPr>
            <p:cNvPr id="44150" name="Text Box 118"/>
            <p:cNvSpPr txBox="1">
              <a:spLocks noChangeArrowheads="1"/>
            </p:cNvSpPr>
            <p:nvPr/>
          </p:nvSpPr>
          <p:spPr bwMode="auto">
            <a:xfrm>
              <a:off x="2426" y="2205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6" name="Group 120"/>
          <p:cNvGrpSpPr>
            <a:grpSpLocks/>
          </p:cNvGrpSpPr>
          <p:nvPr/>
        </p:nvGrpSpPr>
        <p:grpSpPr bwMode="auto">
          <a:xfrm>
            <a:off x="2771775" y="3860800"/>
            <a:ext cx="1065213" cy="1873250"/>
            <a:chOff x="1746" y="2432"/>
            <a:chExt cx="671" cy="1180"/>
          </a:xfrm>
        </p:grpSpPr>
        <p:sp>
          <p:nvSpPr>
            <p:cNvPr id="44131" name="Text Box 99"/>
            <p:cNvSpPr txBox="1">
              <a:spLocks noChangeArrowheads="1"/>
            </p:cNvSpPr>
            <p:nvPr/>
          </p:nvSpPr>
          <p:spPr bwMode="auto">
            <a:xfrm>
              <a:off x="1746" y="2432"/>
              <a:ext cx="6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Fingley</a:t>
              </a:r>
            </a:p>
          </p:txBody>
        </p:sp>
        <p:sp>
          <p:nvSpPr>
            <p:cNvPr id="44132" name="Line 100"/>
            <p:cNvSpPr>
              <a:spLocks noChangeShapeType="1"/>
            </p:cNvSpPr>
            <p:nvPr/>
          </p:nvSpPr>
          <p:spPr bwMode="auto">
            <a:xfrm flipH="1" flipV="1">
              <a:off x="1791" y="2659"/>
              <a:ext cx="46" cy="9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4151" name="Text Box 119"/>
            <p:cNvSpPr txBox="1">
              <a:spLocks noChangeArrowheads="1"/>
            </p:cNvSpPr>
            <p:nvPr/>
          </p:nvSpPr>
          <p:spPr bwMode="auto">
            <a:xfrm>
              <a:off x="1791" y="2886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718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19" grpId="0" autoUpdateAnimBg="0"/>
      <p:bldP spid="44126" grpId="0" autoUpdateAnimBg="0"/>
      <p:bldP spid="44127" grpId="0" animBg="1"/>
      <p:bldP spid="44128" grpId="0" animBg="1"/>
      <p:bldP spid="44129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201213"/>
              </p:ext>
            </p:extLst>
          </p:nvPr>
        </p:nvGraphicFramePr>
        <p:xfrm>
          <a:off x="4714875" y="2209800"/>
          <a:ext cx="4267200" cy="3627120"/>
        </p:xfrm>
        <a:graphic>
          <a:graphicData uri="http://schemas.openxmlformats.org/drawingml/2006/table">
            <a:tbl>
              <a:tblPr/>
              <a:tblGrid>
                <a:gridCol w="611188"/>
                <a:gridCol w="608012"/>
                <a:gridCol w="611188"/>
                <a:gridCol w="608012"/>
                <a:gridCol w="609600"/>
                <a:gridCol w="608013"/>
                <a:gridCol w="611187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48" name="Text Box 68"/>
          <p:cNvSpPr txBox="1">
            <a:spLocks noChangeArrowheads="1"/>
          </p:cNvSpPr>
          <p:nvPr/>
        </p:nvSpPr>
        <p:spPr bwMode="auto">
          <a:xfrm>
            <a:off x="5857875" y="2209800"/>
            <a:ext cx="2819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6149" name="Text Box 69"/>
          <p:cNvSpPr txBox="1">
            <a:spLocks noChangeArrowheads="1"/>
          </p:cNvSpPr>
          <p:nvPr/>
        </p:nvSpPr>
        <p:spPr bwMode="auto">
          <a:xfrm>
            <a:off x="5476875" y="1828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6150" name="Line 70"/>
          <p:cNvSpPr>
            <a:spLocks noChangeShapeType="1"/>
          </p:cNvSpPr>
          <p:nvPr/>
        </p:nvSpPr>
        <p:spPr bwMode="auto">
          <a:xfrm>
            <a:off x="4714875" y="3048000"/>
            <a:ext cx="4267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51" name="Oval 71"/>
          <p:cNvSpPr>
            <a:spLocks noChangeArrowheads="1"/>
          </p:cNvSpPr>
          <p:nvPr/>
        </p:nvSpPr>
        <p:spPr bwMode="auto">
          <a:xfrm>
            <a:off x="5400675" y="327660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55" name="Line 75"/>
          <p:cNvSpPr>
            <a:spLocks noChangeShapeType="1"/>
          </p:cNvSpPr>
          <p:nvPr/>
        </p:nvSpPr>
        <p:spPr bwMode="auto">
          <a:xfrm>
            <a:off x="4714875" y="35052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56" name="Line 76"/>
          <p:cNvSpPr>
            <a:spLocks noChangeShapeType="1"/>
          </p:cNvSpPr>
          <p:nvPr/>
        </p:nvSpPr>
        <p:spPr bwMode="auto">
          <a:xfrm>
            <a:off x="5857875" y="350520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57" name="Oval 77"/>
          <p:cNvSpPr>
            <a:spLocks noChangeArrowheads="1"/>
          </p:cNvSpPr>
          <p:nvPr/>
        </p:nvSpPr>
        <p:spPr bwMode="auto">
          <a:xfrm>
            <a:off x="5400675" y="4818063"/>
            <a:ext cx="457200" cy="4397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58" name="Text Box 78"/>
          <p:cNvSpPr txBox="1">
            <a:spLocks noChangeArrowheads="1"/>
          </p:cNvSpPr>
          <p:nvPr/>
        </p:nvSpPr>
        <p:spPr bwMode="auto">
          <a:xfrm>
            <a:off x="6010275" y="1828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46161" name="Text Box 81"/>
          <p:cNvSpPr txBox="1">
            <a:spLocks noChangeArrowheads="1"/>
          </p:cNvSpPr>
          <p:nvPr/>
        </p:nvSpPr>
        <p:spPr bwMode="auto">
          <a:xfrm>
            <a:off x="7839075" y="1828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46162" name="Oval 82"/>
          <p:cNvSpPr>
            <a:spLocks noChangeArrowheads="1"/>
          </p:cNvSpPr>
          <p:nvPr/>
        </p:nvSpPr>
        <p:spPr bwMode="auto">
          <a:xfrm>
            <a:off x="7810500" y="4313238"/>
            <a:ext cx="485775" cy="431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63" name="Line 83"/>
          <p:cNvSpPr>
            <a:spLocks noChangeShapeType="1"/>
          </p:cNvSpPr>
          <p:nvPr/>
        </p:nvSpPr>
        <p:spPr bwMode="auto">
          <a:xfrm>
            <a:off x="4714875" y="51054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64" name="Line 84"/>
          <p:cNvSpPr>
            <a:spLocks noChangeShapeType="1"/>
          </p:cNvSpPr>
          <p:nvPr/>
        </p:nvSpPr>
        <p:spPr bwMode="auto">
          <a:xfrm>
            <a:off x="5867400" y="510540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68" name="Line 88"/>
          <p:cNvSpPr>
            <a:spLocks noChangeShapeType="1"/>
          </p:cNvSpPr>
          <p:nvPr/>
        </p:nvSpPr>
        <p:spPr bwMode="auto">
          <a:xfrm>
            <a:off x="4714875" y="4600575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69" name="Line 89"/>
          <p:cNvSpPr>
            <a:spLocks noChangeShapeType="1"/>
          </p:cNvSpPr>
          <p:nvPr/>
        </p:nvSpPr>
        <p:spPr bwMode="auto">
          <a:xfrm>
            <a:off x="8296275" y="45720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70" name="Text Box 90"/>
          <p:cNvSpPr txBox="1">
            <a:spLocks noChangeArrowheads="1"/>
          </p:cNvSpPr>
          <p:nvPr/>
        </p:nvSpPr>
        <p:spPr bwMode="auto">
          <a:xfrm>
            <a:off x="7229475" y="1828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46171" name="Oval 91"/>
          <p:cNvSpPr>
            <a:spLocks noChangeArrowheads="1"/>
          </p:cNvSpPr>
          <p:nvPr/>
        </p:nvSpPr>
        <p:spPr bwMode="auto">
          <a:xfrm>
            <a:off x="7229475" y="381000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74" name="Text Box 94"/>
          <p:cNvSpPr txBox="1">
            <a:spLocks noChangeArrowheads="1"/>
          </p:cNvSpPr>
          <p:nvPr/>
        </p:nvSpPr>
        <p:spPr bwMode="auto">
          <a:xfrm>
            <a:off x="6696075" y="1828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46175" name="Line 95"/>
          <p:cNvSpPr>
            <a:spLocks noChangeShapeType="1"/>
          </p:cNvSpPr>
          <p:nvPr/>
        </p:nvSpPr>
        <p:spPr bwMode="auto">
          <a:xfrm>
            <a:off x="4714875" y="4038600"/>
            <a:ext cx="2514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76" name="Line 96"/>
          <p:cNvSpPr>
            <a:spLocks noChangeShapeType="1"/>
          </p:cNvSpPr>
          <p:nvPr/>
        </p:nvSpPr>
        <p:spPr bwMode="auto">
          <a:xfrm>
            <a:off x="7686675" y="4038600"/>
            <a:ext cx="1295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77" name="Oval 97"/>
          <p:cNvSpPr>
            <a:spLocks noChangeArrowheads="1"/>
          </p:cNvSpPr>
          <p:nvPr/>
        </p:nvSpPr>
        <p:spPr bwMode="auto">
          <a:xfrm>
            <a:off x="7839075" y="533400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80" name="Text Box 100"/>
          <p:cNvSpPr txBox="1">
            <a:spLocks noChangeArrowheads="1"/>
          </p:cNvSpPr>
          <p:nvPr/>
        </p:nvSpPr>
        <p:spPr bwMode="auto">
          <a:xfrm>
            <a:off x="671513" y="381000"/>
            <a:ext cx="28194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FINALLY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Label column F “6”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Delete row F</a:t>
            </a:r>
          </a:p>
        </p:txBody>
      </p:sp>
      <p:sp>
        <p:nvSpPr>
          <p:cNvPr id="46181" name="Text Box 101"/>
          <p:cNvSpPr txBox="1">
            <a:spLocks noChangeArrowheads="1"/>
          </p:cNvSpPr>
          <p:nvPr/>
        </p:nvSpPr>
        <p:spPr bwMode="auto">
          <a:xfrm>
            <a:off x="8448675" y="1828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46182" name="Line 102"/>
          <p:cNvSpPr>
            <a:spLocks noChangeShapeType="1"/>
          </p:cNvSpPr>
          <p:nvPr/>
        </p:nvSpPr>
        <p:spPr bwMode="auto">
          <a:xfrm>
            <a:off x="4714875" y="556260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183" name="Line 103"/>
          <p:cNvSpPr>
            <a:spLocks noChangeShapeType="1"/>
          </p:cNvSpPr>
          <p:nvPr/>
        </p:nvSpPr>
        <p:spPr bwMode="auto">
          <a:xfrm>
            <a:off x="8296275" y="55626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106"/>
          <p:cNvGrpSpPr>
            <a:grpSpLocks/>
          </p:cNvGrpSpPr>
          <p:nvPr/>
        </p:nvGrpSpPr>
        <p:grpSpPr bwMode="auto">
          <a:xfrm>
            <a:off x="180975" y="2852738"/>
            <a:ext cx="2114550" cy="1765300"/>
            <a:chOff x="295" y="1661"/>
            <a:chExt cx="1332" cy="1112"/>
          </a:xfrm>
        </p:grpSpPr>
        <p:sp>
          <p:nvSpPr>
            <p:cNvPr id="46187" name="Line 107"/>
            <p:cNvSpPr>
              <a:spLocks noChangeShapeType="1"/>
            </p:cNvSpPr>
            <p:nvPr/>
          </p:nvSpPr>
          <p:spPr bwMode="auto">
            <a:xfrm flipV="1">
              <a:off x="1081" y="1933"/>
              <a:ext cx="529" cy="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6188" name="Text Box 108"/>
            <p:cNvSpPr txBox="1">
              <a:spLocks noChangeArrowheads="1"/>
            </p:cNvSpPr>
            <p:nvPr/>
          </p:nvSpPr>
          <p:spPr bwMode="auto">
            <a:xfrm>
              <a:off x="295" y="2523"/>
              <a:ext cx="7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Avenford</a:t>
              </a:r>
            </a:p>
          </p:txBody>
        </p:sp>
        <p:sp>
          <p:nvSpPr>
            <p:cNvPr id="46189" name="Text Box 109"/>
            <p:cNvSpPr txBox="1">
              <a:spLocks noChangeArrowheads="1"/>
            </p:cNvSpPr>
            <p:nvPr/>
          </p:nvSpPr>
          <p:spPr bwMode="auto">
            <a:xfrm>
              <a:off x="884" y="1661"/>
              <a:ext cx="7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Brinleigh</a:t>
              </a:r>
            </a:p>
          </p:txBody>
        </p:sp>
        <p:sp>
          <p:nvSpPr>
            <p:cNvPr id="46190" name="Text Box 110"/>
            <p:cNvSpPr txBox="1">
              <a:spLocks noChangeArrowheads="1"/>
            </p:cNvSpPr>
            <p:nvPr/>
          </p:nvSpPr>
          <p:spPr bwMode="auto">
            <a:xfrm>
              <a:off x="1156" y="2069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" name="Group 111"/>
          <p:cNvGrpSpPr>
            <a:grpSpLocks/>
          </p:cNvGrpSpPr>
          <p:nvPr/>
        </p:nvGrpSpPr>
        <p:grpSpPr bwMode="auto">
          <a:xfrm>
            <a:off x="1428750" y="4414838"/>
            <a:ext cx="1862138" cy="1828800"/>
            <a:chOff x="1081" y="2645"/>
            <a:chExt cx="1173" cy="1152"/>
          </a:xfrm>
        </p:grpSpPr>
        <p:sp>
          <p:nvSpPr>
            <p:cNvPr id="46192" name="Line 112"/>
            <p:cNvSpPr>
              <a:spLocks noChangeShapeType="1"/>
            </p:cNvSpPr>
            <p:nvPr/>
          </p:nvSpPr>
          <p:spPr bwMode="auto">
            <a:xfrm>
              <a:off x="1081" y="2645"/>
              <a:ext cx="937" cy="8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6193" name="Text Box 113"/>
            <p:cNvSpPr txBox="1">
              <a:spLocks noChangeArrowheads="1"/>
            </p:cNvSpPr>
            <p:nvPr/>
          </p:nvSpPr>
          <p:spPr bwMode="auto">
            <a:xfrm>
              <a:off x="1655" y="3566"/>
              <a:ext cx="5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Edan</a:t>
              </a:r>
            </a:p>
          </p:txBody>
        </p:sp>
        <p:sp>
          <p:nvSpPr>
            <p:cNvPr id="46194" name="Text Box 114"/>
            <p:cNvSpPr txBox="1">
              <a:spLocks noChangeArrowheads="1"/>
            </p:cNvSpPr>
            <p:nvPr/>
          </p:nvSpPr>
          <p:spPr bwMode="auto">
            <a:xfrm>
              <a:off x="1338" y="3022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" name="Group 115"/>
          <p:cNvGrpSpPr>
            <a:grpSpLocks/>
          </p:cNvGrpSpPr>
          <p:nvPr/>
        </p:nvGrpSpPr>
        <p:grpSpPr bwMode="auto">
          <a:xfrm>
            <a:off x="2916238" y="4581525"/>
            <a:ext cx="2747962" cy="1150938"/>
            <a:chOff x="2018" y="2750"/>
            <a:chExt cx="1731" cy="725"/>
          </a:xfrm>
        </p:grpSpPr>
        <p:sp>
          <p:nvSpPr>
            <p:cNvPr id="46196" name="Line 116"/>
            <p:cNvSpPr>
              <a:spLocks noChangeShapeType="1"/>
            </p:cNvSpPr>
            <p:nvPr/>
          </p:nvSpPr>
          <p:spPr bwMode="auto">
            <a:xfrm flipV="1">
              <a:off x="2018" y="2795"/>
              <a:ext cx="861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6197" name="Text Box 117"/>
            <p:cNvSpPr txBox="1">
              <a:spLocks noChangeArrowheads="1"/>
            </p:cNvSpPr>
            <p:nvPr/>
          </p:nvSpPr>
          <p:spPr bwMode="auto">
            <a:xfrm>
              <a:off x="2880" y="2750"/>
              <a:ext cx="86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Donster</a:t>
              </a:r>
            </a:p>
          </p:txBody>
        </p:sp>
        <p:sp>
          <p:nvSpPr>
            <p:cNvPr id="46198" name="Text Box 118"/>
            <p:cNvSpPr txBox="1">
              <a:spLocks noChangeArrowheads="1"/>
            </p:cNvSpPr>
            <p:nvPr/>
          </p:nvSpPr>
          <p:spPr bwMode="auto">
            <a:xfrm>
              <a:off x="2426" y="3067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5" name="Group 119"/>
          <p:cNvGrpSpPr>
            <a:grpSpLocks/>
          </p:cNvGrpSpPr>
          <p:nvPr/>
        </p:nvGrpSpPr>
        <p:grpSpPr bwMode="auto">
          <a:xfrm>
            <a:off x="3276600" y="2708275"/>
            <a:ext cx="1298575" cy="1944688"/>
            <a:chOff x="2064" y="1706"/>
            <a:chExt cx="818" cy="1225"/>
          </a:xfrm>
        </p:grpSpPr>
        <p:sp>
          <p:nvSpPr>
            <p:cNvPr id="46200" name="Line 120"/>
            <p:cNvSpPr>
              <a:spLocks noChangeShapeType="1"/>
            </p:cNvSpPr>
            <p:nvPr/>
          </p:nvSpPr>
          <p:spPr bwMode="auto">
            <a:xfrm>
              <a:off x="2245" y="1979"/>
              <a:ext cx="454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6201" name="Text Box 121"/>
            <p:cNvSpPr txBox="1">
              <a:spLocks noChangeArrowheads="1"/>
            </p:cNvSpPr>
            <p:nvPr/>
          </p:nvSpPr>
          <p:spPr bwMode="auto">
            <a:xfrm>
              <a:off x="2064" y="1706"/>
              <a:ext cx="81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Cornwell</a:t>
              </a:r>
            </a:p>
          </p:txBody>
        </p:sp>
        <p:sp>
          <p:nvSpPr>
            <p:cNvPr id="46202" name="Text Box 122"/>
            <p:cNvSpPr txBox="1">
              <a:spLocks noChangeArrowheads="1"/>
            </p:cNvSpPr>
            <p:nvPr/>
          </p:nvSpPr>
          <p:spPr bwMode="auto">
            <a:xfrm>
              <a:off x="2426" y="2205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6" name="Group 123"/>
          <p:cNvGrpSpPr>
            <a:grpSpLocks/>
          </p:cNvGrpSpPr>
          <p:nvPr/>
        </p:nvGrpSpPr>
        <p:grpSpPr bwMode="auto">
          <a:xfrm>
            <a:off x="2771775" y="3860800"/>
            <a:ext cx="1065213" cy="1873250"/>
            <a:chOff x="1746" y="2432"/>
            <a:chExt cx="671" cy="1180"/>
          </a:xfrm>
        </p:grpSpPr>
        <p:sp>
          <p:nvSpPr>
            <p:cNvPr id="46204" name="Text Box 124"/>
            <p:cNvSpPr txBox="1">
              <a:spLocks noChangeArrowheads="1"/>
            </p:cNvSpPr>
            <p:nvPr/>
          </p:nvSpPr>
          <p:spPr bwMode="auto">
            <a:xfrm>
              <a:off x="1746" y="2432"/>
              <a:ext cx="6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Fingley</a:t>
              </a:r>
            </a:p>
          </p:txBody>
        </p:sp>
        <p:sp>
          <p:nvSpPr>
            <p:cNvPr id="46205" name="Line 125"/>
            <p:cNvSpPr>
              <a:spLocks noChangeShapeType="1"/>
            </p:cNvSpPr>
            <p:nvPr/>
          </p:nvSpPr>
          <p:spPr bwMode="auto">
            <a:xfrm flipH="1" flipV="1">
              <a:off x="1791" y="2659"/>
              <a:ext cx="46" cy="9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6206" name="Text Box 126"/>
            <p:cNvSpPr txBox="1">
              <a:spLocks noChangeArrowheads="1"/>
            </p:cNvSpPr>
            <p:nvPr/>
          </p:nvSpPr>
          <p:spPr bwMode="auto">
            <a:xfrm>
              <a:off x="1791" y="2886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493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0" grpId="0" autoUpdateAnimBg="0"/>
      <p:bldP spid="46181" grpId="0" autoUpdateAnimBg="0"/>
      <p:bldP spid="46182" grpId="0" animBg="1"/>
      <p:bldP spid="46183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93287"/>
              </p:ext>
            </p:extLst>
          </p:nvPr>
        </p:nvGraphicFramePr>
        <p:xfrm>
          <a:off x="4572000" y="1706880"/>
          <a:ext cx="4267200" cy="3627120"/>
        </p:xfrm>
        <a:graphic>
          <a:graphicData uri="http://schemas.openxmlformats.org/drawingml/2006/table">
            <a:tbl>
              <a:tblPr/>
              <a:tblGrid>
                <a:gridCol w="611188"/>
                <a:gridCol w="608012"/>
                <a:gridCol w="611188"/>
                <a:gridCol w="608012"/>
                <a:gridCol w="609600"/>
                <a:gridCol w="608013"/>
                <a:gridCol w="611187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72" name="Text Box 68"/>
          <p:cNvSpPr txBox="1">
            <a:spLocks noChangeArrowheads="1"/>
          </p:cNvSpPr>
          <p:nvPr/>
        </p:nvSpPr>
        <p:spPr bwMode="auto">
          <a:xfrm>
            <a:off x="5715000" y="1706880"/>
            <a:ext cx="2819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60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7173" name="Text Box 69"/>
          <p:cNvSpPr txBox="1">
            <a:spLocks noChangeArrowheads="1"/>
          </p:cNvSpPr>
          <p:nvPr/>
        </p:nvSpPr>
        <p:spPr bwMode="auto">
          <a:xfrm>
            <a:off x="5334000" y="132588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7174" name="Line 70"/>
          <p:cNvSpPr>
            <a:spLocks noChangeShapeType="1"/>
          </p:cNvSpPr>
          <p:nvPr/>
        </p:nvSpPr>
        <p:spPr bwMode="auto">
          <a:xfrm>
            <a:off x="4572000" y="2545080"/>
            <a:ext cx="4267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75" name="Oval 71"/>
          <p:cNvSpPr>
            <a:spLocks noChangeArrowheads="1"/>
          </p:cNvSpPr>
          <p:nvPr/>
        </p:nvSpPr>
        <p:spPr bwMode="auto">
          <a:xfrm>
            <a:off x="5257800" y="277368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79" name="Line 75"/>
          <p:cNvSpPr>
            <a:spLocks noChangeShapeType="1"/>
          </p:cNvSpPr>
          <p:nvPr/>
        </p:nvSpPr>
        <p:spPr bwMode="auto">
          <a:xfrm>
            <a:off x="4572000" y="300228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80" name="Line 76"/>
          <p:cNvSpPr>
            <a:spLocks noChangeShapeType="1"/>
          </p:cNvSpPr>
          <p:nvPr/>
        </p:nvSpPr>
        <p:spPr bwMode="auto">
          <a:xfrm>
            <a:off x="5715000" y="300228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81" name="Oval 77"/>
          <p:cNvSpPr>
            <a:spLocks noChangeArrowheads="1"/>
          </p:cNvSpPr>
          <p:nvPr/>
        </p:nvSpPr>
        <p:spPr bwMode="auto">
          <a:xfrm>
            <a:off x="5257800" y="4315143"/>
            <a:ext cx="457200" cy="4397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82" name="Text Box 78"/>
          <p:cNvSpPr txBox="1">
            <a:spLocks noChangeArrowheads="1"/>
          </p:cNvSpPr>
          <p:nvPr/>
        </p:nvSpPr>
        <p:spPr bwMode="auto">
          <a:xfrm>
            <a:off x="5867400" y="132588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47185" name="Text Box 81"/>
          <p:cNvSpPr txBox="1">
            <a:spLocks noChangeArrowheads="1"/>
          </p:cNvSpPr>
          <p:nvPr/>
        </p:nvSpPr>
        <p:spPr bwMode="auto">
          <a:xfrm>
            <a:off x="7696200" y="132588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47186" name="Oval 82"/>
          <p:cNvSpPr>
            <a:spLocks noChangeArrowheads="1"/>
          </p:cNvSpPr>
          <p:nvPr/>
        </p:nvSpPr>
        <p:spPr bwMode="auto">
          <a:xfrm>
            <a:off x="7667625" y="3810318"/>
            <a:ext cx="485775" cy="431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87" name="Line 83"/>
          <p:cNvSpPr>
            <a:spLocks noChangeShapeType="1"/>
          </p:cNvSpPr>
          <p:nvPr/>
        </p:nvSpPr>
        <p:spPr bwMode="auto">
          <a:xfrm>
            <a:off x="4572000" y="460248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88" name="Line 84"/>
          <p:cNvSpPr>
            <a:spLocks noChangeShapeType="1"/>
          </p:cNvSpPr>
          <p:nvPr/>
        </p:nvSpPr>
        <p:spPr bwMode="auto">
          <a:xfrm>
            <a:off x="5724525" y="460248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91" name="Line 87"/>
          <p:cNvSpPr>
            <a:spLocks noChangeShapeType="1"/>
          </p:cNvSpPr>
          <p:nvPr/>
        </p:nvSpPr>
        <p:spPr bwMode="auto">
          <a:xfrm>
            <a:off x="4572000" y="4097655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92" name="Line 88"/>
          <p:cNvSpPr>
            <a:spLocks noChangeShapeType="1"/>
          </p:cNvSpPr>
          <p:nvPr/>
        </p:nvSpPr>
        <p:spPr bwMode="auto">
          <a:xfrm>
            <a:off x="8153400" y="406908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93" name="Text Box 89"/>
          <p:cNvSpPr txBox="1">
            <a:spLocks noChangeArrowheads="1"/>
          </p:cNvSpPr>
          <p:nvPr/>
        </p:nvSpPr>
        <p:spPr bwMode="auto">
          <a:xfrm>
            <a:off x="7086600" y="132588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47194" name="Oval 90"/>
          <p:cNvSpPr>
            <a:spLocks noChangeArrowheads="1"/>
          </p:cNvSpPr>
          <p:nvPr/>
        </p:nvSpPr>
        <p:spPr bwMode="auto">
          <a:xfrm>
            <a:off x="7086600" y="330708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97" name="Text Box 93"/>
          <p:cNvSpPr txBox="1">
            <a:spLocks noChangeArrowheads="1"/>
          </p:cNvSpPr>
          <p:nvPr/>
        </p:nvSpPr>
        <p:spPr bwMode="auto">
          <a:xfrm>
            <a:off x="6553200" y="132588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47198" name="Line 94"/>
          <p:cNvSpPr>
            <a:spLocks noChangeShapeType="1"/>
          </p:cNvSpPr>
          <p:nvPr/>
        </p:nvSpPr>
        <p:spPr bwMode="auto">
          <a:xfrm>
            <a:off x="4572000" y="3535680"/>
            <a:ext cx="2514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99" name="Line 95"/>
          <p:cNvSpPr>
            <a:spLocks noChangeShapeType="1"/>
          </p:cNvSpPr>
          <p:nvPr/>
        </p:nvSpPr>
        <p:spPr bwMode="auto">
          <a:xfrm>
            <a:off x="7543800" y="3535680"/>
            <a:ext cx="1295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200" name="Oval 96"/>
          <p:cNvSpPr>
            <a:spLocks noChangeArrowheads="1"/>
          </p:cNvSpPr>
          <p:nvPr/>
        </p:nvSpPr>
        <p:spPr bwMode="auto">
          <a:xfrm>
            <a:off x="7696200" y="4831080"/>
            <a:ext cx="457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203" name="Text Box 99"/>
          <p:cNvSpPr txBox="1">
            <a:spLocks noChangeArrowheads="1"/>
          </p:cNvSpPr>
          <p:nvPr/>
        </p:nvSpPr>
        <p:spPr bwMode="auto">
          <a:xfrm>
            <a:off x="703597" y="377976"/>
            <a:ext cx="28194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FINALLY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Label column F “6”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1400" dirty="0" smtClean="0">
                <a:solidFill>
                  <a:srgbClr val="000000"/>
                </a:solidFill>
                <a:latin typeface="Arial" charset="0"/>
              </a:rPr>
              <a:t>Delete row F</a:t>
            </a:r>
          </a:p>
        </p:txBody>
      </p:sp>
      <p:sp>
        <p:nvSpPr>
          <p:cNvPr id="47204" name="Text Box 100"/>
          <p:cNvSpPr txBox="1">
            <a:spLocks noChangeArrowheads="1"/>
          </p:cNvSpPr>
          <p:nvPr/>
        </p:nvSpPr>
        <p:spPr bwMode="auto">
          <a:xfrm>
            <a:off x="8305800" y="132588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sz="2400" smtClean="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47205" name="Line 101"/>
          <p:cNvSpPr>
            <a:spLocks noChangeShapeType="1"/>
          </p:cNvSpPr>
          <p:nvPr/>
        </p:nvSpPr>
        <p:spPr bwMode="auto">
          <a:xfrm>
            <a:off x="4572000" y="5059680"/>
            <a:ext cx="3124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206" name="Line 102"/>
          <p:cNvSpPr>
            <a:spLocks noChangeShapeType="1"/>
          </p:cNvSpPr>
          <p:nvPr/>
        </p:nvSpPr>
        <p:spPr bwMode="auto">
          <a:xfrm>
            <a:off x="8153400" y="505968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207" name="Text Box 103"/>
          <p:cNvSpPr txBox="1">
            <a:spLocks noChangeArrowheads="1"/>
          </p:cNvSpPr>
          <p:nvPr/>
        </p:nvSpPr>
        <p:spPr bwMode="auto">
          <a:xfrm>
            <a:off x="3532855" y="5876926"/>
            <a:ext cx="4859337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dirty="0" smtClean="0">
                <a:solidFill>
                  <a:srgbClr val="000000"/>
                </a:solidFill>
                <a:latin typeface="Arial" charset="0"/>
              </a:rPr>
              <a:t>The spanning tree is shown in the diagram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>
                <a:solidFill>
                  <a:srgbClr val="000000"/>
                </a:solidFill>
                <a:latin typeface="Arial" charset="0"/>
              </a:rPr>
              <a:t>Length 3 + 4 + 4 + 2 + 5 = 18Km</a:t>
            </a: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04"/>
          <p:cNvGrpSpPr>
            <a:grpSpLocks/>
          </p:cNvGrpSpPr>
          <p:nvPr/>
        </p:nvGrpSpPr>
        <p:grpSpPr bwMode="auto">
          <a:xfrm>
            <a:off x="180975" y="2852738"/>
            <a:ext cx="2114550" cy="1765300"/>
            <a:chOff x="295" y="1661"/>
            <a:chExt cx="1332" cy="1112"/>
          </a:xfrm>
        </p:grpSpPr>
        <p:sp>
          <p:nvSpPr>
            <p:cNvPr id="47209" name="Line 105"/>
            <p:cNvSpPr>
              <a:spLocks noChangeShapeType="1"/>
            </p:cNvSpPr>
            <p:nvPr/>
          </p:nvSpPr>
          <p:spPr bwMode="auto">
            <a:xfrm flipV="1">
              <a:off x="1081" y="1933"/>
              <a:ext cx="529" cy="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7210" name="Text Box 106"/>
            <p:cNvSpPr txBox="1">
              <a:spLocks noChangeArrowheads="1"/>
            </p:cNvSpPr>
            <p:nvPr/>
          </p:nvSpPr>
          <p:spPr bwMode="auto">
            <a:xfrm>
              <a:off x="295" y="2523"/>
              <a:ext cx="7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Avenford</a:t>
              </a:r>
            </a:p>
          </p:txBody>
        </p:sp>
        <p:sp>
          <p:nvSpPr>
            <p:cNvPr id="47211" name="Text Box 107"/>
            <p:cNvSpPr txBox="1">
              <a:spLocks noChangeArrowheads="1"/>
            </p:cNvSpPr>
            <p:nvPr/>
          </p:nvSpPr>
          <p:spPr bwMode="auto">
            <a:xfrm>
              <a:off x="884" y="1661"/>
              <a:ext cx="7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Brinleigh</a:t>
              </a:r>
            </a:p>
          </p:txBody>
        </p:sp>
        <p:sp>
          <p:nvSpPr>
            <p:cNvPr id="47212" name="Text Box 108"/>
            <p:cNvSpPr txBox="1">
              <a:spLocks noChangeArrowheads="1"/>
            </p:cNvSpPr>
            <p:nvPr/>
          </p:nvSpPr>
          <p:spPr bwMode="auto">
            <a:xfrm>
              <a:off x="1156" y="2069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" name="Group 109"/>
          <p:cNvGrpSpPr>
            <a:grpSpLocks/>
          </p:cNvGrpSpPr>
          <p:nvPr/>
        </p:nvGrpSpPr>
        <p:grpSpPr bwMode="auto">
          <a:xfrm>
            <a:off x="1428750" y="4414838"/>
            <a:ext cx="1862138" cy="1828800"/>
            <a:chOff x="1081" y="2645"/>
            <a:chExt cx="1173" cy="1152"/>
          </a:xfrm>
        </p:grpSpPr>
        <p:sp>
          <p:nvSpPr>
            <p:cNvPr id="47214" name="Line 110"/>
            <p:cNvSpPr>
              <a:spLocks noChangeShapeType="1"/>
            </p:cNvSpPr>
            <p:nvPr/>
          </p:nvSpPr>
          <p:spPr bwMode="auto">
            <a:xfrm>
              <a:off x="1081" y="2645"/>
              <a:ext cx="937" cy="8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7215" name="Text Box 111"/>
            <p:cNvSpPr txBox="1">
              <a:spLocks noChangeArrowheads="1"/>
            </p:cNvSpPr>
            <p:nvPr/>
          </p:nvSpPr>
          <p:spPr bwMode="auto">
            <a:xfrm>
              <a:off x="1655" y="3566"/>
              <a:ext cx="5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Edan</a:t>
              </a:r>
            </a:p>
          </p:txBody>
        </p:sp>
        <p:sp>
          <p:nvSpPr>
            <p:cNvPr id="47216" name="Text Box 112"/>
            <p:cNvSpPr txBox="1">
              <a:spLocks noChangeArrowheads="1"/>
            </p:cNvSpPr>
            <p:nvPr/>
          </p:nvSpPr>
          <p:spPr bwMode="auto">
            <a:xfrm>
              <a:off x="1338" y="3022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" name="Group 113"/>
          <p:cNvGrpSpPr>
            <a:grpSpLocks/>
          </p:cNvGrpSpPr>
          <p:nvPr/>
        </p:nvGrpSpPr>
        <p:grpSpPr bwMode="auto">
          <a:xfrm>
            <a:off x="2916238" y="4581525"/>
            <a:ext cx="2747962" cy="1150938"/>
            <a:chOff x="2018" y="2750"/>
            <a:chExt cx="1731" cy="725"/>
          </a:xfrm>
        </p:grpSpPr>
        <p:sp>
          <p:nvSpPr>
            <p:cNvPr id="47218" name="Line 114"/>
            <p:cNvSpPr>
              <a:spLocks noChangeShapeType="1"/>
            </p:cNvSpPr>
            <p:nvPr/>
          </p:nvSpPr>
          <p:spPr bwMode="auto">
            <a:xfrm flipV="1">
              <a:off x="2018" y="2795"/>
              <a:ext cx="861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7219" name="Text Box 115"/>
            <p:cNvSpPr txBox="1">
              <a:spLocks noChangeArrowheads="1"/>
            </p:cNvSpPr>
            <p:nvPr/>
          </p:nvSpPr>
          <p:spPr bwMode="auto">
            <a:xfrm>
              <a:off x="2880" y="2750"/>
              <a:ext cx="86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mtClean="0">
                  <a:solidFill>
                    <a:srgbClr val="000000"/>
                  </a:solidFill>
                  <a:latin typeface="Arial" charset="0"/>
                </a:rPr>
                <a:t>Donster</a:t>
              </a:r>
            </a:p>
          </p:txBody>
        </p:sp>
        <p:sp>
          <p:nvSpPr>
            <p:cNvPr id="47220" name="Text Box 116"/>
            <p:cNvSpPr txBox="1">
              <a:spLocks noChangeArrowheads="1"/>
            </p:cNvSpPr>
            <p:nvPr/>
          </p:nvSpPr>
          <p:spPr bwMode="auto">
            <a:xfrm>
              <a:off x="2426" y="3067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5" name="Group 117"/>
          <p:cNvGrpSpPr>
            <a:grpSpLocks/>
          </p:cNvGrpSpPr>
          <p:nvPr/>
        </p:nvGrpSpPr>
        <p:grpSpPr bwMode="auto">
          <a:xfrm>
            <a:off x="3276600" y="2708275"/>
            <a:ext cx="1298575" cy="1944688"/>
            <a:chOff x="2064" y="1706"/>
            <a:chExt cx="818" cy="1225"/>
          </a:xfrm>
        </p:grpSpPr>
        <p:sp>
          <p:nvSpPr>
            <p:cNvPr id="47222" name="Line 118"/>
            <p:cNvSpPr>
              <a:spLocks noChangeShapeType="1"/>
            </p:cNvSpPr>
            <p:nvPr/>
          </p:nvSpPr>
          <p:spPr bwMode="auto">
            <a:xfrm>
              <a:off x="2245" y="1979"/>
              <a:ext cx="454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7223" name="Text Box 119"/>
            <p:cNvSpPr txBox="1">
              <a:spLocks noChangeArrowheads="1"/>
            </p:cNvSpPr>
            <p:nvPr/>
          </p:nvSpPr>
          <p:spPr bwMode="auto">
            <a:xfrm>
              <a:off x="2064" y="1706"/>
              <a:ext cx="81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Cornwell</a:t>
              </a:r>
            </a:p>
          </p:txBody>
        </p:sp>
        <p:sp>
          <p:nvSpPr>
            <p:cNvPr id="47224" name="Text Box 120"/>
            <p:cNvSpPr txBox="1">
              <a:spLocks noChangeArrowheads="1"/>
            </p:cNvSpPr>
            <p:nvPr/>
          </p:nvSpPr>
          <p:spPr bwMode="auto">
            <a:xfrm>
              <a:off x="2426" y="2205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6" name="Group 121"/>
          <p:cNvGrpSpPr>
            <a:grpSpLocks/>
          </p:cNvGrpSpPr>
          <p:nvPr/>
        </p:nvGrpSpPr>
        <p:grpSpPr bwMode="auto">
          <a:xfrm>
            <a:off x="2771775" y="3860800"/>
            <a:ext cx="1065213" cy="1873250"/>
            <a:chOff x="1746" y="2432"/>
            <a:chExt cx="671" cy="1180"/>
          </a:xfrm>
        </p:grpSpPr>
        <p:sp>
          <p:nvSpPr>
            <p:cNvPr id="47226" name="Text Box 122"/>
            <p:cNvSpPr txBox="1">
              <a:spLocks noChangeArrowheads="1"/>
            </p:cNvSpPr>
            <p:nvPr/>
          </p:nvSpPr>
          <p:spPr bwMode="auto">
            <a:xfrm>
              <a:off x="1746" y="2432"/>
              <a:ext cx="6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 smtClean="0">
                  <a:solidFill>
                    <a:srgbClr val="000000"/>
                  </a:solidFill>
                  <a:latin typeface="Arial" charset="0"/>
                </a:rPr>
                <a:t>Fingley</a:t>
              </a:r>
            </a:p>
          </p:txBody>
        </p:sp>
        <p:sp>
          <p:nvSpPr>
            <p:cNvPr id="47227" name="Line 123"/>
            <p:cNvSpPr>
              <a:spLocks noChangeShapeType="1"/>
            </p:cNvSpPr>
            <p:nvPr/>
          </p:nvSpPr>
          <p:spPr bwMode="auto">
            <a:xfrm flipH="1" flipV="1">
              <a:off x="1791" y="2659"/>
              <a:ext cx="46" cy="9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pPr eaLnBrk="1" hangingPunct="1"/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7228" name="Text Box 124"/>
            <p:cNvSpPr txBox="1">
              <a:spLocks noChangeArrowheads="1"/>
            </p:cNvSpPr>
            <p:nvPr/>
          </p:nvSpPr>
          <p:spPr bwMode="auto">
            <a:xfrm>
              <a:off x="1791" y="2886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400" smtClean="0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851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Practice</a:t>
            </a:r>
            <a:endParaRPr lang="en-US" dirty="0"/>
          </a:p>
        </p:txBody>
      </p:sp>
      <p:pic>
        <p:nvPicPr>
          <p:cNvPr id="23556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90600" y="1557004"/>
            <a:ext cx="3257550" cy="2265363"/>
          </a:xfrm>
          <a:noFill/>
          <a:ln/>
        </p:spPr>
      </p:pic>
      <p:pic>
        <p:nvPicPr>
          <p:cNvPr id="23558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148262" y="1617162"/>
            <a:ext cx="3097213" cy="2189163"/>
          </a:xfrm>
          <a:noFill/>
          <a:ln/>
        </p:spPr>
      </p:pic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11188" y="4005263"/>
            <a:ext cx="80645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 rtl="0">
              <a:buFontTx/>
              <a:buAutoNum type="arabicPeriod"/>
            </a:pPr>
            <a:r>
              <a:rPr lang="en-US" sz="1600" b="1" dirty="0"/>
              <a:t>Find the breadth-first spanning tree and depth-first spanning tree of the  graph GA shown above.</a:t>
            </a:r>
          </a:p>
          <a:p>
            <a:pPr marL="342900" indent="-342900" algn="l" rtl="0">
              <a:buFontTx/>
              <a:buAutoNum type="arabicPeriod"/>
            </a:pPr>
            <a:r>
              <a:rPr lang="en-US" sz="1600" b="1" dirty="0"/>
              <a:t>For the graph GB  shown above, trace the execution of Prim's algorithm as it finds the minimum-cost spanning tree of the graph starting from vertex a</a:t>
            </a:r>
            <a:r>
              <a:rPr lang="en-US" sz="1600" b="1" dirty="0" smtClean="0"/>
              <a:t>.</a:t>
            </a:r>
            <a:endParaRPr lang="en-US" sz="1600" b="1" dirty="0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148262" y="1360488"/>
            <a:ext cx="719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G</a:t>
            </a:r>
            <a:r>
              <a:rPr lang="en-US" sz="2400" b="1" baseline="-25000" dirty="0" smtClean="0">
                <a:solidFill>
                  <a:schemeClr val="accent2"/>
                </a:solidFill>
              </a:rPr>
              <a:t>B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48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Shortest Path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Given a weighted directed graph, one common problem is finding the shortest path between two given vertices</a:t>
            </a:r>
          </a:p>
          <a:p>
            <a:r>
              <a:rPr lang="en-US"/>
              <a:t>Recall that in a weighted graph, the </a:t>
            </a:r>
            <a:r>
              <a:rPr lang="en-US" i="1"/>
              <a:t>length </a:t>
            </a:r>
            <a:r>
              <a:rPr lang="en-US"/>
              <a:t>of a path is the sum of the weights of each of the edges in that path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1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ne </a:t>
            </a:r>
            <a:r>
              <a:rPr lang="en-US" dirty="0"/>
              <a:t>application is circuit design:  the time it takes for a change in input to affect an output depends on the shortest path</a:t>
            </a:r>
          </a:p>
        </p:txBody>
      </p:sp>
      <p:pic>
        <p:nvPicPr>
          <p:cNvPr id="2273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103124"/>
            <a:ext cx="5486400" cy="337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7335" name="Text Box 7"/>
          <p:cNvSpPr txBox="1">
            <a:spLocks noChangeArrowheads="1"/>
          </p:cNvSpPr>
          <p:nvPr/>
        </p:nvSpPr>
        <p:spPr bwMode="auto">
          <a:xfrm>
            <a:off x="4859338" y="6022975"/>
            <a:ext cx="1479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200" smtClean="0">
                <a:solidFill>
                  <a:srgbClr val="C0C0C0"/>
                </a:solidFill>
                <a:latin typeface="Arial" charset="0"/>
              </a:rPr>
              <a:t>http://www.hp.com/</a:t>
            </a:r>
          </a:p>
        </p:txBody>
      </p:sp>
    </p:spTree>
    <p:extLst>
      <p:ext uri="{BB962C8B-B14F-4D97-AF65-F5344CB8AC3E}">
        <p14:creationId xmlns:p14="http://schemas.microsoft.com/office/powerpoint/2010/main" val="353675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altLang="ko-KR" dirty="0">
                <a:ea typeface="UWKMJF (KSC)" pitchFamily="2" charset="-127"/>
              </a:rPr>
              <a:t>A motorist wishes to find the shortest possible route from Chicago to Boston. </a:t>
            </a:r>
          </a:p>
          <a:p>
            <a:pPr>
              <a:buClr>
                <a:schemeClr val="tx2"/>
              </a:buClr>
            </a:pPr>
            <a:r>
              <a:rPr lang="en-US" altLang="ko-KR" dirty="0">
                <a:ea typeface="UWKMJF (KSC)" pitchFamily="2" charset="-127"/>
              </a:rPr>
              <a:t>Given a road map of the United States on which the distance between each pair of adjacent intersection is marked, how can we determine this shortest path?</a:t>
            </a:r>
            <a:endParaRPr lang="en-US" altLang="ko-KR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6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6000"/>
              <a:t>traversing a graph</a:t>
            </a:r>
          </a:p>
        </p:txBody>
      </p:sp>
      <p:sp>
        <p:nvSpPr>
          <p:cNvPr id="697347" name="Oval 3"/>
          <p:cNvSpPr>
            <a:spLocks noChangeArrowheads="1"/>
          </p:cNvSpPr>
          <p:nvPr/>
        </p:nvSpPr>
        <p:spPr bwMode="auto">
          <a:xfrm>
            <a:off x="2270125" y="2166938"/>
            <a:ext cx="954088" cy="730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48" name="Oval 4"/>
          <p:cNvSpPr>
            <a:spLocks noChangeArrowheads="1"/>
          </p:cNvSpPr>
          <p:nvPr/>
        </p:nvSpPr>
        <p:spPr bwMode="auto">
          <a:xfrm>
            <a:off x="4722813" y="2166938"/>
            <a:ext cx="952500" cy="730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49" name="Oval 5"/>
          <p:cNvSpPr>
            <a:spLocks noChangeArrowheads="1"/>
          </p:cNvSpPr>
          <p:nvPr/>
        </p:nvSpPr>
        <p:spPr bwMode="auto">
          <a:xfrm>
            <a:off x="6134100" y="3652838"/>
            <a:ext cx="952500" cy="730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0" name="Oval 6"/>
          <p:cNvSpPr>
            <a:spLocks noChangeArrowheads="1"/>
          </p:cNvSpPr>
          <p:nvPr/>
        </p:nvSpPr>
        <p:spPr bwMode="auto">
          <a:xfrm>
            <a:off x="4276725" y="3430588"/>
            <a:ext cx="952500" cy="730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1" name="Oval 7"/>
          <p:cNvSpPr>
            <a:spLocks noChangeArrowheads="1"/>
          </p:cNvSpPr>
          <p:nvPr/>
        </p:nvSpPr>
        <p:spPr bwMode="auto">
          <a:xfrm>
            <a:off x="3013075" y="4545013"/>
            <a:ext cx="954088" cy="730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2" name="Oval 8"/>
          <p:cNvSpPr>
            <a:spLocks noChangeArrowheads="1"/>
          </p:cNvSpPr>
          <p:nvPr/>
        </p:nvSpPr>
        <p:spPr bwMode="auto">
          <a:xfrm>
            <a:off x="1676400" y="3578225"/>
            <a:ext cx="952500" cy="7302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3" name="Line 9"/>
          <p:cNvSpPr>
            <a:spLocks noChangeShapeType="1"/>
          </p:cNvSpPr>
          <p:nvPr/>
        </p:nvSpPr>
        <p:spPr bwMode="auto">
          <a:xfrm>
            <a:off x="3155950" y="2754313"/>
            <a:ext cx="1114425" cy="892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4" name="Line 10"/>
          <p:cNvSpPr>
            <a:spLocks noChangeShapeType="1"/>
          </p:cNvSpPr>
          <p:nvPr/>
        </p:nvSpPr>
        <p:spPr bwMode="auto">
          <a:xfrm>
            <a:off x="2784475" y="2903538"/>
            <a:ext cx="593725" cy="1635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5" name="Line 11"/>
          <p:cNvSpPr>
            <a:spLocks noChangeShapeType="1"/>
          </p:cNvSpPr>
          <p:nvPr/>
        </p:nvSpPr>
        <p:spPr bwMode="auto">
          <a:xfrm flipH="1">
            <a:off x="4864100" y="2903538"/>
            <a:ext cx="223838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6" name="Line 12"/>
          <p:cNvSpPr>
            <a:spLocks noChangeShapeType="1"/>
          </p:cNvSpPr>
          <p:nvPr/>
        </p:nvSpPr>
        <p:spPr bwMode="auto">
          <a:xfrm flipH="1" flipV="1">
            <a:off x="5607050" y="2752725"/>
            <a:ext cx="742950" cy="968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7" name="Line 13"/>
          <p:cNvSpPr>
            <a:spLocks noChangeShapeType="1"/>
          </p:cNvSpPr>
          <p:nvPr/>
        </p:nvSpPr>
        <p:spPr bwMode="auto">
          <a:xfrm flipH="1">
            <a:off x="3971925" y="4241800"/>
            <a:ext cx="2228850" cy="593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8" name="Line 14"/>
          <p:cNvSpPr>
            <a:spLocks noChangeShapeType="1"/>
          </p:cNvSpPr>
          <p:nvPr/>
        </p:nvSpPr>
        <p:spPr bwMode="auto">
          <a:xfrm flipH="1">
            <a:off x="2633663" y="3943350"/>
            <a:ext cx="170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59" name="Line 15"/>
          <p:cNvSpPr>
            <a:spLocks noChangeShapeType="1"/>
          </p:cNvSpPr>
          <p:nvPr/>
        </p:nvSpPr>
        <p:spPr bwMode="auto">
          <a:xfrm>
            <a:off x="2413000" y="4241800"/>
            <a:ext cx="593725" cy="593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7360" name="Rectangle 16"/>
          <p:cNvSpPr>
            <a:spLocks noChangeArrowheads="1"/>
          </p:cNvSpPr>
          <p:nvPr/>
        </p:nvSpPr>
        <p:spPr bwMode="auto">
          <a:xfrm>
            <a:off x="2428875" y="2154238"/>
            <a:ext cx="7588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9062" tIns="60325" rIns="119062" bIns="60325">
            <a:spAutoFit/>
          </a:bodyPr>
          <a:lstStyle/>
          <a:p>
            <a:pPr defTabSz="1546225"/>
            <a:r>
              <a:rPr lang="en-US" sz="3600">
                <a:latin typeface="Book Antiqua" pitchFamily="18" charset="0"/>
              </a:rPr>
              <a:t>ny</a:t>
            </a:r>
          </a:p>
        </p:txBody>
      </p:sp>
      <p:sp>
        <p:nvSpPr>
          <p:cNvPr id="697361" name="Rectangle 17"/>
          <p:cNvSpPr>
            <a:spLocks noChangeArrowheads="1"/>
          </p:cNvSpPr>
          <p:nvPr/>
        </p:nvSpPr>
        <p:spPr bwMode="auto">
          <a:xfrm>
            <a:off x="6192838" y="3740150"/>
            <a:ext cx="84137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9062" tIns="60325" rIns="119062" bIns="60325">
            <a:spAutoFit/>
          </a:bodyPr>
          <a:lstStyle/>
          <a:p>
            <a:pPr defTabSz="1546225"/>
            <a:r>
              <a:rPr lang="en-US" sz="3600">
                <a:latin typeface="Book Antiqua" pitchFamily="18" charset="0"/>
              </a:rPr>
              <a:t>chi</a:t>
            </a:r>
          </a:p>
        </p:txBody>
      </p:sp>
      <p:sp>
        <p:nvSpPr>
          <p:cNvPr id="697362" name="Rectangle 18"/>
          <p:cNvSpPr>
            <a:spLocks noChangeArrowheads="1"/>
          </p:cNvSpPr>
          <p:nvPr/>
        </p:nvSpPr>
        <p:spPr bwMode="auto">
          <a:xfrm>
            <a:off x="4410075" y="3441700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9062" tIns="60325" rIns="119062" bIns="60325">
            <a:spAutoFit/>
          </a:bodyPr>
          <a:lstStyle/>
          <a:p>
            <a:pPr defTabSz="1546225"/>
            <a:r>
              <a:rPr lang="en-US" sz="3600">
                <a:latin typeface="Book Antiqua" pitchFamily="18" charset="0"/>
              </a:rPr>
              <a:t>dc</a:t>
            </a:r>
          </a:p>
        </p:txBody>
      </p:sp>
      <p:sp>
        <p:nvSpPr>
          <p:cNvPr id="697363" name="Rectangle 19"/>
          <p:cNvSpPr>
            <a:spLocks noChangeArrowheads="1"/>
          </p:cNvSpPr>
          <p:nvPr/>
        </p:nvSpPr>
        <p:spPr bwMode="auto">
          <a:xfrm>
            <a:off x="1835150" y="3640138"/>
            <a:ext cx="60007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9062" tIns="60325" rIns="119062" bIns="60325">
            <a:spAutoFit/>
          </a:bodyPr>
          <a:lstStyle/>
          <a:p>
            <a:pPr defTabSz="1546225"/>
            <a:r>
              <a:rPr lang="en-US" sz="3600">
                <a:latin typeface="Book Antiqua" pitchFamily="18" charset="0"/>
              </a:rPr>
              <a:t>la</a:t>
            </a:r>
          </a:p>
        </p:txBody>
      </p:sp>
      <p:sp>
        <p:nvSpPr>
          <p:cNvPr id="697364" name="Rectangle 20"/>
          <p:cNvSpPr>
            <a:spLocks noChangeArrowheads="1"/>
          </p:cNvSpPr>
          <p:nvPr/>
        </p:nvSpPr>
        <p:spPr bwMode="auto">
          <a:xfrm>
            <a:off x="3122613" y="4532313"/>
            <a:ext cx="7493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9062" tIns="60325" rIns="119062" bIns="60325">
            <a:spAutoFit/>
          </a:bodyPr>
          <a:lstStyle/>
          <a:p>
            <a:pPr defTabSz="1546225"/>
            <a:r>
              <a:rPr lang="en-US" sz="3600">
                <a:latin typeface="Book Antiqua" pitchFamily="18" charset="0"/>
              </a:rPr>
              <a:t>atl</a:t>
            </a:r>
          </a:p>
        </p:txBody>
      </p:sp>
      <p:sp>
        <p:nvSpPr>
          <p:cNvPr id="697365" name="Rectangle 21"/>
          <p:cNvSpPr>
            <a:spLocks noChangeArrowheads="1"/>
          </p:cNvSpPr>
          <p:nvPr/>
        </p:nvSpPr>
        <p:spPr bwMode="auto">
          <a:xfrm>
            <a:off x="4706938" y="2252663"/>
            <a:ext cx="93345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9062" tIns="60325" rIns="119062" bIns="60325">
            <a:spAutoFit/>
          </a:bodyPr>
          <a:lstStyle/>
          <a:p>
            <a:pPr defTabSz="1546225"/>
            <a:r>
              <a:rPr lang="en-US" sz="3600">
                <a:latin typeface="Book Antiqua" pitchFamily="18" charset="0"/>
              </a:rPr>
              <a:t>bos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276725" y="5202238"/>
            <a:ext cx="4800600" cy="1187450"/>
            <a:chOff x="2736" y="3092"/>
            <a:chExt cx="3024" cy="748"/>
          </a:xfrm>
        </p:grpSpPr>
        <p:sp>
          <p:nvSpPr>
            <p:cNvPr id="697367" name="Rectangle 23"/>
            <p:cNvSpPr>
              <a:spLocks noChangeArrowheads="1"/>
            </p:cNvSpPr>
            <p:nvPr/>
          </p:nvSpPr>
          <p:spPr bwMode="auto">
            <a:xfrm>
              <a:off x="2784" y="3092"/>
              <a:ext cx="2976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2400">
                  <a:latin typeface="Book Antiqua" pitchFamily="18" charset="0"/>
                </a:rPr>
                <a:t>Where to start?</a:t>
              </a:r>
            </a:p>
            <a:p>
              <a:r>
                <a:rPr lang="en-US" sz="2400">
                  <a:latin typeface="Book Antiqua" pitchFamily="18" charset="0"/>
                </a:rPr>
                <a:t>Will all vertices be visited?</a:t>
              </a:r>
            </a:p>
            <a:p>
              <a:r>
                <a:rPr lang="en-US" sz="2400">
                  <a:latin typeface="Book Antiqua" pitchFamily="18" charset="0"/>
                </a:rPr>
                <a:t>How to prevent multiple visits?</a:t>
              </a:r>
              <a:endParaRPr lang="en-US" sz="3200">
                <a:latin typeface="Book Antiqua" pitchFamily="18" charset="0"/>
              </a:endParaRPr>
            </a:p>
          </p:txBody>
        </p:sp>
        <p:sp>
          <p:nvSpPr>
            <p:cNvPr id="697368" name="Rectangle 24"/>
            <p:cNvSpPr>
              <a:spLocks noChangeArrowheads="1"/>
            </p:cNvSpPr>
            <p:nvPr/>
          </p:nvSpPr>
          <p:spPr bwMode="auto">
            <a:xfrm>
              <a:off x="2736" y="3092"/>
              <a:ext cx="2832" cy="7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32843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ko-KR" b="1" dirty="0">
                <a:ea typeface="UWKMJF (KSC)" pitchFamily="2" charset="-127"/>
              </a:rPr>
              <a:t>Single source shortest path algorithm</a:t>
            </a:r>
            <a:endParaRPr lang="en-US" altLang="ko-KR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Input: directed graph G=(V,E) with weight function w(u, v).</a:t>
            </a:r>
            <a:endParaRPr lang="en-US" altLang="ko-KR" sz="2400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Output:</a:t>
            </a:r>
          </a:p>
          <a:p>
            <a:pPr>
              <a:buFont typeface="Wingdings" pitchFamily="2" charset="2"/>
              <a:buNone/>
            </a:pPr>
            <a:r>
              <a:rPr lang="en-US" altLang="ko-KR" sz="2000" dirty="0">
                <a:ea typeface="UWKMJF (KSC)" pitchFamily="2" charset="-127"/>
              </a:rPr>
              <a:t>  </a:t>
            </a:r>
            <a:endParaRPr lang="en-US" altLang="ko-KR" sz="2000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endParaRPr lang="en-US" altLang="ko-KR" sz="2000" dirty="0">
              <a:ea typeface="UWKMJF (KSC)" pitchFamily="2" charset="-127"/>
            </a:endParaRPr>
          </a:p>
          <a:p>
            <a:pPr>
              <a:buFont typeface="Wingdings" pitchFamily="2" charset="2"/>
              <a:buNone/>
            </a:pPr>
            <a:endParaRPr lang="en-US" altLang="ko-KR" sz="2000" dirty="0">
              <a:ea typeface="UWKMJF (KSC)" pitchFamily="2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000" dirty="0">
                <a:ea typeface="UWKMJF (KSC)" pitchFamily="2" charset="-127"/>
              </a:rPr>
              <a:t>where the weight of path p=&lt;v</a:t>
            </a:r>
            <a:r>
              <a:rPr lang="en-US" altLang="ko-KR" sz="2000" baseline="-30000" dirty="0">
                <a:ea typeface="UWKMJF (KSC)" pitchFamily="2" charset="-127"/>
              </a:rPr>
              <a:t>0</a:t>
            </a:r>
            <a:r>
              <a:rPr lang="en-US" altLang="ko-KR" sz="2000" dirty="0">
                <a:ea typeface="UWKMJF (KSC)" pitchFamily="2" charset="-127"/>
              </a:rPr>
              <a:t>, v</a:t>
            </a:r>
            <a:r>
              <a:rPr lang="en-US" altLang="ko-KR" sz="2000" baseline="-30000" dirty="0">
                <a:ea typeface="UWKMJF (KSC)" pitchFamily="2" charset="-127"/>
              </a:rPr>
              <a:t>1</a:t>
            </a:r>
            <a:r>
              <a:rPr lang="en-US" altLang="ko-KR" sz="2000" dirty="0">
                <a:ea typeface="UWKMJF (KSC)" pitchFamily="2" charset="-127"/>
              </a:rPr>
              <a:t>, </a:t>
            </a:r>
            <a:r>
              <a:rPr lang="en-US" altLang="ko-KR" sz="2000" dirty="0">
                <a:latin typeface="Times New Roman"/>
                <a:ea typeface="UWKMJF (KSC)" pitchFamily="2" charset="-127"/>
              </a:rPr>
              <a:t>…</a:t>
            </a:r>
            <a:r>
              <a:rPr lang="en-US" altLang="ko-KR" sz="2000" dirty="0">
                <a:ea typeface="UWKMJF (KSC)" pitchFamily="2" charset="-127"/>
              </a:rPr>
              <a:t>, </a:t>
            </a:r>
            <a:r>
              <a:rPr lang="en-US" altLang="ko-KR" sz="2000" dirty="0" err="1">
                <a:ea typeface="UWKMJF (KSC)" pitchFamily="2" charset="-127"/>
              </a:rPr>
              <a:t>v</a:t>
            </a:r>
            <a:r>
              <a:rPr lang="en-US" altLang="ko-KR" sz="2000" baseline="-30000" dirty="0" err="1">
                <a:ea typeface="UWKMJF (KSC)" pitchFamily="2" charset="-127"/>
              </a:rPr>
              <a:t>k</a:t>
            </a:r>
            <a:r>
              <a:rPr lang="en-US" altLang="ko-KR" sz="2000" dirty="0">
                <a:ea typeface="UWKMJF (KSC)" pitchFamily="2" charset="-127"/>
              </a:rPr>
              <a:t>&gt; is the sum of the weights of its constituent edges: </a:t>
            </a:r>
            <a:endParaRPr lang="en-US" sz="2000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80035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066800" y="3200400"/>
          <a:ext cx="7467600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r:id="rId3" imgW="3543300" imgH="482600" progId="Equation.3">
                  <p:embed/>
                </p:oleObj>
              </mc:Choice>
              <mc:Fallback>
                <p:oleObj r:id="rId3" imgW="35433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00400"/>
                        <a:ext cx="7467600" cy="1023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900488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953000" y="4648200"/>
          <a:ext cx="253523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1" name="Equation" r:id="rId5" imgW="1257120" imgH="431640" progId="Equation.3">
                  <p:embed/>
                </p:oleObj>
              </mc:Choice>
              <mc:Fallback>
                <p:oleObj name="Equation" r:id="rId5" imgW="12571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648200"/>
                        <a:ext cx="2535238" cy="866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dirty="0">
                <a:ea typeface="UWKMJF (KSC)" pitchFamily="2" charset="-127"/>
              </a:rPr>
              <a:t>Shortest Path and Relaxation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/>
                <a:ea typeface="UWKMJF (KSC)" pitchFamily="2" charset="-127"/>
              </a:rPr>
              <a:t> 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400" dirty="0">
                <a:ea typeface="UWKMJF (KSC)" pitchFamily="2" charset="-127"/>
              </a:rPr>
              <a:t>The shortest-path algorithms use the technique </a:t>
            </a:r>
            <a:r>
              <a:rPr lang="en-US" altLang="ko-KR" sz="2400" u="sng" dirty="0">
                <a:ea typeface="UWKMJF (KSC)" pitchFamily="2" charset="-127"/>
              </a:rPr>
              <a:t>of relaxation</a:t>
            </a:r>
            <a:r>
              <a:rPr lang="en-US" altLang="ko-KR" sz="2400" dirty="0">
                <a:ea typeface="UWKMJF (KSC)" pitchFamily="2" charset="-127"/>
              </a:rPr>
              <a:t>. 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altLang="ko-KR" sz="2400" dirty="0">
                <a:ea typeface="UWKMJF (KSC)" pitchFamily="2" charset="-127"/>
              </a:rPr>
              <a:t>For each vertex v </a:t>
            </a:r>
            <a:r>
              <a:rPr lang="en-US" altLang="ko-KR" sz="2400" dirty="0">
                <a:ea typeface="UWKMJF (KSC)" pitchFamily="2" charset="-127"/>
                <a:sym typeface="Symbol" pitchFamily="18" charset="2"/>
              </a:rPr>
              <a:t> </a:t>
            </a:r>
            <a:r>
              <a:rPr lang="en-US" altLang="ko-KR" sz="2400" dirty="0">
                <a:ea typeface="UWKMJF (KSC)" pitchFamily="2" charset="-127"/>
              </a:rPr>
              <a:t>V, we maintain an attribute </a:t>
            </a:r>
            <a:r>
              <a:rPr lang="en-US" altLang="ko-KR" sz="2400" u="sng" dirty="0" err="1">
                <a:ea typeface="UWKMJF (KSC)" pitchFamily="2" charset="-127"/>
              </a:rPr>
              <a:t>v.d</a:t>
            </a:r>
            <a:r>
              <a:rPr lang="en-US" altLang="ko-KR" sz="2400" u="sng" dirty="0">
                <a:ea typeface="UWKMJF (KSC)" pitchFamily="2" charset="-127"/>
              </a:rPr>
              <a:t> which is an upper bound on the weight of a shortest path form source s to v </a:t>
            </a:r>
            <a:r>
              <a:rPr lang="en-US" altLang="ko-KR" sz="2400" dirty="0">
                <a:ea typeface="UWKMJF (KSC)" pitchFamily="2" charset="-127"/>
              </a:rPr>
              <a:t>(shortest path estimate.)</a:t>
            </a:r>
            <a:r>
              <a:rPr lang="en-US" altLang="ko-KR" sz="2400" dirty="0">
                <a:latin typeface="Times New Roman"/>
                <a:ea typeface="UWKMJF (KSC)" pitchFamily="2" charset="-127"/>
              </a:rPr>
              <a:t> </a:t>
            </a:r>
            <a:r>
              <a:rPr lang="en-US" altLang="ko-KR" sz="2400" dirty="0">
                <a:ea typeface="UWKMJF (KSC)" pitchFamily="2" charset="-127"/>
              </a:rPr>
              <a:t>and attribute </a:t>
            </a:r>
            <a:r>
              <a:rPr lang="en-US" altLang="ko-KR" sz="2400" u="sng" dirty="0" err="1">
                <a:ea typeface="UWKMJF (KSC)" pitchFamily="2" charset="-127"/>
              </a:rPr>
              <a:t>v.parent</a:t>
            </a:r>
            <a:r>
              <a:rPr lang="en-US" altLang="ko-KR" sz="2400" u="sng" dirty="0">
                <a:ea typeface="UWKMJF (KSC)" pitchFamily="2" charset="-127"/>
              </a:rPr>
              <a:t> which is an pointer to its parent node.</a:t>
            </a:r>
            <a:endParaRPr lang="en-US" sz="2400" u="sng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4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52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/>
              <a:t>Relaxation</a:t>
            </a:r>
          </a:p>
          <a:p>
            <a:pPr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The process of relaxing an edge (u, v) consists of testing whether we can improve the shortest path to v found so far by going through u and, if so, updating </a:t>
            </a:r>
            <a:r>
              <a:rPr lang="en-US" altLang="ko-KR" sz="2000" dirty="0" err="1">
                <a:ea typeface="UWKMJF (KSC)" pitchFamily="2" charset="-127"/>
              </a:rPr>
              <a:t>v.d</a:t>
            </a:r>
            <a:r>
              <a:rPr lang="en-US" altLang="ko-KR" sz="2000" dirty="0">
                <a:ea typeface="UWKMJF (KSC)" pitchFamily="2" charset="-127"/>
              </a:rPr>
              <a:t> and </a:t>
            </a:r>
            <a:r>
              <a:rPr lang="en-US" altLang="ko-KR" sz="2000" dirty="0" err="1">
                <a:ea typeface="UWKMJF (KSC)" pitchFamily="2" charset="-127"/>
              </a:rPr>
              <a:t>v.parent</a:t>
            </a:r>
            <a:r>
              <a:rPr lang="en-US" altLang="ko-KR" sz="2000" dirty="0">
                <a:ea typeface="UWKMJF (KSC)" pitchFamily="2" charset="-127"/>
              </a:rPr>
              <a:t>.</a:t>
            </a:r>
            <a:endParaRPr lang="en-US" sz="2000" dirty="0"/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2209800" y="3810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2133600" y="5105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i="1">
                <a:latin typeface="Times New Roman" pitchFamily="18" charset="0"/>
              </a:rPr>
              <a:t>u</a:t>
            </a: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3581400" y="4572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i="1">
                <a:latin typeface="Times New Roman" pitchFamily="18" charset="0"/>
              </a:rPr>
              <a:t>v</a:t>
            </a:r>
          </a:p>
        </p:txBody>
      </p:sp>
      <p:cxnSp>
        <p:nvCxnSpPr>
          <p:cNvPr id="10247" name="AutoShape 7"/>
          <p:cNvCxnSpPr>
            <a:cxnSpLocks noChangeShapeType="1"/>
            <a:stCxn id="10244" idx="3"/>
            <a:endCxn id="10245" idx="2"/>
          </p:cNvCxnSpPr>
          <p:nvPr/>
        </p:nvCxnSpPr>
        <p:spPr bwMode="auto">
          <a:xfrm rot="5400000">
            <a:off x="1619251" y="4649787"/>
            <a:ext cx="1160462" cy="131763"/>
          </a:xfrm>
          <a:prstGeom prst="curvedConnector4">
            <a:avLst>
              <a:gd name="adj1" fmla="val 44185"/>
              <a:gd name="adj2" fmla="val 2734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48" name="AutoShape 8"/>
          <p:cNvCxnSpPr>
            <a:cxnSpLocks noChangeShapeType="1"/>
            <a:stCxn id="10244" idx="5"/>
            <a:endCxn id="10246" idx="1"/>
          </p:cNvCxnSpPr>
          <p:nvPr/>
        </p:nvCxnSpPr>
        <p:spPr bwMode="auto">
          <a:xfrm rot="16200000" flipH="1">
            <a:off x="2840038" y="3830638"/>
            <a:ext cx="492125" cy="110172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49" name="AutoShape 9"/>
          <p:cNvCxnSpPr>
            <a:cxnSpLocks noChangeShapeType="1"/>
            <a:stCxn id="10245" idx="6"/>
            <a:endCxn id="10246" idx="2"/>
          </p:cNvCxnSpPr>
          <p:nvPr/>
        </p:nvCxnSpPr>
        <p:spPr bwMode="auto">
          <a:xfrm flipV="1">
            <a:off x="2514600" y="4762500"/>
            <a:ext cx="1066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600200" y="4343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u.d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048000" y="40528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v.d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2819400" y="50292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w(u, v)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3352800" y="3429000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If </a:t>
            </a:r>
            <a:r>
              <a:rPr lang="en-US" i="1">
                <a:latin typeface="Times New Roman" pitchFamily="18" charset="0"/>
              </a:rPr>
              <a:t>u.d + w(u, d) &lt; v.d</a:t>
            </a:r>
          </a:p>
        </p:txBody>
      </p:sp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6324600" y="3962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6248400" y="5257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i="1">
                <a:latin typeface="Times New Roman" pitchFamily="18" charset="0"/>
              </a:rPr>
              <a:t>u</a:t>
            </a:r>
          </a:p>
        </p:txBody>
      </p:sp>
      <p:sp>
        <p:nvSpPr>
          <p:cNvPr id="10256" name="Oval 16"/>
          <p:cNvSpPr>
            <a:spLocks noChangeArrowheads="1"/>
          </p:cNvSpPr>
          <p:nvPr/>
        </p:nvSpPr>
        <p:spPr bwMode="auto">
          <a:xfrm>
            <a:off x="7696200" y="4724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i="1">
                <a:latin typeface="Times New Roman" pitchFamily="18" charset="0"/>
              </a:rPr>
              <a:t>v</a:t>
            </a:r>
          </a:p>
        </p:txBody>
      </p:sp>
      <p:cxnSp>
        <p:nvCxnSpPr>
          <p:cNvPr id="10257" name="AutoShape 17"/>
          <p:cNvCxnSpPr>
            <a:cxnSpLocks noChangeShapeType="1"/>
            <a:stCxn id="10254" idx="3"/>
            <a:endCxn id="10255" idx="2"/>
          </p:cNvCxnSpPr>
          <p:nvPr/>
        </p:nvCxnSpPr>
        <p:spPr bwMode="auto">
          <a:xfrm rot="5400000">
            <a:off x="5734051" y="4802187"/>
            <a:ext cx="1160462" cy="131763"/>
          </a:xfrm>
          <a:prstGeom prst="curvedConnector4">
            <a:avLst>
              <a:gd name="adj1" fmla="val 44185"/>
              <a:gd name="adj2" fmla="val 2734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58" name="AutoShape 18"/>
          <p:cNvCxnSpPr>
            <a:cxnSpLocks noChangeShapeType="1"/>
            <a:stCxn id="10255" idx="6"/>
            <a:endCxn id="10256" idx="2"/>
          </p:cNvCxnSpPr>
          <p:nvPr/>
        </p:nvCxnSpPr>
        <p:spPr bwMode="auto">
          <a:xfrm flipV="1">
            <a:off x="6629400" y="4914900"/>
            <a:ext cx="1066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715000" y="44958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u.d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934200" y="4205288"/>
            <a:ext cx="1905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v.d = u.d +w(u, v)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934200" y="5181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w(u, v)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0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  <p:bldP spid="10246" grpId="0" animBg="1"/>
      <p:bldP spid="10250" grpId="0"/>
      <p:bldP spid="10251" grpId="0"/>
      <p:bldP spid="10252" grpId="0"/>
      <p:bldP spid="10253" grpId="0"/>
      <p:bldP spid="10254" grpId="0" animBg="1"/>
      <p:bldP spid="10255" grpId="0" animBg="1"/>
      <p:bldP spid="10256" grpId="0" animBg="1"/>
      <p:bldP spid="10259" grpId="0"/>
      <p:bldP spid="10260" grpId="0"/>
      <p:bldP spid="10261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ko-KR" dirty="0">
                <a:ea typeface="UWKMJF (KSC)" pitchFamily="2" charset="-127"/>
              </a:rPr>
              <a:t>We initialize the shortest-path estimate.</a:t>
            </a:r>
            <a:endParaRPr lang="en-US" altLang="ko-KR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b="1" dirty="0" err="1">
                <a:ea typeface="UWKMJF (KSC)" pitchFamily="2" charset="-127"/>
              </a:rPr>
              <a:t>Initialize_Single_Source</a:t>
            </a:r>
            <a:r>
              <a:rPr lang="en-US" altLang="ko-KR" dirty="0">
                <a:ea typeface="UWKMJF (KSC)" pitchFamily="2" charset="-127"/>
              </a:rPr>
              <a:t> (G, s)</a:t>
            </a:r>
            <a:endParaRPr lang="en-US" altLang="ko-KR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b="1" dirty="0">
                <a:ea typeface="UWKMJF (KSC)" pitchFamily="2" charset="-127"/>
              </a:rPr>
              <a:t>For each vertex v </a:t>
            </a:r>
            <a:r>
              <a:rPr lang="en-US" altLang="ko-KR" b="1" dirty="0">
                <a:ea typeface="UWKMJF (KSC)" pitchFamily="2" charset="-127"/>
                <a:sym typeface="Symbol" pitchFamily="18" charset="2"/>
              </a:rPr>
              <a:t></a:t>
            </a:r>
            <a:r>
              <a:rPr lang="en-US" altLang="ko-KR" b="1" dirty="0">
                <a:ea typeface="UWKMJF (KSC)" pitchFamily="2" charset="-127"/>
              </a:rPr>
              <a:t>V do</a:t>
            </a:r>
          </a:p>
          <a:p>
            <a:pPr>
              <a:buFont typeface="Wingdings" pitchFamily="2" charset="2"/>
              <a:buNone/>
            </a:pPr>
            <a:r>
              <a:rPr lang="en-US" altLang="ko-KR" dirty="0">
                <a:ea typeface="UWKMJF (KSC)" pitchFamily="2" charset="-127"/>
              </a:rPr>
              <a:t>    </a:t>
            </a:r>
            <a:r>
              <a:rPr lang="en-US" altLang="ko-KR" dirty="0" err="1">
                <a:ea typeface="UWKMJF (KSC)" pitchFamily="2" charset="-127"/>
              </a:rPr>
              <a:t>v.d</a:t>
            </a:r>
            <a:r>
              <a:rPr lang="en-US" altLang="ko-KR" dirty="0">
                <a:ea typeface="UWKMJF (KSC)" pitchFamily="2" charset="-127"/>
              </a:rPr>
              <a:t> = </a:t>
            </a:r>
            <a:r>
              <a:rPr lang="en-US" altLang="ko-KR" dirty="0">
                <a:ea typeface="UWKMJF (KSC)" pitchFamily="2" charset="-127"/>
                <a:sym typeface="Symbol" pitchFamily="18" charset="2"/>
              </a:rPr>
              <a:t></a:t>
            </a:r>
            <a:endParaRPr lang="en-US" altLang="ko-KR" dirty="0">
              <a:ea typeface="바탕" pitchFamily="18" charset="-127"/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r>
              <a:rPr lang="en-US" altLang="ko-KR" dirty="0">
                <a:ea typeface="UWKMJF (KSC)" pitchFamily="2" charset="-127"/>
              </a:rPr>
              <a:t>    </a:t>
            </a:r>
            <a:r>
              <a:rPr lang="en-US" altLang="ko-KR" dirty="0" err="1">
                <a:ea typeface="UWKMJF (KSC)" pitchFamily="2" charset="-127"/>
              </a:rPr>
              <a:t>v.parent</a:t>
            </a:r>
            <a:r>
              <a:rPr lang="en-US" altLang="ko-KR" dirty="0">
                <a:ea typeface="UWKMJF (KSC)" pitchFamily="2" charset="-127"/>
              </a:rPr>
              <a:t>  = nil</a:t>
            </a:r>
            <a:endParaRPr lang="en-US" altLang="ko-KR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dirty="0" err="1">
                <a:ea typeface="UWKMJF (KSC)" pitchFamily="2" charset="-127"/>
              </a:rPr>
              <a:t>s.d</a:t>
            </a:r>
            <a:r>
              <a:rPr lang="en-US" altLang="ko-KR" dirty="0">
                <a:ea typeface="UWKMJF (KSC)" pitchFamily="2" charset="-127"/>
              </a:rPr>
              <a:t> = 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8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ko-KR" b="1" dirty="0">
                <a:ea typeface="UWKMJF (KSC)" pitchFamily="2" charset="-127"/>
              </a:rPr>
              <a:t>Relaxation</a:t>
            </a:r>
          </a:p>
          <a:p>
            <a:pPr>
              <a:buFont typeface="Wingdings" pitchFamily="2" charset="2"/>
              <a:buNone/>
            </a:pPr>
            <a:endParaRPr lang="en-US" altLang="ko-KR" b="1" dirty="0">
              <a:ea typeface="UWKMJF (KSC)" pitchFamily="2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b="1" dirty="0">
                <a:ea typeface="UWKMJF (KSC)" pitchFamily="2" charset="-127"/>
              </a:rPr>
              <a:t>Relax </a:t>
            </a:r>
            <a:r>
              <a:rPr lang="en-US" altLang="ko-KR" dirty="0">
                <a:ea typeface="UWKMJF (KSC)" pitchFamily="2" charset="-127"/>
              </a:rPr>
              <a:t>(u, v, </a:t>
            </a:r>
            <a:r>
              <a:rPr lang="en-US" altLang="ko-KR" i="1" dirty="0">
                <a:ea typeface="UWKMJF (KSC)" pitchFamily="2" charset="-127"/>
              </a:rPr>
              <a:t>w</a:t>
            </a:r>
            <a:r>
              <a:rPr lang="en-US" altLang="ko-KR" dirty="0">
                <a:ea typeface="UWKMJF (KSC)" pitchFamily="2" charset="-127"/>
              </a:rPr>
              <a:t>)</a:t>
            </a:r>
            <a:endParaRPr lang="en-US" altLang="ko-KR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dirty="0">
                <a:ea typeface="UWKMJF (KSC)" pitchFamily="2" charset="-127"/>
              </a:rPr>
              <a:t>If </a:t>
            </a:r>
            <a:r>
              <a:rPr lang="en-US" altLang="ko-KR" dirty="0" err="1">
                <a:ea typeface="UWKMJF (KSC)" pitchFamily="2" charset="-127"/>
              </a:rPr>
              <a:t>v.d</a:t>
            </a:r>
            <a:r>
              <a:rPr lang="en-US" altLang="ko-KR" dirty="0">
                <a:ea typeface="UWKMJF (KSC)" pitchFamily="2" charset="-127"/>
              </a:rPr>
              <a:t> &gt; </a:t>
            </a:r>
            <a:r>
              <a:rPr lang="en-US" altLang="ko-KR" dirty="0" err="1">
                <a:ea typeface="UWKMJF (KSC)" pitchFamily="2" charset="-127"/>
              </a:rPr>
              <a:t>u.d</a:t>
            </a:r>
            <a:r>
              <a:rPr lang="en-US" altLang="ko-KR" dirty="0">
                <a:ea typeface="UWKMJF (KSC)" pitchFamily="2" charset="-127"/>
              </a:rPr>
              <a:t> + </a:t>
            </a:r>
            <a:r>
              <a:rPr lang="en-US" altLang="ko-KR" i="1" dirty="0">
                <a:ea typeface="UWKMJF (KSC)" pitchFamily="2" charset="-127"/>
              </a:rPr>
              <a:t>w</a:t>
            </a:r>
            <a:r>
              <a:rPr lang="en-US" altLang="ko-KR" dirty="0">
                <a:ea typeface="UWKMJF (KSC)" pitchFamily="2" charset="-127"/>
              </a:rPr>
              <a:t>(u, v)</a:t>
            </a:r>
            <a:endParaRPr lang="en-US" altLang="ko-KR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dirty="0">
                <a:ea typeface="UWKMJF (KSC)" pitchFamily="2" charset="-127"/>
              </a:rPr>
              <a:t>     </a:t>
            </a:r>
            <a:r>
              <a:rPr lang="en-US" altLang="ko-KR" dirty="0" err="1">
                <a:ea typeface="UWKMJF (KSC)" pitchFamily="2" charset="-127"/>
              </a:rPr>
              <a:t>v.d</a:t>
            </a:r>
            <a:r>
              <a:rPr lang="en-US" altLang="ko-KR" dirty="0">
                <a:ea typeface="UWKMJF (KSC)" pitchFamily="2" charset="-127"/>
              </a:rPr>
              <a:t> = </a:t>
            </a:r>
            <a:r>
              <a:rPr lang="en-US" altLang="ko-KR" dirty="0" err="1">
                <a:ea typeface="UWKMJF (KSC)" pitchFamily="2" charset="-127"/>
              </a:rPr>
              <a:t>u.d</a:t>
            </a:r>
            <a:r>
              <a:rPr lang="en-US" altLang="ko-KR" dirty="0">
                <a:ea typeface="UWKMJF (KSC)" pitchFamily="2" charset="-127"/>
              </a:rPr>
              <a:t> + </a:t>
            </a:r>
            <a:r>
              <a:rPr lang="en-US" altLang="ko-KR" i="1" dirty="0">
                <a:ea typeface="UWKMJF (KSC)" pitchFamily="2" charset="-127"/>
              </a:rPr>
              <a:t>w</a:t>
            </a:r>
            <a:r>
              <a:rPr lang="en-US" altLang="ko-KR" dirty="0">
                <a:ea typeface="UWKMJF (KSC)" pitchFamily="2" charset="-127"/>
              </a:rPr>
              <a:t>(u, v)</a:t>
            </a:r>
            <a:endParaRPr lang="en-US" altLang="ko-KR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dirty="0">
                <a:ea typeface="UWKMJF (KSC)" pitchFamily="2" charset="-127"/>
              </a:rPr>
              <a:t>     v. parent = u</a:t>
            </a:r>
            <a:endParaRPr lang="en-US" altLang="ko-KR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9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altLang="ko-KR" sz="2000" dirty="0" err="1">
                <a:ea typeface="UWKMJF (KSC)" pitchFamily="2" charset="-127"/>
              </a:rPr>
              <a:t>Dijkstra</a:t>
            </a:r>
            <a:r>
              <a:rPr lang="en-US" altLang="ko-KR" sz="20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000" dirty="0" err="1">
                <a:ea typeface="UWKMJF (KSC)" pitchFamily="2" charset="-127"/>
              </a:rPr>
              <a:t>s</a:t>
            </a:r>
            <a:r>
              <a:rPr lang="en-US" altLang="ko-KR" sz="2000" dirty="0">
                <a:ea typeface="UWKMJF (KSC)" pitchFamily="2" charset="-127"/>
              </a:rPr>
              <a:t> algorithm solves the </a:t>
            </a:r>
            <a:r>
              <a:rPr lang="en-US" altLang="ko-KR" sz="2000" u="sng" dirty="0">
                <a:ea typeface="UWKMJF (KSC)" pitchFamily="2" charset="-127"/>
              </a:rPr>
              <a:t>single-source shortest-paths problem on a weighted directed graph </a:t>
            </a:r>
            <a:r>
              <a:rPr lang="en-US" altLang="ko-KR" sz="2000" dirty="0">
                <a:ea typeface="UWKMJF (KSC)" pitchFamily="2" charset="-127"/>
              </a:rPr>
              <a:t>G =(V, E) for the case in which </a:t>
            </a:r>
            <a:r>
              <a:rPr lang="en-US" altLang="ko-KR" sz="2000" u="sng" dirty="0">
                <a:ea typeface="UWKMJF (KSC)" pitchFamily="2" charset="-127"/>
              </a:rPr>
              <a:t>all edges weights are non-negative </a:t>
            </a:r>
            <a:r>
              <a:rPr lang="en-US" altLang="ko-KR" sz="2000" dirty="0">
                <a:ea typeface="UWKMJF (KSC)" pitchFamily="2" charset="-127"/>
              </a:rPr>
              <a:t>which are w(u, v) </a:t>
            </a:r>
            <a:r>
              <a:rPr lang="en-US" altLang="ko-KR" sz="2000" dirty="0">
                <a:ea typeface="UWKMJF (KSC)" pitchFamily="2" charset="-127"/>
                <a:sym typeface="Symbol" pitchFamily="18" charset="2"/>
              </a:rPr>
              <a:t></a:t>
            </a:r>
            <a:r>
              <a:rPr lang="en-US" altLang="ko-KR" sz="2000" dirty="0">
                <a:ea typeface="UWKMJF (KSC)" pitchFamily="2" charset="-127"/>
              </a:rPr>
              <a:t> 0 for each edge (u, v) </a:t>
            </a:r>
            <a:r>
              <a:rPr lang="en-US" altLang="ko-KR" sz="2000" dirty="0">
                <a:ea typeface="UWKMJF (KSC)" pitchFamily="2" charset="-127"/>
                <a:sym typeface="Symbol" pitchFamily="18" charset="2"/>
              </a:rPr>
              <a:t></a:t>
            </a:r>
            <a:r>
              <a:rPr lang="en-US" altLang="ko-KR" sz="2000" dirty="0">
                <a:ea typeface="UWKMJF (KSC)" pitchFamily="2" charset="-127"/>
              </a:rPr>
              <a:t> E.</a:t>
            </a:r>
            <a:endParaRPr lang="en-US" altLang="ko-KR" sz="2000" dirty="0">
              <a:ea typeface="바탕" pitchFamily="18" charset="-127"/>
            </a:endParaRPr>
          </a:p>
          <a:p>
            <a:pPr>
              <a:buClr>
                <a:schemeClr val="tx2"/>
              </a:buClr>
            </a:pPr>
            <a:r>
              <a:rPr lang="en-US" altLang="ko-KR" sz="2000" dirty="0" err="1">
                <a:ea typeface="UWKMJF (KSC)" pitchFamily="2" charset="-127"/>
              </a:rPr>
              <a:t>Dijkstra</a:t>
            </a:r>
            <a:r>
              <a:rPr lang="en-US" altLang="ko-KR" sz="20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000" dirty="0" err="1">
                <a:ea typeface="UWKMJF (KSC)" pitchFamily="2" charset="-127"/>
              </a:rPr>
              <a:t>s</a:t>
            </a:r>
            <a:r>
              <a:rPr lang="en-US" altLang="ko-KR" sz="2000" dirty="0">
                <a:ea typeface="UWKMJF (KSC)" pitchFamily="2" charset="-127"/>
              </a:rPr>
              <a:t> algorithm </a:t>
            </a:r>
            <a:r>
              <a:rPr lang="en-US" altLang="ko-KR" sz="2000" u="sng" dirty="0">
                <a:ea typeface="UWKMJF (KSC)" pitchFamily="2" charset="-127"/>
              </a:rPr>
              <a:t>maintains a set S of vertices whose final shortest path weights from the source s have already been determined.</a:t>
            </a:r>
            <a:endParaRPr lang="en-US" altLang="ko-KR" sz="2000" u="sng" dirty="0">
              <a:ea typeface="바탕" pitchFamily="18" charset="-127"/>
            </a:endParaRPr>
          </a:p>
          <a:p>
            <a:pPr>
              <a:buClr>
                <a:schemeClr val="tx2"/>
              </a:buClr>
            </a:pPr>
            <a:r>
              <a:rPr lang="en-US" altLang="ko-KR" sz="2000" dirty="0" err="1">
                <a:ea typeface="UWKMJF (KSC)" pitchFamily="2" charset="-127"/>
              </a:rPr>
              <a:t>Dijkstra</a:t>
            </a:r>
            <a:r>
              <a:rPr lang="en-US" altLang="ko-KR" sz="20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000" dirty="0" err="1">
                <a:ea typeface="UWKMJF (KSC)" pitchFamily="2" charset="-127"/>
              </a:rPr>
              <a:t>s</a:t>
            </a:r>
            <a:r>
              <a:rPr lang="en-US" altLang="ko-KR" sz="2000" dirty="0">
                <a:ea typeface="UWKMJF (KSC)" pitchFamily="2" charset="-127"/>
              </a:rPr>
              <a:t> algorithm </a:t>
            </a:r>
            <a:r>
              <a:rPr lang="en-US" altLang="ko-KR" sz="2000" u="sng" dirty="0">
                <a:ea typeface="UWKMJF (KSC)" pitchFamily="2" charset="-127"/>
              </a:rPr>
              <a:t>repeatedly selects the vertex u </a:t>
            </a:r>
            <a:r>
              <a:rPr lang="en-US" altLang="ko-KR" sz="2000" u="sng" dirty="0">
                <a:ea typeface="UWKMJF (KSC)" pitchFamily="2" charset="-127"/>
                <a:sym typeface="Symbol" pitchFamily="18" charset="2"/>
              </a:rPr>
              <a:t></a:t>
            </a:r>
            <a:r>
              <a:rPr lang="en-US" altLang="ko-KR" sz="2000" u="sng" dirty="0">
                <a:ea typeface="UWKMJF (KSC)" pitchFamily="2" charset="-127"/>
              </a:rPr>
              <a:t> V </a:t>
            </a:r>
            <a:r>
              <a:rPr lang="en-US" altLang="ko-KR" sz="2000" u="sng" dirty="0">
                <a:latin typeface="Times New Roman"/>
                <a:ea typeface="UWKMJF (KSC)" pitchFamily="2" charset="-127"/>
              </a:rPr>
              <a:t>–</a:t>
            </a:r>
            <a:r>
              <a:rPr lang="en-US" altLang="ko-KR" sz="2000" u="sng" dirty="0">
                <a:ea typeface="UWKMJF (KSC)" pitchFamily="2" charset="-127"/>
              </a:rPr>
              <a:t> S with minimum shortest-estimate</a:t>
            </a:r>
            <a:r>
              <a:rPr lang="en-US" altLang="ko-KR" sz="2000" dirty="0">
                <a:ea typeface="UWKMJF (KSC)" pitchFamily="2" charset="-127"/>
              </a:rPr>
              <a:t>, inserts u into S and relax all edges leaving u.</a:t>
            </a:r>
            <a:endParaRPr lang="en-US" altLang="ko-KR" sz="2000" dirty="0">
              <a:ea typeface="바탕" pitchFamily="18" charset="-127"/>
            </a:endParaRPr>
          </a:p>
          <a:p>
            <a:pPr>
              <a:buClr>
                <a:schemeClr val="tx2"/>
              </a:buClr>
            </a:pPr>
            <a:r>
              <a:rPr lang="en-US" altLang="ko-KR" sz="2000" dirty="0">
                <a:ea typeface="UWKMJF (KSC)" pitchFamily="2" charset="-127"/>
              </a:rPr>
              <a:t>For implementing </a:t>
            </a:r>
            <a:r>
              <a:rPr lang="en-US" altLang="ko-KR" sz="2000" dirty="0" err="1">
                <a:ea typeface="UWKMJF (KSC)" pitchFamily="2" charset="-127"/>
              </a:rPr>
              <a:t>Dijkstra</a:t>
            </a:r>
            <a:r>
              <a:rPr lang="en-US" altLang="ko-KR" sz="20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2000" dirty="0" err="1">
                <a:ea typeface="UWKMJF (KSC)" pitchFamily="2" charset="-127"/>
              </a:rPr>
              <a:t>s</a:t>
            </a:r>
            <a:r>
              <a:rPr lang="en-US" altLang="ko-KR" sz="2000" dirty="0">
                <a:ea typeface="UWKMJF (KSC)" pitchFamily="2" charset="-127"/>
              </a:rPr>
              <a:t> algorithm, </a:t>
            </a:r>
            <a:r>
              <a:rPr lang="en-US" altLang="ko-KR" sz="2000" u="sng" dirty="0">
                <a:ea typeface="UWKMJF (KSC)" pitchFamily="2" charset="-127"/>
              </a:rPr>
              <a:t>we maintain a priority Q that contains all their vertices in V </a:t>
            </a:r>
            <a:r>
              <a:rPr lang="en-US" altLang="ko-KR" sz="2000" u="sng" dirty="0">
                <a:latin typeface="Times New Roman"/>
                <a:ea typeface="UWKMJF (KSC)" pitchFamily="2" charset="-127"/>
              </a:rPr>
              <a:t>–</a:t>
            </a:r>
            <a:r>
              <a:rPr lang="en-US" altLang="ko-KR" sz="2000" u="sng" dirty="0">
                <a:ea typeface="UWKMJF (KSC)" pitchFamily="2" charset="-127"/>
              </a:rPr>
              <a:t> S</a:t>
            </a:r>
            <a:r>
              <a:rPr lang="en-US" altLang="ko-KR" sz="2000" dirty="0">
                <a:ea typeface="UWKMJF (KSC)" pitchFamily="2" charset="-127"/>
              </a:rPr>
              <a:t>, keyed by their d values.</a:t>
            </a:r>
            <a:endParaRPr lang="en-US" altLang="ko-KR" sz="2000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2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dirty="0" err="1">
                <a:ea typeface="UWKMJF (KSC)" pitchFamily="2" charset="-127"/>
              </a:rPr>
              <a:t>Dijkstra</a:t>
            </a:r>
            <a:r>
              <a:rPr lang="en-US" altLang="ko-KR" sz="2400" dirty="0">
                <a:ea typeface="UWKMJF (KSC)" pitchFamily="2" charset="-127"/>
              </a:rPr>
              <a:t> (G, w, s)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dirty="0" err="1">
                <a:ea typeface="UWKMJF (KSC)" pitchFamily="2" charset="-127"/>
              </a:rPr>
              <a:t>Initialize_Single_Source</a:t>
            </a:r>
            <a:r>
              <a:rPr lang="en-US" altLang="ko-KR" sz="2400" dirty="0">
                <a:ea typeface="UWKMJF (KSC)" pitchFamily="2" charset="-127"/>
              </a:rPr>
              <a:t> (G, s)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S = {}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Q = V       /* Q is priority Queue (Heap)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While Q is not empty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      u = </a:t>
            </a:r>
            <a:r>
              <a:rPr lang="en-US" altLang="ko-KR" sz="2400" b="1" dirty="0" err="1">
                <a:ea typeface="UWKMJF (KSC)" pitchFamily="2" charset="-127"/>
              </a:rPr>
              <a:t>Extract_Min</a:t>
            </a:r>
            <a:r>
              <a:rPr lang="en-US" altLang="ko-KR" sz="2400" dirty="0">
                <a:ea typeface="UWKMJF (KSC)" pitchFamily="2" charset="-127"/>
              </a:rPr>
              <a:t> (Q)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      S = S </a:t>
            </a:r>
            <a:r>
              <a:rPr lang="en-US" altLang="ko-KR" sz="2400" dirty="0">
                <a:ea typeface="UWKMJF (KSC)" pitchFamily="2" charset="-127"/>
                <a:sym typeface="Symbol" pitchFamily="18" charset="2"/>
              </a:rPr>
              <a:t></a:t>
            </a:r>
            <a:r>
              <a:rPr lang="en-US" altLang="ko-KR" sz="2400" dirty="0">
                <a:ea typeface="UWKMJF (KSC)" pitchFamily="2" charset="-127"/>
              </a:rPr>
              <a:t> u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      For each vertex v adjacent to u</a:t>
            </a:r>
            <a:endParaRPr lang="en-US" altLang="ko-KR" sz="2400" dirty="0">
              <a:ea typeface="바탕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ea typeface="UWKMJF (KSC)" pitchFamily="2" charset="-127"/>
              </a:rPr>
              <a:t>          </a:t>
            </a:r>
            <a:r>
              <a:rPr lang="en-US" altLang="ko-KR" sz="2400" b="1" dirty="0">
                <a:ea typeface="UWKMJF (KSC)" pitchFamily="2" charset="-127"/>
              </a:rPr>
              <a:t>Relax</a:t>
            </a:r>
            <a:r>
              <a:rPr lang="en-US" altLang="ko-KR" sz="2400" dirty="0">
                <a:ea typeface="UWKMJF (KSC)" pitchFamily="2" charset="-127"/>
              </a:rPr>
              <a:t>(u, v, w)</a:t>
            </a:r>
            <a:endParaRPr lang="en-US" sz="2400" dirty="0">
              <a:ea typeface="UWKMJF (KSC)" pitchFamily="2" charset="-12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7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15368" name="AutoShape 8"/>
          <p:cNvCxnSpPr>
            <a:cxnSpLocks noChangeShapeType="1"/>
            <a:stCxn id="15363" idx="7"/>
            <a:endCxn id="15365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69" name="AutoShape 9"/>
          <p:cNvCxnSpPr>
            <a:cxnSpLocks noChangeShapeType="1"/>
            <a:stCxn id="15363" idx="5"/>
            <a:endCxn id="15367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0" name="AutoShape 10"/>
          <p:cNvCxnSpPr>
            <a:cxnSpLocks noChangeShapeType="1"/>
            <a:stCxn id="15365" idx="3"/>
            <a:endCxn id="15367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1" name="AutoShape 11"/>
          <p:cNvCxnSpPr>
            <a:cxnSpLocks noChangeShapeType="1"/>
            <a:stCxn id="15367" idx="7"/>
            <a:endCxn id="15365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2" name="AutoShape 12"/>
          <p:cNvCxnSpPr>
            <a:cxnSpLocks noChangeShapeType="1"/>
            <a:stCxn id="15365" idx="6"/>
            <a:endCxn id="15364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3" name="AutoShape 13"/>
          <p:cNvCxnSpPr>
            <a:cxnSpLocks noChangeShapeType="1"/>
            <a:stCxn id="15367" idx="6"/>
            <a:endCxn id="15366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4" name="AutoShape 14"/>
          <p:cNvCxnSpPr>
            <a:cxnSpLocks noChangeShapeType="1"/>
            <a:stCxn id="15367" idx="0"/>
            <a:endCxn id="15364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5" name="AutoShape 15"/>
          <p:cNvCxnSpPr>
            <a:cxnSpLocks noChangeShapeType="1"/>
            <a:stCxn id="15364" idx="3"/>
            <a:endCxn id="15366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6" name="AutoShape 16"/>
          <p:cNvCxnSpPr>
            <a:cxnSpLocks noChangeShapeType="1"/>
            <a:stCxn id="15366" idx="7"/>
            <a:endCxn id="15364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7" name="AutoShape 17"/>
          <p:cNvCxnSpPr>
            <a:cxnSpLocks noChangeShapeType="1"/>
            <a:stCxn id="15366" idx="1"/>
            <a:endCxn id="15363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9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0723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sym typeface="Symbol" pitchFamily="18" charset="2"/>
              </a:rPr>
              <a:t></a:t>
            </a:r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0727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sym typeface="Symbol" pitchFamily="18" charset="2"/>
              </a:rPr>
              <a:t></a:t>
            </a:r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0728" name="AutoShape 8"/>
          <p:cNvCxnSpPr>
            <a:cxnSpLocks noChangeShapeType="1"/>
            <a:stCxn id="30723" idx="7"/>
            <a:endCxn id="30725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29" name="AutoShape 9"/>
          <p:cNvCxnSpPr>
            <a:cxnSpLocks noChangeShapeType="1"/>
            <a:stCxn id="30723" idx="5"/>
            <a:endCxn id="30727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0" name="AutoShape 10"/>
          <p:cNvCxnSpPr>
            <a:cxnSpLocks noChangeShapeType="1"/>
            <a:stCxn id="30725" idx="3"/>
            <a:endCxn id="30727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1" name="AutoShape 11"/>
          <p:cNvCxnSpPr>
            <a:cxnSpLocks noChangeShapeType="1"/>
            <a:stCxn id="30727" idx="7"/>
            <a:endCxn id="30725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2" name="AutoShape 12"/>
          <p:cNvCxnSpPr>
            <a:cxnSpLocks noChangeShapeType="1"/>
            <a:stCxn id="30725" idx="6"/>
            <a:endCxn id="30724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3" name="AutoShape 13"/>
          <p:cNvCxnSpPr>
            <a:cxnSpLocks noChangeShapeType="1"/>
            <a:stCxn id="30727" idx="6"/>
            <a:endCxn id="30726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4" name="AutoShape 14"/>
          <p:cNvCxnSpPr>
            <a:cxnSpLocks noChangeShapeType="1"/>
            <a:stCxn id="30727" idx="0"/>
            <a:endCxn id="30724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5" name="AutoShape 15"/>
          <p:cNvCxnSpPr>
            <a:cxnSpLocks noChangeShapeType="1"/>
            <a:stCxn id="30724" idx="3"/>
            <a:endCxn id="30726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6" name="AutoShape 16"/>
          <p:cNvCxnSpPr>
            <a:cxnSpLocks noChangeShapeType="1"/>
            <a:stCxn id="30726" idx="7"/>
            <a:endCxn id="30724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7" name="AutoShape 17"/>
          <p:cNvCxnSpPr>
            <a:cxnSpLocks noChangeShapeType="1"/>
            <a:stCxn id="30726" idx="1"/>
            <a:endCxn id="30723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0751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685800" y="2224088"/>
            <a:ext cx="2743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t.d &gt; s.d + </a:t>
            </a:r>
            <a:r>
              <a:rPr lang="en-US" altLang="ko-KR" b="1" i="1">
                <a:solidFill>
                  <a:srgbClr val="FF3300"/>
                </a:solidFill>
                <a:ea typeface="굴림" pitchFamily="34" charset="-127"/>
              </a:rPr>
              <a:t>w</a:t>
            </a:r>
            <a:r>
              <a:rPr lang="en-US" altLang="ko-KR" b="1">
                <a:solidFill>
                  <a:srgbClr val="FF3300"/>
                </a:solidFill>
                <a:ea typeface="굴림" pitchFamily="34" charset="-127"/>
              </a:rPr>
              <a:t>(s, t) ?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4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UWKMJF (KSC)" pitchFamily="2" charset="-127"/>
              </a:rPr>
              <a:t>Shortest Path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3600" dirty="0">
                <a:ea typeface="UWKMJF (KSC)" pitchFamily="2" charset="-127"/>
              </a:rPr>
              <a:t>(</a:t>
            </a:r>
            <a:r>
              <a:rPr lang="en-US" altLang="ko-KR" sz="3600" dirty="0" err="1">
                <a:ea typeface="UWKMJF (KSC)" pitchFamily="2" charset="-127"/>
              </a:rPr>
              <a:t>Dijkstra</a:t>
            </a:r>
            <a:r>
              <a:rPr lang="en-US" altLang="ko-KR" sz="3600" dirty="0" err="1">
                <a:latin typeface="Times New Roman"/>
                <a:ea typeface="UWKMJF (KSC)" pitchFamily="2" charset="-127"/>
              </a:rPr>
              <a:t>’</a:t>
            </a:r>
            <a:r>
              <a:rPr lang="en-US" altLang="ko-KR" sz="3600" dirty="0" err="1">
                <a:ea typeface="UWKMJF (KSC)" pitchFamily="2" charset="-127"/>
              </a:rPr>
              <a:t>s</a:t>
            </a:r>
            <a:r>
              <a:rPr lang="en-US" altLang="ko-KR" sz="3600" dirty="0">
                <a:ea typeface="UWKMJF (KSC)" pitchFamily="2" charset="-127"/>
              </a:rPr>
              <a:t> algorithm)</a:t>
            </a:r>
          </a:p>
        </p:txBody>
      </p:sp>
      <p:sp>
        <p:nvSpPr>
          <p:cNvPr id="38915" name="Oval 3"/>
          <p:cNvSpPr>
            <a:spLocks noChangeArrowheads="1"/>
          </p:cNvSpPr>
          <p:nvPr/>
        </p:nvSpPr>
        <p:spPr bwMode="auto">
          <a:xfrm>
            <a:off x="1981200" y="3200400"/>
            <a:ext cx="6096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56388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8917" name="Oval 5"/>
          <p:cNvSpPr>
            <a:spLocks noChangeArrowheads="1"/>
          </p:cNvSpPr>
          <p:nvPr/>
        </p:nvSpPr>
        <p:spPr bwMode="auto">
          <a:xfrm>
            <a:off x="3505200" y="23622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sym typeface="Symbol" pitchFamily="18" charset="2"/>
              </a:rPr>
              <a:t>10</a:t>
            </a:r>
          </a:p>
        </p:txBody>
      </p:sp>
      <p:sp>
        <p:nvSpPr>
          <p:cNvPr id="38918" name="Oval 6"/>
          <p:cNvSpPr>
            <a:spLocks noChangeArrowheads="1"/>
          </p:cNvSpPr>
          <p:nvPr/>
        </p:nvSpPr>
        <p:spPr bwMode="auto">
          <a:xfrm>
            <a:off x="56388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latin typeface="Arial" charset="0"/>
                <a:sym typeface="Symbol" pitchFamily="18" charset="2"/>
              </a:rPr>
              <a:t></a:t>
            </a:r>
          </a:p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38919" name="Oval 7"/>
          <p:cNvSpPr>
            <a:spLocks noChangeArrowheads="1"/>
          </p:cNvSpPr>
          <p:nvPr/>
        </p:nvSpPr>
        <p:spPr bwMode="auto">
          <a:xfrm>
            <a:off x="3505200" y="4191000"/>
            <a:ext cx="6096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r>
              <a:rPr lang="en-US">
                <a:sym typeface="Symbol" pitchFamily="18" charset="2"/>
              </a:rPr>
              <a:t></a:t>
            </a:r>
            <a:endParaRPr lang="en-US">
              <a:latin typeface="Arial" charset="0"/>
              <a:sym typeface="Symbol" pitchFamily="18" charset="2"/>
            </a:endParaRPr>
          </a:p>
          <a:p>
            <a:pPr algn="ctr" eaLnBrk="1" hangingPunct="1"/>
            <a:endParaRPr lang="en-US">
              <a:latin typeface="Arial" charset="0"/>
            </a:endParaRPr>
          </a:p>
        </p:txBody>
      </p:sp>
      <p:cxnSp>
        <p:nvCxnSpPr>
          <p:cNvPr id="38920" name="AutoShape 8"/>
          <p:cNvCxnSpPr>
            <a:cxnSpLocks noChangeShapeType="1"/>
            <a:stCxn id="38915" idx="7"/>
            <a:endCxn id="38917" idx="2"/>
          </p:cNvCxnSpPr>
          <p:nvPr/>
        </p:nvCxnSpPr>
        <p:spPr bwMode="auto">
          <a:xfrm flipV="1">
            <a:off x="2501900" y="2667000"/>
            <a:ext cx="1003300" cy="6223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1" name="AutoShape 9"/>
          <p:cNvCxnSpPr>
            <a:cxnSpLocks noChangeShapeType="1"/>
            <a:stCxn id="38915" idx="5"/>
            <a:endCxn id="38919" idx="2"/>
          </p:cNvCxnSpPr>
          <p:nvPr/>
        </p:nvCxnSpPr>
        <p:spPr bwMode="auto">
          <a:xfrm>
            <a:off x="2501900" y="3721100"/>
            <a:ext cx="10033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2" name="AutoShape 10"/>
          <p:cNvCxnSpPr>
            <a:cxnSpLocks noChangeShapeType="1"/>
            <a:stCxn id="38917" idx="3"/>
            <a:endCxn id="38919" idx="1"/>
          </p:cNvCxnSpPr>
          <p:nvPr/>
        </p:nvCxnSpPr>
        <p:spPr bwMode="auto">
          <a:xfrm>
            <a:off x="35941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3" name="AutoShape 11"/>
          <p:cNvCxnSpPr>
            <a:cxnSpLocks noChangeShapeType="1"/>
            <a:stCxn id="38919" idx="7"/>
            <a:endCxn id="38917" idx="5"/>
          </p:cNvCxnSpPr>
          <p:nvPr/>
        </p:nvCxnSpPr>
        <p:spPr bwMode="auto">
          <a:xfrm flipV="1">
            <a:off x="40259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4" name="AutoShape 12"/>
          <p:cNvCxnSpPr>
            <a:cxnSpLocks noChangeShapeType="1"/>
            <a:stCxn id="38917" idx="6"/>
            <a:endCxn id="38916" idx="2"/>
          </p:cNvCxnSpPr>
          <p:nvPr/>
        </p:nvCxnSpPr>
        <p:spPr bwMode="auto">
          <a:xfrm>
            <a:off x="4114800" y="26670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5" name="AutoShape 13"/>
          <p:cNvCxnSpPr>
            <a:cxnSpLocks noChangeShapeType="1"/>
            <a:stCxn id="38919" idx="6"/>
            <a:endCxn id="38918" idx="2"/>
          </p:cNvCxnSpPr>
          <p:nvPr/>
        </p:nvCxnSpPr>
        <p:spPr bwMode="auto">
          <a:xfrm>
            <a:off x="4114800" y="449580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6" name="AutoShape 14"/>
          <p:cNvCxnSpPr>
            <a:cxnSpLocks noChangeShapeType="1"/>
            <a:stCxn id="38919" idx="0"/>
            <a:endCxn id="38916" idx="3"/>
          </p:cNvCxnSpPr>
          <p:nvPr/>
        </p:nvCxnSpPr>
        <p:spPr bwMode="auto">
          <a:xfrm flipV="1">
            <a:off x="3810000" y="2882900"/>
            <a:ext cx="1917700" cy="130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7" name="AutoShape 15"/>
          <p:cNvCxnSpPr>
            <a:cxnSpLocks noChangeShapeType="1"/>
            <a:stCxn id="38916" idx="3"/>
            <a:endCxn id="38918" idx="1"/>
          </p:cNvCxnSpPr>
          <p:nvPr/>
        </p:nvCxnSpPr>
        <p:spPr bwMode="auto">
          <a:xfrm>
            <a:off x="57277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8" name="AutoShape 16"/>
          <p:cNvCxnSpPr>
            <a:cxnSpLocks noChangeShapeType="1"/>
            <a:stCxn id="38918" idx="7"/>
            <a:endCxn id="38916" idx="5"/>
          </p:cNvCxnSpPr>
          <p:nvPr/>
        </p:nvCxnSpPr>
        <p:spPr bwMode="auto">
          <a:xfrm flipV="1">
            <a:off x="6159500" y="2882900"/>
            <a:ext cx="0" cy="1397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9" name="AutoShape 17"/>
          <p:cNvCxnSpPr>
            <a:cxnSpLocks noChangeShapeType="1"/>
            <a:stCxn id="38918" idx="1"/>
            <a:endCxn id="38915" idx="6"/>
          </p:cNvCxnSpPr>
          <p:nvPr/>
        </p:nvCxnSpPr>
        <p:spPr bwMode="auto">
          <a:xfrm flipH="1" flipV="1">
            <a:off x="2590800" y="3505200"/>
            <a:ext cx="31369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30" name="Text Box 18"/>
          <p:cNvSpPr txBox="1">
            <a:spLocks noChangeArrowheads="1"/>
          </p:cNvSpPr>
          <p:nvPr/>
        </p:nvSpPr>
        <p:spPr bwMode="auto">
          <a:xfrm>
            <a:off x="2514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38931" name="Text Box 19"/>
          <p:cNvSpPr txBox="1">
            <a:spLocks noChangeArrowheads="1"/>
          </p:cNvSpPr>
          <p:nvPr/>
        </p:nvSpPr>
        <p:spPr bwMode="auto">
          <a:xfrm>
            <a:off x="2667000" y="3976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3276600" y="3200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4114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4724400" y="31384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38935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38936" name="Text Box 24"/>
          <p:cNvSpPr txBox="1">
            <a:spLocks noChangeArrowheads="1"/>
          </p:cNvSpPr>
          <p:nvPr/>
        </p:nvSpPr>
        <p:spPr bwMode="auto">
          <a:xfrm>
            <a:off x="61722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5480050" y="33670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464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16764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3581400" y="19954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t</a:t>
            </a: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57912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3581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5715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z</a:t>
            </a: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50292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F5B5F-93CB-4587-876D-09A8092F3139}" type="slidenum">
              <a:rPr lang="en-US" smtClean="0"/>
              <a:pPr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20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0C0C0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924</TotalTime>
  <Words>4600</Words>
  <Application>Microsoft Office PowerPoint</Application>
  <PresentationFormat>On-screen Show (4:3)</PresentationFormat>
  <Paragraphs>2271</Paragraphs>
  <Slides>114</Slides>
  <Notes>2</Notes>
  <HiddenSlides>2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114</vt:i4>
      </vt:variant>
    </vt:vector>
  </HeadingPairs>
  <TitlesOfParts>
    <vt:vector size="118" baseType="lpstr">
      <vt:lpstr>Theme1</vt:lpstr>
      <vt:lpstr>Equation</vt:lpstr>
      <vt:lpstr>Photo Editor Photo</vt:lpstr>
      <vt:lpstr>Microsoft Equation 3.0</vt:lpstr>
      <vt:lpstr>Preview</vt:lpstr>
      <vt:lpstr>Graphs</vt:lpstr>
      <vt:lpstr>Graphs</vt:lpstr>
      <vt:lpstr>Representation of Graphs</vt:lpstr>
      <vt:lpstr>Adjacency Lists</vt:lpstr>
      <vt:lpstr>Pros and Cons: adjacent list </vt:lpstr>
      <vt:lpstr>Adjacency Matrix</vt:lpstr>
      <vt:lpstr>Space and Time</vt:lpstr>
      <vt:lpstr>traversing a graph</vt:lpstr>
      <vt:lpstr>Graph Definitions</vt:lpstr>
      <vt:lpstr>Graph Definitions</vt:lpstr>
      <vt:lpstr>Graph Definitions</vt:lpstr>
      <vt:lpstr>Graph Definitions</vt:lpstr>
      <vt:lpstr>Graph Definitions</vt:lpstr>
      <vt:lpstr>Graph-searching Algorithms</vt:lpstr>
      <vt:lpstr>Breadth-First Search</vt:lpstr>
      <vt:lpstr>Breadth-First Search</vt:lpstr>
      <vt:lpstr>BFS</vt:lpstr>
      <vt:lpstr>Breadth-First Search</vt:lpstr>
      <vt:lpstr>BFS</vt:lpstr>
      <vt:lpstr>Example (BFS)</vt:lpstr>
      <vt:lpstr>Example (BFS)</vt:lpstr>
      <vt:lpstr>Example (BFS)</vt:lpstr>
      <vt:lpstr>Example (BFS)</vt:lpstr>
      <vt:lpstr>Example (BFS)</vt:lpstr>
      <vt:lpstr>Example (BFS)</vt:lpstr>
      <vt:lpstr>Example (BFS)</vt:lpstr>
      <vt:lpstr>Example (BFS)</vt:lpstr>
      <vt:lpstr>Example (BFS)</vt:lpstr>
      <vt:lpstr>Depth First Search</vt:lpstr>
      <vt:lpstr>Depth First Search</vt:lpstr>
      <vt:lpstr>Depth First Search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Spanning Tree</vt:lpstr>
      <vt:lpstr>Minimum Spanning Tree</vt:lpstr>
      <vt:lpstr>Minimum Spanning Tree</vt:lpstr>
      <vt:lpstr>Minimum Spanning Tree</vt:lpstr>
      <vt:lpstr>Minimum Spanning Tree</vt:lpstr>
      <vt:lpstr>Brute Force MST</vt:lpstr>
      <vt:lpstr>Minimum Spanning Trees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Minimum Spanning Trees (Prim’s Algorithm)</vt:lpstr>
      <vt:lpstr>A cable company want to connect five villages to their network which currently extends to the market town of Avenford. What is the minimum length of cable needed?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Practice</vt:lpstr>
      <vt:lpstr>Shortest Path</vt:lpstr>
      <vt:lpstr>Applications</vt:lpstr>
      <vt:lpstr>Shortest Path Algorithms</vt:lpstr>
      <vt:lpstr>Shortest Path Algorithms</vt:lpstr>
      <vt:lpstr>Shortest Path Algorithms</vt:lpstr>
      <vt:lpstr>Shortest Path Algorithms</vt:lpstr>
      <vt:lpstr>Shortest Path Algorithms</vt:lpstr>
      <vt:lpstr>Shortest Path Algorithms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  <vt:lpstr>Shortest Path Algorithms (Dijkstra’s algorithm)</vt:lpstr>
    </vt:vector>
  </TitlesOfParts>
  <Company>Cal Poly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Sang-Eon Park</dc:creator>
  <cp:lastModifiedBy>Information Technology</cp:lastModifiedBy>
  <cp:revision>26</cp:revision>
  <cp:lastPrinted>2013-04-24T12:29:42Z</cp:lastPrinted>
  <dcterms:created xsi:type="dcterms:W3CDTF">2005-05-10T22:14:03Z</dcterms:created>
  <dcterms:modified xsi:type="dcterms:W3CDTF">2013-04-24T15:40:29Z</dcterms:modified>
</cp:coreProperties>
</file>