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69" r:id="rId16"/>
    <p:sldId id="271" r:id="rId17"/>
    <p:sldId id="273" r:id="rId18"/>
    <p:sldId id="272" r:id="rId19"/>
    <p:sldId id="274" r:id="rId20"/>
    <p:sldId id="275" r:id="rId21"/>
    <p:sldId id="300" r:id="rId22"/>
    <p:sldId id="277" r:id="rId23"/>
    <p:sldId id="301" r:id="rId24"/>
    <p:sldId id="304" r:id="rId25"/>
    <p:sldId id="278" r:id="rId26"/>
    <p:sldId id="279" r:id="rId27"/>
    <p:sldId id="280" r:id="rId28"/>
    <p:sldId id="305" r:id="rId29"/>
    <p:sldId id="306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4" r:id="rId43"/>
    <p:sldId id="295" r:id="rId44"/>
    <p:sldId id="296" r:id="rId45"/>
    <p:sldId id="293" r:id="rId46"/>
    <p:sldId id="297" r:id="rId47"/>
    <p:sldId id="298" r:id="rId48"/>
    <p:sldId id="299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93525" autoAdjust="0"/>
  </p:normalViewPr>
  <p:slideViewPr>
    <p:cSldViewPr>
      <p:cViewPr>
        <p:scale>
          <a:sx n="100" d="100"/>
          <a:sy n="100" d="100"/>
        </p:scale>
        <p:origin x="-504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574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  <p:sld r:id="rId35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7.xml"/><Relationship Id="rId18" Type="http://schemas.openxmlformats.org/officeDocument/2006/relationships/slide" Target="slides/slide30.xml"/><Relationship Id="rId26" Type="http://schemas.openxmlformats.org/officeDocument/2006/relationships/slide" Target="slides/slide38.xml"/><Relationship Id="rId3" Type="http://schemas.openxmlformats.org/officeDocument/2006/relationships/slide" Target="slides/slide3.xml"/><Relationship Id="rId21" Type="http://schemas.openxmlformats.org/officeDocument/2006/relationships/slide" Target="slides/slide33.xml"/><Relationship Id="rId34" Type="http://schemas.openxmlformats.org/officeDocument/2006/relationships/slide" Target="slides/slide46.xml"/><Relationship Id="rId7" Type="http://schemas.openxmlformats.org/officeDocument/2006/relationships/slide" Target="slides/slide7.xml"/><Relationship Id="rId12" Type="http://schemas.openxmlformats.org/officeDocument/2006/relationships/slide" Target="slides/slide16.xml"/><Relationship Id="rId17" Type="http://schemas.openxmlformats.org/officeDocument/2006/relationships/slide" Target="slides/slide22.xml"/><Relationship Id="rId25" Type="http://schemas.openxmlformats.org/officeDocument/2006/relationships/slide" Target="slides/slide37.xml"/><Relationship Id="rId33" Type="http://schemas.openxmlformats.org/officeDocument/2006/relationships/slide" Target="slides/slide45.xml"/><Relationship Id="rId2" Type="http://schemas.openxmlformats.org/officeDocument/2006/relationships/slide" Target="slides/slide2.xml"/><Relationship Id="rId16" Type="http://schemas.openxmlformats.org/officeDocument/2006/relationships/slide" Target="slides/slide20.xml"/><Relationship Id="rId20" Type="http://schemas.openxmlformats.org/officeDocument/2006/relationships/slide" Target="slides/slide32.xml"/><Relationship Id="rId29" Type="http://schemas.openxmlformats.org/officeDocument/2006/relationships/slide" Target="slides/slide41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5.xml"/><Relationship Id="rId24" Type="http://schemas.openxmlformats.org/officeDocument/2006/relationships/slide" Target="slides/slide36.xml"/><Relationship Id="rId32" Type="http://schemas.openxmlformats.org/officeDocument/2006/relationships/slide" Target="slides/slide44.xml"/><Relationship Id="rId5" Type="http://schemas.openxmlformats.org/officeDocument/2006/relationships/slide" Target="slides/slide5.xml"/><Relationship Id="rId15" Type="http://schemas.openxmlformats.org/officeDocument/2006/relationships/slide" Target="slides/slide19.xml"/><Relationship Id="rId23" Type="http://schemas.openxmlformats.org/officeDocument/2006/relationships/slide" Target="slides/slide35.xml"/><Relationship Id="rId28" Type="http://schemas.openxmlformats.org/officeDocument/2006/relationships/slide" Target="slides/slide40.xml"/><Relationship Id="rId10" Type="http://schemas.openxmlformats.org/officeDocument/2006/relationships/slide" Target="slides/slide14.xml"/><Relationship Id="rId19" Type="http://schemas.openxmlformats.org/officeDocument/2006/relationships/slide" Target="slides/slide31.xml"/><Relationship Id="rId31" Type="http://schemas.openxmlformats.org/officeDocument/2006/relationships/slide" Target="slides/slide43.xml"/><Relationship Id="rId4" Type="http://schemas.openxmlformats.org/officeDocument/2006/relationships/slide" Target="slides/slide4.xml"/><Relationship Id="rId9" Type="http://schemas.openxmlformats.org/officeDocument/2006/relationships/slide" Target="slides/slide13.xml"/><Relationship Id="rId14" Type="http://schemas.openxmlformats.org/officeDocument/2006/relationships/slide" Target="slides/slide18.xml"/><Relationship Id="rId22" Type="http://schemas.openxmlformats.org/officeDocument/2006/relationships/slide" Target="slides/slide34.xml"/><Relationship Id="rId27" Type="http://schemas.openxmlformats.org/officeDocument/2006/relationships/slide" Target="slides/slide39.xml"/><Relationship Id="rId30" Type="http://schemas.openxmlformats.org/officeDocument/2006/relationships/slide" Target="slides/slide42.xml"/><Relationship Id="rId35" Type="http://schemas.openxmlformats.org/officeDocument/2006/relationships/slide" Target="slides/slide4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B83C6D-DDBD-4F4A-BA43-424950CE16C2}" type="datetimeFigureOut">
              <a:rPr lang="en-US" smtClean="0"/>
              <a:t>2/13/2013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14A64C-C1DB-4A73-965A-83CC897DCB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554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918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0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9184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7C268451-EF57-4436-959C-98684F185798}" type="datetime1">
              <a:rPr lang="en-US" smtClean="0"/>
              <a:t>2/13/2013</a:t>
            </a:fld>
            <a:endParaRPr lang="en-US"/>
          </a:p>
        </p:txBody>
      </p:sp>
      <p:sp>
        <p:nvSpPr>
          <p:cNvPr id="29184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 320 Algorithm Analysis, Fall 2012                        Dr. Sang-Eon Park</a:t>
            </a:r>
            <a:endParaRPr lang="en-US"/>
          </a:p>
        </p:txBody>
      </p:sp>
      <p:sp>
        <p:nvSpPr>
          <p:cNvPr id="29184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DEBBB43-5D09-4573-8092-EB56EE7950C4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291848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49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1850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CFA4A6-895E-4D4E-8524-20601EBF7C17}" type="datetime1">
              <a:rPr lang="en-US" smtClean="0"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 320 Algorithm Analysis, Fall 2012                        Dr. Sang-Eon Park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BBB43-5D09-4573-8092-EB56EE7950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70AC08-247F-47A4-9208-473ADF1A8358}" type="datetime1">
              <a:rPr lang="en-US" smtClean="0"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 320 Algorithm Analysis, Fall 2012                        Dr. Sang-Eon Park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BBB43-5D09-4573-8092-EB56EE7950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8A8BC32-C184-4EC0-93B8-CA2F96BC9B2D}" type="datetime1">
              <a:rPr lang="en-US" smtClean="0"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 320 Algorithm Analysis, Fall 2012                        Dr. Sang-Eon Park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BBB43-5D09-4573-8092-EB56EE7950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B40048F-83BD-4834-A1A6-643C87CCC6C1}" type="datetime1">
              <a:rPr lang="en-US" smtClean="0"/>
              <a:t>2/13/2013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 320 Algorithm Analysis, Fall 2012                        Dr. Sang-Eon Park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BBB43-5D09-4573-8092-EB56EE7950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7FA5141-C97E-418C-BA6B-A6909772ECA1}" type="datetime1">
              <a:rPr lang="en-US" smtClean="0"/>
              <a:t>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 320 Algorithm Analysis, Fall 2012                        Dr. Sang-Eon Park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BBB43-5D09-4573-8092-EB56EE7950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8EAA37A-5FA3-4E0E-BB36-5671101480E1}" type="datetime1">
              <a:rPr lang="en-US" smtClean="0"/>
              <a:t>2/13/2013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 320 Algorithm Analysis, Fall 2012                        Dr. Sang-Eon Park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BBB43-5D09-4573-8092-EB56EE7950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67F3123-2DD6-40F9-B88C-2236767FD7BC}" type="datetime1">
              <a:rPr lang="en-US" smtClean="0"/>
              <a:t>2/13/2013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 320 Algorithm Analysis, Fall 2012                        Dr. Sang-Eon Park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BBB43-5D09-4573-8092-EB56EE7950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2D4FE68-444B-43F4-8FBF-02A87AF9B301}" type="datetime1">
              <a:rPr lang="en-US" smtClean="0"/>
              <a:t>2/13/2013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 320 Algorithm Analysis, Fall 2012                        Dr. Sang-Eon Park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BBB43-5D09-4573-8092-EB56EE7950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7763A50-ABE0-4448-9956-7A24DF0108A8}" type="datetime1">
              <a:rPr lang="en-US" smtClean="0"/>
              <a:t>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 320 Algorithm Analysis, Fall 2012                        Dr. Sang-Eon Park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BBB43-5D09-4573-8092-EB56EE7950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51BB49C-A65F-4E7B-AE35-3991E051CA44}" type="datetime1">
              <a:rPr lang="en-US" smtClean="0"/>
              <a:t>2/13/2013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COSC 320 Algorithm Analysis, Fall 2012                        Dr. Sang-Eon Park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EBBB43-5D09-4573-8092-EB56EE7950C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08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fld id="{4036B940-944A-4BB6-9CA6-A2F5F6E9AF79}" type="datetime1">
              <a:rPr lang="en-US" smtClean="0"/>
              <a:t>2/13/2013</a:t>
            </a:fld>
            <a:endParaRPr lang="en-US"/>
          </a:p>
        </p:txBody>
      </p:sp>
      <p:sp>
        <p:nvSpPr>
          <p:cNvPr id="2908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r>
              <a:rPr lang="en-US" smtClean="0"/>
              <a:t>COSC 320 Algorithm Analysis, Fall 2012                        Dr. Sang-Eon Park</a:t>
            </a:r>
            <a:endParaRPr lang="en-US"/>
          </a:p>
        </p:txBody>
      </p:sp>
      <p:sp>
        <p:nvSpPr>
          <p:cNvPr id="2908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DDEBBB43-5D09-4573-8092-EB56EE7950C4}" type="slidenum">
              <a:rPr lang="en-US" smtClean="0"/>
              <a:t>‹#›</a:t>
            </a:fld>
            <a:endParaRPr lang="en-US"/>
          </a:p>
        </p:txBody>
      </p:sp>
      <p:sp>
        <p:nvSpPr>
          <p:cNvPr id="290823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290824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825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290826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p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p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qzXAVXddcPU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Preview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Sorting and Order </a:t>
            </a:r>
          </a:p>
          <a:p>
            <a:pPr lvl="1"/>
            <a:r>
              <a:rPr lang="en-US" sz="2000" dirty="0" smtClean="0"/>
              <a:t>Basic soring algorithms</a:t>
            </a:r>
          </a:p>
          <a:p>
            <a:pPr lvl="2"/>
            <a:r>
              <a:rPr lang="en-US" sz="1800" dirty="0" smtClean="0"/>
              <a:t>Selection Sort</a:t>
            </a:r>
          </a:p>
          <a:p>
            <a:pPr lvl="2"/>
            <a:r>
              <a:rPr lang="en-US" sz="1800" dirty="0" smtClean="0"/>
              <a:t>Insertion Sort</a:t>
            </a:r>
          </a:p>
          <a:p>
            <a:pPr lvl="2"/>
            <a:r>
              <a:rPr lang="en-US" sz="1800" dirty="0" smtClean="0"/>
              <a:t>Bubble Sort</a:t>
            </a:r>
          </a:p>
          <a:p>
            <a:pPr lvl="2"/>
            <a:r>
              <a:rPr lang="en-US" sz="1800" dirty="0" smtClean="0"/>
              <a:t>Shell Sort</a:t>
            </a:r>
          </a:p>
          <a:p>
            <a:pPr lvl="1"/>
            <a:r>
              <a:rPr lang="en-US" sz="2000" dirty="0" smtClean="0"/>
              <a:t>Divide and conquer</a:t>
            </a:r>
          </a:p>
          <a:p>
            <a:pPr lvl="2"/>
            <a:r>
              <a:rPr lang="en-US" sz="1800" dirty="0" smtClean="0"/>
              <a:t>Merge Sort</a:t>
            </a:r>
          </a:p>
          <a:p>
            <a:pPr lvl="2"/>
            <a:r>
              <a:rPr lang="en-US" sz="1800" dirty="0" smtClean="0"/>
              <a:t>Quick Sort</a:t>
            </a:r>
          </a:p>
          <a:p>
            <a:pPr lvl="2"/>
            <a:r>
              <a:rPr lang="en-US" sz="1800" dirty="0" smtClean="0"/>
              <a:t>Heap Sort</a:t>
            </a:r>
          </a:p>
          <a:p>
            <a:pPr lvl="1"/>
            <a:r>
              <a:rPr lang="en-US" sz="2000" dirty="0" smtClean="0"/>
              <a:t>Linear Time Sorting</a:t>
            </a:r>
          </a:p>
          <a:p>
            <a:pPr lvl="2"/>
            <a:r>
              <a:rPr lang="en-US" sz="1800" dirty="0" smtClean="0"/>
              <a:t>Counting Sort</a:t>
            </a:r>
          </a:p>
          <a:p>
            <a:pPr lvl="2"/>
            <a:r>
              <a:rPr lang="en-US" sz="1800" dirty="0" smtClean="0"/>
              <a:t>Radix Sort</a:t>
            </a:r>
          </a:p>
          <a:p>
            <a:pPr lvl="2"/>
            <a:r>
              <a:rPr lang="en-US" sz="1800" dirty="0" smtClean="0"/>
              <a:t>Bucket Sort</a:t>
            </a:r>
          </a:p>
          <a:p>
            <a:pPr lvl="1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189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Basic Sorting Algorithms</a:t>
            </a:r>
            <a:b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(Insertion Sort Analysis for Best Case)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B58E-A11A-469A-B130-C765257D3974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918191" y="1447800"/>
            <a:ext cx="4267200" cy="405649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Insertion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sort (A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latin typeface="Calibri"/>
                <a:ea typeface="Malgun Gothic"/>
                <a:cs typeface="Times New Roman"/>
              </a:rPr>
              <a:t>2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	{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3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for j = 2 to length of array A do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4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{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5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key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= A[j]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6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 = j – 1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7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while 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 &gt; 0 and A[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] &gt;key do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8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{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9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	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  A[</a:t>
            </a:r>
            <a:r>
              <a:rPr lang="en-US" sz="1600" dirty="0" err="1" smtClean="0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+1] = A[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]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10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	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   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 = 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 –1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11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}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12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A[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 +1] = key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13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}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latin typeface="Calibri"/>
                <a:ea typeface="Malgun Gothic"/>
                <a:cs typeface="Times New Roman"/>
              </a:rPr>
              <a:t>14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	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718791" y="2019837"/>
            <a:ext cx="901209" cy="3754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1</a:t>
            </a: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(n – 1)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718791" y="2575421"/>
            <a:ext cx="901209" cy="3754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2</a:t>
            </a: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(n – 1)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718791" y="2862903"/>
            <a:ext cx="901209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3</a:t>
            </a: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(n </a:t>
            </a:r>
            <a:r>
              <a:rPr lang="en-US" sz="1600" b="1" dirty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– 1</a:t>
            </a: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)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718791" y="3146384"/>
            <a:ext cx="901209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4</a:t>
            </a:r>
            <a:r>
              <a:rPr lang="en-US" sz="1600" b="1" dirty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(n – 1</a:t>
            </a: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)</a:t>
            </a:r>
            <a:endParaRPr lang="en-US" sz="1600" dirty="0">
              <a:latin typeface="Calibri"/>
              <a:ea typeface="Malgun Gothic"/>
              <a:cs typeface="Times New Roman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718791" y="4568426"/>
            <a:ext cx="901209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7</a:t>
            </a:r>
            <a:r>
              <a:rPr lang="en-US" sz="1600" b="1" dirty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(n – 1</a:t>
            </a: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)</a:t>
            </a:r>
            <a:endParaRPr lang="en-US" sz="1600" dirty="0">
              <a:latin typeface="Calibri"/>
              <a:ea typeface="Malgun Gothic"/>
              <a:cs typeface="Times New Roman"/>
            </a:endParaRPr>
          </a:p>
        </p:txBody>
      </p:sp>
      <p:cxnSp>
        <p:nvCxnSpPr>
          <p:cNvPr id="17" name="Straight Connector 16"/>
          <p:cNvCxnSpPr>
            <a:stCxn id="11" idx="1"/>
          </p:cNvCxnSpPr>
          <p:nvPr/>
        </p:nvCxnSpPr>
        <p:spPr bwMode="auto">
          <a:xfrm flipH="1" flipV="1">
            <a:off x="4356591" y="2754829"/>
            <a:ext cx="2362200" cy="8336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18" name="Straight Connector 17"/>
          <p:cNvCxnSpPr>
            <a:stCxn id="13" idx="1"/>
          </p:cNvCxnSpPr>
          <p:nvPr/>
        </p:nvCxnSpPr>
        <p:spPr bwMode="auto">
          <a:xfrm flipH="1">
            <a:off x="5804391" y="3325792"/>
            <a:ext cx="914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21" name="Straight Connector 20"/>
          <p:cNvCxnSpPr>
            <a:stCxn id="16" idx="1"/>
          </p:cNvCxnSpPr>
          <p:nvPr/>
        </p:nvCxnSpPr>
        <p:spPr bwMode="auto">
          <a:xfrm flipH="1">
            <a:off x="4737591" y="4747834"/>
            <a:ext cx="1981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22" name="Straight Connector 21"/>
          <p:cNvCxnSpPr>
            <a:stCxn id="10" idx="1"/>
          </p:cNvCxnSpPr>
          <p:nvPr/>
        </p:nvCxnSpPr>
        <p:spPr bwMode="auto">
          <a:xfrm flipH="1">
            <a:off x="5728191" y="2207581"/>
            <a:ext cx="990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23" name="Straight Connector 22"/>
          <p:cNvCxnSpPr>
            <a:stCxn id="12" idx="1"/>
          </p:cNvCxnSpPr>
          <p:nvPr/>
        </p:nvCxnSpPr>
        <p:spPr bwMode="auto">
          <a:xfrm flipH="1">
            <a:off x="4204191" y="3042311"/>
            <a:ext cx="2514600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sp>
        <p:nvSpPr>
          <p:cNvPr id="8" name="Rectangle 7"/>
          <p:cNvSpPr/>
          <p:nvPr/>
        </p:nvSpPr>
        <p:spPr>
          <a:xfrm>
            <a:off x="1600200" y="5678269"/>
            <a:ext cx="6477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T(n) = c</a:t>
            </a:r>
            <a:r>
              <a:rPr lang="en-US" altLang="ko-KR" sz="1400" b="1" baseline="-25000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1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n + c</a:t>
            </a:r>
            <a:r>
              <a:rPr lang="en-US" altLang="ko-KR" sz="1400" b="1" baseline="-25000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2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(n 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latin typeface="Arial"/>
                <a:ea typeface="Gulim" pitchFamily="34" charset="-127"/>
              </a:rPr>
              <a:t>–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1) + c</a:t>
            </a:r>
            <a:r>
              <a:rPr lang="en-US" altLang="ko-KR" sz="1400" b="1" baseline="-25000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3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(n 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latin typeface="Arial"/>
                <a:ea typeface="Gulim" pitchFamily="34" charset="-127"/>
              </a:rPr>
              <a:t>–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 1) + c</a:t>
            </a:r>
            <a:r>
              <a:rPr lang="en-US" altLang="ko-KR" sz="1400" b="1" baseline="-25000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4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(n 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latin typeface="Arial"/>
                <a:ea typeface="Gulim" pitchFamily="34" charset="-127"/>
              </a:rPr>
              <a:t>–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1) + c</a:t>
            </a:r>
            <a:r>
              <a:rPr lang="en-US" altLang="ko-KR" sz="1400" b="1" baseline="-25000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7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(n 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latin typeface="Arial"/>
                <a:ea typeface="Gulim" pitchFamily="34" charset="-127"/>
              </a:rPr>
              <a:t>–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1) </a:t>
            </a:r>
          </a:p>
          <a:p>
            <a:pPr>
              <a:buFont typeface="Wingdings" pitchFamily="2" charset="2"/>
              <a:buNone/>
            </a:pP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        = (c</a:t>
            </a:r>
            <a:r>
              <a:rPr lang="en-US" altLang="ko-KR" sz="1400" b="1" baseline="-25000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1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 + c</a:t>
            </a:r>
            <a:r>
              <a:rPr lang="en-US" altLang="ko-KR" sz="1400" b="1" baseline="-25000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2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 + c</a:t>
            </a:r>
            <a:r>
              <a:rPr lang="en-US" altLang="ko-KR" sz="1400" b="1" baseline="-25000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3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 + c</a:t>
            </a:r>
            <a:r>
              <a:rPr lang="en-US" altLang="ko-KR" sz="1400" b="1" baseline="-25000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4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 + c</a:t>
            </a:r>
            <a:r>
              <a:rPr lang="en-US" altLang="ko-KR" sz="1400" b="1" baseline="-25000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7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)n  - (c</a:t>
            </a:r>
            <a:r>
              <a:rPr lang="en-US" altLang="ko-KR" sz="1400" b="1" baseline="-25000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2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 + c</a:t>
            </a:r>
            <a:r>
              <a:rPr lang="en-US" altLang="ko-KR" sz="1400" b="1" baseline="-25000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3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 + c</a:t>
            </a:r>
            <a:r>
              <a:rPr lang="en-US" altLang="ko-KR" sz="1400" b="1" baseline="-25000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4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 + c</a:t>
            </a:r>
            <a:r>
              <a:rPr lang="en-US" altLang="ko-KR" sz="1400" b="1" baseline="-25000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7</a:t>
            </a:r>
            <a:r>
              <a:rPr lang="en-US" altLang="ko-KR" sz="1400" b="1" dirty="0">
                <a:solidFill>
                  <a:schemeClr val="tx2">
                    <a:lumMod val="50000"/>
                  </a:schemeClr>
                </a:solidFill>
                <a:ea typeface="Gulim" pitchFamily="34" charset="-127"/>
              </a:rPr>
              <a:t>)</a:t>
            </a:r>
            <a:endParaRPr lang="en-US" sz="1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12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Basic Sorting Algorithms</a:t>
            </a:r>
            <a:b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(Insertion Sort Analysis for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Worst </a:t>
            </a: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Case)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B58E-A11A-469A-B130-C765257D3974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3733800" y="2133600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6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114800" y="21336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495800" y="21336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876800" y="21336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257800" y="21336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638800" y="21336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733800" y="2749550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4114800" y="2749550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495800" y="274955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876800" y="274955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5257800" y="274955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638800" y="274955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733800" y="331523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4114800" y="331523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4495800" y="331523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4876800" y="331523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5257800" y="331523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5638800" y="331523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3733800" y="388530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114800" y="388530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495800" y="388530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4876800" y="388530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257800" y="3885304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5638800" y="3885304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733800" y="445081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114800" y="445081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4495800" y="445081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3" name="Rectangle 32"/>
          <p:cNvSpPr/>
          <p:nvPr/>
        </p:nvSpPr>
        <p:spPr bwMode="auto">
          <a:xfrm>
            <a:off x="4876800" y="445081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5257800" y="445081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5" name="Rectangle 34"/>
          <p:cNvSpPr/>
          <p:nvPr/>
        </p:nvSpPr>
        <p:spPr bwMode="auto">
          <a:xfrm>
            <a:off x="5638800" y="445081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3733800" y="49789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4114800" y="49789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4495800" y="49789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4876800" y="49789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5257800" y="49789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5638800" y="49789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743200" y="2203449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Insert </a:t>
            </a:r>
            <a:r>
              <a:rPr lang="en-US" sz="1200" dirty="0"/>
              <a:t>5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743200" y="2813049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Insert </a:t>
            </a:r>
            <a:r>
              <a:rPr lang="en-US" sz="1200" dirty="0"/>
              <a:t>4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743200" y="3346449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Insert 3</a:t>
            </a:r>
            <a:endParaRPr lang="en-US" sz="1200" dirty="0"/>
          </a:p>
        </p:txBody>
      </p:sp>
      <p:sp>
        <p:nvSpPr>
          <p:cNvPr id="45" name="TextBox 44"/>
          <p:cNvSpPr txBox="1"/>
          <p:nvPr/>
        </p:nvSpPr>
        <p:spPr>
          <a:xfrm>
            <a:off x="2743200" y="3956049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Insert </a:t>
            </a:r>
            <a:r>
              <a:rPr lang="en-US" sz="1200" dirty="0"/>
              <a:t>2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743200" y="4565649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Insert </a:t>
            </a:r>
            <a:r>
              <a:rPr lang="en-US" sz="1200" dirty="0"/>
              <a:t>1</a:t>
            </a:r>
          </a:p>
        </p:txBody>
      </p:sp>
      <p:cxnSp>
        <p:nvCxnSpPr>
          <p:cNvPr id="49" name="Elbow Connector 48"/>
          <p:cNvCxnSpPr>
            <a:stCxn id="7" idx="0"/>
          </p:cNvCxnSpPr>
          <p:nvPr/>
        </p:nvCxnSpPr>
        <p:spPr bwMode="auto">
          <a:xfrm rot="16200000" flipV="1">
            <a:off x="3924300" y="1752600"/>
            <a:ext cx="12700" cy="762000"/>
          </a:xfrm>
          <a:prstGeom prst="bentConnector3">
            <a:avLst>
              <a:gd name="adj1" fmla="val 887323"/>
            </a:avLst>
          </a:prstGeom>
          <a:solidFill>
            <a:schemeClr val="accent1"/>
          </a:solidFill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cxnSp>
        <p:nvCxnSpPr>
          <p:cNvPr id="54" name="Elbow Connector 53"/>
          <p:cNvCxnSpPr>
            <a:stCxn id="14" idx="0"/>
          </p:cNvCxnSpPr>
          <p:nvPr/>
        </p:nvCxnSpPr>
        <p:spPr bwMode="auto">
          <a:xfrm rot="16200000" flipV="1">
            <a:off x="4111625" y="2174875"/>
            <a:ext cx="6350" cy="1143000"/>
          </a:xfrm>
          <a:prstGeom prst="bentConnector3">
            <a:avLst>
              <a:gd name="adj1" fmla="val 1874646"/>
            </a:avLst>
          </a:prstGeom>
          <a:solidFill>
            <a:schemeClr val="accent1"/>
          </a:solidFill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cxnSp>
        <p:nvCxnSpPr>
          <p:cNvPr id="58" name="Elbow Connector 57"/>
          <p:cNvCxnSpPr>
            <a:stCxn id="21" idx="0"/>
          </p:cNvCxnSpPr>
          <p:nvPr/>
        </p:nvCxnSpPr>
        <p:spPr bwMode="auto">
          <a:xfrm rot="16200000" flipV="1">
            <a:off x="4304763" y="2552700"/>
            <a:ext cx="1074" cy="1524000"/>
          </a:xfrm>
          <a:prstGeom prst="bentConnector3">
            <a:avLst>
              <a:gd name="adj1" fmla="val 9393482"/>
            </a:avLst>
          </a:prstGeom>
          <a:solidFill>
            <a:schemeClr val="accent1"/>
          </a:solidFill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cxnSp>
        <p:nvCxnSpPr>
          <p:cNvPr id="62" name="Elbow Connector 61"/>
          <p:cNvCxnSpPr>
            <a:stCxn id="28" idx="0"/>
          </p:cNvCxnSpPr>
          <p:nvPr/>
        </p:nvCxnSpPr>
        <p:spPr bwMode="auto">
          <a:xfrm rot="16200000" flipH="1" flipV="1">
            <a:off x="4495352" y="2933252"/>
            <a:ext cx="896" cy="1905000"/>
          </a:xfrm>
          <a:prstGeom prst="bentConnector3">
            <a:avLst>
              <a:gd name="adj1" fmla="val -12577009"/>
            </a:avLst>
          </a:prstGeom>
          <a:solidFill>
            <a:schemeClr val="accent1"/>
          </a:solidFill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cxnSp>
        <p:nvCxnSpPr>
          <p:cNvPr id="69" name="Elbow Connector 68"/>
          <p:cNvCxnSpPr>
            <a:stCxn id="35" idx="0"/>
          </p:cNvCxnSpPr>
          <p:nvPr/>
        </p:nvCxnSpPr>
        <p:spPr bwMode="auto">
          <a:xfrm rot="16200000" flipH="1" flipV="1">
            <a:off x="4683125" y="3312062"/>
            <a:ext cx="7424" cy="2284926"/>
          </a:xfrm>
          <a:prstGeom prst="bentConnector3">
            <a:avLst>
              <a:gd name="adj1" fmla="val -1344437"/>
            </a:avLst>
          </a:prstGeom>
          <a:solidFill>
            <a:schemeClr val="accent1"/>
          </a:solidFill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</p:spTree>
    <p:extLst>
      <p:ext uri="{BB962C8B-B14F-4D97-AF65-F5344CB8AC3E}">
        <p14:creationId xmlns:p14="http://schemas.microsoft.com/office/powerpoint/2010/main" val="19374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Basic Sorting Algorithms</a:t>
            </a:r>
            <a:b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(Insertion Sort Analysis for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Worst </a:t>
            </a: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Case)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B58E-A11A-469A-B130-C765257D3974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918191" y="1658505"/>
            <a:ext cx="4267200" cy="405649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Insertion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sort (A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latin typeface="Calibri"/>
                <a:ea typeface="Malgun Gothic"/>
                <a:cs typeface="Times New Roman"/>
              </a:rPr>
              <a:t>2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	{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3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for j = 2 to length of array A do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4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{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5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key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= A[j]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6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 = j – 1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7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while 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 &gt; 0 and A[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] &gt;key do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8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{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9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	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  A[</a:t>
            </a:r>
            <a:r>
              <a:rPr lang="en-US" sz="1600" dirty="0" err="1" smtClean="0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+1] = A[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]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10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	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   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 = 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 –1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11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}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12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A[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 +1] = key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13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}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latin typeface="Calibri"/>
                <a:ea typeface="Malgun Gothic"/>
                <a:cs typeface="Times New Roman"/>
              </a:rPr>
              <a:t>14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	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6718791" y="2221583"/>
                <a:ext cx="967188" cy="4683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Malgun Gothic"/>
                              <a:cs typeface="Times New Roman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Malgun Gothic"/>
                              <a:cs typeface="Times New Roman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rgbClr val="0070C0"/>
                          </a:solidFill>
                          <a:effectLst/>
                          <a:latin typeface="Cambria Math"/>
                          <a:ea typeface="Malgun Gothic"/>
                          <a:cs typeface="Times New Roman"/>
                        </a:rPr>
                        <m:t>(</m:t>
                      </m:r>
                      <m:r>
                        <a:rPr lang="en-US" sz="1400" b="0" i="1" smtClean="0">
                          <a:solidFill>
                            <a:srgbClr val="0070C0"/>
                          </a:solidFill>
                          <a:effectLst/>
                          <a:latin typeface="Cambria Math"/>
                          <a:ea typeface="Malgun Gothic"/>
                          <a:cs typeface="Times New Roman"/>
                        </a:rPr>
                        <m:t>𝑛</m:t>
                      </m:r>
                      <m:r>
                        <a:rPr lang="en-US" sz="1400" b="0" i="1" smtClean="0">
                          <a:solidFill>
                            <a:srgbClr val="0070C0"/>
                          </a:solidFill>
                          <a:effectLst/>
                          <a:latin typeface="Cambria Math"/>
                          <a:ea typeface="Malgun Gothic"/>
                          <a:cs typeface="Times New Roman"/>
                        </a:rPr>
                        <m:t>−1)</m:t>
                      </m:r>
                    </m:oMath>
                  </m:oMathPara>
                </a14:m>
                <a:endParaRPr lang="en-US" sz="1400" dirty="0">
                  <a:solidFill>
                    <a:srgbClr val="0070C0"/>
                  </a:solidFill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8791" y="2221583"/>
                <a:ext cx="967188" cy="46833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6718791" y="3208229"/>
                <a:ext cx="1578381" cy="6908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4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(</m:t>
                      </m:r>
                      <m:f>
                        <m:fPr>
                          <m:ctrlPr>
                            <a:rPr lang="en-US" sz="14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𝑛</m:t>
                          </m:r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(</m:t>
                          </m:r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𝑛</m:t>
                          </m:r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+1)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2</m:t>
                          </m:r>
                        </m:den>
                      </m:f>
                      <m:r>
                        <a:rPr lang="en-US" sz="1400" b="0" i="0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 −1)</m:t>
                      </m:r>
                    </m:oMath>
                  </m:oMathPara>
                </a14:m>
                <a:endParaRPr lang="en-US" sz="1400" dirty="0"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8791" y="3208229"/>
                <a:ext cx="1578381" cy="69089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6699738" y="3710810"/>
                <a:ext cx="1270541" cy="6908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5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(</m:t>
                      </m:r>
                      <m:f>
                        <m:fPr>
                          <m:ctrlPr>
                            <a:rPr lang="en-US" sz="14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𝑛</m:t>
                          </m:r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(</m:t>
                          </m:r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𝑛</m:t>
                          </m:r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−1)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2</m:t>
                          </m:r>
                        </m:den>
                      </m:f>
                      <m:r>
                        <a:rPr lang="en-US" sz="1400" b="0" i="0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)</m:t>
                      </m:r>
                    </m:oMath>
                  </m:oMathPara>
                </a14:m>
                <a:endParaRPr lang="en-US" sz="1400" dirty="0"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9738" y="3710810"/>
                <a:ext cx="1270541" cy="69089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6717324" y="2725305"/>
                <a:ext cx="971356" cy="4683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Malgun Gothic"/>
                              <a:cs typeface="Times New Roman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Malgun Gothic"/>
                              <a:cs typeface="Times New Roman"/>
                            </a:rPr>
                            <m:t>2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rgbClr val="0070C0"/>
                          </a:solidFill>
                          <a:effectLst/>
                          <a:latin typeface="Cambria Math"/>
                          <a:ea typeface="Malgun Gothic"/>
                          <a:cs typeface="Times New Roman"/>
                        </a:rPr>
                        <m:t>(</m:t>
                      </m:r>
                      <m:r>
                        <a:rPr lang="en-US" sz="1400" b="0" i="1" smtClean="0">
                          <a:solidFill>
                            <a:srgbClr val="0070C0"/>
                          </a:solidFill>
                          <a:effectLst/>
                          <a:latin typeface="Cambria Math"/>
                          <a:ea typeface="Malgun Gothic"/>
                          <a:cs typeface="Times New Roman"/>
                        </a:rPr>
                        <m:t>𝑛</m:t>
                      </m:r>
                      <m:r>
                        <a:rPr lang="en-US" sz="1400" b="0" i="1" smtClean="0">
                          <a:solidFill>
                            <a:srgbClr val="0070C0"/>
                          </a:solidFill>
                          <a:effectLst/>
                          <a:latin typeface="Cambria Math"/>
                          <a:ea typeface="Malgun Gothic"/>
                          <a:cs typeface="Times New Roman"/>
                        </a:rPr>
                        <m:t>−1)</m:t>
                      </m:r>
                    </m:oMath>
                  </m:oMathPara>
                </a14:m>
                <a:endParaRPr lang="en-US" sz="1400" dirty="0">
                  <a:solidFill>
                    <a:srgbClr val="0070C0"/>
                  </a:solidFill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7324" y="2725305"/>
                <a:ext cx="971356" cy="468333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6717324" y="3012887"/>
                <a:ext cx="971356" cy="4683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Malgun Gothic"/>
                              <a:cs typeface="Times New Roman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Malgun Gothic"/>
                              <a:cs typeface="Times New Roman"/>
                            </a:rPr>
                            <m:t>3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rgbClr val="0070C0"/>
                          </a:solidFill>
                          <a:effectLst/>
                          <a:latin typeface="Cambria Math"/>
                          <a:ea typeface="Malgun Gothic"/>
                          <a:cs typeface="Times New Roman"/>
                        </a:rPr>
                        <m:t>(</m:t>
                      </m:r>
                      <m:r>
                        <a:rPr lang="en-US" sz="1400" b="0" i="1" smtClean="0">
                          <a:solidFill>
                            <a:srgbClr val="0070C0"/>
                          </a:solidFill>
                          <a:effectLst/>
                          <a:latin typeface="Cambria Math"/>
                          <a:ea typeface="Malgun Gothic"/>
                          <a:cs typeface="Times New Roman"/>
                        </a:rPr>
                        <m:t>𝑛</m:t>
                      </m:r>
                      <m:r>
                        <a:rPr lang="en-US" sz="1400" b="0" i="1" smtClean="0">
                          <a:solidFill>
                            <a:srgbClr val="0070C0"/>
                          </a:solidFill>
                          <a:effectLst/>
                          <a:latin typeface="Cambria Math"/>
                          <a:ea typeface="Malgun Gothic"/>
                          <a:cs typeface="Times New Roman"/>
                        </a:rPr>
                        <m:t>−1)</m:t>
                      </m:r>
                    </m:oMath>
                  </m:oMathPara>
                </a14:m>
                <a:endParaRPr lang="en-US" sz="1400" dirty="0">
                  <a:solidFill>
                    <a:srgbClr val="0070C0"/>
                  </a:solidFill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7324" y="3012887"/>
                <a:ext cx="971356" cy="468333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6705600" y="4091810"/>
                <a:ext cx="1224501" cy="6908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6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(</m:t>
                      </m:r>
                      <m:f>
                        <m:fPr>
                          <m:ctrlPr>
                            <a:rPr lang="en-US" sz="14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𝑛</m:t>
                          </m:r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(</m:t>
                          </m:r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𝑛</m:t>
                          </m:r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−1)</m:t>
                          </m:r>
                        </m:num>
                        <m:den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2</m:t>
                          </m:r>
                        </m:den>
                      </m:f>
                      <m:r>
                        <a:rPr lang="en-US" sz="1400" b="0" i="0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)</m:t>
                      </m:r>
                    </m:oMath>
                  </m:oMathPara>
                </a14:m>
                <a:endParaRPr lang="en-US" sz="1400" dirty="0"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05600" y="4091810"/>
                <a:ext cx="1224501" cy="690895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6717324" y="4706505"/>
                <a:ext cx="971356" cy="4683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Malgun Gothic"/>
                              <a:cs typeface="Times New Roman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0070C0"/>
                              </a:solidFill>
                              <a:effectLst/>
                              <a:latin typeface="Cambria Math"/>
                              <a:ea typeface="Malgun Gothic"/>
                              <a:cs typeface="Times New Roman"/>
                            </a:rPr>
                            <m:t>7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rgbClr val="0070C0"/>
                          </a:solidFill>
                          <a:effectLst/>
                          <a:latin typeface="Cambria Math"/>
                          <a:ea typeface="Malgun Gothic"/>
                          <a:cs typeface="Times New Roman"/>
                        </a:rPr>
                        <m:t>(</m:t>
                      </m:r>
                      <m:r>
                        <a:rPr lang="en-US" sz="1400" b="0" i="1" smtClean="0">
                          <a:solidFill>
                            <a:srgbClr val="0070C0"/>
                          </a:solidFill>
                          <a:effectLst/>
                          <a:latin typeface="Cambria Math"/>
                          <a:ea typeface="Malgun Gothic"/>
                          <a:cs typeface="Times New Roman"/>
                        </a:rPr>
                        <m:t>𝑛</m:t>
                      </m:r>
                      <m:r>
                        <a:rPr lang="en-US" sz="1400" b="0" i="1" smtClean="0">
                          <a:solidFill>
                            <a:srgbClr val="0070C0"/>
                          </a:solidFill>
                          <a:effectLst/>
                          <a:latin typeface="Cambria Math"/>
                          <a:ea typeface="Malgun Gothic"/>
                          <a:cs typeface="Times New Roman"/>
                        </a:rPr>
                        <m:t>−1)</m:t>
                      </m:r>
                    </m:oMath>
                  </m:oMathPara>
                </a14:m>
                <a:endParaRPr lang="en-US" sz="1400" dirty="0">
                  <a:solidFill>
                    <a:srgbClr val="0070C0"/>
                  </a:solidFill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7324" y="4706505"/>
                <a:ext cx="971356" cy="46833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/>
          <p:cNvCxnSpPr>
            <a:stCxn id="10" idx="1"/>
          </p:cNvCxnSpPr>
          <p:nvPr/>
        </p:nvCxnSpPr>
        <p:spPr bwMode="auto">
          <a:xfrm flipH="1" flipV="1">
            <a:off x="5638800" y="2455749"/>
            <a:ext cx="1079991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29" name="Straight Connector 28"/>
          <p:cNvCxnSpPr>
            <a:stCxn id="24" idx="1"/>
          </p:cNvCxnSpPr>
          <p:nvPr/>
        </p:nvCxnSpPr>
        <p:spPr bwMode="auto">
          <a:xfrm flipH="1" flipV="1">
            <a:off x="4343400" y="2959471"/>
            <a:ext cx="2373924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31" name="Straight Connector 30"/>
          <p:cNvCxnSpPr>
            <a:stCxn id="25" idx="1"/>
          </p:cNvCxnSpPr>
          <p:nvPr/>
        </p:nvCxnSpPr>
        <p:spPr bwMode="auto">
          <a:xfrm flipH="1" flipV="1">
            <a:off x="4343400" y="3247053"/>
            <a:ext cx="2373924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37" name="Straight Connector 36"/>
          <p:cNvCxnSpPr>
            <a:stCxn id="14" idx="1"/>
          </p:cNvCxnSpPr>
          <p:nvPr/>
        </p:nvCxnSpPr>
        <p:spPr bwMode="auto">
          <a:xfrm flipH="1" flipV="1">
            <a:off x="5181600" y="4056257"/>
            <a:ext cx="1518138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39" name="Straight Connector 38"/>
          <p:cNvCxnSpPr>
            <a:stCxn id="26" idx="1"/>
          </p:cNvCxnSpPr>
          <p:nvPr/>
        </p:nvCxnSpPr>
        <p:spPr bwMode="auto">
          <a:xfrm flipH="1">
            <a:off x="4800600" y="4437258"/>
            <a:ext cx="19050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41" name="Straight Connector 40"/>
          <p:cNvCxnSpPr>
            <a:stCxn id="27" idx="1"/>
          </p:cNvCxnSpPr>
          <p:nvPr/>
        </p:nvCxnSpPr>
        <p:spPr bwMode="auto">
          <a:xfrm flipH="1" flipV="1">
            <a:off x="4724400" y="4940671"/>
            <a:ext cx="1992924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43" name="Straight Connector 42"/>
          <p:cNvCxnSpPr>
            <a:stCxn id="13" idx="1"/>
          </p:cNvCxnSpPr>
          <p:nvPr/>
        </p:nvCxnSpPr>
        <p:spPr bwMode="auto">
          <a:xfrm flipH="1" flipV="1">
            <a:off x="5791200" y="3553676"/>
            <a:ext cx="927591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5713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Basic Sorting Algorithms</a:t>
            </a:r>
            <a:b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(Insertion Sort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Analysis)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4114800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sz="2400" b="0" dirty="0" smtClean="0">
                    <a:latin typeface="Cambria Math"/>
                  </a:rPr>
                  <a:t>Insertion Sort Analysis</a:t>
                </a:r>
              </a:p>
              <a:p>
                <a:pPr>
                  <a:buClr>
                    <a:schemeClr val="tx2"/>
                  </a:buClr>
                </a:pPr>
                <a:r>
                  <a:rPr lang="en-US" sz="2400" dirty="0" smtClean="0">
                    <a:latin typeface="Cambria Math"/>
                  </a:rPr>
                  <a:t>Best Case</a:t>
                </a:r>
              </a:p>
              <a:p>
                <a:pPr marL="5715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  <m:r>
                            <a:rPr lang="en-US" sz="2000" i="1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sz="2000" b="0" i="0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  <m:r>
                            <a:rPr lang="en-US" sz="2000" i="1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sz="2000" b="0" i="0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4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  <m:r>
                            <a:rPr lang="en-US" sz="2000" i="1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sz="2000" b="0" i="0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000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2000" b="0" i="1" smtClean="0">
                              <a:latin typeface="Cambria Math"/>
                            </a:rPr>
                            <m:t>7</m:t>
                          </m:r>
                        </m:sub>
                      </m:sSub>
                      <m:d>
                        <m:dPr>
                          <m:ctrlPr>
                            <a:rPr lang="en-US" sz="2000" i="1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latin typeface="Cambria Math"/>
                            </a:rPr>
                            <m:t>𝑛</m:t>
                          </m:r>
                          <m:r>
                            <a:rPr lang="en-US" sz="2000" i="1">
                              <a:latin typeface="Cambria Math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US" sz="2000" i="1" dirty="0" smtClean="0">
                  <a:latin typeface="Cambria Math"/>
                </a:endParaRPr>
              </a:p>
              <a:p>
                <a:pPr marL="5715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200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4</m:t>
                              </m:r>
                            </m:sub>
                          </m:sSub>
                          <m:r>
                            <a:rPr lang="en-US" sz="200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7</m:t>
                              </m:r>
                            </m:sub>
                          </m:sSub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</a:rPr>
                        <m:t>−</m:t>
                      </m:r>
                      <m:d>
                        <m:dPr>
                          <m:ctrlPr>
                            <a:rPr lang="en-US" sz="2000" i="1" smtClean="0">
                              <a:latin typeface="Cambria Math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2000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200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3</m:t>
                              </m:r>
                            </m:sub>
                          </m:sSub>
                          <m:r>
                            <a:rPr lang="en-US" sz="200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4</m:t>
                              </m:r>
                            </m:sub>
                          </m:sSub>
                          <m:r>
                            <a:rPr lang="en-US" sz="2000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000" i="1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7</m:t>
                              </m:r>
                            </m:sub>
                          </m:sSub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m:rPr>
                          <m:sty m:val="p"/>
                        </m:rPr>
                        <a:rPr lang="el-GR" sz="2000" b="0" i="1" smtClean="0">
                          <a:latin typeface="Cambria Math"/>
                          <a:ea typeface="Cambria Math"/>
                        </a:rPr>
                        <m:t>Θ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sz="2000" b="0" dirty="0">
                  <a:latin typeface="Cambria Math"/>
                </a:endParaRPr>
              </a:p>
              <a:p>
                <a:pPr lvl="1"/>
                <a:endParaRPr lang="en-US" sz="2000" dirty="0" smtClean="0">
                  <a:latin typeface="Cambria Math"/>
                </a:endParaRPr>
              </a:p>
              <a:p>
                <a:pPr>
                  <a:buClr>
                    <a:schemeClr val="tx2"/>
                  </a:buClr>
                </a:pPr>
                <a:r>
                  <a:rPr lang="en-US" sz="2400" b="0" dirty="0" smtClean="0">
                    <a:latin typeface="Cambria Math"/>
                  </a:rPr>
                  <a:t>Worst Case:</a:t>
                </a:r>
              </a:p>
              <a:p>
                <a:pPr marL="0" indent="0">
                  <a:buNone/>
                </a:pPr>
                <a:endParaRPr lang="en-US" sz="2400" b="0" dirty="0" smtClean="0">
                  <a:latin typeface="Cambria Math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4</m:t>
                          </m:r>
                        </m:sub>
                      </m:sSub>
                      <m:d>
                        <m:d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𝑛</m:t>
                              </m:r>
                              <m:d>
                                <m:dPr>
                                  <m:ctrlP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5</m:t>
                          </m:r>
                        </m:sub>
                      </m:sSub>
                      <m:d>
                        <m:d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𝑛</m:t>
                              </m:r>
                              <m:d>
                                <m:dPr>
                                  <m:ctrlP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6</m:t>
                          </m:r>
                        </m:sub>
                      </m:sSub>
                      <m:d>
                        <m:d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𝑛</m:t>
                              </m:r>
                              <m:d>
                                <m:dPr>
                                  <m:ctrlP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7</m:t>
                          </m:r>
                        </m:sub>
                      </m:sSub>
                      <m:d>
                        <m:dPr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US" sz="1400" b="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pPr marL="0" indent="0">
                  <a:buNone/>
                </a:pPr>
                <a:r>
                  <a:rPr lang="en-US" sz="1400" b="0" dirty="0" smtClean="0">
                    <a:solidFill>
                      <a:schemeClr val="tx1"/>
                    </a:solidFill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1400" b="0" i="0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d>
                      <m:dPr>
                        <m:ctrlP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4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5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6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  <m:sSup>
                      <m:sSupPr>
                        <m:ctrlP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</m:sSub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f>
                          <m:fPr>
                            <m:ctrlP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4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5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6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7</m:t>
                            </m:r>
                          </m:sub>
                        </m:sSub>
                      </m:e>
                    </m:d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</a:rPr>
                      <m:t>𝑛</m:t>
                    </m:r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</m:sSub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4</m:t>
                            </m:r>
                          </m:sub>
                        </m:sSub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7</m:t>
                            </m:r>
                          </m:sub>
                        </m:sSub>
                      </m:e>
                    </m:d>
                    <m:r>
                      <a:rPr lang="en-US" sz="1400" b="0" i="0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1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Θ</m:t>
                    </m:r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(</m:t>
                    </m:r>
                    <m:sSup>
                      <m:sSupPr>
                        <m:ctrlP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  <m:sup>
                        <m:r>
                          <a:rPr lang="en-US" sz="14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1400" b="0" i="1" smtClean="0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sz="1400" dirty="0" smtClean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endParaRPr lang="en-US" sz="2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4114800"/>
              </a:xfrm>
              <a:blipFill rotWithShape="1">
                <a:blip r:embed="rId2"/>
                <a:stretch>
                  <a:fillRect l="-1111" t="-11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B58E-A11A-469A-B130-C765257D3974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95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Basic Sorting Algorithms</a:t>
            </a:r>
            <a:b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(Bubble </a:t>
            </a: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Sort)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66799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sz="1800" dirty="0" smtClean="0"/>
              <a:t>Input: </a:t>
            </a:r>
            <a:r>
              <a:rPr lang="en-US" sz="1800" dirty="0" smtClean="0">
                <a:ea typeface="Malgun Gothic"/>
                <a:cs typeface="Times New Roman"/>
              </a:rPr>
              <a:t>A </a:t>
            </a:r>
            <a:r>
              <a:rPr lang="en-US" sz="1800" dirty="0">
                <a:ea typeface="Malgun Gothic"/>
                <a:cs typeface="Times New Roman"/>
              </a:rPr>
              <a:t>sequence of n </a:t>
            </a:r>
            <a:r>
              <a:rPr lang="en-US" sz="1800" dirty="0" smtClean="0">
                <a:ea typeface="Malgun Gothic"/>
                <a:cs typeface="Times New Roman"/>
              </a:rPr>
              <a:t>numbers  &lt;</a:t>
            </a:r>
            <a:r>
              <a:rPr lang="en-US" sz="1800" dirty="0">
                <a:ea typeface="Malgun Gothic"/>
                <a:cs typeface="Times New Roman"/>
              </a:rPr>
              <a:t>a</a:t>
            </a:r>
            <a:r>
              <a:rPr lang="en-US" sz="1800" baseline="-25000" dirty="0">
                <a:ea typeface="Malgun Gothic"/>
                <a:cs typeface="Times New Roman"/>
              </a:rPr>
              <a:t>1</a:t>
            </a:r>
            <a:r>
              <a:rPr lang="en-US" sz="1800" dirty="0">
                <a:ea typeface="Malgun Gothic"/>
                <a:cs typeface="Times New Roman"/>
              </a:rPr>
              <a:t>, a</a:t>
            </a:r>
            <a:r>
              <a:rPr lang="en-US" sz="1800" baseline="-25000" dirty="0">
                <a:ea typeface="Malgun Gothic"/>
                <a:cs typeface="Times New Roman"/>
              </a:rPr>
              <a:t>2</a:t>
            </a:r>
            <a:r>
              <a:rPr lang="en-US" sz="1800" dirty="0">
                <a:ea typeface="Malgun Gothic"/>
                <a:cs typeface="Times New Roman"/>
              </a:rPr>
              <a:t>, a</a:t>
            </a:r>
            <a:r>
              <a:rPr lang="en-US" sz="1800" baseline="-25000" dirty="0">
                <a:ea typeface="Malgun Gothic"/>
                <a:cs typeface="Times New Roman"/>
              </a:rPr>
              <a:t>3</a:t>
            </a:r>
            <a:r>
              <a:rPr lang="en-US" sz="1800" dirty="0">
                <a:ea typeface="Malgun Gothic"/>
                <a:cs typeface="Times New Roman"/>
              </a:rPr>
              <a:t>, … a</a:t>
            </a:r>
            <a:r>
              <a:rPr lang="en-US" sz="1800" baseline="-25000" dirty="0">
                <a:ea typeface="Malgun Gothic"/>
                <a:cs typeface="Times New Roman"/>
              </a:rPr>
              <a:t>n</a:t>
            </a:r>
            <a:r>
              <a:rPr lang="en-US" sz="1800" dirty="0" smtClean="0">
                <a:ea typeface="Malgun Gothic"/>
                <a:cs typeface="Times New Roman"/>
              </a:rPr>
              <a:t>&gt;</a:t>
            </a:r>
          </a:p>
          <a:p>
            <a:pPr>
              <a:lnSpc>
                <a:spcPct val="115000"/>
              </a:lnSpc>
              <a:buClr>
                <a:schemeClr val="tx2"/>
              </a:buClr>
            </a:pPr>
            <a:r>
              <a:rPr lang="en-US" sz="1800" dirty="0" smtClean="0">
                <a:ea typeface="Malgun Gothic"/>
                <a:cs typeface="Times New Roman"/>
              </a:rPr>
              <a:t>Output: </a:t>
            </a:r>
            <a:r>
              <a:rPr lang="en-US" sz="1800" dirty="0">
                <a:ea typeface="Malgun Gothic"/>
                <a:cs typeface="Times New Roman"/>
              </a:rPr>
              <a:t>Permutation  &lt;a’</a:t>
            </a:r>
            <a:r>
              <a:rPr lang="en-US" sz="1800" baseline="-25000" dirty="0">
                <a:ea typeface="Malgun Gothic"/>
                <a:cs typeface="Times New Roman"/>
              </a:rPr>
              <a:t>1</a:t>
            </a:r>
            <a:r>
              <a:rPr lang="en-US" sz="1800" dirty="0">
                <a:ea typeface="Malgun Gothic"/>
                <a:cs typeface="Times New Roman"/>
              </a:rPr>
              <a:t>, a’</a:t>
            </a:r>
            <a:r>
              <a:rPr lang="en-US" sz="1800" baseline="-25000" dirty="0">
                <a:ea typeface="Malgun Gothic"/>
                <a:cs typeface="Times New Roman"/>
              </a:rPr>
              <a:t>2</a:t>
            </a:r>
            <a:r>
              <a:rPr lang="en-US" sz="1800" dirty="0">
                <a:ea typeface="Malgun Gothic"/>
                <a:cs typeface="Times New Roman"/>
              </a:rPr>
              <a:t>, a’</a:t>
            </a:r>
            <a:r>
              <a:rPr lang="en-US" sz="1800" baseline="-25000" dirty="0">
                <a:ea typeface="Malgun Gothic"/>
                <a:cs typeface="Times New Roman"/>
              </a:rPr>
              <a:t>3</a:t>
            </a:r>
            <a:r>
              <a:rPr lang="en-US" sz="1800" dirty="0">
                <a:ea typeface="Malgun Gothic"/>
                <a:cs typeface="Times New Roman"/>
              </a:rPr>
              <a:t>, … </a:t>
            </a:r>
            <a:r>
              <a:rPr lang="en-US" sz="1800" dirty="0" err="1">
                <a:ea typeface="Malgun Gothic"/>
                <a:cs typeface="Times New Roman"/>
              </a:rPr>
              <a:t>a’</a:t>
            </a:r>
            <a:r>
              <a:rPr lang="en-US" sz="1800" baseline="-25000" dirty="0" err="1">
                <a:ea typeface="Malgun Gothic"/>
                <a:cs typeface="Times New Roman"/>
              </a:rPr>
              <a:t>n</a:t>
            </a:r>
            <a:r>
              <a:rPr lang="en-US" sz="1800" dirty="0">
                <a:ea typeface="Malgun Gothic"/>
                <a:cs typeface="Times New Roman"/>
              </a:rPr>
              <a:t>&gt;  of input sequence such that </a:t>
            </a:r>
            <a:r>
              <a:rPr lang="en-US" sz="1800" dirty="0" smtClean="0">
                <a:ea typeface="Malgun Gothic"/>
                <a:cs typeface="Times New Roman"/>
              </a:rPr>
              <a:t>a’</a:t>
            </a:r>
            <a:r>
              <a:rPr lang="en-US" sz="1800" baseline="-25000" dirty="0" smtClean="0">
                <a:ea typeface="Malgun Gothic"/>
                <a:cs typeface="Times New Roman"/>
              </a:rPr>
              <a:t>1</a:t>
            </a:r>
            <a:r>
              <a:rPr lang="en-US" sz="1800" dirty="0" smtClean="0">
                <a:ea typeface="Malgun Gothic"/>
                <a:cs typeface="Times New Roman"/>
              </a:rPr>
              <a:t> </a:t>
            </a:r>
            <a:r>
              <a:rPr lang="en-US" sz="1800" dirty="0">
                <a:ea typeface="Malgun Gothic"/>
                <a:cs typeface="Calibri"/>
              </a:rPr>
              <a:t>≤</a:t>
            </a:r>
            <a:r>
              <a:rPr lang="en-US" sz="1800" dirty="0">
                <a:ea typeface="Malgun Gothic"/>
                <a:cs typeface="Times New Roman"/>
              </a:rPr>
              <a:t> a’</a:t>
            </a:r>
            <a:r>
              <a:rPr lang="en-US" sz="1800" baseline="-25000" dirty="0">
                <a:ea typeface="Malgun Gothic"/>
                <a:cs typeface="Times New Roman"/>
              </a:rPr>
              <a:t>2</a:t>
            </a:r>
            <a:r>
              <a:rPr lang="en-US" sz="1800" dirty="0">
                <a:ea typeface="Malgun Gothic"/>
                <a:cs typeface="Times New Roman"/>
              </a:rPr>
              <a:t> </a:t>
            </a:r>
            <a:r>
              <a:rPr lang="en-US" sz="1800" dirty="0">
                <a:ea typeface="Malgun Gothic"/>
                <a:cs typeface="Calibri"/>
              </a:rPr>
              <a:t>≤</a:t>
            </a:r>
            <a:r>
              <a:rPr lang="en-US" sz="1800" dirty="0">
                <a:ea typeface="Malgun Gothic"/>
                <a:cs typeface="Times New Roman"/>
              </a:rPr>
              <a:t> a’</a:t>
            </a:r>
            <a:r>
              <a:rPr lang="en-US" sz="1800" baseline="-25000" dirty="0">
                <a:ea typeface="Malgun Gothic"/>
                <a:cs typeface="Times New Roman"/>
              </a:rPr>
              <a:t>3</a:t>
            </a:r>
            <a:r>
              <a:rPr lang="en-US" sz="1800" dirty="0">
                <a:ea typeface="Malgun Gothic"/>
                <a:cs typeface="Times New Roman"/>
              </a:rPr>
              <a:t> </a:t>
            </a:r>
            <a:r>
              <a:rPr lang="en-US" sz="1800" dirty="0">
                <a:ea typeface="Malgun Gothic"/>
                <a:cs typeface="Calibri"/>
              </a:rPr>
              <a:t>≤</a:t>
            </a:r>
            <a:r>
              <a:rPr lang="en-US" sz="1800" dirty="0">
                <a:ea typeface="Malgun Gothic"/>
                <a:cs typeface="Times New Roman"/>
              </a:rPr>
              <a:t> … </a:t>
            </a:r>
            <a:r>
              <a:rPr lang="en-US" sz="1800" dirty="0">
                <a:ea typeface="Malgun Gothic"/>
                <a:cs typeface="Calibri"/>
              </a:rPr>
              <a:t>≤</a:t>
            </a:r>
            <a:r>
              <a:rPr lang="en-US" sz="1800" dirty="0">
                <a:ea typeface="Malgun Gothic"/>
                <a:cs typeface="Times New Roman"/>
              </a:rPr>
              <a:t> </a:t>
            </a:r>
            <a:r>
              <a:rPr lang="en-US" sz="1800" dirty="0" err="1">
                <a:ea typeface="Malgun Gothic"/>
                <a:cs typeface="Times New Roman"/>
              </a:rPr>
              <a:t>a’</a:t>
            </a:r>
            <a:r>
              <a:rPr lang="en-US" sz="1800" baseline="-25000" dirty="0" err="1">
                <a:ea typeface="Malgun Gothic"/>
                <a:cs typeface="Times New Roman"/>
              </a:rPr>
              <a:t>n</a:t>
            </a:r>
            <a:endParaRPr lang="en-US" sz="1800" dirty="0">
              <a:ea typeface="Malgun Gothic"/>
              <a:cs typeface="Times New Roman"/>
            </a:endParaRPr>
          </a:p>
          <a:p>
            <a:endParaRPr lang="en-US" sz="2000" dirty="0">
              <a:ea typeface="Malgun Gothic"/>
              <a:cs typeface="Times New Roman"/>
            </a:endParaRP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B58E-A11A-469A-B130-C765257D3974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3733800" y="2749551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6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114800" y="274955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3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495800" y="274955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876800" y="274955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257800" y="274955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638800" y="274955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733800" y="3365501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114800" y="3365501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495800" y="336550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876800" y="336550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257800" y="336550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638800" y="3365501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3733800" y="3931188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4114800" y="3931188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4495800" y="3931188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4876800" y="3931188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5257800" y="3931188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5638800" y="3931188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3733800" y="4501255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4114800" y="4501255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4495800" y="4501255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4876800" y="4501255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257800" y="4501255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638800" y="4501255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3733800" y="5066764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74" name="Rectangle 73"/>
          <p:cNvSpPr/>
          <p:nvPr/>
        </p:nvSpPr>
        <p:spPr bwMode="auto">
          <a:xfrm>
            <a:off x="4114800" y="5066764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4495800" y="506676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4876800" y="506676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5257800" y="506676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5638800" y="506676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3733800" y="559488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4114800" y="559488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4495800" y="559488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4876800" y="559488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5257800" y="559488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5638800" y="559488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2590800" y="28194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Bubble up</a:t>
            </a:r>
            <a:endParaRPr lang="en-US" sz="1200" dirty="0"/>
          </a:p>
        </p:txBody>
      </p:sp>
      <p:sp>
        <p:nvSpPr>
          <p:cNvPr id="53" name="TextBox 52"/>
          <p:cNvSpPr txBox="1"/>
          <p:nvPr/>
        </p:nvSpPr>
        <p:spPr>
          <a:xfrm>
            <a:off x="2590800" y="3380601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Bubble up</a:t>
            </a:r>
            <a:endParaRPr lang="en-US" sz="1200" dirty="0"/>
          </a:p>
        </p:txBody>
      </p:sp>
      <p:sp>
        <p:nvSpPr>
          <p:cNvPr id="54" name="TextBox 53"/>
          <p:cNvSpPr txBox="1"/>
          <p:nvPr/>
        </p:nvSpPr>
        <p:spPr>
          <a:xfrm>
            <a:off x="2590800" y="3990201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Bubble up</a:t>
            </a:r>
            <a:endParaRPr lang="en-US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2590800" y="45720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Bubble up</a:t>
            </a:r>
            <a:endParaRPr lang="en-US" sz="1200" dirty="0"/>
          </a:p>
        </p:txBody>
      </p:sp>
      <p:sp>
        <p:nvSpPr>
          <p:cNvPr id="63" name="TextBox 62"/>
          <p:cNvSpPr txBox="1"/>
          <p:nvPr/>
        </p:nvSpPr>
        <p:spPr>
          <a:xfrm>
            <a:off x="2590800" y="5133201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Bubble up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35896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UWKMJF (KSC)" pitchFamily="2" charset="-127"/>
              </a:rPr>
              <a:t>Basic </a:t>
            </a:r>
            <a:r>
              <a:rPr lang="en-US" altLang="ko-KR" dirty="0">
                <a:ea typeface="UWKMJF (KSC)" pitchFamily="2" charset="-127"/>
              </a:rPr>
              <a:t>Sorting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2800" dirty="0" smtClean="0">
                <a:ea typeface="UWKMJF (KSC)" pitchFamily="2" charset="-127"/>
              </a:rPr>
              <a:t>(Bubble Sort)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000" dirty="0"/>
              <a:t>For each iteration, </a:t>
            </a:r>
            <a:r>
              <a:rPr lang="en-US" sz="2000" dirty="0" smtClean="0"/>
              <a:t>larger element move up (or smaller element move down).</a:t>
            </a:r>
            <a:endParaRPr lang="en-US" sz="2000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B58E-A11A-469A-B130-C765257D3974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838200" y="2209800"/>
            <a:ext cx="4267200" cy="320703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</a:t>
            </a:r>
            <a:r>
              <a:rPr lang="en-US" sz="1600" dirty="0" err="1" smtClean="0">
                <a:latin typeface="Calibri"/>
                <a:ea typeface="Malgun Gothic"/>
                <a:cs typeface="Times New Roman"/>
              </a:rPr>
              <a:t>BubbleSort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(A)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latin typeface="Calibri"/>
                <a:ea typeface="Malgun Gothic"/>
                <a:cs typeface="Times New Roman"/>
              </a:rPr>
              <a:t>2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	{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3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for j =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|A|-1 down to 0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do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4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{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5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for k=2 to j do</a:t>
            </a:r>
            <a:endParaRPr lang="en-US" sz="1600" dirty="0" smtClean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6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{</a:t>
            </a:r>
          </a:p>
          <a:p>
            <a:pPr>
              <a:lnSpc>
                <a:spcPct val="115000"/>
              </a:lnSpc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7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      If A[k-1] &gt; A[k]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8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            Swap (A[k-1], A[k])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9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 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10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latin typeface="Calibri"/>
                <a:ea typeface="Malgun Gothic"/>
                <a:cs typeface="Times New Roman"/>
              </a:rPr>
              <a:t>11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	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38800" y="2781837"/>
            <a:ext cx="362600" cy="3754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1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38800" y="3337421"/>
            <a:ext cx="362600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2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38800" y="3832184"/>
            <a:ext cx="362600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3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57200" y="4136984"/>
            <a:ext cx="362600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4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cxnSp>
        <p:nvCxnSpPr>
          <p:cNvPr id="15" name="Straight Arrow Connector 14"/>
          <p:cNvCxnSpPr>
            <a:stCxn id="8" idx="1"/>
          </p:cNvCxnSpPr>
          <p:nvPr/>
        </p:nvCxnSpPr>
        <p:spPr bwMode="auto">
          <a:xfrm flipH="1" flipV="1">
            <a:off x="4267200" y="2969580"/>
            <a:ext cx="1371600" cy="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  <p:cxnSp>
        <p:nvCxnSpPr>
          <p:cNvPr id="19" name="Straight Arrow Connector 18"/>
          <p:cNvCxnSpPr>
            <a:stCxn id="9" idx="1"/>
          </p:cNvCxnSpPr>
          <p:nvPr/>
        </p:nvCxnSpPr>
        <p:spPr bwMode="auto">
          <a:xfrm flipH="1">
            <a:off x="3657600" y="3516829"/>
            <a:ext cx="19812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  <p:cxnSp>
        <p:nvCxnSpPr>
          <p:cNvPr id="24" name="Straight Arrow Connector 23"/>
          <p:cNvCxnSpPr>
            <a:stCxn id="10" idx="1"/>
          </p:cNvCxnSpPr>
          <p:nvPr/>
        </p:nvCxnSpPr>
        <p:spPr bwMode="auto">
          <a:xfrm flipH="1">
            <a:off x="3962400" y="4011592"/>
            <a:ext cx="16764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  <p:cxnSp>
        <p:nvCxnSpPr>
          <p:cNvPr id="26" name="Straight Arrow Connector 25"/>
          <p:cNvCxnSpPr>
            <a:stCxn id="11" idx="1"/>
          </p:cNvCxnSpPr>
          <p:nvPr/>
        </p:nvCxnSpPr>
        <p:spPr bwMode="auto">
          <a:xfrm flipH="1">
            <a:off x="4648200" y="4316392"/>
            <a:ext cx="1009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187460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Basic Sorting Algorithms</a:t>
            </a:r>
            <a:b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(Bubble </a:t>
            </a: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Sort Analysis for Best Case)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000" dirty="0"/>
              <a:t>For each iteration, </a:t>
            </a:r>
            <a:r>
              <a:rPr lang="en-US" sz="2000" dirty="0" smtClean="0"/>
              <a:t>larger element move up (or smaller element move down).</a:t>
            </a:r>
            <a:endParaRPr lang="en-US" sz="2000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B58E-A11A-469A-B130-C765257D3974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838200" y="2209800"/>
            <a:ext cx="4267200" cy="320703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</a:t>
            </a:r>
            <a:r>
              <a:rPr lang="en-US" sz="1600" dirty="0" err="1" smtClean="0">
                <a:latin typeface="Calibri"/>
                <a:ea typeface="Malgun Gothic"/>
                <a:cs typeface="Times New Roman"/>
              </a:rPr>
              <a:t>BubbleSort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(A)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latin typeface="Calibri"/>
                <a:ea typeface="Malgun Gothic"/>
                <a:cs typeface="Times New Roman"/>
              </a:rPr>
              <a:t>2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	{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3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for j =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|A|-1 down to 0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do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4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{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5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for k=2 to j do</a:t>
            </a:r>
            <a:endParaRPr lang="en-US" sz="1600" dirty="0" smtClean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6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{</a:t>
            </a:r>
          </a:p>
          <a:p>
            <a:pPr>
              <a:lnSpc>
                <a:spcPct val="115000"/>
              </a:lnSpc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7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      If A[k-1] &gt; A[k]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8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            Swap (A[k-1], A[k])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9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 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10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latin typeface="Calibri"/>
                <a:ea typeface="Malgun Gothic"/>
                <a:cs typeface="Times New Roman"/>
              </a:rPr>
              <a:t>11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	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638800" y="2717442"/>
                <a:ext cx="590739" cy="5037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1600" b="1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𝐂</m:t>
                          </m:r>
                        </m:e>
                        <m:sub>
                          <m:r>
                            <a:rPr lang="en-US" sz="1600" b="1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𝟏</m:t>
                          </m:r>
                        </m:sub>
                      </m:sSub>
                      <m:r>
                        <a:rPr lang="en-US" sz="1600" b="1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𝒏</m:t>
                      </m:r>
                    </m:oMath>
                  </m:oMathPara>
                </a14:m>
                <a:endParaRPr lang="en-US" sz="16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2717442"/>
                <a:ext cx="590739" cy="50372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638800" y="3285905"/>
                <a:ext cx="1129155" cy="5037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1600" b="1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𝐂</m:t>
                          </m:r>
                        </m:e>
                        <m:sub>
                          <m:r>
                            <a:rPr lang="en-US" sz="1600" b="1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𝟐</m:t>
                          </m:r>
                        </m:sub>
                      </m:sSub>
                      <m:r>
                        <a:rPr lang="en-US" sz="1600" b="1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(</m:t>
                      </m:r>
                      <m:r>
                        <a:rPr lang="en-US" sz="1600" b="1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𝒏</m:t>
                      </m:r>
                      <m:r>
                        <a:rPr lang="en-US" sz="1600" b="1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𝟏</m:t>
                      </m:r>
                      <m:r>
                        <a:rPr lang="en-US" sz="1600" b="1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)</m:t>
                      </m:r>
                    </m:oMath>
                  </m:oMathPara>
                </a14:m>
                <a:endParaRPr lang="en-US" sz="16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285905"/>
                <a:ext cx="1129155" cy="50372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638800" y="3729152"/>
                <a:ext cx="1296381" cy="7581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1600" b="1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𝐂</m:t>
                          </m:r>
                        </m:e>
                        <m:sub>
                          <m:r>
                            <a:rPr lang="en-US" sz="1600" b="1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𝟑</m:t>
                          </m:r>
                        </m:sub>
                      </m:sSub>
                      <m:f>
                        <m:fPr>
                          <m:ctrlP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𝒏</m:t>
                          </m:r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(</m:t>
                          </m:r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𝒏</m:t>
                          </m:r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−</m:t>
                          </m:r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𝟏</m:t>
                          </m:r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)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16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729152"/>
                <a:ext cx="1296381" cy="75815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/>
          <p:cNvCxnSpPr>
            <a:stCxn id="8" idx="1"/>
          </p:cNvCxnSpPr>
          <p:nvPr/>
        </p:nvCxnSpPr>
        <p:spPr bwMode="auto">
          <a:xfrm flipH="1">
            <a:off x="4191000" y="2969306"/>
            <a:ext cx="1447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/>
          <p:cNvCxnSpPr>
            <a:stCxn id="9" idx="1"/>
          </p:cNvCxnSpPr>
          <p:nvPr/>
        </p:nvCxnSpPr>
        <p:spPr bwMode="auto">
          <a:xfrm flipH="1">
            <a:off x="3733800" y="3537769"/>
            <a:ext cx="1905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/>
          <p:cNvCxnSpPr>
            <a:stCxn id="10" idx="1"/>
          </p:cNvCxnSpPr>
          <p:nvPr/>
        </p:nvCxnSpPr>
        <p:spPr bwMode="auto">
          <a:xfrm flipH="1">
            <a:off x="3962400" y="4108230"/>
            <a:ext cx="16764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30507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Basic Sorting Algorithms</a:t>
            </a:r>
            <a:b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(Bubble Sort Analysis for Best Case)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B58E-A11A-469A-B130-C765257D3974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3733800" y="2286000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114800" y="22860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495800" y="22860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876800" y="22860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257800" y="22860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638800" y="22860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3733800" y="2901950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114800" y="2901950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495800" y="290195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876800" y="290195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257800" y="290195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638800" y="2901950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3733800" y="346763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4114800" y="346763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4495800" y="346763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4876800" y="346763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5257800" y="346763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5638800" y="346763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3733800" y="4037704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4114800" y="4037704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4495800" y="4037704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4876800" y="403770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257800" y="403770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638800" y="403770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3733800" y="4603213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74" name="Rectangle 73"/>
          <p:cNvSpPr/>
          <p:nvPr/>
        </p:nvSpPr>
        <p:spPr bwMode="auto">
          <a:xfrm>
            <a:off x="4114800" y="4603213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4495800" y="460321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4876800" y="460321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5257800" y="460321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5638800" y="460321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3733800" y="5131336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4114800" y="51313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4495800" y="51313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4876800" y="51313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5257800" y="51313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5638800" y="51313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2590800" y="2355849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Bubble up</a:t>
            </a:r>
            <a:endParaRPr lang="en-US" sz="1200" dirty="0"/>
          </a:p>
        </p:txBody>
      </p:sp>
      <p:sp>
        <p:nvSpPr>
          <p:cNvPr id="53" name="TextBox 52"/>
          <p:cNvSpPr txBox="1"/>
          <p:nvPr/>
        </p:nvSpPr>
        <p:spPr>
          <a:xfrm>
            <a:off x="2590800" y="291705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Bubble up</a:t>
            </a:r>
            <a:endParaRPr lang="en-US" sz="1200" dirty="0"/>
          </a:p>
        </p:txBody>
      </p:sp>
      <p:sp>
        <p:nvSpPr>
          <p:cNvPr id="54" name="TextBox 53"/>
          <p:cNvSpPr txBox="1"/>
          <p:nvPr/>
        </p:nvSpPr>
        <p:spPr>
          <a:xfrm>
            <a:off x="2590800" y="352665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Bubble up</a:t>
            </a:r>
            <a:endParaRPr lang="en-US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2590800" y="4108449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Bubble up</a:t>
            </a:r>
            <a:endParaRPr lang="en-US" sz="1200" dirty="0"/>
          </a:p>
        </p:txBody>
      </p:sp>
      <p:sp>
        <p:nvSpPr>
          <p:cNvPr id="63" name="TextBox 62"/>
          <p:cNvSpPr txBox="1"/>
          <p:nvPr/>
        </p:nvSpPr>
        <p:spPr>
          <a:xfrm>
            <a:off x="2590800" y="466965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Bubble up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950794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Basic Sorting Algorithms</a:t>
            </a:r>
            <a:b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(Bubble </a:t>
            </a: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Sort Analysis for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Worst </a:t>
            </a: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Case)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000" dirty="0"/>
              <a:t>For each iteration, </a:t>
            </a:r>
            <a:r>
              <a:rPr lang="en-US" sz="2000" dirty="0" smtClean="0"/>
              <a:t>larger element move up (or smaller element move down).</a:t>
            </a:r>
            <a:endParaRPr lang="en-US" sz="2000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B58E-A11A-469A-B130-C765257D3974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838200" y="2209800"/>
            <a:ext cx="4267200" cy="320703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</a:t>
            </a:r>
            <a:r>
              <a:rPr lang="en-US" sz="1600" dirty="0" err="1" smtClean="0">
                <a:latin typeface="Calibri"/>
                <a:ea typeface="Malgun Gothic"/>
                <a:cs typeface="Times New Roman"/>
              </a:rPr>
              <a:t>BubbleSort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(A)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latin typeface="Calibri"/>
                <a:ea typeface="Malgun Gothic"/>
                <a:cs typeface="Times New Roman"/>
              </a:rPr>
              <a:t>2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	{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3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for j =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|A|-1 down to 0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do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4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{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5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for k=2 to j do</a:t>
            </a:r>
            <a:endParaRPr lang="en-US" sz="1600" dirty="0" smtClean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6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{</a:t>
            </a:r>
          </a:p>
          <a:p>
            <a:pPr>
              <a:lnSpc>
                <a:spcPct val="115000"/>
              </a:lnSpc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7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      If A[k-1] &gt; A[k]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8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            Swap (A[k-1], A[k])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9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 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10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latin typeface="Calibri"/>
                <a:ea typeface="Malgun Gothic"/>
                <a:cs typeface="Times New Roman"/>
              </a:rPr>
              <a:t>11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	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638800" y="2717442"/>
                <a:ext cx="590739" cy="5037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1600" b="1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𝐂</m:t>
                          </m:r>
                        </m:e>
                        <m:sub>
                          <m:r>
                            <a:rPr lang="en-US" sz="1600" b="1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𝟏</m:t>
                          </m:r>
                        </m:sub>
                      </m:sSub>
                      <m:r>
                        <a:rPr lang="en-US" sz="1600" b="1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𝒏</m:t>
                      </m:r>
                    </m:oMath>
                  </m:oMathPara>
                </a14:m>
                <a:endParaRPr lang="en-US" sz="16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2717442"/>
                <a:ext cx="590739" cy="50372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638800" y="3285905"/>
                <a:ext cx="1129155" cy="5037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1600" b="1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𝐂</m:t>
                          </m:r>
                        </m:e>
                        <m:sub>
                          <m:r>
                            <a:rPr lang="en-US" sz="1600" b="1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𝟐</m:t>
                          </m:r>
                        </m:sub>
                      </m:sSub>
                      <m:r>
                        <a:rPr lang="en-US" sz="1600" b="1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(</m:t>
                      </m:r>
                      <m:r>
                        <a:rPr lang="en-US" sz="1600" b="1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𝒏</m:t>
                      </m:r>
                      <m:r>
                        <a:rPr lang="en-US" sz="1600" b="1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−</m:t>
                      </m:r>
                      <m:r>
                        <a:rPr lang="en-US" sz="1600" b="1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𝟏</m:t>
                      </m:r>
                      <m:r>
                        <a:rPr lang="en-US" sz="1600" b="1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)</m:t>
                      </m:r>
                    </m:oMath>
                  </m:oMathPara>
                </a14:m>
                <a:endParaRPr lang="en-US" sz="16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285905"/>
                <a:ext cx="1129155" cy="50372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638800" y="3729152"/>
                <a:ext cx="1296381" cy="7581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1600" b="1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𝐂</m:t>
                          </m:r>
                        </m:e>
                        <m:sub>
                          <m:r>
                            <a:rPr lang="en-US" sz="1600" b="1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𝟑</m:t>
                          </m:r>
                        </m:sub>
                      </m:sSub>
                      <m:f>
                        <m:fPr>
                          <m:ctrlP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𝒏</m:t>
                          </m:r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(</m:t>
                          </m:r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𝒏</m:t>
                          </m:r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−</m:t>
                          </m:r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𝟏</m:t>
                          </m:r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)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16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729152"/>
                <a:ext cx="1296381" cy="75815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/>
          <p:cNvCxnSpPr>
            <a:stCxn id="8" idx="1"/>
          </p:cNvCxnSpPr>
          <p:nvPr/>
        </p:nvCxnSpPr>
        <p:spPr bwMode="auto">
          <a:xfrm flipH="1">
            <a:off x="4191000" y="2969306"/>
            <a:ext cx="1447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  <p:cxnSp>
        <p:nvCxnSpPr>
          <p:cNvPr id="14" name="Straight Arrow Connector 13"/>
          <p:cNvCxnSpPr>
            <a:stCxn id="9" idx="1"/>
          </p:cNvCxnSpPr>
          <p:nvPr/>
        </p:nvCxnSpPr>
        <p:spPr bwMode="auto">
          <a:xfrm flipH="1">
            <a:off x="3733800" y="3537769"/>
            <a:ext cx="1905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  <p:cxnSp>
        <p:nvCxnSpPr>
          <p:cNvPr id="17" name="Straight Arrow Connector 16"/>
          <p:cNvCxnSpPr>
            <a:stCxn id="10" idx="1"/>
          </p:cNvCxnSpPr>
          <p:nvPr/>
        </p:nvCxnSpPr>
        <p:spPr bwMode="auto">
          <a:xfrm flipH="1">
            <a:off x="3962400" y="4108230"/>
            <a:ext cx="16764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7085619" y="4042444"/>
                <a:ext cx="1288366" cy="7581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a:rPr lang="en-US" sz="1600" b="1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𝐂</m:t>
                          </m:r>
                        </m:e>
                        <m:sub>
                          <m:r>
                            <a:rPr lang="en-US" sz="1600" b="1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𝟒</m:t>
                          </m:r>
                        </m:sub>
                      </m:sSub>
                      <m:f>
                        <m:fPr>
                          <m:ctrlP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𝒏</m:t>
                          </m:r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(</m:t>
                          </m:r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𝒏</m:t>
                          </m:r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−</m:t>
                          </m:r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𝟏</m:t>
                          </m:r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)</m:t>
                          </m:r>
                        </m:num>
                        <m:den>
                          <m:r>
                            <a:rPr lang="en-US" sz="1600" b="1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en-US" sz="16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5619" y="4042444"/>
                <a:ext cx="1288366" cy="75815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Straight Arrow Connector 10"/>
          <p:cNvCxnSpPr>
            <a:stCxn id="13" idx="1"/>
          </p:cNvCxnSpPr>
          <p:nvPr/>
        </p:nvCxnSpPr>
        <p:spPr bwMode="auto">
          <a:xfrm flipH="1">
            <a:off x="4572000" y="4421522"/>
            <a:ext cx="251361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4055355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Basic Sorting Algorithms</a:t>
            </a:r>
            <a:b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(Bubble Sort Analysis for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Worst </a:t>
            </a: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Case)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B58E-A11A-469A-B130-C765257D3974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3733800" y="2286000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114800" y="22860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495800" y="22860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876800" y="22860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5257800" y="22860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638800" y="22860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3733800" y="2901950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114800" y="2901950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495800" y="290195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876800" y="290195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5257800" y="290195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5638800" y="2901950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0" name="Rectangle 39"/>
          <p:cNvSpPr/>
          <p:nvPr/>
        </p:nvSpPr>
        <p:spPr bwMode="auto">
          <a:xfrm>
            <a:off x="3733800" y="346763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4114800" y="346763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4495800" y="346763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4876800" y="346763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5257800" y="346763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5638800" y="346763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3733800" y="4037704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4114800" y="4037704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4495800" y="4037704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4876800" y="403770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257800" y="403770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638800" y="403770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3" name="Rectangle 72"/>
          <p:cNvSpPr/>
          <p:nvPr/>
        </p:nvSpPr>
        <p:spPr bwMode="auto">
          <a:xfrm>
            <a:off x="3733800" y="4603213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4" name="Rectangle 73"/>
          <p:cNvSpPr/>
          <p:nvPr/>
        </p:nvSpPr>
        <p:spPr bwMode="auto">
          <a:xfrm>
            <a:off x="4114800" y="4603213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4495800" y="460321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4876800" y="460321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5257800" y="460321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5638800" y="460321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4" name="Rectangle 93"/>
          <p:cNvSpPr/>
          <p:nvPr/>
        </p:nvSpPr>
        <p:spPr bwMode="auto">
          <a:xfrm>
            <a:off x="3733800" y="5131336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4114800" y="51313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4495800" y="51313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4876800" y="51313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5257800" y="51313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5638800" y="51313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2590800" y="2355849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Bubble up</a:t>
            </a:r>
            <a:endParaRPr lang="en-US" sz="1200" dirty="0"/>
          </a:p>
        </p:txBody>
      </p:sp>
      <p:sp>
        <p:nvSpPr>
          <p:cNvPr id="53" name="TextBox 52"/>
          <p:cNvSpPr txBox="1"/>
          <p:nvPr/>
        </p:nvSpPr>
        <p:spPr>
          <a:xfrm>
            <a:off x="2590800" y="291705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Bubble up</a:t>
            </a:r>
            <a:endParaRPr lang="en-US" sz="1200" dirty="0"/>
          </a:p>
        </p:txBody>
      </p:sp>
      <p:sp>
        <p:nvSpPr>
          <p:cNvPr id="54" name="TextBox 53"/>
          <p:cNvSpPr txBox="1"/>
          <p:nvPr/>
        </p:nvSpPr>
        <p:spPr>
          <a:xfrm>
            <a:off x="2590800" y="352665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Bubble up</a:t>
            </a:r>
            <a:endParaRPr lang="en-US" sz="1200" dirty="0"/>
          </a:p>
        </p:txBody>
      </p:sp>
      <p:sp>
        <p:nvSpPr>
          <p:cNvPr id="56" name="TextBox 55"/>
          <p:cNvSpPr txBox="1"/>
          <p:nvPr/>
        </p:nvSpPr>
        <p:spPr>
          <a:xfrm>
            <a:off x="2590800" y="4108449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Bubble up</a:t>
            </a:r>
            <a:endParaRPr lang="en-US" sz="1200" dirty="0"/>
          </a:p>
        </p:txBody>
      </p:sp>
      <p:sp>
        <p:nvSpPr>
          <p:cNvPr id="63" name="TextBox 62"/>
          <p:cNvSpPr txBox="1"/>
          <p:nvPr/>
        </p:nvSpPr>
        <p:spPr>
          <a:xfrm>
            <a:off x="2590800" y="466965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Bubble up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2659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UWKMJF (KSC)" pitchFamily="2" charset="-127"/>
              </a:rPr>
              <a:t>Basic </a:t>
            </a:r>
            <a:r>
              <a:rPr lang="en-US" altLang="ko-KR" dirty="0">
                <a:ea typeface="UWKMJF (KSC)" pitchFamily="2" charset="-127"/>
              </a:rPr>
              <a:t>Sorting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2800" dirty="0" smtClean="0">
                <a:ea typeface="UWKMJF (KSC)" pitchFamily="2" charset="-127"/>
              </a:rPr>
              <a:t>(Selection </a:t>
            </a:r>
            <a:r>
              <a:rPr lang="en-US" altLang="ko-KR" sz="2800" dirty="0">
                <a:ea typeface="UWKMJF (KSC)" pitchFamily="2" charset="-127"/>
              </a:rPr>
              <a:t>Sort)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000" dirty="0"/>
              <a:t>For each iteration, a </a:t>
            </a:r>
            <a:r>
              <a:rPr lang="en-US" sz="2000" dirty="0" smtClean="0"/>
              <a:t>minimum is found in the sub list and it </a:t>
            </a:r>
            <a:r>
              <a:rPr lang="en-US" sz="2000" dirty="0"/>
              <a:t>is placed into right position </a:t>
            </a:r>
            <a:r>
              <a:rPr lang="en-US" sz="2000" dirty="0" smtClean="0"/>
              <a:t>in sorted </a:t>
            </a:r>
            <a:r>
              <a:rPr lang="en-US" sz="2000" dirty="0"/>
              <a:t>sub list.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B58E-A11A-469A-B130-C765257D397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838200" y="2209800"/>
            <a:ext cx="4267200" cy="405649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Selection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sort (A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latin typeface="Calibri"/>
                <a:ea typeface="Malgun Gothic"/>
                <a:cs typeface="Times New Roman"/>
              </a:rPr>
              <a:t>2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	{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3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for j =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0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|A|-2 do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4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{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5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Min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=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j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6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for k= j+1 to |A|-1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7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{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8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       if A[k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]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 &lt;A[Min] then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9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	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 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     Min = k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10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 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11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If Min ≠ j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12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    Swap (A[j], A[Min])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13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}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latin typeface="Calibri"/>
                <a:ea typeface="Malgun Gothic"/>
                <a:cs typeface="Times New Roman"/>
              </a:rPr>
              <a:t>14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	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38800" y="2781837"/>
            <a:ext cx="362600" cy="3754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1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38800" y="3337421"/>
            <a:ext cx="362600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2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38800" y="3624903"/>
            <a:ext cx="362600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3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57200" y="4136984"/>
            <a:ext cx="362600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4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38800" y="4474908"/>
            <a:ext cx="362600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5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638800" y="5029200"/>
            <a:ext cx="362600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6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638800" y="5330426"/>
            <a:ext cx="362600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7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cxnSp>
        <p:nvCxnSpPr>
          <p:cNvPr id="20" name="Straight Connector 19"/>
          <p:cNvCxnSpPr>
            <a:stCxn id="9" idx="1"/>
          </p:cNvCxnSpPr>
          <p:nvPr/>
        </p:nvCxnSpPr>
        <p:spPr bwMode="auto">
          <a:xfrm flipH="1">
            <a:off x="3276600" y="3516829"/>
            <a:ext cx="2362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32" name="Straight Connector 31"/>
          <p:cNvCxnSpPr>
            <a:stCxn id="8" idx="1"/>
          </p:cNvCxnSpPr>
          <p:nvPr/>
        </p:nvCxnSpPr>
        <p:spPr bwMode="auto">
          <a:xfrm flipH="1" flipV="1">
            <a:off x="4648200" y="2969580"/>
            <a:ext cx="990600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34" name="Straight Connector 33"/>
          <p:cNvCxnSpPr>
            <a:stCxn id="10" idx="1"/>
          </p:cNvCxnSpPr>
          <p:nvPr/>
        </p:nvCxnSpPr>
        <p:spPr bwMode="auto">
          <a:xfrm flipH="1">
            <a:off x="4381500" y="3804311"/>
            <a:ext cx="12573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16" name="Straight Arrow Connector 15"/>
          <p:cNvCxnSpPr>
            <a:stCxn id="11" idx="1"/>
          </p:cNvCxnSpPr>
          <p:nvPr/>
        </p:nvCxnSpPr>
        <p:spPr bwMode="auto">
          <a:xfrm flipH="1">
            <a:off x="4381500" y="4316392"/>
            <a:ext cx="12757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18" name="Straight Arrow Connector 17"/>
          <p:cNvCxnSpPr>
            <a:stCxn id="12" idx="1"/>
          </p:cNvCxnSpPr>
          <p:nvPr/>
        </p:nvCxnSpPr>
        <p:spPr bwMode="auto">
          <a:xfrm flipH="1">
            <a:off x="3962400" y="4654316"/>
            <a:ext cx="16764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21" name="Straight Arrow Connector 20"/>
          <p:cNvCxnSpPr>
            <a:stCxn id="13" idx="1"/>
          </p:cNvCxnSpPr>
          <p:nvPr/>
        </p:nvCxnSpPr>
        <p:spPr bwMode="auto">
          <a:xfrm flipH="1">
            <a:off x="3352800" y="5208608"/>
            <a:ext cx="2286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23" name="Straight Arrow Connector 22"/>
          <p:cNvCxnSpPr>
            <a:stCxn id="14" idx="1"/>
          </p:cNvCxnSpPr>
          <p:nvPr/>
        </p:nvCxnSpPr>
        <p:spPr bwMode="auto">
          <a:xfrm flipH="1">
            <a:off x="4267200" y="5509834"/>
            <a:ext cx="13716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09232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Basic Sorting Algorithms</a:t>
            </a:r>
            <a:b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(Bubble Sort Analysis for Worst Case)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Bubble Sort Analysis</a:t>
                </a:r>
              </a:p>
              <a:p>
                <a:pPr>
                  <a:buClr>
                    <a:schemeClr val="tx2"/>
                  </a:buClr>
                </a:pPr>
                <a:r>
                  <a:rPr lang="en-US" sz="2400" dirty="0" smtClean="0"/>
                  <a:t>Best Case:</a:t>
                </a:r>
              </a:p>
              <a:p>
                <a:pPr marL="800100" lvl="2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/>
                        </a:rPr>
                        <m:t>𝑛</m:t>
                      </m:r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−1)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i="1" dirty="0" smtClean="0">
                  <a:latin typeface="Cambria Math"/>
                </a:endParaRPr>
              </a:p>
              <a:p>
                <a:pPr marL="800100" lvl="2" indent="0">
                  <a:buNone/>
                </a:pPr>
                <a:r>
                  <a:rPr lang="en-US" b="0" dirty="0" smtClean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/>
                                  </a:rPr>
                                  <m:t>3</m:t>
                                </m:r>
                              </m:sub>
                            </m:sSub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b="0" i="1" smtClean="0">
                        <a:latin typeface="Cambria Math"/>
                      </a:rPr>
                      <m:t>𝑛</m:t>
                    </m:r>
                    <m:r>
                      <a:rPr lang="en-US" b="0" i="1" smtClean="0"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b="0" i="1" smtClean="0">
                        <a:latin typeface="Cambria Math"/>
                        <a:ea typeface="Cambria Math"/>
                      </a:rPr>
                      <m:t>Θ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(</m:t>
                    </m:r>
                    <m:sSup>
                      <m:sSupPr>
                        <m:ctrlPr>
                          <a:rPr lang="en-US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endParaRPr lang="en-US" dirty="0"/>
              </a:p>
              <a:p>
                <a:pPr>
                  <a:buClr>
                    <a:schemeClr val="tx2"/>
                  </a:buClr>
                </a:pPr>
                <a:r>
                  <a:rPr lang="en-US" sz="2400" dirty="0" smtClean="0"/>
                  <a:t>Worst Case:</a:t>
                </a:r>
              </a:p>
              <a:p>
                <a:pPr marL="800100" lvl="2" indent="0">
                  <a:buClr>
                    <a:srgbClr val="4F81BD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𝑛</m:t>
                      </m:r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−1)</m:t>
                          </m:r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en-US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4</m:t>
                          </m:r>
                        </m:sub>
                      </m:sSub>
                      <m:f>
                        <m:fPr>
                          <m:ctrlP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(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−1)</m:t>
                          </m:r>
                        </m:num>
                        <m:den>
                          <m:r>
                            <a:rPr lang="en-US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i="1" dirty="0">
                  <a:solidFill>
                    <a:prstClr val="black"/>
                  </a:solidFill>
                  <a:latin typeface="Cambria Math"/>
                </a:endParaRPr>
              </a:p>
              <a:p>
                <a:pPr marL="800100" lvl="2" indent="0">
                  <a:buClr>
                    <a:srgbClr val="4F81BD"/>
                  </a:buClr>
                  <a:buNone/>
                </a:pPr>
                <a:r>
                  <a:rPr lang="en-US" dirty="0">
                    <a:solidFill>
                      <a:prstClr val="black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(</m:t>
                    </m:r>
                    <m:f>
                      <m:f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4</m:t>
                            </m:r>
                          </m:sub>
                        </m:sSub>
                      </m:num>
                      <m:den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solidFill>
                          <a:prstClr val="black"/>
                        </a:solidFill>
                        <a:latin typeface="Cambria Math"/>
                      </a:rPr>
                      <m:t>)</m:t>
                    </m:r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3</m:t>
                                </m:r>
                              </m:sub>
                            </m:sSub>
                          </m:num>
                          <m:den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4</m:t>
                                </m:r>
                              </m:sub>
                            </m:sSub>
                          </m:num>
                          <m:den>
                            <m:r>
                              <a:rPr lang="en-US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𝑛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−</m:t>
                    </m:r>
                    <m:sSub>
                      <m:sSub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𝐶</m:t>
                        </m:r>
                      </m:e>
                      <m:sub>
                        <m:r>
                          <a:rPr lang="en-US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Θ</m:t>
                    </m:r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(</m:t>
                    </m:r>
                    <m:sSup>
                      <m:sSupPr>
                        <m:ctrlP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  <m:sup>
                        <m:r>
                          <a:rPr lang="en-US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dirty="0">
                  <a:solidFill>
                    <a:prstClr val="black"/>
                  </a:solidFill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13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12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>
                <a:effectLst/>
              </a:rPr>
              <a:t>Founded by Donald Shell and named the sorting algorithm after himself in 1959.</a:t>
            </a:r>
          </a:p>
          <a:p>
            <a:r>
              <a:rPr lang="en-US" sz="2800" dirty="0">
                <a:effectLst/>
              </a:rPr>
              <a:t>1</a:t>
            </a:r>
            <a:r>
              <a:rPr lang="en-US" sz="2800" baseline="30000" dirty="0">
                <a:effectLst/>
              </a:rPr>
              <a:t>st</a:t>
            </a:r>
            <a:r>
              <a:rPr lang="en-US" sz="2800" dirty="0">
                <a:effectLst/>
              </a:rPr>
              <a:t> algorithm to break the quadratic time barrier but few years later, a sub quadratic time bound was </a:t>
            </a:r>
            <a:r>
              <a:rPr lang="en-US" sz="2800" dirty="0" smtClean="0">
                <a:effectLst/>
              </a:rPr>
              <a:t>proven</a:t>
            </a:r>
          </a:p>
          <a:p>
            <a:r>
              <a:rPr lang="en-US" dirty="0" smtClean="0"/>
              <a:t>Shell sort </a:t>
            </a:r>
            <a:r>
              <a:rPr lang="en-US" dirty="0"/>
              <a:t>improves on the efficiency of insertion sort </a:t>
            </a:r>
            <a:r>
              <a:rPr lang="en-US" dirty="0" smtClean="0"/>
              <a:t>by quickly shifting </a:t>
            </a:r>
            <a:r>
              <a:rPr lang="en-US" dirty="0"/>
              <a:t>values to their destination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altLang="ko-KR" sz="4000" dirty="0">
                <a:ea typeface="UWKMJF (KSC)" pitchFamily="2" charset="-127"/>
              </a:rPr>
              <a:t>Elementary Sorting Algorithms</a:t>
            </a:r>
            <a:br>
              <a:rPr lang="en-US" altLang="ko-KR" sz="4000" dirty="0">
                <a:ea typeface="UWKMJF (KSC)" pitchFamily="2" charset="-127"/>
              </a:rPr>
            </a:br>
            <a:r>
              <a:rPr lang="en-US" altLang="ko-KR" sz="3200" dirty="0">
                <a:ea typeface="UWKMJF (KSC)" pitchFamily="2" charset="-127"/>
              </a:rPr>
              <a:t>(Shell Sort)</a:t>
            </a:r>
          </a:p>
        </p:txBody>
      </p:sp>
    </p:spTree>
    <p:extLst>
      <p:ext uri="{BB962C8B-B14F-4D97-AF65-F5344CB8AC3E}">
        <p14:creationId xmlns:p14="http://schemas.microsoft.com/office/powerpoint/2010/main" val="37696938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95772C-2BF2-4E71-890C-2B8FB92F8C7F}" type="slidenum">
              <a:rPr lang="en-US"/>
              <a:pPr/>
              <a:t>22</a:t>
            </a:fld>
            <a:endParaRPr lang="en-US"/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>
                <a:ea typeface="UWKMJF (KSC)" pitchFamily="2" charset="-127"/>
              </a:rPr>
              <a:t>Elementary Sorting Algorithms</a:t>
            </a:r>
            <a:br>
              <a:rPr lang="en-US" altLang="ko-KR" sz="4000" dirty="0">
                <a:ea typeface="UWKMJF (KSC)" pitchFamily="2" charset="-127"/>
              </a:rPr>
            </a:br>
            <a:r>
              <a:rPr lang="en-US" altLang="ko-KR" sz="3200" dirty="0">
                <a:ea typeface="UWKMJF (KSC)" pitchFamily="2" charset="-127"/>
              </a:rPr>
              <a:t>(Shell Sort)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altLang="ko-KR" dirty="0">
                <a:ea typeface="바탕" pitchFamily="18" charset="-127"/>
              </a:rPr>
              <a:t>Shell sort is a simple extension of insertion sort that gains speed by allowing exchanges of elements that are far apart.</a:t>
            </a:r>
          </a:p>
          <a:p>
            <a:pPr>
              <a:buClr>
                <a:schemeClr val="tx2"/>
              </a:buClr>
            </a:pPr>
            <a:r>
              <a:rPr lang="en-US" dirty="0" smtClean="0"/>
              <a:t>Shell sort </a:t>
            </a:r>
            <a:r>
              <a:rPr lang="en-US" dirty="0"/>
              <a:t>works by comparing elements that </a:t>
            </a:r>
            <a:r>
              <a:rPr lang="en-US" dirty="0" smtClean="0"/>
              <a:t>are far rather </a:t>
            </a:r>
            <a:r>
              <a:rPr lang="en-US" dirty="0"/>
              <a:t>than adjacent </a:t>
            </a:r>
            <a:r>
              <a:rPr lang="en-US" dirty="0" smtClean="0"/>
              <a:t>elements</a:t>
            </a:r>
            <a:endParaRPr lang="en-US" dirty="0"/>
          </a:p>
          <a:p>
            <a:pPr>
              <a:buClr>
                <a:schemeClr val="tx2"/>
              </a:buClr>
            </a:pPr>
            <a:r>
              <a:rPr lang="en-US" altLang="ko-KR" dirty="0" smtClean="0">
                <a:ea typeface="바탕" pitchFamily="18" charset="-127"/>
              </a:rPr>
              <a:t>The </a:t>
            </a:r>
            <a:r>
              <a:rPr lang="en-US" altLang="ko-KR" dirty="0">
                <a:ea typeface="바탕" pitchFamily="18" charset="-127"/>
              </a:rPr>
              <a:t>speed of shell sort is depending on the chose of sequence of h</a:t>
            </a:r>
            <a:r>
              <a:rPr lang="en-US" altLang="ko-KR" dirty="0">
                <a:ea typeface="굴림" pitchFamily="34" charset="-127"/>
              </a:rPr>
              <a:t> (sequence of apart</a:t>
            </a:r>
            <a:r>
              <a:rPr lang="en-US" altLang="ko-KR" dirty="0" smtClean="0">
                <a:ea typeface="굴림" pitchFamily="34" charset="-127"/>
              </a:rPr>
              <a:t>)</a:t>
            </a:r>
          </a:p>
          <a:p>
            <a:pPr>
              <a:buClr>
                <a:schemeClr val="tx2"/>
              </a:buClr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25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>
                <a:effectLst/>
                <a:latin typeface="Arial" charset="0"/>
              </a:rPr>
              <a:t>Shellsort</a:t>
            </a:r>
          </a:p>
        </p:txBody>
      </p:sp>
      <p:sp>
        <p:nvSpPr>
          <p:cNvPr id="2048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Shell sort </a:t>
            </a:r>
            <a:r>
              <a:rPr lang="en-US" dirty="0">
                <a:effectLst/>
              </a:rPr>
              <a:t>uses a sequence h</a:t>
            </a:r>
            <a:r>
              <a:rPr lang="en-US" baseline="-25000" dirty="0">
                <a:effectLst/>
              </a:rPr>
              <a:t>1</a:t>
            </a:r>
            <a:r>
              <a:rPr lang="en-US" dirty="0">
                <a:effectLst/>
              </a:rPr>
              <a:t>, h</a:t>
            </a:r>
            <a:r>
              <a:rPr lang="en-US" baseline="-25000" dirty="0">
                <a:effectLst/>
              </a:rPr>
              <a:t>2</a:t>
            </a:r>
            <a:r>
              <a:rPr lang="en-US" dirty="0">
                <a:effectLst/>
              </a:rPr>
              <a:t>, …, </a:t>
            </a:r>
            <a:r>
              <a:rPr lang="en-US" dirty="0" err="1">
                <a:effectLst/>
              </a:rPr>
              <a:t>h</a:t>
            </a:r>
            <a:r>
              <a:rPr lang="en-US" baseline="-25000" dirty="0" err="1">
                <a:effectLst/>
              </a:rPr>
              <a:t>t</a:t>
            </a:r>
            <a:r>
              <a:rPr lang="en-US" dirty="0">
                <a:effectLst/>
              </a:rPr>
              <a:t> called the </a:t>
            </a:r>
            <a:r>
              <a:rPr lang="en-US" dirty="0" smtClean="0">
                <a:effectLst/>
              </a:rPr>
              <a:t>increment sequence.</a:t>
            </a:r>
          </a:p>
          <a:p>
            <a:r>
              <a:rPr lang="en-US" dirty="0" smtClean="0">
                <a:effectLst/>
              </a:rPr>
              <a:t>Any </a:t>
            </a:r>
            <a:r>
              <a:rPr lang="en-US" dirty="0">
                <a:effectLst/>
              </a:rPr>
              <a:t>increment sequence is fine as long as   h</a:t>
            </a:r>
            <a:r>
              <a:rPr lang="en-US" baseline="-25000" dirty="0">
                <a:effectLst/>
              </a:rPr>
              <a:t>1</a:t>
            </a:r>
            <a:r>
              <a:rPr lang="en-US" dirty="0">
                <a:effectLst/>
              </a:rPr>
              <a:t> = 1 and some other choices are better than others</a:t>
            </a:r>
            <a:r>
              <a:rPr lang="en-US" dirty="0" smtClean="0">
                <a:effectLst/>
              </a:rPr>
              <a:t>.</a:t>
            </a:r>
          </a:p>
          <a:p>
            <a:r>
              <a:rPr lang="en-US" dirty="0" smtClean="0"/>
              <a:t>Shell sort </a:t>
            </a:r>
            <a:r>
              <a:rPr lang="en-US" dirty="0"/>
              <a:t>makes multiple passes through a list and sorts a number of equally sized sets using the insertion sort.</a:t>
            </a:r>
          </a:p>
          <a:p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92655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0">
                <a:effectLst/>
                <a:latin typeface="Arial" charset="0"/>
              </a:rPr>
              <a:t>Shellsort</a:t>
            </a:r>
          </a:p>
        </p:txBody>
      </p:sp>
      <p:sp>
        <p:nvSpPr>
          <p:cNvPr id="2150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Shell sort </a:t>
            </a:r>
            <a:r>
              <a:rPr lang="en-US" dirty="0">
                <a:effectLst/>
              </a:rPr>
              <a:t>is also known </a:t>
            </a:r>
            <a:r>
              <a:rPr lang="en-US" dirty="0" smtClean="0">
                <a:effectLst/>
              </a:rPr>
              <a:t>as diminishing increment sort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>
                <a:effectLst/>
              </a:rPr>
              <a:t>The distance between comparisons decreases as the sorting algorithm runs until the last phase in which adjacent elements are </a:t>
            </a:r>
            <a:r>
              <a:rPr lang="en-US" dirty="0" smtClean="0">
                <a:effectLst/>
              </a:rPr>
              <a:t>compared</a:t>
            </a:r>
          </a:p>
          <a:p>
            <a:r>
              <a:rPr lang="en-US" dirty="0" smtClean="0"/>
              <a:t>Click here to see </a:t>
            </a:r>
            <a:r>
              <a:rPr lang="en-US" dirty="0" smtClean="0">
                <a:hlinkClick r:id="rId2"/>
              </a:rPr>
              <a:t>movie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509353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CBBA48-43B3-48AD-BD01-03D4AFBB32CE}" type="slidenum">
              <a:rPr lang="en-US"/>
              <a:pPr/>
              <a:t>25</a:t>
            </a:fld>
            <a:endParaRPr lang="en-US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dirty="0">
                <a:ea typeface="UWKMJF (KSC)" pitchFamily="2" charset="-127"/>
              </a:rPr>
              <a:t>Elementary Sorting Algorithms</a:t>
            </a:r>
            <a:br>
              <a:rPr lang="en-US" altLang="ko-KR" sz="3600" dirty="0">
                <a:ea typeface="UWKMJF (KSC)" pitchFamily="2" charset="-127"/>
              </a:rPr>
            </a:br>
            <a:r>
              <a:rPr lang="en-US" altLang="ko-KR" sz="2800" dirty="0">
                <a:ea typeface="UWKMJF (KSC)" pitchFamily="2" charset="-127"/>
              </a:rPr>
              <a:t>(Shell Sort)</a:t>
            </a:r>
            <a:endParaRPr lang="en-US" sz="2800" dirty="0">
              <a:ea typeface="UWKMJF (KSC)" pitchFamily="2" charset="-127"/>
            </a:endParaRPr>
          </a:p>
        </p:txBody>
      </p:sp>
      <p:sp>
        <p:nvSpPr>
          <p:cNvPr id="82947" name="Oval 3"/>
          <p:cNvSpPr>
            <a:spLocks noChangeArrowheads="1"/>
          </p:cNvSpPr>
          <p:nvPr/>
        </p:nvSpPr>
        <p:spPr bwMode="auto">
          <a:xfrm>
            <a:off x="990600" y="2519363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82948" name="Oval 4"/>
          <p:cNvSpPr>
            <a:spLocks noChangeArrowheads="1"/>
          </p:cNvSpPr>
          <p:nvPr/>
        </p:nvSpPr>
        <p:spPr bwMode="auto">
          <a:xfrm>
            <a:off x="1600200" y="2519363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2949" name="Oval 5"/>
          <p:cNvSpPr>
            <a:spLocks noChangeArrowheads="1"/>
          </p:cNvSpPr>
          <p:nvPr/>
        </p:nvSpPr>
        <p:spPr bwMode="auto">
          <a:xfrm>
            <a:off x="2209800" y="2519363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2950" name="Oval 6"/>
          <p:cNvSpPr>
            <a:spLocks noChangeArrowheads="1"/>
          </p:cNvSpPr>
          <p:nvPr/>
        </p:nvSpPr>
        <p:spPr bwMode="auto">
          <a:xfrm>
            <a:off x="2819400" y="2519363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82951" name="Oval 7"/>
          <p:cNvSpPr>
            <a:spLocks noChangeArrowheads="1"/>
          </p:cNvSpPr>
          <p:nvPr/>
        </p:nvSpPr>
        <p:spPr bwMode="auto">
          <a:xfrm>
            <a:off x="3429000" y="2519363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12</a:t>
            </a:r>
          </a:p>
        </p:txBody>
      </p:sp>
      <p:sp>
        <p:nvSpPr>
          <p:cNvPr id="82952" name="Oval 8"/>
          <p:cNvSpPr>
            <a:spLocks noChangeArrowheads="1"/>
          </p:cNvSpPr>
          <p:nvPr/>
        </p:nvSpPr>
        <p:spPr bwMode="auto">
          <a:xfrm>
            <a:off x="4038600" y="2519363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82953" name="Oval 9"/>
          <p:cNvSpPr>
            <a:spLocks noChangeArrowheads="1"/>
          </p:cNvSpPr>
          <p:nvPr/>
        </p:nvSpPr>
        <p:spPr bwMode="auto">
          <a:xfrm>
            <a:off x="4648200" y="2519363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82954" name="Oval 10"/>
          <p:cNvSpPr>
            <a:spLocks noChangeArrowheads="1"/>
          </p:cNvSpPr>
          <p:nvPr/>
        </p:nvSpPr>
        <p:spPr bwMode="auto">
          <a:xfrm>
            <a:off x="5257800" y="2519363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82955" name="Oval 11"/>
          <p:cNvSpPr>
            <a:spLocks noChangeArrowheads="1"/>
          </p:cNvSpPr>
          <p:nvPr/>
        </p:nvSpPr>
        <p:spPr bwMode="auto">
          <a:xfrm>
            <a:off x="5867400" y="2519363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82956" name="Oval 12"/>
          <p:cNvSpPr>
            <a:spLocks noChangeArrowheads="1"/>
          </p:cNvSpPr>
          <p:nvPr/>
        </p:nvSpPr>
        <p:spPr bwMode="auto">
          <a:xfrm>
            <a:off x="6477000" y="2519363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82957" name="Oval 13"/>
          <p:cNvSpPr>
            <a:spLocks noChangeArrowheads="1"/>
          </p:cNvSpPr>
          <p:nvPr/>
        </p:nvSpPr>
        <p:spPr bwMode="auto">
          <a:xfrm>
            <a:off x="7086600" y="2519363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82958" name="Oval 14"/>
          <p:cNvSpPr>
            <a:spLocks noChangeArrowheads="1"/>
          </p:cNvSpPr>
          <p:nvPr/>
        </p:nvSpPr>
        <p:spPr bwMode="auto">
          <a:xfrm>
            <a:off x="7696200" y="2519363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82959" name="Oval 15"/>
          <p:cNvSpPr>
            <a:spLocks noChangeArrowheads="1"/>
          </p:cNvSpPr>
          <p:nvPr/>
        </p:nvSpPr>
        <p:spPr bwMode="auto">
          <a:xfrm>
            <a:off x="990600" y="2519363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82960" name="Oval 16"/>
          <p:cNvSpPr>
            <a:spLocks noChangeArrowheads="1"/>
          </p:cNvSpPr>
          <p:nvPr/>
        </p:nvSpPr>
        <p:spPr bwMode="auto">
          <a:xfrm>
            <a:off x="1600200" y="2519363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2961" name="Oval 17"/>
          <p:cNvSpPr>
            <a:spLocks noChangeArrowheads="1"/>
          </p:cNvSpPr>
          <p:nvPr/>
        </p:nvSpPr>
        <p:spPr bwMode="auto">
          <a:xfrm>
            <a:off x="2209800" y="2519363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2962" name="Oval 18"/>
          <p:cNvSpPr>
            <a:spLocks noChangeArrowheads="1"/>
          </p:cNvSpPr>
          <p:nvPr/>
        </p:nvSpPr>
        <p:spPr bwMode="auto">
          <a:xfrm>
            <a:off x="2819400" y="2519363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82963" name="Oval 19"/>
          <p:cNvSpPr>
            <a:spLocks noChangeArrowheads="1"/>
          </p:cNvSpPr>
          <p:nvPr/>
        </p:nvSpPr>
        <p:spPr bwMode="auto">
          <a:xfrm>
            <a:off x="3429000" y="2519363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12</a:t>
            </a:r>
          </a:p>
        </p:txBody>
      </p:sp>
      <p:sp>
        <p:nvSpPr>
          <p:cNvPr id="82964" name="Oval 20"/>
          <p:cNvSpPr>
            <a:spLocks noChangeArrowheads="1"/>
          </p:cNvSpPr>
          <p:nvPr/>
        </p:nvSpPr>
        <p:spPr bwMode="auto">
          <a:xfrm>
            <a:off x="4038600" y="2519363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82965" name="Oval 21"/>
          <p:cNvSpPr>
            <a:spLocks noChangeArrowheads="1"/>
          </p:cNvSpPr>
          <p:nvPr/>
        </p:nvSpPr>
        <p:spPr bwMode="auto">
          <a:xfrm>
            <a:off x="4648200" y="2519363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82966" name="Oval 22"/>
          <p:cNvSpPr>
            <a:spLocks noChangeArrowheads="1"/>
          </p:cNvSpPr>
          <p:nvPr/>
        </p:nvSpPr>
        <p:spPr bwMode="auto">
          <a:xfrm>
            <a:off x="5257800" y="2519363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82967" name="Oval 23"/>
          <p:cNvSpPr>
            <a:spLocks noChangeArrowheads="1"/>
          </p:cNvSpPr>
          <p:nvPr/>
        </p:nvSpPr>
        <p:spPr bwMode="auto">
          <a:xfrm>
            <a:off x="5867400" y="2519363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82968" name="Oval 24"/>
          <p:cNvSpPr>
            <a:spLocks noChangeArrowheads="1"/>
          </p:cNvSpPr>
          <p:nvPr/>
        </p:nvSpPr>
        <p:spPr bwMode="auto">
          <a:xfrm>
            <a:off x="6477000" y="2519363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82969" name="Oval 25"/>
          <p:cNvSpPr>
            <a:spLocks noChangeArrowheads="1"/>
          </p:cNvSpPr>
          <p:nvPr/>
        </p:nvSpPr>
        <p:spPr bwMode="auto">
          <a:xfrm>
            <a:off x="7086600" y="2519363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82970" name="Oval 26"/>
          <p:cNvSpPr>
            <a:spLocks noChangeArrowheads="1"/>
          </p:cNvSpPr>
          <p:nvPr/>
        </p:nvSpPr>
        <p:spPr bwMode="auto">
          <a:xfrm>
            <a:off x="7696200" y="2519363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82971" name="Oval 27"/>
          <p:cNvSpPr>
            <a:spLocks noChangeArrowheads="1"/>
          </p:cNvSpPr>
          <p:nvPr/>
        </p:nvSpPr>
        <p:spPr bwMode="auto">
          <a:xfrm>
            <a:off x="990600" y="2519363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 smtClean="0">
                <a:latin typeface="Arial" charset="0"/>
              </a:rPr>
              <a:t>12</a:t>
            </a:r>
            <a:endParaRPr lang="en-US" dirty="0">
              <a:latin typeface="Arial" charset="0"/>
            </a:endParaRPr>
          </a:p>
        </p:txBody>
      </p:sp>
      <p:sp>
        <p:nvSpPr>
          <p:cNvPr id="82972" name="Oval 28"/>
          <p:cNvSpPr>
            <a:spLocks noChangeArrowheads="1"/>
          </p:cNvSpPr>
          <p:nvPr/>
        </p:nvSpPr>
        <p:spPr bwMode="auto">
          <a:xfrm>
            <a:off x="1600200" y="2519363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82973" name="Oval 29"/>
          <p:cNvSpPr>
            <a:spLocks noChangeArrowheads="1"/>
          </p:cNvSpPr>
          <p:nvPr/>
        </p:nvSpPr>
        <p:spPr bwMode="auto">
          <a:xfrm>
            <a:off x="2209800" y="2519363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82974" name="Oval 30"/>
          <p:cNvSpPr>
            <a:spLocks noChangeArrowheads="1"/>
          </p:cNvSpPr>
          <p:nvPr/>
        </p:nvSpPr>
        <p:spPr bwMode="auto">
          <a:xfrm>
            <a:off x="2819400" y="2519363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82975" name="Oval 31"/>
          <p:cNvSpPr>
            <a:spLocks noChangeArrowheads="1"/>
          </p:cNvSpPr>
          <p:nvPr/>
        </p:nvSpPr>
        <p:spPr bwMode="auto">
          <a:xfrm>
            <a:off x="3429000" y="2519363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82976" name="Oval 32"/>
          <p:cNvSpPr>
            <a:spLocks noChangeArrowheads="1"/>
          </p:cNvSpPr>
          <p:nvPr/>
        </p:nvSpPr>
        <p:spPr bwMode="auto">
          <a:xfrm>
            <a:off x="4038600" y="2519363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>
                <a:latin typeface="Arial" charset="0"/>
              </a:rPr>
              <a:t>5</a:t>
            </a:r>
          </a:p>
        </p:txBody>
      </p:sp>
      <p:sp>
        <p:nvSpPr>
          <p:cNvPr id="82977" name="Oval 33"/>
          <p:cNvSpPr>
            <a:spLocks noChangeArrowheads="1"/>
          </p:cNvSpPr>
          <p:nvPr/>
        </p:nvSpPr>
        <p:spPr bwMode="auto">
          <a:xfrm>
            <a:off x="4648200" y="2519363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2978" name="Oval 34"/>
          <p:cNvSpPr>
            <a:spLocks noChangeArrowheads="1"/>
          </p:cNvSpPr>
          <p:nvPr/>
        </p:nvSpPr>
        <p:spPr bwMode="auto">
          <a:xfrm>
            <a:off x="5257800" y="2519363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82979" name="Oval 35"/>
          <p:cNvSpPr>
            <a:spLocks noChangeArrowheads="1"/>
          </p:cNvSpPr>
          <p:nvPr/>
        </p:nvSpPr>
        <p:spPr bwMode="auto">
          <a:xfrm>
            <a:off x="5867400" y="2519363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>
                <a:latin typeface="Arial" charset="0"/>
              </a:rPr>
              <a:t>6</a:t>
            </a:r>
          </a:p>
        </p:txBody>
      </p:sp>
      <p:sp>
        <p:nvSpPr>
          <p:cNvPr id="82980" name="Oval 36"/>
          <p:cNvSpPr>
            <a:spLocks noChangeArrowheads="1"/>
          </p:cNvSpPr>
          <p:nvPr/>
        </p:nvSpPr>
        <p:spPr bwMode="auto">
          <a:xfrm>
            <a:off x="6477000" y="2519363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>
                <a:latin typeface="Arial" charset="0"/>
              </a:rPr>
              <a:t>3</a:t>
            </a:r>
          </a:p>
        </p:txBody>
      </p:sp>
      <p:sp>
        <p:nvSpPr>
          <p:cNvPr id="82981" name="Oval 37"/>
          <p:cNvSpPr>
            <a:spLocks noChangeArrowheads="1"/>
          </p:cNvSpPr>
          <p:nvPr/>
        </p:nvSpPr>
        <p:spPr bwMode="auto">
          <a:xfrm>
            <a:off x="7086600" y="2519363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82982" name="Oval 38"/>
          <p:cNvSpPr>
            <a:spLocks noChangeArrowheads="1"/>
          </p:cNvSpPr>
          <p:nvPr/>
        </p:nvSpPr>
        <p:spPr bwMode="auto">
          <a:xfrm>
            <a:off x="7696200" y="2519363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82983" name="Text Box 39"/>
          <p:cNvSpPr txBox="1">
            <a:spLocks noChangeArrowheads="1"/>
          </p:cNvSpPr>
          <p:nvPr/>
        </p:nvSpPr>
        <p:spPr bwMode="auto">
          <a:xfrm>
            <a:off x="838200" y="1833563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dirty="0">
                <a:latin typeface="Arial" charset="0"/>
              </a:rPr>
              <a:t>H = 4</a:t>
            </a:r>
          </a:p>
        </p:txBody>
      </p:sp>
      <p:sp>
        <p:nvSpPr>
          <p:cNvPr id="186" name="Oval 3"/>
          <p:cNvSpPr>
            <a:spLocks noChangeArrowheads="1"/>
          </p:cNvSpPr>
          <p:nvPr/>
        </p:nvSpPr>
        <p:spPr bwMode="auto">
          <a:xfrm>
            <a:off x="990600" y="32004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187" name="Oval 4"/>
          <p:cNvSpPr>
            <a:spLocks noChangeArrowheads="1"/>
          </p:cNvSpPr>
          <p:nvPr/>
        </p:nvSpPr>
        <p:spPr bwMode="auto">
          <a:xfrm>
            <a:off x="1600200" y="32004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188" name="Oval 5"/>
          <p:cNvSpPr>
            <a:spLocks noChangeArrowheads="1"/>
          </p:cNvSpPr>
          <p:nvPr/>
        </p:nvSpPr>
        <p:spPr bwMode="auto">
          <a:xfrm>
            <a:off x="2209800" y="32004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189" name="Oval 6"/>
          <p:cNvSpPr>
            <a:spLocks noChangeArrowheads="1"/>
          </p:cNvSpPr>
          <p:nvPr/>
        </p:nvSpPr>
        <p:spPr bwMode="auto">
          <a:xfrm>
            <a:off x="2819400" y="32004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190" name="Oval 7"/>
          <p:cNvSpPr>
            <a:spLocks noChangeArrowheads="1"/>
          </p:cNvSpPr>
          <p:nvPr/>
        </p:nvSpPr>
        <p:spPr bwMode="auto">
          <a:xfrm>
            <a:off x="3429000" y="32004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12</a:t>
            </a:r>
          </a:p>
        </p:txBody>
      </p:sp>
      <p:sp>
        <p:nvSpPr>
          <p:cNvPr id="191" name="Oval 8"/>
          <p:cNvSpPr>
            <a:spLocks noChangeArrowheads="1"/>
          </p:cNvSpPr>
          <p:nvPr/>
        </p:nvSpPr>
        <p:spPr bwMode="auto">
          <a:xfrm>
            <a:off x="4038600" y="32004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192" name="Oval 9"/>
          <p:cNvSpPr>
            <a:spLocks noChangeArrowheads="1"/>
          </p:cNvSpPr>
          <p:nvPr/>
        </p:nvSpPr>
        <p:spPr bwMode="auto">
          <a:xfrm>
            <a:off x="4648200" y="32004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193" name="Oval 10"/>
          <p:cNvSpPr>
            <a:spLocks noChangeArrowheads="1"/>
          </p:cNvSpPr>
          <p:nvPr/>
        </p:nvSpPr>
        <p:spPr bwMode="auto">
          <a:xfrm>
            <a:off x="5257800" y="32004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194" name="Oval 11"/>
          <p:cNvSpPr>
            <a:spLocks noChangeArrowheads="1"/>
          </p:cNvSpPr>
          <p:nvPr/>
        </p:nvSpPr>
        <p:spPr bwMode="auto">
          <a:xfrm>
            <a:off x="5867400" y="32004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195" name="Oval 12"/>
          <p:cNvSpPr>
            <a:spLocks noChangeArrowheads="1"/>
          </p:cNvSpPr>
          <p:nvPr/>
        </p:nvSpPr>
        <p:spPr bwMode="auto">
          <a:xfrm>
            <a:off x="6477000" y="32004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196" name="Oval 13"/>
          <p:cNvSpPr>
            <a:spLocks noChangeArrowheads="1"/>
          </p:cNvSpPr>
          <p:nvPr/>
        </p:nvSpPr>
        <p:spPr bwMode="auto">
          <a:xfrm>
            <a:off x="7086600" y="32004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197" name="Oval 14"/>
          <p:cNvSpPr>
            <a:spLocks noChangeArrowheads="1"/>
          </p:cNvSpPr>
          <p:nvPr/>
        </p:nvSpPr>
        <p:spPr bwMode="auto">
          <a:xfrm>
            <a:off x="7696200" y="32004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198" name="Oval 15"/>
          <p:cNvSpPr>
            <a:spLocks noChangeArrowheads="1"/>
          </p:cNvSpPr>
          <p:nvPr/>
        </p:nvSpPr>
        <p:spPr bwMode="auto">
          <a:xfrm>
            <a:off x="990600" y="32004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199" name="Oval 16"/>
          <p:cNvSpPr>
            <a:spLocks noChangeArrowheads="1"/>
          </p:cNvSpPr>
          <p:nvPr/>
        </p:nvSpPr>
        <p:spPr bwMode="auto">
          <a:xfrm>
            <a:off x="1600200" y="3200400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200" name="Oval 17"/>
          <p:cNvSpPr>
            <a:spLocks noChangeArrowheads="1"/>
          </p:cNvSpPr>
          <p:nvPr/>
        </p:nvSpPr>
        <p:spPr bwMode="auto">
          <a:xfrm>
            <a:off x="2209800" y="3200400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201" name="Oval 18"/>
          <p:cNvSpPr>
            <a:spLocks noChangeArrowheads="1"/>
          </p:cNvSpPr>
          <p:nvPr/>
        </p:nvSpPr>
        <p:spPr bwMode="auto">
          <a:xfrm>
            <a:off x="2819400" y="32004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202" name="Oval 19"/>
          <p:cNvSpPr>
            <a:spLocks noChangeArrowheads="1"/>
          </p:cNvSpPr>
          <p:nvPr/>
        </p:nvSpPr>
        <p:spPr bwMode="auto">
          <a:xfrm>
            <a:off x="3429000" y="32004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12</a:t>
            </a:r>
          </a:p>
        </p:txBody>
      </p:sp>
      <p:sp>
        <p:nvSpPr>
          <p:cNvPr id="203" name="Oval 20"/>
          <p:cNvSpPr>
            <a:spLocks noChangeArrowheads="1"/>
          </p:cNvSpPr>
          <p:nvPr/>
        </p:nvSpPr>
        <p:spPr bwMode="auto">
          <a:xfrm>
            <a:off x="4038600" y="3200400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04" name="Oval 21"/>
          <p:cNvSpPr>
            <a:spLocks noChangeArrowheads="1"/>
          </p:cNvSpPr>
          <p:nvPr/>
        </p:nvSpPr>
        <p:spPr bwMode="auto">
          <a:xfrm>
            <a:off x="4648200" y="3200400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205" name="Oval 22"/>
          <p:cNvSpPr>
            <a:spLocks noChangeArrowheads="1"/>
          </p:cNvSpPr>
          <p:nvPr/>
        </p:nvSpPr>
        <p:spPr bwMode="auto">
          <a:xfrm>
            <a:off x="5257800" y="32004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206" name="Oval 23"/>
          <p:cNvSpPr>
            <a:spLocks noChangeArrowheads="1"/>
          </p:cNvSpPr>
          <p:nvPr/>
        </p:nvSpPr>
        <p:spPr bwMode="auto">
          <a:xfrm>
            <a:off x="5867400" y="32004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207" name="Oval 24"/>
          <p:cNvSpPr>
            <a:spLocks noChangeArrowheads="1"/>
          </p:cNvSpPr>
          <p:nvPr/>
        </p:nvSpPr>
        <p:spPr bwMode="auto">
          <a:xfrm>
            <a:off x="6477000" y="3200400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208" name="Oval 25"/>
          <p:cNvSpPr>
            <a:spLocks noChangeArrowheads="1"/>
          </p:cNvSpPr>
          <p:nvPr/>
        </p:nvSpPr>
        <p:spPr bwMode="auto">
          <a:xfrm>
            <a:off x="7086600" y="3200400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209" name="Oval 26"/>
          <p:cNvSpPr>
            <a:spLocks noChangeArrowheads="1"/>
          </p:cNvSpPr>
          <p:nvPr/>
        </p:nvSpPr>
        <p:spPr bwMode="auto">
          <a:xfrm>
            <a:off x="7696200" y="32004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210" name="Oval 27"/>
          <p:cNvSpPr>
            <a:spLocks noChangeArrowheads="1"/>
          </p:cNvSpPr>
          <p:nvPr/>
        </p:nvSpPr>
        <p:spPr bwMode="auto">
          <a:xfrm>
            <a:off x="990600" y="32004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 smtClean="0">
                <a:latin typeface="Arial" charset="0"/>
              </a:rPr>
              <a:t>12</a:t>
            </a:r>
            <a:endParaRPr lang="en-US" dirty="0">
              <a:latin typeface="Arial" charset="0"/>
            </a:endParaRPr>
          </a:p>
        </p:txBody>
      </p:sp>
      <p:sp>
        <p:nvSpPr>
          <p:cNvPr id="211" name="Oval 28"/>
          <p:cNvSpPr>
            <a:spLocks noChangeArrowheads="1"/>
          </p:cNvSpPr>
          <p:nvPr/>
        </p:nvSpPr>
        <p:spPr bwMode="auto">
          <a:xfrm>
            <a:off x="1600200" y="3200400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12" name="Oval 29"/>
          <p:cNvSpPr>
            <a:spLocks noChangeArrowheads="1"/>
          </p:cNvSpPr>
          <p:nvPr/>
        </p:nvSpPr>
        <p:spPr bwMode="auto">
          <a:xfrm>
            <a:off x="2209800" y="3200400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213" name="Oval 30"/>
          <p:cNvSpPr>
            <a:spLocks noChangeArrowheads="1"/>
          </p:cNvSpPr>
          <p:nvPr/>
        </p:nvSpPr>
        <p:spPr bwMode="auto">
          <a:xfrm>
            <a:off x="2819400" y="32004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214" name="Oval 31"/>
          <p:cNvSpPr>
            <a:spLocks noChangeArrowheads="1"/>
          </p:cNvSpPr>
          <p:nvPr/>
        </p:nvSpPr>
        <p:spPr bwMode="auto">
          <a:xfrm>
            <a:off x="3429000" y="32004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>
                <a:latin typeface="Arial" charset="0"/>
              </a:rPr>
              <a:t>6</a:t>
            </a:r>
          </a:p>
        </p:txBody>
      </p:sp>
      <p:sp>
        <p:nvSpPr>
          <p:cNvPr id="215" name="Oval 32"/>
          <p:cNvSpPr>
            <a:spLocks noChangeArrowheads="1"/>
          </p:cNvSpPr>
          <p:nvPr/>
        </p:nvSpPr>
        <p:spPr bwMode="auto">
          <a:xfrm>
            <a:off x="4038600" y="3200400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>
                <a:latin typeface="Arial" charset="0"/>
              </a:rPr>
              <a:t>5</a:t>
            </a:r>
          </a:p>
        </p:txBody>
      </p:sp>
      <p:sp>
        <p:nvSpPr>
          <p:cNvPr id="216" name="Oval 33"/>
          <p:cNvSpPr>
            <a:spLocks noChangeArrowheads="1"/>
          </p:cNvSpPr>
          <p:nvPr/>
        </p:nvSpPr>
        <p:spPr bwMode="auto">
          <a:xfrm>
            <a:off x="4648200" y="3200400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217" name="Oval 34"/>
          <p:cNvSpPr>
            <a:spLocks noChangeArrowheads="1"/>
          </p:cNvSpPr>
          <p:nvPr/>
        </p:nvSpPr>
        <p:spPr bwMode="auto">
          <a:xfrm>
            <a:off x="5257800" y="32004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218" name="Oval 35"/>
          <p:cNvSpPr>
            <a:spLocks noChangeArrowheads="1"/>
          </p:cNvSpPr>
          <p:nvPr/>
        </p:nvSpPr>
        <p:spPr bwMode="auto">
          <a:xfrm>
            <a:off x="5867400" y="32004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 smtClean="0">
                <a:latin typeface="Arial" charset="0"/>
              </a:rPr>
              <a:t>9</a:t>
            </a:r>
            <a:endParaRPr lang="en-US" dirty="0">
              <a:latin typeface="Arial" charset="0"/>
            </a:endParaRPr>
          </a:p>
        </p:txBody>
      </p:sp>
      <p:sp>
        <p:nvSpPr>
          <p:cNvPr id="219" name="Oval 36"/>
          <p:cNvSpPr>
            <a:spLocks noChangeArrowheads="1"/>
          </p:cNvSpPr>
          <p:nvPr/>
        </p:nvSpPr>
        <p:spPr bwMode="auto">
          <a:xfrm>
            <a:off x="6477000" y="3200400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>
                <a:latin typeface="Arial" charset="0"/>
              </a:rPr>
              <a:t>3</a:t>
            </a:r>
          </a:p>
        </p:txBody>
      </p:sp>
      <p:sp>
        <p:nvSpPr>
          <p:cNvPr id="220" name="Oval 37"/>
          <p:cNvSpPr>
            <a:spLocks noChangeArrowheads="1"/>
          </p:cNvSpPr>
          <p:nvPr/>
        </p:nvSpPr>
        <p:spPr bwMode="auto">
          <a:xfrm>
            <a:off x="7086600" y="3200400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221" name="Oval 38"/>
          <p:cNvSpPr>
            <a:spLocks noChangeArrowheads="1"/>
          </p:cNvSpPr>
          <p:nvPr/>
        </p:nvSpPr>
        <p:spPr bwMode="auto">
          <a:xfrm>
            <a:off x="7696200" y="32004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222" name="Oval 3"/>
          <p:cNvSpPr>
            <a:spLocks noChangeArrowheads="1"/>
          </p:cNvSpPr>
          <p:nvPr/>
        </p:nvSpPr>
        <p:spPr bwMode="auto">
          <a:xfrm>
            <a:off x="990600" y="38862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223" name="Oval 4"/>
          <p:cNvSpPr>
            <a:spLocks noChangeArrowheads="1"/>
          </p:cNvSpPr>
          <p:nvPr/>
        </p:nvSpPr>
        <p:spPr bwMode="auto">
          <a:xfrm>
            <a:off x="1600200" y="38862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224" name="Oval 5"/>
          <p:cNvSpPr>
            <a:spLocks noChangeArrowheads="1"/>
          </p:cNvSpPr>
          <p:nvPr/>
        </p:nvSpPr>
        <p:spPr bwMode="auto">
          <a:xfrm>
            <a:off x="2209800" y="38862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225" name="Oval 6"/>
          <p:cNvSpPr>
            <a:spLocks noChangeArrowheads="1"/>
          </p:cNvSpPr>
          <p:nvPr/>
        </p:nvSpPr>
        <p:spPr bwMode="auto">
          <a:xfrm>
            <a:off x="2819400" y="38862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226" name="Oval 7"/>
          <p:cNvSpPr>
            <a:spLocks noChangeArrowheads="1"/>
          </p:cNvSpPr>
          <p:nvPr/>
        </p:nvSpPr>
        <p:spPr bwMode="auto">
          <a:xfrm>
            <a:off x="3429000" y="38862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12</a:t>
            </a:r>
          </a:p>
        </p:txBody>
      </p:sp>
      <p:sp>
        <p:nvSpPr>
          <p:cNvPr id="227" name="Oval 8"/>
          <p:cNvSpPr>
            <a:spLocks noChangeArrowheads="1"/>
          </p:cNvSpPr>
          <p:nvPr/>
        </p:nvSpPr>
        <p:spPr bwMode="auto">
          <a:xfrm>
            <a:off x="4038600" y="38862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28" name="Oval 9"/>
          <p:cNvSpPr>
            <a:spLocks noChangeArrowheads="1"/>
          </p:cNvSpPr>
          <p:nvPr/>
        </p:nvSpPr>
        <p:spPr bwMode="auto">
          <a:xfrm>
            <a:off x="4648200" y="38862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229" name="Oval 10"/>
          <p:cNvSpPr>
            <a:spLocks noChangeArrowheads="1"/>
          </p:cNvSpPr>
          <p:nvPr/>
        </p:nvSpPr>
        <p:spPr bwMode="auto">
          <a:xfrm>
            <a:off x="5257800" y="38862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230" name="Oval 11"/>
          <p:cNvSpPr>
            <a:spLocks noChangeArrowheads="1"/>
          </p:cNvSpPr>
          <p:nvPr/>
        </p:nvSpPr>
        <p:spPr bwMode="auto">
          <a:xfrm>
            <a:off x="5867400" y="38862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231" name="Oval 12"/>
          <p:cNvSpPr>
            <a:spLocks noChangeArrowheads="1"/>
          </p:cNvSpPr>
          <p:nvPr/>
        </p:nvSpPr>
        <p:spPr bwMode="auto">
          <a:xfrm>
            <a:off x="6477000" y="38862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232" name="Oval 13"/>
          <p:cNvSpPr>
            <a:spLocks noChangeArrowheads="1"/>
          </p:cNvSpPr>
          <p:nvPr/>
        </p:nvSpPr>
        <p:spPr bwMode="auto">
          <a:xfrm>
            <a:off x="7086600" y="38862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233" name="Oval 14"/>
          <p:cNvSpPr>
            <a:spLocks noChangeArrowheads="1"/>
          </p:cNvSpPr>
          <p:nvPr/>
        </p:nvSpPr>
        <p:spPr bwMode="auto">
          <a:xfrm>
            <a:off x="7696200" y="38862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234" name="Oval 15"/>
          <p:cNvSpPr>
            <a:spLocks noChangeArrowheads="1"/>
          </p:cNvSpPr>
          <p:nvPr/>
        </p:nvSpPr>
        <p:spPr bwMode="auto">
          <a:xfrm>
            <a:off x="990600" y="38862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235" name="Oval 16"/>
          <p:cNvSpPr>
            <a:spLocks noChangeArrowheads="1"/>
          </p:cNvSpPr>
          <p:nvPr/>
        </p:nvSpPr>
        <p:spPr bwMode="auto">
          <a:xfrm>
            <a:off x="1600200" y="3886200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236" name="Oval 17"/>
          <p:cNvSpPr>
            <a:spLocks noChangeArrowheads="1"/>
          </p:cNvSpPr>
          <p:nvPr/>
        </p:nvSpPr>
        <p:spPr bwMode="auto">
          <a:xfrm>
            <a:off x="2209800" y="3886200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237" name="Oval 18"/>
          <p:cNvSpPr>
            <a:spLocks noChangeArrowheads="1"/>
          </p:cNvSpPr>
          <p:nvPr/>
        </p:nvSpPr>
        <p:spPr bwMode="auto">
          <a:xfrm>
            <a:off x="2819400" y="38862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238" name="Oval 19"/>
          <p:cNvSpPr>
            <a:spLocks noChangeArrowheads="1"/>
          </p:cNvSpPr>
          <p:nvPr/>
        </p:nvSpPr>
        <p:spPr bwMode="auto">
          <a:xfrm>
            <a:off x="3429000" y="38862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12</a:t>
            </a:r>
          </a:p>
        </p:txBody>
      </p:sp>
      <p:sp>
        <p:nvSpPr>
          <p:cNvPr id="239" name="Oval 20"/>
          <p:cNvSpPr>
            <a:spLocks noChangeArrowheads="1"/>
          </p:cNvSpPr>
          <p:nvPr/>
        </p:nvSpPr>
        <p:spPr bwMode="auto">
          <a:xfrm>
            <a:off x="4038600" y="3886200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40" name="Oval 21"/>
          <p:cNvSpPr>
            <a:spLocks noChangeArrowheads="1"/>
          </p:cNvSpPr>
          <p:nvPr/>
        </p:nvSpPr>
        <p:spPr bwMode="auto">
          <a:xfrm>
            <a:off x="4648200" y="3886200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241" name="Oval 22"/>
          <p:cNvSpPr>
            <a:spLocks noChangeArrowheads="1"/>
          </p:cNvSpPr>
          <p:nvPr/>
        </p:nvSpPr>
        <p:spPr bwMode="auto">
          <a:xfrm>
            <a:off x="5257800" y="38862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242" name="Oval 23"/>
          <p:cNvSpPr>
            <a:spLocks noChangeArrowheads="1"/>
          </p:cNvSpPr>
          <p:nvPr/>
        </p:nvSpPr>
        <p:spPr bwMode="auto">
          <a:xfrm>
            <a:off x="5867400" y="38862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243" name="Oval 24"/>
          <p:cNvSpPr>
            <a:spLocks noChangeArrowheads="1"/>
          </p:cNvSpPr>
          <p:nvPr/>
        </p:nvSpPr>
        <p:spPr bwMode="auto">
          <a:xfrm>
            <a:off x="6477000" y="3886200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244" name="Oval 25"/>
          <p:cNvSpPr>
            <a:spLocks noChangeArrowheads="1"/>
          </p:cNvSpPr>
          <p:nvPr/>
        </p:nvSpPr>
        <p:spPr bwMode="auto">
          <a:xfrm>
            <a:off x="7086600" y="3886200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245" name="Oval 26"/>
          <p:cNvSpPr>
            <a:spLocks noChangeArrowheads="1"/>
          </p:cNvSpPr>
          <p:nvPr/>
        </p:nvSpPr>
        <p:spPr bwMode="auto">
          <a:xfrm>
            <a:off x="7696200" y="38862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246" name="Oval 27"/>
          <p:cNvSpPr>
            <a:spLocks noChangeArrowheads="1"/>
          </p:cNvSpPr>
          <p:nvPr/>
        </p:nvSpPr>
        <p:spPr bwMode="auto">
          <a:xfrm>
            <a:off x="990600" y="38862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>
                <a:latin typeface="Arial" charset="0"/>
              </a:rPr>
              <a:t>6</a:t>
            </a:r>
          </a:p>
        </p:txBody>
      </p:sp>
      <p:sp>
        <p:nvSpPr>
          <p:cNvPr id="247" name="Oval 28"/>
          <p:cNvSpPr>
            <a:spLocks noChangeArrowheads="1"/>
          </p:cNvSpPr>
          <p:nvPr/>
        </p:nvSpPr>
        <p:spPr bwMode="auto">
          <a:xfrm>
            <a:off x="1600200" y="3886200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48" name="Oval 29"/>
          <p:cNvSpPr>
            <a:spLocks noChangeArrowheads="1"/>
          </p:cNvSpPr>
          <p:nvPr/>
        </p:nvSpPr>
        <p:spPr bwMode="auto">
          <a:xfrm>
            <a:off x="2209800" y="3886200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249" name="Oval 30"/>
          <p:cNvSpPr>
            <a:spLocks noChangeArrowheads="1"/>
          </p:cNvSpPr>
          <p:nvPr/>
        </p:nvSpPr>
        <p:spPr bwMode="auto">
          <a:xfrm>
            <a:off x="2819400" y="38862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250" name="Oval 31"/>
          <p:cNvSpPr>
            <a:spLocks noChangeArrowheads="1"/>
          </p:cNvSpPr>
          <p:nvPr/>
        </p:nvSpPr>
        <p:spPr bwMode="auto">
          <a:xfrm>
            <a:off x="3429000" y="38862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 smtClean="0">
                <a:latin typeface="Arial" charset="0"/>
              </a:rPr>
              <a:t>12</a:t>
            </a:r>
            <a:endParaRPr lang="en-US" dirty="0">
              <a:latin typeface="Arial" charset="0"/>
            </a:endParaRPr>
          </a:p>
        </p:txBody>
      </p:sp>
      <p:sp>
        <p:nvSpPr>
          <p:cNvPr id="251" name="Oval 32"/>
          <p:cNvSpPr>
            <a:spLocks noChangeArrowheads="1"/>
          </p:cNvSpPr>
          <p:nvPr/>
        </p:nvSpPr>
        <p:spPr bwMode="auto">
          <a:xfrm>
            <a:off x="4038600" y="3886200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>
                <a:latin typeface="Arial" charset="0"/>
              </a:rPr>
              <a:t>5</a:t>
            </a:r>
          </a:p>
        </p:txBody>
      </p:sp>
      <p:sp>
        <p:nvSpPr>
          <p:cNvPr id="252" name="Oval 33"/>
          <p:cNvSpPr>
            <a:spLocks noChangeArrowheads="1"/>
          </p:cNvSpPr>
          <p:nvPr/>
        </p:nvSpPr>
        <p:spPr bwMode="auto">
          <a:xfrm>
            <a:off x="4648200" y="3886200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253" name="Oval 34"/>
          <p:cNvSpPr>
            <a:spLocks noChangeArrowheads="1"/>
          </p:cNvSpPr>
          <p:nvPr/>
        </p:nvSpPr>
        <p:spPr bwMode="auto">
          <a:xfrm>
            <a:off x="5257800" y="38862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254" name="Oval 35"/>
          <p:cNvSpPr>
            <a:spLocks noChangeArrowheads="1"/>
          </p:cNvSpPr>
          <p:nvPr/>
        </p:nvSpPr>
        <p:spPr bwMode="auto">
          <a:xfrm>
            <a:off x="5867400" y="38862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 smtClean="0">
                <a:latin typeface="Arial" charset="0"/>
              </a:rPr>
              <a:t>9</a:t>
            </a:r>
            <a:endParaRPr lang="en-US" dirty="0">
              <a:latin typeface="Arial" charset="0"/>
            </a:endParaRPr>
          </a:p>
        </p:txBody>
      </p:sp>
      <p:sp>
        <p:nvSpPr>
          <p:cNvPr id="255" name="Oval 36"/>
          <p:cNvSpPr>
            <a:spLocks noChangeArrowheads="1"/>
          </p:cNvSpPr>
          <p:nvPr/>
        </p:nvSpPr>
        <p:spPr bwMode="auto">
          <a:xfrm>
            <a:off x="6477000" y="3886200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>
                <a:latin typeface="Arial" charset="0"/>
              </a:rPr>
              <a:t>3</a:t>
            </a:r>
          </a:p>
        </p:txBody>
      </p:sp>
      <p:sp>
        <p:nvSpPr>
          <p:cNvPr id="256" name="Oval 37"/>
          <p:cNvSpPr>
            <a:spLocks noChangeArrowheads="1"/>
          </p:cNvSpPr>
          <p:nvPr/>
        </p:nvSpPr>
        <p:spPr bwMode="auto">
          <a:xfrm>
            <a:off x="7086600" y="3886200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257" name="Oval 38"/>
          <p:cNvSpPr>
            <a:spLocks noChangeArrowheads="1"/>
          </p:cNvSpPr>
          <p:nvPr/>
        </p:nvSpPr>
        <p:spPr bwMode="auto">
          <a:xfrm>
            <a:off x="7696200" y="38862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258" name="Oval 3"/>
          <p:cNvSpPr>
            <a:spLocks noChangeArrowheads="1"/>
          </p:cNvSpPr>
          <p:nvPr/>
        </p:nvSpPr>
        <p:spPr bwMode="auto">
          <a:xfrm>
            <a:off x="990600" y="45720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259" name="Oval 4"/>
          <p:cNvSpPr>
            <a:spLocks noChangeArrowheads="1"/>
          </p:cNvSpPr>
          <p:nvPr/>
        </p:nvSpPr>
        <p:spPr bwMode="auto">
          <a:xfrm>
            <a:off x="1600200" y="45720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260" name="Oval 5"/>
          <p:cNvSpPr>
            <a:spLocks noChangeArrowheads="1"/>
          </p:cNvSpPr>
          <p:nvPr/>
        </p:nvSpPr>
        <p:spPr bwMode="auto">
          <a:xfrm>
            <a:off x="2209800" y="45720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261" name="Oval 6"/>
          <p:cNvSpPr>
            <a:spLocks noChangeArrowheads="1"/>
          </p:cNvSpPr>
          <p:nvPr/>
        </p:nvSpPr>
        <p:spPr bwMode="auto">
          <a:xfrm>
            <a:off x="2819400" y="45720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262" name="Oval 7"/>
          <p:cNvSpPr>
            <a:spLocks noChangeArrowheads="1"/>
          </p:cNvSpPr>
          <p:nvPr/>
        </p:nvSpPr>
        <p:spPr bwMode="auto">
          <a:xfrm>
            <a:off x="3429000" y="45720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12</a:t>
            </a:r>
          </a:p>
        </p:txBody>
      </p:sp>
      <p:sp>
        <p:nvSpPr>
          <p:cNvPr id="263" name="Oval 8"/>
          <p:cNvSpPr>
            <a:spLocks noChangeArrowheads="1"/>
          </p:cNvSpPr>
          <p:nvPr/>
        </p:nvSpPr>
        <p:spPr bwMode="auto">
          <a:xfrm>
            <a:off x="4038600" y="45720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64" name="Oval 9"/>
          <p:cNvSpPr>
            <a:spLocks noChangeArrowheads="1"/>
          </p:cNvSpPr>
          <p:nvPr/>
        </p:nvSpPr>
        <p:spPr bwMode="auto">
          <a:xfrm>
            <a:off x="4648200" y="45720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265" name="Oval 10"/>
          <p:cNvSpPr>
            <a:spLocks noChangeArrowheads="1"/>
          </p:cNvSpPr>
          <p:nvPr/>
        </p:nvSpPr>
        <p:spPr bwMode="auto">
          <a:xfrm>
            <a:off x="5257800" y="45720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266" name="Oval 11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267" name="Oval 12"/>
          <p:cNvSpPr>
            <a:spLocks noChangeArrowheads="1"/>
          </p:cNvSpPr>
          <p:nvPr/>
        </p:nvSpPr>
        <p:spPr bwMode="auto">
          <a:xfrm>
            <a:off x="6477000" y="45720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268" name="Oval 13"/>
          <p:cNvSpPr>
            <a:spLocks noChangeArrowheads="1"/>
          </p:cNvSpPr>
          <p:nvPr/>
        </p:nvSpPr>
        <p:spPr bwMode="auto">
          <a:xfrm>
            <a:off x="7086600" y="45720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269" name="Oval 14"/>
          <p:cNvSpPr>
            <a:spLocks noChangeArrowheads="1"/>
          </p:cNvSpPr>
          <p:nvPr/>
        </p:nvSpPr>
        <p:spPr bwMode="auto">
          <a:xfrm>
            <a:off x="7696200" y="45720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270" name="Oval 15"/>
          <p:cNvSpPr>
            <a:spLocks noChangeArrowheads="1"/>
          </p:cNvSpPr>
          <p:nvPr/>
        </p:nvSpPr>
        <p:spPr bwMode="auto">
          <a:xfrm>
            <a:off x="990600" y="45720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271" name="Oval 16"/>
          <p:cNvSpPr>
            <a:spLocks noChangeArrowheads="1"/>
          </p:cNvSpPr>
          <p:nvPr/>
        </p:nvSpPr>
        <p:spPr bwMode="auto">
          <a:xfrm>
            <a:off x="1600200" y="4572000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272" name="Oval 17"/>
          <p:cNvSpPr>
            <a:spLocks noChangeArrowheads="1"/>
          </p:cNvSpPr>
          <p:nvPr/>
        </p:nvSpPr>
        <p:spPr bwMode="auto">
          <a:xfrm>
            <a:off x="2209800" y="4572000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273" name="Oval 18"/>
          <p:cNvSpPr>
            <a:spLocks noChangeArrowheads="1"/>
          </p:cNvSpPr>
          <p:nvPr/>
        </p:nvSpPr>
        <p:spPr bwMode="auto">
          <a:xfrm>
            <a:off x="2819400" y="45720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274" name="Oval 19"/>
          <p:cNvSpPr>
            <a:spLocks noChangeArrowheads="1"/>
          </p:cNvSpPr>
          <p:nvPr/>
        </p:nvSpPr>
        <p:spPr bwMode="auto">
          <a:xfrm>
            <a:off x="3429000" y="45720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12</a:t>
            </a:r>
          </a:p>
        </p:txBody>
      </p:sp>
      <p:sp>
        <p:nvSpPr>
          <p:cNvPr id="275" name="Oval 20"/>
          <p:cNvSpPr>
            <a:spLocks noChangeArrowheads="1"/>
          </p:cNvSpPr>
          <p:nvPr/>
        </p:nvSpPr>
        <p:spPr bwMode="auto">
          <a:xfrm>
            <a:off x="4038600" y="4572000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76" name="Oval 21"/>
          <p:cNvSpPr>
            <a:spLocks noChangeArrowheads="1"/>
          </p:cNvSpPr>
          <p:nvPr/>
        </p:nvSpPr>
        <p:spPr bwMode="auto">
          <a:xfrm>
            <a:off x="4648200" y="4572000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277" name="Oval 22"/>
          <p:cNvSpPr>
            <a:spLocks noChangeArrowheads="1"/>
          </p:cNvSpPr>
          <p:nvPr/>
        </p:nvSpPr>
        <p:spPr bwMode="auto">
          <a:xfrm>
            <a:off x="5257800" y="45720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278" name="Oval 23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279" name="Oval 24"/>
          <p:cNvSpPr>
            <a:spLocks noChangeArrowheads="1"/>
          </p:cNvSpPr>
          <p:nvPr/>
        </p:nvSpPr>
        <p:spPr bwMode="auto">
          <a:xfrm>
            <a:off x="6477000" y="4572000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280" name="Oval 25"/>
          <p:cNvSpPr>
            <a:spLocks noChangeArrowheads="1"/>
          </p:cNvSpPr>
          <p:nvPr/>
        </p:nvSpPr>
        <p:spPr bwMode="auto">
          <a:xfrm>
            <a:off x="7086600" y="4572000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281" name="Oval 26"/>
          <p:cNvSpPr>
            <a:spLocks noChangeArrowheads="1"/>
          </p:cNvSpPr>
          <p:nvPr/>
        </p:nvSpPr>
        <p:spPr bwMode="auto">
          <a:xfrm>
            <a:off x="7696200" y="45720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282" name="Oval 27"/>
          <p:cNvSpPr>
            <a:spLocks noChangeArrowheads="1"/>
          </p:cNvSpPr>
          <p:nvPr/>
        </p:nvSpPr>
        <p:spPr bwMode="auto">
          <a:xfrm>
            <a:off x="990600" y="45720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>
                <a:latin typeface="Arial" charset="0"/>
              </a:rPr>
              <a:t>6</a:t>
            </a:r>
          </a:p>
        </p:txBody>
      </p:sp>
      <p:sp>
        <p:nvSpPr>
          <p:cNvPr id="283" name="Oval 28"/>
          <p:cNvSpPr>
            <a:spLocks noChangeArrowheads="1"/>
          </p:cNvSpPr>
          <p:nvPr/>
        </p:nvSpPr>
        <p:spPr bwMode="auto">
          <a:xfrm>
            <a:off x="1600200" y="4572000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284" name="Oval 29"/>
          <p:cNvSpPr>
            <a:spLocks noChangeArrowheads="1"/>
          </p:cNvSpPr>
          <p:nvPr/>
        </p:nvSpPr>
        <p:spPr bwMode="auto">
          <a:xfrm>
            <a:off x="2209800" y="4572000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>
                <a:latin typeface="Arial" charset="0"/>
              </a:rPr>
              <a:t>4</a:t>
            </a:r>
          </a:p>
        </p:txBody>
      </p:sp>
      <p:sp>
        <p:nvSpPr>
          <p:cNvPr id="285" name="Oval 30"/>
          <p:cNvSpPr>
            <a:spLocks noChangeArrowheads="1"/>
          </p:cNvSpPr>
          <p:nvPr/>
        </p:nvSpPr>
        <p:spPr bwMode="auto">
          <a:xfrm>
            <a:off x="2819400" y="45720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286" name="Oval 31"/>
          <p:cNvSpPr>
            <a:spLocks noChangeArrowheads="1"/>
          </p:cNvSpPr>
          <p:nvPr/>
        </p:nvSpPr>
        <p:spPr bwMode="auto">
          <a:xfrm>
            <a:off x="3429000" y="45720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 smtClean="0">
                <a:latin typeface="Arial" charset="0"/>
              </a:rPr>
              <a:t>12</a:t>
            </a:r>
            <a:endParaRPr lang="en-US" dirty="0">
              <a:latin typeface="Arial" charset="0"/>
            </a:endParaRPr>
          </a:p>
        </p:txBody>
      </p:sp>
      <p:sp>
        <p:nvSpPr>
          <p:cNvPr id="287" name="Oval 32"/>
          <p:cNvSpPr>
            <a:spLocks noChangeArrowheads="1"/>
          </p:cNvSpPr>
          <p:nvPr/>
        </p:nvSpPr>
        <p:spPr bwMode="auto">
          <a:xfrm>
            <a:off x="4038600" y="4572000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>
                <a:latin typeface="Arial" charset="0"/>
              </a:rPr>
              <a:t>3</a:t>
            </a:r>
          </a:p>
        </p:txBody>
      </p:sp>
      <p:sp>
        <p:nvSpPr>
          <p:cNvPr id="288" name="Oval 33"/>
          <p:cNvSpPr>
            <a:spLocks noChangeArrowheads="1"/>
          </p:cNvSpPr>
          <p:nvPr/>
        </p:nvSpPr>
        <p:spPr bwMode="auto">
          <a:xfrm>
            <a:off x="4648200" y="4572000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289" name="Oval 34"/>
          <p:cNvSpPr>
            <a:spLocks noChangeArrowheads="1"/>
          </p:cNvSpPr>
          <p:nvPr/>
        </p:nvSpPr>
        <p:spPr bwMode="auto">
          <a:xfrm>
            <a:off x="5257800" y="45720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290" name="Oval 35"/>
          <p:cNvSpPr>
            <a:spLocks noChangeArrowheads="1"/>
          </p:cNvSpPr>
          <p:nvPr/>
        </p:nvSpPr>
        <p:spPr bwMode="auto">
          <a:xfrm>
            <a:off x="5867400" y="45720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 smtClean="0">
                <a:latin typeface="Arial" charset="0"/>
              </a:rPr>
              <a:t>9</a:t>
            </a:r>
            <a:endParaRPr lang="en-US" dirty="0">
              <a:latin typeface="Arial" charset="0"/>
            </a:endParaRPr>
          </a:p>
        </p:txBody>
      </p:sp>
      <p:sp>
        <p:nvSpPr>
          <p:cNvPr id="291" name="Oval 36"/>
          <p:cNvSpPr>
            <a:spLocks noChangeArrowheads="1"/>
          </p:cNvSpPr>
          <p:nvPr/>
        </p:nvSpPr>
        <p:spPr bwMode="auto">
          <a:xfrm>
            <a:off x="6477000" y="4572000"/>
            <a:ext cx="533400" cy="533400"/>
          </a:xfrm>
          <a:prstGeom prst="ellipse">
            <a:avLst/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dirty="0" smtClean="0">
                <a:latin typeface="Arial" charset="0"/>
              </a:rPr>
              <a:t>5</a:t>
            </a:r>
            <a:endParaRPr lang="en-US" dirty="0">
              <a:latin typeface="Arial" charset="0"/>
            </a:endParaRPr>
          </a:p>
        </p:txBody>
      </p:sp>
      <p:sp>
        <p:nvSpPr>
          <p:cNvPr id="292" name="Oval 37"/>
          <p:cNvSpPr>
            <a:spLocks noChangeArrowheads="1"/>
          </p:cNvSpPr>
          <p:nvPr/>
        </p:nvSpPr>
        <p:spPr bwMode="auto">
          <a:xfrm>
            <a:off x="7086600" y="4572000"/>
            <a:ext cx="533400" cy="533400"/>
          </a:xfrm>
          <a:prstGeom prst="ellipse">
            <a:avLst/>
          </a:prstGeom>
          <a:solidFill>
            <a:srgbClr val="99FF66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293" name="Oval 38"/>
          <p:cNvSpPr>
            <a:spLocks noChangeArrowheads="1"/>
          </p:cNvSpPr>
          <p:nvPr/>
        </p:nvSpPr>
        <p:spPr bwMode="auto">
          <a:xfrm>
            <a:off x="7696200" y="45720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2983675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2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2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2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2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2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2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2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2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2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2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29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2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2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82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2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82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2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82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82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829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82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82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82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829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829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3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6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7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2" dur="500"/>
                                        <p:tgtEl>
                                          <p:spTgt spid="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5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8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7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6"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2"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5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9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2" dur="500"/>
                                        <p:tgtEl>
                                          <p:spTgt spid="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8" dur="500"/>
                                        <p:tgtEl>
                                          <p:spTgt spid="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4" dur="5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7" dur="500"/>
                                        <p:tgtEl>
                                          <p:spTgt spid="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0" dur="500"/>
                                        <p:tgtEl>
                                          <p:spTgt spid="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3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4" fill="hold">
                      <p:stCondLst>
                        <p:cond delay="indefinite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8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4" dur="500"/>
                                        <p:tgtEl>
                                          <p:spTgt spid="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0" dur="500"/>
                                        <p:tgtEl>
                                          <p:spTgt spid="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3" dur="500"/>
                                        <p:tgtEl>
                                          <p:spTgt spid="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6" dur="500"/>
                                        <p:tgtEl>
                                          <p:spTgt spid="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9" dur="500"/>
                                        <p:tgtEl>
                                          <p:spTgt spid="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2"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5"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8"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1" dur="500"/>
                                        <p:tgtEl>
                                          <p:spTgt spid="2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6" dur="500"/>
                                        <p:tgtEl>
                                          <p:spTgt spid="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9" dur="500"/>
                                        <p:tgtEl>
                                          <p:spTgt spid="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2" dur="500"/>
                                        <p:tgtEl>
                                          <p:spTgt spid="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5" dur="500"/>
                                        <p:tgtEl>
                                          <p:spTgt spid="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8" dur="500"/>
                                        <p:tgtEl>
                                          <p:spTgt spid="2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1" dur="500"/>
                                        <p:tgtEl>
                                          <p:spTgt spid="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4" dur="500"/>
                                        <p:tgtEl>
                                          <p:spTgt spid="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7" dur="500"/>
                                        <p:tgtEl>
                                          <p:spTgt spid="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0" dur="500"/>
                                        <p:tgtEl>
                                          <p:spTgt spid="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3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6" dur="5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9" dur="500"/>
                                        <p:tgtEl>
                                          <p:spTgt spid="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59" grpId="0" animBg="1"/>
      <p:bldP spid="82960" grpId="0" animBg="1"/>
      <p:bldP spid="82961" grpId="0" animBg="1"/>
      <p:bldP spid="82962" grpId="0" animBg="1"/>
      <p:bldP spid="82963" grpId="0" animBg="1"/>
      <p:bldP spid="82964" grpId="0" animBg="1"/>
      <p:bldP spid="82965" grpId="0" animBg="1"/>
      <p:bldP spid="82966" grpId="0" animBg="1"/>
      <p:bldP spid="82967" grpId="0" animBg="1"/>
      <p:bldP spid="82968" grpId="0" animBg="1"/>
      <p:bldP spid="82969" grpId="0" animBg="1"/>
      <p:bldP spid="82970" grpId="0" animBg="1"/>
      <p:bldP spid="82971" grpId="0" animBg="1"/>
      <p:bldP spid="82972" grpId="0" animBg="1"/>
      <p:bldP spid="82973" grpId="0" animBg="1"/>
      <p:bldP spid="82974" grpId="0" animBg="1"/>
      <p:bldP spid="82975" grpId="0" animBg="1"/>
      <p:bldP spid="82976" grpId="0" animBg="1"/>
      <p:bldP spid="82977" grpId="0" animBg="1"/>
      <p:bldP spid="82978" grpId="0" animBg="1"/>
      <p:bldP spid="82979" grpId="0" animBg="1"/>
      <p:bldP spid="82980" grpId="0" animBg="1"/>
      <p:bldP spid="82981" grpId="0" animBg="1"/>
      <p:bldP spid="82982" grpId="0" animBg="1"/>
      <p:bldP spid="82983" grpId="0"/>
      <p:bldP spid="198" grpId="0" animBg="1"/>
      <p:bldP spid="199" grpId="0" animBg="1"/>
      <p:bldP spid="200" grpId="0" animBg="1"/>
      <p:bldP spid="201" grpId="0" animBg="1"/>
      <p:bldP spid="202" grpId="0" animBg="1"/>
      <p:bldP spid="203" grpId="0" animBg="1"/>
      <p:bldP spid="204" grpId="0" animBg="1"/>
      <p:bldP spid="205" grpId="0" animBg="1"/>
      <p:bldP spid="206" grpId="0" animBg="1"/>
      <p:bldP spid="207" grpId="0" animBg="1"/>
      <p:bldP spid="208" grpId="0" animBg="1"/>
      <p:bldP spid="209" grpId="0" animBg="1"/>
      <p:bldP spid="210" grpId="0" animBg="1"/>
      <p:bldP spid="211" grpId="0" animBg="1"/>
      <p:bldP spid="212" grpId="0" animBg="1"/>
      <p:bldP spid="213" grpId="0" animBg="1"/>
      <p:bldP spid="214" grpId="0" animBg="1"/>
      <p:bldP spid="215" grpId="0" animBg="1"/>
      <p:bldP spid="216" grpId="0" animBg="1"/>
      <p:bldP spid="217" grpId="0" animBg="1"/>
      <p:bldP spid="218" grpId="0" animBg="1"/>
      <p:bldP spid="219" grpId="0" animBg="1"/>
      <p:bldP spid="220" grpId="0" animBg="1"/>
      <p:bldP spid="221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39" grpId="0" animBg="1"/>
      <p:bldP spid="240" grpId="0" animBg="1"/>
      <p:bldP spid="241" grpId="0" animBg="1"/>
      <p:bldP spid="242" grpId="0" animBg="1"/>
      <p:bldP spid="243" grpId="0" animBg="1"/>
      <p:bldP spid="244" grpId="0" animBg="1"/>
      <p:bldP spid="245" grpId="0" animBg="1"/>
      <p:bldP spid="246" grpId="0" animBg="1"/>
      <p:bldP spid="247" grpId="0" animBg="1"/>
      <p:bldP spid="248" grpId="0" animBg="1"/>
      <p:bldP spid="249" grpId="0" animBg="1"/>
      <p:bldP spid="250" grpId="0" animBg="1"/>
      <p:bldP spid="251" grpId="0" animBg="1"/>
      <p:bldP spid="252" grpId="0" animBg="1"/>
      <p:bldP spid="253" grpId="0" animBg="1"/>
      <p:bldP spid="254" grpId="0" animBg="1"/>
      <p:bldP spid="255" grpId="0" animBg="1"/>
      <p:bldP spid="256" grpId="0" animBg="1"/>
      <p:bldP spid="257" grpId="0" animBg="1"/>
      <p:bldP spid="270" grpId="0" animBg="1"/>
      <p:bldP spid="271" grpId="0" animBg="1"/>
      <p:bldP spid="272" grpId="0" animBg="1"/>
      <p:bldP spid="273" grpId="0" animBg="1"/>
      <p:bldP spid="274" grpId="0" animBg="1"/>
      <p:bldP spid="275" grpId="0" animBg="1"/>
      <p:bldP spid="276" grpId="0" animBg="1"/>
      <p:bldP spid="277" grpId="0" animBg="1"/>
      <p:bldP spid="278" grpId="0" animBg="1"/>
      <p:bldP spid="279" grpId="0" animBg="1"/>
      <p:bldP spid="280" grpId="0" animBg="1"/>
      <p:bldP spid="281" grpId="0" animBg="1"/>
      <p:bldP spid="282" grpId="0" animBg="1"/>
      <p:bldP spid="283" grpId="0" animBg="1"/>
      <p:bldP spid="284" grpId="0" animBg="1"/>
      <p:bldP spid="285" grpId="0" animBg="1"/>
      <p:bldP spid="286" grpId="0" animBg="1"/>
      <p:bldP spid="287" grpId="0" animBg="1"/>
      <p:bldP spid="288" grpId="0" animBg="1"/>
      <p:bldP spid="289" grpId="0" animBg="1"/>
      <p:bldP spid="290" grpId="0" animBg="1"/>
      <p:bldP spid="291" grpId="0" animBg="1"/>
      <p:bldP spid="292" grpId="0" animBg="1"/>
      <p:bldP spid="293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8AF91-2C79-433B-8BF1-5484C977E6CA}" type="slidenum">
              <a:rPr lang="en-US"/>
              <a:pPr/>
              <a:t>26</a:t>
            </a:fld>
            <a:endParaRPr 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dirty="0">
                <a:ea typeface="UWKMJF (KSC)" pitchFamily="2" charset="-127"/>
              </a:rPr>
              <a:t>Elementary Sorting Algorithms</a:t>
            </a:r>
            <a:br>
              <a:rPr lang="en-US" altLang="ko-KR" sz="3600" dirty="0">
                <a:ea typeface="UWKMJF (KSC)" pitchFamily="2" charset="-127"/>
              </a:rPr>
            </a:br>
            <a:r>
              <a:rPr lang="en-US" altLang="ko-KR" sz="2800" dirty="0">
                <a:ea typeface="UWKMJF (KSC)" pitchFamily="2" charset="-127"/>
              </a:rPr>
              <a:t>(Shell Sort)</a:t>
            </a:r>
            <a:endParaRPr lang="en-US" sz="2800" dirty="0">
              <a:ea typeface="UWKMJF (KSC)" pitchFamily="2" charset="-127"/>
            </a:endParaRPr>
          </a:p>
        </p:txBody>
      </p:sp>
      <p:sp>
        <p:nvSpPr>
          <p:cNvPr id="83971" name="Oval 3"/>
          <p:cNvSpPr>
            <a:spLocks noChangeArrowheads="1"/>
          </p:cNvSpPr>
          <p:nvPr/>
        </p:nvSpPr>
        <p:spPr bwMode="auto">
          <a:xfrm>
            <a:off x="990600" y="33528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83972" name="Oval 4"/>
          <p:cNvSpPr>
            <a:spLocks noChangeArrowheads="1"/>
          </p:cNvSpPr>
          <p:nvPr/>
        </p:nvSpPr>
        <p:spPr bwMode="auto">
          <a:xfrm>
            <a:off x="16002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83973" name="Oval 5"/>
          <p:cNvSpPr>
            <a:spLocks noChangeArrowheads="1"/>
          </p:cNvSpPr>
          <p:nvPr/>
        </p:nvSpPr>
        <p:spPr bwMode="auto">
          <a:xfrm>
            <a:off x="2209800" y="33528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83974" name="Oval 6"/>
          <p:cNvSpPr>
            <a:spLocks noChangeArrowheads="1"/>
          </p:cNvSpPr>
          <p:nvPr/>
        </p:nvSpPr>
        <p:spPr bwMode="auto">
          <a:xfrm>
            <a:off x="28194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83975" name="Oval 7"/>
          <p:cNvSpPr>
            <a:spLocks noChangeArrowheads="1"/>
          </p:cNvSpPr>
          <p:nvPr/>
        </p:nvSpPr>
        <p:spPr bwMode="auto">
          <a:xfrm>
            <a:off x="3429000" y="33528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83976" name="Oval 8"/>
          <p:cNvSpPr>
            <a:spLocks noChangeArrowheads="1"/>
          </p:cNvSpPr>
          <p:nvPr/>
        </p:nvSpPr>
        <p:spPr bwMode="auto">
          <a:xfrm>
            <a:off x="40386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3977" name="Oval 9"/>
          <p:cNvSpPr>
            <a:spLocks noChangeArrowheads="1"/>
          </p:cNvSpPr>
          <p:nvPr/>
        </p:nvSpPr>
        <p:spPr bwMode="auto">
          <a:xfrm>
            <a:off x="4648200" y="33528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3978" name="Oval 10"/>
          <p:cNvSpPr>
            <a:spLocks noChangeArrowheads="1"/>
          </p:cNvSpPr>
          <p:nvPr/>
        </p:nvSpPr>
        <p:spPr bwMode="auto">
          <a:xfrm>
            <a:off x="52578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83979" name="Oval 11"/>
          <p:cNvSpPr>
            <a:spLocks noChangeArrowheads="1"/>
          </p:cNvSpPr>
          <p:nvPr/>
        </p:nvSpPr>
        <p:spPr bwMode="auto">
          <a:xfrm>
            <a:off x="5867400" y="33528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12</a:t>
            </a:r>
          </a:p>
        </p:txBody>
      </p:sp>
      <p:sp>
        <p:nvSpPr>
          <p:cNvPr id="83980" name="Oval 12"/>
          <p:cNvSpPr>
            <a:spLocks noChangeArrowheads="1"/>
          </p:cNvSpPr>
          <p:nvPr/>
        </p:nvSpPr>
        <p:spPr bwMode="auto">
          <a:xfrm>
            <a:off x="64770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83981" name="Oval 13"/>
          <p:cNvSpPr>
            <a:spLocks noChangeArrowheads="1"/>
          </p:cNvSpPr>
          <p:nvPr/>
        </p:nvSpPr>
        <p:spPr bwMode="auto">
          <a:xfrm>
            <a:off x="7086600" y="33528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83982" name="Oval 14"/>
          <p:cNvSpPr>
            <a:spLocks noChangeArrowheads="1"/>
          </p:cNvSpPr>
          <p:nvPr/>
        </p:nvSpPr>
        <p:spPr bwMode="auto">
          <a:xfrm>
            <a:off x="76962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83983" name="Text Box 15"/>
          <p:cNvSpPr txBox="1">
            <a:spLocks noChangeArrowheads="1"/>
          </p:cNvSpPr>
          <p:nvPr/>
        </p:nvSpPr>
        <p:spPr bwMode="auto">
          <a:xfrm>
            <a:off x="838200" y="2667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H = 2</a:t>
            </a:r>
          </a:p>
        </p:txBody>
      </p:sp>
      <p:sp>
        <p:nvSpPr>
          <p:cNvPr id="83984" name="Oval 16"/>
          <p:cNvSpPr>
            <a:spLocks noChangeArrowheads="1"/>
          </p:cNvSpPr>
          <p:nvPr/>
        </p:nvSpPr>
        <p:spPr bwMode="auto">
          <a:xfrm>
            <a:off x="990600" y="33528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83985" name="Oval 17"/>
          <p:cNvSpPr>
            <a:spLocks noChangeArrowheads="1"/>
          </p:cNvSpPr>
          <p:nvPr/>
        </p:nvSpPr>
        <p:spPr bwMode="auto">
          <a:xfrm>
            <a:off x="16002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83986" name="Oval 18"/>
          <p:cNvSpPr>
            <a:spLocks noChangeArrowheads="1"/>
          </p:cNvSpPr>
          <p:nvPr/>
        </p:nvSpPr>
        <p:spPr bwMode="auto">
          <a:xfrm>
            <a:off x="2209800" y="33528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83987" name="Oval 19"/>
          <p:cNvSpPr>
            <a:spLocks noChangeArrowheads="1"/>
          </p:cNvSpPr>
          <p:nvPr/>
        </p:nvSpPr>
        <p:spPr bwMode="auto">
          <a:xfrm>
            <a:off x="28194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83988" name="Oval 20"/>
          <p:cNvSpPr>
            <a:spLocks noChangeArrowheads="1"/>
          </p:cNvSpPr>
          <p:nvPr/>
        </p:nvSpPr>
        <p:spPr bwMode="auto">
          <a:xfrm>
            <a:off x="3429000" y="33528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3989" name="Oval 21"/>
          <p:cNvSpPr>
            <a:spLocks noChangeArrowheads="1"/>
          </p:cNvSpPr>
          <p:nvPr/>
        </p:nvSpPr>
        <p:spPr bwMode="auto">
          <a:xfrm>
            <a:off x="40386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3990" name="Oval 22"/>
          <p:cNvSpPr>
            <a:spLocks noChangeArrowheads="1"/>
          </p:cNvSpPr>
          <p:nvPr/>
        </p:nvSpPr>
        <p:spPr bwMode="auto">
          <a:xfrm>
            <a:off x="4648200" y="33528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83991" name="Oval 23"/>
          <p:cNvSpPr>
            <a:spLocks noChangeArrowheads="1"/>
          </p:cNvSpPr>
          <p:nvPr/>
        </p:nvSpPr>
        <p:spPr bwMode="auto">
          <a:xfrm>
            <a:off x="52578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83992" name="Oval 24"/>
          <p:cNvSpPr>
            <a:spLocks noChangeArrowheads="1"/>
          </p:cNvSpPr>
          <p:nvPr/>
        </p:nvSpPr>
        <p:spPr bwMode="auto">
          <a:xfrm>
            <a:off x="5867400" y="33528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83993" name="Oval 25"/>
          <p:cNvSpPr>
            <a:spLocks noChangeArrowheads="1"/>
          </p:cNvSpPr>
          <p:nvPr/>
        </p:nvSpPr>
        <p:spPr bwMode="auto">
          <a:xfrm>
            <a:off x="64770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83994" name="Oval 26"/>
          <p:cNvSpPr>
            <a:spLocks noChangeArrowheads="1"/>
          </p:cNvSpPr>
          <p:nvPr/>
        </p:nvSpPr>
        <p:spPr bwMode="auto">
          <a:xfrm>
            <a:off x="7086600" y="3352800"/>
            <a:ext cx="533400" cy="533400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12</a:t>
            </a:r>
          </a:p>
        </p:txBody>
      </p:sp>
      <p:sp>
        <p:nvSpPr>
          <p:cNvPr id="83995" name="Oval 27"/>
          <p:cNvSpPr>
            <a:spLocks noChangeArrowheads="1"/>
          </p:cNvSpPr>
          <p:nvPr/>
        </p:nvSpPr>
        <p:spPr bwMode="auto">
          <a:xfrm>
            <a:off x="76962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06139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39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3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3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3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3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3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3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3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39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3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3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3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84" grpId="0" animBg="1"/>
      <p:bldP spid="83985" grpId="0" animBg="1"/>
      <p:bldP spid="83986" grpId="0" animBg="1"/>
      <p:bldP spid="83987" grpId="0" animBg="1"/>
      <p:bldP spid="83988" grpId="0" animBg="1"/>
      <p:bldP spid="83989" grpId="0" animBg="1"/>
      <p:bldP spid="83990" grpId="0" animBg="1"/>
      <p:bldP spid="83991" grpId="0" animBg="1"/>
      <p:bldP spid="83992" grpId="0" animBg="1"/>
      <p:bldP spid="83993" grpId="0" animBg="1"/>
      <p:bldP spid="83994" grpId="0" animBg="1"/>
      <p:bldP spid="83995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090A91-AEC8-46DB-B0D8-BFC739987727}" type="slidenum">
              <a:rPr lang="en-US"/>
              <a:pPr/>
              <a:t>27</a:t>
            </a:fld>
            <a:endParaRPr lang="en-US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3600" dirty="0">
                <a:ea typeface="UWKMJF (KSC)" pitchFamily="2" charset="-127"/>
              </a:rPr>
              <a:t>Elementary Sorting Algorithms</a:t>
            </a:r>
            <a:br>
              <a:rPr lang="en-US" altLang="ko-KR" sz="3600" dirty="0">
                <a:ea typeface="UWKMJF (KSC)" pitchFamily="2" charset="-127"/>
              </a:rPr>
            </a:br>
            <a:r>
              <a:rPr lang="en-US" altLang="ko-KR" sz="2800" dirty="0">
                <a:ea typeface="UWKMJF (KSC)" pitchFamily="2" charset="-127"/>
              </a:rPr>
              <a:t>(Shell Sort)</a:t>
            </a:r>
            <a:endParaRPr lang="en-US" sz="2800" dirty="0">
              <a:ea typeface="UWKMJF (KSC)" pitchFamily="2" charset="-127"/>
            </a:endParaRPr>
          </a:p>
        </p:txBody>
      </p:sp>
      <p:sp>
        <p:nvSpPr>
          <p:cNvPr id="84995" name="Oval 3"/>
          <p:cNvSpPr>
            <a:spLocks noChangeArrowheads="1"/>
          </p:cNvSpPr>
          <p:nvPr/>
        </p:nvSpPr>
        <p:spPr bwMode="auto">
          <a:xfrm>
            <a:off x="9906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84996" name="Oval 4"/>
          <p:cNvSpPr>
            <a:spLocks noChangeArrowheads="1"/>
          </p:cNvSpPr>
          <p:nvPr/>
        </p:nvSpPr>
        <p:spPr bwMode="auto">
          <a:xfrm>
            <a:off x="16002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84997" name="Oval 5"/>
          <p:cNvSpPr>
            <a:spLocks noChangeArrowheads="1"/>
          </p:cNvSpPr>
          <p:nvPr/>
        </p:nvSpPr>
        <p:spPr bwMode="auto">
          <a:xfrm>
            <a:off x="22098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84998" name="Oval 6"/>
          <p:cNvSpPr>
            <a:spLocks noChangeArrowheads="1"/>
          </p:cNvSpPr>
          <p:nvPr/>
        </p:nvSpPr>
        <p:spPr bwMode="auto">
          <a:xfrm>
            <a:off x="28194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84999" name="Oval 7"/>
          <p:cNvSpPr>
            <a:spLocks noChangeArrowheads="1"/>
          </p:cNvSpPr>
          <p:nvPr/>
        </p:nvSpPr>
        <p:spPr bwMode="auto">
          <a:xfrm>
            <a:off x="34290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5000" name="Oval 8"/>
          <p:cNvSpPr>
            <a:spLocks noChangeArrowheads="1"/>
          </p:cNvSpPr>
          <p:nvPr/>
        </p:nvSpPr>
        <p:spPr bwMode="auto">
          <a:xfrm>
            <a:off x="40386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5001" name="Oval 9"/>
          <p:cNvSpPr>
            <a:spLocks noChangeArrowheads="1"/>
          </p:cNvSpPr>
          <p:nvPr/>
        </p:nvSpPr>
        <p:spPr bwMode="auto">
          <a:xfrm>
            <a:off x="46482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85002" name="Oval 10"/>
          <p:cNvSpPr>
            <a:spLocks noChangeArrowheads="1"/>
          </p:cNvSpPr>
          <p:nvPr/>
        </p:nvSpPr>
        <p:spPr bwMode="auto">
          <a:xfrm>
            <a:off x="52578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85003" name="Oval 11"/>
          <p:cNvSpPr>
            <a:spLocks noChangeArrowheads="1"/>
          </p:cNvSpPr>
          <p:nvPr/>
        </p:nvSpPr>
        <p:spPr bwMode="auto">
          <a:xfrm>
            <a:off x="58674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85004" name="Oval 12"/>
          <p:cNvSpPr>
            <a:spLocks noChangeArrowheads="1"/>
          </p:cNvSpPr>
          <p:nvPr/>
        </p:nvSpPr>
        <p:spPr bwMode="auto">
          <a:xfrm>
            <a:off x="64770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85005" name="Oval 13"/>
          <p:cNvSpPr>
            <a:spLocks noChangeArrowheads="1"/>
          </p:cNvSpPr>
          <p:nvPr/>
        </p:nvSpPr>
        <p:spPr bwMode="auto">
          <a:xfrm>
            <a:off x="70866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12</a:t>
            </a:r>
          </a:p>
        </p:txBody>
      </p:sp>
      <p:sp>
        <p:nvSpPr>
          <p:cNvPr id="85006" name="Oval 14"/>
          <p:cNvSpPr>
            <a:spLocks noChangeArrowheads="1"/>
          </p:cNvSpPr>
          <p:nvPr/>
        </p:nvSpPr>
        <p:spPr bwMode="auto">
          <a:xfrm>
            <a:off x="76962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85007" name="Text Box 15"/>
          <p:cNvSpPr txBox="1">
            <a:spLocks noChangeArrowheads="1"/>
          </p:cNvSpPr>
          <p:nvPr/>
        </p:nvSpPr>
        <p:spPr bwMode="auto">
          <a:xfrm>
            <a:off x="838200" y="2667000"/>
            <a:ext cx="8382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Arial" charset="0"/>
              </a:rPr>
              <a:t>H = 1</a:t>
            </a:r>
          </a:p>
        </p:txBody>
      </p:sp>
      <p:sp>
        <p:nvSpPr>
          <p:cNvPr id="85008" name="Oval 16"/>
          <p:cNvSpPr>
            <a:spLocks noChangeArrowheads="1"/>
          </p:cNvSpPr>
          <p:nvPr/>
        </p:nvSpPr>
        <p:spPr bwMode="auto">
          <a:xfrm>
            <a:off x="9906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</a:t>
            </a:r>
          </a:p>
        </p:txBody>
      </p:sp>
      <p:sp>
        <p:nvSpPr>
          <p:cNvPr id="85009" name="Oval 17"/>
          <p:cNvSpPr>
            <a:spLocks noChangeArrowheads="1"/>
          </p:cNvSpPr>
          <p:nvPr/>
        </p:nvSpPr>
        <p:spPr bwMode="auto">
          <a:xfrm>
            <a:off x="16002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2</a:t>
            </a:r>
          </a:p>
        </p:txBody>
      </p:sp>
      <p:sp>
        <p:nvSpPr>
          <p:cNvPr id="85010" name="Oval 18"/>
          <p:cNvSpPr>
            <a:spLocks noChangeArrowheads="1"/>
          </p:cNvSpPr>
          <p:nvPr/>
        </p:nvSpPr>
        <p:spPr bwMode="auto">
          <a:xfrm>
            <a:off x="22098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3</a:t>
            </a:r>
          </a:p>
        </p:txBody>
      </p:sp>
      <p:sp>
        <p:nvSpPr>
          <p:cNvPr id="85011" name="Oval 19"/>
          <p:cNvSpPr>
            <a:spLocks noChangeArrowheads="1"/>
          </p:cNvSpPr>
          <p:nvPr/>
        </p:nvSpPr>
        <p:spPr bwMode="auto">
          <a:xfrm>
            <a:off x="28194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4</a:t>
            </a:r>
          </a:p>
        </p:txBody>
      </p:sp>
      <p:sp>
        <p:nvSpPr>
          <p:cNvPr id="85012" name="Oval 20"/>
          <p:cNvSpPr>
            <a:spLocks noChangeArrowheads="1"/>
          </p:cNvSpPr>
          <p:nvPr/>
        </p:nvSpPr>
        <p:spPr bwMode="auto">
          <a:xfrm>
            <a:off x="34290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5</a:t>
            </a:r>
          </a:p>
        </p:txBody>
      </p:sp>
      <p:sp>
        <p:nvSpPr>
          <p:cNvPr id="85013" name="Oval 21"/>
          <p:cNvSpPr>
            <a:spLocks noChangeArrowheads="1"/>
          </p:cNvSpPr>
          <p:nvPr/>
        </p:nvSpPr>
        <p:spPr bwMode="auto">
          <a:xfrm>
            <a:off x="40386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6</a:t>
            </a:r>
          </a:p>
        </p:txBody>
      </p:sp>
      <p:sp>
        <p:nvSpPr>
          <p:cNvPr id="85014" name="Oval 22"/>
          <p:cNvSpPr>
            <a:spLocks noChangeArrowheads="1"/>
          </p:cNvSpPr>
          <p:nvPr/>
        </p:nvSpPr>
        <p:spPr bwMode="auto">
          <a:xfrm>
            <a:off x="46482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7</a:t>
            </a:r>
          </a:p>
        </p:txBody>
      </p:sp>
      <p:sp>
        <p:nvSpPr>
          <p:cNvPr id="85015" name="Oval 23"/>
          <p:cNvSpPr>
            <a:spLocks noChangeArrowheads="1"/>
          </p:cNvSpPr>
          <p:nvPr/>
        </p:nvSpPr>
        <p:spPr bwMode="auto">
          <a:xfrm>
            <a:off x="52578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8</a:t>
            </a:r>
          </a:p>
        </p:txBody>
      </p:sp>
      <p:sp>
        <p:nvSpPr>
          <p:cNvPr id="85016" name="Oval 24"/>
          <p:cNvSpPr>
            <a:spLocks noChangeArrowheads="1"/>
          </p:cNvSpPr>
          <p:nvPr/>
        </p:nvSpPr>
        <p:spPr bwMode="auto">
          <a:xfrm>
            <a:off x="58674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9</a:t>
            </a:r>
          </a:p>
        </p:txBody>
      </p:sp>
      <p:sp>
        <p:nvSpPr>
          <p:cNvPr id="85017" name="Oval 25"/>
          <p:cNvSpPr>
            <a:spLocks noChangeArrowheads="1"/>
          </p:cNvSpPr>
          <p:nvPr/>
        </p:nvSpPr>
        <p:spPr bwMode="auto">
          <a:xfrm>
            <a:off x="64770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10</a:t>
            </a:r>
          </a:p>
        </p:txBody>
      </p:sp>
      <p:sp>
        <p:nvSpPr>
          <p:cNvPr id="85018" name="Oval 26"/>
          <p:cNvSpPr>
            <a:spLocks noChangeArrowheads="1"/>
          </p:cNvSpPr>
          <p:nvPr/>
        </p:nvSpPr>
        <p:spPr bwMode="auto">
          <a:xfrm>
            <a:off x="70866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11</a:t>
            </a:r>
          </a:p>
        </p:txBody>
      </p:sp>
      <p:sp>
        <p:nvSpPr>
          <p:cNvPr id="85019" name="Oval 27"/>
          <p:cNvSpPr>
            <a:spLocks noChangeArrowheads="1"/>
          </p:cNvSpPr>
          <p:nvPr/>
        </p:nvSpPr>
        <p:spPr bwMode="auto">
          <a:xfrm>
            <a:off x="7696200" y="3352800"/>
            <a:ext cx="5334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>
                <a:latin typeface="Arial" charset="0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872033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5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85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5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85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5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5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5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5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85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50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5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85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08" grpId="0" animBg="1"/>
      <p:bldP spid="85009" grpId="0" animBg="1"/>
      <p:bldP spid="85010" grpId="0" animBg="1"/>
      <p:bldP spid="85011" grpId="0" animBg="1"/>
      <p:bldP spid="85012" grpId="0" animBg="1"/>
      <p:bldP spid="85013" grpId="0" animBg="1"/>
      <p:bldP spid="85014" grpId="0" animBg="1"/>
      <p:bldP spid="85015" grpId="0" animBg="1"/>
      <p:bldP spid="85016" grpId="0" animBg="1"/>
      <p:bldP spid="85017" grpId="0" animBg="1"/>
      <p:bldP spid="85018" grpId="0" animBg="1"/>
      <p:bldP spid="8501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386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err="1"/>
              <a:t>int</a:t>
            </a:r>
            <a:r>
              <a:rPr lang="en-US" sz="2000" dirty="0"/>
              <a:t> j, p, gap;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err="1" smtClean="0"/>
              <a:t>int</a:t>
            </a:r>
            <a:r>
              <a:rPr lang="en-US" sz="2000" dirty="0" smtClean="0"/>
              <a:t> </a:t>
            </a:r>
            <a:r>
              <a:rPr lang="en-US" sz="2000" dirty="0" err="1"/>
              <a:t>tmp</a:t>
            </a:r>
            <a:r>
              <a:rPr lang="en-US" sz="2000" dirty="0"/>
              <a:t>; </a:t>
            </a: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for </a:t>
            </a:r>
            <a:r>
              <a:rPr lang="en-US" sz="2000" dirty="0"/>
              <a:t>(gap = </a:t>
            </a:r>
            <a:r>
              <a:rPr lang="en-US" sz="2000" dirty="0" smtClean="0"/>
              <a:t>n/2</a:t>
            </a:r>
            <a:r>
              <a:rPr lang="en-US" sz="2000" dirty="0"/>
              <a:t>; gap &gt; 0; gap = gap/2) </a:t>
            </a:r>
            <a:endParaRPr lang="en-US" sz="2000" dirty="0" smtClean="0"/>
          </a:p>
          <a:p>
            <a:pPr marL="457200" lvl="1" indent="0">
              <a:buNone/>
            </a:pPr>
            <a:r>
              <a:rPr lang="en-US" sz="2000" dirty="0" smtClean="0"/>
              <a:t>for </a:t>
            </a:r>
            <a:r>
              <a:rPr lang="en-US" sz="2000" dirty="0"/>
              <a:t>( p = gap; p &lt; </a:t>
            </a:r>
            <a:r>
              <a:rPr lang="en-US" sz="2000" dirty="0" smtClean="0"/>
              <a:t>n </a:t>
            </a:r>
            <a:r>
              <a:rPr lang="en-US" sz="2000" dirty="0"/>
              <a:t>; p++) { </a:t>
            </a:r>
            <a:endParaRPr lang="en-US" sz="2000" dirty="0" smtClean="0"/>
          </a:p>
          <a:p>
            <a:pPr marL="914400" lvl="2" indent="0">
              <a:buNone/>
            </a:pPr>
            <a:r>
              <a:rPr lang="en-US" dirty="0" err="1" smtClean="0"/>
              <a:t>tmp</a:t>
            </a:r>
            <a:r>
              <a:rPr lang="en-US" dirty="0" smtClean="0"/>
              <a:t> </a:t>
            </a:r>
            <a:r>
              <a:rPr lang="en-US" dirty="0"/>
              <a:t>= a[p]; </a:t>
            </a:r>
            <a:endParaRPr lang="en-US" dirty="0" smtClean="0"/>
          </a:p>
          <a:p>
            <a:pPr marL="914400" lvl="2" indent="0">
              <a:buNone/>
            </a:pPr>
            <a:r>
              <a:rPr lang="en-US" dirty="0" smtClean="0"/>
              <a:t>for </a:t>
            </a:r>
            <a:r>
              <a:rPr lang="en-US" dirty="0"/>
              <a:t>(j = p; j &gt;= gap &amp;&amp; </a:t>
            </a:r>
            <a:r>
              <a:rPr lang="en-US" dirty="0" err="1"/>
              <a:t>tmp</a:t>
            </a:r>
            <a:r>
              <a:rPr lang="en-US" dirty="0"/>
              <a:t> &lt; a[j- gap]; j = j - gap</a:t>
            </a:r>
            <a:r>
              <a:rPr lang="en-US" dirty="0" smtClean="0"/>
              <a:t>)</a:t>
            </a:r>
          </a:p>
          <a:p>
            <a:pPr marL="914400" lvl="2" indent="0">
              <a:buNone/>
            </a:pPr>
            <a:r>
              <a:rPr lang="en-US" dirty="0" smtClean="0"/>
              <a:t> 	a[j</a:t>
            </a:r>
            <a:r>
              <a:rPr lang="en-US" dirty="0"/>
              <a:t>] = a[j-gap]; </a:t>
            </a:r>
            <a:endParaRPr lang="en-US" dirty="0" smtClean="0"/>
          </a:p>
          <a:p>
            <a:pPr marL="914400" lvl="2" indent="0">
              <a:buNone/>
            </a:pPr>
            <a:r>
              <a:rPr lang="en-US" dirty="0" smtClean="0"/>
              <a:t>a[j</a:t>
            </a:r>
            <a:r>
              <a:rPr lang="en-US" dirty="0"/>
              <a:t>] = </a:t>
            </a:r>
            <a:r>
              <a:rPr lang="en-US" dirty="0" err="1"/>
              <a:t>tmp</a:t>
            </a:r>
            <a:r>
              <a:rPr lang="en-US" dirty="0"/>
              <a:t>; </a:t>
            </a:r>
            <a:endParaRPr lang="en-US" dirty="0" smtClean="0"/>
          </a:p>
          <a:p>
            <a:pPr marL="514350" lvl="1" indent="0">
              <a:buNone/>
            </a:pPr>
            <a:r>
              <a:rPr lang="en-US" dirty="0" smtClean="0"/>
              <a:t>} </a:t>
            </a:r>
          </a:p>
          <a:p>
            <a:pPr marL="114300" indent="0">
              <a:buNone/>
            </a:pPr>
            <a:r>
              <a:rPr lang="en-US" dirty="0" smtClean="0"/>
              <a:t>}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28</a:t>
            </a:fld>
            <a:endParaRPr lang="en-US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638175" y="304800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Garamond" pitchFamily="18" charset="0"/>
              </a:defRPr>
            </a:lvl9pPr>
          </a:lstStyle>
          <a:p>
            <a:r>
              <a:rPr lang="en-US" altLang="ko-KR" sz="3600" dirty="0" smtClean="0">
                <a:ea typeface="UWKMJF (KSC)" pitchFamily="2" charset="-127"/>
              </a:rPr>
              <a:t>Elementary Sorting Algorithms</a:t>
            </a:r>
            <a:br>
              <a:rPr lang="en-US" altLang="ko-KR" sz="3600" dirty="0" smtClean="0">
                <a:ea typeface="UWKMJF (KSC)" pitchFamily="2" charset="-127"/>
              </a:rPr>
            </a:br>
            <a:r>
              <a:rPr lang="en-US" altLang="ko-KR" sz="2800" dirty="0" smtClean="0">
                <a:ea typeface="UWKMJF (KSC)" pitchFamily="2" charset="-127"/>
              </a:rPr>
              <a:t>(Shell Sort Original Version)</a:t>
            </a:r>
            <a:endParaRPr lang="en-US" sz="2800" dirty="0">
              <a:ea typeface="UWKMJF (KSC)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077824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</a:t>
            </a:r>
            <a:r>
              <a:rPr lang="en-US" dirty="0"/>
              <a:t>sequence that begins at 1 and always increases will </a:t>
            </a:r>
            <a:r>
              <a:rPr lang="en-US" dirty="0" smtClean="0"/>
              <a:t>do</a:t>
            </a:r>
            <a:endParaRPr lang="en-US" dirty="0"/>
          </a:p>
          <a:p>
            <a:r>
              <a:rPr lang="en-US" dirty="0"/>
              <a:t>Shell's </a:t>
            </a:r>
            <a:r>
              <a:rPr lang="en-US" dirty="0" smtClean="0"/>
              <a:t>original: N/2 </a:t>
            </a:r>
            <a:r>
              <a:rPr lang="en-US" dirty="0"/>
              <a:t>, N/4 , ..., 1 (repeatedly divide by 2); </a:t>
            </a:r>
          </a:p>
          <a:p>
            <a:r>
              <a:rPr lang="en-US" dirty="0"/>
              <a:t>Hibbard's </a:t>
            </a:r>
            <a:r>
              <a:rPr lang="en-US" dirty="0" smtClean="0"/>
              <a:t>: </a:t>
            </a:r>
            <a:r>
              <a:rPr lang="en-US" dirty="0"/>
              <a:t>1, 3, 7, ..., 2</a:t>
            </a:r>
            <a:r>
              <a:rPr lang="en-US" baseline="30000" dirty="0"/>
              <a:t>k</a:t>
            </a:r>
            <a:r>
              <a:rPr lang="en-US" dirty="0"/>
              <a:t> - 1 ; </a:t>
            </a:r>
          </a:p>
          <a:p>
            <a:r>
              <a:rPr lang="en-US" dirty="0" smtClean="0"/>
              <a:t>Knuth's: </a:t>
            </a:r>
            <a:r>
              <a:rPr lang="en-US" dirty="0"/>
              <a:t>1, 4, 13, ..., (3</a:t>
            </a:r>
            <a:r>
              <a:rPr lang="en-US" baseline="30000" dirty="0"/>
              <a:t>k</a:t>
            </a:r>
            <a:r>
              <a:rPr lang="en-US" dirty="0"/>
              <a:t> - 1) / 2 ; </a:t>
            </a:r>
          </a:p>
          <a:p>
            <a:r>
              <a:rPr lang="en-US" dirty="0" err="1" smtClean="0"/>
              <a:t>Sedgewick's</a:t>
            </a:r>
            <a:r>
              <a:rPr lang="en-US" dirty="0" smtClean="0"/>
              <a:t>: </a:t>
            </a:r>
            <a:r>
              <a:rPr lang="en-US" dirty="0"/>
              <a:t>1, 5, 19, 41, 109, .... 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824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Basic Sorting Algorithms</a:t>
            </a:r>
            <a:b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(Selection Sort)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1066799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sz="1800" dirty="0" smtClean="0"/>
              <a:t>Input: </a:t>
            </a:r>
            <a:r>
              <a:rPr lang="en-US" sz="1800" dirty="0" smtClean="0">
                <a:ea typeface="Malgun Gothic"/>
                <a:cs typeface="Times New Roman"/>
              </a:rPr>
              <a:t>A </a:t>
            </a:r>
            <a:r>
              <a:rPr lang="en-US" sz="1800" dirty="0">
                <a:ea typeface="Malgun Gothic"/>
                <a:cs typeface="Times New Roman"/>
              </a:rPr>
              <a:t>sequence of n </a:t>
            </a:r>
            <a:r>
              <a:rPr lang="en-US" sz="1800" dirty="0" smtClean="0">
                <a:ea typeface="Malgun Gothic"/>
                <a:cs typeface="Times New Roman"/>
              </a:rPr>
              <a:t>numbers  &lt;</a:t>
            </a:r>
            <a:r>
              <a:rPr lang="en-US" sz="1800" dirty="0">
                <a:ea typeface="Malgun Gothic"/>
                <a:cs typeface="Times New Roman"/>
              </a:rPr>
              <a:t>a</a:t>
            </a:r>
            <a:r>
              <a:rPr lang="en-US" sz="1800" baseline="-25000" dirty="0">
                <a:ea typeface="Malgun Gothic"/>
                <a:cs typeface="Times New Roman"/>
              </a:rPr>
              <a:t>1</a:t>
            </a:r>
            <a:r>
              <a:rPr lang="en-US" sz="1800" dirty="0">
                <a:ea typeface="Malgun Gothic"/>
                <a:cs typeface="Times New Roman"/>
              </a:rPr>
              <a:t>, a</a:t>
            </a:r>
            <a:r>
              <a:rPr lang="en-US" sz="1800" baseline="-25000" dirty="0">
                <a:ea typeface="Malgun Gothic"/>
                <a:cs typeface="Times New Roman"/>
              </a:rPr>
              <a:t>2</a:t>
            </a:r>
            <a:r>
              <a:rPr lang="en-US" sz="1800" dirty="0">
                <a:ea typeface="Malgun Gothic"/>
                <a:cs typeface="Times New Roman"/>
              </a:rPr>
              <a:t>, a</a:t>
            </a:r>
            <a:r>
              <a:rPr lang="en-US" sz="1800" baseline="-25000" dirty="0">
                <a:ea typeface="Malgun Gothic"/>
                <a:cs typeface="Times New Roman"/>
              </a:rPr>
              <a:t>3</a:t>
            </a:r>
            <a:r>
              <a:rPr lang="en-US" sz="1800" dirty="0">
                <a:ea typeface="Malgun Gothic"/>
                <a:cs typeface="Times New Roman"/>
              </a:rPr>
              <a:t>, … a</a:t>
            </a:r>
            <a:r>
              <a:rPr lang="en-US" sz="1800" baseline="-25000" dirty="0">
                <a:ea typeface="Malgun Gothic"/>
                <a:cs typeface="Times New Roman"/>
              </a:rPr>
              <a:t>n</a:t>
            </a:r>
            <a:r>
              <a:rPr lang="en-US" sz="1800" dirty="0" smtClean="0">
                <a:ea typeface="Malgun Gothic"/>
                <a:cs typeface="Times New Roman"/>
              </a:rPr>
              <a:t>&gt;</a:t>
            </a:r>
          </a:p>
          <a:p>
            <a:pPr>
              <a:lnSpc>
                <a:spcPct val="115000"/>
              </a:lnSpc>
              <a:buClr>
                <a:schemeClr val="tx2"/>
              </a:buClr>
            </a:pPr>
            <a:r>
              <a:rPr lang="en-US" sz="1800" dirty="0" smtClean="0">
                <a:ea typeface="Malgun Gothic"/>
                <a:cs typeface="Times New Roman"/>
              </a:rPr>
              <a:t>Output: </a:t>
            </a:r>
            <a:r>
              <a:rPr lang="en-US" sz="1800" dirty="0">
                <a:ea typeface="Malgun Gothic"/>
                <a:cs typeface="Times New Roman"/>
              </a:rPr>
              <a:t>Permutation  &lt;a’</a:t>
            </a:r>
            <a:r>
              <a:rPr lang="en-US" sz="1800" baseline="-25000" dirty="0">
                <a:ea typeface="Malgun Gothic"/>
                <a:cs typeface="Times New Roman"/>
              </a:rPr>
              <a:t>1</a:t>
            </a:r>
            <a:r>
              <a:rPr lang="en-US" sz="1800" dirty="0">
                <a:ea typeface="Malgun Gothic"/>
                <a:cs typeface="Times New Roman"/>
              </a:rPr>
              <a:t>, a’</a:t>
            </a:r>
            <a:r>
              <a:rPr lang="en-US" sz="1800" baseline="-25000" dirty="0">
                <a:ea typeface="Malgun Gothic"/>
                <a:cs typeface="Times New Roman"/>
              </a:rPr>
              <a:t>2</a:t>
            </a:r>
            <a:r>
              <a:rPr lang="en-US" sz="1800" dirty="0">
                <a:ea typeface="Malgun Gothic"/>
                <a:cs typeface="Times New Roman"/>
              </a:rPr>
              <a:t>, a’</a:t>
            </a:r>
            <a:r>
              <a:rPr lang="en-US" sz="1800" baseline="-25000" dirty="0">
                <a:ea typeface="Malgun Gothic"/>
                <a:cs typeface="Times New Roman"/>
              </a:rPr>
              <a:t>3</a:t>
            </a:r>
            <a:r>
              <a:rPr lang="en-US" sz="1800" dirty="0">
                <a:ea typeface="Malgun Gothic"/>
                <a:cs typeface="Times New Roman"/>
              </a:rPr>
              <a:t>, … </a:t>
            </a:r>
            <a:r>
              <a:rPr lang="en-US" sz="1800" dirty="0" err="1">
                <a:ea typeface="Malgun Gothic"/>
                <a:cs typeface="Times New Roman"/>
              </a:rPr>
              <a:t>a’</a:t>
            </a:r>
            <a:r>
              <a:rPr lang="en-US" sz="1800" baseline="-25000" dirty="0" err="1">
                <a:ea typeface="Malgun Gothic"/>
                <a:cs typeface="Times New Roman"/>
              </a:rPr>
              <a:t>n</a:t>
            </a:r>
            <a:r>
              <a:rPr lang="en-US" sz="1800" dirty="0">
                <a:ea typeface="Malgun Gothic"/>
                <a:cs typeface="Times New Roman"/>
              </a:rPr>
              <a:t>&gt;  of input sequence such that </a:t>
            </a:r>
            <a:r>
              <a:rPr lang="en-US" sz="1800" dirty="0" smtClean="0">
                <a:ea typeface="Malgun Gothic"/>
                <a:cs typeface="Times New Roman"/>
              </a:rPr>
              <a:t>a’</a:t>
            </a:r>
            <a:r>
              <a:rPr lang="en-US" sz="1800" baseline="-25000" dirty="0" smtClean="0">
                <a:ea typeface="Malgun Gothic"/>
                <a:cs typeface="Times New Roman"/>
              </a:rPr>
              <a:t>1</a:t>
            </a:r>
            <a:r>
              <a:rPr lang="en-US" sz="1800" dirty="0" smtClean="0">
                <a:ea typeface="Malgun Gothic"/>
                <a:cs typeface="Times New Roman"/>
              </a:rPr>
              <a:t> </a:t>
            </a:r>
            <a:r>
              <a:rPr lang="en-US" sz="1800" dirty="0">
                <a:ea typeface="Malgun Gothic"/>
                <a:cs typeface="Calibri"/>
              </a:rPr>
              <a:t>≤</a:t>
            </a:r>
            <a:r>
              <a:rPr lang="en-US" sz="1800" dirty="0">
                <a:ea typeface="Malgun Gothic"/>
                <a:cs typeface="Times New Roman"/>
              </a:rPr>
              <a:t> a’</a:t>
            </a:r>
            <a:r>
              <a:rPr lang="en-US" sz="1800" baseline="-25000" dirty="0">
                <a:ea typeface="Malgun Gothic"/>
                <a:cs typeface="Times New Roman"/>
              </a:rPr>
              <a:t>2</a:t>
            </a:r>
            <a:r>
              <a:rPr lang="en-US" sz="1800" dirty="0">
                <a:ea typeface="Malgun Gothic"/>
                <a:cs typeface="Times New Roman"/>
              </a:rPr>
              <a:t> </a:t>
            </a:r>
            <a:r>
              <a:rPr lang="en-US" sz="1800" dirty="0">
                <a:ea typeface="Malgun Gothic"/>
                <a:cs typeface="Calibri"/>
              </a:rPr>
              <a:t>≤</a:t>
            </a:r>
            <a:r>
              <a:rPr lang="en-US" sz="1800" dirty="0">
                <a:ea typeface="Malgun Gothic"/>
                <a:cs typeface="Times New Roman"/>
              </a:rPr>
              <a:t> a’</a:t>
            </a:r>
            <a:r>
              <a:rPr lang="en-US" sz="1800" baseline="-25000" dirty="0">
                <a:ea typeface="Malgun Gothic"/>
                <a:cs typeface="Times New Roman"/>
              </a:rPr>
              <a:t>3</a:t>
            </a:r>
            <a:r>
              <a:rPr lang="en-US" sz="1800" dirty="0">
                <a:ea typeface="Malgun Gothic"/>
                <a:cs typeface="Times New Roman"/>
              </a:rPr>
              <a:t> </a:t>
            </a:r>
            <a:r>
              <a:rPr lang="en-US" sz="1800" dirty="0">
                <a:ea typeface="Malgun Gothic"/>
                <a:cs typeface="Calibri"/>
              </a:rPr>
              <a:t>≤</a:t>
            </a:r>
            <a:r>
              <a:rPr lang="en-US" sz="1800" dirty="0">
                <a:ea typeface="Malgun Gothic"/>
                <a:cs typeface="Times New Roman"/>
              </a:rPr>
              <a:t> … </a:t>
            </a:r>
            <a:r>
              <a:rPr lang="en-US" sz="1800" dirty="0">
                <a:ea typeface="Malgun Gothic"/>
                <a:cs typeface="Calibri"/>
              </a:rPr>
              <a:t>≤</a:t>
            </a:r>
            <a:r>
              <a:rPr lang="en-US" sz="1800" dirty="0">
                <a:ea typeface="Malgun Gothic"/>
                <a:cs typeface="Times New Roman"/>
              </a:rPr>
              <a:t> </a:t>
            </a:r>
            <a:r>
              <a:rPr lang="en-US" sz="1800" dirty="0" err="1">
                <a:ea typeface="Malgun Gothic"/>
                <a:cs typeface="Times New Roman"/>
              </a:rPr>
              <a:t>a’</a:t>
            </a:r>
            <a:r>
              <a:rPr lang="en-US" sz="1800" baseline="-25000" dirty="0" err="1">
                <a:ea typeface="Malgun Gothic"/>
                <a:cs typeface="Times New Roman"/>
              </a:rPr>
              <a:t>n</a:t>
            </a:r>
            <a:endParaRPr lang="en-US" sz="1800" dirty="0">
              <a:ea typeface="Malgun Gothic"/>
              <a:cs typeface="Times New Roman"/>
            </a:endParaRPr>
          </a:p>
          <a:p>
            <a:endParaRPr lang="en-US" sz="2000" dirty="0">
              <a:ea typeface="Malgun Gothic"/>
              <a:cs typeface="Times New Roman"/>
            </a:endParaRP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B58E-A11A-469A-B130-C765257D3974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3733800" y="2749551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6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114800" y="274955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3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495800" y="2749551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876800" y="274955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257800" y="274955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638800" y="274955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23" name="Rectangle 22"/>
          <p:cNvSpPr/>
          <p:nvPr/>
        </p:nvSpPr>
        <p:spPr bwMode="auto">
          <a:xfrm>
            <a:off x="3733800" y="3365501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114800" y="3365501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495800" y="336550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4876800" y="336550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5257800" y="336550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5638800" y="336550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40" name="Rectangle 39"/>
          <p:cNvSpPr/>
          <p:nvPr/>
        </p:nvSpPr>
        <p:spPr bwMode="auto">
          <a:xfrm>
            <a:off x="3733800" y="3931188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4114800" y="3931188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4495800" y="3931188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4876800" y="3931188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5257800" y="3931188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3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5638800" y="3931188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3733800" y="4501255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4114800" y="4501255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4495800" y="4501255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4876800" y="4501255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257800" y="4501255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638800" y="4501255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73" name="Rectangle 72"/>
          <p:cNvSpPr/>
          <p:nvPr/>
        </p:nvSpPr>
        <p:spPr bwMode="auto">
          <a:xfrm>
            <a:off x="3733800" y="506676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74" name="Rectangle 73"/>
          <p:cNvSpPr/>
          <p:nvPr/>
        </p:nvSpPr>
        <p:spPr bwMode="auto">
          <a:xfrm>
            <a:off x="4114800" y="506676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4495800" y="506676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4876800" y="506676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5257800" y="5066764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5638800" y="5066764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94" name="Rectangle 93"/>
          <p:cNvSpPr/>
          <p:nvPr/>
        </p:nvSpPr>
        <p:spPr bwMode="auto">
          <a:xfrm>
            <a:off x="3733800" y="559488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4114800" y="559488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4495800" y="559488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4876800" y="559488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5257800" y="559488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5638800" y="559488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2743200" y="28194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Min = 1</a:t>
            </a:r>
            <a:endParaRPr lang="en-US" sz="1200" dirty="0"/>
          </a:p>
        </p:txBody>
      </p:sp>
      <p:sp>
        <p:nvSpPr>
          <p:cNvPr id="102" name="TextBox 101"/>
          <p:cNvSpPr txBox="1"/>
          <p:nvPr/>
        </p:nvSpPr>
        <p:spPr>
          <a:xfrm>
            <a:off x="2743200" y="34290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Min = 2</a:t>
            </a:r>
            <a:endParaRPr lang="en-US" sz="1200" dirty="0"/>
          </a:p>
        </p:txBody>
      </p:sp>
      <p:sp>
        <p:nvSpPr>
          <p:cNvPr id="103" name="TextBox 102"/>
          <p:cNvSpPr txBox="1"/>
          <p:nvPr/>
        </p:nvSpPr>
        <p:spPr>
          <a:xfrm>
            <a:off x="2743200" y="39624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Min = 3</a:t>
            </a:r>
            <a:endParaRPr lang="en-US" sz="1200" dirty="0"/>
          </a:p>
        </p:txBody>
      </p:sp>
      <p:sp>
        <p:nvSpPr>
          <p:cNvPr id="104" name="TextBox 103"/>
          <p:cNvSpPr txBox="1"/>
          <p:nvPr/>
        </p:nvSpPr>
        <p:spPr>
          <a:xfrm>
            <a:off x="2743200" y="45720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Min = 4</a:t>
            </a:r>
            <a:endParaRPr lang="en-US" sz="1200" dirty="0"/>
          </a:p>
        </p:txBody>
      </p:sp>
      <p:sp>
        <p:nvSpPr>
          <p:cNvPr id="105" name="TextBox 104"/>
          <p:cNvSpPr txBox="1"/>
          <p:nvPr/>
        </p:nvSpPr>
        <p:spPr>
          <a:xfrm>
            <a:off x="2743200" y="51816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Min = 5</a:t>
            </a:r>
            <a:endParaRPr lang="en-US" sz="1200" dirty="0"/>
          </a:p>
        </p:txBody>
      </p:sp>
      <p:cxnSp>
        <p:nvCxnSpPr>
          <p:cNvPr id="13" name="Elbow Connector 12"/>
          <p:cNvCxnSpPr>
            <a:stCxn id="8" idx="0"/>
            <a:endCxn id="6" idx="0"/>
          </p:cNvCxnSpPr>
          <p:nvPr/>
        </p:nvCxnSpPr>
        <p:spPr bwMode="auto">
          <a:xfrm rot="16200000" flipV="1">
            <a:off x="4305300" y="2368551"/>
            <a:ext cx="12700" cy="762000"/>
          </a:xfrm>
          <a:prstGeom prst="bentConnector3">
            <a:avLst>
              <a:gd name="adj1" fmla="val 1191551"/>
            </a:avLst>
          </a:prstGeom>
          <a:solidFill>
            <a:schemeClr val="accent1"/>
          </a:solidFill>
          <a:ln w="22225" cap="flat" cmpd="sng" algn="ctr">
            <a:solidFill>
              <a:srgbClr val="C00000"/>
            </a:solidFill>
            <a:prstDash val="sysDash"/>
            <a:round/>
            <a:headEnd type="triangle"/>
            <a:tailEnd type="triangle"/>
          </a:ln>
          <a:effectLst/>
        </p:spPr>
      </p:cxnSp>
      <p:sp>
        <p:nvSpPr>
          <p:cNvPr id="56" name="Rectangle 55"/>
          <p:cNvSpPr/>
          <p:nvPr/>
        </p:nvSpPr>
        <p:spPr bwMode="auto">
          <a:xfrm>
            <a:off x="6858000" y="2743200"/>
            <a:ext cx="190500" cy="2146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48500" y="2694801"/>
            <a:ext cx="1638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Unsorted sub list</a:t>
            </a:r>
            <a:endParaRPr lang="en-US" sz="1200" dirty="0"/>
          </a:p>
        </p:txBody>
      </p:sp>
      <p:sp>
        <p:nvSpPr>
          <p:cNvPr id="63" name="Rectangle 62"/>
          <p:cNvSpPr/>
          <p:nvPr/>
        </p:nvSpPr>
        <p:spPr bwMode="auto">
          <a:xfrm>
            <a:off x="6858000" y="3124200"/>
            <a:ext cx="190500" cy="214699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7048500" y="3075801"/>
            <a:ext cx="16383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S</a:t>
            </a:r>
            <a:r>
              <a:rPr lang="en-US" sz="1200" dirty="0" smtClean="0"/>
              <a:t>orted sub list</a:t>
            </a:r>
            <a:endParaRPr lang="en-US" sz="1200" dirty="0"/>
          </a:p>
        </p:txBody>
      </p:sp>
      <p:cxnSp>
        <p:nvCxnSpPr>
          <p:cNvPr id="17" name="Elbow Connector 16"/>
          <p:cNvCxnSpPr>
            <a:stCxn id="27" idx="0"/>
            <a:endCxn id="24" idx="0"/>
          </p:cNvCxnSpPr>
          <p:nvPr/>
        </p:nvCxnSpPr>
        <p:spPr bwMode="auto">
          <a:xfrm rot="16200000" flipV="1">
            <a:off x="4876800" y="2794001"/>
            <a:ext cx="12700" cy="1143000"/>
          </a:xfrm>
          <a:prstGeom prst="bentConnector3">
            <a:avLst>
              <a:gd name="adj1" fmla="val 1090142"/>
            </a:avLst>
          </a:prstGeom>
          <a:solidFill>
            <a:schemeClr val="accent1"/>
          </a:solidFill>
          <a:ln w="22225" cap="flat" cmpd="sng" algn="ctr">
            <a:solidFill>
              <a:srgbClr val="C00000"/>
            </a:solidFill>
            <a:prstDash val="sysDash"/>
            <a:round/>
            <a:headEnd type="triangle"/>
            <a:tailEnd type="triangle"/>
          </a:ln>
          <a:effectLst/>
        </p:spPr>
      </p:cxnSp>
      <p:cxnSp>
        <p:nvCxnSpPr>
          <p:cNvPr id="20" name="Elbow Connector 19"/>
          <p:cNvCxnSpPr>
            <a:stCxn id="44" idx="0"/>
            <a:endCxn id="42" idx="0"/>
          </p:cNvCxnSpPr>
          <p:nvPr/>
        </p:nvCxnSpPr>
        <p:spPr bwMode="auto">
          <a:xfrm rot="16200000" flipV="1">
            <a:off x="5067300" y="3550188"/>
            <a:ext cx="12700" cy="762000"/>
          </a:xfrm>
          <a:prstGeom prst="bentConnector3">
            <a:avLst>
              <a:gd name="adj1" fmla="val 1090142"/>
            </a:avLst>
          </a:prstGeom>
          <a:solidFill>
            <a:schemeClr val="accent1"/>
          </a:solidFill>
          <a:ln w="22225" cap="flat" cmpd="sng" algn="ctr">
            <a:solidFill>
              <a:srgbClr val="C00000"/>
            </a:solidFill>
            <a:prstDash val="sysDash"/>
            <a:round/>
            <a:headEnd type="triangle"/>
            <a:tailEnd type="triangle"/>
          </a:ln>
          <a:effectLst/>
        </p:spPr>
      </p:cxnSp>
      <p:cxnSp>
        <p:nvCxnSpPr>
          <p:cNvPr id="30" name="Elbow Connector 29"/>
          <p:cNvCxnSpPr>
            <a:stCxn id="78" idx="0"/>
            <a:endCxn id="77" idx="0"/>
          </p:cNvCxnSpPr>
          <p:nvPr/>
        </p:nvCxnSpPr>
        <p:spPr bwMode="auto">
          <a:xfrm rot="16200000" flipV="1">
            <a:off x="5638800" y="4876264"/>
            <a:ext cx="12700" cy="381000"/>
          </a:xfrm>
          <a:prstGeom prst="bentConnector3">
            <a:avLst>
              <a:gd name="adj1" fmla="val 988732"/>
            </a:avLst>
          </a:prstGeom>
          <a:solidFill>
            <a:schemeClr val="accent1"/>
          </a:solidFill>
          <a:ln w="22225" cap="flat" cmpd="sng" algn="ctr">
            <a:solidFill>
              <a:srgbClr val="C00000"/>
            </a:solidFill>
            <a:prstDash val="sysDash"/>
            <a:round/>
            <a:headEnd type="triangle"/>
            <a:tailEnd type="triangle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4724400" y="2496979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Swap(A[0], A[2])</a:t>
            </a:r>
            <a:endParaRPr lang="en-US" sz="1000" dirty="0"/>
          </a:p>
        </p:txBody>
      </p:sp>
      <p:sp>
        <p:nvSpPr>
          <p:cNvPr id="69" name="TextBox 68"/>
          <p:cNvSpPr txBox="1"/>
          <p:nvPr/>
        </p:nvSpPr>
        <p:spPr>
          <a:xfrm>
            <a:off x="5486400" y="3137079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Swap(A[1], A[4])</a:t>
            </a:r>
            <a:endParaRPr lang="en-US" sz="1000" dirty="0"/>
          </a:p>
        </p:txBody>
      </p:sp>
      <p:sp>
        <p:nvSpPr>
          <p:cNvPr id="70" name="TextBox 69"/>
          <p:cNvSpPr txBox="1"/>
          <p:nvPr/>
        </p:nvSpPr>
        <p:spPr>
          <a:xfrm>
            <a:off x="5562600" y="3733800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Swap(A[2], A[4])</a:t>
            </a:r>
            <a:endParaRPr lang="en-US" sz="1000" dirty="0"/>
          </a:p>
        </p:txBody>
      </p:sp>
      <p:sp>
        <p:nvSpPr>
          <p:cNvPr id="71" name="TextBox 70"/>
          <p:cNvSpPr txBox="1"/>
          <p:nvPr/>
        </p:nvSpPr>
        <p:spPr>
          <a:xfrm>
            <a:off x="5867400" y="4859179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Swap(A[4], A[5])</a:t>
            </a:r>
            <a:endParaRPr lang="en-US" sz="1000" dirty="0"/>
          </a:p>
        </p:txBody>
      </p:sp>
      <p:sp>
        <p:nvSpPr>
          <p:cNvPr id="72" name="TextBox 71"/>
          <p:cNvSpPr txBox="1"/>
          <p:nvPr/>
        </p:nvSpPr>
        <p:spPr>
          <a:xfrm>
            <a:off x="5715000" y="4312900"/>
            <a:ext cx="13716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Don’t need swap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891355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CB81B-A2ED-47FE-8C5A-FC6882B27446}" type="slidenum">
              <a:rPr lang="en-US"/>
              <a:pPr/>
              <a:t>30</a:t>
            </a:fld>
            <a:endParaRPr lang="en-US"/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000" dirty="0">
                <a:ea typeface="UWKMJF (KSC)" pitchFamily="2" charset="-127"/>
              </a:rPr>
              <a:t>Elementary Sorting Algorithms</a:t>
            </a:r>
            <a:br>
              <a:rPr lang="en-US" altLang="ko-KR" sz="4000" dirty="0">
                <a:ea typeface="UWKMJF (KSC)" pitchFamily="2" charset="-127"/>
              </a:rPr>
            </a:br>
            <a:r>
              <a:rPr lang="en-US" altLang="ko-KR" sz="3200" dirty="0">
                <a:ea typeface="UWKMJF (KSC)" pitchFamily="2" charset="-127"/>
              </a:rPr>
              <a:t>(Shell Sort)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Clr>
                <a:schemeClr val="tx2"/>
              </a:buClr>
            </a:pPr>
            <a:r>
              <a:rPr lang="en-US" altLang="ko-KR" sz="2000" dirty="0">
                <a:ea typeface="바탕" pitchFamily="18" charset="-127"/>
              </a:rPr>
              <a:t>The speed of shell sort is depending on the chose of sequence of </a:t>
            </a:r>
            <a:r>
              <a:rPr lang="en-US" altLang="ko-KR" sz="2000" dirty="0" smtClean="0">
                <a:ea typeface="바탕" pitchFamily="18" charset="-127"/>
              </a:rPr>
              <a:t>h</a:t>
            </a:r>
            <a:endParaRPr lang="en-US" altLang="ko-KR" sz="2000" dirty="0">
              <a:ea typeface="바탕" pitchFamily="18" charset="-127"/>
            </a:endParaRPr>
          </a:p>
          <a:p>
            <a:pPr>
              <a:buFont typeface="Wingdings" pitchFamily="2" charset="2"/>
              <a:buNone/>
            </a:pPr>
            <a:endParaRPr lang="en-US" altLang="ko-KR" sz="2000" dirty="0">
              <a:ea typeface="바탕" pitchFamily="18" charset="-127"/>
            </a:endParaRPr>
          </a:p>
          <a:p>
            <a:pPr>
              <a:buFont typeface="Wingdings" pitchFamily="2" charset="2"/>
              <a:buNone/>
            </a:pPr>
            <a:r>
              <a:rPr lang="en-US" altLang="ko-KR" sz="2000" dirty="0">
                <a:ea typeface="바탕" pitchFamily="18" charset="-127"/>
              </a:rPr>
              <a:t>The running time of Shell sort is O(</a:t>
            </a:r>
            <a:r>
              <a:rPr lang="en-US" altLang="ko-KR" sz="2000" i="1" dirty="0">
                <a:ea typeface="바탕" pitchFamily="18" charset="-127"/>
              </a:rPr>
              <a:t>n</a:t>
            </a:r>
            <a:r>
              <a:rPr lang="en-US" altLang="ko-KR" sz="2000" baseline="30000" dirty="0">
                <a:ea typeface="바탕" pitchFamily="18" charset="-127"/>
              </a:rPr>
              <a:t>3/2</a:t>
            </a:r>
            <a:r>
              <a:rPr lang="en-US" altLang="ko-KR" sz="2000" dirty="0">
                <a:ea typeface="바탕" pitchFamily="18" charset="-127"/>
              </a:rPr>
              <a:t>) for the increments of h 1, 4, 13, 40, 121, 364, 1093, 3280, 9841, </a:t>
            </a:r>
            <a:r>
              <a:rPr lang="en-US" altLang="ko-KR" sz="2000" dirty="0">
                <a:latin typeface="Times New Roman"/>
                <a:ea typeface="바탕" pitchFamily="18" charset="-127"/>
              </a:rPr>
              <a:t>…</a:t>
            </a:r>
            <a:r>
              <a:rPr lang="en-US" altLang="ko-KR" sz="2000" dirty="0">
                <a:ea typeface="바탕" pitchFamily="18" charset="-127"/>
              </a:rPr>
              <a:t>).</a:t>
            </a:r>
          </a:p>
          <a:p>
            <a:pPr>
              <a:buFont typeface="Wingdings" pitchFamily="2" charset="2"/>
              <a:buNone/>
            </a:pPr>
            <a:endParaRPr lang="en-US" altLang="ko-KR" sz="2000" dirty="0" smtClean="0">
              <a:ea typeface="바탕" pitchFamily="18" charset="-127"/>
            </a:endParaRPr>
          </a:p>
          <a:p>
            <a:pPr>
              <a:buFont typeface="Wingdings" pitchFamily="2" charset="2"/>
              <a:buNone/>
            </a:pPr>
            <a:r>
              <a:rPr lang="en-US" altLang="ko-KR" sz="2000" dirty="0" smtClean="0">
                <a:ea typeface="바탕" pitchFamily="18" charset="-127"/>
              </a:rPr>
              <a:t>The </a:t>
            </a:r>
            <a:r>
              <a:rPr lang="en-US" altLang="ko-KR" sz="2000" dirty="0">
                <a:ea typeface="바탕" pitchFamily="18" charset="-127"/>
              </a:rPr>
              <a:t>running time of Shell sort is O(</a:t>
            </a:r>
            <a:r>
              <a:rPr lang="en-US" altLang="ko-KR" sz="2000" i="1" dirty="0">
                <a:ea typeface="바탕" pitchFamily="18" charset="-127"/>
              </a:rPr>
              <a:t>n</a:t>
            </a:r>
            <a:r>
              <a:rPr lang="en-US" altLang="ko-KR" sz="2000" baseline="30000" dirty="0">
                <a:ea typeface="바탕" pitchFamily="18" charset="-127"/>
              </a:rPr>
              <a:t>4/3</a:t>
            </a:r>
            <a:r>
              <a:rPr lang="en-US" altLang="ko-KR" sz="2000" dirty="0">
                <a:ea typeface="바탕" pitchFamily="18" charset="-127"/>
              </a:rPr>
              <a:t>) for the increments of h 1, 8, 23, 77, 281, 1073, 4193, 16577, 9841, </a:t>
            </a:r>
            <a:r>
              <a:rPr lang="en-US" altLang="ko-KR" sz="2000" dirty="0" smtClean="0">
                <a:latin typeface="Times New Roman"/>
                <a:ea typeface="바탕" pitchFamily="18" charset="-127"/>
              </a:rPr>
              <a:t>…</a:t>
            </a:r>
            <a:r>
              <a:rPr lang="en-US" altLang="ko-KR" sz="2000" dirty="0" smtClean="0">
                <a:ea typeface="바탕" pitchFamily="18" charset="-127"/>
              </a:rPr>
              <a:t>).</a:t>
            </a:r>
          </a:p>
          <a:p>
            <a:pPr>
              <a:buFont typeface="Wingdings" pitchFamily="2" charset="2"/>
              <a:buNone/>
            </a:pPr>
            <a:endParaRPr lang="en-US" altLang="ko-KR" sz="2000" dirty="0">
              <a:ea typeface="바탕" pitchFamily="18" charset="-127"/>
            </a:endParaRPr>
          </a:p>
          <a:p>
            <a:pPr>
              <a:buFont typeface="Wingdings" pitchFamily="2" charset="2"/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9976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rgbClr val="1F497D"/>
                </a:solidFill>
                <a:ea typeface="UWKMJF (KSC)" pitchFamily="2" charset="-127"/>
              </a:rPr>
              <a:t>Sorting with Recursion</a:t>
            </a:r>
            <a: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  <a:t/>
            </a:r>
            <a:b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(Quick Sort)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ko-KR" b="1" dirty="0">
                <a:ea typeface="바탕" pitchFamily="18" charset="-127"/>
              </a:rPr>
              <a:t>Description of </a:t>
            </a:r>
            <a:r>
              <a:rPr lang="en-US" altLang="ko-KR" b="1" dirty="0" smtClean="0">
                <a:ea typeface="바탕" pitchFamily="18" charset="-127"/>
              </a:rPr>
              <a:t>Quicksort</a:t>
            </a:r>
          </a:p>
          <a:p>
            <a:pPr>
              <a:buNone/>
            </a:pPr>
            <a:endParaRPr lang="en-US" altLang="ko-KR" dirty="0">
              <a:ea typeface="바탕" pitchFamily="18" charset="-127"/>
            </a:endParaRPr>
          </a:p>
          <a:p>
            <a:pPr>
              <a:buClr>
                <a:schemeClr val="tx2"/>
              </a:buClr>
            </a:pPr>
            <a:r>
              <a:rPr lang="en-US" altLang="ko-KR" dirty="0">
                <a:ea typeface="바탕" pitchFamily="18" charset="-127"/>
              </a:rPr>
              <a:t>Quick sort is based on the divided-and-conquer paradigm.</a:t>
            </a:r>
          </a:p>
          <a:p>
            <a:pPr>
              <a:buClr>
                <a:schemeClr val="tx2"/>
              </a:buClr>
            </a:pPr>
            <a:r>
              <a:rPr lang="en-US" altLang="ko-KR" dirty="0">
                <a:ea typeface="바탕" pitchFamily="18" charset="-127"/>
              </a:rPr>
              <a:t>The three step divide-and-conquer process for sorting a typical </a:t>
            </a:r>
            <a:r>
              <a:rPr lang="en-US" altLang="ko-KR" dirty="0" err="1">
                <a:ea typeface="바탕" pitchFamily="18" charset="-127"/>
              </a:rPr>
              <a:t>subarray</a:t>
            </a:r>
            <a:r>
              <a:rPr lang="en-US" altLang="ko-KR" dirty="0">
                <a:ea typeface="바탕" pitchFamily="18" charset="-127"/>
              </a:rPr>
              <a:t> A[p .. r] </a:t>
            </a:r>
            <a:endParaRPr lang="en-US" altLang="ko-KR" dirty="0" smtClean="0">
              <a:ea typeface="바탕" pitchFamily="18" charset="-127"/>
            </a:endParaRP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3740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Sorting with Recursion</a:t>
            </a:r>
            <a: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  <a:t/>
            </a:r>
            <a:b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(Quick Sort)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buNone/>
            </a:pPr>
            <a:r>
              <a:rPr lang="en-US" altLang="ko-KR" dirty="0">
                <a:ea typeface="바탕" pitchFamily="18" charset="-127"/>
              </a:rPr>
              <a:t>The three step </a:t>
            </a:r>
            <a:r>
              <a:rPr lang="en-US" altLang="ko-KR" dirty="0" smtClean="0">
                <a:ea typeface="바탕" pitchFamily="18" charset="-127"/>
              </a:rPr>
              <a:t>for </a:t>
            </a:r>
            <a:r>
              <a:rPr lang="en-US" altLang="ko-KR" dirty="0">
                <a:ea typeface="바탕" pitchFamily="18" charset="-127"/>
              </a:rPr>
              <a:t>Quicksort</a:t>
            </a:r>
            <a:r>
              <a:rPr lang="en-US" altLang="ko-KR" dirty="0" smtClean="0">
                <a:ea typeface="바탕" pitchFamily="18" charset="-127"/>
              </a:rPr>
              <a:t>:</a:t>
            </a:r>
          </a:p>
          <a:p>
            <a:pPr marL="533400" indent="-533400">
              <a:lnSpc>
                <a:spcPct val="90000"/>
              </a:lnSpc>
              <a:buNone/>
            </a:pPr>
            <a:endParaRPr lang="en-US" altLang="ko-KR" dirty="0">
              <a:ea typeface="바탕" pitchFamily="18" charset="-127"/>
            </a:endParaRPr>
          </a:p>
          <a:p>
            <a:pPr marL="457200" indent="-457200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en-US" altLang="ko-KR" sz="2000" b="1" dirty="0">
                <a:ea typeface="바탕" pitchFamily="18" charset="-127"/>
              </a:rPr>
              <a:t>Divide:</a:t>
            </a:r>
            <a:r>
              <a:rPr lang="en-US" altLang="ko-KR" sz="2000" dirty="0">
                <a:ea typeface="바탕" pitchFamily="18" charset="-127"/>
              </a:rPr>
              <a:t> The array A[p .. r] is partitioned into two nonempty </a:t>
            </a:r>
            <a:r>
              <a:rPr lang="en-US" altLang="ko-KR" sz="2000" dirty="0" smtClean="0">
                <a:ea typeface="바탕" pitchFamily="18" charset="-127"/>
              </a:rPr>
              <a:t>sub-arrays </a:t>
            </a:r>
            <a:r>
              <a:rPr lang="en-US" altLang="ko-KR" sz="2000" dirty="0">
                <a:ea typeface="바탕" pitchFamily="18" charset="-127"/>
              </a:rPr>
              <a:t>A[p .. q] and A[q+1 .. r] </a:t>
            </a:r>
            <a:r>
              <a:rPr lang="en-US" altLang="ko-KR" sz="2000" dirty="0" smtClean="0">
                <a:ea typeface="바탕" pitchFamily="18" charset="-127"/>
              </a:rPr>
              <a:t>based on a pivot: elements in A[p </a:t>
            </a:r>
            <a:r>
              <a:rPr lang="en-US" altLang="ko-KR" sz="2000" dirty="0">
                <a:ea typeface="바탕" pitchFamily="18" charset="-127"/>
              </a:rPr>
              <a:t>.. q] </a:t>
            </a:r>
            <a:r>
              <a:rPr lang="en-US" altLang="ko-KR" sz="2000" dirty="0" smtClean="0">
                <a:ea typeface="바탕" pitchFamily="18" charset="-127"/>
              </a:rPr>
              <a:t>are </a:t>
            </a:r>
            <a:r>
              <a:rPr lang="en-US" altLang="ko-KR" sz="2000" dirty="0">
                <a:ea typeface="바탕" pitchFamily="18" charset="-127"/>
              </a:rPr>
              <a:t>less than </a:t>
            </a:r>
            <a:r>
              <a:rPr lang="en-US" altLang="ko-KR" sz="2000" dirty="0" smtClean="0">
                <a:ea typeface="바탕" pitchFamily="18" charset="-127"/>
              </a:rPr>
              <a:t>the pivot and each </a:t>
            </a:r>
            <a:r>
              <a:rPr lang="en-US" altLang="ko-KR" sz="2000" dirty="0">
                <a:ea typeface="바탕" pitchFamily="18" charset="-127"/>
              </a:rPr>
              <a:t>element of  A[q+1 .. </a:t>
            </a:r>
            <a:r>
              <a:rPr lang="en-US" altLang="ko-KR" sz="2000" dirty="0" smtClean="0">
                <a:ea typeface="바탕" pitchFamily="18" charset="-127"/>
              </a:rPr>
              <a:t>r] are greater or equal to pivot.</a:t>
            </a:r>
          </a:p>
          <a:p>
            <a:pPr marL="457200" indent="-457200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</a:pPr>
            <a:endParaRPr lang="en-US" altLang="ko-KR" sz="2000" dirty="0">
              <a:ea typeface="바탕" pitchFamily="18" charset="-127"/>
            </a:endParaRPr>
          </a:p>
          <a:p>
            <a:pPr marL="457200" indent="-457200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en-US" altLang="ko-KR" sz="2000" b="1" dirty="0">
                <a:ea typeface="바탕" pitchFamily="18" charset="-127"/>
              </a:rPr>
              <a:t>Conquer:</a:t>
            </a:r>
            <a:r>
              <a:rPr lang="en-US" altLang="ko-KR" sz="2000" dirty="0">
                <a:ea typeface="바탕" pitchFamily="18" charset="-127"/>
              </a:rPr>
              <a:t> The two </a:t>
            </a:r>
            <a:r>
              <a:rPr lang="en-US" altLang="ko-KR" sz="2000" dirty="0" smtClean="0">
                <a:ea typeface="바탕" pitchFamily="18" charset="-127"/>
              </a:rPr>
              <a:t>sub-arrays </a:t>
            </a:r>
            <a:r>
              <a:rPr lang="en-US" altLang="ko-KR" sz="2000" dirty="0">
                <a:ea typeface="바탕" pitchFamily="18" charset="-127"/>
              </a:rPr>
              <a:t>A[p .. q] and A[q+1 .. r] are sorted by recursive call to quick sort</a:t>
            </a:r>
            <a:r>
              <a:rPr lang="en-US" altLang="ko-KR" sz="2000" dirty="0" smtClean="0">
                <a:ea typeface="바탕" pitchFamily="18" charset="-127"/>
              </a:rPr>
              <a:t>.</a:t>
            </a:r>
          </a:p>
          <a:p>
            <a:pPr marL="457200" indent="-457200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</a:pPr>
            <a:endParaRPr lang="en-US" altLang="ko-KR" sz="2000" dirty="0">
              <a:ea typeface="바탕" pitchFamily="18" charset="-127"/>
            </a:endParaRPr>
          </a:p>
          <a:p>
            <a:pPr marL="457200" indent="-457200">
              <a:lnSpc>
                <a:spcPct val="90000"/>
              </a:lnSpc>
              <a:buClr>
                <a:schemeClr val="tx2"/>
              </a:buClr>
              <a:buFont typeface="+mj-lt"/>
              <a:buAutoNum type="arabicPeriod"/>
            </a:pPr>
            <a:r>
              <a:rPr lang="en-US" altLang="ko-KR" sz="2000" b="1" dirty="0">
                <a:ea typeface="바탕" pitchFamily="18" charset="-127"/>
              </a:rPr>
              <a:t>Combine:</a:t>
            </a:r>
            <a:r>
              <a:rPr lang="en-US" altLang="ko-KR" sz="2000" dirty="0">
                <a:ea typeface="바탕" pitchFamily="18" charset="-127"/>
              </a:rPr>
              <a:t> Since the </a:t>
            </a:r>
            <a:r>
              <a:rPr lang="en-US" altLang="ko-KR" sz="2000" dirty="0" smtClean="0">
                <a:ea typeface="바탕" pitchFamily="18" charset="-127"/>
              </a:rPr>
              <a:t>sub-arrays </a:t>
            </a:r>
            <a:r>
              <a:rPr lang="en-US" altLang="ko-KR" sz="2000" dirty="0">
                <a:ea typeface="바탕" pitchFamily="18" charset="-127"/>
              </a:rPr>
              <a:t>are sorted in place, no work is needed to combine them: the entire array A[p .. r] is now sorted.</a:t>
            </a:r>
            <a:endParaRPr lang="en-US" sz="2000" dirty="0">
              <a:ea typeface="바탕" pitchFamily="18" charset="-127"/>
            </a:endParaRP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717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Sorting with Recursion</a:t>
            </a:r>
            <a: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  <a:t/>
            </a:r>
            <a:b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(Quick Sort)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143000"/>
          </a:xfrm>
        </p:spPr>
        <p:txBody>
          <a:bodyPr/>
          <a:lstStyle/>
          <a:p>
            <a:r>
              <a:rPr lang="en-US" altLang="ko-KR" dirty="0" smtClean="0">
                <a:ea typeface="바탕" pitchFamily="18" charset="-127"/>
              </a:rPr>
              <a:t>The key to the Quick Sort is Partition which rearranges the sub-array.</a:t>
            </a:r>
          </a:p>
          <a:p>
            <a:endParaRPr lang="en-US" altLang="ko-KR" dirty="0" smtClean="0">
              <a:ea typeface="바탕" pitchFamily="18" charset="-127"/>
            </a:endParaRP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33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38200" y="2794099"/>
            <a:ext cx="7467600" cy="261610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143000" lvl="2" indent="-228600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65000"/>
            </a:pPr>
            <a:r>
              <a:rPr lang="en-US" altLang="ko-KR" sz="2000" kern="0" dirty="0">
                <a:solidFill>
                  <a:prstClr val="black"/>
                </a:solidFill>
                <a:latin typeface="Courier New" pitchFamily="49" charset="0"/>
                <a:ea typeface="바탕" pitchFamily="18" charset="-127"/>
              </a:rPr>
              <a:t>QUICKSORT(A, p, r)</a:t>
            </a:r>
          </a:p>
          <a:p>
            <a:pPr marL="1143000" lvl="2" indent="-228600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65000"/>
            </a:pPr>
            <a:r>
              <a:rPr lang="en-US" altLang="ko-KR" sz="2000" kern="0" dirty="0">
                <a:solidFill>
                  <a:prstClr val="black"/>
                </a:solidFill>
                <a:latin typeface="Courier New" pitchFamily="49" charset="0"/>
                <a:ea typeface="바탕" pitchFamily="18" charset="-127"/>
              </a:rPr>
              <a:t>{</a:t>
            </a:r>
          </a:p>
          <a:p>
            <a:pPr marL="1143000" lvl="2" indent="-228600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65000"/>
            </a:pPr>
            <a:r>
              <a:rPr lang="en-US" altLang="ko-KR" sz="2000" kern="0" dirty="0">
                <a:solidFill>
                  <a:prstClr val="black"/>
                </a:solidFill>
                <a:latin typeface="Courier New" pitchFamily="49" charset="0"/>
                <a:ea typeface="바탕" pitchFamily="18" charset="-127"/>
              </a:rPr>
              <a:t>		If p &lt; r</a:t>
            </a:r>
          </a:p>
          <a:p>
            <a:pPr marL="1143000" lvl="2" indent="-228600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65000"/>
            </a:pPr>
            <a:r>
              <a:rPr lang="en-US" altLang="ko-KR" sz="2000" kern="0" dirty="0">
                <a:solidFill>
                  <a:prstClr val="black"/>
                </a:solidFill>
                <a:latin typeface="Courier New" pitchFamily="49" charset="0"/>
                <a:ea typeface="바탕" pitchFamily="18" charset="-127"/>
              </a:rPr>
              <a:t>     		q = Partition(A, p, r)</a:t>
            </a:r>
          </a:p>
          <a:p>
            <a:pPr marL="1143000" lvl="2" indent="-228600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65000"/>
            </a:pPr>
            <a:r>
              <a:rPr lang="en-US" altLang="ko-KR" sz="2000" kern="0" dirty="0">
                <a:solidFill>
                  <a:prstClr val="black"/>
                </a:solidFill>
                <a:latin typeface="Courier New" pitchFamily="49" charset="0"/>
                <a:ea typeface="바탕" pitchFamily="18" charset="-127"/>
              </a:rPr>
              <a:t>     		QUICKSORT(A, p, q)</a:t>
            </a:r>
          </a:p>
          <a:p>
            <a:pPr marL="1143000" lvl="2" indent="-228600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65000"/>
            </a:pPr>
            <a:r>
              <a:rPr lang="en-US" altLang="ko-KR" sz="2000" kern="0" dirty="0">
                <a:solidFill>
                  <a:prstClr val="black"/>
                </a:solidFill>
                <a:latin typeface="Courier New" pitchFamily="49" charset="0"/>
                <a:ea typeface="바탕" pitchFamily="18" charset="-127"/>
              </a:rPr>
              <a:t>     		QUICKSORT(A, q+1, r)</a:t>
            </a:r>
          </a:p>
          <a:p>
            <a:pPr marL="1143000" lvl="2" indent="-228600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65000"/>
            </a:pPr>
            <a:r>
              <a:rPr lang="en-US" altLang="ko-KR" sz="2000" kern="0" dirty="0">
                <a:solidFill>
                  <a:prstClr val="black"/>
                </a:solidFill>
                <a:latin typeface="Courier New" pitchFamily="49" charset="0"/>
                <a:ea typeface="바탕" pitchFamily="18" charset="-127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888338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Sorting with Recursion</a:t>
            </a:r>
            <a: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  <a:t/>
            </a:r>
            <a:b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(Quick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Sort: Partition1)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1600" dirty="0" smtClean="0"/>
              <a:t>	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Partition(A, p, r)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{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x = A[r]; // A[r] used as a pivot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3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p -1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for j = p to r -1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{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	if A[j] ≤ x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	{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6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		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7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		Swap(A[i], A[j]);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	}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8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Swap(A[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+ 1], A[r]);</a:t>
            </a:r>
          </a:p>
          <a:p>
            <a:pPr marL="0" indent="0">
              <a:buNone/>
            </a:pP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9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	Return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	}</a:t>
            </a:r>
            <a:endParaRPr lang="en-US" sz="16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64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Sorting with Recursion</a:t>
            </a:r>
            <a: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  <a:t/>
            </a:r>
            <a:b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(Quick Sort: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Partition1)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35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736242" y="387349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17242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498242" y="387349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879242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260242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635071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019425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400425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9158" y="1676400"/>
            <a:ext cx="1498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Partition(A, 0, 7)</a:t>
            </a:r>
          </a:p>
          <a:p>
            <a:r>
              <a:rPr lang="en-US" sz="1200" dirty="0" smtClean="0"/>
              <a:t>p=0 r=7</a:t>
            </a:r>
          </a:p>
          <a:p>
            <a:r>
              <a:rPr lang="en-US" sz="1200" dirty="0" smtClean="0"/>
              <a:t>x=A[7]=4</a:t>
            </a:r>
          </a:p>
          <a:p>
            <a:r>
              <a:rPr lang="en-US" sz="1200" dirty="0" smtClean="0"/>
              <a:t>Initially </a:t>
            </a:r>
            <a:r>
              <a:rPr lang="en-US" sz="1200" dirty="0" err="1" smtClean="0"/>
              <a:t>i</a:t>
            </a:r>
            <a:r>
              <a:rPr lang="en-US" sz="1200" dirty="0" smtClean="0"/>
              <a:t> = - 1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711558" y="3658850"/>
            <a:ext cx="3505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0       1      2       3       4       5       6       7</a:t>
            </a:r>
            <a:endParaRPr lang="en-US" sz="1000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" y="390507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736242" y="4807803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117242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498242" y="4807803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1879242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260242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635071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3019425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3400425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81000" y="481947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37" name="Straight Arrow Connector 36"/>
          <p:cNvCxnSpPr>
            <a:endCxn id="25" idx="2"/>
          </p:cNvCxnSpPr>
          <p:nvPr/>
        </p:nvCxnSpPr>
        <p:spPr bwMode="auto">
          <a:xfrm flipV="1">
            <a:off x="926742" y="5188803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838200" y="5417403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Since A[0]≤4 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</a:t>
            </a:r>
            <a:r>
              <a:rPr lang="en-US" sz="1200" dirty="0" err="1" smtClean="0"/>
              <a:t>i</a:t>
            </a:r>
            <a:r>
              <a:rPr lang="en-US" sz="1200" dirty="0" smtClean="0"/>
              <a:t> = </a:t>
            </a:r>
            <a:r>
              <a:rPr lang="en-US" sz="1200" dirty="0" err="1" smtClean="0"/>
              <a:t>i</a:t>
            </a:r>
            <a:r>
              <a:rPr lang="en-US" sz="1200" dirty="0" smtClean="0"/>
              <a:t> + 1 =&gt;0</a:t>
            </a:r>
          </a:p>
          <a:p>
            <a:r>
              <a:rPr lang="en-US" sz="1200" dirty="0" smtClean="0"/>
              <a:t>   Since </a:t>
            </a:r>
            <a:r>
              <a:rPr lang="en-US" sz="1200" dirty="0" err="1" smtClean="0"/>
              <a:t>i</a:t>
            </a:r>
            <a:r>
              <a:rPr lang="en-US" sz="1200" dirty="0" smtClean="0"/>
              <a:t>= j =1  </a:t>
            </a:r>
          </a:p>
          <a:p>
            <a:r>
              <a:rPr lang="en-US" sz="1200" dirty="0" smtClean="0"/>
              <a:t>   Swap (A[0], A[0]) does not change array</a:t>
            </a:r>
            <a:endParaRPr lang="en-US" sz="1200" dirty="0"/>
          </a:p>
        </p:txBody>
      </p:sp>
      <p:sp>
        <p:nvSpPr>
          <p:cNvPr id="40" name="Content Placeholder 2"/>
          <p:cNvSpPr>
            <a:spLocks noGrp="1"/>
          </p:cNvSpPr>
          <p:nvPr>
            <p:ph idx="1"/>
          </p:nvPr>
        </p:nvSpPr>
        <p:spPr>
          <a:xfrm>
            <a:off x="3619500" y="1428929"/>
            <a:ext cx="5448300" cy="2457271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900" dirty="0" smtClean="0">
                <a:latin typeface="Courier New" pitchFamily="49" charset="0"/>
                <a:cs typeface="Courier New" pitchFamily="49" charset="0"/>
              </a:rPr>
              <a:t>	Partition(A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, p, r)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{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x = A[r]; // A[r] used as a pivot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3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= p -1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for j = p to r -1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{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	if A[j] ≤ x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	{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6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		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7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		Swap(A[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], A[j]);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	}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8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Swap(A[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+ 1], A[r]);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9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Return 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}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90600" y="5257800"/>
            <a:ext cx="2514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dirty="0" smtClean="0">
                <a:solidFill>
                  <a:srgbClr val="FF0000"/>
                </a:solidFill>
              </a:rPr>
              <a:t> = j=0 </a:t>
            </a:r>
            <a:r>
              <a:rPr lang="en-US" sz="1200" dirty="0">
                <a:solidFill>
                  <a:srgbClr val="FF0000"/>
                </a:solidFill>
              </a:rPr>
              <a:t>where A[j] </a:t>
            </a:r>
            <a:r>
              <a:rPr lang="en-US" sz="1200" dirty="0">
                <a:solidFill>
                  <a:srgbClr val="FF0000"/>
                </a:solidFill>
                <a:sym typeface="Symbol"/>
              </a:rPr>
              <a:t></a:t>
            </a:r>
            <a:r>
              <a:rPr lang="en-US" sz="1200" dirty="0" smtClean="0">
                <a:solidFill>
                  <a:srgbClr val="FF0000"/>
                </a:solidFill>
                <a:sym typeface="Symbol"/>
              </a:rPr>
              <a:t>4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62400" y="3905071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initial array input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0352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1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Sorting with Recursion</a:t>
            </a:r>
            <a: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  <a:t/>
            </a:r>
            <a:b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(Quick Sort: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Partition1)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36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736242" y="387349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17242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498242" y="387349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879242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260242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635071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019425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400425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9158" y="1676400"/>
            <a:ext cx="1498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Partition(A, 0, 7)</a:t>
            </a:r>
          </a:p>
          <a:p>
            <a:r>
              <a:rPr lang="en-US" sz="1200" dirty="0" smtClean="0"/>
              <a:t>p=0 r=7</a:t>
            </a:r>
          </a:p>
          <a:p>
            <a:r>
              <a:rPr lang="en-US" sz="1200" dirty="0" smtClean="0"/>
              <a:t>x=A[7]=4</a:t>
            </a:r>
          </a:p>
          <a:p>
            <a:r>
              <a:rPr lang="en-US" sz="1200" dirty="0" smtClean="0"/>
              <a:t>Initially </a:t>
            </a:r>
            <a:r>
              <a:rPr lang="en-US" sz="1200" dirty="0" err="1" smtClean="0"/>
              <a:t>i</a:t>
            </a:r>
            <a:r>
              <a:rPr lang="en-US" sz="1200" dirty="0" smtClean="0"/>
              <a:t> = - 1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711558" y="3658850"/>
            <a:ext cx="3505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0       1      2       3       4       5       6       7</a:t>
            </a:r>
            <a:endParaRPr lang="en-US" sz="1000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" y="390507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736242" y="4807803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117242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498242" y="4807803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1879242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260242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635071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3019425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3400425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81000" y="481947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37" name="Straight Arrow Connector 36"/>
          <p:cNvCxnSpPr/>
          <p:nvPr/>
        </p:nvCxnSpPr>
        <p:spPr bwMode="auto">
          <a:xfrm flipV="1">
            <a:off x="2057400" y="5188803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838200" y="5417403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Since A[3]≤4 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</a:t>
            </a:r>
            <a:r>
              <a:rPr lang="en-US" sz="1200" dirty="0" err="1" smtClean="0"/>
              <a:t>i</a:t>
            </a:r>
            <a:r>
              <a:rPr lang="en-US" sz="1200" dirty="0" smtClean="0"/>
              <a:t> = </a:t>
            </a:r>
            <a:r>
              <a:rPr lang="en-US" sz="1200" dirty="0" err="1" smtClean="0"/>
              <a:t>i</a:t>
            </a:r>
            <a:r>
              <a:rPr lang="en-US" sz="1200" dirty="0" smtClean="0"/>
              <a:t> + 1 =1</a:t>
            </a:r>
          </a:p>
          <a:p>
            <a:r>
              <a:rPr lang="en-US" sz="1200" dirty="0" smtClean="0"/>
              <a:t>     </a:t>
            </a:r>
          </a:p>
          <a:p>
            <a:r>
              <a:rPr lang="en-US" sz="1200" dirty="0" smtClean="0"/>
              <a:t>   Swap (A[1], A[3]) does change array</a:t>
            </a:r>
            <a:endParaRPr lang="en-US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2057399" y="5257800"/>
            <a:ext cx="1676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j=3 where A[j] </a:t>
            </a:r>
            <a:r>
              <a:rPr lang="en-US" sz="1200" dirty="0" smtClean="0">
                <a:solidFill>
                  <a:srgbClr val="FF0000"/>
                </a:solidFill>
                <a:sym typeface="Symbol"/>
              </a:rPr>
              <a:t>4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12" name="Elbow Connector 11"/>
          <p:cNvCxnSpPr>
            <a:stCxn id="26" idx="0"/>
            <a:endCxn id="28" idx="0"/>
          </p:cNvCxnSpPr>
          <p:nvPr/>
        </p:nvCxnSpPr>
        <p:spPr bwMode="auto">
          <a:xfrm rot="5400000" flipH="1" flipV="1">
            <a:off x="1688742" y="4426803"/>
            <a:ext cx="12700" cy="76200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22225" cap="flat" cmpd="sng" algn="ctr">
            <a:solidFill>
              <a:srgbClr val="002060"/>
            </a:solidFill>
            <a:prstDash val="sysDash"/>
            <a:round/>
            <a:headEnd type="triangle"/>
            <a:tailEnd type="triangle"/>
          </a:ln>
          <a:effectLst/>
        </p:spPr>
      </p:cxnSp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3619500" y="1447800"/>
            <a:ext cx="5448300" cy="233416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900" dirty="0" smtClean="0"/>
              <a:t>	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Partition(A, p, r)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{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x = A[r]; // A[r] used as a pivot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3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= p -1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for j = p to r -1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{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	if A[j] ≤ x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	{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6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		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7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		Swap(A[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], A[j]);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	}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8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Swap(A[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+ 1], A[r]);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9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Return 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}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962400" y="3905071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initial array input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 flipV="1">
            <a:off x="1219200" y="5188803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1283058" y="5257800"/>
            <a:ext cx="6981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dirty="0" smtClean="0">
                <a:solidFill>
                  <a:srgbClr val="FF0000"/>
                </a:solidFill>
              </a:rPr>
              <a:t> = 1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12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1" grpId="0"/>
      <p:bldP spid="39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Sorting with Recursion</a:t>
            </a:r>
            <a: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  <a:t/>
            </a:r>
            <a:b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(Quick Sort: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Partition1)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37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736242" y="387349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17242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498242" y="387349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879242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260242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635071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019425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400425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9158" y="1676400"/>
            <a:ext cx="1498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Partition(A, 0, 7)</a:t>
            </a:r>
          </a:p>
          <a:p>
            <a:r>
              <a:rPr lang="en-US" sz="1200" dirty="0" smtClean="0"/>
              <a:t>p=0 r=7</a:t>
            </a:r>
          </a:p>
          <a:p>
            <a:r>
              <a:rPr lang="en-US" sz="1200" dirty="0" smtClean="0"/>
              <a:t>x=A[7]=4</a:t>
            </a:r>
          </a:p>
          <a:p>
            <a:r>
              <a:rPr lang="en-US" sz="1200" dirty="0" smtClean="0"/>
              <a:t>Initially </a:t>
            </a:r>
            <a:r>
              <a:rPr lang="en-US" sz="1200" dirty="0" err="1" smtClean="0"/>
              <a:t>i</a:t>
            </a:r>
            <a:r>
              <a:rPr lang="en-US" sz="1200" dirty="0" smtClean="0"/>
              <a:t> = - 1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711558" y="3658850"/>
            <a:ext cx="3505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0       1      2       3       4       5       6       7</a:t>
            </a:r>
            <a:endParaRPr lang="en-US" sz="1000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" y="390507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736242" y="4807803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117242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498242" y="4807803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1879242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260242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635071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3019425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3400425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81000" y="481947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37" name="Straight Arrow Connector 36"/>
          <p:cNvCxnSpPr/>
          <p:nvPr/>
        </p:nvCxnSpPr>
        <p:spPr bwMode="auto">
          <a:xfrm flipV="1">
            <a:off x="2438400" y="5188803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838200" y="5417403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Since A[4]≤4 </a:t>
            </a:r>
          </a:p>
          <a:p>
            <a:r>
              <a:rPr lang="en-US" sz="1200" dirty="0"/>
              <a:t> </a:t>
            </a:r>
            <a:r>
              <a:rPr lang="en-US" sz="1200" dirty="0" smtClean="0"/>
              <a:t>  </a:t>
            </a:r>
            <a:r>
              <a:rPr lang="en-US" sz="1200" dirty="0" err="1" smtClean="0"/>
              <a:t>i</a:t>
            </a:r>
            <a:r>
              <a:rPr lang="en-US" sz="1200" dirty="0" smtClean="0"/>
              <a:t> = </a:t>
            </a:r>
            <a:r>
              <a:rPr lang="en-US" sz="1200" dirty="0" err="1" smtClean="0"/>
              <a:t>i</a:t>
            </a:r>
            <a:r>
              <a:rPr lang="en-US" sz="1200" dirty="0" smtClean="0"/>
              <a:t> + 1 =2</a:t>
            </a:r>
          </a:p>
          <a:p>
            <a:r>
              <a:rPr lang="en-US" sz="1200" dirty="0" smtClean="0"/>
              <a:t>     </a:t>
            </a:r>
          </a:p>
          <a:p>
            <a:r>
              <a:rPr lang="en-US" sz="1200" dirty="0" smtClean="0"/>
              <a:t>   Swap (A[2], A[4]) does not change array</a:t>
            </a:r>
            <a:endParaRPr lang="en-US" sz="1200" dirty="0"/>
          </a:p>
        </p:txBody>
      </p:sp>
      <p:cxnSp>
        <p:nvCxnSpPr>
          <p:cNvPr id="13" name="Elbow Connector 12"/>
          <p:cNvCxnSpPr>
            <a:stCxn id="27" idx="0"/>
            <a:endCxn id="29" idx="0"/>
          </p:cNvCxnSpPr>
          <p:nvPr/>
        </p:nvCxnSpPr>
        <p:spPr bwMode="auto">
          <a:xfrm rot="5400000" flipH="1" flipV="1">
            <a:off x="2069742" y="4426803"/>
            <a:ext cx="12700" cy="762000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22225" cap="flat" cmpd="sng" algn="ctr">
            <a:solidFill>
              <a:srgbClr val="002060"/>
            </a:solidFill>
            <a:prstDash val="sysDash"/>
            <a:round/>
            <a:headEnd type="triangle"/>
            <a:tailEnd type="triangle"/>
          </a:ln>
          <a:effectLst/>
        </p:spPr>
      </p:cxnSp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3619500" y="1447800"/>
            <a:ext cx="5448300" cy="233416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900" dirty="0" smtClean="0"/>
              <a:t>	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Partition(A, p, r)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{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x = A[r]; // A[r] used as a pivot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3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= p -1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for j = p to r -1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{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	if A[j] ≤ x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	{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6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		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7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		Swap(A[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], A[j]);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	}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8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Swap(A[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+ 1], A[r]);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9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Return 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}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962400" y="3905071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initial array input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514600" y="5257800"/>
            <a:ext cx="16764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j=4 where A[j] </a:t>
            </a:r>
            <a:r>
              <a:rPr lang="en-US" sz="1200" dirty="0" smtClean="0">
                <a:solidFill>
                  <a:srgbClr val="FF0000"/>
                </a:solidFill>
                <a:sym typeface="Symbol"/>
              </a:rPr>
              <a:t>4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 bwMode="auto">
          <a:xfrm flipV="1">
            <a:off x="1676400" y="5188803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0" name="TextBox 39"/>
          <p:cNvSpPr txBox="1"/>
          <p:nvPr/>
        </p:nvSpPr>
        <p:spPr>
          <a:xfrm>
            <a:off x="1740258" y="5257800"/>
            <a:ext cx="6981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dirty="0" smtClean="0">
                <a:solidFill>
                  <a:srgbClr val="FF0000"/>
                </a:solidFill>
              </a:rPr>
              <a:t> = </a:t>
            </a:r>
            <a:r>
              <a:rPr lang="en-US" sz="1200" dirty="0">
                <a:solidFill>
                  <a:srgbClr val="FF0000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54282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6" grpId="0"/>
      <p:bldP spid="40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Sorting with Recursion</a:t>
            </a:r>
            <a: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  <a:t/>
            </a:r>
            <a:b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(Quick Sort: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Partition1)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38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736242" y="387349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17242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498242" y="387349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879242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260242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635071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019425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400425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9158" y="1676400"/>
            <a:ext cx="1498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Partition(A, 0, 7)</a:t>
            </a:r>
          </a:p>
          <a:p>
            <a:r>
              <a:rPr lang="en-US" sz="1200" dirty="0" smtClean="0"/>
              <a:t>p=0 r=7</a:t>
            </a:r>
          </a:p>
          <a:p>
            <a:r>
              <a:rPr lang="en-US" sz="1200" dirty="0" smtClean="0"/>
              <a:t>x=A[7]=4</a:t>
            </a:r>
          </a:p>
          <a:p>
            <a:r>
              <a:rPr lang="en-US" sz="1200" dirty="0" smtClean="0"/>
              <a:t>Initially </a:t>
            </a:r>
            <a:r>
              <a:rPr lang="en-US" sz="1200" dirty="0" err="1" smtClean="0"/>
              <a:t>i</a:t>
            </a:r>
            <a:r>
              <a:rPr lang="en-US" sz="1200" dirty="0" smtClean="0"/>
              <a:t> = - 1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711558" y="3658850"/>
            <a:ext cx="3505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0       1      2       3       4       5       6       7</a:t>
            </a:r>
            <a:endParaRPr lang="en-US" sz="1000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" y="390507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736242" y="4807803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117242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498242" y="4807803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1879242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260242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635071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3019425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3400425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81000" y="481947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37" name="Straight Arrow Connector 36"/>
          <p:cNvCxnSpPr/>
          <p:nvPr/>
        </p:nvCxnSpPr>
        <p:spPr bwMode="auto">
          <a:xfrm flipV="1">
            <a:off x="3200400" y="5188803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838200" y="5417403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Now j = r-1 and no more  A[j]≤4 </a:t>
            </a:r>
          </a:p>
          <a:p>
            <a:r>
              <a:rPr lang="en-US" sz="1200" dirty="0" smtClean="0"/>
              <a:t>     </a:t>
            </a:r>
          </a:p>
          <a:p>
            <a:r>
              <a:rPr lang="en-US" sz="1200" dirty="0" smtClean="0"/>
              <a:t>   Swap (A[i+1], A[r]) ≡ Swap(A[3], A[7]) and return 3</a:t>
            </a:r>
            <a:endParaRPr lang="en-US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3276600" y="5257800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j=r-1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12" name="Elbow Connector 11"/>
          <p:cNvCxnSpPr>
            <a:stCxn id="28" idx="0"/>
            <a:endCxn id="32" idx="0"/>
          </p:cNvCxnSpPr>
          <p:nvPr/>
        </p:nvCxnSpPr>
        <p:spPr bwMode="auto">
          <a:xfrm rot="5400000" flipH="1" flipV="1">
            <a:off x="2830333" y="4047212"/>
            <a:ext cx="12700" cy="1521183"/>
          </a:xfrm>
          <a:prstGeom prst="bentConnector3">
            <a:avLst>
              <a:gd name="adj1" fmla="val 1800000"/>
            </a:avLst>
          </a:prstGeom>
          <a:solidFill>
            <a:schemeClr val="accent1"/>
          </a:solidFill>
          <a:ln w="22225" cap="flat" cmpd="sng" algn="ctr">
            <a:solidFill>
              <a:srgbClr val="002060"/>
            </a:solidFill>
            <a:prstDash val="sysDash"/>
            <a:round/>
            <a:headEnd type="triangle"/>
            <a:tailEnd type="triangle"/>
          </a:ln>
          <a:effectLst/>
        </p:spPr>
      </p:cxnSp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3619500" y="1447800"/>
            <a:ext cx="5448300" cy="233416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900" dirty="0" smtClean="0"/>
              <a:t>	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Partition(A, p, r)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{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x = A[r]; // A[r] used as a pivot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3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= p -1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for j = p to r -1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{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	if A[j] ≤ x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	{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6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		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7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		Swap(A[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], A[j]);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	}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8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Swap(A[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+ 1], A[r]);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9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Return 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}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962400" y="3905071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initial array input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 flipV="1">
            <a:off x="2057400" y="5188803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2045058" y="5257800"/>
            <a:ext cx="9267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dirty="0" smtClean="0">
                <a:solidFill>
                  <a:srgbClr val="FF0000"/>
                </a:solidFill>
              </a:rPr>
              <a:t> +1= 3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819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41" grpId="0"/>
      <p:bldP spid="3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Sorting with Recursion</a:t>
            </a:r>
            <a: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  <a:t/>
            </a:r>
            <a:b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(Quick Sort: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Partition1)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39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736242" y="387349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117242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498242" y="387349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1879242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260242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635071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019425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400425" y="387349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9158" y="1676400"/>
            <a:ext cx="14982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Partition(A, 0, 7)</a:t>
            </a:r>
          </a:p>
          <a:p>
            <a:r>
              <a:rPr lang="en-US" sz="1200" dirty="0" smtClean="0"/>
              <a:t>p=0 r=7</a:t>
            </a:r>
          </a:p>
          <a:p>
            <a:r>
              <a:rPr lang="en-US" sz="1200" dirty="0" smtClean="0"/>
              <a:t>x=A[7]=4</a:t>
            </a:r>
          </a:p>
          <a:p>
            <a:r>
              <a:rPr lang="en-US" sz="1200" dirty="0" smtClean="0"/>
              <a:t>Initially </a:t>
            </a:r>
            <a:r>
              <a:rPr lang="en-US" sz="1200" dirty="0" err="1" smtClean="0"/>
              <a:t>i</a:t>
            </a:r>
            <a:r>
              <a:rPr lang="en-US" sz="1200" dirty="0" smtClean="0"/>
              <a:t> = - 1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711558" y="3658850"/>
            <a:ext cx="3505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0       1      2       3       4       5       6       7</a:t>
            </a:r>
            <a:endParaRPr lang="en-US" sz="1000" dirty="0"/>
          </a:p>
        </p:txBody>
      </p:sp>
      <p:sp>
        <p:nvSpPr>
          <p:cNvPr id="22" name="TextBox 21"/>
          <p:cNvSpPr txBox="1"/>
          <p:nvPr/>
        </p:nvSpPr>
        <p:spPr>
          <a:xfrm>
            <a:off x="381000" y="390507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736242" y="4807803"/>
            <a:ext cx="3810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117242" y="4807803"/>
            <a:ext cx="3810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498242" y="4807803"/>
            <a:ext cx="381000" cy="381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1879242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260242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635071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3019425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3400425" y="480780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81000" y="481947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838200" y="5417403"/>
            <a:ext cx="3733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Return </a:t>
            </a:r>
            <a:r>
              <a:rPr lang="en-US" sz="1200" dirty="0" err="1" smtClean="0"/>
              <a:t>i</a:t>
            </a:r>
            <a:r>
              <a:rPr lang="en-US" sz="1200" dirty="0" smtClean="0"/>
              <a:t> + 1 = 3</a:t>
            </a:r>
            <a:endParaRPr lang="en-US" sz="1200" dirty="0"/>
          </a:p>
        </p:txBody>
      </p:sp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3619500" y="1447800"/>
            <a:ext cx="5448300" cy="2334160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US" sz="900" dirty="0" smtClean="0"/>
              <a:t>	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Partition(A, p, r)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{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x = A[r]; // A[r] used as a pivot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3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= p -1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for j = p to r -1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{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	if A[j] ≤ x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	{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6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		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7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		Swap(A[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], A[j]);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	}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8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Swap(A[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+ 1], A[r]);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9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Return 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}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962400" y="3905071"/>
            <a:ext cx="1524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initial array input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70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UWKMJF (KSC)" pitchFamily="2" charset="-127"/>
              </a:rPr>
              <a:t>Basic </a:t>
            </a:r>
            <a:r>
              <a:rPr lang="en-US" altLang="ko-KR" dirty="0">
                <a:ea typeface="UWKMJF (KSC)" pitchFamily="2" charset="-127"/>
              </a:rPr>
              <a:t>Sorting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2800" dirty="0" smtClean="0">
                <a:ea typeface="UWKMJF (KSC)" pitchFamily="2" charset="-127"/>
              </a:rPr>
              <a:t>(Selection Sort Analysis for Best Case)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000" dirty="0"/>
              <a:t>For each iteration, a </a:t>
            </a:r>
            <a:r>
              <a:rPr lang="en-US" sz="2000" dirty="0" smtClean="0"/>
              <a:t>minimum is found in the sub list and it </a:t>
            </a:r>
            <a:r>
              <a:rPr lang="en-US" sz="2000" dirty="0"/>
              <a:t>is placed into right position </a:t>
            </a:r>
            <a:r>
              <a:rPr lang="en-US" sz="2000" dirty="0" smtClean="0"/>
              <a:t>in sorted </a:t>
            </a:r>
            <a:r>
              <a:rPr lang="en-US" sz="2000" dirty="0"/>
              <a:t>sub list.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B58E-A11A-469A-B130-C765257D397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838200" y="2209800"/>
            <a:ext cx="4267200" cy="405649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Selection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sort (A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latin typeface="Calibri"/>
                <a:ea typeface="Malgun Gothic"/>
                <a:cs typeface="Times New Roman"/>
              </a:rPr>
              <a:t>2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	{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3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for j =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0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|A|-2 do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4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{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5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Min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=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j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6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for k= j+1 to |A|-1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7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{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8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       if A{k} &lt;A[Min] then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9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	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 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     Min = k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10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 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11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If Min ≠ j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12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    Swap (A[j], A[Min])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13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}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latin typeface="Calibri"/>
                <a:ea typeface="Malgun Gothic"/>
                <a:cs typeface="Times New Roman"/>
              </a:rPr>
              <a:t>14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	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638800" y="2730078"/>
                <a:ext cx="557460" cy="5037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C</m:t>
                          </m:r>
                        </m:e>
                        <m:sub>
                          <m: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𝑛</m:t>
                      </m:r>
                    </m:oMath>
                  </m:oMathPara>
                </a14:m>
                <a:endParaRPr lang="en-US" sz="16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2730078"/>
                <a:ext cx="557460" cy="50372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638800" y="3276600"/>
                <a:ext cx="1129155" cy="5037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C</m:t>
                          </m:r>
                        </m:e>
                        <m:sub>
                          <m: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2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𝑛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−1)</m:t>
                      </m:r>
                    </m:oMath>
                  </m:oMathPara>
                </a14:m>
                <a:endParaRPr lang="en-US" sz="16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276600"/>
                <a:ext cx="1129155" cy="50372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/>
          <p:cNvCxnSpPr>
            <a:stCxn id="8" idx="1"/>
          </p:cNvCxnSpPr>
          <p:nvPr/>
        </p:nvCxnSpPr>
        <p:spPr bwMode="auto">
          <a:xfrm flipH="1">
            <a:off x="3505200" y="2981942"/>
            <a:ext cx="21336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5638800" y="3611072"/>
                <a:ext cx="1121141" cy="5037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C</m:t>
                          </m:r>
                        </m:e>
                        <m:sub>
                          <m: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3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𝑛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−1)</m:t>
                      </m:r>
                    </m:oMath>
                  </m:oMathPara>
                </a14:m>
                <a:endParaRPr lang="en-US" sz="16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611072"/>
                <a:ext cx="1121141" cy="50372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5638800" y="4015682"/>
                <a:ext cx="1288366" cy="7581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C</m:t>
                          </m:r>
                        </m:e>
                        <m:sub>
                          <m: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4</m:t>
                          </m:r>
                        </m:sub>
                      </m:sSub>
                      <m:f>
                        <m:fPr>
                          <m:ctrlPr>
                            <a:rPr lang="en-US" sz="16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𝑛</m:t>
                          </m:r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(</m:t>
                          </m:r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𝑛</m:t>
                          </m:r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−1)</m:t>
                          </m:r>
                        </m:num>
                        <m:den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6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4015682"/>
                <a:ext cx="1288366" cy="75815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5638800" y="4977684"/>
                <a:ext cx="1121141" cy="5037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C</m:t>
                          </m:r>
                        </m:e>
                        <m:sub>
                          <m: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6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𝑛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−1)</m:t>
                      </m:r>
                    </m:oMath>
                  </m:oMathPara>
                </a14:m>
                <a:endParaRPr lang="en-US" sz="16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4977684"/>
                <a:ext cx="1121141" cy="50372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18"/>
          <p:cNvCxnSpPr>
            <a:stCxn id="9" idx="1"/>
          </p:cNvCxnSpPr>
          <p:nvPr/>
        </p:nvCxnSpPr>
        <p:spPr bwMode="auto">
          <a:xfrm flipH="1">
            <a:off x="3276600" y="3528464"/>
            <a:ext cx="23622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  <p:cxnSp>
        <p:nvCxnSpPr>
          <p:cNvPr id="27" name="Straight Arrow Connector 26"/>
          <p:cNvCxnSpPr>
            <a:stCxn id="24" idx="1"/>
          </p:cNvCxnSpPr>
          <p:nvPr/>
        </p:nvCxnSpPr>
        <p:spPr bwMode="auto">
          <a:xfrm flipH="1">
            <a:off x="4038600" y="3862936"/>
            <a:ext cx="16002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  <p:cxnSp>
        <p:nvCxnSpPr>
          <p:cNvPr id="29" name="Straight Arrow Connector 28"/>
          <p:cNvCxnSpPr>
            <a:stCxn id="25" idx="1"/>
          </p:cNvCxnSpPr>
          <p:nvPr/>
        </p:nvCxnSpPr>
        <p:spPr bwMode="auto">
          <a:xfrm flipH="1">
            <a:off x="4457700" y="4394760"/>
            <a:ext cx="11811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  <p:cxnSp>
        <p:nvCxnSpPr>
          <p:cNvPr id="31" name="Straight Arrow Connector 30"/>
          <p:cNvCxnSpPr>
            <a:stCxn id="26" idx="1"/>
          </p:cNvCxnSpPr>
          <p:nvPr/>
        </p:nvCxnSpPr>
        <p:spPr bwMode="auto">
          <a:xfrm flipH="1">
            <a:off x="3352800" y="5229548"/>
            <a:ext cx="2286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856293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Sorting with Recursion</a:t>
            </a:r>
            <a: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  <a:t/>
            </a:r>
            <a:b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(Quick Sort: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Partition2)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Partition(A, p, r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)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{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6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Pivot </a:t>
            </a: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A[p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];</a:t>
            </a:r>
            <a:endParaRPr lang="en-US" altLang="ko-KR" sz="16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6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2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</a:t>
            </a:r>
            <a:r>
              <a:rPr lang="en-US" altLang="ko-KR" sz="16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p –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6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6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3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j </a:t>
            </a: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r + 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6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6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4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While true do {</a:t>
            </a:r>
            <a:endParaRPr lang="en-US" altLang="ko-KR" sz="16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6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5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j </a:t>
            </a: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j </a:t>
            </a: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– 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6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6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6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    	while A[j] </a:t>
            </a: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  <a:sym typeface="Symbol" pitchFamily="18" charset="2"/>
              </a:rPr>
              <a:t>&gt;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Pivot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do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6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7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</a:t>
            </a: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j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= j </a:t>
            </a: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– 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6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6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8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</a:t>
            </a:r>
            <a:r>
              <a:rPr lang="en-US" altLang="ko-KR" sz="16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</a:t>
            </a:r>
            <a:r>
              <a:rPr lang="en-US" altLang="ko-KR" sz="16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+ </a:t>
            </a: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6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9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while A[</a:t>
            </a:r>
            <a:r>
              <a:rPr lang="en-US" altLang="ko-KR" sz="16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] </a:t>
            </a: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  <a:sym typeface="Math B" pitchFamily="2" charset="2"/>
              </a:rPr>
              <a:t>&lt;</a:t>
            </a: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Pivot </a:t>
            </a: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do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6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10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</a:t>
            </a:r>
            <a:r>
              <a:rPr lang="en-US" altLang="ko-KR" sz="16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</a:t>
            </a:r>
            <a:r>
              <a:rPr lang="en-US" altLang="ko-KR" sz="16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+ </a:t>
            </a: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6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11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if </a:t>
            </a:r>
            <a:r>
              <a:rPr lang="en-US" altLang="ko-KR" sz="16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6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&lt; 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j</a:t>
            </a:r>
            <a:endParaRPr lang="en-US" altLang="ko-KR" sz="16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6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12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Swap(A[</a:t>
            </a:r>
            <a:r>
              <a:rPr lang="en-US" altLang="ko-KR" sz="16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], A[j])</a:t>
            </a:r>
            <a:endParaRPr lang="en-US" altLang="ko-KR" sz="16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6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13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else</a:t>
            </a:r>
            <a:endParaRPr lang="en-US" altLang="ko-KR" sz="16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6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14</a:t>
            </a:r>
            <a:r>
              <a:rPr lang="en-US" altLang="ko-KR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return (j)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15</a:t>
            </a: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}//end of while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sz="16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}</a:t>
            </a:r>
            <a:endParaRPr lang="en-US" sz="16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72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Sorting with Recursion</a:t>
            </a:r>
            <a: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  <a:t/>
            </a:r>
            <a:b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(Quick Sort: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Partition2)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41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888642" y="341504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269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650642" y="341504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031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412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793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174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555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9157" y="2217003"/>
            <a:ext cx="209496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Partition(A, 0, 7)</a:t>
            </a:r>
          </a:p>
          <a:p>
            <a:r>
              <a:rPr lang="en-US" sz="1200" dirty="0" smtClean="0"/>
              <a:t>p=0 r=7</a:t>
            </a:r>
          </a:p>
          <a:p>
            <a:r>
              <a:rPr lang="en-US" sz="1200" dirty="0" smtClean="0"/>
              <a:t>Pivot=A[0]=4</a:t>
            </a:r>
          </a:p>
          <a:p>
            <a:r>
              <a:rPr lang="en-US" sz="1200" dirty="0" smtClean="0"/>
              <a:t>Initially </a:t>
            </a:r>
            <a:r>
              <a:rPr lang="en-US" sz="1200" dirty="0" err="1" smtClean="0"/>
              <a:t>i</a:t>
            </a:r>
            <a:r>
              <a:rPr lang="en-US" sz="1200" dirty="0" smtClean="0"/>
              <a:t> = - 1, j=8</a:t>
            </a:r>
            <a:endParaRPr lang="en-US" sz="1200" dirty="0"/>
          </a:p>
        </p:txBody>
      </p:sp>
      <p:sp>
        <p:nvSpPr>
          <p:cNvPr id="21" name="TextBox 20"/>
          <p:cNvSpPr txBox="1"/>
          <p:nvPr/>
        </p:nvSpPr>
        <p:spPr>
          <a:xfrm>
            <a:off x="863958" y="3200400"/>
            <a:ext cx="3505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0       1      2       3       4       5       6       7</a:t>
            </a:r>
            <a:endParaRPr lang="en-US" sz="1000" dirty="0"/>
          </a:p>
        </p:txBody>
      </p:sp>
      <p:sp>
        <p:nvSpPr>
          <p:cNvPr id="22" name="TextBox 21"/>
          <p:cNvSpPr txBox="1"/>
          <p:nvPr/>
        </p:nvSpPr>
        <p:spPr>
          <a:xfrm>
            <a:off x="533400" y="344662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888642" y="4349353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269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650642" y="4349353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031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412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793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3174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3555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3400" y="436102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37" name="Straight Arrow Connector 36"/>
          <p:cNvCxnSpPr/>
          <p:nvPr/>
        </p:nvCxnSpPr>
        <p:spPr bwMode="auto">
          <a:xfrm flipV="1">
            <a:off x="1016358" y="4730353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4419600" y="5341203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j reduction will stop  with j = 6 Since A[6]&lt;</a:t>
            </a:r>
            <a:r>
              <a:rPr lang="en-US" sz="1200" dirty="0"/>
              <a:t> </a:t>
            </a:r>
            <a:r>
              <a:rPr lang="en-US" sz="1200" dirty="0" smtClean="0"/>
              <a:t>Pivot</a:t>
            </a:r>
          </a:p>
          <a:p>
            <a:r>
              <a:rPr lang="en-US" sz="1200" dirty="0" smtClean="0"/>
              <a:t>i’s increase will stop with </a:t>
            </a:r>
            <a:r>
              <a:rPr lang="en-US" sz="1200" dirty="0" err="1" smtClean="0"/>
              <a:t>i</a:t>
            </a:r>
            <a:r>
              <a:rPr lang="en-US" sz="1200" dirty="0" smtClean="0"/>
              <a:t> = 0 since A[0]= Pivot</a:t>
            </a:r>
          </a:p>
          <a:p>
            <a:r>
              <a:rPr lang="en-US" sz="1200" dirty="0" smtClean="0"/>
              <a:t>Since </a:t>
            </a:r>
            <a:r>
              <a:rPr lang="en-US" sz="1200" dirty="0" err="1" smtClean="0"/>
              <a:t>i</a:t>
            </a:r>
            <a:r>
              <a:rPr lang="en-US" sz="1200" dirty="0" smtClean="0"/>
              <a:t> &lt; j Swap (A[0], A[6]) </a:t>
            </a:r>
            <a:endParaRPr lang="en-US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862884" y="5019438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dirty="0" smtClean="0">
                <a:solidFill>
                  <a:srgbClr val="FF0000"/>
                </a:solidFill>
              </a:rPr>
              <a:t> = 0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5181600" y="1600200"/>
            <a:ext cx="3657600" cy="3048000"/>
          </a:xfrm>
          <a:ln>
            <a:solidFill>
              <a:schemeClr val="tx1"/>
            </a:solidFill>
          </a:ln>
        </p:spPr>
        <p:txBody>
          <a:bodyPr/>
          <a:lstStyle/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Partition(A, p, r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)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{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Pivot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A[p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];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2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p –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3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j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r +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4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while true do {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5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j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j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–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6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    	while A[j]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  <a:sym typeface="Symbol" pitchFamily="18" charset="2"/>
              </a:rPr>
              <a:t>≥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Pivot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do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7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j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= j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–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8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+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9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while A[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]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  <a:sym typeface="Math B" pitchFamily="2" charset="2"/>
              </a:rPr>
              <a:t>&lt;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Pivot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do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10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+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11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if 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&lt;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j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12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Swap(A[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], A[j])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13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else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14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return (j)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15</a:t>
            </a:r>
            <a:r>
              <a:rPr lang="en-US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}//end of while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}</a:t>
            </a:r>
            <a:endParaRPr lang="en-US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marL="0" indent="0">
              <a:buNone/>
            </a:pPr>
            <a:endParaRPr lang="en-US" sz="1000" dirty="0"/>
          </a:p>
        </p:txBody>
      </p:sp>
      <p:cxnSp>
        <p:nvCxnSpPr>
          <p:cNvPr id="35" name="Straight Arrow Connector 34"/>
          <p:cNvCxnSpPr/>
          <p:nvPr/>
        </p:nvCxnSpPr>
        <p:spPr bwMode="auto">
          <a:xfrm flipV="1">
            <a:off x="3352800" y="4724400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3200400" y="5018364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j</a:t>
            </a:r>
            <a:r>
              <a:rPr lang="en-US" sz="1200" dirty="0" smtClean="0">
                <a:solidFill>
                  <a:srgbClr val="FF0000"/>
                </a:solidFill>
              </a:rPr>
              <a:t> = 6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42" name="Straight Arrow Connector 41"/>
          <p:cNvCxnSpPr/>
          <p:nvPr/>
        </p:nvCxnSpPr>
        <p:spPr bwMode="auto">
          <a:xfrm flipV="1">
            <a:off x="763074" y="3777316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609600" y="4066401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dirty="0" smtClean="0">
                <a:solidFill>
                  <a:srgbClr val="FF0000"/>
                </a:solidFill>
              </a:rPr>
              <a:t> = -1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 bwMode="auto">
          <a:xfrm flipV="1">
            <a:off x="4115874" y="3771363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3911958" y="4065327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j</a:t>
            </a:r>
            <a:r>
              <a:rPr lang="en-US" sz="1200" dirty="0" smtClean="0">
                <a:solidFill>
                  <a:srgbClr val="FF0000"/>
                </a:solidFill>
              </a:rPr>
              <a:t> = 8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2" name="Down Arrow 11"/>
          <p:cNvSpPr/>
          <p:nvPr/>
        </p:nvSpPr>
        <p:spPr bwMode="auto">
          <a:xfrm>
            <a:off x="4573074" y="3771363"/>
            <a:ext cx="227526" cy="310753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888642" y="5377516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1269642" y="5377516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1650642" y="5377516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031642" y="5377516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2412642" y="5377516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793642" y="5377516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3174642" y="5377516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3555642" y="5377516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33400" y="538918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55" name="Straight Arrow Connector 54"/>
          <p:cNvCxnSpPr/>
          <p:nvPr/>
        </p:nvCxnSpPr>
        <p:spPr bwMode="auto">
          <a:xfrm flipV="1">
            <a:off x="1016358" y="5758516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862884" y="6047601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dirty="0" smtClean="0">
                <a:solidFill>
                  <a:srgbClr val="FF0000"/>
                </a:solidFill>
              </a:rPr>
              <a:t> = 0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57" name="Straight Arrow Connector 56"/>
          <p:cNvCxnSpPr/>
          <p:nvPr/>
        </p:nvCxnSpPr>
        <p:spPr bwMode="auto">
          <a:xfrm flipV="1">
            <a:off x="3352800" y="5752563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8" name="TextBox 57"/>
          <p:cNvSpPr txBox="1"/>
          <p:nvPr/>
        </p:nvSpPr>
        <p:spPr>
          <a:xfrm>
            <a:off x="3200400" y="6046527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j</a:t>
            </a:r>
            <a:r>
              <a:rPr lang="en-US" sz="1200" dirty="0" smtClean="0">
                <a:solidFill>
                  <a:srgbClr val="FF0000"/>
                </a:solidFill>
              </a:rPr>
              <a:t> = 6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59" name="Down Arrow 58"/>
          <p:cNvSpPr/>
          <p:nvPr/>
        </p:nvSpPr>
        <p:spPr bwMode="auto">
          <a:xfrm>
            <a:off x="4572000" y="4794647"/>
            <a:ext cx="227526" cy="310753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192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Sorting with Recursion</a:t>
            </a:r>
            <a: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  <a:t/>
            </a:r>
            <a:b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(Quick Sort: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Partition2)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42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888642" y="341504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269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650642" y="341504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031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412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793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174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555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9157" y="2217003"/>
            <a:ext cx="2094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Partition(A, 0, 7)</a:t>
            </a:r>
          </a:p>
          <a:p>
            <a:r>
              <a:rPr lang="en-US" sz="1200" dirty="0" smtClean="0"/>
              <a:t>p=0 r=7</a:t>
            </a:r>
          </a:p>
          <a:p>
            <a:r>
              <a:rPr lang="en-US" sz="1200" dirty="0" smtClean="0"/>
              <a:t>Pivot=A[0]=4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3958" y="3200400"/>
            <a:ext cx="3505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0       1      2       3       4       5       6       7</a:t>
            </a:r>
            <a:endParaRPr lang="en-US" sz="1000" dirty="0"/>
          </a:p>
        </p:txBody>
      </p:sp>
      <p:sp>
        <p:nvSpPr>
          <p:cNvPr id="22" name="TextBox 21"/>
          <p:cNvSpPr txBox="1"/>
          <p:nvPr/>
        </p:nvSpPr>
        <p:spPr>
          <a:xfrm>
            <a:off x="533400" y="344662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888642" y="4349353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1269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650642" y="4349353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031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412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793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3174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3555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3400" y="436102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37" name="Straight Arrow Connector 36"/>
          <p:cNvCxnSpPr/>
          <p:nvPr/>
        </p:nvCxnSpPr>
        <p:spPr bwMode="auto">
          <a:xfrm flipV="1">
            <a:off x="1397358" y="4730353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4419600" y="5341203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j reduction will stop  with j = 4 Since A[4]&lt; Pivot</a:t>
            </a:r>
          </a:p>
          <a:p>
            <a:r>
              <a:rPr lang="en-US" sz="1200" dirty="0" smtClean="0"/>
              <a:t>i’s increase will stop with </a:t>
            </a:r>
            <a:r>
              <a:rPr lang="en-US" sz="1200" dirty="0" err="1" smtClean="0"/>
              <a:t>i</a:t>
            </a:r>
            <a:r>
              <a:rPr lang="en-US" sz="1200" dirty="0" smtClean="0"/>
              <a:t> = 1 since A[1]&gt; Pivot</a:t>
            </a:r>
          </a:p>
          <a:p>
            <a:r>
              <a:rPr lang="en-US" sz="1200" dirty="0" smtClean="0"/>
              <a:t>Since </a:t>
            </a:r>
            <a:r>
              <a:rPr lang="en-US" sz="1200" dirty="0" err="1" smtClean="0"/>
              <a:t>i</a:t>
            </a:r>
            <a:r>
              <a:rPr lang="en-US" sz="1200" dirty="0" smtClean="0"/>
              <a:t> &lt; j Swap (A[1], A[4]) </a:t>
            </a:r>
            <a:endParaRPr lang="en-US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1243884" y="5019438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dirty="0" smtClean="0">
                <a:solidFill>
                  <a:srgbClr val="FF0000"/>
                </a:solidFill>
              </a:rPr>
              <a:t> = 1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5181600" y="1600200"/>
            <a:ext cx="3657600" cy="3048000"/>
          </a:xfrm>
          <a:ln>
            <a:solidFill>
              <a:schemeClr val="tx1"/>
            </a:solidFill>
          </a:ln>
        </p:spPr>
        <p:txBody>
          <a:bodyPr/>
          <a:lstStyle/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Partition(A, p, r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)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{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Pivot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A[p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];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2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p –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3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j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r +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4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while true do {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5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j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j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–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6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    	while A[j]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  <a:sym typeface="Symbol" pitchFamily="18" charset="2"/>
              </a:rPr>
              <a:t>≥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Pivot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do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7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j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= j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–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8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+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9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while A[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]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  <a:sym typeface="Math B" pitchFamily="2" charset="2"/>
              </a:rPr>
              <a:t>&lt;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Pivot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do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10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+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11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if 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&lt;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j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12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Swap(A[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], A[j])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13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else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14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return (j)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15</a:t>
            </a:r>
            <a:r>
              <a:rPr lang="en-US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}//end of while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}</a:t>
            </a:r>
            <a:endParaRPr lang="en-US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marL="0" indent="0">
              <a:buNone/>
            </a:pPr>
            <a:endParaRPr lang="en-US" sz="1000" dirty="0"/>
          </a:p>
        </p:txBody>
      </p:sp>
      <p:cxnSp>
        <p:nvCxnSpPr>
          <p:cNvPr id="35" name="Straight Arrow Connector 34"/>
          <p:cNvCxnSpPr/>
          <p:nvPr/>
        </p:nvCxnSpPr>
        <p:spPr bwMode="auto">
          <a:xfrm flipV="1">
            <a:off x="2590800" y="4724400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2438400" y="5018364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j</a:t>
            </a:r>
            <a:r>
              <a:rPr lang="en-US" sz="1200" dirty="0" smtClean="0">
                <a:solidFill>
                  <a:srgbClr val="FF0000"/>
                </a:solidFill>
              </a:rPr>
              <a:t> = 4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42" name="Straight Arrow Connector 41"/>
          <p:cNvCxnSpPr/>
          <p:nvPr/>
        </p:nvCxnSpPr>
        <p:spPr bwMode="auto">
          <a:xfrm flipV="1">
            <a:off x="1067874" y="3777316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914400" y="4066401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dirty="0" smtClean="0">
                <a:solidFill>
                  <a:srgbClr val="FF0000"/>
                </a:solidFill>
              </a:rPr>
              <a:t> = 0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 bwMode="auto">
          <a:xfrm flipV="1">
            <a:off x="3328116" y="3771363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3124200" y="4065327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j</a:t>
            </a:r>
            <a:r>
              <a:rPr lang="en-US" sz="1200" dirty="0" smtClean="0">
                <a:solidFill>
                  <a:srgbClr val="FF0000"/>
                </a:solidFill>
              </a:rPr>
              <a:t> = 6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2" name="Down Arrow 11"/>
          <p:cNvSpPr/>
          <p:nvPr/>
        </p:nvSpPr>
        <p:spPr bwMode="auto">
          <a:xfrm>
            <a:off x="4573074" y="3771363"/>
            <a:ext cx="227526" cy="310753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888642" y="5377516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1269642" y="5377516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1650642" y="5377516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031642" y="5377516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2412642" y="5377516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793642" y="5377516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3174642" y="5377516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3555642" y="5377516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33400" y="538918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55" name="Straight Arrow Connector 54"/>
          <p:cNvCxnSpPr/>
          <p:nvPr/>
        </p:nvCxnSpPr>
        <p:spPr bwMode="auto">
          <a:xfrm flipV="1">
            <a:off x="1397358" y="5758516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1243884" y="6047601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dirty="0" smtClean="0">
                <a:solidFill>
                  <a:srgbClr val="FF0000"/>
                </a:solidFill>
              </a:rPr>
              <a:t> = 1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57" name="Straight Arrow Connector 56"/>
          <p:cNvCxnSpPr/>
          <p:nvPr/>
        </p:nvCxnSpPr>
        <p:spPr bwMode="auto">
          <a:xfrm flipV="1">
            <a:off x="2590800" y="5752563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8" name="TextBox 57"/>
          <p:cNvSpPr txBox="1"/>
          <p:nvPr/>
        </p:nvSpPr>
        <p:spPr>
          <a:xfrm>
            <a:off x="2438400" y="6046527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j</a:t>
            </a:r>
            <a:r>
              <a:rPr lang="en-US" sz="1200" dirty="0" smtClean="0">
                <a:solidFill>
                  <a:srgbClr val="FF0000"/>
                </a:solidFill>
              </a:rPr>
              <a:t> = 4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59" name="Down Arrow 58"/>
          <p:cNvSpPr/>
          <p:nvPr/>
        </p:nvSpPr>
        <p:spPr bwMode="auto">
          <a:xfrm>
            <a:off x="4572000" y="4794647"/>
            <a:ext cx="227526" cy="310753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47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Sorting with Recursion</a:t>
            </a:r>
            <a: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  <a:t/>
            </a:r>
            <a:b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(Quick Sort: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Partition2)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43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888642" y="341504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269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650642" y="341504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031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412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793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174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555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9157" y="2217003"/>
            <a:ext cx="2094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Partition(A, 0, 7)</a:t>
            </a:r>
          </a:p>
          <a:p>
            <a:r>
              <a:rPr lang="en-US" sz="1200" dirty="0" smtClean="0"/>
              <a:t>p=0 r=7</a:t>
            </a:r>
          </a:p>
          <a:p>
            <a:r>
              <a:rPr lang="en-US" sz="1200" dirty="0" smtClean="0"/>
              <a:t>Pivot=A[0]=4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3958" y="3200400"/>
            <a:ext cx="3505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0       1      2       3       4       5       6       7</a:t>
            </a:r>
            <a:endParaRPr lang="en-US" sz="1000" dirty="0"/>
          </a:p>
        </p:txBody>
      </p:sp>
      <p:sp>
        <p:nvSpPr>
          <p:cNvPr id="22" name="TextBox 21"/>
          <p:cNvSpPr txBox="1"/>
          <p:nvPr/>
        </p:nvSpPr>
        <p:spPr>
          <a:xfrm>
            <a:off x="533400" y="344662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888642" y="4349353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1269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650642" y="4349353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031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412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793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3174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3555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3400" y="436102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37" name="Straight Arrow Connector 36"/>
          <p:cNvCxnSpPr/>
          <p:nvPr/>
        </p:nvCxnSpPr>
        <p:spPr bwMode="auto">
          <a:xfrm flipV="1">
            <a:off x="1854558" y="4730353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4419600" y="5341203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j reduction will stop  with j = 3 Since A[3]&lt; Pivot</a:t>
            </a:r>
          </a:p>
          <a:p>
            <a:r>
              <a:rPr lang="en-US" sz="1200" dirty="0" smtClean="0"/>
              <a:t>i’s increase will stop with </a:t>
            </a:r>
            <a:r>
              <a:rPr lang="en-US" sz="1200" dirty="0" err="1" smtClean="0"/>
              <a:t>i</a:t>
            </a:r>
            <a:r>
              <a:rPr lang="en-US" sz="1200" dirty="0" smtClean="0"/>
              <a:t> = 2 since A[2]&gt; Pivot</a:t>
            </a:r>
          </a:p>
          <a:p>
            <a:r>
              <a:rPr lang="en-US" sz="1200" dirty="0" smtClean="0"/>
              <a:t>Since </a:t>
            </a:r>
            <a:r>
              <a:rPr lang="en-US" sz="1200" dirty="0" err="1" smtClean="0"/>
              <a:t>i</a:t>
            </a:r>
            <a:r>
              <a:rPr lang="en-US" sz="1200" dirty="0" smtClean="0"/>
              <a:t> &lt; j Swap (A[2], A[3]) </a:t>
            </a:r>
            <a:endParaRPr lang="en-US" sz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1524000" y="5019438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dirty="0" smtClean="0">
                <a:solidFill>
                  <a:srgbClr val="FF0000"/>
                </a:solidFill>
              </a:rPr>
              <a:t> = 2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5181600" y="1600200"/>
            <a:ext cx="3657600" cy="3048000"/>
          </a:xfrm>
          <a:ln>
            <a:solidFill>
              <a:schemeClr val="tx1"/>
            </a:solidFill>
          </a:ln>
        </p:spPr>
        <p:txBody>
          <a:bodyPr/>
          <a:lstStyle/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Partition(A, p, r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)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{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Pivot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A[p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];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2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p –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3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j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r +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4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while true do {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5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j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j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–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6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    	while A[j]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  <a:sym typeface="Symbol" pitchFamily="18" charset="2"/>
              </a:rPr>
              <a:t>≥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Pivot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do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7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j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= j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–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8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+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9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while A[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]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  <a:sym typeface="Math B" pitchFamily="2" charset="2"/>
              </a:rPr>
              <a:t>&lt;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Pivot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do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10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+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11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if 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&lt;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j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12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Swap(A[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], A[j])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13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else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14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return (j)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15</a:t>
            </a:r>
            <a:r>
              <a:rPr lang="en-US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}//end of while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}</a:t>
            </a:r>
            <a:endParaRPr lang="en-US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marL="0" indent="0">
              <a:buNone/>
            </a:pPr>
            <a:endParaRPr lang="en-US" sz="1000" dirty="0"/>
          </a:p>
        </p:txBody>
      </p:sp>
      <p:cxnSp>
        <p:nvCxnSpPr>
          <p:cNvPr id="35" name="Straight Arrow Connector 34"/>
          <p:cNvCxnSpPr/>
          <p:nvPr/>
        </p:nvCxnSpPr>
        <p:spPr bwMode="auto">
          <a:xfrm flipV="1">
            <a:off x="2209800" y="4724400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9" name="TextBox 38"/>
          <p:cNvSpPr txBox="1"/>
          <p:nvPr/>
        </p:nvSpPr>
        <p:spPr>
          <a:xfrm>
            <a:off x="2057400" y="5018364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j</a:t>
            </a:r>
            <a:r>
              <a:rPr lang="en-US" sz="1200" dirty="0" smtClean="0">
                <a:solidFill>
                  <a:srgbClr val="FF0000"/>
                </a:solidFill>
              </a:rPr>
              <a:t> = 3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42" name="Straight Arrow Connector 41"/>
          <p:cNvCxnSpPr/>
          <p:nvPr/>
        </p:nvCxnSpPr>
        <p:spPr bwMode="auto">
          <a:xfrm flipV="1">
            <a:off x="1473558" y="3777316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1320084" y="4066401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dirty="0" smtClean="0">
                <a:solidFill>
                  <a:srgbClr val="FF0000"/>
                </a:solidFill>
              </a:rPr>
              <a:t> = 1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44" name="Straight Arrow Connector 43"/>
          <p:cNvCxnSpPr/>
          <p:nvPr/>
        </p:nvCxnSpPr>
        <p:spPr bwMode="auto">
          <a:xfrm flipV="1">
            <a:off x="2566116" y="3771363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2362200" y="4065327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j</a:t>
            </a:r>
            <a:r>
              <a:rPr lang="en-US" sz="1200" dirty="0" smtClean="0">
                <a:solidFill>
                  <a:srgbClr val="FF0000"/>
                </a:solidFill>
              </a:rPr>
              <a:t> = 4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12" name="Down Arrow 11"/>
          <p:cNvSpPr/>
          <p:nvPr/>
        </p:nvSpPr>
        <p:spPr bwMode="auto">
          <a:xfrm>
            <a:off x="4573074" y="3771363"/>
            <a:ext cx="227526" cy="310753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888642" y="5377516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1269642" y="5377516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1650642" y="5377516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2031642" y="5377516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2412642" y="5377516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793642" y="5377516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3174642" y="5377516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3555642" y="5377516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533400" y="5389184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55" name="Straight Arrow Connector 54"/>
          <p:cNvCxnSpPr/>
          <p:nvPr/>
        </p:nvCxnSpPr>
        <p:spPr bwMode="auto">
          <a:xfrm flipV="1">
            <a:off x="1854558" y="5758516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1524000" y="6047601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solidFill>
                  <a:srgbClr val="FF0000"/>
                </a:solidFill>
              </a:rPr>
              <a:t>i</a:t>
            </a:r>
            <a:r>
              <a:rPr lang="en-US" sz="1200" dirty="0" smtClean="0">
                <a:solidFill>
                  <a:srgbClr val="FF0000"/>
                </a:solidFill>
              </a:rPr>
              <a:t> = 2</a:t>
            </a:r>
            <a:endParaRPr lang="en-US" sz="1200" dirty="0">
              <a:solidFill>
                <a:srgbClr val="FF0000"/>
              </a:solidFill>
            </a:endParaRPr>
          </a:p>
        </p:txBody>
      </p:sp>
      <p:cxnSp>
        <p:nvCxnSpPr>
          <p:cNvPr id="57" name="Straight Arrow Connector 56"/>
          <p:cNvCxnSpPr/>
          <p:nvPr/>
        </p:nvCxnSpPr>
        <p:spPr bwMode="auto">
          <a:xfrm flipV="1">
            <a:off x="2209800" y="5752563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8" name="TextBox 57"/>
          <p:cNvSpPr txBox="1"/>
          <p:nvPr/>
        </p:nvSpPr>
        <p:spPr>
          <a:xfrm>
            <a:off x="2082084" y="6046527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j</a:t>
            </a:r>
            <a:r>
              <a:rPr lang="en-US" sz="1200" dirty="0" smtClean="0">
                <a:solidFill>
                  <a:srgbClr val="FF0000"/>
                </a:solidFill>
              </a:rPr>
              <a:t> = 3</a:t>
            </a:r>
            <a:endParaRPr lang="en-US" sz="1200" dirty="0">
              <a:solidFill>
                <a:srgbClr val="FF0000"/>
              </a:solidFill>
            </a:endParaRPr>
          </a:p>
        </p:txBody>
      </p:sp>
      <p:sp>
        <p:nvSpPr>
          <p:cNvPr id="59" name="Down Arrow 58"/>
          <p:cNvSpPr/>
          <p:nvPr/>
        </p:nvSpPr>
        <p:spPr bwMode="auto">
          <a:xfrm>
            <a:off x="4572000" y="4794647"/>
            <a:ext cx="227526" cy="310753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7316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Sorting with Recursion</a:t>
            </a:r>
            <a: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  <a:t/>
            </a:r>
            <a:b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(Quick Sort: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Partition2)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44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888642" y="341504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269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1650642" y="3415047"/>
            <a:ext cx="381000" cy="381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2031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2412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2793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15" name="Rectangle 14"/>
          <p:cNvSpPr/>
          <p:nvPr/>
        </p:nvSpPr>
        <p:spPr bwMode="auto">
          <a:xfrm>
            <a:off x="3174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3555642" y="341504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59157" y="2217003"/>
            <a:ext cx="2094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Partition(A, 0, 7)</a:t>
            </a:r>
          </a:p>
          <a:p>
            <a:r>
              <a:rPr lang="en-US" sz="1200" dirty="0" smtClean="0"/>
              <a:t>p=0 r=7</a:t>
            </a:r>
          </a:p>
          <a:p>
            <a:r>
              <a:rPr lang="en-US" sz="1200" dirty="0" smtClean="0"/>
              <a:t>Pivot=A[0]=4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63958" y="3200400"/>
            <a:ext cx="3505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0       1      2       3       4       5       6       7</a:t>
            </a:r>
            <a:endParaRPr lang="en-US" sz="1000" dirty="0"/>
          </a:p>
        </p:txBody>
      </p:sp>
      <p:sp>
        <p:nvSpPr>
          <p:cNvPr id="22" name="TextBox 21"/>
          <p:cNvSpPr txBox="1"/>
          <p:nvPr/>
        </p:nvSpPr>
        <p:spPr>
          <a:xfrm>
            <a:off x="533400" y="344662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5" name="Rectangle 24"/>
          <p:cNvSpPr/>
          <p:nvPr/>
        </p:nvSpPr>
        <p:spPr bwMode="auto">
          <a:xfrm>
            <a:off x="888642" y="434935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1269642" y="434935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650642" y="434935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2031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7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2412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8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2793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sp>
        <p:nvSpPr>
          <p:cNvPr id="31" name="Rectangle 30"/>
          <p:cNvSpPr/>
          <p:nvPr/>
        </p:nvSpPr>
        <p:spPr bwMode="auto">
          <a:xfrm>
            <a:off x="3174642" y="434935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3552825" y="4366974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3400" y="4361021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419600" y="5341203"/>
            <a:ext cx="457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j reduction will stop  with j = 2 Since A[2]&lt; Pivot</a:t>
            </a:r>
          </a:p>
          <a:p>
            <a:r>
              <a:rPr lang="en-US" sz="1200" dirty="0" smtClean="0"/>
              <a:t>i’s increase will stop with </a:t>
            </a:r>
            <a:r>
              <a:rPr lang="en-US" sz="1200" dirty="0" err="1" smtClean="0"/>
              <a:t>i</a:t>
            </a:r>
            <a:r>
              <a:rPr lang="en-US" sz="1200" dirty="0" smtClean="0"/>
              <a:t> = 3 since A[3]&gt; Pivot</a:t>
            </a:r>
          </a:p>
          <a:p>
            <a:r>
              <a:rPr lang="en-US" sz="1200" dirty="0" smtClean="0"/>
              <a:t>Since </a:t>
            </a:r>
            <a:r>
              <a:rPr lang="en-US" sz="1200" dirty="0" err="1" smtClean="0"/>
              <a:t>i</a:t>
            </a:r>
            <a:r>
              <a:rPr lang="en-US" sz="1200" dirty="0" smtClean="0"/>
              <a:t> &gt; j return j</a:t>
            </a:r>
            <a:endParaRPr lang="en-US" sz="1200" dirty="0"/>
          </a:p>
        </p:txBody>
      </p:sp>
      <p:sp>
        <p:nvSpPr>
          <p:cNvPr id="34" name="Content Placeholder 2"/>
          <p:cNvSpPr>
            <a:spLocks noGrp="1"/>
          </p:cNvSpPr>
          <p:nvPr>
            <p:ph idx="1"/>
          </p:nvPr>
        </p:nvSpPr>
        <p:spPr>
          <a:xfrm>
            <a:off x="5181600" y="1600200"/>
            <a:ext cx="3657600" cy="3048000"/>
          </a:xfrm>
          <a:ln>
            <a:solidFill>
              <a:schemeClr val="tx1"/>
            </a:solidFill>
          </a:ln>
        </p:spPr>
        <p:txBody>
          <a:bodyPr/>
          <a:lstStyle/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Partition(A, p, r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)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{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Pivot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A[p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];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2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p –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3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j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r +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4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while true do {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5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j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j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–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6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    	while A[j]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  <a:sym typeface="Symbol" pitchFamily="18" charset="2"/>
              </a:rPr>
              <a:t>≥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Pivot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do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7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j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= j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–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1;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8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+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9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while A[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]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  <a:sym typeface="Math B" pitchFamily="2" charset="2"/>
              </a:rPr>
              <a:t>&lt;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Pivot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do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10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= 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+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11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if 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</a:t>
            </a:r>
            <a:r>
              <a:rPr lang="en-US" altLang="ko-KR" sz="1000" dirty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&lt;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j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12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Swap(A[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], A[j])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13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else</a:t>
            </a:r>
            <a:endParaRPr lang="en-US" altLang="ko-KR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14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return (j)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15</a:t>
            </a:r>
            <a:r>
              <a:rPr lang="en-US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}//end of while</a:t>
            </a:r>
          </a:p>
          <a:p>
            <a:pPr lvl="0">
              <a:lnSpc>
                <a:spcPct val="80000"/>
              </a:lnSpc>
              <a:buClr>
                <a:srgbClr val="666600"/>
              </a:buClr>
              <a:buNone/>
            </a:pPr>
            <a:r>
              <a:rPr lang="en-US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}</a:t>
            </a:r>
            <a:endParaRPr lang="en-US" sz="1000" dirty="0">
              <a:solidFill>
                <a:srgbClr val="000000"/>
              </a:solidFill>
              <a:latin typeface="Courier New" pitchFamily="49" charset="0"/>
              <a:ea typeface="바탕" pitchFamily="18" charset="-127"/>
              <a:cs typeface="Courier New" pitchFamily="49" charset="0"/>
            </a:endParaRPr>
          </a:p>
          <a:p>
            <a:pPr marL="0" indent="0">
              <a:buNone/>
            </a:pPr>
            <a:endParaRPr lang="en-US" sz="1000" dirty="0"/>
          </a:p>
        </p:txBody>
      </p:sp>
      <p:cxnSp>
        <p:nvCxnSpPr>
          <p:cNvPr id="42" name="Straight Arrow Connector 41"/>
          <p:cNvCxnSpPr/>
          <p:nvPr/>
        </p:nvCxnSpPr>
        <p:spPr bwMode="auto">
          <a:xfrm flipV="1">
            <a:off x="2209800" y="3777316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3" name="TextBox 42"/>
          <p:cNvSpPr txBox="1"/>
          <p:nvPr/>
        </p:nvSpPr>
        <p:spPr>
          <a:xfrm>
            <a:off x="2234484" y="4066401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i = </a:t>
            </a:r>
            <a:r>
              <a:rPr lang="en-US" sz="1200" dirty="0">
                <a:solidFill>
                  <a:srgbClr val="FF0000"/>
                </a:solidFill>
              </a:rPr>
              <a:t>3</a:t>
            </a:r>
          </a:p>
        </p:txBody>
      </p:sp>
      <p:cxnSp>
        <p:nvCxnSpPr>
          <p:cNvPr id="44" name="Straight Arrow Connector 43"/>
          <p:cNvCxnSpPr/>
          <p:nvPr/>
        </p:nvCxnSpPr>
        <p:spPr bwMode="auto">
          <a:xfrm flipV="1">
            <a:off x="1828800" y="3771363"/>
            <a:ext cx="0" cy="3048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5" name="TextBox 44"/>
          <p:cNvSpPr txBox="1"/>
          <p:nvPr/>
        </p:nvSpPr>
        <p:spPr>
          <a:xfrm>
            <a:off x="1447800" y="4065327"/>
            <a:ext cx="661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j</a:t>
            </a:r>
            <a:r>
              <a:rPr lang="en-US" sz="1200" dirty="0" smtClean="0">
                <a:solidFill>
                  <a:srgbClr val="FF0000"/>
                </a:solidFill>
              </a:rPr>
              <a:t> = </a:t>
            </a:r>
            <a:r>
              <a:rPr lang="en-US" sz="12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2" name="Down Arrow 11"/>
          <p:cNvSpPr/>
          <p:nvPr/>
        </p:nvSpPr>
        <p:spPr bwMode="auto">
          <a:xfrm>
            <a:off x="4573074" y="3771363"/>
            <a:ext cx="227526" cy="310753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1447800" y="4953000"/>
            <a:ext cx="1206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0000"/>
                </a:solidFill>
              </a:rPr>
              <a:t>Return j = 2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015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Sorting with Recursion</a:t>
            </a:r>
            <a: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  <a:t/>
            </a:r>
            <a:b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(Quick Sort: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Partition Run time Analysis)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45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4572000"/>
            <a:ext cx="8229600" cy="1558925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sz="2400" dirty="0" smtClean="0"/>
              <a:t>Both version of Partition take </a:t>
            </a:r>
            <a:r>
              <a:rPr lang="en-US" sz="2400" dirty="0" smtClean="0">
                <a:sym typeface="Symbol"/>
              </a:rPr>
              <a:t>(n)</a:t>
            </a:r>
            <a:endParaRPr lang="en-US" sz="2400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33400" y="1447800"/>
            <a:ext cx="4953000" cy="304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p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p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Partition(A, p, r)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1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{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2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x = A[r]; // A[r] used as a pivot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3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= p -1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4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for j = p to r -1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{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	if A[j] ≤ x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	{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6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		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7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		Swap(A[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 smtClean="0">
                <a:latin typeface="Courier New" pitchFamily="49" charset="0"/>
                <a:cs typeface="Courier New" pitchFamily="49" charset="0"/>
              </a:rPr>
              <a:t>],A[j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]);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	}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	}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8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Swap(A[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+ 1], A[r]);</a:t>
            </a:r>
          </a:p>
          <a:p>
            <a:pPr marL="0" indent="0">
              <a:buNone/>
            </a:pPr>
            <a:r>
              <a:rPr lang="en-US" sz="9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9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		Return </a:t>
            </a:r>
            <a:r>
              <a:rPr lang="en-US" sz="9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900" dirty="0">
                <a:latin typeface="Courier New" pitchFamily="49" charset="0"/>
                <a:cs typeface="Courier New" pitchFamily="49" charset="0"/>
              </a:rPr>
              <a:t> + 1;</a:t>
            </a:r>
          </a:p>
          <a:p>
            <a:pPr marL="0" indent="0">
              <a:buNone/>
            </a:pPr>
            <a:r>
              <a:rPr lang="en-US" sz="900" dirty="0">
                <a:latin typeface="Courier New" pitchFamily="49" charset="0"/>
                <a:cs typeface="Courier New" pitchFamily="49" charset="0"/>
              </a:rPr>
              <a:t>	}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 bwMode="auto">
          <a:xfrm>
            <a:off x="5486400" y="1457325"/>
            <a:ext cx="3429000" cy="3048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5000"/>
              <a:buFont typeface="Wingdings" pitchFamily="2" charset="2"/>
              <a:buChar char="p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5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5000"/>
              <a:buFont typeface="Wingdings" pitchFamily="2" charset="2"/>
              <a:buChar char="p"/>
              <a:defRPr sz="20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80000"/>
              <a:buFont typeface="Wingdings" pitchFamily="2" charset="2"/>
              <a:buChar char="§"/>
              <a:defRPr>
                <a:solidFill>
                  <a:schemeClr val="tx1"/>
                </a:solidFill>
                <a:latin typeface="+mn-lt"/>
              </a:defRPr>
            </a:lvl9pPr>
          </a:lstStyle>
          <a:p>
            <a:pPr>
              <a:lnSpc>
                <a:spcPct val="80000"/>
              </a:lnSpc>
              <a:buClr>
                <a:srgbClr val="666600"/>
              </a:buClr>
              <a:buFont typeface="Wingdings" pitchFamily="2" charset="2"/>
              <a:buNone/>
            </a:pP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Partition(A, p, r)</a:t>
            </a:r>
          </a:p>
          <a:p>
            <a:pPr>
              <a:lnSpc>
                <a:spcPct val="80000"/>
              </a:lnSpc>
              <a:buClr>
                <a:srgbClr val="666600"/>
              </a:buClr>
              <a:buFont typeface="Wingdings" pitchFamily="2" charset="2"/>
              <a:buNone/>
            </a:pP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{</a:t>
            </a:r>
          </a:p>
          <a:p>
            <a:pPr>
              <a:lnSpc>
                <a:spcPct val="80000"/>
              </a:lnSpc>
              <a:buClr>
                <a:srgbClr val="666600"/>
              </a:buClr>
              <a:buFont typeface="Wingdings" pitchFamily="2" charset="2"/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Pivot = A[p];</a:t>
            </a:r>
          </a:p>
          <a:p>
            <a:pPr>
              <a:lnSpc>
                <a:spcPct val="80000"/>
              </a:lnSpc>
              <a:buClr>
                <a:srgbClr val="666600"/>
              </a:buClr>
              <a:buFont typeface="Wingdings" pitchFamily="2" charset="2"/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2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= p –1;</a:t>
            </a:r>
          </a:p>
          <a:p>
            <a:pPr>
              <a:lnSpc>
                <a:spcPct val="80000"/>
              </a:lnSpc>
              <a:buClr>
                <a:srgbClr val="666600"/>
              </a:buClr>
              <a:buFont typeface="Wingdings" pitchFamily="2" charset="2"/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3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j = r + 1;</a:t>
            </a:r>
          </a:p>
          <a:p>
            <a:pPr>
              <a:lnSpc>
                <a:spcPct val="80000"/>
              </a:lnSpc>
              <a:buClr>
                <a:srgbClr val="666600"/>
              </a:buClr>
              <a:buFont typeface="Wingdings" pitchFamily="2" charset="2"/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4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while true do {</a:t>
            </a:r>
          </a:p>
          <a:p>
            <a:pPr>
              <a:lnSpc>
                <a:spcPct val="80000"/>
              </a:lnSpc>
              <a:buClr>
                <a:srgbClr val="666600"/>
              </a:buClr>
              <a:buFont typeface="Wingdings" pitchFamily="2" charset="2"/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5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j = j – 1;</a:t>
            </a:r>
          </a:p>
          <a:p>
            <a:pPr>
              <a:lnSpc>
                <a:spcPct val="80000"/>
              </a:lnSpc>
              <a:buClr>
                <a:srgbClr val="666600"/>
              </a:buClr>
              <a:buFont typeface="Wingdings" pitchFamily="2" charset="2"/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6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    	while A[j]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  <a:sym typeface="Symbol" pitchFamily="18" charset="2"/>
              </a:rPr>
              <a:t>≥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Pivot do</a:t>
            </a:r>
          </a:p>
          <a:p>
            <a:pPr>
              <a:lnSpc>
                <a:spcPct val="80000"/>
              </a:lnSpc>
              <a:buClr>
                <a:srgbClr val="666600"/>
              </a:buClr>
              <a:buFont typeface="Wingdings" pitchFamily="2" charset="2"/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7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j = j – 1;</a:t>
            </a:r>
          </a:p>
          <a:p>
            <a:pPr>
              <a:lnSpc>
                <a:spcPct val="80000"/>
              </a:lnSpc>
              <a:buClr>
                <a:srgbClr val="666600"/>
              </a:buClr>
              <a:buFont typeface="Wingdings" pitchFamily="2" charset="2"/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8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= 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+ 1</a:t>
            </a:r>
          </a:p>
          <a:p>
            <a:pPr>
              <a:lnSpc>
                <a:spcPct val="80000"/>
              </a:lnSpc>
              <a:buClr>
                <a:srgbClr val="666600"/>
              </a:buClr>
              <a:buFont typeface="Wingdings" pitchFamily="2" charset="2"/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9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while A[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] 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  <a:sym typeface="Math B" pitchFamily="2" charset="2"/>
              </a:rPr>
              <a:t>&lt;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Pivot do</a:t>
            </a:r>
          </a:p>
          <a:p>
            <a:pPr>
              <a:lnSpc>
                <a:spcPct val="80000"/>
              </a:lnSpc>
              <a:buClr>
                <a:srgbClr val="666600"/>
              </a:buClr>
              <a:buFont typeface="Wingdings" pitchFamily="2" charset="2"/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10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= 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+ 1</a:t>
            </a:r>
          </a:p>
          <a:p>
            <a:pPr>
              <a:lnSpc>
                <a:spcPct val="80000"/>
              </a:lnSpc>
              <a:buClr>
                <a:srgbClr val="666600"/>
              </a:buClr>
              <a:buFont typeface="Wingdings" pitchFamily="2" charset="2"/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11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if 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 &lt; j</a:t>
            </a:r>
          </a:p>
          <a:p>
            <a:pPr>
              <a:lnSpc>
                <a:spcPct val="80000"/>
              </a:lnSpc>
              <a:buClr>
                <a:srgbClr val="666600"/>
              </a:buClr>
              <a:buFont typeface="Wingdings" pitchFamily="2" charset="2"/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12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Swap(A[</a:t>
            </a:r>
            <a:r>
              <a:rPr lang="en-US" altLang="ko-KR" sz="1000" dirty="0" err="1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i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], A[j])</a:t>
            </a:r>
          </a:p>
          <a:p>
            <a:pPr>
              <a:lnSpc>
                <a:spcPct val="80000"/>
              </a:lnSpc>
              <a:buClr>
                <a:srgbClr val="666600"/>
              </a:buClr>
              <a:buFont typeface="Wingdings" pitchFamily="2" charset="2"/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13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else</a:t>
            </a:r>
          </a:p>
          <a:p>
            <a:pPr>
              <a:lnSpc>
                <a:spcPct val="80000"/>
              </a:lnSpc>
              <a:buClr>
                <a:srgbClr val="666600"/>
              </a:buClr>
              <a:buFont typeface="Wingdings" pitchFamily="2" charset="2"/>
              <a:buNone/>
            </a:pPr>
            <a:r>
              <a:rPr lang="en-US" altLang="ko-KR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14</a:t>
            </a:r>
            <a:r>
              <a:rPr lang="en-US" altLang="ko-KR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		return (j)</a:t>
            </a:r>
          </a:p>
          <a:p>
            <a:pPr>
              <a:lnSpc>
                <a:spcPct val="80000"/>
              </a:lnSpc>
              <a:buClr>
                <a:srgbClr val="666600"/>
              </a:buClr>
              <a:buFont typeface="Wingdings" pitchFamily="2" charset="2"/>
              <a:buNone/>
            </a:pPr>
            <a:r>
              <a:rPr lang="en-US" sz="1000" dirty="0" smtClean="0">
                <a:solidFill>
                  <a:srgbClr val="FF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15</a:t>
            </a:r>
            <a:r>
              <a:rPr lang="en-US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	}//end of while</a:t>
            </a:r>
          </a:p>
          <a:p>
            <a:pPr>
              <a:lnSpc>
                <a:spcPct val="80000"/>
              </a:lnSpc>
              <a:buClr>
                <a:srgbClr val="666600"/>
              </a:buClr>
              <a:buFont typeface="Wingdings" pitchFamily="2" charset="2"/>
              <a:buNone/>
            </a:pPr>
            <a:r>
              <a:rPr lang="en-US" sz="1000" dirty="0" smtClean="0">
                <a:solidFill>
                  <a:srgbClr val="000000"/>
                </a:solidFill>
                <a:latin typeface="Courier New" pitchFamily="49" charset="0"/>
                <a:ea typeface="바탕" pitchFamily="18" charset="-127"/>
                <a:cs typeface="Courier New" pitchFamily="49" charset="0"/>
              </a:rPr>
              <a:t>}</a:t>
            </a:r>
          </a:p>
          <a:p>
            <a:pPr marL="0" indent="0">
              <a:buFont typeface="Wingdings" pitchFamily="2" charset="2"/>
              <a:buNone/>
            </a:pP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516710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Sorting with Recursion</a:t>
            </a:r>
            <a: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  <a:t/>
            </a:r>
            <a:b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(Quick Sort: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Run </a:t>
            </a: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time Analysis)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229600" cy="2514600"/>
              </a:xfrm>
            </p:spPr>
            <p:txBody>
              <a:bodyPr/>
              <a:lstStyle/>
              <a:p>
                <a:pPr>
                  <a:buClr>
                    <a:schemeClr val="tx2"/>
                  </a:buClr>
                </a:pPr>
                <a:r>
                  <a:rPr lang="en-US" sz="2400" dirty="0" smtClean="0"/>
                  <a:t>The run time for Quick sort depends on whether the partitioning is balanced or unbalanced.</a:t>
                </a:r>
              </a:p>
              <a:p>
                <a:pPr>
                  <a:buClr>
                    <a:schemeClr val="tx2"/>
                  </a:buClr>
                </a:pPr>
                <a:r>
                  <a:rPr lang="en-US" sz="2400" dirty="0" smtClean="0"/>
                  <a:t>If the Partition always divide array evenly (best case), Quick sort running time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 smtClean="0">
                        <a:latin typeface="Cambria Math"/>
                        <a:ea typeface="Cambria Math"/>
                      </a:rPr>
                      <m:t>Θ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(</m:t>
                    </m:r>
                    <m:sSub>
                      <m:sSubPr>
                        <m:ctrlPr>
                          <a:rPr lang="en-US" sz="2400" b="0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𝑙𝑜𝑔</m:t>
                        </m:r>
                      </m:e>
                      <m:sub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en-US" sz="2400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en-US" sz="2400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sz="2400" dirty="0" smtClean="0"/>
                  <a:t>.</a:t>
                </a:r>
              </a:p>
              <a:p>
                <a:pPr>
                  <a:buClr>
                    <a:schemeClr val="tx2"/>
                  </a:buClr>
                </a:pPr>
                <a:r>
                  <a:rPr lang="en-US" sz="2400" dirty="0" smtClean="0"/>
                  <a:t>But  worst case running time for Quick sort is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sz="2400" i="1">
                        <a:latin typeface="Cambria Math"/>
                        <a:ea typeface="Cambria Math"/>
                      </a:rPr>
                      <m:t>Θ</m:t>
                    </m:r>
                    <m:r>
                      <a:rPr lang="en-US" sz="2400" i="1">
                        <a:latin typeface="Cambria Math"/>
                        <a:ea typeface="Cambria Math"/>
                      </a:rPr>
                      <m:t>(</m:t>
                    </m:r>
                    <m:sSup>
                      <m:sSupPr>
                        <m:ctrlPr>
                          <a:rPr lang="en-US" sz="240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  <m:sup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400" i="1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229600" cy="2514600"/>
              </a:xfrm>
              <a:blipFill rotWithShape="1">
                <a:blip r:embed="rId2"/>
                <a:stretch>
                  <a:fillRect l="-444" t="-1942" b="-19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46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838200" y="4313230"/>
            <a:ext cx="7467600" cy="185897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1143000" lvl="2" indent="-228600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65000"/>
            </a:pPr>
            <a:r>
              <a:rPr lang="en-US" altLang="ko-KR" sz="1400" kern="0" dirty="0">
                <a:solidFill>
                  <a:prstClr val="black"/>
                </a:solidFill>
                <a:latin typeface="Courier New" pitchFamily="49" charset="0"/>
                <a:ea typeface="바탕" pitchFamily="18" charset="-127"/>
              </a:rPr>
              <a:t>QUICKSORT(A, p, r)</a:t>
            </a:r>
          </a:p>
          <a:p>
            <a:pPr marL="1143000" lvl="2" indent="-228600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65000"/>
            </a:pPr>
            <a:r>
              <a:rPr lang="en-US" altLang="ko-KR" sz="1400" kern="0" dirty="0">
                <a:solidFill>
                  <a:prstClr val="black"/>
                </a:solidFill>
                <a:latin typeface="Courier New" pitchFamily="49" charset="0"/>
                <a:ea typeface="바탕" pitchFamily="18" charset="-127"/>
              </a:rPr>
              <a:t>{</a:t>
            </a:r>
          </a:p>
          <a:p>
            <a:pPr marL="1143000" lvl="2" indent="-228600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65000"/>
            </a:pPr>
            <a:r>
              <a:rPr lang="en-US" altLang="ko-KR" sz="1400" kern="0" dirty="0">
                <a:solidFill>
                  <a:prstClr val="black"/>
                </a:solidFill>
                <a:latin typeface="Courier New" pitchFamily="49" charset="0"/>
                <a:ea typeface="바탕" pitchFamily="18" charset="-127"/>
              </a:rPr>
              <a:t>		If p &lt; r</a:t>
            </a:r>
          </a:p>
          <a:p>
            <a:pPr marL="1143000" lvl="2" indent="-228600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65000"/>
            </a:pPr>
            <a:r>
              <a:rPr lang="en-US" altLang="ko-KR" sz="1400" kern="0" dirty="0">
                <a:solidFill>
                  <a:prstClr val="black"/>
                </a:solidFill>
                <a:latin typeface="Courier New" pitchFamily="49" charset="0"/>
                <a:ea typeface="바탕" pitchFamily="18" charset="-127"/>
              </a:rPr>
              <a:t>     		q = Partition(A, p, r)</a:t>
            </a:r>
          </a:p>
          <a:p>
            <a:pPr marL="1143000" lvl="2" indent="-228600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65000"/>
            </a:pPr>
            <a:r>
              <a:rPr lang="en-US" altLang="ko-KR" sz="1400" kern="0" dirty="0">
                <a:solidFill>
                  <a:prstClr val="black"/>
                </a:solidFill>
                <a:latin typeface="Courier New" pitchFamily="49" charset="0"/>
                <a:ea typeface="바탕" pitchFamily="18" charset="-127"/>
              </a:rPr>
              <a:t>     		QUICKSORT(A, p, q)</a:t>
            </a:r>
          </a:p>
          <a:p>
            <a:pPr marL="1143000" lvl="2" indent="-228600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65000"/>
            </a:pPr>
            <a:r>
              <a:rPr lang="en-US" altLang="ko-KR" sz="1400" kern="0" dirty="0">
                <a:solidFill>
                  <a:prstClr val="black"/>
                </a:solidFill>
                <a:latin typeface="Courier New" pitchFamily="49" charset="0"/>
                <a:ea typeface="바탕" pitchFamily="18" charset="-127"/>
              </a:rPr>
              <a:t>     		QUICKSORT(A, q+1, r)</a:t>
            </a:r>
          </a:p>
          <a:p>
            <a:pPr marL="1143000" lvl="2" indent="-228600" fontAlgn="base">
              <a:spcBef>
                <a:spcPct val="20000"/>
              </a:spcBef>
              <a:spcAft>
                <a:spcPct val="0"/>
              </a:spcAft>
              <a:buClr>
                <a:srgbClr val="4F81BD"/>
              </a:buClr>
              <a:buSzPct val="65000"/>
            </a:pPr>
            <a:r>
              <a:rPr lang="en-US" altLang="ko-KR" sz="1400" kern="0" dirty="0">
                <a:solidFill>
                  <a:prstClr val="black"/>
                </a:solidFill>
                <a:latin typeface="Courier New" pitchFamily="49" charset="0"/>
                <a:ea typeface="바탕" pitchFamily="18" charset="-127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21443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Sorting with Recursion</a:t>
            </a:r>
            <a: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  <a:t/>
            </a:r>
            <a:b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(Quick Sort: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Best Case Run </a:t>
            </a: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time Analysis)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buClr>
                    <a:schemeClr val="tx2"/>
                  </a:buClr>
                </a:pPr>
                <a:r>
                  <a:rPr lang="en-US" sz="2000" dirty="0" smtClean="0"/>
                  <a:t>Worst Case Partitioning – an array with n elements divided into n-1 and 1 element sub-arrays.</a:t>
                </a:r>
              </a:p>
              <a:p>
                <a:endParaRPr lang="en-US" sz="2400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=</m:t>
                      </m:r>
                      <m:r>
                        <a:rPr lang="en-US" sz="20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2000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sz="2000" b="0" i="1" smtClean="0">
                          <a:latin typeface="Cambria Math"/>
                          <a:ea typeface="Cambria Math"/>
                        </a:rPr>
                        <m:t>Θ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 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/>
                          <a:ea typeface="Cambria Math"/>
                        </a:rPr>
                        <m:t>where</m:t>
                      </m:r>
                      <m:r>
                        <a:rPr lang="en-US" sz="2000" b="0" i="0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sz="2000" b="0" i="1" smtClean="0">
                          <a:latin typeface="Cambria Math"/>
                          <a:ea typeface="Cambria Math"/>
                        </a:rPr>
                        <m:t>Θ</m:t>
                      </m:r>
                      <m:d>
                        <m:dPr>
                          <m:ctrlPr>
                            <a:rPr lang="en-US" sz="20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b="0" i="1" smtClean="0">
                              <a:latin typeface="Cambria Math"/>
                              <a:ea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b="0" i="1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/>
                          <a:ea typeface="Cambria Math"/>
                        </a:rPr>
                        <m:t>is</m:t>
                      </m:r>
                      <m:r>
                        <a:rPr lang="en-US" sz="2000" b="0" i="0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/>
                          <a:ea typeface="Cambria Math"/>
                        </a:rPr>
                        <m:t>the</m:t>
                      </m:r>
                      <m:r>
                        <a:rPr lang="en-US" sz="2000" b="0" i="0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/>
                          <a:ea typeface="Cambria Math"/>
                        </a:rPr>
                        <m:t>cost</m:t>
                      </m:r>
                      <m:r>
                        <a:rPr lang="en-US" sz="2000" b="0" i="0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/>
                          <a:ea typeface="Cambria Math"/>
                        </a:rPr>
                        <m:t>of</m:t>
                      </m:r>
                      <m:r>
                        <a:rPr lang="en-US" sz="2000" b="0" i="0" smtClean="0"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000" b="0" i="0" smtClean="0">
                          <a:latin typeface="Cambria Math"/>
                          <a:ea typeface="Cambria Math"/>
                        </a:rPr>
                        <m:t>partition</m:t>
                      </m:r>
                    </m:oMath>
                  </m:oMathPara>
                </a14:m>
                <a:endParaRPr lang="en-US" sz="2000" b="0" i="0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sz="2000" dirty="0">
                    <a:ea typeface="Cambria Math"/>
                  </a:rPr>
                  <a:t> </a:t>
                </a:r>
                <a:r>
                  <a:rPr lang="en-US" sz="2000" dirty="0" smtClean="0">
                    <a:ea typeface="Cambria Math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−2</m:t>
                        </m:r>
                      </m:e>
                    </m:d>
                    <m:r>
                      <a:rPr lang="en-US" sz="2000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l-GR" sz="2000" b="0" i="1" smtClean="0">
                        <a:latin typeface="Cambria Math"/>
                        <a:ea typeface="Cambria Math"/>
                      </a:rPr>
                      <m:t>𝛩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−1</m:t>
                        </m:r>
                      </m:e>
                    </m:d>
                    <m:r>
                      <a:rPr lang="en-US" sz="2000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l-GR" sz="2000" b="0" i="1" smtClean="0">
                        <a:latin typeface="Cambria Math"/>
                        <a:ea typeface="Cambria Math"/>
                      </a:rPr>
                      <m:t>𝛩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−2</m:t>
                        </m:r>
                      </m:e>
                    </m:d>
                    <m:r>
                      <a:rPr lang="en-US" sz="2000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l-GR" sz="2000" b="0" i="1" smtClean="0">
                        <a:latin typeface="Cambria Math"/>
                        <a:ea typeface="Cambria Math"/>
                      </a:rPr>
                      <m:t>𝛩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+</m:t>
                        </m:r>
                        <m:d>
                          <m:dPr>
                            <m:ctrlP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−1</m:t>
                            </m:r>
                          </m:e>
                        </m:d>
                      </m:e>
                    </m:d>
                  </m:oMath>
                </a14:m>
                <a:endParaRPr lang="en-US" sz="2000" b="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sz="2000" i="1" dirty="0">
                    <a:ea typeface="Cambria Math"/>
                  </a:rPr>
                  <a:t> </a:t>
                </a:r>
                <a:r>
                  <a:rPr lang="en-US" sz="2000" i="1" dirty="0" smtClean="0">
                    <a:ea typeface="Cambria Math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−3</m:t>
                        </m:r>
                      </m:e>
                    </m:d>
                    <m:r>
                      <a:rPr lang="en-US" sz="2000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a:rPr lang="el-GR" sz="2000" b="0" i="1" smtClean="0">
                        <a:latin typeface="Cambria Math"/>
                        <a:ea typeface="Cambria Math"/>
                      </a:rPr>
                      <m:t>𝛩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+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−1</m:t>
                        </m:r>
                      </m:e>
                    </m:d>
                    <m:r>
                      <a:rPr lang="en-US" sz="2000" b="0" i="1" smtClean="0">
                        <a:latin typeface="Cambria Math"/>
                        <a:ea typeface="Cambria Math"/>
                      </a:rPr>
                      <m:t>+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−2</m:t>
                        </m:r>
                      </m:e>
                    </m:d>
                    <m:r>
                      <a:rPr lang="en-US" sz="2000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sz="2000" b="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sz="2000" b="0" i="1" dirty="0" smtClean="0">
                    <a:ea typeface="Cambria Math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ea typeface="Cambria Math"/>
                      </a:rPr>
                      <m:t>=…</m:t>
                    </m:r>
                  </m:oMath>
                </a14:m>
                <a:endParaRPr lang="en-US" sz="2000" b="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sz="2000" b="0" i="1" dirty="0" smtClean="0">
                    <a:ea typeface="Cambria Math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−(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−1</m:t>
                        </m:r>
                      </m:e>
                    </m:d>
                    <m:r>
                      <a:rPr lang="en-US" sz="2000" b="0" i="1" smtClean="0">
                        <a:latin typeface="Cambria Math"/>
                        <a:ea typeface="Cambria Math"/>
                      </a:rPr>
                      <m:t>)+</m:t>
                    </m:r>
                    <m:r>
                      <a:rPr lang="el-GR" sz="2000" b="0" i="1" smtClean="0">
                        <a:latin typeface="Cambria Math"/>
                        <a:ea typeface="Cambria Math"/>
                      </a:rPr>
                      <m:t>𝛩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𝑛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+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−1</m:t>
                        </m:r>
                      </m:e>
                    </m:d>
                    <m:r>
                      <a:rPr lang="en-US" sz="2000" b="0" i="1" smtClean="0">
                        <a:latin typeface="Cambria Math"/>
                        <a:ea typeface="Cambria Math"/>
                      </a:rPr>
                      <m:t>+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−2</m:t>
                        </m:r>
                      </m:e>
                    </m:d>
                    <m:r>
                      <a:rPr lang="en-US" sz="2000" b="0" i="1" smtClean="0">
                        <a:latin typeface="Cambria Math"/>
                        <a:ea typeface="Cambria Math"/>
                      </a:rPr>
                      <m:t>+…+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−</m:t>
                        </m:r>
                        <m:d>
                          <m:dPr>
                            <m:ctrlP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e>
                        </m:d>
                      </m:e>
                    </m:d>
                  </m:oMath>
                </a14:m>
                <a:endParaRPr lang="en-US" sz="2000" b="0" i="1" dirty="0" smtClean="0">
                  <a:latin typeface="Cambria Math"/>
                  <a:ea typeface="Cambria Math"/>
                </a:endParaRPr>
              </a:p>
              <a:p>
                <a:pPr marL="0" indent="0">
                  <a:buNone/>
                </a:pPr>
                <a:r>
                  <a:rPr lang="en-US" sz="2000" b="0" dirty="0" smtClean="0">
                    <a:ea typeface="Cambria Math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1</m:t>
                        </m:r>
                      </m:e>
                    </m:d>
                    <m:r>
                      <a:rPr lang="en-US" sz="2000" b="0" i="1" smtClean="0">
                        <a:latin typeface="Cambria Math"/>
                        <a:ea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l-GR" sz="2000" b="0" i="1" smtClean="0">
                        <a:latin typeface="Cambria Math"/>
                        <a:ea typeface="Cambria Math"/>
                      </a:rPr>
                      <m:t>Θ</m:t>
                    </m:r>
                    <m:d>
                      <m:d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𝑛</m:t>
                            </m:r>
                            <m:d>
                              <m:dPr>
                                <m:ctrlPr>
                                  <a:rPr lang="en-US" sz="2000" b="0" i="1" smtClean="0">
                                    <a:latin typeface="Cambria Math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sz="2000" b="0" i="1" smtClean="0">
                                    <a:latin typeface="Cambria Math"/>
                                    <a:ea typeface="Cambria Math"/>
                                  </a:rPr>
                                  <m:t>𝑛</m:t>
                                </m:r>
                                <m:r>
                                  <a:rPr lang="en-US" sz="2000" b="0" i="1" smtClean="0">
                                    <a:latin typeface="Cambria Math"/>
                                    <a:ea typeface="Cambria Math"/>
                                  </a:rPr>
                                  <m:t>+1</m:t>
                                </m:r>
                              </m:e>
                            </m:d>
                          </m:num>
                          <m:den>
                            <m:r>
                              <a:rPr lang="en-US" sz="2000" b="0" i="1" smtClean="0"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den>
                        </m:f>
                      </m:e>
                    </m:d>
                    <m:r>
                      <a:rPr lang="en-US" sz="2000" b="0" i="1" smtClean="0">
                        <a:latin typeface="Cambria Math"/>
                        <a:ea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2000" b="0" i="1" smtClean="0">
                        <a:latin typeface="Cambria Math"/>
                        <a:ea typeface="Cambria Math"/>
                      </a:rPr>
                      <m:t>Θ</m:t>
                    </m:r>
                    <m:r>
                      <a:rPr lang="en-US" sz="2000" b="0" i="1" smtClean="0">
                        <a:latin typeface="Cambria Math"/>
                        <a:ea typeface="Cambria Math"/>
                      </a:rPr>
                      <m:t>(</m:t>
                    </m:r>
                    <m:sSup>
                      <m:sSupPr>
                        <m:ctrlPr>
                          <a:rPr lang="en-US" sz="20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  <m:sup>
                        <m:r>
                          <a:rPr lang="en-US" sz="20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sz="2000" i="1" dirty="0" smtClean="0"/>
              </a:p>
              <a:p>
                <a:endParaRPr lang="en-US" sz="2400" dirty="0" smtClean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" t="-6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757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Sorting with Recursion</a:t>
            </a:r>
            <a: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  <a:t/>
            </a:r>
            <a:br>
              <a:rPr lang="en-US" altLang="ko-KR" sz="4000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(Quick Sort: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Worst </a:t>
            </a: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Case Run time Analysis)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lvl="0">
                  <a:buClr>
                    <a:srgbClr val="1F497D"/>
                  </a:buClr>
                </a:pPr>
                <a:r>
                  <a:rPr lang="en-US" sz="2000" dirty="0" smtClean="0">
                    <a:solidFill>
                      <a:prstClr val="black"/>
                    </a:solidFill>
                  </a:rPr>
                  <a:t>Best Case partitioning – an array with n elements divided into two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𝑛</m:t>
                        </m:r>
                      </m:num>
                      <m:den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en-US" sz="2000" dirty="0">
                    <a:solidFill>
                      <a:prstClr val="black"/>
                    </a:solidFill>
                  </a:rPr>
                  <a:t>elements sub-arrays</a:t>
                </a:r>
              </a:p>
              <a:p>
                <a:pPr marL="0" lvl="0" indent="0">
                  <a:buClr>
                    <a:srgbClr val="EEECE1"/>
                  </a:buClr>
                  <a:buNone/>
                </a:pPr>
                <a:endParaRPr lang="en-US" sz="2400" dirty="0">
                  <a:solidFill>
                    <a:prstClr val="black"/>
                  </a:solidFill>
                </a:endParaRPr>
              </a:p>
              <a:p>
                <a:pPr marL="0" lvl="0" indent="0">
                  <a:buClr>
                    <a:srgbClr val="EEECE1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</a:rPr>
                        <m:t>=2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type m:val="skw"/>
                              <m:ctrl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𝑛</m:t>
                              </m:r>
                            </m:num>
                            <m:den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r>
                        <m:rPr>
                          <m:sty m:val="p"/>
                        </m:rPr>
                        <a:rPr lang="el-GR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Θ</m:t>
                      </m:r>
                      <m:d>
                        <m:d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  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𝑤h𝑒𝑟𝑒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l-GR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Θ</m:t>
                      </m:r>
                      <m:d>
                        <m:dPr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𝑛</m:t>
                          </m:r>
                        </m:e>
                      </m:d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𝑖𝑠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𝑡h𝑒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𝑐𝑜𝑠𝑡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𝑜𝑓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𝑝𝑎𝑟𝑡𝑖𝑡𝑖𝑜𝑛</m:t>
                      </m:r>
                    </m:oMath>
                  </m:oMathPara>
                </a14:m>
                <a:endParaRPr lang="en-US" sz="2000" i="1" dirty="0" smtClean="0">
                  <a:solidFill>
                    <a:prstClr val="black"/>
                  </a:solidFill>
                  <a:latin typeface="Cambria Math"/>
                  <a:ea typeface="Cambria Math"/>
                </a:endParaRPr>
              </a:p>
              <a:p>
                <a:pPr marL="0" lvl="0" indent="0">
                  <a:buClr>
                    <a:srgbClr val="EEECE1"/>
                  </a:buClr>
                  <a:buNone/>
                </a:pPr>
                <a:r>
                  <a:rPr lang="en-US" sz="2000" dirty="0">
                    <a:solidFill>
                      <a:prstClr val="black"/>
                    </a:solidFill>
                    <a:ea typeface="Cambria Math"/>
                  </a:rPr>
                  <a:t> </a:t>
                </a:r>
                <a:r>
                  <a:rPr lang="en-US" sz="2000" dirty="0" smtClean="0">
                    <a:solidFill>
                      <a:prstClr val="black"/>
                    </a:solidFill>
                    <a:ea typeface="Cambria Math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=2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𝑇</m:t>
                        </m:r>
                        <m:d>
                          <m:dPr>
                            <m:ctrlPr>
                              <a:rPr lang="en-US" sz="20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type m:val="skw"/>
                                <m:ctrlPr>
                                  <a:rPr lang="en-US" sz="20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0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  <m:t>𝑛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US" sz="2000" b="0" i="1" smtClean="0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000" b="0" i="1" smtClean="0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en-US" sz="2000" b="0" i="1" smtClean="0">
                                        <a:solidFill>
                                          <a:prstClr val="black"/>
                                        </a:solidFill>
                                        <a:latin typeface="Cambria Math"/>
                                        <a:ea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d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l-GR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Θ</m:t>
                        </m:r>
                        <m:d>
                          <m:dPr>
                            <m:ctrlPr>
                              <a:rPr lang="en-US" sz="20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20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fPr>
                              <m:num>
                                <m:r>
                                  <a:rPr lang="en-US" sz="20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  <m:t>𝑛</m:t>
                                </m:r>
                              </m:num>
                              <m:den>
                                <m:r>
                                  <a:rPr lang="en-US" sz="20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den>
                            </m:f>
                          </m:e>
                        </m:d>
                      </m:e>
                    </m:d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l-GR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Θ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type m:val="skw"/>
                            <m:ctrlPr>
                              <a:rPr lang="en-US" sz="20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0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l-GR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Θ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</m:d>
                  </m:oMath>
                </a14:m>
                <a:endParaRPr lang="en-US" sz="2000" b="0" i="1" dirty="0" smtClean="0">
                  <a:solidFill>
                    <a:prstClr val="black"/>
                  </a:solidFill>
                  <a:latin typeface="Cambria Math"/>
                  <a:ea typeface="Cambria Math"/>
                </a:endParaRPr>
              </a:p>
              <a:p>
                <a:pPr marL="0" lvl="0" indent="0">
                  <a:buClr>
                    <a:srgbClr val="EEECE1"/>
                  </a:buClr>
                  <a:buNone/>
                </a:pPr>
                <a:r>
                  <a:rPr lang="en-US" sz="2000" b="0" dirty="0" smtClean="0">
                    <a:solidFill>
                      <a:prstClr val="black"/>
                    </a:solidFill>
                    <a:ea typeface="Cambria Math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3</m:t>
                        </m:r>
                      </m:sup>
                    </m:sSup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type m:val="skw"/>
                            <m:ctrlPr>
                              <a:rPr lang="en-US" sz="20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sz="2000" b="0" i="1" smtClean="0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𝑛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sz="20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  <m:t>3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l-GR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Θ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</m:d>
                  </m:oMath>
                </a14:m>
                <a:endParaRPr lang="en-US" sz="2000" b="0" i="1" dirty="0" smtClean="0">
                  <a:solidFill>
                    <a:prstClr val="black"/>
                  </a:solidFill>
                  <a:latin typeface="Cambria Math"/>
                  <a:ea typeface="Cambria Math"/>
                </a:endParaRPr>
              </a:p>
              <a:p>
                <a:pPr marL="0" lvl="0" indent="0">
                  <a:buClr>
                    <a:srgbClr val="EEECE1"/>
                  </a:buClr>
                  <a:buNone/>
                </a:pPr>
                <a:r>
                  <a:rPr lang="en-US" sz="2000" b="0" dirty="0" smtClean="0">
                    <a:solidFill>
                      <a:prstClr val="black"/>
                    </a:solidFill>
                    <a:ea typeface="Cambria Math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=… </m:t>
                    </m:r>
                  </m:oMath>
                </a14:m>
                <a:endParaRPr lang="en-US" sz="2000" b="0" i="1" dirty="0" smtClean="0">
                  <a:solidFill>
                    <a:prstClr val="black"/>
                  </a:solidFill>
                  <a:latin typeface="Cambria Math"/>
                  <a:ea typeface="Cambria Math"/>
                </a:endParaRPr>
              </a:p>
              <a:p>
                <a:pPr marL="0" lvl="0" indent="0">
                  <a:buClr>
                    <a:srgbClr val="EEECE1"/>
                  </a:buClr>
                  <a:buNone/>
                </a:pPr>
                <a:r>
                  <a:rPr lang="en-US" sz="2000" b="0" dirty="0" smtClean="0">
                    <a:solidFill>
                      <a:prstClr val="black"/>
                    </a:solidFill>
                    <a:ea typeface="Cambria Math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 (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𝑙𝑒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𝑡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′</m:t>
                        </m:r>
                      </m:sup>
                    </m:sSup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𝑠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𝑛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𝑘</m:t>
                        </m:r>
                      </m:sup>
                    </m:sSup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, 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𝑡h𝑒𝑛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 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𝑘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𝑛</m:t>
                    </m:r>
                    <m:sSub>
                      <m:sSubPr>
                        <m:ctrlP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𝑙𝑜𝑔</m:t>
                        </m:r>
                      </m:e>
                      <m:sub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𝑛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sz="2000" b="0" i="1" dirty="0" smtClean="0">
                  <a:solidFill>
                    <a:prstClr val="black"/>
                  </a:solidFill>
                  <a:latin typeface="Cambria Math"/>
                  <a:ea typeface="Cambria Math"/>
                </a:endParaRPr>
              </a:p>
              <a:p>
                <a:pPr marL="0" lvl="0" indent="0">
                  <a:buClr>
                    <a:srgbClr val="EEECE1"/>
                  </a:buClr>
                  <a:buNone/>
                </a:pPr>
                <a:r>
                  <a:rPr lang="en-US" sz="2000" dirty="0">
                    <a:solidFill>
                      <a:prstClr val="black"/>
                    </a:solidFill>
                    <a:ea typeface="Cambria Math"/>
                  </a:rPr>
                  <a:t> </a:t>
                </a:r>
                <a:r>
                  <a:rPr lang="en-US" sz="2000" dirty="0" smtClean="0">
                    <a:solidFill>
                      <a:prstClr val="black"/>
                    </a:solidFill>
                    <a:ea typeface="Cambria Math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e>
                      <m:sup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𝑘</m:t>
                        </m:r>
                      </m:sup>
                    </m:sSup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𝑇</m:t>
                    </m:r>
                    <m:d>
                      <m:d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type m:val="skw"/>
                            <m:ctrlPr>
                              <a:rPr lang="en-US" sz="20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  <m:t>𝑘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sz="20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sz="20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  <m:t>𝑘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l-GR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Θ</m:t>
                    </m:r>
                    <m:d>
                      <m:d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+</m:t>
                        </m:r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+…+</m:t>
                        </m:r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sSup>
                      <m:sSup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e>
                      <m:sup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𝑘</m:t>
                        </m:r>
                      </m:sup>
                    </m:sSup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𝑇</m:t>
                    </m:r>
                    <m:d>
                      <m:d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f>
                          <m:fPr>
                            <m:type m:val="skw"/>
                            <m:ctrlPr>
                              <a:rPr lang="en-US" sz="20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sz="20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sz="20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  <m:t>𝑘</m:t>
                                </m:r>
                              </m:sup>
                            </m:sSup>
                          </m:num>
                          <m:den>
                            <m:sSup>
                              <m:sSupPr>
                                <m:ctrlPr>
                                  <a:rPr lang="en-US" sz="20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sz="20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en-US" sz="20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  <a:ea typeface="Cambria Math"/>
                                  </a:rPr>
                                  <m:t>𝑘</m:t>
                                </m:r>
                              </m:sup>
                            </m:sSup>
                          </m:den>
                        </m:f>
                      </m:e>
                    </m:d>
                    <m:r>
                      <a:rPr lang="en-US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l-GR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Θ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𝑘𝑛</m:t>
                        </m:r>
                      </m:e>
                    </m:d>
                  </m:oMath>
                </a14:m>
                <a:endParaRPr lang="en-US" sz="2000" b="0" i="1" dirty="0" smtClean="0">
                  <a:solidFill>
                    <a:prstClr val="black"/>
                  </a:solidFill>
                  <a:latin typeface="Cambria Math"/>
                  <a:ea typeface="Cambria Math"/>
                </a:endParaRPr>
              </a:p>
              <a:p>
                <a:pPr marL="0" lvl="0" indent="0">
                  <a:buClr>
                    <a:srgbClr val="EEECE1"/>
                  </a:buClr>
                  <a:buNone/>
                </a:pPr>
                <a:r>
                  <a:rPr lang="en-US" sz="2000" b="0" dirty="0" smtClean="0">
                    <a:solidFill>
                      <a:prstClr val="black"/>
                    </a:solidFill>
                    <a:ea typeface="Cambria Math"/>
                  </a:rPr>
                  <a:t>    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𝑛𝑇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1</m:t>
                        </m:r>
                      </m:e>
                    </m:d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m:rPr>
                        <m:sty m:val="p"/>
                      </m:rPr>
                      <a:rPr lang="el-GR" sz="20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Θ</m:t>
                    </m:r>
                    <m:d>
                      <m:dPr>
                        <m:ctrlP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  <m:sSub>
                          <m:sSubPr>
                            <m:ctrlPr>
                              <a:rPr lang="en-US" sz="20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𝑙𝑜𝑔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20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=</m:t>
                    </m:r>
                    <m:r>
                      <a:rPr lang="el-GR" sz="2000" b="1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𝜣</m:t>
                    </m:r>
                    <m:d>
                      <m:dPr>
                        <m:ctrlPr>
                          <a:rPr lang="en-US" sz="20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𝒏</m:t>
                        </m:r>
                        <m:sSub>
                          <m:sSubPr>
                            <m:ctrlP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𝒍𝒐𝒈</m:t>
                            </m:r>
                          </m:e>
                          <m:sub>
                            <m:r>
                              <a:rPr lang="en-US" sz="2000" b="1" i="1">
                                <a:solidFill>
                                  <a:prstClr val="black"/>
                                </a:solidFill>
                                <a:latin typeface="Cambria Math"/>
                                <a:ea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sz="2000" b="1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𝒏</m:t>
                        </m:r>
                      </m:e>
                    </m:d>
                  </m:oMath>
                </a14:m>
                <a:endParaRPr lang="en-US" sz="2000" b="1" dirty="0">
                  <a:solidFill>
                    <a:prstClr val="black"/>
                  </a:solidFill>
                </a:endParaRPr>
              </a:p>
              <a:p>
                <a:pPr lvl="0">
                  <a:buClr>
                    <a:srgbClr val="EEECE1"/>
                  </a:buClr>
                </a:pPr>
                <a:endParaRPr lang="en-US" dirty="0">
                  <a:solidFill>
                    <a:prstClr val="black"/>
                  </a:solidFill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" t="-673" b="-6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054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>
                <a:ea typeface="UWKMJF (KSC)" pitchFamily="2" charset="-127"/>
              </a:rPr>
              <a:t>Basic </a:t>
            </a:r>
            <a:r>
              <a:rPr lang="en-US" altLang="ko-KR" dirty="0">
                <a:ea typeface="UWKMJF (KSC)" pitchFamily="2" charset="-127"/>
              </a:rPr>
              <a:t>Sorting Algorithms</a:t>
            </a:r>
            <a:br>
              <a:rPr lang="en-US" altLang="ko-KR" dirty="0">
                <a:ea typeface="UWKMJF (KSC)" pitchFamily="2" charset="-127"/>
              </a:rPr>
            </a:br>
            <a:r>
              <a:rPr lang="en-US" altLang="ko-KR" sz="2800" dirty="0" smtClean="0">
                <a:ea typeface="UWKMJF (KSC)" pitchFamily="2" charset="-127"/>
              </a:rPr>
              <a:t>(Selection Sort Analysis for Worst Case)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000" dirty="0"/>
              <a:t>For each iteration, a </a:t>
            </a:r>
            <a:r>
              <a:rPr lang="en-US" sz="2000" dirty="0" smtClean="0"/>
              <a:t>minimum is found in the sub list and it </a:t>
            </a:r>
            <a:r>
              <a:rPr lang="en-US" sz="2000" dirty="0"/>
              <a:t>is placed into right position </a:t>
            </a:r>
            <a:r>
              <a:rPr lang="en-US" sz="2000" dirty="0" smtClean="0"/>
              <a:t>in sorted </a:t>
            </a:r>
            <a:r>
              <a:rPr lang="en-US" sz="2000" dirty="0"/>
              <a:t>sub list.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B58E-A11A-469A-B130-C765257D397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838200" y="2209800"/>
            <a:ext cx="4267200" cy="405649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Selection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sort (A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latin typeface="Calibri"/>
                <a:ea typeface="Malgun Gothic"/>
                <a:cs typeface="Times New Roman"/>
              </a:rPr>
              <a:t>2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	{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3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for j =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0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|A|-2 do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4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{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5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Min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=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j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6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for k= j+1 to |A|-1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7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{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8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       if A{k} &lt;A[Min] then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9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	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 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     Min = k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10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 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11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If Min ≠ j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12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 </a:t>
            </a:r>
            <a:r>
              <a:rPr lang="en-US" sz="1600" dirty="0"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    Swap (A[j], A[Min])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13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}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latin typeface="Calibri"/>
                <a:ea typeface="Malgun Gothic"/>
                <a:cs typeface="Times New Roman"/>
              </a:rPr>
              <a:t>14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	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638800" y="2730078"/>
                <a:ext cx="557460" cy="5037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C</m:t>
                          </m:r>
                        </m:e>
                        <m:sub>
                          <m: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1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𝑛</m:t>
                      </m:r>
                    </m:oMath>
                  </m:oMathPara>
                </a14:m>
                <a:endParaRPr lang="en-US" sz="16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2730078"/>
                <a:ext cx="557460" cy="50372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5638800" y="3276600"/>
                <a:ext cx="1129155" cy="5037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C</m:t>
                          </m:r>
                        </m:e>
                        <m:sub>
                          <m: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2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𝑛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−1)</m:t>
                      </m:r>
                    </m:oMath>
                  </m:oMathPara>
                </a14:m>
                <a:endParaRPr lang="en-US" sz="16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276600"/>
                <a:ext cx="1129155" cy="50372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Straight Arrow Connector 14"/>
          <p:cNvCxnSpPr>
            <a:stCxn id="8" idx="1"/>
          </p:cNvCxnSpPr>
          <p:nvPr/>
        </p:nvCxnSpPr>
        <p:spPr bwMode="auto">
          <a:xfrm flipH="1">
            <a:off x="3505200" y="2981942"/>
            <a:ext cx="21336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5638800" y="3611072"/>
                <a:ext cx="1121141" cy="5037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C</m:t>
                          </m:r>
                        </m:e>
                        <m:sub>
                          <m: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3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𝑛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−1)</m:t>
                      </m:r>
                    </m:oMath>
                  </m:oMathPara>
                </a14:m>
                <a:endParaRPr lang="en-US" sz="16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3611072"/>
                <a:ext cx="1121141" cy="503728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5638800" y="4015682"/>
                <a:ext cx="1288366" cy="7581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C</m:t>
                          </m:r>
                        </m:e>
                        <m:sub>
                          <m: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4</m:t>
                          </m:r>
                        </m:sub>
                      </m:sSub>
                      <m:f>
                        <m:fPr>
                          <m:ctrlPr>
                            <a:rPr lang="en-US" sz="16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𝑛</m:t>
                          </m:r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(</m:t>
                          </m:r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𝑛</m:t>
                          </m:r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−1)</m:t>
                          </m:r>
                        </m:num>
                        <m:den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6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4015682"/>
                <a:ext cx="1288366" cy="75815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5638800" y="4977684"/>
                <a:ext cx="1121141" cy="5037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C</m:t>
                          </m:r>
                        </m:e>
                        <m:sub>
                          <m: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6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𝑛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−1)</m:t>
                      </m:r>
                    </m:oMath>
                  </m:oMathPara>
                </a14:m>
                <a:endParaRPr lang="en-US" sz="16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4977684"/>
                <a:ext cx="1121141" cy="50372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Straight Arrow Connector 18"/>
          <p:cNvCxnSpPr>
            <a:stCxn id="9" idx="1"/>
          </p:cNvCxnSpPr>
          <p:nvPr/>
        </p:nvCxnSpPr>
        <p:spPr bwMode="auto">
          <a:xfrm flipH="1">
            <a:off x="3276600" y="3528464"/>
            <a:ext cx="23622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  <p:cxnSp>
        <p:nvCxnSpPr>
          <p:cNvPr id="27" name="Straight Arrow Connector 26"/>
          <p:cNvCxnSpPr>
            <a:stCxn id="24" idx="1"/>
          </p:cNvCxnSpPr>
          <p:nvPr/>
        </p:nvCxnSpPr>
        <p:spPr bwMode="auto">
          <a:xfrm flipH="1">
            <a:off x="4038600" y="3862936"/>
            <a:ext cx="16002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  <p:cxnSp>
        <p:nvCxnSpPr>
          <p:cNvPr id="29" name="Straight Arrow Connector 28"/>
          <p:cNvCxnSpPr>
            <a:stCxn id="25" idx="1"/>
          </p:cNvCxnSpPr>
          <p:nvPr/>
        </p:nvCxnSpPr>
        <p:spPr bwMode="auto">
          <a:xfrm flipH="1">
            <a:off x="4457700" y="4394760"/>
            <a:ext cx="11811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  <p:cxnSp>
        <p:nvCxnSpPr>
          <p:cNvPr id="31" name="Straight Arrow Connector 30"/>
          <p:cNvCxnSpPr>
            <a:stCxn id="26" idx="1"/>
          </p:cNvCxnSpPr>
          <p:nvPr/>
        </p:nvCxnSpPr>
        <p:spPr bwMode="auto">
          <a:xfrm flipH="1">
            <a:off x="3352800" y="5229548"/>
            <a:ext cx="22860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>
                <a:off x="6941234" y="4294032"/>
                <a:ext cx="1288366" cy="7581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C</m:t>
                          </m:r>
                        </m:e>
                        <m:sub>
                          <m: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5</m:t>
                          </m:r>
                        </m:sub>
                      </m:sSub>
                      <m:f>
                        <m:fPr>
                          <m:ctrlPr>
                            <a:rPr lang="en-US" sz="16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𝑛</m:t>
                          </m:r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(</m:t>
                          </m:r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𝑛</m:t>
                          </m:r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−1)</m:t>
                          </m:r>
                        </m:num>
                        <m:den>
                          <m:r>
                            <a:rPr lang="en-US" sz="1600" b="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16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1234" y="4294032"/>
                <a:ext cx="1288366" cy="758156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7032259" y="5248835"/>
                <a:ext cx="1121141" cy="5037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15000"/>
                  </a:lnSpc>
                  <a:spcAft>
                    <a:spcPts val="10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i="1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C</m:t>
                          </m:r>
                        </m:e>
                        <m:sub>
                          <m:r>
                            <a:rPr lang="en-US" sz="1600" b="0" i="0" smtClean="0">
                              <a:solidFill>
                                <a:srgbClr val="0070C0"/>
                              </a:solidFill>
                              <a:latin typeface="Cambria Math"/>
                              <a:ea typeface="Malgun Gothic"/>
                              <a:cs typeface="Times New Roman"/>
                            </a:rPr>
                            <m:t>6</m:t>
                          </m:r>
                        </m:sub>
                      </m:sSub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(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𝑛</m:t>
                      </m:r>
                      <m:r>
                        <a:rPr lang="en-US" sz="1600" b="0" i="1" smtClean="0">
                          <a:solidFill>
                            <a:srgbClr val="0070C0"/>
                          </a:solidFill>
                          <a:latin typeface="Cambria Math"/>
                          <a:ea typeface="Malgun Gothic"/>
                          <a:cs typeface="Times New Roman"/>
                        </a:rPr>
                        <m:t>−1)</m:t>
                      </m:r>
                    </m:oMath>
                  </m:oMathPara>
                </a14:m>
                <a:endParaRPr lang="en-US" sz="1600" dirty="0">
                  <a:effectLst/>
                  <a:latin typeface="Calibri"/>
                  <a:ea typeface="Malgun Gothic"/>
                  <a:cs typeface="Times New Roman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32259" y="5248835"/>
                <a:ext cx="1121141" cy="503728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0" name="Straight Arrow Connector 9"/>
          <p:cNvCxnSpPr>
            <a:stCxn id="17" idx="1"/>
          </p:cNvCxnSpPr>
          <p:nvPr/>
        </p:nvCxnSpPr>
        <p:spPr bwMode="auto">
          <a:xfrm flipH="1">
            <a:off x="3962400" y="4673110"/>
            <a:ext cx="2978834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  <p:cxnSp>
        <p:nvCxnSpPr>
          <p:cNvPr id="12" name="Straight Arrow Connector 11"/>
          <p:cNvCxnSpPr>
            <a:stCxn id="18" idx="1"/>
          </p:cNvCxnSpPr>
          <p:nvPr/>
        </p:nvCxnSpPr>
        <p:spPr bwMode="auto">
          <a:xfrm flipH="1">
            <a:off x="4343400" y="5500699"/>
            <a:ext cx="2688859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2437230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Basic Sorting Algorithms</a:t>
            </a:r>
            <a:b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(Selection Sort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Analysis 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Selection Sort Analysis</a:t>
                </a:r>
              </a:p>
              <a:p>
                <a:pPr marL="0" indent="0">
                  <a:buNone/>
                </a:pPr>
                <a:endParaRPr lang="en-US" sz="2000" dirty="0" smtClean="0"/>
              </a:p>
              <a:p>
                <a:pPr lvl="1"/>
                <a:r>
                  <a:rPr lang="en-US" dirty="0" smtClean="0"/>
                  <a:t>Best Case:</a:t>
                </a:r>
              </a:p>
              <a:p>
                <a:pPr marL="457200" lvl="1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b="0" i="1" smtClean="0"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400" b="0" i="1" smtClean="0">
                          <a:latin typeface="Cambria Math"/>
                        </a:rPr>
                        <m:t>𝑛</m:t>
                      </m:r>
                      <m:r>
                        <a:rPr lang="en-US" sz="14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4</m:t>
                          </m:r>
                        </m:sub>
                      </m:sSub>
                      <m:d>
                        <m:d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b="0" i="1" smtClean="0"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1400" b="0" i="1" smtClean="0">
                                  <a:latin typeface="Cambria Math"/>
                                </a:rPr>
                                <m:t>𝑛</m:t>
                              </m:r>
                              <m:d>
                                <m:dPr>
                                  <m:ctrlPr>
                                    <a:rPr lang="en-US" sz="1400" b="0" i="1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400" b="0" i="1" smtClean="0"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1400" b="0" i="1" smtClean="0"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1400" b="0" i="1" smtClean="0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6</m:t>
                          </m:r>
                        </m:sub>
                      </m:sSub>
                      <m:d>
                        <m:dPr>
                          <m:ctrlPr>
                            <a:rPr lang="en-US" sz="1400" b="0" i="1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𝑛</m:t>
                          </m:r>
                          <m:r>
                            <a:rPr lang="en-US" sz="1400" b="0" i="1" smtClean="0">
                              <a:latin typeface="Cambria Math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US" sz="1400" b="0" i="1" dirty="0" smtClean="0">
                  <a:latin typeface="Cambria Math"/>
                </a:endParaRPr>
              </a:p>
              <a:p>
                <a:pPr marL="457200" lvl="1" indent="0">
                  <a:buNone/>
                </a:pPr>
                <a:r>
                  <a:rPr lang="en-US" sz="1400" b="0" dirty="0" smtClean="0"/>
                  <a:t>	</a:t>
                </a:r>
                <a14:m>
                  <m:oMath xmlns:m="http://schemas.openxmlformats.org/officeDocument/2006/math">
                    <m:r>
                      <a:rPr lang="en-US" sz="1400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sz="1400" b="0" i="1" smtClean="0"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</a:rPr>
                              <m:t>4</m:t>
                            </m:r>
                          </m:sub>
                        </m:sSub>
                      </m:num>
                      <m:den>
                        <m:r>
                          <a:rPr lang="en-US" sz="1400" b="0" i="1" smtClean="0">
                            <a:latin typeface="Cambria Math"/>
                          </a:rPr>
                          <m:t>2</m:t>
                        </m:r>
                      </m:den>
                    </m:f>
                    <m:sSup>
                      <m:sSupPr>
                        <m:ctrlPr>
                          <a:rPr lang="en-US" sz="1400" b="0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sz="1400" b="0" i="1" smtClean="0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1400" b="0" i="1" smtClean="0"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sz="1400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b="0" i="1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1400" b="0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1400" b="0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  <m:r>
                          <a:rPr lang="en-US" sz="14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1400" b="0" i="1" smtClean="0"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1400" b="0" i="1" smtClean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latin typeface="Cambria Math"/>
                                  </a:rPr>
                                  <m:t>4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400" b="0" i="1" smtClean="0"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1400" b="0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</a:rPr>
                              <m:t>6</m:t>
                            </m:r>
                          </m:sub>
                        </m:sSub>
                      </m:e>
                    </m:d>
                    <m:r>
                      <a:rPr lang="en-US" sz="1400" b="0" i="1" smtClean="0">
                        <a:latin typeface="Cambria Math"/>
                      </a:rPr>
                      <m:t>𝑛</m:t>
                    </m:r>
                    <m:r>
                      <a:rPr lang="en-US" sz="1400" b="0" i="1" smtClean="0"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US" sz="1400" b="0" i="1" smtClean="0"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1400" b="0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</a:rPr>
                              <m:t>3</m:t>
                            </m:r>
                          </m:sub>
                        </m:sSub>
                        <m:r>
                          <a:rPr lang="en-US" sz="1400" b="0" i="1" smtClean="0"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latin typeface="Cambria Math"/>
                              </a:rPr>
                              <m:t>6</m:t>
                            </m:r>
                          </m:sub>
                        </m:sSub>
                      </m:e>
                    </m:d>
                    <m:r>
                      <a:rPr lang="en-US" sz="1400" b="0" i="1" smtClean="0"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1400" b="0" i="1" smtClean="0">
                        <a:latin typeface="Cambria Math"/>
                        <a:ea typeface="Cambria Math"/>
                      </a:rPr>
                      <m:t>Θ</m:t>
                    </m:r>
                    <m:r>
                      <a:rPr lang="en-US" sz="1400" b="0" i="1" smtClean="0">
                        <a:latin typeface="Cambria Math"/>
                        <a:ea typeface="Cambria Math"/>
                      </a:rPr>
                      <m:t>(</m:t>
                    </m:r>
                    <m:sSup>
                      <m:sSupPr>
                        <m:ctrlPr>
                          <a:rPr lang="en-US" sz="1400" b="0" i="1" smtClean="0"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  <m:sup>
                        <m:r>
                          <a:rPr lang="en-US" sz="1400" b="0" i="1" smtClean="0"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1400" b="0" i="1" smtClean="0"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sz="1400" dirty="0" smtClean="0"/>
              </a:p>
              <a:p>
                <a:pPr marL="457200" lvl="1" indent="0">
                  <a:buNone/>
                </a:pPr>
                <a:endParaRPr lang="en-US" sz="1600" dirty="0" smtClean="0"/>
              </a:p>
              <a:p>
                <a:pPr lvl="1"/>
                <a:r>
                  <a:rPr lang="en-US" dirty="0" smtClean="0"/>
                  <a:t>Worst Case</a:t>
                </a:r>
              </a:p>
              <a:p>
                <a:pPr marL="457200" lvl="1" indent="0">
                  <a:buClr>
                    <a:srgbClr val="1F497D"/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𝑇</m:t>
                      </m:r>
                      <m:d>
                        <m:d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𝑛</m:t>
                      </m:r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  <m:d>
                        <m:d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3</m:t>
                          </m:r>
                        </m:sub>
                      </m:sSub>
                      <m:d>
                        <m:d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4</m:t>
                          </m:r>
                        </m:sub>
                      </m:sSub>
                      <m:d>
                        <m:d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𝑛</m:t>
                              </m:r>
                              <m:d>
                                <m:dPr>
                                  <m:ctrlPr>
                                    <a:rPr lang="en-US" sz="1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5</m:t>
                          </m:r>
                        </m:sub>
                      </m:sSub>
                      <m:d>
                        <m:d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</m:ctrlPr>
                            </m:fPr>
                            <m:num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𝑛</m:t>
                              </m:r>
                              <m:d>
                                <m:dPr>
                                  <m:ctrlPr>
                                    <a:rPr lang="en-US" sz="1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1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𝑛</m:t>
                                  </m:r>
                                  <m:r>
                                    <a:rPr lang="en-US" sz="14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</a:rPr>
                                    <m:t>−1</m:t>
                                  </m:r>
                                </m:e>
                              </m:d>
                            </m:num>
                            <m:den>
                              <m:r>
                                <a:rPr lang="en-US" sz="14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2</m:t>
                              </m:r>
                            </m:den>
                          </m:f>
                        </m:e>
                      </m:d>
                      <m:r>
                        <a:rPr lang="en-US" sz="1400" i="1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6</m:t>
                          </m:r>
                        </m:sub>
                      </m:sSub>
                      <m:d>
                        <m:d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−1</m:t>
                          </m:r>
                        </m:e>
                      </m:d>
                      <m:r>
                        <a:rPr lang="en-US" sz="1400" b="0" i="1" smtClean="0">
                          <a:solidFill>
                            <a:prstClr val="black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sSub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𝐶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7</m:t>
                          </m:r>
                        </m:sub>
                      </m:sSub>
                      <m:d>
                        <m:dPr>
                          <m:ctrlP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sz="14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−1</m:t>
                          </m:r>
                        </m:e>
                      </m:d>
                    </m:oMath>
                  </m:oMathPara>
                </a14:m>
                <a:endParaRPr lang="en-US" sz="1400" i="1" dirty="0">
                  <a:solidFill>
                    <a:prstClr val="black"/>
                  </a:solidFill>
                  <a:latin typeface="Cambria Math"/>
                </a:endParaRPr>
              </a:p>
              <a:p>
                <a:pPr marL="457200" lvl="1" indent="0">
                  <a:buClr>
                    <a:srgbClr val="1F497D"/>
                  </a:buClr>
                  <a:buNone/>
                </a:pPr>
                <a:r>
                  <a:rPr lang="en-US" sz="1400" dirty="0">
                    <a:solidFill>
                      <a:prstClr val="black"/>
                    </a:solidFill>
                  </a:rPr>
                  <a:t>	</a:t>
                </a:r>
                <a14:m>
                  <m:oMath xmlns:m="http://schemas.openxmlformats.org/officeDocument/2006/math"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(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4</m:t>
                            </m:r>
                          </m:sub>
                        </m:sSub>
                      </m:num>
                      <m:den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f>
                      <m:f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5</m:t>
                            </m:r>
                          </m:sub>
                        </m:sSub>
                      </m:num>
                      <m:den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sz="1400" b="0" i="1" smtClean="0">
                        <a:solidFill>
                          <a:prstClr val="black"/>
                        </a:solidFill>
                        <a:latin typeface="Cambria Math"/>
                      </a:rPr>
                      <m:t>)</m:t>
                    </m:r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𝑛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+</m:t>
                    </m:r>
                    <m:d>
                      <m:d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</m:s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1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1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4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1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𝐶</m:t>
                                </m:r>
                              </m:e>
                              <m:sub>
                                <m:r>
                                  <a:rPr lang="en-US" sz="1400" b="0" i="1" smtClean="0">
                                    <a:solidFill>
                                      <a:prstClr val="black"/>
                                    </a:solidFill>
                                    <a:latin typeface="Cambria Math"/>
                                  </a:rPr>
                                  <m:t>5</m:t>
                                </m:r>
                              </m:sub>
                            </m:sSub>
                          </m:num>
                          <m:den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den>
                        </m:f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6</m:t>
                            </m:r>
                          </m:sub>
                        </m:s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7</m:t>
                            </m:r>
                          </m:sub>
                        </m:sSub>
                      </m:e>
                    </m:d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𝑛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−</m:t>
                    </m:r>
                    <m:d>
                      <m:d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2</m:t>
                            </m:r>
                          </m:sub>
                        </m:s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3</m:t>
                            </m:r>
                          </m:sub>
                        </m:sSub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i="1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6</m:t>
                            </m:r>
                          </m:sub>
                        </m:sSub>
                        <m:r>
                          <a:rPr lang="en-US" sz="1400" b="0" i="1" smtClean="0">
                            <a:solidFill>
                              <a:prstClr val="black"/>
                            </a:solidFill>
                            <a:latin typeface="Cambria Math"/>
                          </a:rPr>
                          <m:t>+</m:t>
                        </m:r>
                        <m:sSub>
                          <m:sSubPr>
                            <m:ctrlP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𝐶</m:t>
                            </m:r>
                          </m:e>
                          <m:sub>
                            <m:r>
                              <a:rPr lang="en-US" sz="1400" b="0" i="1" smtClean="0">
                                <a:solidFill>
                                  <a:prstClr val="black"/>
                                </a:solidFill>
                                <a:latin typeface="Cambria Math"/>
                              </a:rPr>
                              <m:t>7</m:t>
                            </m:r>
                          </m:sub>
                        </m:sSub>
                      </m:e>
                    </m:d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</a:rPr>
                      <m:t>=</m:t>
                    </m:r>
                    <m:r>
                      <m:rPr>
                        <m:sty m:val="p"/>
                      </m:rPr>
                      <a:rPr lang="el-GR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Θ</m:t>
                    </m:r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(</m:t>
                    </m:r>
                    <m:sSup>
                      <m:sSupPr>
                        <m:ctrlP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</m:ctrlPr>
                      </m:sSupPr>
                      <m:e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  <m:sup>
                        <m:r>
                          <a:rPr lang="en-US" sz="1400" i="1">
                            <a:solidFill>
                              <a:prstClr val="black"/>
                            </a:solidFill>
                            <a:latin typeface="Cambria Math"/>
                            <a:ea typeface="Cambria Math"/>
                          </a:rPr>
                          <m:t>2</m:t>
                        </m:r>
                      </m:sup>
                    </m:sSup>
                    <m:r>
                      <a:rPr lang="en-US" sz="1400" i="1">
                        <a:solidFill>
                          <a:prstClr val="black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sz="1400" dirty="0">
                  <a:solidFill>
                    <a:prstClr val="black"/>
                  </a:solidFill>
                </a:endParaRPr>
              </a:p>
              <a:p>
                <a:pPr marL="457200" lvl="1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481" t="-13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BBB43-5D09-4573-8092-EB56EE7950C4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02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Basic Sorting Algorithms</a:t>
            </a:r>
            <a:b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(Insertion </a:t>
            </a: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Sort)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066799"/>
          </a:xfrm>
        </p:spPr>
        <p:txBody>
          <a:bodyPr/>
          <a:lstStyle/>
          <a:p>
            <a:pPr>
              <a:buClr>
                <a:schemeClr val="tx2"/>
              </a:buClr>
            </a:pPr>
            <a:r>
              <a:rPr lang="en-US" sz="1800" dirty="0" smtClean="0"/>
              <a:t>Input: </a:t>
            </a:r>
            <a:r>
              <a:rPr lang="en-US" sz="1800" dirty="0" smtClean="0">
                <a:ea typeface="Malgun Gothic"/>
                <a:cs typeface="Times New Roman"/>
              </a:rPr>
              <a:t>A </a:t>
            </a:r>
            <a:r>
              <a:rPr lang="en-US" sz="1800" dirty="0">
                <a:ea typeface="Malgun Gothic"/>
                <a:cs typeface="Times New Roman"/>
              </a:rPr>
              <a:t>sequence of n </a:t>
            </a:r>
            <a:r>
              <a:rPr lang="en-US" sz="1800" dirty="0" smtClean="0">
                <a:ea typeface="Malgun Gothic"/>
                <a:cs typeface="Times New Roman"/>
              </a:rPr>
              <a:t>numbers  &lt;</a:t>
            </a:r>
            <a:r>
              <a:rPr lang="en-US" sz="1800" dirty="0">
                <a:ea typeface="Malgun Gothic"/>
                <a:cs typeface="Times New Roman"/>
              </a:rPr>
              <a:t>a</a:t>
            </a:r>
            <a:r>
              <a:rPr lang="en-US" sz="1800" baseline="-25000" dirty="0">
                <a:ea typeface="Malgun Gothic"/>
                <a:cs typeface="Times New Roman"/>
              </a:rPr>
              <a:t>1</a:t>
            </a:r>
            <a:r>
              <a:rPr lang="en-US" sz="1800" dirty="0">
                <a:ea typeface="Malgun Gothic"/>
                <a:cs typeface="Times New Roman"/>
              </a:rPr>
              <a:t>, a</a:t>
            </a:r>
            <a:r>
              <a:rPr lang="en-US" sz="1800" baseline="-25000" dirty="0">
                <a:ea typeface="Malgun Gothic"/>
                <a:cs typeface="Times New Roman"/>
              </a:rPr>
              <a:t>2</a:t>
            </a:r>
            <a:r>
              <a:rPr lang="en-US" sz="1800" dirty="0">
                <a:ea typeface="Malgun Gothic"/>
                <a:cs typeface="Times New Roman"/>
              </a:rPr>
              <a:t>, a</a:t>
            </a:r>
            <a:r>
              <a:rPr lang="en-US" sz="1800" baseline="-25000" dirty="0">
                <a:ea typeface="Malgun Gothic"/>
                <a:cs typeface="Times New Roman"/>
              </a:rPr>
              <a:t>3</a:t>
            </a:r>
            <a:r>
              <a:rPr lang="en-US" sz="1800" dirty="0">
                <a:ea typeface="Malgun Gothic"/>
                <a:cs typeface="Times New Roman"/>
              </a:rPr>
              <a:t>, … a</a:t>
            </a:r>
            <a:r>
              <a:rPr lang="en-US" sz="1800" baseline="-25000" dirty="0">
                <a:ea typeface="Malgun Gothic"/>
                <a:cs typeface="Times New Roman"/>
              </a:rPr>
              <a:t>n</a:t>
            </a:r>
            <a:r>
              <a:rPr lang="en-US" sz="1800" dirty="0" smtClean="0">
                <a:ea typeface="Malgun Gothic"/>
                <a:cs typeface="Times New Roman"/>
              </a:rPr>
              <a:t>&gt;</a:t>
            </a:r>
          </a:p>
          <a:p>
            <a:pPr>
              <a:lnSpc>
                <a:spcPct val="115000"/>
              </a:lnSpc>
              <a:buClr>
                <a:schemeClr val="tx2"/>
              </a:buClr>
            </a:pPr>
            <a:r>
              <a:rPr lang="en-US" sz="1800" dirty="0" smtClean="0">
                <a:ea typeface="Malgun Gothic"/>
                <a:cs typeface="Times New Roman"/>
              </a:rPr>
              <a:t>Output: </a:t>
            </a:r>
            <a:r>
              <a:rPr lang="en-US" sz="1800" dirty="0">
                <a:ea typeface="Malgun Gothic"/>
                <a:cs typeface="Times New Roman"/>
              </a:rPr>
              <a:t>Permutation  &lt;a’</a:t>
            </a:r>
            <a:r>
              <a:rPr lang="en-US" sz="1800" baseline="-25000" dirty="0">
                <a:ea typeface="Malgun Gothic"/>
                <a:cs typeface="Times New Roman"/>
              </a:rPr>
              <a:t>1</a:t>
            </a:r>
            <a:r>
              <a:rPr lang="en-US" sz="1800" dirty="0">
                <a:ea typeface="Malgun Gothic"/>
                <a:cs typeface="Times New Roman"/>
              </a:rPr>
              <a:t>, a’</a:t>
            </a:r>
            <a:r>
              <a:rPr lang="en-US" sz="1800" baseline="-25000" dirty="0">
                <a:ea typeface="Malgun Gothic"/>
                <a:cs typeface="Times New Roman"/>
              </a:rPr>
              <a:t>2</a:t>
            </a:r>
            <a:r>
              <a:rPr lang="en-US" sz="1800" dirty="0">
                <a:ea typeface="Malgun Gothic"/>
                <a:cs typeface="Times New Roman"/>
              </a:rPr>
              <a:t>, a’</a:t>
            </a:r>
            <a:r>
              <a:rPr lang="en-US" sz="1800" baseline="-25000" dirty="0">
                <a:ea typeface="Malgun Gothic"/>
                <a:cs typeface="Times New Roman"/>
              </a:rPr>
              <a:t>3</a:t>
            </a:r>
            <a:r>
              <a:rPr lang="en-US" sz="1800" dirty="0">
                <a:ea typeface="Malgun Gothic"/>
                <a:cs typeface="Times New Roman"/>
              </a:rPr>
              <a:t>, … </a:t>
            </a:r>
            <a:r>
              <a:rPr lang="en-US" sz="1800" dirty="0" err="1">
                <a:ea typeface="Malgun Gothic"/>
                <a:cs typeface="Times New Roman"/>
              </a:rPr>
              <a:t>a’</a:t>
            </a:r>
            <a:r>
              <a:rPr lang="en-US" sz="1800" baseline="-25000" dirty="0" err="1">
                <a:ea typeface="Malgun Gothic"/>
                <a:cs typeface="Times New Roman"/>
              </a:rPr>
              <a:t>n</a:t>
            </a:r>
            <a:r>
              <a:rPr lang="en-US" sz="1800" dirty="0">
                <a:ea typeface="Malgun Gothic"/>
                <a:cs typeface="Times New Roman"/>
              </a:rPr>
              <a:t>&gt;  of input sequence such that </a:t>
            </a:r>
            <a:r>
              <a:rPr lang="en-US" sz="1800" dirty="0" smtClean="0">
                <a:ea typeface="Malgun Gothic"/>
                <a:cs typeface="Times New Roman"/>
              </a:rPr>
              <a:t>a’</a:t>
            </a:r>
            <a:r>
              <a:rPr lang="en-US" sz="1800" baseline="-25000" dirty="0" smtClean="0">
                <a:ea typeface="Malgun Gothic"/>
                <a:cs typeface="Times New Roman"/>
              </a:rPr>
              <a:t>1</a:t>
            </a:r>
            <a:r>
              <a:rPr lang="en-US" sz="1800" dirty="0" smtClean="0">
                <a:ea typeface="Malgun Gothic"/>
                <a:cs typeface="Times New Roman"/>
              </a:rPr>
              <a:t> </a:t>
            </a:r>
            <a:r>
              <a:rPr lang="en-US" sz="1800" dirty="0">
                <a:ea typeface="Malgun Gothic"/>
                <a:cs typeface="Calibri"/>
              </a:rPr>
              <a:t>≤</a:t>
            </a:r>
            <a:r>
              <a:rPr lang="en-US" sz="1800" dirty="0">
                <a:ea typeface="Malgun Gothic"/>
                <a:cs typeface="Times New Roman"/>
              </a:rPr>
              <a:t> a’</a:t>
            </a:r>
            <a:r>
              <a:rPr lang="en-US" sz="1800" baseline="-25000" dirty="0">
                <a:ea typeface="Malgun Gothic"/>
                <a:cs typeface="Times New Roman"/>
              </a:rPr>
              <a:t>2</a:t>
            </a:r>
            <a:r>
              <a:rPr lang="en-US" sz="1800" dirty="0">
                <a:ea typeface="Malgun Gothic"/>
                <a:cs typeface="Times New Roman"/>
              </a:rPr>
              <a:t> </a:t>
            </a:r>
            <a:r>
              <a:rPr lang="en-US" sz="1800" dirty="0">
                <a:ea typeface="Malgun Gothic"/>
                <a:cs typeface="Calibri"/>
              </a:rPr>
              <a:t>≤</a:t>
            </a:r>
            <a:r>
              <a:rPr lang="en-US" sz="1800" dirty="0">
                <a:ea typeface="Malgun Gothic"/>
                <a:cs typeface="Times New Roman"/>
              </a:rPr>
              <a:t> a’</a:t>
            </a:r>
            <a:r>
              <a:rPr lang="en-US" sz="1800" baseline="-25000" dirty="0">
                <a:ea typeface="Malgun Gothic"/>
                <a:cs typeface="Times New Roman"/>
              </a:rPr>
              <a:t>3</a:t>
            </a:r>
            <a:r>
              <a:rPr lang="en-US" sz="1800" dirty="0">
                <a:ea typeface="Malgun Gothic"/>
                <a:cs typeface="Times New Roman"/>
              </a:rPr>
              <a:t> </a:t>
            </a:r>
            <a:r>
              <a:rPr lang="en-US" sz="1800" dirty="0">
                <a:ea typeface="Malgun Gothic"/>
                <a:cs typeface="Calibri"/>
              </a:rPr>
              <a:t>≤</a:t>
            </a:r>
            <a:r>
              <a:rPr lang="en-US" sz="1800" dirty="0">
                <a:ea typeface="Malgun Gothic"/>
                <a:cs typeface="Times New Roman"/>
              </a:rPr>
              <a:t> … </a:t>
            </a:r>
            <a:r>
              <a:rPr lang="en-US" sz="1800" dirty="0">
                <a:ea typeface="Malgun Gothic"/>
                <a:cs typeface="Calibri"/>
              </a:rPr>
              <a:t>≤</a:t>
            </a:r>
            <a:r>
              <a:rPr lang="en-US" sz="1800" dirty="0">
                <a:ea typeface="Malgun Gothic"/>
                <a:cs typeface="Times New Roman"/>
              </a:rPr>
              <a:t> </a:t>
            </a:r>
            <a:r>
              <a:rPr lang="en-US" sz="1800" dirty="0" err="1">
                <a:ea typeface="Malgun Gothic"/>
                <a:cs typeface="Times New Roman"/>
              </a:rPr>
              <a:t>a’</a:t>
            </a:r>
            <a:r>
              <a:rPr lang="en-US" sz="1800" baseline="-25000" dirty="0" err="1">
                <a:ea typeface="Malgun Gothic"/>
                <a:cs typeface="Times New Roman"/>
              </a:rPr>
              <a:t>n</a:t>
            </a:r>
            <a:endParaRPr lang="en-US" sz="1800" dirty="0">
              <a:ea typeface="Malgun Gothic"/>
              <a:cs typeface="Times New Roman"/>
            </a:endParaRPr>
          </a:p>
          <a:p>
            <a:endParaRPr lang="en-US" sz="2000" dirty="0">
              <a:ea typeface="Malgun Gothic"/>
              <a:cs typeface="Times New Roman"/>
            </a:endParaRP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B58E-A11A-469A-B130-C765257D3974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3733800" y="2749551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6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4114800" y="274955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3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4495800" y="274955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876800" y="274955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257800" y="274955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</a:p>
        </p:txBody>
      </p:sp>
      <p:sp>
        <p:nvSpPr>
          <p:cNvPr id="11" name="Rectangle 10"/>
          <p:cNvSpPr/>
          <p:nvPr/>
        </p:nvSpPr>
        <p:spPr bwMode="auto">
          <a:xfrm>
            <a:off x="5638800" y="274955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cxnSp>
        <p:nvCxnSpPr>
          <p:cNvPr id="22" name="Elbow Connector 21"/>
          <p:cNvCxnSpPr>
            <a:stCxn id="7" idx="0"/>
          </p:cNvCxnSpPr>
          <p:nvPr/>
        </p:nvCxnSpPr>
        <p:spPr bwMode="auto">
          <a:xfrm rot="16200000" flipV="1">
            <a:off x="3924300" y="2368551"/>
            <a:ext cx="12700" cy="762000"/>
          </a:xfrm>
          <a:prstGeom prst="bentConnector3">
            <a:avLst>
              <a:gd name="adj1" fmla="val 988740"/>
            </a:avLst>
          </a:prstGeom>
          <a:solidFill>
            <a:schemeClr val="accent1"/>
          </a:solidFill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23" name="Rectangle 22"/>
          <p:cNvSpPr/>
          <p:nvPr/>
        </p:nvSpPr>
        <p:spPr bwMode="auto">
          <a:xfrm>
            <a:off x="3733800" y="3365501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4114800" y="3365501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495800" y="336550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26" name="Rectangle 25"/>
          <p:cNvSpPr/>
          <p:nvPr/>
        </p:nvSpPr>
        <p:spPr bwMode="auto">
          <a:xfrm>
            <a:off x="4876800" y="336550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</a:p>
        </p:txBody>
      </p:sp>
      <p:sp>
        <p:nvSpPr>
          <p:cNvPr id="27" name="Rectangle 26"/>
          <p:cNvSpPr/>
          <p:nvPr/>
        </p:nvSpPr>
        <p:spPr bwMode="auto">
          <a:xfrm>
            <a:off x="5257800" y="336550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5638800" y="3365501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cxnSp>
        <p:nvCxnSpPr>
          <p:cNvPr id="35" name="Elbow Connector 34"/>
          <p:cNvCxnSpPr>
            <a:stCxn id="25" idx="0"/>
          </p:cNvCxnSpPr>
          <p:nvPr/>
        </p:nvCxnSpPr>
        <p:spPr bwMode="auto">
          <a:xfrm rot="16200000" flipV="1">
            <a:off x="4114800" y="2794001"/>
            <a:ext cx="12700" cy="1143000"/>
          </a:xfrm>
          <a:prstGeom prst="bentConnector3">
            <a:avLst>
              <a:gd name="adj1" fmla="val 1191551"/>
            </a:avLst>
          </a:prstGeom>
          <a:solidFill>
            <a:schemeClr val="accent1"/>
          </a:solidFill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40" name="Rectangle 39"/>
          <p:cNvSpPr/>
          <p:nvPr/>
        </p:nvSpPr>
        <p:spPr bwMode="auto">
          <a:xfrm>
            <a:off x="3733800" y="3931188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41" name="Rectangle 40"/>
          <p:cNvSpPr/>
          <p:nvPr/>
        </p:nvSpPr>
        <p:spPr bwMode="auto">
          <a:xfrm>
            <a:off x="4114800" y="3931188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4495800" y="3931188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4876800" y="3931188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</a:p>
        </p:txBody>
      </p:sp>
      <p:sp>
        <p:nvSpPr>
          <p:cNvPr id="44" name="Rectangle 43"/>
          <p:cNvSpPr/>
          <p:nvPr/>
        </p:nvSpPr>
        <p:spPr bwMode="auto">
          <a:xfrm>
            <a:off x="5257800" y="3931188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5638800" y="3931188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cxnSp>
        <p:nvCxnSpPr>
          <p:cNvPr id="55" name="Elbow Connector 54"/>
          <p:cNvCxnSpPr/>
          <p:nvPr/>
        </p:nvCxnSpPr>
        <p:spPr bwMode="auto">
          <a:xfrm rot="16200000" flipV="1">
            <a:off x="4782445" y="3626388"/>
            <a:ext cx="12700" cy="609600"/>
          </a:xfrm>
          <a:prstGeom prst="bentConnector3">
            <a:avLst>
              <a:gd name="adj1" fmla="val 988732"/>
            </a:avLst>
          </a:prstGeom>
          <a:solidFill>
            <a:schemeClr val="accent1"/>
          </a:solidFill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57" name="Rectangle 56"/>
          <p:cNvSpPr/>
          <p:nvPr/>
        </p:nvSpPr>
        <p:spPr bwMode="auto">
          <a:xfrm>
            <a:off x="3733800" y="4501255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58" name="Rectangle 57"/>
          <p:cNvSpPr/>
          <p:nvPr/>
        </p:nvSpPr>
        <p:spPr bwMode="auto">
          <a:xfrm>
            <a:off x="4114800" y="4501255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4495800" y="4501255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0" name="Rectangle 59"/>
          <p:cNvSpPr/>
          <p:nvPr/>
        </p:nvSpPr>
        <p:spPr bwMode="auto">
          <a:xfrm>
            <a:off x="4876800" y="4501255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257800" y="4501255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</a:p>
        </p:txBody>
      </p:sp>
      <p:sp>
        <p:nvSpPr>
          <p:cNvPr id="62" name="Rectangle 61"/>
          <p:cNvSpPr/>
          <p:nvPr/>
        </p:nvSpPr>
        <p:spPr bwMode="auto">
          <a:xfrm>
            <a:off x="5638800" y="4501255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cxnSp>
        <p:nvCxnSpPr>
          <p:cNvPr id="65" name="Elbow Connector 64"/>
          <p:cNvCxnSpPr/>
          <p:nvPr/>
        </p:nvCxnSpPr>
        <p:spPr bwMode="auto">
          <a:xfrm rot="16200000" flipV="1">
            <a:off x="4781371" y="3828334"/>
            <a:ext cx="12700" cy="1345842"/>
          </a:xfrm>
          <a:prstGeom prst="bentConnector3">
            <a:avLst>
              <a:gd name="adj1" fmla="val 988732"/>
            </a:avLst>
          </a:prstGeom>
          <a:solidFill>
            <a:schemeClr val="accent1"/>
          </a:solidFill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73" name="Rectangle 72"/>
          <p:cNvSpPr/>
          <p:nvPr/>
        </p:nvSpPr>
        <p:spPr bwMode="auto">
          <a:xfrm>
            <a:off x="3733800" y="506676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74" name="Rectangle 73"/>
          <p:cNvSpPr/>
          <p:nvPr/>
        </p:nvSpPr>
        <p:spPr bwMode="auto">
          <a:xfrm>
            <a:off x="4114800" y="506676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5" name="Rectangle 74"/>
          <p:cNvSpPr/>
          <p:nvPr/>
        </p:nvSpPr>
        <p:spPr bwMode="auto">
          <a:xfrm>
            <a:off x="4495800" y="506676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6" name="Rectangle 75"/>
          <p:cNvSpPr/>
          <p:nvPr/>
        </p:nvSpPr>
        <p:spPr bwMode="auto">
          <a:xfrm>
            <a:off x="4876800" y="506676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7" name="Rectangle 76"/>
          <p:cNvSpPr/>
          <p:nvPr/>
        </p:nvSpPr>
        <p:spPr bwMode="auto">
          <a:xfrm>
            <a:off x="5257800" y="506676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8" name="Rectangle 77"/>
          <p:cNvSpPr/>
          <p:nvPr/>
        </p:nvSpPr>
        <p:spPr bwMode="auto">
          <a:xfrm>
            <a:off x="5638800" y="5066764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5</a:t>
            </a:r>
          </a:p>
        </p:txBody>
      </p:sp>
      <p:cxnSp>
        <p:nvCxnSpPr>
          <p:cNvPr id="84" name="Elbow Connector 83"/>
          <p:cNvCxnSpPr/>
          <p:nvPr/>
        </p:nvCxnSpPr>
        <p:spPr bwMode="auto">
          <a:xfrm rot="16200000" flipV="1">
            <a:off x="5537469" y="4780745"/>
            <a:ext cx="12700" cy="572037"/>
          </a:xfrm>
          <a:prstGeom prst="bentConnector3">
            <a:avLst>
              <a:gd name="adj1" fmla="val 1191504"/>
            </a:avLst>
          </a:prstGeom>
          <a:solidFill>
            <a:schemeClr val="accent1"/>
          </a:solidFill>
          <a:ln w="2222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 w="med" len="sm"/>
          </a:ln>
          <a:effectLst/>
        </p:spPr>
      </p:cxnSp>
      <p:sp>
        <p:nvSpPr>
          <p:cNvPr id="94" name="Rectangle 93"/>
          <p:cNvSpPr/>
          <p:nvPr/>
        </p:nvSpPr>
        <p:spPr bwMode="auto">
          <a:xfrm>
            <a:off x="3733800" y="559488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95" name="Rectangle 94"/>
          <p:cNvSpPr/>
          <p:nvPr/>
        </p:nvSpPr>
        <p:spPr bwMode="auto">
          <a:xfrm>
            <a:off x="4114800" y="559488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6" name="Rectangle 95"/>
          <p:cNvSpPr/>
          <p:nvPr/>
        </p:nvSpPr>
        <p:spPr bwMode="auto">
          <a:xfrm>
            <a:off x="4495800" y="559488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7" name="Rectangle 96"/>
          <p:cNvSpPr/>
          <p:nvPr/>
        </p:nvSpPr>
        <p:spPr bwMode="auto">
          <a:xfrm>
            <a:off x="4876800" y="559488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8" name="Rectangle 97"/>
          <p:cNvSpPr/>
          <p:nvPr/>
        </p:nvSpPr>
        <p:spPr bwMode="auto">
          <a:xfrm>
            <a:off x="5257800" y="559488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9" name="Rectangle 98"/>
          <p:cNvSpPr/>
          <p:nvPr/>
        </p:nvSpPr>
        <p:spPr bwMode="auto">
          <a:xfrm>
            <a:off x="5638800" y="559488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2743200" y="28194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Insert 3</a:t>
            </a:r>
            <a:endParaRPr lang="en-US" sz="1200" dirty="0"/>
          </a:p>
        </p:txBody>
      </p:sp>
      <p:sp>
        <p:nvSpPr>
          <p:cNvPr id="102" name="TextBox 101"/>
          <p:cNvSpPr txBox="1"/>
          <p:nvPr/>
        </p:nvSpPr>
        <p:spPr>
          <a:xfrm>
            <a:off x="2743200" y="34290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Insert 1</a:t>
            </a:r>
            <a:endParaRPr lang="en-US" sz="1200" dirty="0"/>
          </a:p>
        </p:txBody>
      </p:sp>
      <p:sp>
        <p:nvSpPr>
          <p:cNvPr id="103" name="TextBox 102"/>
          <p:cNvSpPr txBox="1"/>
          <p:nvPr/>
        </p:nvSpPr>
        <p:spPr>
          <a:xfrm>
            <a:off x="2743200" y="39624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Insert 4</a:t>
            </a:r>
            <a:endParaRPr lang="en-US" sz="1200" dirty="0"/>
          </a:p>
        </p:txBody>
      </p:sp>
      <p:sp>
        <p:nvSpPr>
          <p:cNvPr id="104" name="TextBox 103"/>
          <p:cNvSpPr txBox="1"/>
          <p:nvPr/>
        </p:nvSpPr>
        <p:spPr>
          <a:xfrm>
            <a:off x="2743200" y="45720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Insert 2</a:t>
            </a:r>
            <a:endParaRPr lang="en-US" sz="1200" dirty="0"/>
          </a:p>
        </p:txBody>
      </p:sp>
      <p:sp>
        <p:nvSpPr>
          <p:cNvPr id="105" name="TextBox 104"/>
          <p:cNvSpPr txBox="1"/>
          <p:nvPr/>
        </p:nvSpPr>
        <p:spPr>
          <a:xfrm>
            <a:off x="2743200" y="5181600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Insert 5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4112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Basic Sorting Algorithms</a:t>
            </a:r>
            <a:b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(Insertion Sort)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tx2"/>
              </a:buClr>
            </a:pPr>
            <a:r>
              <a:rPr lang="en-US" sz="2400" dirty="0"/>
              <a:t>For each iteration, a element is placed into right position in sorted sub list.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B58E-A11A-469A-B130-C765257D397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838200" y="2209800"/>
            <a:ext cx="4267200" cy="405649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Insertion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sort (A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latin typeface="Calibri"/>
                <a:ea typeface="Malgun Gothic"/>
                <a:cs typeface="Times New Roman"/>
              </a:rPr>
              <a:t>2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	{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3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for j = 2 to length of array A do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4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{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5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key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= A[j]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6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 = j – 1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7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while 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 &gt; 0 and A[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] &gt;key do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8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{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9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	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  A[</a:t>
            </a:r>
            <a:r>
              <a:rPr lang="en-US" sz="1600" dirty="0" err="1" smtClean="0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+1] = A[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]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10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	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    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 = 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 –1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11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}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12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         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A[</a:t>
            </a:r>
            <a:r>
              <a:rPr lang="en-US" sz="1600" dirty="0" err="1">
                <a:effectLst/>
                <a:latin typeface="Calibri"/>
                <a:ea typeface="Malgun Gothic"/>
                <a:cs typeface="Times New Roman"/>
              </a:rPr>
              <a:t>i</a:t>
            </a:r>
            <a:r>
              <a:rPr lang="en-US" sz="1600" dirty="0">
                <a:effectLst/>
                <a:latin typeface="Calibri"/>
                <a:ea typeface="Malgun Gothic"/>
                <a:cs typeface="Times New Roman"/>
              </a:rPr>
              <a:t> +1] = key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effectLst/>
                <a:latin typeface="Calibri"/>
                <a:ea typeface="Malgun Gothic"/>
                <a:cs typeface="Times New Roman"/>
              </a:rPr>
              <a:t>13</a:t>
            </a:r>
            <a:r>
              <a:rPr lang="en-US" sz="1600" dirty="0" smtClean="0">
                <a:effectLst/>
                <a:latin typeface="Calibri"/>
                <a:ea typeface="Malgun Gothic"/>
                <a:cs typeface="Times New Roman"/>
              </a:rPr>
              <a:t>	    }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 dirty="0" smtClean="0">
                <a:solidFill>
                  <a:srgbClr val="C00000"/>
                </a:solidFill>
                <a:latin typeface="Calibri"/>
                <a:ea typeface="Malgun Gothic"/>
                <a:cs typeface="Times New Roman"/>
              </a:rPr>
              <a:t>14</a:t>
            </a:r>
            <a:r>
              <a:rPr lang="en-US" sz="1600" dirty="0" smtClean="0">
                <a:latin typeface="Calibri"/>
                <a:ea typeface="Malgun Gothic"/>
                <a:cs typeface="Times New Roman"/>
              </a:rPr>
              <a:t>	}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38800" y="2781837"/>
            <a:ext cx="362600" cy="3754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1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638800" y="3337421"/>
            <a:ext cx="362600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2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638800" y="3624903"/>
            <a:ext cx="362600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3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638800" y="3908384"/>
            <a:ext cx="362600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4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638800" y="4474908"/>
            <a:ext cx="362600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5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638800" y="4742145"/>
            <a:ext cx="362600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6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638800" y="5330426"/>
            <a:ext cx="362600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600" b="1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C</a:t>
            </a:r>
            <a:r>
              <a:rPr lang="en-US" sz="1600" b="1" baseline="-25000" dirty="0" smtClean="0">
                <a:solidFill>
                  <a:srgbClr val="0070C0"/>
                </a:solidFill>
                <a:latin typeface="Calibri"/>
                <a:ea typeface="Malgun Gothic"/>
                <a:cs typeface="Times New Roman"/>
              </a:rPr>
              <a:t>7</a:t>
            </a:r>
            <a:endParaRPr lang="en-US" sz="1600" dirty="0">
              <a:effectLst/>
              <a:latin typeface="Calibri"/>
              <a:ea typeface="Malgun Gothic"/>
              <a:cs typeface="Times New Roman"/>
            </a:endParaRPr>
          </a:p>
        </p:txBody>
      </p:sp>
      <p:cxnSp>
        <p:nvCxnSpPr>
          <p:cNvPr id="20" name="Straight Connector 19"/>
          <p:cNvCxnSpPr>
            <a:stCxn id="9" idx="1"/>
          </p:cNvCxnSpPr>
          <p:nvPr/>
        </p:nvCxnSpPr>
        <p:spPr bwMode="auto">
          <a:xfrm flipH="1">
            <a:off x="3276600" y="3516829"/>
            <a:ext cx="2362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24" name="Straight Connector 23"/>
          <p:cNvCxnSpPr>
            <a:stCxn id="11" idx="1"/>
          </p:cNvCxnSpPr>
          <p:nvPr/>
        </p:nvCxnSpPr>
        <p:spPr bwMode="auto">
          <a:xfrm flipH="1">
            <a:off x="4724400" y="4087792"/>
            <a:ext cx="914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26" name="Straight Connector 25"/>
          <p:cNvCxnSpPr>
            <a:stCxn id="12" idx="1"/>
          </p:cNvCxnSpPr>
          <p:nvPr/>
        </p:nvCxnSpPr>
        <p:spPr bwMode="auto">
          <a:xfrm flipH="1">
            <a:off x="4038600" y="4654316"/>
            <a:ext cx="1600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28" name="Straight Connector 27"/>
          <p:cNvCxnSpPr>
            <a:stCxn id="13" idx="1"/>
          </p:cNvCxnSpPr>
          <p:nvPr/>
        </p:nvCxnSpPr>
        <p:spPr bwMode="auto">
          <a:xfrm flipH="1">
            <a:off x="3657600" y="4921553"/>
            <a:ext cx="1981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30" name="Straight Connector 29"/>
          <p:cNvCxnSpPr>
            <a:stCxn id="14" idx="1"/>
          </p:cNvCxnSpPr>
          <p:nvPr/>
        </p:nvCxnSpPr>
        <p:spPr bwMode="auto">
          <a:xfrm flipH="1">
            <a:off x="3657600" y="5509834"/>
            <a:ext cx="19812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32" name="Straight Connector 31"/>
          <p:cNvCxnSpPr>
            <a:stCxn id="8" idx="1"/>
          </p:cNvCxnSpPr>
          <p:nvPr/>
        </p:nvCxnSpPr>
        <p:spPr bwMode="auto">
          <a:xfrm flipH="1" flipV="1">
            <a:off x="4648200" y="2969580"/>
            <a:ext cx="990600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  <p:cxnSp>
        <p:nvCxnSpPr>
          <p:cNvPr id="34" name="Straight Connector 33"/>
          <p:cNvCxnSpPr>
            <a:stCxn id="10" idx="1"/>
          </p:cNvCxnSpPr>
          <p:nvPr/>
        </p:nvCxnSpPr>
        <p:spPr bwMode="auto">
          <a:xfrm flipH="1">
            <a:off x="3124200" y="3804311"/>
            <a:ext cx="2514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rgbClr val="C00000"/>
            </a:solidFill>
            <a:prstDash val="sysDash"/>
            <a:round/>
            <a:headEnd type="none" w="med" len="med"/>
            <a:tailEnd type="triangle" w="sm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82043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  <a:t>Basic Sorting Algorithms</a:t>
            </a:r>
            <a:br>
              <a:rPr lang="en-US" altLang="ko-KR" dirty="0">
                <a:solidFill>
                  <a:srgbClr val="1F497D"/>
                </a:solidFill>
                <a:ea typeface="UWKMJF (KSC)" pitchFamily="2" charset="-127"/>
              </a:rPr>
            </a:br>
            <a:r>
              <a:rPr lang="en-US" altLang="ko-KR" sz="2800" dirty="0">
                <a:solidFill>
                  <a:srgbClr val="1F497D"/>
                </a:solidFill>
                <a:ea typeface="UWKMJF (KSC)" pitchFamily="2" charset="-127"/>
              </a:rPr>
              <a:t>(Insertion </a:t>
            </a:r>
            <a:r>
              <a:rPr lang="en-US" altLang="ko-KR" sz="2800" dirty="0" smtClean="0">
                <a:solidFill>
                  <a:srgbClr val="1F497D"/>
                </a:solidFill>
                <a:ea typeface="UWKMJF (KSC)" pitchFamily="2" charset="-127"/>
              </a:rPr>
              <a:t>Sort Analysis for Best Case)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66B58E-A11A-469A-B130-C765257D397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3733800" y="2133600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114800" y="21336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4495800" y="21336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876800" y="21336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5257800" y="21336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1" name="Rectangle 10"/>
          <p:cNvSpPr/>
          <p:nvPr/>
        </p:nvSpPr>
        <p:spPr bwMode="auto">
          <a:xfrm>
            <a:off x="5638800" y="213360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3733800" y="2749550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1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4" name="Rectangle 13"/>
          <p:cNvSpPr/>
          <p:nvPr/>
        </p:nvSpPr>
        <p:spPr bwMode="auto">
          <a:xfrm>
            <a:off x="4114800" y="2749550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4495800" y="274955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876800" y="274955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</a:p>
        </p:txBody>
      </p:sp>
      <p:sp>
        <p:nvSpPr>
          <p:cNvPr id="17" name="Rectangle 16"/>
          <p:cNvSpPr/>
          <p:nvPr/>
        </p:nvSpPr>
        <p:spPr bwMode="auto">
          <a:xfrm>
            <a:off x="5257800" y="274955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5638800" y="2749550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3733800" y="331523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21" name="Rectangle 20"/>
          <p:cNvSpPr/>
          <p:nvPr/>
        </p:nvSpPr>
        <p:spPr bwMode="auto">
          <a:xfrm>
            <a:off x="4114800" y="331523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2</a:t>
            </a:r>
          </a:p>
        </p:txBody>
      </p:sp>
      <p:sp>
        <p:nvSpPr>
          <p:cNvPr id="22" name="Rectangle 21"/>
          <p:cNvSpPr/>
          <p:nvPr/>
        </p:nvSpPr>
        <p:spPr bwMode="auto">
          <a:xfrm>
            <a:off x="4495800" y="3315237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4876800" y="331523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4</a:t>
            </a:r>
          </a:p>
        </p:txBody>
      </p:sp>
      <p:sp>
        <p:nvSpPr>
          <p:cNvPr id="24" name="Rectangle 23"/>
          <p:cNvSpPr/>
          <p:nvPr/>
        </p:nvSpPr>
        <p:spPr bwMode="auto">
          <a:xfrm>
            <a:off x="5257800" y="331523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5638800" y="3315237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733800" y="388530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28" name="Rectangle 27"/>
          <p:cNvSpPr/>
          <p:nvPr/>
        </p:nvSpPr>
        <p:spPr bwMode="auto">
          <a:xfrm>
            <a:off x="4114800" y="388530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4495800" y="388530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4876800" y="3885304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5257800" y="3885304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638800" y="3885304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4" name="Rectangle 33"/>
          <p:cNvSpPr/>
          <p:nvPr/>
        </p:nvSpPr>
        <p:spPr bwMode="auto">
          <a:xfrm>
            <a:off x="3733800" y="445081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35" name="Rectangle 34"/>
          <p:cNvSpPr/>
          <p:nvPr/>
        </p:nvSpPr>
        <p:spPr bwMode="auto">
          <a:xfrm>
            <a:off x="4114800" y="445081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4495800" y="445081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4876800" y="445081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8" name="Rectangle 37"/>
          <p:cNvSpPr/>
          <p:nvPr/>
        </p:nvSpPr>
        <p:spPr bwMode="auto">
          <a:xfrm>
            <a:off x="5257800" y="4450813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39" name="Rectangle 38"/>
          <p:cNvSpPr/>
          <p:nvPr/>
        </p:nvSpPr>
        <p:spPr bwMode="auto">
          <a:xfrm>
            <a:off x="5638800" y="4450813"/>
            <a:ext cx="381000" cy="381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3733800" y="49789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</a:rPr>
              <a:t>1</a:t>
            </a:r>
          </a:p>
        </p:txBody>
      </p:sp>
      <p:sp>
        <p:nvSpPr>
          <p:cNvPr id="42" name="Rectangle 41"/>
          <p:cNvSpPr/>
          <p:nvPr/>
        </p:nvSpPr>
        <p:spPr bwMode="auto">
          <a:xfrm>
            <a:off x="4114800" y="49789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2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4495800" y="49789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3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4" name="Rectangle 43"/>
          <p:cNvSpPr/>
          <p:nvPr/>
        </p:nvSpPr>
        <p:spPr bwMode="auto">
          <a:xfrm>
            <a:off x="4876800" y="49789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>
                <a:latin typeface="Verdana" pitchFamily="34" charset="0"/>
              </a:rPr>
              <a:t>4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5" name="Rectangle 44"/>
          <p:cNvSpPr/>
          <p:nvPr/>
        </p:nvSpPr>
        <p:spPr bwMode="auto">
          <a:xfrm>
            <a:off x="5257800" y="49789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5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5638800" y="4978936"/>
            <a:ext cx="381000" cy="381000"/>
          </a:xfrm>
          <a:prstGeom prst="rect">
            <a:avLst/>
          </a:prstGeom>
          <a:solidFill>
            <a:srgbClr val="FFC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>
                <a:latin typeface="Verdana" pitchFamily="34" charset="0"/>
              </a:rPr>
              <a:t>6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743200" y="2203449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Insert 2</a:t>
            </a:r>
            <a:endParaRPr lang="en-US" sz="1200" dirty="0"/>
          </a:p>
        </p:txBody>
      </p:sp>
      <p:sp>
        <p:nvSpPr>
          <p:cNvPr id="48" name="TextBox 47"/>
          <p:cNvSpPr txBox="1"/>
          <p:nvPr/>
        </p:nvSpPr>
        <p:spPr>
          <a:xfrm>
            <a:off x="2743200" y="2813049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Insert 3</a:t>
            </a:r>
            <a:endParaRPr lang="en-US" sz="1200" dirty="0"/>
          </a:p>
        </p:txBody>
      </p:sp>
      <p:sp>
        <p:nvSpPr>
          <p:cNvPr id="49" name="TextBox 48"/>
          <p:cNvSpPr txBox="1"/>
          <p:nvPr/>
        </p:nvSpPr>
        <p:spPr>
          <a:xfrm>
            <a:off x="2743200" y="3346449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Insert 4</a:t>
            </a:r>
            <a:endParaRPr lang="en-US" sz="1200" dirty="0"/>
          </a:p>
        </p:txBody>
      </p:sp>
      <p:sp>
        <p:nvSpPr>
          <p:cNvPr id="50" name="TextBox 49"/>
          <p:cNvSpPr txBox="1"/>
          <p:nvPr/>
        </p:nvSpPr>
        <p:spPr>
          <a:xfrm>
            <a:off x="2743200" y="3956049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Insert 5</a:t>
            </a:r>
            <a:endParaRPr lang="en-US" sz="1200" dirty="0"/>
          </a:p>
        </p:txBody>
      </p:sp>
      <p:sp>
        <p:nvSpPr>
          <p:cNvPr id="51" name="TextBox 50"/>
          <p:cNvSpPr txBox="1"/>
          <p:nvPr/>
        </p:nvSpPr>
        <p:spPr>
          <a:xfrm>
            <a:off x="2743200" y="4565649"/>
            <a:ext cx="838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Insert 6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641370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Custom 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0C0C0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Office Theme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1829</TotalTime>
  <Words>3534</Words>
  <Application>Microsoft Office PowerPoint</Application>
  <PresentationFormat>On-screen Show (4:3)</PresentationFormat>
  <Paragraphs>1386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Theme1</vt:lpstr>
      <vt:lpstr>Preview</vt:lpstr>
      <vt:lpstr>Basic Sorting Algorithms (Selection Sort)</vt:lpstr>
      <vt:lpstr>Basic Sorting Algorithms (Selection Sort)</vt:lpstr>
      <vt:lpstr>Basic Sorting Algorithms (Selection Sort Analysis for Best Case)</vt:lpstr>
      <vt:lpstr>Basic Sorting Algorithms (Selection Sort Analysis for Worst Case)</vt:lpstr>
      <vt:lpstr>Basic Sorting Algorithms (Selection Sort Analysis )</vt:lpstr>
      <vt:lpstr>Basic Sorting Algorithms (Insertion Sort)</vt:lpstr>
      <vt:lpstr>Basic Sorting Algorithms (Insertion Sort)</vt:lpstr>
      <vt:lpstr>Basic Sorting Algorithms (Insertion Sort Analysis for Best Case)</vt:lpstr>
      <vt:lpstr>Basic Sorting Algorithms (Insertion Sort Analysis for Best Case)</vt:lpstr>
      <vt:lpstr>Basic Sorting Algorithms (Insertion Sort Analysis for Worst Case)</vt:lpstr>
      <vt:lpstr>Basic Sorting Algorithms (Insertion Sort Analysis for Worst Case)</vt:lpstr>
      <vt:lpstr>Basic Sorting Algorithms (Insertion Sort Analysis)</vt:lpstr>
      <vt:lpstr>Basic Sorting Algorithms (Bubble Sort)</vt:lpstr>
      <vt:lpstr>Basic Sorting Algorithms (Bubble Sort)</vt:lpstr>
      <vt:lpstr>Basic Sorting Algorithms (Bubble Sort Analysis for Best Case)</vt:lpstr>
      <vt:lpstr>Basic Sorting Algorithms (Bubble Sort Analysis for Best Case)</vt:lpstr>
      <vt:lpstr>Basic Sorting Algorithms (Bubble Sort Analysis for Worst Case)</vt:lpstr>
      <vt:lpstr>Basic Sorting Algorithms (Bubble Sort Analysis for Worst Case)</vt:lpstr>
      <vt:lpstr>Basic Sorting Algorithms (Bubble Sort Analysis for Worst Case)</vt:lpstr>
      <vt:lpstr>Elementary Sorting Algorithms (Shell Sort)</vt:lpstr>
      <vt:lpstr>Elementary Sorting Algorithms (Shell Sort)</vt:lpstr>
      <vt:lpstr>Shellsort</vt:lpstr>
      <vt:lpstr>Shellsort</vt:lpstr>
      <vt:lpstr>Elementary Sorting Algorithms (Shell Sort)</vt:lpstr>
      <vt:lpstr>Elementary Sorting Algorithms (Shell Sort)</vt:lpstr>
      <vt:lpstr>Elementary Sorting Algorithms (Shell Sort)</vt:lpstr>
      <vt:lpstr>PowerPoint Presentation</vt:lpstr>
      <vt:lpstr>PowerPoint Presentation</vt:lpstr>
      <vt:lpstr>Elementary Sorting Algorithms (Shell Sort)</vt:lpstr>
      <vt:lpstr>Sorting with Recursion (Quick Sort)</vt:lpstr>
      <vt:lpstr>Sorting with Recursion (Quick Sort)</vt:lpstr>
      <vt:lpstr>Sorting with Recursion (Quick Sort)</vt:lpstr>
      <vt:lpstr>Sorting with Recursion (Quick Sort: Partition1)</vt:lpstr>
      <vt:lpstr>Sorting with Recursion (Quick Sort: Partition1)</vt:lpstr>
      <vt:lpstr>Sorting with Recursion (Quick Sort: Partition1)</vt:lpstr>
      <vt:lpstr>Sorting with Recursion (Quick Sort: Partition1)</vt:lpstr>
      <vt:lpstr>Sorting with Recursion (Quick Sort: Partition1)</vt:lpstr>
      <vt:lpstr>Sorting with Recursion (Quick Sort: Partition1)</vt:lpstr>
      <vt:lpstr>Sorting with Recursion (Quick Sort: Partition2)</vt:lpstr>
      <vt:lpstr>Sorting with Recursion (Quick Sort: Partition2)</vt:lpstr>
      <vt:lpstr>Sorting with Recursion (Quick Sort: Partition2)</vt:lpstr>
      <vt:lpstr>Sorting with Recursion (Quick Sort: Partition2)</vt:lpstr>
      <vt:lpstr>Sorting with Recursion (Quick Sort: Partition2)</vt:lpstr>
      <vt:lpstr>Sorting with Recursion (Quick Sort: Partition Run time Analysis)</vt:lpstr>
      <vt:lpstr>Sorting with Recursion (Quick Sort: Run time Analysis)</vt:lpstr>
      <vt:lpstr>Sorting with Recursion (Quick Sort: Best Case Run time Analysis)</vt:lpstr>
      <vt:lpstr>Sorting with Recursion (Quick Sort: Worst Case Run time Analysis)</vt:lpstr>
    </vt:vector>
  </TitlesOfParts>
  <Company>Salisbury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Preview</dc:title>
  <dc:creator>Information Technology</dc:creator>
  <cp:lastModifiedBy>Information Technology</cp:lastModifiedBy>
  <cp:revision>48</cp:revision>
  <dcterms:created xsi:type="dcterms:W3CDTF">2012-07-09T19:26:04Z</dcterms:created>
  <dcterms:modified xsi:type="dcterms:W3CDTF">2013-02-13T13:57:23Z</dcterms:modified>
</cp:coreProperties>
</file>