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99"/>
  </p:notesMasterIdLst>
  <p:sldIdLst>
    <p:sldId id="349" r:id="rId2"/>
    <p:sldId id="257" r:id="rId3"/>
    <p:sldId id="258" r:id="rId4"/>
    <p:sldId id="259" r:id="rId5"/>
    <p:sldId id="260" r:id="rId6"/>
    <p:sldId id="261" r:id="rId7"/>
    <p:sldId id="262" r:id="rId8"/>
    <p:sldId id="278"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350" r:id="rId25"/>
    <p:sldId id="351" r:id="rId26"/>
    <p:sldId id="352" r:id="rId27"/>
    <p:sldId id="353" r:id="rId28"/>
    <p:sldId id="354" r:id="rId29"/>
    <p:sldId id="355" r:id="rId30"/>
    <p:sldId id="356" r:id="rId31"/>
    <p:sldId id="357" r:id="rId32"/>
    <p:sldId id="358" r:id="rId33"/>
    <p:sldId id="279" r:id="rId34"/>
    <p:sldId id="280" r:id="rId35"/>
    <p:sldId id="281" r:id="rId36"/>
    <p:sldId id="282" r:id="rId37"/>
    <p:sldId id="283" r:id="rId38"/>
    <p:sldId id="284" r:id="rId39"/>
    <p:sldId id="300" r:id="rId40"/>
    <p:sldId id="301" r:id="rId41"/>
    <p:sldId id="302" r:id="rId42"/>
    <p:sldId id="303" r:id="rId43"/>
    <p:sldId id="289" r:id="rId44"/>
    <p:sldId id="290" r:id="rId45"/>
    <p:sldId id="291" r:id="rId46"/>
    <p:sldId id="292" r:id="rId47"/>
    <p:sldId id="293" r:id="rId48"/>
    <p:sldId id="294" r:id="rId49"/>
    <p:sldId id="295" r:id="rId50"/>
    <p:sldId id="296" r:id="rId51"/>
    <p:sldId id="297" r:id="rId52"/>
    <p:sldId id="298" r:id="rId53"/>
    <p:sldId id="299" r:id="rId54"/>
    <p:sldId id="304" r:id="rId55"/>
    <p:sldId id="305" r:id="rId56"/>
    <p:sldId id="308" r:id="rId57"/>
    <p:sldId id="306" r:id="rId58"/>
    <p:sldId id="309" r:id="rId59"/>
    <p:sldId id="310" r:id="rId60"/>
    <p:sldId id="311" r:id="rId61"/>
    <p:sldId id="312" r:id="rId62"/>
    <p:sldId id="313" r:id="rId63"/>
    <p:sldId id="314" r:id="rId64"/>
    <p:sldId id="315" r:id="rId65"/>
    <p:sldId id="316" r:id="rId66"/>
    <p:sldId id="317" r:id="rId67"/>
    <p:sldId id="318" r:id="rId68"/>
    <p:sldId id="319" r:id="rId69"/>
    <p:sldId id="320" r:id="rId70"/>
    <p:sldId id="321" r:id="rId71"/>
    <p:sldId id="322" r:id="rId72"/>
    <p:sldId id="323" r:id="rId73"/>
    <p:sldId id="324" r:id="rId74"/>
    <p:sldId id="325" r:id="rId75"/>
    <p:sldId id="326" r:id="rId76"/>
    <p:sldId id="327" r:id="rId77"/>
    <p:sldId id="328" r:id="rId78"/>
    <p:sldId id="329" r:id="rId79"/>
    <p:sldId id="330" r:id="rId80"/>
    <p:sldId id="331" r:id="rId81"/>
    <p:sldId id="332" r:id="rId82"/>
    <p:sldId id="333" r:id="rId83"/>
    <p:sldId id="334" r:id="rId84"/>
    <p:sldId id="335" r:id="rId85"/>
    <p:sldId id="336" r:id="rId86"/>
    <p:sldId id="338" r:id="rId87"/>
    <p:sldId id="339" r:id="rId88"/>
    <p:sldId id="340" r:id="rId89"/>
    <p:sldId id="341" r:id="rId90"/>
    <p:sldId id="337" r:id="rId91"/>
    <p:sldId id="342" r:id="rId92"/>
    <p:sldId id="343" r:id="rId93"/>
    <p:sldId id="345" r:id="rId94"/>
    <p:sldId id="346" r:id="rId95"/>
    <p:sldId id="347" r:id="rId96"/>
    <p:sldId id="348" r:id="rId97"/>
    <p:sldId id="359" r:id="rId9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FFFF"/>
    <a:srgbClr val="009900"/>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67" autoAdjust="0"/>
    <p:restoredTop sz="86482" autoAdjust="0"/>
  </p:normalViewPr>
  <p:slideViewPr>
    <p:cSldViewPr>
      <p:cViewPr>
        <p:scale>
          <a:sx n="80" d="100"/>
          <a:sy n="80" d="100"/>
        </p:scale>
        <p:origin x="-1074" y="-72"/>
      </p:cViewPr>
      <p:guideLst>
        <p:guide orient="horz" pos="2160"/>
        <p:guide pos="2880"/>
      </p:guideLst>
    </p:cSldViewPr>
  </p:slideViewPr>
  <p:outlineViewPr>
    <p:cViewPr>
      <p:scale>
        <a:sx n="33" d="100"/>
        <a:sy n="33" d="100"/>
      </p:scale>
      <p:origin x="0" y="15594"/>
    </p:cViewPr>
    <p:sldLst>
      <p:sld r:id="rId1" collapse="1"/>
      <p:sld r:id="rId2" collapse="1"/>
      <p:sld r:id="rId3" collapse="1"/>
      <p:sld r:id="rId4" collapse="1"/>
      <p:sld r:id="rId5" collapse="1"/>
      <p:sld r:id="rId6" collapse="1"/>
      <p:sld r:id="rId7" collapse="1"/>
      <p:sld r:id="rId8" collapse="1"/>
      <p:sld r:id="rId9" collapse="1"/>
      <p:sld r:id="rId10" collapse="1"/>
      <p:sld r:id="rId11" collapse="1"/>
      <p:sld r:id="rId12" collapse="1"/>
      <p:sld r:id="rId13" collapse="1"/>
      <p:sld r:id="rId14" collapse="1"/>
      <p:sld r:id="rId15" collapse="1"/>
      <p:sld r:id="rId16" collapse="1"/>
      <p:sld r:id="rId17" collapse="1"/>
      <p:sld r:id="rId18" collapse="1"/>
      <p:sld r:id="rId19" collapse="1"/>
      <p:sld r:id="rId20" collapse="1"/>
      <p:sld r:id="rId21" collapse="1"/>
      <p:sld r:id="rId22" collapse="1"/>
      <p:sld r:id="rId23" collapse="1"/>
      <p:sld r:id="rId24" collapse="1"/>
      <p:sld r:id="rId25" collapse="1"/>
      <p:sld r:id="rId26" collapse="1"/>
      <p:sld r:id="rId27" collapse="1"/>
      <p:sld r:id="rId28" collapse="1"/>
      <p:sld r:id="rId29" collapse="1"/>
      <p:sld r:id="rId30" collapse="1"/>
      <p:sld r:id="rId31" collapse="1"/>
      <p:sld r:id="rId32" collapse="1"/>
      <p:sld r:id="rId33" collapse="1"/>
      <p:sld r:id="rId34" collapse="1"/>
      <p:sld r:id="rId35" collapse="1"/>
      <p:sld r:id="rId36" collapse="1"/>
      <p:sld r:id="rId37" collapse="1"/>
      <p:sld r:id="rId38" collapse="1"/>
      <p:sld r:id="rId39" collapse="1"/>
      <p:sld r:id="rId40" collapse="1"/>
      <p:sld r:id="rId41" collapse="1"/>
      <p:sld r:id="rId42" collapse="1"/>
      <p:sld r:id="rId43" collapse="1"/>
      <p:sld r:id="rId44" collapse="1"/>
      <p:sld r:id="rId45" collapse="1"/>
      <p:sld r:id="rId46" collapse="1"/>
      <p:sld r:id="rId47" collapse="1"/>
      <p:sld r:id="rId48" collapse="1"/>
      <p:sld r:id="rId49" collapse="1"/>
      <p:sld r:id="rId50" collapse="1"/>
      <p:sld r:id="rId51" collapse="1"/>
      <p:sld r:id="rId52" collapse="1"/>
      <p:sld r:id="rId53" collapse="1"/>
      <p:sld r:id="rId54" collapse="1"/>
      <p:sld r:id="rId55" collapse="1"/>
      <p:sld r:id="rId56"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slide" Target="slides/slide86.xml"/><Relationship Id="rId102"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notesMaster" Target="notesMasters/notesMaster1.xml"/><Relationship Id="rId10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s>
</file>

<file path=ppt/_rels/viewProps.xml.rels><?xml version="1.0" encoding="UTF-8" standalone="yes"?>
<Relationships xmlns="http://schemas.openxmlformats.org/package/2006/relationships"><Relationship Id="rId13" Type="http://schemas.openxmlformats.org/officeDocument/2006/relationships/slide" Target="slides/slide27.xml"/><Relationship Id="rId18" Type="http://schemas.openxmlformats.org/officeDocument/2006/relationships/slide" Target="slides/slide36.xml"/><Relationship Id="rId26" Type="http://schemas.openxmlformats.org/officeDocument/2006/relationships/slide" Target="slides/slide56.xml"/><Relationship Id="rId39" Type="http://schemas.openxmlformats.org/officeDocument/2006/relationships/slide" Target="slides/slide69.xml"/><Relationship Id="rId21" Type="http://schemas.openxmlformats.org/officeDocument/2006/relationships/slide" Target="slides/slide43.xml"/><Relationship Id="rId34" Type="http://schemas.openxmlformats.org/officeDocument/2006/relationships/slide" Target="slides/slide64.xml"/><Relationship Id="rId42" Type="http://schemas.openxmlformats.org/officeDocument/2006/relationships/slide" Target="slides/slide72.xml"/><Relationship Id="rId47" Type="http://schemas.openxmlformats.org/officeDocument/2006/relationships/slide" Target="slides/slide77.xml"/><Relationship Id="rId50" Type="http://schemas.openxmlformats.org/officeDocument/2006/relationships/slide" Target="slides/slide80.xml"/><Relationship Id="rId55" Type="http://schemas.openxmlformats.org/officeDocument/2006/relationships/slide" Target="slides/slide90.xml"/><Relationship Id="rId7" Type="http://schemas.openxmlformats.org/officeDocument/2006/relationships/slide" Target="slides/slide8.xml"/><Relationship Id="rId12" Type="http://schemas.openxmlformats.org/officeDocument/2006/relationships/slide" Target="slides/slide24.xml"/><Relationship Id="rId17" Type="http://schemas.openxmlformats.org/officeDocument/2006/relationships/slide" Target="slides/slide35.xml"/><Relationship Id="rId25" Type="http://schemas.openxmlformats.org/officeDocument/2006/relationships/slide" Target="slides/slide55.xml"/><Relationship Id="rId33" Type="http://schemas.openxmlformats.org/officeDocument/2006/relationships/slide" Target="slides/slide63.xml"/><Relationship Id="rId38" Type="http://schemas.openxmlformats.org/officeDocument/2006/relationships/slide" Target="slides/slide68.xml"/><Relationship Id="rId46" Type="http://schemas.openxmlformats.org/officeDocument/2006/relationships/slide" Target="slides/slide76.xml"/><Relationship Id="rId2" Type="http://schemas.openxmlformats.org/officeDocument/2006/relationships/slide" Target="slides/slide2.xml"/><Relationship Id="rId16" Type="http://schemas.openxmlformats.org/officeDocument/2006/relationships/slide" Target="slides/slide33.xml"/><Relationship Id="rId20" Type="http://schemas.openxmlformats.org/officeDocument/2006/relationships/slide" Target="slides/slide38.xml"/><Relationship Id="rId29" Type="http://schemas.openxmlformats.org/officeDocument/2006/relationships/slide" Target="slides/slide59.xml"/><Relationship Id="rId41" Type="http://schemas.openxmlformats.org/officeDocument/2006/relationships/slide" Target="slides/slide71.xml"/><Relationship Id="rId54" Type="http://schemas.openxmlformats.org/officeDocument/2006/relationships/slide" Target="slides/slide84.xml"/><Relationship Id="rId1" Type="http://schemas.openxmlformats.org/officeDocument/2006/relationships/slide" Target="slides/slide1.xml"/><Relationship Id="rId6" Type="http://schemas.openxmlformats.org/officeDocument/2006/relationships/slide" Target="slides/slide6.xml"/><Relationship Id="rId11" Type="http://schemas.openxmlformats.org/officeDocument/2006/relationships/slide" Target="slides/slide23.xml"/><Relationship Id="rId24" Type="http://schemas.openxmlformats.org/officeDocument/2006/relationships/slide" Target="slides/slide54.xml"/><Relationship Id="rId32" Type="http://schemas.openxmlformats.org/officeDocument/2006/relationships/slide" Target="slides/slide62.xml"/><Relationship Id="rId37" Type="http://schemas.openxmlformats.org/officeDocument/2006/relationships/slide" Target="slides/slide67.xml"/><Relationship Id="rId40" Type="http://schemas.openxmlformats.org/officeDocument/2006/relationships/slide" Target="slides/slide70.xml"/><Relationship Id="rId45" Type="http://schemas.openxmlformats.org/officeDocument/2006/relationships/slide" Target="slides/slide75.xml"/><Relationship Id="rId53" Type="http://schemas.openxmlformats.org/officeDocument/2006/relationships/slide" Target="slides/slide83.xml"/><Relationship Id="rId5" Type="http://schemas.openxmlformats.org/officeDocument/2006/relationships/slide" Target="slides/slide5.xml"/><Relationship Id="rId15" Type="http://schemas.openxmlformats.org/officeDocument/2006/relationships/slide" Target="slides/slide30.xml"/><Relationship Id="rId23" Type="http://schemas.openxmlformats.org/officeDocument/2006/relationships/slide" Target="slides/slide45.xml"/><Relationship Id="rId28" Type="http://schemas.openxmlformats.org/officeDocument/2006/relationships/slide" Target="slides/slide58.xml"/><Relationship Id="rId36" Type="http://schemas.openxmlformats.org/officeDocument/2006/relationships/slide" Target="slides/slide66.xml"/><Relationship Id="rId49" Type="http://schemas.openxmlformats.org/officeDocument/2006/relationships/slide" Target="slides/slide79.xml"/><Relationship Id="rId10" Type="http://schemas.openxmlformats.org/officeDocument/2006/relationships/slide" Target="slides/slide22.xml"/><Relationship Id="rId19" Type="http://schemas.openxmlformats.org/officeDocument/2006/relationships/slide" Target="slides/slide37.xml"/><Relationship Id="rId31" Type="http://schemas.openxmlformats.org/officeDocument/2006/relationships/slide" Target="slides/slide61.xml"/><Relationship Id="rId44" Type="http://schemas.openxmlformats.org/officeDocument/2006/relationships/slide" Target="slides/slide74.xml"/><Relationship Id="rId52" Type="http://schemas.openxmlformats.org/officeDocument/2006/relationships/slide" Target="slides/slide82.xml"/><Relationship Id="rId4" Type="http://schemas.openxmlformats.org/officeDocument/2006/relationships/slide" Target="slides/slide4.xml"/><Relationship Id="rId9" Type="http://schemas.openxmlformats.org/officeDocument/2006/relationships/slide" Target="slides/slide10.xml"/><Relationship Id="rId14" Type="http://schemas.openxmlformats.org/officeDocument/2006/relationships/slide" Target="slides/slide29.xml"/><Relationship Id="rId22" Type="http://schemas.openxmlformats.org/officeDocument/2006/relationships/slide" Target="slides/slide44.xml"/><Relationship Id="rId27" Type="http://schemas.openxmlformats.org/officeDocument/2006/relationships/slide" Target="slides/slide57.xml"/><Relationship Id="rId30" Type="http://schemas.openxmlformats.org/officeDocument/2006/relationships/slide" Target="slides/slide60.xml"/><Relationship Id="rId35" Type="http://schemas.openxmlformats.org/officeDocument/2006/relationships/slide" Target="slides/slide65.xml"/><Relationship Id="rId43" Type="http://schemas.openxmlformats.org/officeDocument/2006/relationships/slide" Target="slides/slide73.xml"/><Relationship Id="rId48" Type="http://schemas.openxmlformats.org/officeDocument/2006/relationships/slide" Target="slides/slide78.xml"/><Relationship Id="rId56" Type="http://schemas.openxmlformats.org/officeDocument/2006/relationships/slide" Target="slides/slide91.xml"/><Relationship Id="rId8" Type="http://schemas.openxmlformats.org/officeDocument/2006/relationships/slide" Target="slides/slide9.xml"/><Relationship Id="rId51" Type="http://schemas.openxmlformats.org/officeDocument/2006/relationships/slide" Target="slides/slide81.xml"/><Relationship Id="rId3"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45A9C5B-957D-45B5-BC22-7C1415628663}" type="datetimeFigureOut">
              <a:rPr lang="en-US" smtClean="0"/>
              <a:t>2/13/2013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B2B9C37-F5CF-4762-8958-49ECBD0ED9FF}" type="slidenum">
              <a:rPr lang="en-US" smtClean="0"/>
              <a:t>‹#›</a:t>
            </a:fld>
            <a:endParaRPr lang="en-US"/>
          </a:p>
        </p:txBody>
      </p:sp>
    </p:spTree>
    <p:extLst>
      <p:ext uri="{BB962C8B-B14F-4D97-AF65-F5344CB8AC3E}">
        <p14:creationId xmlns:p14="http://schemas.microsoft.com/office/powerpoint/2010/main" val="15428068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91842" name="Rectangle 2"/>
          <p:cNvSpPr>
            <a:spLocks noGrp="1" noChangeArrowheads="1"/>
          </p:cNvSpPr>
          <p:nvPr>
            <p:ph type="ctrTitle"/>
          </p:nvPr>
        </p:nvSpPr>
        <p:spPr>
          <a:xfrm>
            <a:off x="685800" y="685800"/>
            <a:ext cx="7772400" cy="2127250"/>
          </a:xfrm>
        </p:spPr>
        <p:txBody>
          <a:bodyPr/>
          <a:lstStyle>
            <a:lvl1pPr algn="ctr">
              <a:defRPr sz="5800"/>
            </a:lvl1pPr>
          </a:lstStyle>
          <a:p>
            <a:r>
              <a:rPr lang="en-US" smtClean="0"/>
              <a:t>Click to edit Master title style</a:t>
            </a:r>
            <a:endParaRPr lang="en-US"/>
          </a:p>
        </p:txBody>
      </p:sp>
      <p:sp>
        <p:nvSpPr>
          <p:cNvPr id="291843" name="Rectangle 3"/>
          <p:cNvSpPr>
            <a:spLocks noGrp="1" noChangeArrowheads="1"/>
          </p:cNvSpPr>
          <p:nvPr>
            <p:ph type="subTitle" idx="1"/>
          </p:nvPr>
        </p:nvSpPr>
        <p:spPr>
          <a:xfrm>
            <a:off x="1371600" y="3270250"/>
            <a:ext cx="6400800" cy="2209800"/>
          </a:xfrm>
        </p:spPr>
        <p:txBody>
          <a:bodyPr/>
          <a:lstStyle>
            <a:lvl1pPr marL="0" indent="0" algn="ctr">
              <a:buFont typeface="Wingdings" pitchFamily="2" charset="2"/>
              <a:buNone/>
              <a:defRPr sz="3000"/>
            </a:lvl1pPr>
          </a:lstStyle>
          <a:p>
            <a:r>
              <a:rPr lang="en-US" smtClean="0"/>
              <a:t>Click to edit Master subtitle style</a:t>
            </a:r>
            <a:endParaRPr lang="en-US"/>
          </a:p>
        </p:txBody>
      </p:sp>
      <p:sp>
        <p:nvSpPr>
          <p:cNvPr id="291844" name="Rectangle 4"/>
          <p:cNvSpPr>
            <a:spLocks noGrp="1" noChangeArrowheads="1"/>
          </p:cNvSpPr>
          <p:nvPr>
            <p:ph type="dt" sz="half" idx="2"/>
          </p:nvPr>
        </p:nvSpPr>
        <p:spPr/>
        <p:txBody>
          <a:bodyPr/>
          <a:lstStyle>
            <a:lvl1pPr>
              <a:defRPr/>
            </a:lvl1pPr>
          </a:lstStyle>
          <a:p>
            <a:fld id="{4B49A72C-B463-4AA4-BB2D-B63B1E5FDD6E}" type="datetime1">
              <a:rPr lang="en-US" smtClean="0">
                <a:solidFill>
                  <a:prstClr val="black"/>
                </a:solidFill>
              </a:rPr>
              <a:t>2/13/2013</a:t>
            </a:fld>
            <a:endParaRPr lang="en-US">
              <a:solidFill>
                <a:prstClr val="black"/>
              </a:solidFill>
            </a:endParaRPr>
          </a:p>
        </p:txBody>
      </p:sp>
      <p:sp>
        <p:nvSpPr>
          <p:cNvPr id="291845" name="Rectangle 5"/>
          <p:cNvSpPr>
            <a:spLocks noGrp="1" noChangeArrowheads="1"/>
          </p:cNvSpPr>
          <p:nvPr>
            <p:ph type="ftr" sz="quarter" idx="3"/>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291846" name="Rectangle 6"/>
          <p:cNvSpPr>
            <a:spLocks noGrp="1" noChangeArrowheads="1"/>
          </p:cNvSpPr>
          <p:nvPr>
            <p:ph type="sldNum" sz="quarter" idx="4"/>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grpSp>
        <p:nvGrpSpPr>
          <p:cNvPr id="2" name="Group 7"/>
          <p:cNvGrpSpPr>
            <a:grpSpLocks/>
          </p:cNvGrpSpPr>
          <p:nvPr/>
        </p:nvGrpSpPr>
        <p:grpSpPr bwMode="auto">
          <a:xfrm>
            <a:off x="228600" y="2889250"/>
            <a:ext cx="8610600" cy="201613"/>
            <a:chOff x="144" y="1680"/>
            <a:chExt cx="5424" cy="144"/>
          </a:xfrm>
        </p:grpSpPr>
        <p:sp>
          <p:nvSpPr>
            <p:cNvPr id="291848" name="Rectangle 8"/>
            <p:cNvSpPr>
              <a:spLocks noChangeArrowheads="1"/>
            </p:cNvSpPr>
            <p:nvPr userDrawn="1"/>
          </p:nvSpPr>
          <p:spPr bwMode="auto">
            <a:xfrm>
              <a:off x="144" y="1680"/>
              <a:ext cx="1808" cy="144"/>
            </a:xfrm>
            <a:prstGeom prst="rect">
              <a:avLst/>
            </a:prstGeom>
            <a:solidFill>
              <a:schemeClr val="bg2"/>
            </a:solidFill>
            <a:ln w="9525">
              <a:noFill/>
              <a:miter lim="800000"/>
              <a:headEnd/>
              <a:tailEnd/>
            </a:ln>
            <a:effectLst/>
          </p:spPr>
          <p:txBody>
            <a:bodyPr wrap="none" anchor="ctr"/>
            <a:lstStyle/>
            <a:p>
              <a:endParaRPr lang="en-US">
                <a:solidFill>
                  <a:prstClr val="black"/>
                </a:solidFill>
              </a:endParaRPr>
            </a:p>
          </p:txBody>
        </p:sp>
        <p:sp>
          <p:nvSpPr>
            <p:cNvPr id="291849" name="Rectangle 9"/>
            <p:cNvSpPr>
              <a:spLocks noChangeArrowheads="1"/>
            </p:cNvSpPr>
            <p:nvPr userDrawn="1"/>
          </p:nvSpPr>
          <p:spPr bwMode="auto">
            <a:xfrm>
              <a:off x="1952" y="1680"/>
              <a:ext cx="1808" cy="144"/>
            </a:xfrm>
            <a:prstGeom prst="rect">
              <a:avLst/>
            </a:prstGeom>
            <a:solidFill>
              <a:schemeClr val="accent1"/>
            </a:solidFill>
            <a:ln w="9525">
              <a:noFill/>
              <a:miter lim="800000"/>
              <a:headEnd/>
              <a:tailEnd/>
            </a:ln>
            <a:effectLst/>
          </p:spPr>
          <p:txBody>
            <a:bodyPr wrap="none" anchor="ctr"/>
            <a:lstStyle/>
            <a:p>
              <a:endParaRPr lang="en-US">
                <a:solidFill>
                  <a:prstClr val="black"/>
                </a:solidFill>
              </a:endParaRPr>
            </a:p>
          </p:txBody>
        </p:sp>
        <p:sp>
          <p:nvSpPr>
            <p:cNvPr id="291850" name="Rectangle 10"/>
            <p:cNvSpPr>
              <a:spLocks noChangeArrowheads="1"/>
            </p:cNvSpPr>
            <p:nvPr userDrawn="1"/>
          </p:nvSpPr>
          <p:spPr bwMode="auto">
            <a:xfrm>
              <a:off x="3760" y="1680"/>
              <a:ext cx="1808" cy="144"/>
            </a:xfrm>
            <a:prstGeom prst="rect">
              <a:avLst/>
            </a:prstGeom>
            <a:solidFill>
              <a:schemeClr val="tx2"/>
            </a:solidFill>
            <a:ln w="9525">
              <a:noFill/>
              <a:miter lim="800000"/>
              <a:headEnd/>
              <a:tailEnd/>
            </a:ln>
            <a:effectLst/>
          </p:spPr>
          <p:txBody>
            <a:bodyPr wrap="none" anchor="ctr"/>
            <a:lstStyle/>
            <a:p>
              <a:endParaRPr lang="en-US">
                <a:solidFill>
                  <a:prstClr val="black"/>
                </a:solidFill>
              </a:endParaRPr>
            </a:p>
          </p:txBody>
        </p:sp>
      </p:grpSp>
    </p:spTree>
    <p:extLst>
      <p:ext uri="{BB962C8B-B14F-4D97-AF65-F5344CB8AC3E}">
        <p14:creationId xmlns:p14="http://schemas.microsoft.com/office/powerpoint/2010/main" val="3157528346"/>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A998ACC-BA10-4A72-9C0C-F26355F739C8}" type="datetime1">
              <a:rPr lang="en-US" smtClean="0">
                <a:solidFill>
                  <a:prstClr val="black"/>
                </a:solidFill>
              </a:rPr>
              <a:t>2/13/2013</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37534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433CE3F-0FD6-4B34-9E93-1B93123E635C}" type="datetime1">
              <a:rPr lang="en-US" smtClean="0">
                <a:solidFill>
                  <a:prstClr val="black"/>
                </a:solidFill>
              </a:rPr>
              <a:t>2/13/2013</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416872611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30725"/>
          </a:xfrm>
        </p:spPr>
        <p:txBody>
          <a:bodyPr/>
          <a:lstStyle/>
          <a:p>
            <a:endParaRPr lang="en-US"/>
          </a:p>
        </p:txBody>
      </p:sp>
      <p:sp>
        <p:nvSpPr>
          <p:cNvPr id="4" name="Date Placeholder 3"/>
          <p:cNvSpPr>
            <a:spLocks noGrp="1"/>
          </p:cNvSpPr>
          <p:nvPr>
            <p:ph type="dt" sz="half" idx="10"/>
          </p:nvPr>
        </p:nvSpPr>
        <p:spPr>
          <a:xfrm>
            <a:off x="457200" y="6248400"/>
            <a:ext cx="2133600" cy="457200"/>
          </a:xfrm>
        </p:spPr>
        <p:txBody>
          <a:bodyPr/>
          <a:lstStyle>
            <a:lvl1pPr>
              <a:defRPr/>
            </a:lvl1pPr>
          </a:lstStyle>
          <a:p>
            <a:fld id="{1103B7CC-7857-4A99-82DC-61722CAC26D5}" type="datetime1">
              <a:rPr lang="en-US" smtClean="0"/>
              <a:t>2/13/2013</a:t>
            </a:fld>
            <a:endParaRPr lang="en-US"/>
          </a:p>
        </p:txBody>
      </p:sp>
      <p:sp>
        <p:nvSpPr>
          <p:cNvPr id="5" name="Footer Placeholder 4"/>
          <p:cNvSpPr>
            <a:spLocks noGrp="1"/>
          </p:cNvSpPr>
          <p:nvPr>
            <p:ph type="ftr" sz="quarter" idx="11"/>
          </p:nvPr>
        </p:nvSpPr>
        <p:spPr>
          <a:xfrm>
            <a:off x="3124200" y="6248400"/>
            <a:ext cx="2895600" cy="457200"/>
          </a:xfrm>
        </p:spPr>
        <p:txBody>
          <a:bodyPr/>
          <a:lstStyle>
            <a:lvl1pPr>
              <a:defRPr/>
            </a:lvl1pPr>
          </a:lstStyle>
          <a:p>
            <a:r>
              <a:rPr lang="en-US" smtClean="0"/>
              <a:t>COSC 320 Algorithm Analysis, Fall 2012                        Dr. Sang-Eon Park</a:t>
            </a:r>
            <a:endParaRPr lang="en-US"/>
          </a:p>
        </p:txBody>
      </p:sp>
      <p:sp>
        <p:nvSpPr>
          <p:cNvPr id="6" name="Slide Number Placeholder 5"/>
          <p:cNvSpPr>
            <a:spLocks noGrp="1"/>
          </p:cNvSpPr>
          <p:nvPr>
            <p:ph type="sldNum" sz="quarter" idx="12"/>
          </p:nvPr>
        </p:nvSpPr>
        <p:spPr>
          <a:xfrm>
            <a:off x="6553200" y="6248400"/>
            <a:ext cx="2133600" cy="457200"/>
          </a:xfrm>
        </p:spPr>
        <p:txBody>
          <a:bodyPr/>
          <a:lstStyle>
            <a:lvl1pPr>
              <a:defRPr/>
            </a:lvl1pPr>
          </a:lstStyle>
          <a:p>
            <a:fld id="{5631BB31-C196-4B42-87A7-E4629E8253C4}" type="slidenum">
              <a:rPr lang="en-US"/>
              <a:pPr/>
              <a:t>‹#›</a:t>
            </a:fld>
            <a:endParaRPr lang="en-US"/>
          </a:p>
        </p:txBody>
      </p:sp>
    </p:spTree>
    <p:extLst>
      <p:ext uri="{BB962C8B-B14F-4D97-AF65-F5344CB8AC3E}">
        <p14:creationId xmlns:p14="http://schemas.microsoft.com/office/powerpoint/2010/main" val="10865088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8485EF4-4424-43EB-9F4C-63867E81AB1A}" type="datetime1">
              <a:rPr lang="en-US" smtClean="0">
                <a:solidFill>
                  <a:prstClr val="black"/>
                </a:solidFill>
              </a:rPr>
              <a:t>2/13/2013</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8262894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8EF82746-BF00-4AA4-9E8E-CF5A172C98D7}" type="datetime1">
              <a:rPr lang="en-US" smtClean="0">
                <a:solidFill>
                  <a:prstClr val="black"/>
                </a:solidFill>
              </a:rPr>
              <a:t>2/13/2013</a:t>
            </a:fld>
            <a:endParaRPr lang="en-US">
              <a:solidFill>
                <a:prstClr val="black"/>
              </a:solidFill>
            </a:endParaRPr>
          </a:p>
        </p:txBody>
      </p:sp>
      <p:sp>
        <p:nvSpPr>
          <p:cNvPr id="5" name="Footer Placeholder 4"/>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6" name="Slide Number Placeholder 5"/>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695552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fld id="{00F5386C-78FB-4257-B47E-9632AAD8E0E1}" type="datetime1">
              <a:rPr lang="en-US" smtClean="0">
                <a:solidFill>
                  <a:prstClr val="black"/>
                </a:solidFill>
              </a:rPr>
              <a:t>2/13/2013</a:t>
            </a:fld>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18966200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fld id="{D3873295-5650-4FDF-BBEE-D515C5E39558}" type="datetime1">
              <a:rPr lang="en-US" smtClean="0">
                <a:solidFill>
                  <a:prstClr val="black"/>
                </a:solidFill>
              </a:rPr>
              <a:t>2/13/2013</a:t>
            </a:fld>
            <a:endParaRPr lang="en-US">
              <a:solidFill>
                <a:prstClr val="black"/>
              </a:solidFill>
            </a:endParaRPr>
          </a:p>
        </p:txBody>
      </p:sp>
      <p:sp>
        <p:nvSpPr>
          <p:cNvPr id="8" name="Footer Placeholder 7"/>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9" name="Slide Number Placeholder 8"/>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8096325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fld id="{A55D1D3C-063B-4806-9E4F-C5E945EBFC51}" type="datetime1">
              <a:rPr lang="en-US" smtClean="0">
                <a:solidFill>
                  <a:prstClr val="black"/>
                </a:solidFill>
              </a:rPr>
              <a:t>2/13/2013</a:t>
            </a:fld>
            <a:endParaRPr lang="en-US">
              <a:solidFill>
                <a:prstClr val="black"/>
              </a:solidFill>
            </a:endParaRPr>
          </a:p>
        </p:txBody>
      </p:sp>
      <p:sp>
        <p:nvSpPr>
          <p:cNvPr id="4" name="Footer Placeholder 3"/>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5" name="Slide Number Placeholder 4"/>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5796022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4FDC481-1BE4-40E1-A277-9CF6E9F5ADA1}" type="datetime1">
              <a:rPr lang="en-US" smtClean="0">
                <a:solidFill>
                  <a:prstClr val="black"/>
                </a:solidFill>
              </a:rPr>
              <a:t>2/13/2013</a:t>
            </a:fld>
            <a:endParaRPr lang="en-US">
              <a:solidFill>
                <a:prstClr val="black"/>
              </a:solidFill>
            </a:endParaRPr>
          </a:p>
        </p:txBody>
      </p:sp>
      <p:sp>
        <p:nvSpPr>
          <p:cNvPr id="3" name="Footer Placeholder 2"/>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4" name="Slide Number Placeholder 3"/>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297782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219EC7C5-7E4B-46EB-9DE1-7C381CD62A7A}" type="datetime1">
              <a:rPr lang="en-US" smtClean="0">
                <a:solidFill>
                  <a:prstClr val="black"/>
                </a:solidFill>
              </a:rPr>
              <a:t>2/13/2013</a:t>
            </a:fld>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6624118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fld id="{04112AFD-E46E-425C-B3AA-6D5CF1B7F0F0}" type="datetime1">
              <a:rPr lang="en-US" smtClean="0">
                <a:solidFill>
                  <a:prstClr val="black"/>
                </a:solidFill>
              </a:rPr>
              <a:t>2/13/2013</a:t>
            </a:fld>
            <a:endParaRPr lang="en-US">
              <a:solidFill>
                <a:prstClr val="black"/>
              </a:solidFill>
            </a:endParaRPr>
          </a:p>
        </p:txBody>
      </p:sp>
      <p:sp>
        <p:nvSpPr>
          <p:cNvPr id="6" name="Footer Placeholder 5"/>
          <p:cNvSpPr>
            <a:spLocks noGrp="1"/>
          </p:cNvSpPr>
          <p:nvPr>
            <p:ph type="ftr" sz="quarter" idx="11"/>
          </p:nvPr>
        </p:nvSpPr>
        <p:spPr/>
        <p:txBody>
          <a:bodyPr/>
          <a:lstStyle>
            <a:lvl1pPr>
              <a:defRPr/>
            </a:lvl1pPr>
          </a:lstStyle>
          <a:p>
            <a:r>
              <a:rPr lang="en-US" smtClean="0">
                <a:solidFill>
                  <a:prstClr val="black"/>
                </a:solidFill>
              </a:rPr>
              <a:t>COSC 320 Algorithm Analysis, Fall 2012                        Dr. Sang-Eon Park</a:t>
            </a:r>
            <a:endParaRPr lang="en-US">
              <a:solidFill>
                <a:prstClr val="black"/>
              </a:solidFill>
            </a:endParaRPr>
          </a:p>
        </p:txBody>
      </p:sp>
      <p:sp>
        <p:nvSpPr>
          <p:cNvPr id="7" name="Slide Number Placeholder 6"/>
          <p:cNvSpPr>
            <a:spLocks noGrp="1"/>
          </p:cNvSpPr>
          <p:nvPr>
            <p:ph type="sldNum" sz="quarter" idx="12"/>
          </p:nvPr>
        </p:nvSpPr>
        <p:spPr/>
        <p:txBody>
          <a:bodyPr/>
          <a:lstStyle>
            <a:lvl1pPr>
              <a:defRPr/>
            </a:lvl1pPr>
          </a:lstStyle>
          <a:p>
            <a:fld id="{9366B58E-A11A-469A-B130-C765257D3974}" type="slidenum">
              <a:rPr lang="en-US" smtClean="0">
                <a:solidFill>
                  <a:prstClr val="black"/>
                </a:solidFill>
              </a:rPr>
              <a:pPr/>
              <a:t>‹#›</a:t>
            </a:fld>
            <a:endParaRPr lang="en-US">
              <a:solidFill>
                <a:prstClr val="black"/>
              </a:solidFill>
            </a:endParaRPr>
          </a:p>
        </p:txBody>
      </p:sp>
    </p:spTree>
    <p:extLst>
      <p:ext uri="{BB962C8B-B14F-4D97-AF65-F5344CB8AC3E}">
        <p14:creationId xmlns:p14="http://schemas.microsoft.com/office/powerpoint/2010/main" val="34715632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bwMode="auto">
          <a:xfrm>
            <a:off x="457200" y="277813"/>
            <a:ext cx="8229600" cy="1139825"/>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290819" name="Rectangle 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90820" name="Rectangle 4"/>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000"/>
            </a:lvl1pPr>
          </a:lstStyle>
          <a:p>
            <a:fld id="{A590BCA6-76D2-4E24-ACB7-0B97C9E22933}" type="datetime1">
              <a:rPr lang="en-US" smtClean="0">
                <a:solidFill>
                  <a:prstClr val="black"/>
                </a:solidFill>
              </a:rPr>
              <a:t>2/13/2013</a:t>
            </a:fld>
            <a:endParaRPr lang="en-US">
              <a:solidFill>
                <a:prstClr val="black"/>
              </a:solidFill>
            </a:endParaRPr>
          </a:p>
        </p:txBody>
      </p:sp>
      <p:sp>
        <p:nvSpPr>
          <p:cNvPr id="290821"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000"/>
            </a:lvl1pPr>
          </a:lstStyle>
          <a:p>
            <a:r>
              <a:rPr lang="en-US" smtClean="0">
                <a:solidFill>
                  <a:prstClr val="black"/>
                </a:solidFill>
              </a:rPr>
              <a:t>COSC 320 Algorithm Analysis, Fall 2012                        Dr. Sang-Eon Park</a:t>
            </a:r>
            <a:endParaRPr lang="en-US">
              <a:solidFill>
                <a:prstClr val="black"/>
              </a:solidFill>
            </a:endParaRPr>
          </a:p>
        </p:txBody>
      </p:sp>
      <p:sp>
        <p:nvSpPr>
          <p:cNvPr id="290822" name="Rectangle 6"/>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000"/>
            </a:lvl1pPr>
          </a:lstStyle>
          <a:p>
            <a:fld id="{9366B58E-A11A-469A-B130-C765257D3974}" type="slidenum">
              <a:rPr lang="en-US" smtClean="0">
                <a:solidFill>
                  <a:prstClr val="black"/>
                </a:solidFill>
              </a:rPr>
              <a:pPr/>
              <a:t>‹#›</a:t>
            </a:fld>
            <a:endParaRPr lang="en-US">
              <a:solidFill>
                <a:prstClr val="black"/>
              </a:solidFill>
            </a:endParaRPr>
          </a:p>
        </p:txBody>
      </p:sp>
      <p:sp>
        <p:nvSpPr>
          <p:cNvPr id="290823" name="Rectangle 7"/>
          <p:cNvSpPr>
            <a:spLocks noChangeArrowheads="1"/>
          </p:cNvSpPr>
          <p:nvPr/>
        </p:nvSpPr>
        <p:spPr bwMode="auto">
          <a:xfrm>
            <a:off x="0" y="0"/>
            <a:ext cx="228600" cy="2286000"/>
          </a:xfrm>
          <a:prstGeom prst="rect">
            <a:avLst/>
          </a:prstGeom>
          <a:solidFill>
            <a:schemeClr val="bg2"/>
          </a:solidFill>
          <a:ln w="9525">
            <a:noFill/>
            <a:miter lim="800000"/>
            <a:headEnd/>
            <a:tailEnd/>
          </a:ln>
          <a:effectLst/>
        </p:spPr>
        <p:txBody>
          <a:bodyPr wrap="none" anchor="ctr"/>
          <a:lstStyle/>
          <a:p>
            <a:pPr algn="ctr"/>
            <a:endParaRPr lang="en-US" sz="2400">
              <a:solidFill>
                <a:prstClr val="black"/>
              </a:solidFill>
              <a:latin typeface="Times New Roman" charset="0"/>
            </a:endParaRPr>
          </a:p>
        </p:txBody>
      </p:sp>
      <p:sp>
        <p:nvSpPr>
          <p:cNvPr id="290824" name="Line 8"/>
          <p:cNvSpPr>
            <a:spLocks noChangeShapeType="1"/>
          </p:cNvSpPr>
          <p:nvPr/>
        </p:nvSpPr>
        <p:spPr bwMode="auto">
          <a:xfrm>
            <a:off x="457200" y="1447800"/>
            <a:ext cx="8077200" cy="0"/>
          </a:xfrm>
          <a:prstGeom prst="line">
            <a:avLst/>
          </a:prstGeom>
          <a:noFill/>
          <a:ln w="19050">
            <a:solidFill>
              <a:schemeClr val="tx2"/>
            </a:solidFill>
            <a:round/>
            <a:headEnd/>
            <a:tailEnd/>
          </a:ln>
          <a:effectLst/>
        </p:spPr>
        <p:txBody>
          <a:bodyPr/>
          <a:lstStyle/>
          <a:p>
            <a:endParaRPr lang="en-US">
              <a:solidFill>
                <a:prstClr val="black"/>
              </a:solidFill>
            </a:endParaRPr>
          </a:p>
        </p:txBody>
      </p:sp>
      <p:sp>
        <p:nvSpPr>
          <p:cNvPr id="290825" name="Rectangle 9"/>
          <p:cNvSpPr>
            <a:spLocks noChangeArrowheads="1"/>
          </p:cNvSpPr>
          <p:nvPr/>
        </p:nvSpPr>
        <p:spPr bwMode="auto">
          <a:xfrm>
            <a:off x="0" y="2286000"/>
            <a:ext cx="228600" cy="2286000"/>
          </a:xfrm>
          <a:prstGeom prst="rect">
            <a:avLst/>
          </a:prstGeom>
          <a:solidFill>
            <a:schemeClr val="accent2"/>
          </a:solidFill>
          <a:ln w="9525">
            <a:noFill/>
            <a:miter lim="800000"/>
            <a:headEnd/>
            <a:tailEnd/>
          </a:ln>
          <a:effectLst/>
        </p:spPr>
        <p:txBody>
          <a:bodyPr wrap="none" anchor="ctr"/>
          <a:lstStyle/>
          <a:p>
            <a:pPr algn="ctr"/>
            <a:endParaRPr lang="en-US" sz="2400">
              <a:solidFill>
                <a:prstClr val="black"/>
              </a:solidFill>
              <a:latin typeface="Times New Roman" charset="0"/>
            </a:endParaRPr>
          </a:p>
        </p:txBody>
      </p:sp>
      <p:sp>
        <p:nvSpPr>
          <p:cNvPr id="290826" name="Rectangle 10"/>
          <p:cNvSpPr>
            <a:spLocks noChangeArrowheads="1"/>
          </p:cNvSpPr>
          <p:nvPr/>
        </p:nvSpPr>
        <p:spPr bwMode="auto">
          <a:xfrm>
            <a:off x="0" y="4572000"/>
            <a:ext cx="228600" cy="2286000"/>
          </a:xfrm>
          <a:prstGeom prst="rect">
            <a:avLst/>
          </a:prstGeom>
          <a:solidFill>
            <a:schemeClr val="tx2"/>
          </a:solidFill>
          <a:ln w="9525">
            <a:noFill/>
            <a:miter lim="800000"/>
            <a:headEnd/>
            <a:tailEnd/>
          </a:ln>
          <a:effectLst/>
        </p:spPr>
        <p:txBody>
          <a:bodyPr wrap="none" anchor="ctr"/>
          <a:lstStyle/>
          <a:p>
            <a:pPr algn="ctr"/>
            <a:endParaRPr lang="en-US" sz="2400">
              <a:solidFill>
                <a:prstClr val="black"/>
              </a:solidFill>
              <a:latin typeface="Times New Roman" charset="0"/>
            </a:endParaRPr>
          </a:p>
        </p:txBody>
      </p:sp>
    </p:spTree>
    <p:extLst>
      <p:ext uri="{BB962C8B-B14F-4D97-AF65-F5344CB8AC3E}">
        <p14:creationId xmlns:p14="http://schemas.microsoft.com/office/powerpoint/2010/main" val="362738842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iming>
    <p:tnLst>
      <p:par>
        <p:cTn id="1" dur="indefinite" restart="never" nodeType="tmRoot"/>
      </p:par>
    </p:tnLst>
  </p:timing>
  <p:hf hdr="0" ftr="0" dt="0"/>
  <p:txStyles>
    <p:titleStyle>
      <a:lvl1pPr algn="l" rtl="0" eaLnBrk="1" fontAlgn="base" hangingPunct="1">
        <a:spcBef>
          <a:spcPct val="0"/>
        </a:spcBef>
        <a:spcAft>
          <a:spcPct val="0"/>
        </a:spcAft>
        <a:defRPr sz="4400">
          <a:solidFill>
            <a:schemeClr val="tx2"/>
          </a:solidFill>
          <a:latin typeface="+mj-lt"/>
          <a:ea typeface="+mj-ea"/>
          <a:cs typeface="+mj-cs"/>
        </a:defRPr>
      </a:lvl1pPr>
      <a:lvl2pPr algn="l" rtl="0" eaLnBrk="1" fontAlgn="base" hangingPunct="1">
        <a:spcBef>
          <a:spcPct val="0"/>
        </a:spcBef>
        <a:spcAft>
          <a:spcPct val="0"/>
        </a:spcAft>
        <a:defRPr sz="4400">
          <a:solidFill>
            <a:schemeClr val="tx2"/>
          </a:solidFill>
          <a:latin typeface="Garamond" pitchFamily="18" charset="0"/>
        </a:defRPr>
      </a:lvl2pPr>
      <a:lvl3pPr algn="l" rtl="0" eaLnBrk="1" fontAlgn="base" hangingPunct="1">
        <a:spcBef>
          <a:spcPct val="0"/>
        </a:spcBef>
        <a:spcAft>
          <a:spcPct val="0"/>
        </a:spcAft>
        <a:defRPr sz="4400">
          <a:solidFill>
            <a:schemeClr val="tx2"/>
          </a:solidFill>
          <a:latin typeface="Garamond" pitchFamily="18" charset="0"/>
        </a:defRPr>
      </a:lvl3pPr>
      <a:lvl4pPr algn="l" rtl="0" eaLnBrk="1" fontAlgn="base" hangingPunct="1">
        <a:spcBef>
          <a:spcPct val="0"/>
        </a:spcBef>
        <a:spcAft>
          <a:spcPct val="0"/>
        </a:spcAft>
        <a:defRPr sz="4400">
          <a:solidFill>
            <a:schemeClr val="tx2"/>
          </a:solidFill>
          <a:latin typeface="Garamond" pitchFamily="18" charset="0"/>
        </a:defRPr>
      </a:lvl4pPr>
      <a:lvl5pPr algn="l" rtl="0" eaLnBrk="1" fontAlgn="base" hangingPunct="1">
        <a:spcBef>
          <a:spcPct val="0"/>
        </a:spcBef>
        <a:spcAft>
          <a:spcPct val="0"/>
        </a:spcAft>
        <a:defRPr sz="4400">
          <a:solidFill>
            <a:schemeClr val="tx2"/>
          </a:solidFill>
          <a:latin typeface="Garamond" pitchFamily="18" charset="0"/>
        </a:defRPr>
      </a:lvl5pPr>
      <a:lvl6pPr marL="457200" algn="l" rtl="0" eaLnBrk="1" fontAlgn="base" hangingPunct="1">
        <a:spcBef>
          <a:spcPct val="0"/>
        </a:spcBef>
        <a:spcAft>
          <a:spcPct val="0"/>
        </a:spcAft>
        <a:defRPr sz="4400">
          <a:solidFill>
            <a:schemeClr val="tx2"/>
          </a:solidFill>
          <a:latin typeface="Garamond" pitchFamily="18" charset="0"/>
        </a:defRPr>
      </a:lvl6pPr>
      <a:lvl7pPr marL="914400" algn="l" rtl="0" eaLnBrk="1" fontAlgn="base" hangingPunct="1">
        <a:spcBef>
          <a:spcPct val="0"/>
        </a:spcBef>
        <a:spcAft>
          <a:spcPct val="0"/>
        </a:spcAft>
        <a:defRPr sz="4400">
          <a:solidFill>
            <a:schemeClr val="tx2"/>
          </a:solidFill>
          <a:latin typeface="Garamond" pitchFamily="18" charset="0"/>
        </a:defRPr>
      </a:lvl7pPr>
      <a:lvl8pPr marL="1371600" algn="l" rtl="0" eaLnBrk="1" fontAlgn="base" hangingPunct="1">
        <a:spcBef>
          <a:spcPct val="0"/>
        </a:spcBef>
        <a:spcAft>
          <a:spcPct val="0"/>
        </a:spcAft>
        <a:defRPr sz="4400">
          <a:solidFill>
            <a:schemeClr val="tx2"/>
          </a:solidFill>
          <a:latin typeface="Garamond" pitchFamily="18" charset="0"/>
        </a:defRPr>
      </a:lvl8pPr>
      <a:lvl9pPr marL="1828800" algn="l" rtl="0" eaLnBrk="1" fontAlgn="base" hangingPunct="1">
        <a:spcBef>
          <a:spcPct val="0"/>
        </a:spcBef>
        <a:spcAft>
          <a:spcPct val="0"/>
        </a:spcAft>
        <a:defRPr sz="4400">
          <a:solidFill>
            <a:schemeClr val="tx2"/>
          </a:solidFill>
          <a:latin typeface="Garamond" pitchFamily="18" charset="0"/>
        </a:defRPr>
      </a:lvl9pPr>
    </p:titleStyle>
    <p:body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97.xml.rels><?xml version="1.0" encoding="UTF-8" standalone="yes"?>
<Relationships xmlns="http://schemas.openxmlformats.org/package/2006/relationships"><Relationship Id="rId2" Type="http://schemas.openxmlformats.org/officeDocument/2006/relationships/hyperlink" Target="http://www.sorting-algorithms.com/"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Preview</a:t>
            </a:r>
            <a:endParaRPr lang="en-US" dirty="0"/>
          </a:p>
        </p:txBody>
      </p:sp>
      <p:sp>
        <p:nvSpPr>
          <p:cNvPr id="7" name="Content Placeholder 6"/>
          <p:cNvSpPr>
            <a:spLocks noGrp="1"/>
          </p:cNvSpPr>
          <p:nvPr>
            <p:ph idx="1"/>
          </p:nvPr>
        </p:nvSpPr>
        <p:spPr/>
        <p:txBody>
          <a:bodyPr/>
          <a:lstStyle/>
          <a:p>
            <a:r>
              <a:rPr lang="en-US" dirty="0" smtClean="0"/>
              <a:t>Merge Sort</a:t>
            </a:r>
          </a:p>
          <a:p>
            <a:r>
              <a:rPr lang="en-US" dirty="0" smtClean="0"/>
              <a:t>Heap &amp; Heap Sort</a:t>
            </a:r>
          </a:p>
          <a:p>
            <a:r>
              <a:rPr lang="en-US" dirty="0" smtClean="0"/>
              <a:t>Priority Queue with Heap</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4402244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5"/>
          <p:cNvSpPr>
            <a:spLocks noGrp="1"/>
          </p:cNvSpPr>
          <p:nvPr>
            <p:ph type="sldNum" sz="quarter" idx="12"/>
          </p:nvPr>
        </p:nvSpPr>
        <p:spPr/>
        <p:txBody>
          <a:bodyPr/>
          <a:lstStyle/>
          <a:p>
            <a:fld id="{D999BDE0-32C9-4CF3-B210-73C87360398E}" type="slidenum">
              <a:rPr lang="en-US">
                <a:solidFill>
                  <a:prstClr val="black"/>
                </a:solidFill>
              </a:rPr>
              <a:pPr/>
              <a:t>10</a:t>
            </a:fld>
            <a:endParaRPr lang="en-US">
              <a:solidFill>
                <a:prstClr val="black"/>
              </a:solidFill>
            </a:endParaRPr>
          </a:p>
        </p:txBody>
      </p:sp>
      <p:sp>
        <p:nvSpPr>
          <p:cNvPr id="46082"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46083" name="Rectangle 3"/>
          <p:cNvSpPr>
            <a:spLocks noChangeArrowheads="1"/>
          </p:cNvSpPr>
          <p:nvPr/>
        </p:nvSpPr>
        <p:spPr bwMode="auto">
          <a:xfrm>
            <a:off x="11430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6084" name="Rectangle 4"/>
          <p:cNvSpPr>
            <a:spLocks noChangeArrowheads="1"/>
          </p:cNvSpPr>
          <p:nvPr/>
        </p:nvSpPr>
        <p:spPr bwMode="auto">
          <a:xfrm>
            <a:off x="18288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6085" name="Rectangle 5"/>
          <p:cNvSpPr>
            <a:spLocks noChangeArrowheads="1"/>
          </p:cNvSpPr>
          <p:nvPr/>
        </p:nvSpPr>
        <p:spPr bwMode="auto">
          <a:xfrm>
            <a:off x="25146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6086" name="Rectangle 6"/>
          <p:cNvSpPr>
            <a:spLocks noChangeArrowheads="1"/>
          </p:cNvSpPr>
          <p:nvPr/>
        </p:nvSpPr>
        <p:spPr bwMode="auto">
          <a:xfrm>
            <a:off x="32004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6087" name="Rectangle 7"/>
          <p:cNvSpPr>
            <a:spLocks noChangeArrowheads="1"/>
          </p:cNvSpPr>
          <p:nvPr/>
        </p:nvSpPr>
        <p:spPr bwMode="auto">
          <a:xfrm>
            <a:off x="38862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6088"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6089"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6090"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6091"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6092"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6093" name="Text Box 13"/>
          <p:cNvSpPr txBox="1">
            <a:spLocks noChangeArrowheads="1"/>
          </p:cNvSpPr>
          <p:nvPr/>
        </p:nvSpPr>
        <p:spPr bwMode="auto">
          <a:xfrm>
            <a:off x="914400" y="2286000"/>
            <a:ext cx="7162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    p                                 q     q+1                             r</a:t>
            </a:r>
          </a:p>
        </p:txBody>
      </p:sp>
      <p:sp>
        <p:nvSpPr>
          <p:cNvPr id="46094" name="Rectangle 14"/>
          <p:cNvSpPr>
            <a:spLocks noGrp="1" noChangeArrowheads="1"/>
          </p:cNvSpPr>
          <p:nvPr>
            <p:ph type="body" idx="1"/>
          </p:nvPr>
        </p:nvSpPr>
        <p:spPr>
          <a:xfrm>
            <a:off x="2971800" y="4038600"/>
            <a:ext cx="4267200" cy="2092325"/>
          </a:xfrm>
          <a:noFill/>
          <a:ln/>
        </p:spPr>
        <p:txBody>
          <a:bodyPr/>
          <a:lstStyle/>
          <a:p>
            <a:pPr>
              <a:lnSpc>
                <a:spcPct val="80000"/>
              </a:lnSpc>
              <a:buFont typeface="Wingdings" pitchFamily="2" charset="2"/>
              <a:buNone/>
            </a:pPr>
            <a:r>
              <a:rPr lang="en-US" altLang="ko-KR" sz="1600" dirty="0" err="1">
                <a:ea typeface="Gulim" pitchFamily="34" charset="-127"/>
              </a:rPr>
              <a:t>MergeSort</a:t>
            </a:r>
            <a:r>
              <a:rPr lang="en-US" altLang="ko-KR" sz="1600" dirty="0">
                <a:ea typeface="Gulim" pitchFamily="34" charset="-127"/>
              </a:rPr>
              <a:t> (A, p, r)</a:t>
            </a:r>
          </a:p>
          <a:p>
            <a:pPr>
              <a:lnSpc>
                <a:spcPct val="80000"/>
              </a:lnSpc>
              <a:buFont typeface="Wingdings" pitchFamily="2" charset="2"/>
              <a:buNone/>
            </a:pPr>
            <a:r>
              <a:rPr lang="en-US" altLang="ko-KR" sz="1600" dirty="0">
                <a:ea typeface="Gulim" pitchFamily="34" charset="-127"/>
              </a:rPr>
              <a:t>If p &lt; r</a:t>
            </a:r>
          </a:p>
          <a:p>
            <a:pPr>
              <a:lnSpc>
                <a:spcPct val="80000"/>
              </a:lnSpc>
              <a:buFont typeface="Wingdings" pitchFamily="2" charset="2"/>
              <a:buNone/>
            </a:pPr>
            <a:r>
              <a:rPr lang="en-US" altLang="ko-KR" sz="1600" dirty="0">
                <a:ea typeface="Gulim" pitchFamily="34" charset="-127"/>
              </a:rPr>
              <a:t>{</a:t>
            </a:r>
          </a:p>
          <a:p>
            <a:pPr>
              <a:lnSpc>
                <a:spcPct val="80000"/>
              </a:lnSpc>
              <a:buFont typeface="Wingdings" pitchFamily="2" charset="2"/>
              <a:buNone/>
            </a:pPr>
            <a:r>
              <a:rPr lang="en-US" altLang="ko-KR" sz="1600" dirty="0">
                <a:ea typeface="Gulim" pitchFamily="34" charset="-127"/>
              </a:rPr>
              <a:t>    q = (p + r)/2;</a:t>
            </a:r>
          </a:p>
          <a:p>
            <a:pPr>
              <a:lnSpc>
                <a:spcPct val="80000"/>
              </a:lnSpc>
              <a:buFont typeface="Wingdings" pitchFamily="2" charset="2"/>
              <a:buNone/>
            </a:pPr>
            <a:r>
              <a:rPr lang="en-US" altLang="ko-KR" sz="1600" dirty="0">
                <a:ea typeface="Gulim" pitchFamily="34" charset="-127"/>
              </a:rPr>
              <a:t>     </a:t>
            </a:r>
            <a:r>
              <a:rPr lang="en-US" altLang="ko-KR" sz="1600" dirty="0" err="1">
                <a:ea typeface="Gulim" pitchFamily="34" charset="-127"/>
              </a:rPr>
              <a:t>MergeSort</a:t>
            </a:r>
            <a:r>
              <a:rPr lang="en-US" altLang="ko-KR" sz="1600" dirty="0">
                <a:ea typeface="Gulim" pitchFamily="34" charset="-127"/>
              </a:rPr>
              <a:t> (A, p, q);</a:t>
            </a:r>
          </a:p>
          <a:p>
            <a:pPr>
              <a:lnSpc>
                <a:spcPct val="80000"/>
              </a:lnSpc>
              <a:buFont typeface="Wingdings" pitchFamily="2" charset="2"/>
              <a:buNone/>
            </a:pPr>
            <a:r>
              <a:rPr lang="en-US" altLang="ko-KR" sz="1600" dirty="0">
                <a:ea typeface="Gulim" pitchFamily="34" charset="-127"/>
              </a:rPr>
              <a:t>     </a:t>
            </a:r>
            <a:r>
              <a:rPr lang="en-US" altLang="ko-KR" sz="1600" dirty="0" err="1">
                <a:ea typeface="Gulim" pitchFamily="34" charset="-127"/>
              </a:rPr>
              <a:t>MergeSort</a:t>
            </a:r>
            <a:r>
              <a:rPr lang="en-US" altLang="ko-KR" sz="1600" dirty="0">
                <a:ea typeface="Gulim" pitchFamily="34" charset="-127"/>
              </a:rPr>
              <a:t> (A, q+1, r);</a:t>
            </a:r>
          </a:p>
          <a:p>
            <a:pPr>
              <a:lnSpc>
                <a:spcPct val="80000"/>
              </a:lnSpc>
              <a:buFont typeface="Wingdings" pitchFamily="2" charset="2"/>
              <a:buNone/>
            </a:pPr>
            <a:r>
              <a:rPr lang="en-US" altLang="ko-KR" sz="1600" dirty="0">
                <a:ea typeface="Gulim" pitchFamily="34" charset="-127"/>
              </a:rPr>
              <a:t>     Merge (A, p, q, r);</a:t>
            </a:r>
          </a:p>
          <a:p>
            <a:pPr>
              <a:lnSpc>
                <a:spcPct val="80000"/>
              </a:lnSpc>
              <a:buFont typeface="Wingdings" pitchFamily="2" charset="2"/>
              <a:buNone/>
            </a:pPr>
            <a:r>
              <a:rPr lang="en-US" altLang="ko-KR" sz="1600" dirty="0">
                <a:ea typeface="Gulim" pitchFamily="34" charset="-127"/>
              </a:rPr>
              <a:t>}</a:t>
            </a:r>
            <a:endParaRPr lang="en-US" sz="1600" dirty="0"/>
          </a:p>
        </p:txBody>
      </p:sp>
    </p:spTree>
    <p:extLst>
      <p:ext uri="{BB962C8B-B14F-4D97-AF65-F5344CB8AC3E}">
        <p14:creationId xmlns:p14="http://schemas.microsoft.com/office/powerpoint/2010/main" val="20507046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68FA77E5-A51A-42FD-88B2-3FB239FB0768}" type="slidenum">
              <a:rPr lang="en-US">
                <a:solidFill>
                  <a:prstClr val="black"/>
                </a:solidFill>
              </a:rPr>
              <a:pPr/>
              <a:t>11</a:t>
            </a:fld>
            <a:endParaRPr lang="en-US">
              <a:solidFill>
                <a:prstClr val="black"/>
              </a:solidFill>
            </a:endParaRPr>
          </a:p>
        </p:txBody>
      </p:sp>
      <p:sp>
        <p:nvSpPr>
          <p:cNvPr id="47106"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47107" name="Rectangle 3"/>
          <p:cNvSpPr>
            <a:spLocks noChangeArrowheads="1"/>
          </p:cNvSpPr>
          <p:nvPr/>
        </p:nvSpPr>
        <p:spPr bwMode="auto">
          <a:xfrm>
            <a:off x="11430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7108" name="Rectangle 4"/>
          <p:cNvSpPr>
            <a:spLocks noChangeArrowheads="1"/>
          </p:cNvSpPr>
          <p:nvPr/>
        </p:nvSpPr>
        <p:spPr bwMode="auto">
          <a:xfrm>
            <a:off x="18288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7109" name="Rectangle 5"/>
          <p:cNvSpPr>
            <a:spLocks noChangeArrowheads="1"/>
          </p:cNvSpPr>
          <p:nvPr/>
        </p:nvSpPr>
        <p:spPr bwMode="auto">
          <a:xfrm>
            <a:off x="25146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7110" name="Rectangle 6"/>
          <p:cNvSpPr>
            <a:spLocks noChangeArrowheads="1"/>
          </p:cNvSpPr>
          <p:nvPr/>
        </p:nvSpPr>
        <p:spPr bwMode="auto">
          <a:xfrm>
            <a:off x="32004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7111" name="Rectangle 7"/>
          <p:cNvSpPr>
            <a:spLocks noChangeArrowheads="1"/>
          </p:cNvSpPr>
          <p:nvPr/>
        </p:nvSpPr>
        <p:spPr bwMode="auto">
          <a:xfrm>
            <a:off x="38862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7112"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7113"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7114"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7115"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7116"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7117" name="Rectangle 13"/>
          <p:cNvSpPr>
            <a:spLocks noChangeArrowheads="1"/>
          </p:cNvSpPr>
          <p:nvPr/>
        </p:nvSpPr>
        <p:spPr bwMode="auto">
          <a:xfrm>
            <a:off x="1066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7118" name="Rectangle 14"/>
          <p:cNvSpPr>
            <a:spLocks noChangeArrowheads="1"/>
          </p:cNvSpPr>
          <p:nvPr/>
        </p:nvSpPr>
        <p:spPr bwMode="auto">
          <a:xfrm>
            <a:off x="16002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7119" name="Rectangle 15"/>
          <p:cNvSpPr>
            <a:spLocks noChangeArrowheads="1"/>
          </p:cNvSpPr>
          <p:nvPr/>
        </p:nvSpPr>
        <p:spPr bwMode="auto">
          <a:xfrm>
            <a:off x="21336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7120" name="Rectangle 16"/>
          <p:cNvSpPr>
            <a:spLocks noChangeArrowheads="1"/>
          </p:cNvSpPr>
          <p:nvPr/>
        </p:nvSpPr>
        <p:spPr bwMode="auto">
          <a:xfrm>
            <a:off x="26670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7121"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7122"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47123" name="Text Box 19"/>
          <p:cNvSpPr txBox="1">
            <a:spLocks noChangeArrowheads="1"/>
          </p:cNvSpPr>
          <p:nvPr/>
        </p:nvSpPr>
        <p:spPr bwMode="auto">
          <a:xfrm>
            <a:off x="1066800" y="2133600"/>
            <a:ext cx="76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 p</a:t>
            </a:r>
          </a:p>
        </p:txBody>
      </p:sp>
      <p:sp>
        <p:nvSpPr>
          <p:cNvPr id="47124" name="Rectangle 20"/>
          <p:cNvSpPr>
            <a:spLocks noChangeArrowheads="1"/>
          </p:cNvSpPr>
          <p:nvPr/>
        </p:nvSpPr>
        <p:spPr bwMode="auto">
          <a:xfrm>
            <a:off x="5029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7125" name="Rectangle 21"/>
          <p:cNvSpPr>
            <a:spLocks noChangeArrowheads="1"/>
          </p:cNvSpPr>
          <p:nvPr/>
        </p:nvSpPr>
        <p:spPr bwMode="auto">
          <a:xfrm>
            <a:off x="55626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7126"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7127"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7128"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7129"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47130"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47131"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47132" name="Line 28"/>
          <p:cNvSpPr>
            <a:spLocks noChangeShapeType="1"/>
          </p:cNvSpPr>
          <p:nvPr/>
        </p:nvSpPr>
        <p:spPr bwMode="auto">
          <a:xfrm>
            <a:off x="13716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7133" name="Line 29"/>
          <p:cNvSpPr>
            <a:spLocks noChangeShapeType="1"/>
          </p:cNvSpPr>
          <p:nvPr/>
        </p:nvSpPr>
        <p:spPr bwMode="auto">
          <a:xfrm flipV="1">
            <a:off x="12954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7134" name="Line 30"/>
          <p:cNvSpPr>
            <a:spLocks noChangeShapeType="1"/>
          </p:cNvSpPr>
          <p:nvPr/>
        </p:nvSpPr>
        <p:spPr bwMode="auto">
          <a:xfrm flipV="1">
            <a:off x="52578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7135" name="Text Box 31"/>
          <p:cNvSpPr txBox="1">
            <a:spLocks noChangeArrowheads="1"/>
          </p:cNvSpPr>
          <p:nvPr/>
        </p:nvSpPr>
        <p:spPr bwMode="auto">
          <a:xfrm>
            <a:off x="11430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47136" name="Text Box 32"/>
          <p:cNvSpPr txBox="1">
            <a:spLocks noChangeArrowheads="1"/>
          </p:cNvSpPr>
          <p:nvPr/>
        </p:nvSpPr>
        <p:spPr bwMode="auto">
          <a:xfrm>
            <a:off x="51054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364491403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D20E02CA-97CB-4113-8914-5F527731844F}" type="slidenum">
              <a:rPr lang="en-US">
                <a:solidFill>
                  <a:prstClr val="black"/>
                </a:solidFill>
              </a:rPr>
              <a:pPr/>
              <a:t>12</a:t>
            </a:fld>
            <a:endParaRPr lang="en-US">
              <a:solidFill>
                <a:prstClr val="black"/>
              </a:solidFill>
            </a:endParaRPr>
          </a:p>
        </p:txBody>
      </p:sp>
      <p:sp>
        <p:nvSpPr>
          <p:cNvPr id="4813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48131"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8132" name="Rectangle 4"/>
          <p:cNvSpPr>
            <a:spLocks noChangeArrowheads="1"/>
          </p:cNvSpPr>
          <p:nvPr/>
        </p:nvSpPr>
        <p:spPr bwMode="auto">
          <a:xfrm>
            <a:off x="18288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8133" name="Rectangle 5"/>
          <p:cNvSpPr>
            <a:spLocks noChangeArrowheads="1"/>
          </p:cNvSpPr>
          <p:nvPr/>
        </p:nvSpPr>
        <p:spPr bwMode="auto">
          <a:xfrm>
            <a:off x="25146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8134" name="Rectangle 6"/>
          <p:cNvSpPr>
            <a:spLocks noChangeArrowheads="1"/>
          </p:cNvSpPr>
          <p:nvPr/>
        </p:nvSpPr>
        <p:spPr bwMode="auto">
          <a:xfrm>
            <a:off x="32004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8135" name="Rectangle 7"/>
          <p:cNvSpPr>
            <a:spLocks noChangeArrowheads="1"/>
          </p:cNvSpPr>
          <p:nvPr/>
        </p:nvSpPr>
        <p:spPr bwMode="auto">
          <a:xfrm>
            <a:off x="38862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8136"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8137"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8138"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8139"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8140"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8141"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8142" name="Rectangle 14"/>
          <p:cNvSpPr>
            <a:spLocks noChangeArrowheads="1"/>
          </p:cNvSpPr>
          <p:nvPr/>
        </p:nvSpPr>
        <p:spPr bwMode="auto">
          <a:xfrm>
            <a:off x="16002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8143" name="Rectangle 15"/>
          <p:cNvSpPr>
            <a:spLocks noChangeArrowheads="1"/>
          </p:cNvSpPr>
          <p:nvPr/>
        </p:nvSpPr>
        <p:spPr bwMode="auto">
          <a:xfrm>
            <a:off x="21336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8144" name="Rectangle 16"/>
          <p:cNvSpPr>
            <a:spLocks noChangeArrowheads="1"/>
          </p:cNvSpPr>
          <p:nvPr/>
        </p:nvSpPr>
        <p:spPr bwMode="auto">
          <a:xfrm>
            <a:off x="26670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8145"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8146"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48147" name="Text Box 19"/>
          <p:cNvSpPr txBox="1">
            <a:spLocks noChangeArrowheads="1"/>
          </p:cNvSpPr>
          <p:nvPr/>
        </p:nvSpPr>
        <p:spPr bwMode="auto">
          <a:xfrm>
            <a:off x="1981200" y="2133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48148" name="Rectangle 20"/>
          <p:cNvSpPr>
            <a:spLocks noChangeArrowheads="1"/>
          </p:cNvSpPr>
          <p:nvPr/>
        </p:nvSpPr>
        <p:spPr bwMode="auto">
          <a:xfrm>
            <a:off x="5029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8149" name="Rectangle 21"/>
          <p:cNvSpPr>
            <a:spLocks noChangeArrowheads="1"/>
          </p:cNvSpPr>
          <p:nvPr/>
        </p:nvSpPr>
        <p:spPr bwMode="auto">
          <a:xfrm>
            <a:off x="55626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8150"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8151"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8152"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8153"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48154"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48155"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48156" name="Line 28"/>
          <p:cNvSpPr>
            <a:spLocks noChangeShapeType="1"/>
          </p:cNvSpPr>
          <p:nvPr/>
        </p:nvSpPr>
        <p:spPr bwMode="auto">
          <a:xfrm>
            <a:off x="21336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8157" name="Line 29"/>
          <p:cNvSpPr>
            <a:spLocks noChangeShapeType="1"/>
          </p:cNvSpPr>
          <p:nvPr/>
        </p:nvSpPr>
        <p:spPr bwMode="auto">
          <a:xfrm flipV="1">
            <a:off x="19050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8158" name="Line 30"/>
          <p:cNvSpPr>
            <a:spLocks noChangeShapeType="1"/>
          </p:cNvSpPr>
          <p:nvPr/>
        </p:nvSpPr>
        <p:spPr bwMode="auto">
          <a:xfrm flipV="1">
            <a:off x="52578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8159" name="Text Box 31"/>
          <p:cNvSpPr txBox="1">
            <a:spLocks noChangeArrowheads="1"/>
          </p:cNvSpPr>
          <p:nvPr/>
        </p:nvSpPr>
        <p:spPr bwMode="auto">
          <a:xfrm>
            <a:off x="17526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48160" name="Text Box 32"/>
          <p:cNvSpPr txBox="1">
            <a:spLocks noChangeArrowheads="1"/>
          </p:cNvSpPr>
          <p:nvPr/>
        </p:nvSpPr>
        <p:spPr bwMode="auto">
          <a:xfrm>
            <a:off x="51054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290618135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6EDEB01B-0635-4388-BB05-54EA4A719D73}" type="slidenum">
              <a:rPr lang="en-US">
                <a:solidFill>
                  <a:prstClr val="black"/>
                </a:solidFill>
              </a:rPr>
              <a:pPr/>
              <a:t>13</a:t>
            </a:fld>
            <a:endParaRPr lang="en-US">
              <a:solidFill>
                <a:prstClr val="black"/>
              </a:solidFill>
            </a:endParaRPr>
          </a:p>
        </p:txBody>
      </p:sp>
      <p:sp>
        <p:nvSpPr>
          <p:cNvPr id="491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49155"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9156"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9157" name="Rectangle 5"/>
          <p:cNvSpPr>
            <a:spLocks noChangeArrowheads="1"/>
          </p:cNvSpPr>
          <p:nvPr/>
        </p:nvSpPr>
        <p:spPr bwMode="auto">
          <a:xfrm>
            <a:off x="25146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9158" name="Rectangle 6"/>
          <p:cNvSpPr>
            <a:spLocks noChangeArrowheads="1"/>
          </p:cNvSpPr>
          <p:nvPr/>
        </p:nvSpPr>
        <p:spPr bwMode="auto">
          <a:xfrm>
            <a:off x="32004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9159" name="Rectangle 7"/>
          <p:cNvSpPr>
            <a:spLocks noChangeArrowheads="1"/>
          </p:cNvSpPr>
          <p:nvPr/>
        </p:nvSpPr>
        <p:spPr bwMode="auto">
          <a:xfrm>
            <a:off x="38862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9160"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9161"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9162"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9163"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9164"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9165"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9166" name="Rectangle 14"/>
          <p:cNvSpPr>
            <a:spLocks noChangeArrowheads="1"/>
          </p:cNvSpPr>
          <p:nvPr/>
        </p:nvSpPr>
        <p:spPr bwMode="auto">
          <a:xfrm>
            <a:off x="16002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9167" name="Rectangle 15"/>
          <p:cNvSpPr>
            <a:spLocks noChangeArrowheads="1"/>
          </p:cNvSpPr>
          <p:nvPr/>
        </p:nvSpPr>
        <p:spPr bwMode="auto">
          <a:xfrm>
            <a:off x="21336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9168" name="Rectangle 16"/>
          <p:cNvSpPr>
            <a:spLocks noChangeArrowheads="1"/>
          </p:cNvSpPr>
          <p:nvPr/>
        </p:nvSpPr>
        <p:spPr bwMode="auto">
          <a:xfrm>
            <a:off x="26670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9169"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9170"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49171" name="Text Box 19"/>
          <p:cNvSpPr txBox="1">
            <a:spLocks noChangeArrowheads="1"/>
          </p:cNvSpPr>
          <p:nvPr/>
        </p:nvSpPr>
        <p:spPr bwMode="auto">
          <a:xfrm>
            <a:off x="2667000" y="2133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49172"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9173" name="Rectangle 21"/>
          <p:cNvSpPr>
            <a:spLocks noChangeArrowheads="1"/>
          </p:cNvSpPr>
          <p:nvPr/>
        </p:nvSpPr>
        <p:spPr bwMode="auto">
          <a:xfrm>
            <a:off x="55626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9174"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9175"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9176"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49177"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49178"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49179"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49180" name="Line 28"/>
          <p:cNvSpPr>
            <a:spLocks noChangeShapeType="1"/>
          </p:cNvSpPr>
          <p:nvPr/>
        </p:nvSpPr>
        <p:spPr bwMode="auto">
          <a:xfrm>
            <a:off x="28194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9181" name="Line 29"/>
          <p:cNvSpPr>
            <a:spLocks noChangeShapeType="1"/>
          </p:cNvSpPr>
          <p:nvPr/>
        </p:nvSpPr>
        <p:spPr bwMode="auto">
          <a:xfrm flipV="1">
            <a:off x="19050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9182" name="Line 30"/>
          <p:cNvSpPr>
            <a:spLocks noChangeShapeType="1"/>
          </p:cNvSpPr>
          <p:nvPr/>
        </p:nvSpPr>
        <p:spPr bwMode="auto">
          <a:xfrm flipV="1">
            <a:off x="57912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9183" name="Text Box 31"/>
          <p:cNvSpPr txBox="1">
            <a:spLocks noChangeArrowheads="1"/>
          </p:cNvSpPr>
          <p:nvPr/>
        </p:nvSpPr>
        <p:spPr bwMode="auto">
          <a:xfrm>
            <a:off x="17526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49184" name="Text Box 32"/>
          <p:cNvSpPr txBox="1">
            <a:spLocks noChangeArrowheads="1"/>
          </p:cNvSpPr>
          <p:nvPr/>
        </p:nvSpPr>
        <p:spPr bwMode="auto">
          <a:xfrm>
            <a:off x="56388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36357002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B411F774-94BD-42EC-AFB2-2537CF0CAF2B}" type="slidenum">
              <a:rPr lang="en-US">
                <a:solidFill>
                  <a:prstClr val="black"/>
                </a:solidFill>
              </a:rPr>
              <a:pPr/>
              <a:t>14</a:t>
            </a:fld>
            <a:endParaRPr lang="en-US">
              <a:solidFill>
                <a:prstClr val="black"/>
              </a:solidFill>
            </a:endParaRPr>
          </a:p>
        </p:txBody>
      </p:sp>
      <p:sp>
        <p:nvSpPr>
          <p:cNvPr id="50178"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0179"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0180"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0181"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0182" name="Rectangle 6"/>
          <p:cNvSpPr>
            <a:spLocks noChangeArrowheads="1"/>
          </p:cNvSpPr>
          <p:nvPr/>
        </p:nvSpPr>
        <p:spPr bwMode="auto">
          <a:xfrm>
            <a:off x="32004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0183" name="Rectangle 7"/>
          <p:cNvSpPr>
            <a:spLocks noChangeArrowheads="1"/>
          </p:cNvSpPr>
          <p:nvPr/>
        </p:nvSpPr>
        <p:spPr bwMode="auto">
          <a:xfrm>
            <a:off x="38862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0184"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0185"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0186"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0187"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0188"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0189"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0190" name="Rectangle 14"/>
          <p:cNvSpPr>
            <a:spLocks noChangeArrowheads="1"/>
          </p:cNvSpPr>
          <p:nvPr/>
        </p:nvSpPr>
        <p:spPr bwMode="auto">
          <a:xfrm>
            <a:off x="16002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0191" name="Rectangle 15"/>
          <p:cNvSpPr>
            <a:spLocks noChangeArrowheads="1"/>
          </p:cNvSpPr>
          <p:nvPr/>
        </p:nvSpPr>
        <p:spPr bwMode="auto">
          <a:xfrm>
            <a:off x="21336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0192" name="Rectangle 16"/>
          <p:cNvSpPr>
            <a:spLocks noChangeArrowheads="1"/>
          </p:cNvSpPr>
          <p:nvPr/>
        </p:nvSpPr>
        <p:spPr bwMode="auto">
          <a:xfrm>
            <a:off x="26670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0193"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0194"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0195" name="Text Box 19"/>
          <p:cNvSpPr txBox="1">
            <a:spLocks noChangeArrowheads="1"/>
          </p:cNvSpPr>
          <p:nvPr/>
        </p:nvSpPr>
        <p:spPr bwMode="auto">
          <a:xfrm>
            <a:off x="3352800" y="2133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50196"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0197"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0198"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0199"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0200"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0201"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0202"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0203"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0204" name="Line 28"/>
          <p:cNvSpPr>
            <a:spLocks noChangeShapeType="1"/>
          </p:cNvSpPr>
          <p:nvPr/>
        </p:nvSpPr>
        <p:spPr bwMode="auto">
          <a:xfrm>
            <a:off x="35052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0205" name="Line 29"/>
          <p:cNvSpPr>
            <a:spLocks noChangeShapeType="1"/>
          </p:cNvSpPr>
          <p:nvPr/>
        </p:nvSpPr>
        <p:spPr bwMode="auto">
          <a:xfrm flipV="1">
            <a:off x="19050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0206" name="Line 30"/>
          <p:cNvSpPr>
            <a:spLocks noChangeShapeType="1"/>
          </p:cNvSpPr>
          <p:nvPr/>
        </p:nvSpPr>
        <p:spPr bwMode="auto">
          <a:xfrm flipV="1">
            <a:off x="6324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0207" name="Text Box 31"/>
          <p:cNvSpPr txBox="1">
            <a:spLocks noChangeArrowheads="1"/>
          </p:cNvSpPr>
          <p:nvPr/>
        </p:nvSpPr>
        <p:spPr bwMode="auto">
          <a:xfrm>
            <a:off x="17526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0208" name="Text Box 32"/>
          <p:cNvSpPr txBox="1">
            <a:spLocks noChangeArrowheads="1"/>
          </p:cNvSpPr>
          <p:nvPr/>
        </p:nvSpPr>
        <p:spPr bwMode="auto">
          <a:xfrm>
            <a:off x="61722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177511324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E3BD13FA-D0DD-4C77-A93E-DF7E749E3BF2}" type="slidenum">
              <a:rPr lang="en-US">
                <a:solidFill>
                  <a:prstClr val="black"/>
                </a:solidFill>
              </a:rPr>
              <a:pPr/>
              <a:t>15</a:t>
            </a:fld>
            <a:endParaRPr lang="en-US">
              <a:solidFill>
                <a:prstClr val="black"/>
              </a:solidFill>
            </a:endParaRPr>
          </a:p>
        </p:txBody>
      </p:sp>
      <p:sp>
        <p:nvSpPr>
          <p:cNvPr id="51202"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1203"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1204"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1205"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1206"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1207" name="Rectangle 7"/>
          <p:cNvSpPr>
            <a:spLocks noChangeArrowheads="1"/>
          </p:cNvSpPr>
          <p:nvPr/>
        </p:nvSpPr>
        <p:spPr bwMode="auto">
          <a:xfrm>
            <a:off x="3886200" y="2805113"/>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1208"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1209"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1210"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1211"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1212"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1213"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1214"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1215" name="Rectangle 15"/>
          <p:cNvSpPr>
            <a:spLocks noChangeArrowheads="1"/>
          </p:cNvSpPr>
          <p:nvPr/>
        </p:nvSpPr>
        <p:spPr bwMode="auto">
          <a:xfrm>
            <a:off x="21336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1216" name="Rectangle 16"/>
          <p:cNvSpPr>
            <a:spLocks noChangeArrowheads="1"/>
          </p:cNvSpPr>
          <p:nvPr/>
        </p:nvSpPr>
        <p:spPr bwMode="auto">
          <a:xfrm>
            <a:off x="26670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1217"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1218"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1219" name="Text Box 19"/>
          <p:cNvSpPr txBox="1">
            <a:spLocks noChangeArrowheads="1"/>
          </p:cNvSpPr>
          <p:nvPr/>
        </p:nvSpPr>
        <p:spPr bwMode="auto">
          <a:xfrm>
            <a:off x="4038600" y="21336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51220"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1221"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1222"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1223"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1224"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1225"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1226"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1227"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1228" name="Line 28"/>
          <p:cNvSpPr>
            <a:spLocks noChangeShapeType="1"/>
          </p:cNvSpPr>
          <p:nvPr/>
        </p:nvSpPr>
        <p:spPr bwMode="auto">
          <a:xfrm>
            <a:off x="41910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1229" name="Line 29"/>
          <p:cNvSpPr>
            <a:spLocks noChangeShapeType="1"/>
          </p:cNvSpPr>
          <p:nvPr/>
        </p:nvSpPr>
        <p:spPr bwMode="auto">
          <a:xfrm flipV="1">
            <a:off x="23622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1230" name="Line 30"/>
          <p:cNvSpPr>
            <a:spLocks noChangeShapeType="1"/>
          </p:cNvSpPr>
          <p:nvPr/>
        </p:nvSpPr>
        <p:spPr bwMode="auto">
          <a:xfrm flipV="1">
            <a:off x="6324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1231" name="Text Box 31"/>
          <p:cNvSpPr txBox="1">
            <a:spLocks noChangeArrowheads="1"/>
          </p:cNvSpPr>
          <p:nvPr/>
        </p:nvSpPr>
        <p:spPr bwMode="auto">
          <a:xfrm>
            <a:off x="22098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1232" name="Text Box 32"/>
          <p:cNvSpPr txBox="1">
            <a:spLocks noChangeArrowheads="1"/>
          </p:cNvSpPr>
          <p:nvPr/>
        </p:nvSpPr>
        <p:spPr bwMode="auto">
          <a:xfrm>
            <a:off x="61722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352151604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BF188222-82B4-44ED-B340-41203308955F}" type="slidenum">
              <a:rPr lang="en-US">
                <a:solidFill>
                  <a:prstClr val="black"/>
                </a:solidFill>
              </a:rPr>
              <a:pPr/>
              <a:t>16</a:t>
            </a:fld>
            <a:endParaRPr lang="en-US">
              <a:solidFill>
                <a:prstClr val="black"/>
              </a:solidFill>
            </a:endParaRPr>
          </a:p>
        </p:txBody>
      </p:sp>
      <p:sp>
        <p:nvSpPr>
          <p:cNvPr id="52226"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2227"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2228"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2229"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2230"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2231" name="Rectangle 7"/>
          <p:cNvSpPr>
            <a:spLocks noChangeArrowheads="1"/>
          </p:cNvSpPr>
          <p:nvPr/>
        </p:nvSpPr>
        <p:spPr bwMode="auto">
          <a:xfrm>
            <a:off x="3886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2232" name="Rectangle 8"/>
          <p:cNvSpPr>
            <a:spLocks noChangeArrowheads="1"/>
          </p:cNvSpPr>
          <p:nvPr/>
        </p:nvSpPr>
        <p:spPr bwMode="auto">
          <a:xfrm>
            <a:off x="45720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2233"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2234"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2235"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2236"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2237"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2238"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2239" name="Rectangle 15"/>
          <p:cNvSpPr>
            <a:spLocks noChangeArrowheads="1"/>
          </p:cNvSpPr>
          <p:nvPr/>
        </p:nvSpPr>
        <p:spPr bwMode="auto">
          <a:xfrm>
            <a:off x="21336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2240" name="Rectangle 16"/>
          <p:cNvSpPr>
            <a:spLocks noChangeArrowheads="1"/>
          </p:cNvSpPr>
          <p:nvPr/>
        </p:nvSpPr>
        <p:spPr bwMode="auto">
          <a:xfrm>
            <a:off x="26670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2241"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2242"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2243" name="Text Box 19"/>
          <p:cNvSpPr txBox="1">
            <a:spLocks noChangeArrowheads="1"/>
          </p:cNvSpPr>
          <p:nvPr/>
        </p:nvSpPr>
        <p:spPr bwMode="auto">
          <a:xfrm>
            <a:off x="4724400" y="2133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52244"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2245"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2246"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2247"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2248"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2249"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2250"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2251"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2252" name="Line 28"/>
          <p:cNvSpPr>
            <a:spLocks noChangeShapeType="1"/>
          </p:cNvSpPr>
          <p:nvPr/>
        </p:nvSpPr>
        <p:spPr bwMode="auto">
          <a:xfrm>
            <a:off x="48768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2253" name="Line 29"/>
          <p:cNvSpPr>
            <a:spLocks noChangeShapeType="1"/>
          </p:cNvSpPr>
          <p:nvPr/>
        </p:nvSpPr>
        <p:spPr bwMode="auto">
          <a:xfrm flipV="1">
            <a:off x="2895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2254" name="Line 30"/>
          <p:cNvSpPr>
            <a:spLocks noChangeShapeType="1"/>
          </p:cNvSpPr>
          <p:nvPr/>
        </p:nvSpPr>
        <p:spPr bwMode="auto">
          <a:xfrm flipV="1">
            <a:off x="6324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2255" name="Text Box 31"/>
          <p:cNvSpPr txBox="1">
            <a:spLocks noChangeArrowheads="1"/>
          </p:cNvSpPr>
          <p:nvPr/>
        </p:nvSpPr>
        <p:spPr bwMode="auto">
          <a:xfrm>
            <a:off x="27432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2256" name="Text Box 32"/>
          <p:cNvSpPr txBox="1">
            <a:spLocks noChangeArrowheads="1"/>
          </p:cNvSpPr>
          <p:nvPr/>
        </p:nvSpPr>
        <p:spPr bwMode="auto">
          <a:xfrm>
            <a:off x="61722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6681066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F94B7621-C787-41C7-A7EC-B4201898A6CB}" type="slidenum">
              <a:rPr lang="en-US">
                <a:solidFill>
                  <a:prstClr val="black"/>
                </a:solidFill>
              </a:rPr>
              <a:pPr/>
              <a:t>17</a:t>
            </a:fld>
            <a:endParaRPr lang="en-US">
              <a:solidFill>
                <a:prstClr val="black"/>
              </a:solidFill>
            </a:endParaRPr>
          </a:p>
        </p:txBody>
      </p:sp>
      <p:sp>
        <p:nvSpPr>
          <p:cNvPr id="5325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3251"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3252"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3253"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3254"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3255" name="Rectangle 7"/>
          <p:cNvSpPr>
            <a:spLocks noChangeArrowheads="1"/>
          </p:cNvSpPr>
          <p:nvPr/>
        </p:nvSpPr>
        <p:spPr bwMode="auto">
          <a:xfrm>
            <a:off x="3886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3256" name="Rectangle 8"/>
          <p:cNvSpPr>
            <a:spLocks noChangeArrowheads="1"/>
          </p:cNvSpPr>
          <p:nvPr/>
        </p:nvSpPr>
        <p:spPr bwMode="auto">
          <a:xfrm>
            <a:off x="4572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3257" name="Rectangle 9"/>
          <p:cNvSpPr>
            <a:spLocks noChangeArrowheads="1"/>
          </p:cNvSpPr>
          <p:nvPr/>
        </p:nvSpPr>
        <p:spPr bwMode="auto">
          <a:xfrm>
            <a:off x="52578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3258"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3259"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3260"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3261"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3262"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3263" name="Rectangle 15"/>
          <p:cNvSpPr>
            <a:spLocks noChangeArrowheads="1"/>
          </p:cNvSpPr>
          <p:nvPr/>
        </p:nvSpPr>
        <p:spPr bwMode="auto">
          <a:xfrm>
            <a:off x="21336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3264" name="Rectangle 16"/>
          <p:cNvSpPr>
            <a:spLocks noChangeArrowheads="1"/>
          </p:cNvSpPr>
          <p:nvPr/>
        </p:nvSpPr>
        <p:spPr bwMode="auto">
          <a:xfrm>
            <a:off x="26670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3265"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3266"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3267" name="Text Box 19"/>
          <p:cNvSpPr txBox="1">
            <a:spLocks noChangeArrowheads="1"/>
          </p:cNvSpPr>
          <p:nvPr/>
        </p:nvSpPr>
        <p:spPr bwMode="auto">
          <a:xfrm>
            <a:off x="5410200" y="21336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53268"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3269"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3270" name="Rectangle 22"/>
          <p:cNvSpPr>
            <a:spLocks noChangeArrowheads="1"/>
          </p:cNvSpPr>
          <p:nvPr/>
        </p:nvSpPr>
        <p:spPr bwMode="auto">
          <a:xfrm>
            <a:off x="60960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3271"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3272"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3273"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3274"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3275"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3276" name="Line 28"/>
          <p:cNvSpPr>
            <a:spLocks noChangeShapeType="1"/>
          </p:cNvSpPr>
          <p:nvPr/>
        </p:nvSpPr>
        <p:spPr bwMode="auto">
          <a:xfrm>
            <a:off x="55626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3277" name="Line 29"/>
          <p:cNvSpPr>
            <a:spLocks noChangeShapeType="1"/>
          </p:cNvSpPr>
          <p:nvPr/>
        </p:nvSpPr>
        <p:spPr bwMode="auto">
          <a:xfrm flipV="1">
            <a:off x="34290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3278" name="Line 30"/>
          <p:cNvSpPr>
            <a:spLocks noChangeShapeType="1"/>
          </p:cNvSpPr>
          <p:nvPr/>
        </p:nvSpPr>
        <p:spPr bwMode="auto">
          <a:xfrm flipV="1">
            <a:off x="6324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3279" name="Text Box 31"/>
          <p:cNvSpPr txBox="1">
            <a:spLocks noChangeArrowheads="1"/>
          </p:cNvSpPr>
          <p:nvPr/>
        </p:nvSpPr>
        <p:spPr bwMode="auto">
          <a:xfrm>
            <a:off x="32766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3280" name="Text Box 32"/>
          <p:cNvSpPr txBox="1">
            <a:spLocks noChangeArrowheads="1"/>
          </p:cNvSpPr>
          <p:nvPr/>
        </p:nvSpPr>
        <p:spPr bwMode="auto">
          <a:xfrm>
            <a:off x="61722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368311476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0AA73F33-5D48-49E9-B7BC-82C9FA83B085}" type="slidenum">
              <a:rPr lang="en-US">
                <a:solidFill>
                  <a:prstClr val="black"/>
                </a:solidFill>
              </a:rPr>
              <a:pPr/>
              <a:t>18</a:t>
            </a:fld>
            <a:endParaRPr lang="en-US">
              <a:solidFill>
                <a:prstClr val="black"/>
              </a:solidFill>
            </a:endParaRPr>
          </a:p>
        </p:txBody>
      </p:sp>
      <p:sp>
        <p:nvSpPr>
          <p:cNvPr id="5427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4275"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4276"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4277"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4278"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4279" name="Rectangle 7"/>
          <p:cNvSpPr>
            <a:spLocks noChangeArrowheads="1"/>
          </p:cNvSpPr>
          <p:nvPr/>
        </p:nvSpPr>
        <p:spPr bwMode="auto">
          <a:xfrm>
            <a:off x="3886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4280" name="Rectangle 8"/>
          <p:cNvSpPr>
            <a:spLocks noChangeArrowheads="1"/>
          </p:cNvSpPr>
          <p:nvPr/>
        </p:nvSpPr>
        <p:spPr bwMode="auto">
          <a:xfrm>
            <a:off x="4572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4281" name="Rectangle 9"/>
          <p:cNvSpPr>
            <a:spLocks noChangeArrowheads="1"/>
          </p:cNvSpPr>
          <p:nvPr/>
        </p:nvSpPr>
        <p:spPr bwMode="auto">
          <a:xfrm>
            <a:off x="5257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4282" name="Rectangle 10"/>
          <p:cNvSpPr>
            <a:spLocks noChangeArrowheads="1"/>
          </p:cNvSpPr>
          <p:nvPr/>
        </p:nvSpPr>
        <p:spPr bwMode="auto">
          <a:xfrm>
            <a:off x="59436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4283"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4284"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4285"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4286"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4287" name="Rectangle 15"/>
          <p:cNvSpPr>
            <a:spLocks noChangeArrowheads="1"/>
          </p:cNvSpPr>
          <p:nvPr/>
        </p:nvSpPr>
        <p:spPr bwMode="auto">
          <a:xfrm>
            <a:off x="21336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4288" name="Rectangle 16"/>
          <p:cNvSpPr>
            <a:spLocks noChangeArrowheads="1"/>
          </p:cNvSpPr>
          <p:nvPr/>
        </p:nvSpPr>
        <p:spPr bwMode="auto">
          <a:xfrm>
            <a:off x="26670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4289"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4290"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4291" name="Text Box 19"/>
          <p:cNvSpPr txBox="1">
            <a:spLocks noChangeArrowheads="1"/>
          </p:cNvSpPr>
          <p:nvPr/>
        </p:nvSpPr>
        <p:spPr bwMode="auto">
          <a:xfrm>
            <a:off x="6096000" y="2133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54292"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4293"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4294" name="Rectangle 22"/>
          <p:cNvSpPr>
            <a:spLocks noChangeArrowheads="1"/>
          </p:cNvSpPr>
          <p:nvPr/>
        </p:nvSpPr>
        <p:spPr bwMode="auto">
          <a:xfrm>
            <a:off x="60960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4295" name="Rectangle 23"/>
          <p:cNvSpPr>
            <a:spLocks noChangeArrowheads="1"/>
          </p:cNvSpPr>
          <p:nvPr/>
        </p:nvSpPr>
        <p:spPr bwMode="auto">
          <a:xfrm>
            <a:off x="66294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4296"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4297"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4298"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4299"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4300" name="Line 28"/>
          <p:cNvSpPr>
            <a:spLocks noChangeShapeType="1"/>
          </p:cNvSpPr>
          <p:nvPr/>
        </p:nvSpPr>
        <p:spPr bwMode="auto">
          <a:xfrm>
            <a:off x="62484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4301" name="Line 29"/>
          <p:cNvSpPr>
            <a:spLocks noChangeShapeType="1"/>
          </p:cNvSpPr>
          <p:nvPr/>
        </p:nvSpPr>
        <p:spPr bwMode="auto">
          <a:xfrm flipV="1">
            <a:off x="34290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4302" name="Line 30"/>
          <p:cNvSpPr>
            <a:spLocks noChangeShapeType="1"/>
          </p:cNvSpPr>
          <p:nvPr/>
        </p:nvSpPr>
        <p:spPr bwMode="auto">
          <a:xfrm flipV="1">
            <a:off x="69342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4303" name="Text Box 31"/>
          <p:cNvSpPr txBox="1">
            <a:spLocks noChangeArrowheads="1"/>
          </p:cNvSpPr>
          <p:nvPr/>
        </p:nvSpPr>
        <p:spPr bwMode="auto">
          <a:xfrm>
            <a:off x="32766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4304" name="Text Box 32"/>
          <p:cNvSpPr txBox="1">
            <a:spLocks noChangeArrowheads="1"/>
          </p:cNvSpPr>
          <p:nvPr/>
        </p:nvSpPr>
        <p:spPr bwMode="auto">
          <a:xfrm>
            <a:off x="67818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461683196"/>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D05CAD56-3AC3-4B2C-9A79-EB77636683DE}" type="slidenum">
              <a:rPr lang="en-US">
                <a:solidFill>
                  <a:prstClr val="black"/>
                </a:solidFill>
              </a:rPr>
              <a:pPr/>
              <a:t>19</a:t>
            </a:fld>
            <a:endParaRPr lang="en-US">
              <a:solidFill>
                <a:prstClr val="black"/>
              </a:solidFill>
            </a:endParaRPr>
          </a:p>
        </p:txBody>
      </p:sp>
      <p:sp>
        <p:nvSpPr>
          <p:cNvPr id="55298"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5299"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5300"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5301"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5302"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5303" name="Rectangle 7"/>
          <p:cNvSpPr>
            <a:spLocks noChangeArrowheads="1"/>
          </p:cNvSpPr>
          <p:nvPr/>
        </p:nvSpPr>
        <p:spPr bwMode="auto">
          <a:xfrm>
            <a:off x="3886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5304" name="Rectangle 8"/>
          <p:cNvSpPr>
            <a:spLocks noChangeArrowheads="1"/>
          </p:cNvSpPr>
          <p:nvPr/>
        </p:nvSpPr>
        <p:spPr bwMode="auto">
          <a:xfrm>
            <a:off x="4572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5305" name="Rectangle 9"/>
          <p:cNvSpPr>
            <a:spLocks noChangeArrowheads="1"/>
          </p:cNvSpPr>
          <p:nvPr/>
        </p:nvSpPr>
        <p:spPr bwMode="auto">
          <a:xfrm>
            <a:off x="5257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5306" name="Rectangle 10"/>
          <p:cNvSpPr>
            <a:spLocks noChangeArrowheads="1"/>
          </p:cNvSpPr>
          <p:nvPr/>
        </p:nvSpPr>
        <p:spPr bwMode="auto">
          <a:xfrm>
            <a:off x="5943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5307" name="Rectangle 11"/>
          <p:cNvSpPr>
            <a:spLocks noChangeArrowheads="1"/>
          </p:cNvSpPr>
          <p:nvPr/>
        </p:nvSpPr>
        <p:spPr bwMode="auto">
          <a:xfrm>
            <a:off x="66294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5308"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5309"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5310"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5311" name="Rectangle 15"/>
          <p:cNvSpPr>
            <a:spLocks noChangeArrowheads="1"/>
          </p:cNvSpPr>
          <p:nvPr/>
        </p:nvSpPr>
        <p:spPr bwMode="auto">
          <a:xfrm>
            <a:off x="21336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5312" name="Rectangle 16"/>
          <p:cNvSpPr>
            <a:spLocks noChangeArrowheads="1"/>
          </p:cNvSpPr>
          <p:nvPr/>
        </p:nvSpPr>
        <p:spPr bwMode="auto">
          <a:xfrm>
            <a:off x="26670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5313" name="Rectangle 17"/>
          <p:cNvSpPr>
            <a:spLocks noChangeArrowheads="1"/>
          </p:cNvSpPr>
          <p:nvPr/>
        </p:nvSpPr>
        <p:spPr bwMode="auto">
          <a:xfrm>
            <a:off x="32004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5314"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5315" name="Text Box 19"/>
          <p:cNvSpPr txBox="1">
            <a:spLocks noChangeArrowheads="1"/>
          </p:cNvSpPr>
          <p:nvPr/>
        </p:nvSpPr>
        <p:spPr bwMode="auto">
          <a:xfrm>
            <a:off x="6781800" y="2133600"/>
            <a:ext cx="381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a:t>
            </a:r>
          </a:p>
        </p:txBody>
      </p:sp>
      <p:sp>
        <p:nvSpPr>
          <p:cNvPr id="55316"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5317"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5318" name="Rectangle 22"/>
          <p:cNvSpPr>
            <a:spLocks noChangeArrowheads="1"/>
          </p:cNvSpPr>
          <p:nvPr/>
        </p:nvSpPr>
        <p:spPr bwMode="auto">
          <a:xfrm>
            <a:off x="60960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5319" name="Rectangle 23"/>
          <p:cNvSpPr>
            <a:spLocks noChangeArrowheads="1"/>
          </p:cNvSpPr>
          <p:nvPr/>
        </p:nvSpPr>
        <p:spPr bwMode="auto">
          <a:xfrm>
            <a:off x="66294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5320"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5321"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5322"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5323"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5324" name="Line 28"/>
          <p:cNvSpPr>
            <a:spLocks noChangeShapeType="1"/>
          </p:cNvSpPr>
          <p:nvPr/>
        </p:nvSpPr>
        <p:spPr bwMode="auto">
          <a:xfrm>
            <a:off x="69342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5325" name="Line 29"/>
          <p:cNvSpPr>
            <a:spLocks noChangeShapeType="1"/>
          </p:cNvSpPr>
          <p:nvPr/>
        </p:nvSpPr>
        <p:spPr bwMode="auto">
          <a:xfrm flipV="1">
            <a:off x="34290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5326" name="Line 30"/>
          <p:cNvSpPr>
            <a:spLocks noChangeShapeType="1"/>
          </p:cNvSpPr>
          <p:nvPr/>
        </p:nvSpPr>
        <p:spPr bwMode="auto">
          <a:xfrm flipV="1">
            <a:off x="7467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5327" name="Text Box 31"/>
          <p:cNvSpPr txBox="1">
            <a:spLocks noChangeArrowheads="1"/>
          </p:cNvSpPr>
          <p:nvPr/>
        </p:nvSpPr>
        <p:spPr bwMode="auto">
          <a:xfrm>
            <a:off x="32766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5328" name="Text Box 32"/>
          <p:cNvSpPr txBox="1">
            <a:spLocks noChangeArrowheads="1"/>
          </p:cNvSpPr>
          <p:nvPr/>
        </p:nvSpPr>
        <p:spPr bwMode="auto">
          <a:xfrm>
            <a:off x="73152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34588243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smtClean="0">
                <a:solidFill>
                  <a:srgbClr val="1F497D"/>
                </a:solidFill>
                <a:ea typeface="UWKMJF (KSC)" pitchFamily="2" charset="-127"/>
              </a:rPr>
              <a:t>(Merge Sort: Divide &amp; Conquer)</a:t>
            </a:r>
            <a:endParaRPr lang="en-US" dirty="0"/>
          </a:p>
        </p:txBody>
      </p:sp>
      <p:sp>
        <p:nvSpPr>
          <p:cNvPr id="3" name="Content Placeholder 2"/>
          <p:cNvSpPr>
            <a:spLocks noGrp="1"/>
          </p:cNvSpPr>
          <p:nvPr>
            <p:ph idx="1"/>
          </p:nvPr>
        </p:nvSpPr>
        <p:spPr/>
        <p:txBody>
          <a:bodyPr/>
          <a:lstStyle/>
          <a:p>
            <a:pPr>
              <a:lnSpc>
                <a:spcPct val="90000"/>
              </a:lnSpc>
              <a:buClr>
                <a:schemeClr val="tx2"/>
              </a:buClr>
            </a:pPr>
            <a:r>
              <a:rPr lang="en-US" altLang="ko-KR" dirty="0">
                <a:ea typeface="Gulim" pitchFamily="34" charset="-127"/>
              </a:rPr>
              <a:t>Description of Merge sort </a:t>
            </a:r>
            <a:r>
              <a:rPr lang="en-US" altLang="ko-KR" dirty="0">
                <a:latin typeface="Arial"/>
                <a:ea typeface="Gulim" pitchFamily="34" charset="-127"/>
              </a:rPr>
              <a:t>–</a:t>
            </a:r>
            <a:r>
              <a:rPr lang="en-US" altLang="ko-KR" dirty="0">
                <a:ea typeface="Gulim" pitchFamily="34" charset="-127"/>
              </a:rPr>
              <a:t> The merge sort algorithm closely follows the divide-and-conquer paradigm.</a:t>
            </a:r>
            <a:endParaRPr lang="en-US" altLang="ko-KR" b="1" dirty="0">
              <a:ea typeface="Gulim" pitchFamily="34" charset="-127"/>
            </a:endParaRPr>
          </a:p>
          <a:p>
            <a:pPr lvl="1">
              <a:lnSpc>
                <a:spcPct val="90000"/>
              </a:lnSpc>
            </a:pPr>
            <a:r>
              <a:rPr lang="en-US" altLang="ko-KR" b="1" dirty="0">
                <a:ea typeface="Gulim" pitchFamily="34" charset="-127"/>
              </a:rPr>
              <a:t>Divide: </a:t>
            </a:r>
            <a:r>
              <a:rPr lang="en-US" altLang="ko-KR" dirty="0">
                <a:ea typeface="Gulim" pitchFamily="34" charset="-127"/>
              </a:rPr>
              <a:t>Divide the n-element sequence to be sorted into two subsequences of n/2 elements each.</a:t>
            </a:r>
            <a:endParaRPr lang="en-US" altLang="ko-KR" b="1" dirty="0">
              <a:ea typeface="Gulim" pitchFamily="34" charset="-127"/>
            </a:endParaRPr>
          </a:p>
          <a:p>
            <a:pPr lvl="1">
              <a:lnSpc>
                <a:spcPct val="90000"/>
              </a:lnSpc>
            </a:pPr>
            <a:r>
              <a:rPr lang="en-US" altLang="ko-KR" b="1" dirty="0">
                <a:ea typeface="Gulim" pitchFamily="34" charset="-127"/>
              </a:rPr>
              <a:t>Conquer:</a:t>
            </a:r>
            <a:r>
              <a:rPr lang="en-US" altLang="ko-KR" dirty="0">
                <a:ea typeface="Gulim" pitchFamily="34" charset="-127"/>
              </a:rPr>
              <a:t> Sort two subsequences recursively using merge sort.</a:t>
            </a:r>
            <a:endParaRPr lang="en-US" altLang="ko-KR" b="1" dirty="0">
              <a:ea typeface="Gulim" pitchFamily="34" charset="-127"/>
            </a:endParaRPr>
          </a:p>
          <a:p>
            <a:pPr lvl="1">
              <a:lnSpc>
                <a:spcPct val="90000"/>
              </a:lnSpc>
            </a:pPr>
            <a:r>
              <a:rPr lang="en-US" altLang="ko-KR" b="1" dirty="0">
                <a:ea typeface="Gulim" pitchFamily="34" charset="-127"/>
              </a:rPr>
              <a:t>Combine:</a:t>
            </a:r>
            <a:r>
              <a:rPr lang="en-US" altLang="ko-KR" dirty="0">
                <a:ea typeface="Gulim" pitchFamily="34" charset="-127"/>
              </a:rPr>
              <a:t> Merge the two sorted subsequences to produce the sorted answer. </a:t>
            </a:r>
            <a:endParaRPr lang="en-US" dirty="0"/>
          </a:p>
          <a:p>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2</a:t>
            </a:fld>
            <a:endParaRPr lang="en-US">
              <a:solidFill>
                <a:prstClr val="black"/>
              </a:solidFill>
            </a:endParaRPr>
          </a:p>
        </p:txBody>
      </p:sp>
    </p:spTree>
    <p:extLst>
      <p:ext uri="{BB962C8B-B14F-4D97-AF65-F5344CB8AC3E}">
        <p14:creationId xmlns:p14="http://schemas.microsoft.com/office/powerpoint/2010/main" val="415534900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 name="Slide Number Placeholder 5"/>
          <p:cNvSpPr>
            <a:spLocks noGrp="1"/>
          </p:cNvSpPr>
          <p:nvPr>
            <p:ph type="sldNum" sz="quarter" idx="12"/>
          </p:nvPr>
        </p:nvSpPr>
        <p:spPr/>
        <p:txBody>
          <a:bodyPr/>
          <a:lstStyle/>
          <a:p>
            <a:fld id="{07EA90B1-7929-49D9-929A-9D2087C7DB63}" type="slidenum">
              <a:rPr lang="en-US">
                <a:solidFill>
                  <a:prstClr val="black"/>
                </a:solidFill>
              </a:rPr>
              <a:pPr/>
              <a:t>20</a:t>
            </a:fld>
            <a:endParaRPr lang="en-US">
              <a:solidFill>
                <a:prstClr val="black"/>
              </a:solidFill>
            </a:endParaRPr>
          </a:p>
        </p:txBody>
      </p:sp>
      <p:sp>
        <p:nvSpPr>
          <p:cNvPr id="56322"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6323"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6324"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6325"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6326"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6327" name="Rectangle 7"/>
          <p:cNvSpPr>
            <a:spLocks noChangeArrowheads="1"/>
          </p:cNvSpPr>
          <p:nvPr/>
        </p:nvSpPr>
        <p:spPr bwMode="auto">
          <a:xfrm>
            <a:off x="3886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6328" name="Rectangle 8"/>
          <p:cNvSpPr>
            <a:spLocks noChangeArrowheads="1"/>
          </p:cNvSpPr>
          <p:nvPr/>
        </p:nvSpPr>
        <p:spPr bwMode="auto">
          <a:xfrm>
            <a:off x="4572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6329" name="Rectangle 9"/>
          <p:cNvSpPr>
            <a:spLocks noChangeArrowheads="1"/>
          </p:cNvSpPr>
          <p:nvPr/>
        </p:nvSpPr>
        <p:spPr bwMode="auto">
          <a:xfrm>
            <a:off x="5257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6330" name="Rectangle 10"/>
          <p:cNvSpPr>
            <a:spLocks noChangeArrowheads="1"/>
          </p:cNvSpPr>
          <p:nvPr/>
        </p:nvSpPr>
        <p:spPr bwMode="auto">
          <a:xfrm>
            <a:off x="5943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6331" name="Rectangle 11"/>
          <p:cNvSpPr>
            <a:spLocks noChangeArrowheads="1"/>
          </p:cNvSpPr>
          <p:nvPr/>
        </p:nvSpPr>
        <p:spPr bwMode="auto">
          <a:xfrm>
            <a:off x="6629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6332" name="Rectangle 12"/>
          <p:cNvSpPr>
            <a:spLocks noChangeArrowheads="1"/>
          </p:cNvSpPr>
          <p:nvPr/>
        </p:nvSpPr>
        <p:spPr bwMode="auto">
          <a:xfrm>
            <a:off x="7315200" y="2805113"/>
            <a:ext cx="685800" cy="6096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6333"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6334"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6335" name="Rectangle 15"/>
          <p:cNvSpPr>
            <a:spLocks noChangeArrowheads="1"/>
          </p:cNvSpPr>
          <p:nvPr/>
        </p:nvSpPr>
        <p:spPr bwMode="auto">
          <a:xfrm>
            <a:off x="21336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6336" name="Rectangle 16"/>
          <p:cNvSpPr>
            <a:spLocks noChangeArrowheads="1"/>
          </p:cNvSpPr>
          <p:nvPr/>
        </p:nvSpPr>
        <p:spPr bwMode="auto">
          <a:xfrm>
            <a:off x="26670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6337" name="Rectangle 17"/>
          <p:cNvSpPr>
            <a:spLocks noChangeArrowheads="1"/>
          </p:cNvSpPr>
          <p:nvPr/>
        </p:nvSpPr>
        <p:spPr bwMode="auto">
          <a:xfrm>
            <a:off x="32004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6338"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6339" name="Text Box 19"/>
          <p:cNvSpPr txBox="1">
            <a:spLocks noChangeArrowheads="1"/>
          </p:cNvSpPr>
          <p:nvPr/>
        </p:nvSpPr>
        <p:spPr bwMode="auto">
          <a:xfrm>
            <a:off x="7315200" y="2133600"/>
            <a:ext cx="7620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solidFill>
                  <a:prstClr val="black"/>
                </a:solidFill>
              </a:rPr>
              <a:t>k= r</a:t>
            </a:r>
          </a:p>
        </p:txBody>
      </p:sp>
      <p:sp>
        <p:nvSpPr>
          <p:cNvPr id="56340" name="Rectangle 20"/>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6341" name="Rectangle 21"/>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6342" name="Rectangle 22"/>
          <p:cNvSpPr>
            <a:spLocks noChangeArrowheads="1"/>
          </p:cNvSpPr>
          <p:nvPr/>
        </p:nvSpPr>
        <p:spPr bwMode="auto">
          <a:xfrm>
            <a:off x="60960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6343" name="Rectangle 23"/>
          <p:cNvSpPr>
            <a:spLocks noChangeArrowheads="1"/>
          </p:cNvSpPr>
          <p:nvPr/>
        </p:nvSpPr>
        <p:spPr bwMode="auto">
          <a:xfrm>
            <a:off x="66294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6344" name="Rectangle 24"/>
          <p:cNvSpPr>
            <a:spLocks noChangeArrowheads="1"/>
          </p:cNvSpPr>
          <p:nvPr/>
        </p:nvSpPr>
        <p:spPr bwMode="auto">
          <a:xfrm>
            <a:off x="71628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6345" name="Rectangle 25"/>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6346" name="Text Box 26"/>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6347" name="Text Box 27"/>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6348" name="Line 28"/>
          <p:cNvSpPr>
            <a:spLocks noChangeShapeType="1"/>
          </p:cNvSpPr>
          <p:nvPr/>
        </p:nvSpPr>
        <p:spPr bwMode="auto">
          <a:xfrm>
            <a:off x="7620000" y="2438400"/>
            <a:ext cx="0" cy="304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6349" name="Line 29"/>
          <p:cNvSpPr>
            <a:spLocks noChangeShapeType="1"/>
          </p:cNvSpPr>
          <p:nvPr/>
        </p:nvSpPr>
        <p:spPr bwMode="auto">
          <a:xfrm flipV="1">
            <a:off x="39624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6350" name="Line 30"/>
          <p:cNvSpPr>
            <a:spLocks noChangeShapeType="1"/>
          </p:cNvSpPr>
          <p:nvPr/>
        </p:nvSpPr>
        <p:spPr bwMode="auto">
          <a:xfrm flipV="1">
            <a:off x="74676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6351" name="Text Box 31"/>
          <p:cNvSpPr txBox="1">
            <a:spLocks noChangeArrowheads="1"/>
          </p:cNvSpPr>
          <p:nvPr/>
        </p:nvSpPr>
        <p:spPr bwMode="auto">
          <a:xfrm>
            <a:off x="38100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6352" name="Text Box 32"/>
          <p:cNvSpPr txBox="1">
            <a:spLocks noChangeArrowheads="1"/>
          </p:cNvSpPr>
          <p:nvPr/>
        </p:nvSpPr>
        <p:spPr bwMode="auto">
          <a:xfrm>
            <a:off x="73152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203516766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5"/>
          <p:cNvSpPr>
            <a:spLocks noGrp="1"/>
          </p:cNvSpPr>
          <p:nvPr>
            <p:ph type="sldNum" sz="quarter" idx="12"/>
          </p:nvPr>
        </p:nvSpPr>
        <p:spPr/>
        <p:txBody>
          <a:bodyPr/>
          <a:lstStyle/>
          <a:p>
            <a:fld id="{E5BC126C-A04E-441E-BBF7-302AB9993C3F}" type="slidenum">
              <a:rPr lang="en-US">
                <a:solidFill>
                  <a:prstClr val="black"/>
                </a:solidFill>
              </a:rPr>
              <a:pPr/>
              <a:t>21</a:t>
            </a:fld>
            <a:endParaRPr lang="en-US">
              <a:solidFill>
                <a:prstClr val="black"/>
              </a:solidFill>
            </a:endParaRPr>
          </a:p>
        </p:txBody>
      </p:sp>
      <p:sp>
        <p:nvSpPr>
          <p:cNvPr id="57346"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57347" name="Rectangle 3"/>
          <p:cNvSpPr>
            <a:spLocks noChangeArrowheads="1"/>
          </p:cNvSpPr>
          <p:nvPr/>
        </p:nvSpPr>
        <p:spPr bwMode="auto">
          <a:xfrm>
            <a:off x="1143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7348" name="Rectangle 4"/>
          <p:cNvSpPr>
            <a:spLocks noChangeArrowheads="1"/>
          </p:cNvSpPr>
          <p:nvPr/>
        </p:nvSpPr>
        <p:spPr bwMode="auto">
          <a:xfrm>
            <a:off x="1828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7349" name="Rectangle 5"/>
          <p:cNvSpPr>
            <a:spLocks noChangeArrowheads="1"/>
          </p:cNvSpPr>
          <p:nvPr/>
        </p:nvSpPr>
        <p:spPr bwMode="auto">
          <a:xfrm>
            <a:off x="2514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7350" name="Rectangle 6"/>
          <p:cNvSpPr>
            <a:spLocks noChangeArrowheads="1"/>
          </p:cNvSpPr>
          <p:nvPr/>
        </p:nvSpPr>
        <p:spPr bwMode="auto">
          <a:xfrm>
            <a:off x="3200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7351" name="Rectangle 7"/>
          <p:cNvSpPr>
            <a:spLocks noChangeArrowheads="1"/>
          </p:cNvSpPr>
          <p:nvPr/>
        </p:nvSpPr>
        <p:spPr bwMode="auto">
          <a:xfrm>
            <a:off x="3886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7352" name="Rectangle 8"/>
          <p:cNvSpPr>
            <a:spLocks noChangeArrowheads="1"/>
          </p:cNvSpPr>
          <p:nvPr/>
        </p:nvSpPr>
        <p:spPr bwMode="auto">
          <a:xfrm>
            <a:off x="45720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7353" name="Rectangle 9"/>
          <p:cNvSpPr>
            <a:spLocks noChangeArrowheads="1"/>
          </p:cNvSpPr>
          <p:nvPr/>
        </p:nvSpPr>
        <p:spPr bwMode="auto">
          <a:xfrm>
            <a:off x="52578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7354" name="Rectangle 10"/>
          <p:cNvSpPr>
            <a:spLocks noChangeArrowheads="1"/>
          </p:cNvSpPr>
          <p:nvPr/>
        </p:nvSpPr>
        <p:spPr bwMode="auto">
          <a:xfrm>
            <a:off x="59436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7355" name="Rectangle 11"/>
          <p:cNvSpPr>
            <a:spLocks noChangeArrowheads="1"/>
          </p:cNvSpPr>
          <p:nvPr/>
        </p:nvSpPr>
        <p:spPr bwMode="auto">
          <a:xfrm>
            <a:off x="66294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7356" name="Rectangle 12"/>
          <p:cNvSpPr>
            <a:spLocks noChangeArrowheads="1"/>
          </p:cNvSpPr>
          <p:nvPr/>
        </p:nvSpPr>
        <p:spPr bwMode="auto">
          <a:xfrm>
            <a:off x="7315200" y="2805113"/>
            <a:ext cx="685800" cy="609600"/>
          </a:xfrm>
          <a:prstGeom prst="rect">
            <a:avLst/>
          </a:prstGeom>
          <a:solidFill>
            <a:srgbClr val="FF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7357" name="Rectangle 13"/>
          <p:cNvSpPr>
            <a:spLocks noChangeArrowheads="1"/>
          </p:cNvSpPr>
          <p:nvPr/>
        </p:nvSpPr>
        <p:spPr bwMode="auto">
          <a:xfrm>
            <a:off x="10668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7358" name="Rectangle 14"/>
          <p:cNvSpPr>
            <a:spLocks noChangeArrowheads="1"/>
          </p:cNvSpPr>
          <p:nvPr/>
        </p:nvSpPr>
        <p:spPr bwMode="auto">
          <a:xfrm>
            <a:off x="16002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7359" name="Rectangle 15"/>
          <p:cNvSpPr>
            <a:spLocks noChangeArrowheads="1"/>
          </p:cNvSpPr>
          <p:nvPr/>
        </p:nvSpPr>
        <p:spPr bwMode="auto">
          <a:xfrm>
            <a:off x="21336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57360" name="Rectangle 16"/>
          <p:cNvSpPr>
            <a:spLocks noChangeArrowheads="1"/>
          </p:cNvSpPr>
          <p:nvPr/>
        </p:nvSpPr>
        <p:spPr bwMode="auto">
          <a:xfrm>
            <a:off x="26670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7361" name="Rectangle 17"/>
          <p:cNvSpPr>
            <a:spLocks noChangeArrowheads="1"/>
          </p:cNvSpPr>
          <p:nvPr/>
        </p:nvSpPr>
        <p:spPr bwMode="auto">
          <a:xfrm>
            <a:off x="3200400" y="4191000"/>
            <a:ext cx="533400" cy="457200"/>
          </a:xfrm>
          <a:prstGeom prst="rect">
            <a:avLst/>
          </a:prstGeom>
          <a:solidFill>
            <a:srgbClr val="99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57362" name="Rectangle 18"/>
          <p:cNvSpPr>
            <a:spLocks noChangeArrowheads="1"/>
          </p:cNvSpPr>
          <p:nvPr/>
        </p:nvSpPr>
        <p:spPr bwMode="auto">
          <a:xfrm>
            <a:off x="3733800" y="4191000"/>
            <a:ext cx="533400" cy="4572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7363" name="Rectangle 19"/>
          <p:cNvSpPr>
            <a:spLocks noChangeArrowheads="1"/>
          </p:cNvSpPr>
          <p:nvPr/>
        </p:nvSpPr>
        <p:spPr bwMode="auto">
          <a:xfrm>
            <a:off x="50292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57364" name="Rectangle 20"/>
          <p:cNvSpPr>
            <a:spLocks noChangeArrowheads="1"/>
          </p:cNvSpPr>
          <p:nvPr/>
        </p:nvSpPr>
        <p:spPr bwMode="auto">
          <a:xfrm>
            <a:off x="55626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57365" name="Rectangle 21"/>
          <p:cNvSpPr>
            <a:spLocks noChangeArrowheads="1"/>
          </p:cNvSpPr>
          <p:nvPr/>
        </p:nvSpPr>
        <p:spPr bwMode="auto">
          <a:xfrm>
            <a:off x="60960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57366" name="Rectangle 22"/>
          <p:cNvSpPr>
            <a:spLocks noChangeArrowheads="1"/>
          </p:cNvSpPr>
          <p:nvPr/>
        </p:nvSpPr>
        <p:spPr bwMode="auto">
          <a:xfrm>
            <a:off x="66294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57367" name="Rectangle 23"/>
          <p:cNvSpPr>
            <a:spLocks noChangeArrowheads="1"/>
          </p:cNvSpPr>
          <p:nvPr/>
        </p:nvSpPr>
        <p:spPr bwMode="auto">
          <a:xfrm>
            <a:off x="7162800" y="4191000"/>
            <a:ext cx="533400" cy="457200"/>
          </a:xfrm>
          <a:prstGeom prst="rect">
            <a:avLst/>
          </a:prstGeom>
          <a:solidFill>
            <a:srgbClr val="66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7368" name="Rectangle 24"/>
          <p:cNvSpPr>
            <a:spLocks noChangeArrowheads="1"/>
          </p:cNvSpPr>
          <p:nvPr/>
        </p:nvSpPr>
        <p:spPr bwMode="auto">
          <a:xfrm>
            <a:off x="7696200" y="4191000"/>
            <a:ext cx="533400" cy="457200"/>
          </a:xfrm>
          <a:prstGeom prst="rect">
            <a:avLst/>
          </a:prstGeom>
          <a:solidFill>
            <a:srgbClr val="66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sym typeface="Symbol" pitchFamily="18" charset="2"/>
              </a:rPr>
              <a:t></a:t>
            </a:r>
          </a:p>
        </p:txBody>
      </p:sp>
      <p:sp>
        <p:nvSpPr>
          <p:cNvPr id="57369" name="Text Box 25"/>
          <p:cNvSpPr txBox="1">
            <a:spLocks noChangeArrowheads="1"/>
          </p:cNvSpPr>
          <p:nvPr/>
        </p:nvSpPr>
        <p:spPr bwMode="auto">
          <a:xfrm>
            <a:off x="685800" y="42672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0000FF"/>
                </a:solidFill>
              </a:rPr>
              <a:t>L</a:t>
            </a:r>
          </a:p>
        </p:txBody>
      </p:sp>
      <p:sp>
        <p:nvSpPr>
          <p:cNvPr id="57370" name="Text Box 26"/>
          <p:cNvSpPr txBox="1">
            <a:spLocks noChangeArrowheads="1"/>
          </p:cNvSpPr>
          <p:nvPr/>
        </p:nvSpPr>
        <p:spPr bwMode="auto">
          <a:xfrm>
            <a:off x="4648200" y="4205288"/>
            <a:ext cx="5334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R</a:t>
            </a:r>
          </a:p>
        </p:txBody>
      </p:sp>
      <p:sp>
        <p:nvSpPr>
          <p:cNvPr id="57371" name="Line 27"/>
          <p:cNvSpPr>
            <a:spLocks noChangeShapeType="1"/>
          </p:cNvSpPr>
          <p:nvPr/>
        </p:nvSpPr>
        <p:spPr bwMode="auto">
          <a:xfrm flipV="1">
            <a:off x="39624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7372" name="Line 28"/>
          <p:cNvSpPr>
            <a:spLocks noChangeShapeType="1"/>
          </p:cNvSpPr>
          <p:nvPr/>
        </p:nvSpPr>
        <p:spPr bwMode="auto">
          <a:xfrm flipV="1">
            <a:off x="7924800" y="4724400"/>
            <a:ext cx="0" cy="228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7373" name="Text Box 29"/>
          <p:cNvSpPr txBox="1">
            <a:spLocks noChangeArrowheads="1"/>
          </p:cNvSpPr>
          <p:nvPr/>
        </p:nvSpPr>
        <p:spPr bwMode="auto">
          <a:xfrm>
            <a:off x="3810000" y="4953000"/>
            <a:ext cx="3048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i="1">
                <a:solidFill>
                  <a:srgbClr val="0000FF"/>
                </a:solidFill>
              </a:rPr>
              <a:t>i</a:t>
            </a:r>
          </a:p>
        </p:txBody>
      </p:sp>
      <p:sp>
        <p:nvSpPr>
          <p:cNvPr id="57374" name="Text Box 30"/>
          <p:cNvSpPr txBox="1">
            <a:spLocks noChangeArrowheads="1"/>
          </p:cNvSpPr>
          <p:nvPr/>
        </p:nvSpPr>
        <p:spPr bwMode="auto">
          <a:xfrm>
            <a:off x="7772400" y="4953000"/>
            <a:ext cx="4572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b="1">
                <a:solidFill>
                  <a:srgbClr val="FF3300"/>
                </a:solidFill>
              </a:rPr>
              <a:t>j</a:t>
            </a:r>
          </a:p>
        </p:txBody>
      </p:sp>
    </p:spTree>
    <p:extLst>
      <p:ext uri="{BB962C8B-B14F-4D97-AF65-F5344CB8AC3E}">
        <p14:creationId xmlns:p14="http://schemas.microsoft.com/office/powerpoint/2010/main" val="94770702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a:t>
            </a:r>
            <a:r>
              <a:rPr lang="en-US" altLang="ko-KR" sz="2800" dirty="0" smtClean="0">
                <a:solidFill>
                  <a:srgbClr val="1F497D"/>
                </a:solidFill>
                <a:ea typeface="UWKMJF (KSC)" pitchFamily="2" charset="-127"/>
              </a:rPr>
              <a:t>Divide </a:t>
            </a:r>
            <a:r>
              <a:rPr lang="en-US" altLang="ko-KR" sz="2800" dirty="0">
                <a:solidFill>
                  <a:srgbClr val="1F497D"/>
                </a:solidFill>
                <a:ea typeface="UWKMJF (KSC)" pitchFamily="2" charset="-127"/>
              </a:rPr>
              <a:t>&amp; </a:t>
            </a:r>
            <a:r>
              <a:rPr lang="en-US" altLang="ko-KR" sz="2800" dirty="0" smtClean="0">
                <a:solidFill>
                  <a:srgbClr val="1F497D"/>
                </a:solidFill>
                <a:ea typeface="UWKMJF (KSC)" pitchFamily="2" charset="-127"/>
              </a:rPr>
              <a:t>Conquer: Run Time Analysis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a:buNone/>
                </a:pPr>
                <a:r>
                  <a:rPr lang="en-US" dirty="0" smtClean="0"/>
                  <a:t>Merge sort  Performance </a:t>
                </a:r>
              </a:p>
              <a:p>
                <a:pPr>
                  <a:buClr>
                    <a:schemeClr val="tx2"/>
                  </a:buClr>
                </a:pPr>
                <a:r>
                  <a:rPr lang="en-US" altLang="ko-KR" dirty="0">
                    <a:ea typeface="Gulim" pitchFamily="34" charset="-127"/>
                  </a:rPr>
                  <a:t>Since Merge sort divide a list into two balanced lists, running time is same all the time (Best case = Worst case). </a:t>
                </a:r>
                <a:endParaRPr lang="en-US" altLang="ko-KR" dirty="0" smtClean="0">
                  <a:ea typeface="Gulim" pitchFamily="34" charset="-127"/>
                </a:endParaRPr>
              </a:p>
              <a:p>
                <a:pPr marL="0" indent="0">
                  <a:buClr>
                    <a:schemeClr val="tx2"/>
                  </a:buClr>
                  <a:buNone/>
                </a:pPr>
                <a:r>
                  <a:rPr lang="en-US" b="0" dirty="0" smtClean="0"/>
                  <a:t>	</a:t>
                </a:r>
                <a14:m>
                  <m:oMath xmlns:m="http://schemas.openxmlformats.org/officeDocument/2006/math">
                    <m:r>
                      <a:rPr lang="en-US" b="0" i="1" smtClean="0">
                        <a:latin typeface="Cambria Math"/>
                      </a:rPr>
                      <m:t>𝑇</m:t>
                    </m:r>
                    <m:d>
                      <m:dPr>
                        <m:ctrlPr>
                          <a:rPr lang="en-US" b="0" i="1" smtClean="0">
                            <a:latin typeface="Cambria Math"/>
                          </a:rPr>
                        </m:ctrlPr>
                      </m:dPr>
                      <m:e>
                        <m:r>
                          <a:rPr lang="en-US" b="0" i="1" smtClean="0">
                            <a:latin typeface="Cambria Math"/>
                          </a:rPr>
                          <m:t>𝑛</m:t>
                        </m:r>
                      </m:e>
                    </m:d>
                    <m:r>
                      <a:rPr lang="en-US" b="0" i="1" smtClean="0">
                        <a:latin typeface="Cambria Math"/>
                      </a:rPr>
                      <m:t>=</m:t>
                    </m:r>
                    <m:d>
                      <m:dPr>
                        <m:begChr m:val="{"/>
                        <m:endChr m:val=""/>
                        <m:ctrlPr>
                          <a:rPr lang="en-US" b="0" i="1" smtClean="0">
                            <a:latin typeface="Cambria Math"/>
                          </a:rPr>
                        </m:ctrlPr>
                      </m:dPr>
                      <m:e>
                        <m:eqArr>
                          <m:eqArrPr>
                            <m:ctrlPr>
                              <a:rPr lang="en-US" b="0" i="1" smtClean="0">
                                <a:latin typeface="Cambria Math"/>
                              </a:rPr>
                            </m:ctrlPr>
                          </m:eqArrPr>
                          <m:e>
                            <m:r>
                              <m:rPr>
                                <m:sty m:val="p"/>
                              </m:rPr>
                              <a:rPr lang="el-GR" b="0" i="1" smtClean="0">
                                <a:latin typeface="Cambria Math"/>
                                <a:ea typeface="Cambria Math"/>
                              </a:rPr>
                              <m:t>Θ</m:t>
                            </m:r>
                            <m:d>
                              <m:dPr>
                                <m:ctrlPr>
                                  <a:rPr lang="en-US" b="0" i="1" smtClean="0">
                                    <a:latin typeface="Cambria Math"/>
                                    <a:ea typeface="Cambria Math"/>
                                  </a:rPr>
                                </m:ctrlPr>
                              </m:dPr>
                              <m:e>
                                <m:r>
                                  <a:rPr lang="en-US" b="0" i="1" smtClean="0">
                                    <a:latin typeface="Cambria Math"/>
                                    <a:ea typeface="Cambria Math"/>
                                  </a:rPr>
                                  <m:t>1</m:t>
                                </m:r>
                              </m:e>
                            </m:d>
                            <m:r>
                              <a:rPr lang="en-US" b="0" i="1" smtClean="0">
                                <a:latin typeface="Cambria Math"/>
                                <a:ea typeface="Cambria Math"/>
                              </a:rPr>
                              <m:t>,                         </m:t>
                            </m:r>
                            <m:r>
                              <a:rPr lang="en-US" b="0" i="1" smtClean="0">
                                <a:latin typeface="Cambria Math"/>
                                <a:ea typeface="Cambria Math"/>
                              </a:rPr>
                              <m:t>𝑛</m:t>
                            </m:r>
                            <m:r>
                              <a:rPr lang="en-US" b="0" i="1" smtClean="0">
                                <a:latin typeface="Cambria Math"/>
                                <a:ea typeface="Cambria Math"/>
                              </a:rPr>
                              <m:t>=1</m:t>
                            </m:r>
                          </m:e>
                          <m:e>
                            <m:r>
                              <a:rPr lang="en-US" b="0" i="1" smtClean="0">
                                <a:latin typeface="Cambria Math"/>
                              </a:rPr>
                              <m:t>2</m:t>
                            </m:r>
                            <m:r>
                              <a:rPr lang="en-US" b="0" i="1" smtClean="0">
                                <a:latin typeface="Cambria Math"/>
                              </a:rPr>
                              <m:t>𝑇</m:t>
                            </m:r>
                            <m:d>
                              <m:dPr>
                                <m:ctrlPr>
                                  <a:rPr lang="en-US" b="0" i="1" smtClean="0">
                                    <a:latin typeface="Cambria Math"/>
                                  </a:rPr>
                                </m:ctrlPr>
                              </m:dPr>
                              <m:e>
                                <m:f>
                                  <m:fPr>
                                    <m:type m:val="skw"/>
                                    <m:ctrlPr>
                                      <a:rPr lang="en-US" b="0" i="1" smtClean="0">
                                        <a:latin typeface="Cambria Math"/>
                                      </a:rPr>
                                    </m:ctrlPr>
                                  </m:fPr>
                                  <m:num>
                                    <m:r>
                                      <a:rPr lang="en-US" b="0" i="1" smtClean="0">
                                        <a:latin typeface="Cambria Math"/>
                                      </a:rPr>
                                      <m:t>𝑛</m:t>
                                    </m:r>
                                  </m:num>
                                  <m:den>
                                    <m:r>
                                      <a:rPr lang="en-US" b="0" i="1" smtClean="0">
                                        <a:latin typeface="Cambria Math"/>
                                      </a:rPr>
                                      <m:t>2</m:t>
                                    </m:r>
                                  </m:den>
                                </m:f>
                              </m:e>
                            </m:d>
                            <m:r>
                              <a:rPr lang="en-US" b="0" i="1" smtClean="0">
                                <a:latin typeface="Cambria Math"/>
                              </a:rPr>
                              <m:t>+</m:t>
                            </m:r>
                            <m:r>
                              <m:rPr>
                                <m:sty m:val="p"/>
                              </m:rPr>
                              <a:rPr lang="el-GR" b="0" i="1" smtClean="0">
                                <a:latin typeface="Cambria Math"/>
                                <a:ea typeface="Cambria Math"/>
                              </a:rPr>
                              <m:t>Θ</m:t>
                            </m:r>
                            <m:d>
                              <m:dPr>
                                <m:ctrlPr>
                                  <a:rPr lang="en-US" b="0" i="1" smtClean="0">
                                    <a:latin typeface="Cambria Math"/>
                                    <a:ea typeface="Cambria Math"/>
                                  </a:rPr>
                                </m:ctrlPr>
                              </m:dPr>
                              <m:e>
                                <m:r>
                                  <a:rPr lang="en-US" b="0" i="1" smtClean="0">
                                    <a:latin typeface="Cambria Math"/>
                                    <a:ea typeface="Cambria Math"/>
                                  </a:rPr>
                                  <m:t>𝑛</m:t>
                                </m:r>
                              </m:e>
                            </m:d>
                            <m:r>
                              <a:rPr lang="en-US" b="0" i="1" smtClean="0">
                                <a:latin typeface="Cambria Math"/>
                                <a:ea typeface="Cambria Math"/>
                              </a:rPr>
                              <m:t>,    </m:t>
                            </m:r>
                            <m:r>
                              <a:rPr lang="en-US" b="0" i="1" smtClean="0">
                                <a:latin typeface="Cambria Math"/>
                                <a:ea typeface="Cambria Math"/>
                              </a:rPr>
                              <m:t>𝑛</m:t>
                            </m:r>
                            <m:r>
                              <a:rPr lang="en-US" b="0" i="1" smtClean="0">
                                <a:latin typeface="Cambria Math"/>
                                <a:ea typeface="Cambria Math"/>
                              </a:rPr>
                              <m:t>&gt;1</m:t>
                            </m:r>
                          </m:e>
                        </m:eqArr>
                      </m:e>
                    </m:d>
                  </m:oMath>
                </a14:m>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l="-1481" t="-1346" r="-2889"/>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22</a:t>
            </a:fld>
            <a:endParaRPr lang="en-US">
              <a:solidFill>
                <a:prstClr val="black"/>
              </a:solidFill>
            </a:endParaRPr>
          </a:p>
        </p:txBody>
      </p:sp>
    </p:spTree>
    <p:extLst>
      <p:ext uri="{BB962C8B-B14F-4D97-AF65-F5344CB8AC3E}">
        <p14:creationId xmlns:p14="http://schemas.microsoft.com/office/powerpoint/2010/main" val="356412527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Divide &amp; Conquer: Run Time Analysis )</a:t>
            </a:r>
            <a:endParaRPr lang="en-US" dirty="0"/>
          </a:p>
        </p:txBody>
      </p:sp>
      <mc:AlternateContent xmlns:mc="http://schemas.openxmlformats.org/markup-compatibility/2006" xmlns:a14="http://schemas.microsoft.com/office/drawing/2010/main">
        <mc:Choice Requires="a14">
          <p:sp>
            <p:nvSpPr>
              <p:cNvPr id="3" name="Content Placeholder 2"/>
              <p:cNvSpPr>
                <a:spLocks noGrp="1"/>
              </p:cNvSpPr>
              <p:nvPr>
                <p:ph idx="1"/>
              </p:nvPr>
            </p:nvSpPr>
            <p:spPr/>
            <p:txBody>
              <a:bodyPr/>
              <a:lstStyle/>
              <a:p>
                <a:pPr marL="0" lvl="0" indent="0">
                  <a:buClr>
                    <a:srgbClr val="EEECE1"/>
                  </a:buClr>
                  <a:buNone/>
                </a:pPr>
                <a14:m>
                  <m:oMathPara xmlns:m="http://schemas.openxmlformats.org/officeDocument/2006/math">
                    <m:oMathParaPr>
                      <m:jc m:val="left"/>
                    </m:oMathParaPr>
                    <m:oMath xmlns:m="http://schemas.openxmlformats.org/officeDocument/2006/math">
                      <m:r>
                        <a:rPr lang="en-US" sz="1800" i="1" dirty="0" smtClean="0">
                          <a:solidFill>
                            <a:prstClr val="black"/>
                          </a:solidFill>
                          <a:latin typeface="Cambria Math"/>
                        </a:rPr>
                        <m:t>𝑇</m:t>
                      </m:r>
                      <m:d>
                        <m:dPr>
                          <m:ctrlPr>
                            <a:rPr lang="en-US" sz="1800" i="1" dirty="0">
                              <a:solidFill>
                                <a:prstClr val="black"/>
                              </a:solidFill>
                              <a:latin typeface="Cambria Math"/>
                            </a:rPr>
                          </m:ctrlPr>
                        </m:dPr>
                        <m:e>
                          <m:r>
                            <a:rPr lang="en-US" sz="1800" i="1" dirty="0">
                              <a:solidFill>
                                <a:prstClr val="black"/>
                              </a:solidFill>
                              <a:latin typeface="Cambria Math"/>
                            </a:rPr>
                            <m:t>𝑛</m:t>
                          </m:r>
                        </m:e>
                      </m:d>
                      <m:r>
                        <a:rPr lang="en-US" sz="1800" i="1" dirty="0">
                          <a:solidFill>
                            <a:prstClr val="black"/>
                          </a:solidFill>
                          <a:latin typeface="Cambria Math"/>
                        </a:rPr>
                        <m:t>=2</m:t>
                      </m:r>
                      <m:r>
                        <a:rPr lang="en-US" sz="1800" i="1" dirty="0">
                          <a:solidFill>
                            <a:prstClr val="black"/>
                          </a:solidFill>
                          <a:latin typeface="Cambria Math"/>
                        </a:rPr>
                        <m:t>𝑇</m:t>
                      </m:r>
                      <m:d>
                        <m:dPr>
                          <m:ctrlPr>
                            <a:rPr lang="en-US" sz="1800" i="1" dirty="0">
                              <a:solidFill>
                                <a:prstClr val="black"/>
                              </a:solidFill>
                              <a:latin typeface="Cambria Math"/>
                            </a:rPr>
                          </m:ctrlPr>
                        </m:dPr>
                        <m:e>
                          <m:f>
                            <m:fPr>
                              <m:ctrlPr>
                                <a:rPr lang="en-US" sz="1800" i="1" dirty="0">
                                  <a:solidFill>
                                    <a:prstClr val="black"/>
                                  </a:solidFill>
                                  <a:latin typeface="Cambria Math"/>
                                </a:rPr>
                              </m:ctrlPr>
                            </m:fPr>
                            <m:num>
                              <m:r>
                                <a:rPr lang="en-US" sz="1800" i="1" dirty="0">
                                  <a:solidFill>
                                    <a:prstClr val="black"/>
                                  </a:solidFill>
                                  <a:latin typeface="Cambria Math"/>
                                </a:rPr>
                                <m:t>𝑛</m:t>
                              </m:r>
                            </m:num>
                            <m:den>
                              <m:r>
                                <a:rPr lang="en-US" sz="1800" i="1" dirty="0">
                                  <a:solidFill>
                                    <a:prstClr val="black"/>
                                  </a:solidFill>
                                  <a:latin typeface="Cambria Math"/>
                                </a:rPr>
                                <m:t>2</m:t>
                              </m:r>
                            </m:den>
                          </m:f>
                        </m:e>
                      </m:d>
                      <m:r>
                        <a:rPr lang="en-US" sz="1800" i="1" dirty="0">
                          <a:solidFill>
                            <a:prstClr val="black"/>
                          </a:solidFill>
                          <a:latin typeface="Cambria Math"/>
                        </a:rPr>
                        <m:t>+</m:t>
                      </m:r>
                      <m:r>
                        <a:rPr lang="en-US" sz="1800" i="1" dirty="0">
                          <a:solidFill>
                            <a:prstClr val="black"/>
                          </a:solidFill>
                          <a:latin typeface="Cambria Math"/>
                        </a:rPr>
                        <m:t>𝑛</m:t>
                      </m:r>
                    </m:oMath>
                  </m:oMathPara>
                </a14:m>
                <a:endParaRPr lang="en-US" sz="1800" i="1" dirty="0">
                  <a:solidFill>
                    <a:prstClr val="black"/>
                  </a:solidFill>
                  <a:latin typeface="Cambria Math"/>
                </a:endParaRPr>
              </a:p>
              <a:p>
                <a:pPr marL="0" lvl="0" indent="0">
                  <a:buClr>
                    <a:srgbClr val="EEECE1"/>
                  </a:buClr>
                  <a:buNone/>
                </a:pPr>
                <a:r>
                  <a:rPr lang="en-US" sz="1800" dirty="0">
                    <a:solidFill>
                      <a:prstClr val="black"/>
                    </a:solidFill>
                  </a:rPr>
                  <a:t>	</a:t>
                </a:r>
                <a14:m>
                  <m:oMath xmlns:m="http://schemas.openxmlformats.org/officeDocument/2006/math">
                    <m:r>
                      <a:rPr lang="en-US" sz="1800" i="1" dirty="0">
                        <a:solidFill>
                          <a:prstClr val="black"/>
                        </a:solidFill>
                        <a:latin typeface="Cambria Math"/>
                      </a:rPr>
                      <m:t>=2</m:t>
                    </m:r>
                    <m:d>
                      <m:dPr>
                        <m:ctrlPr>
                          <a:rPr lang="en-US" sz="1800" i="1" dirty="0">
                            <a:solidFill>
                              <a:prstClr val="black"/>
                            </a:solidFill>
                            <a:latin typeface="Cambria Math"/>
                          </a:rPr>
                        </m:ctrlPr>
                      </m:dPr>
                      <m:e>
                        <m:r>
                          <a:rPr lang="en-US" sz="1800" i="1" dirty="0">
                            <a:solidFill>
                              <a:prstClr val="black"/>
                            </a:solidFill>
                            <a:latin typeface="Cambria Math"/>
                          </a:rPr>
                          <m:t>2</m:t>
                        </m:r>
                        <m:r>
                          <a:rPr lang="en-US" sz="1800" i="1" dirty="0">
                            <a:solidFill>
                              <a:prstClr val="black"/>
                            </a:solidFill>
                            <a:latin typeface="Cambria Math"/>
                          </a:rPr>
                          <m:t>𝑇</m:t>
                        </m:r>
                        <m:d>
                          <m:dPr>
                            <m:ctrlPr>
                              <a:rPr lang="en-US" sz="1800" i="1" dirty="0">
                                <a:solidFill>
                                  <a:prstClr val="black"/>
                                </a:solidFill>
                                <a:latin typeface="Cambria Math"/>
                              </a:rPr>
                            </m:ctrlPr>
                          </m:dPr>
                          <m:e>
                            <m:f>
                              <m:fPr>
                                <m:ctrlPr>
                                  <a:rPr lang="en-US" sz="1800" i="1" dirty="0">
                                    <a:solidFill>
                                      <a:prstClr val="black"/>
                                    </a:solidFill>
                                    <a:latin typeface="Cambria Math"/>
                                  </a:rPr>
                                </m:ctrlPr>
                              </m:fPr>
                              <m:num>
                                <m:f>
                                  <m:fPr>
                                    <m:ctrlPr>
                                      <a:rPr lang="en-US" sz="1800" i="1" dirty="0">
                                        <a:solidFill>
                                          <a:prstClr val="black"/>
                                        </a:solidFill>
                                        <a:latin typeface="Cambria Math"/>
                                      </a:rPr>
                                    </m:ctrlPr>
                                  </m:fPr>
                                  <m:num>
                                    <m:r>
                                      <a:rPr lang="en-US" sz="1800" i="1" dirty="0">
                                        <a:solidFill>
                                          <a:prstClr val="black"/>
                                        </a:solidFill>
                                        <a:latin typeface="Cambria Math"/>
                                      </a:rPr>
                                      <m:t>𝑛</m:t>
                                    </m:r>
                                  </m:num>
                                  <m:den>
                                    <m:r>
                                      <a:rPr lang="en-US" sz="1800" i="1" dirty="0">
                                        <a:solidFill>
                                          <a:prstClr val="black"/>
                                        </a:solidFill>
                                        <a:latin typeface="Cambria Math"/>
                                      </a:rPr>
                                      <m:t>2</m:t>
                                    </m:r>
                                  </m:den>
                                </m:f>
                              </m:num>
                              <m:den>
                                <m:r>
                                  <a:rPr lang="en-US" sz="1800" i="1" dirty="0">
                                    <a:solidFill>
                                      <a:prstClr val="black"/>
                                    </a:solidFill>
                                    <a:latin typeface="Cambria Math"/>
                                  </a:rPr>
                                  <m:t>2</m:t>
                                </m:r>
                              </m:den>
                            </m:f>
                          </m:e>
                        </m:d>
                        <m:r>
                          <a:rPr lang="en-US" sz="1800" i="1" dirty="0">
                            <a:solidFill>
                              <a:prstClr val="black"/>
                            </a:solidFill>
                            <a:latin typeface="Cambria Math"/>
                          </a:rPr>
                          <m:t>+</m:t>
                        </m:r>
                        <m:f>
                          <m:fPr>
                            <m:ctrlPr>
                              <a:rPr lang="en-US" sz="1800" i="1" dirty="0">
                                <a:solidFill>
                                  <a:prstClr val="black"/>
                                </a:solidFill>
                                <a:latin typeface="Cambria Math"/>
                              </a:rPr>
                            </m:ctrlPr>
                          </m:fPr>
                          <m:num>
                            <m:r>
                              <a:rPr lang="en-US" sz="1800" i="1" dirty="0">
                                <a:solidFill>
                                  <a:prstClr val="black"/>
                                </a:solidFill>
                                <a:latin typeface="Cambria Math"/>
                              </a:rPr>
                              <m:t>𝑛</m:t>
                            </m:r>
                          </m:num>
                          <m:den>
                            <m:r>
                              <a:rPr lang="en-US" sz="1800" i="1" dirty="0">
                                <a:solidFill>
                                  <a:prstClr val="black"/>
                                </a:solidFill>
                                <a:latin typeface="Cambria Math"/>
                              </a:rPr>
                              <m:t>2</m:t>
                            </m:r>
                          </m:den>
                        </m:f>
                      </m:e>
                    </m:d>
                    <m:r>
                      <a:rPr lang="en-US" sz="1800" i="1" dirty="0">
                        <a:solidFill>
                          <a:prstClr val="black"/>
                        </a:solidFill>
                        <a:latin typeface="Cambria Math"/>
                      </a:rPr>
                      <m:t>+</m:t>
                    </m:r>
                    <m:r>
                      <a:rPr lang="en-US" sz="1800" i="1" dirty="0">
                        <a:solidFill>
                          <a:prstClr val="black"/>
                        </a:solidFill>
                        <a:latin typeface="Cambria Math"/>
                      </a:rPr>
                      <m:t>𝑛</m:t>
                    </m:r>
                    <m:r>
                      <a:rPr lang="en-US" sz="1800" i="1" dirty="0">
                        <a:solidFill>
                          <a:prstClr val="black"/>
                        </a:solidFill>
                        <a:latin typeface="Cambria Math"/>
                      </a:rPr>
                      <m:t> =</m:t>
                    </m:r>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2</m:t>
                        </m:r>
                      </m:sup>
                    </m:sSup>
                    <m:r>
                      <a:rPr lang="en-US" sz="1800" i="1" dirty="0">
                        <a:solidFill>
                          <a:prstClr val="black"/>
                        </a:solidFill>
                        <a:latin typeface="Cambria Math"/>
                      </a:rPr>
                      <m:t>𝑇</m:t>
                    </m:r>
                    <m:d>
                      <m:dPr>
                        <m:ctrlPr>
                          <a:rPr lang="en-US" sz="1800" i="1" dirty="0">
                            <a:solidFill>
                              <a:prstClr val="black"/>
                            </a:solidFill>
                            <a:latin typeface="Cambria Math"/>
                          </a:rPr>
                        </m:ctrlPr>
                      </m:dPr>
                      <m:e>
                        <m:f>
                          <m:fPr>
                            <m:ctrlPr>
                              <a:rPr lang="en-US" sz="1800" i="1" dirty="0">
                                <a:solidFill>
                                  <a:prstClr val="black"/>
                                </a:solidFill>
                                <a:latin typeface="Cambria Math"/>
                              </a:rPr>
                            </m:ctrlPr>
                          </m:fPr>
                          <m:num>
                            <m:r>
                              <a:rPr lang="en-US" sz="1800" i="1" dirty="0">
                                <a:solidFill>
                                  <a:prstClr val="black"/>
                                </a:solidFill>
                                <a:latin typeface="Cambria Math"/>
                              </a:rPr>
                              <m:t>𝑛</m:t>
                            </m:r>
                          </m:num>
                          <m:den>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2</m:t>
                                </m:r>
                              </m:sup>
                            </m:sSup>
                          </m:den>
                        </m:f>
                      </m:e>
                    </m:d>
                    <m:r>
                      <a:rPr lang="en-US" sz="1800" i="1" dirty="0">
                        <a:solidFill>
                          <a:prstClr val="black"/>
                        </a:solidFill>
                        <a:latin typeface="Cambria Math"/>
                      </a:rPr>
                      <m:t>+</m:t>
                    </m:r>
                    <m:d>
                      <m:dPr>
                        <m:ctrlPr>
                          <a:rPr lang="en-US" sz="1800" i="1" dirty="0">
                            <a:solidFill>
                              <a:prstClr val="black"/>
                            </a:solidFill>
                            <a:latin typeface="Cambria Math"/>
                          </a:rPr>
                        </m:ctrlPr>
                      </m:dPr>
                      <m:e>
                        <m:r>
                          <a:rPr lang="en-US" sz="1800" i="1" dirty="0">
                            <a:solidFill>
                              <a:prstClr val="black"/>
                            </a:solidFill>
                            <a:latin typeface="Cambria Math"/>
                          </a:rPr>
                          <m:t>𝑛</m:t>
                        </m:r>
                        <m:r>
                          <a:rPr lang="en-US" sz="1800" i="1" dirty="0">
                            <a:solidFill>
                              <a:prstClr val="black"/>
                            </a:solidFill>
                            <a:latin typeface="Cambria Math"/>
                          </a:rPr>
                          <m:t>+</m:t>
                        </m:r>
                        <m:r>
                          <a:rPr lang="en-US" sz="1800" i="1" dirty="0">
                            <a:solidFill>
                              <a:prstClr val="black"/>
                            </a:solidFill>
                            <a:latin typeface="Cambria Math"/>
                          </a:rPr>
                          <m:t>𝑛</m:t>
                        </m:r>
                      </m:e>
                    </m:d>
                  </m:oMath>
                </a14:m>
                <a:endParaRPr lang="en-US" sz="1800" i="1" dirty="0">
                  <a:solidFill>
                    <a:prstClr val="black"/>
                  </a:solidFill>
                  <a:latin typeface="Cambria Math"/>
                </a:endParaRPr>
              </a:p>
              <a:p>
                <a:pPr marL="0" lvl="0" indent="0">
                  <a:buClr>
                    <a:srgbClr val="EEECE1"/>
                  </a:buClr>
                  <a:buNone/>
                </a:pPr>
                <a:r>
                  <a:rPr lang="en-US" sz="1800" dirty="0">
                    <a:solidFill>
                      <a:prstClr val="black"/>
                    </a:solidFill>
                  </a:rPr>
                  <a:t>	</a:t>
                </a:r>
                <a14:m>
                  <m:oMath xmlns:m="http://schemas.openxmlformats.org/officeDocument/2006/math">
                    <m:r>
                      <a:rPr lang="en-US" sz="1800" i="1" dirty="0">
                        <a:solidFill>
                          <a:prstClr val="black"/>
                        </a:solidFill>
                        <a:latin typeface="Cambria Math"/>
                      </a:rPr>
                      <m:t>=</m:t>
                    </m:r>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2</m:t>
                        </m:r>
                      </m:sup>
                    </m:sSup>
                    <m:d>
                      <m:dPr>
                        <m:ctrlPr>
                          <a:rPr lang="en-US" sz="1800" i="1" dirty="0">
                            <a:solidFill>
                              <a:prstClr val="black"/>
                            </a:solidFill>
                            <a:latin typeface="Cambria Math"/>
                          </a:rPr>
                        </m:ctrlPr>
                      </m:dPr>
                      <m:e>
                        <m:r>
                          <a:rPr lang="en-US" sz="1800" i="1" dirty="0">
                            <a:solidFill>
                              <a:prstClr val="black"/>
                            </a:solidFill>
                            <a:latin typeface="Cambria Math"/>
                          </a:rPr>
                          <m:t>2</m:t>
                        </m:r>
                        <m:r>
                          <a:rPr lang="en-US" sz="1800" i="1" dirty="0">
                            <a:solidFill>
                              <a:prstClr val="black"/>
                            </a:solidFill>
                            <a:latin typeface="Cambria Math"/>
                          </a:rPr>
                          <m:t>𝑇</m:t>
                        </m:r>
                        <m:d>
                          <m:dPr>
                            <m:ctrlPr>
                              <a:rPr lang="en-US" sz="1800" i="1" dirty="0">
                                <a:solidFill>
                                  <a:prstClr val="black"/>
                                </a:solidFill>
                                <a:latin typeface="Cambria Math"/>
                              </a:rPr>
                            </m:ctrlPr>
                          </m:dPr>
                          <m:e>
                            <m:f>
                              <m:fPr>
                                <m:ctrlPr>
                                  <a:rPr lang="en-US" sz="1800" i="1" dirty="0">
                                    <a:solidFill>
                                      <a:prstClr val="black"/>
                                    </a:solidFill>
                                    <a:latin typeface="Cambria Math"/>
                                  </a:rPr>
                                </m:ctrlPr>
                              </m:fPr>
                              <m:num>
                                <m:f>
                                  <m:fPr>
                                    <m:ctrlPr>
                                      <a:rPr lang="en-US" sz="1800" i="1" dirty="0">
                                        <a:solidFill>
                                          <a:prstClr val="black"/>
                                        </a:solidFill>
                                        <a:latin typeface="Cambria Math"/>
                                      </a:rPr>
                                    </m:ctrlPr>
                                  </m:fPr>
                                  <m:num>
                                    <m:r>
                                      <a:rPr lang="en-US" sz="1800" i="1" dirty="0">
                                        <a:solidFill>
                                          <a:prstClr val="black"/>
                                        </a:solidFill>
                                        <a:latin typeface="Cambria Math"/>
                                      </a:rPr>
                                      <m:t>𝑛</m:t>
                                    </m:r>
                                  </m:num>
                                  <m:den>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2</m:t>
                                        </m:r>
                                      </m:sup>
                                    </m:sSup>
                                  </m:den>
                                </m:f>
                              </m:num>
                              <m:den>
                                <m:r>
                                  <a:rPr lang="en-US" sz="1800" i="1" dirty="0">
                                    <a:solidFill>
                                      <a:prstClr val="black"/>
                                    </a:solidFill>
                                    <a:latin typeface="Cambria Math"/>
                                  </a:rPr>
                                  <m:t>2</m:t>
                                </m:r>
                              </m:den>
                            </m:f>
                          </m:e>
                        </m:d>
                        <m:r>
                          <a:rPr lang="en-US" sz="1800" i="1" dirty="0">
                            <a:solidFill>
                              <a:prstClr val="black"/>
                            </a:solidFill>
                            <a:latin typeface="Cambria Math"/>
                          </a:rPr>
                          <m:t>+</m:t>
                        </m:r>
                        <m:f>
                          <m:fPr>
                            <m:ctrlPr>
                              <a:rPr lang="en-US" sz="1800" i="1" dirty="0">
                                <a:solidFill>
                                  <a:prstClr val="black"/>
                                </a:solidFill>
                                <a:latin typeface="Cambria Math"/>
                              </a:rPr>
                            </m:ctrlPr>
                          </m:fPr>
                          <m:num>
                            <m:r>
                              <a:rPr lang="en-US" sz="1800" i="1" dirty="0">
                                <a:solidFill>
                                  <a:prstClr val="black"/>
                                </a:solidFill>
                                <a:latin typeface="Cambria Math"/>
                              </a:rPr>
                              <m:t>𝑛</m:t>
                            </m:r>
                          </m:num>
                          <m:den>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2</m:t>
                                </m:r>
                              </m:sup>
                            </m:sSup>
                          </m:den>
                        </m:f>
                      </m:e>
                    </m:d>
                    <m:r>
                      <a:rPr lang="en-US" sz="1800" i="1" dirty="0">
                        <a:solidFill>
                          <a:prstClr val="black"/>
                        </a:solidFill>
                        <a:latin typeface="Cambria Math"/>
                      </a:rPr>
                      <m:t>+</m:t>
                    </m:r>
                    <m:d>
                      <m:dPr>
                        <m:ctrlPr>
                          <a:rPr lang="en-US" sz="1800" i="1" dirty="0">
                            <a:solidFill>
                              <a:prstClr val="black"/>
                            </a:solidFill>
                            <a:latin typeface="Cambria Math"/>
                          </a:rPr>
                        </m:ctrlPr>
                      </m:dPr>
                      <m:e>
                        <m:r>
                          <a:rPr lang="en-US" sz="1800" i="1" dirty="0">
                            <a:solidFill>
                              <a:prstClr val="black"/>
                            </a:solidFill>
                            <a:latin typeface="Cambria Math"/>
                          </a:rPr>
                          <m:t>𝑛</m:t>
                        </m:r>
                        <m:r>
                          <a:rPr lang="en-US" sz="1800" i="1" dirty="0">
                            <a:solidFill>
                              <a:prstClr val="black"/>
                            </a:solidFill>
                            <a:latin typeface="Cambria Math"/>
                          </a:rPr>
                          <m:t>+</m:t>
                        </m:r>
                        <m:r>
                          <a:rPr lang="en-US" sz="1800" i="1" dirty="0">
                            <a:solidFill>
                              <a:prstClr val="black"/>
                            </a:solidFill>
                            <a:latin typeface="Cambria Math"/>
                          </a:rPr>
                          <m:t>𝑛</m:t>
                        </m:r>
                      </m:e>
                    </m:d>
                    <m:r>
                      <a:rPr lang="en-US" sz="1800" i="1" dirty="0">
                        <a:solidFill>
                          <a:prstClr val="black"/>
                        </a:solidFill>
                        <a:latin typeface="Cambria Math"/>
                      </a:rPr>
                      <m:t>=</m:t>
                    </m:r>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3</m:t>
                        </m:r>
                      </m:sup>
                    </m:sSup>
                    <m:r>
                      <a:rPr lang="en-US" sz="1800" i="1" dirty="0">
                        <a:solidFill>
                          <a:prstClr val="black"/>
                        </a:solidFill>
                        <a:latin typeface="Cambria Math"/>
                      </a:rPr>
                      <m:t>𝑇</m:t>
                    </m:r>
                    <m:d>
                      <m:dPr>
                        <m:ctrlPr>
                          <a:rPr lang="en-US" sz="1800" i="1" dirty="0">
                            <a:solidFill>
                              <a:prstClr val="black"/>
                            </a:solidFill>
                            <a:latin typeface="Cambria Math"/>
                          </a:rPr>
                        </m:ctrlPr>
                      </m:dPr>
                      <m:e>
                        <m:f>
                          <m:fPr>
                            <m:ctrlPr>
                              <a:rPr lang="en-US" sz="1800" i="1" dirty="0">
                                <a:solidFill>
                                  <a:prstClr val="black"/>
                                </a:solidFill>
                                <a:latin typeface="Cambria Math"/>
                              </a:rPr>
                            </m:ctrlPr>
                          </m:fPr>
                          <m:num>
                            <m:r>
                              <a:rPr lang="en-US" sz="1800" i="1" dirty="0">
                                <a:solidFill>
                                  <a:prstClr val="black"/>
                                </a:solidFill>
                                <a:latin typeface="Cambria Math"/>
                              </a:rPr>
                              <m:t>𝑛</m:t>
                            </m:r>
                          </m:num>
                          <m:den>
                            <m:sSup>
                              <m:sSupPr>
                                <m:ctrlPr>
                                  <a:rPr lang="en-US" sz="1800" i="1" dirty="0">
                                    <a:solidFill>
                                      <a:prstClr val="black"/>
                                    </a:solidFill>
                                    <a:latin typeface="Cambria Math"/>
                                  </a:rPr>
                                </m:ctrlPr>
                              </m:sSupPr>
                              <m:e>
                                <m:r>
                                  <a:rPr lang="en-US" sz="1800" i="1" dirty="0">
                                    <a:solidFill>
                                      <a:prstClr val="black"/>
                                    </a:solidFill>
                                    <a:latin typeface="Cambria Math"/>
                                  </a:rPr>
                                  <m:t>2</m:t>
                                </m:r>
                              </m:e>
                              <m:sup>
                                <m:r>
                                  <a:rPr lang="en-US" sz="1800" i="1" dirty="0">
                                    <a:solidFill>
                                      <a:prstClr val="black"/>
                                    </a:solidFill>
                                    <a:latin typeface="Cambria Math"/>
                                  </a:rPr>
                                  <m:t>3</m:t>
                                </m:r>
                              </m:sup>
                            </m:sSup>
                          </m:den>
                        </m:f>
                      </m:e>
                    </m:d>
                    <m:r>
                      <a:rPr lang="en-US" sz="1800" i="1" dirty="0">
                        <a:solidFill>
                          <a:prstClr val="black"/>
                        </a:solidFill>
                        <a:latin typeface="Cambria Math"/>
                      </a:rPr>
                      <m:t>+</m:t>
                    </m:r>
                    <m:d>
                      <m:dPr>
                        <m:ctrlPr>
                          <a:rPr lang="en-US" sz="1800" i="1" dirty="0">
                            <a:solidFill>
                              <a:prstClr val="black"/>
                            </a:solidFill>
                            <a:latin typeface="Cambria Math"/>
                          </a:rPr>
                        </m:ctrlPr>
                      </m:dPr>
                      <m:e>
                        <m:r>
                          <a:rPr lang="en-US" sz="1800" i="1" dirty="0">
                            <a:solidFill>
                              <a:prstClr val="black"/>
                            </a:solidFill>
                            <a:latin typeface="Cambria Math"/>
                          </a:rPr>
                          <m:t>𝑛</m:t>
                        </m:r>
                        <m:r>
                          <a:rPr lang="en-US" sz="1800" i="1" dirty="0">
                            <a:solidFill>
                              <a:prstClr val="black"/>
                            </a:solidFill>
                            <a:latin typeface="Cambria Math"/>
                          </a:rPr>
                          <m:t>+</m:t>
                        </m:r>
                        <m:r>
                          <a:rPr lang="en-US" sz="1800" i="1" dirty="0">
                            <a:solidFill>
                              <a:prstClr val="black"/>
                            </a:solidFill>
                            <a:latin typeface="Cambria Math"/>
                          </a:rPr>
                          <m:t>𝑛</m:t>
                        </m:r>
                        <m:r>
                          <a:rPr lang="en-US" sz="1800" i="1" dirty="0">
                            <a:solidFill>
                              <a:prstClr val="black"/>
                            </a:solidFill>
                            <a:latin typeface="Cambria Math"/>
                          </a:rPr>
                          <m:t>+</m:t>
                        </m:r>
                        <m:r>
                          <a:rPr lang="en-US" sz="1800" i="1" dirty="0">
                            <a:solidFill>
                              <a:prstClr val="black"/>
                            </a:solidFill>
                            <a:latin typeface="Cambria Math"/>
                          </a:rPr>
                          <m:t>𝑛</m:t>
                        </m:r>
                      </m:e>
                    </m:d>
                  </m:oMath>
                </a14:m>
                <a:endParaRPr lang="en-US" sz="1800" dirty="0">
                  <a:solidFill>
                    <a:prstClr val="black"/>
                  </a:solidFill>
                </a:endParaRPr>
              </a:p>
              <a:p>
                <a:pPr marL="0" lvl="0" indent="0">
                  <a:buClr>
                    <a:srgbClr val="EEECE1"/>
                  </a:buClr>
                  <a:buNone/>
                </a:pPr>
                <a:r>
                  <a:rPr lang="en-US" sz="1800" dirty="0">
                    <a:solidFill>
                      <a:prstClr val="black"/>
                    </a:solidFill>
                  </a:rPr>
                  <a:t>	</a:t>
                </a:r>
                <a14:m>
                  <m:oMath xmlns:m="http://schemas.openxmlformats.org/officeDocument/2006/math">
                    <m:d>
                      <m:dPr>
                        <m:ctrlPr>
                          <a:rPr lang="en-US" sz="1800" i="1">
                            <a:solidFill>
                              <a:prstClr val="black"/>
                            </a:solidFill>
                            <a:latin typeface="Cambria Math"/>
                          </a:rPr>
                        </m:ctrlPr>
                      </m:dPr>
                      <m:e>
                        <m:r>
                          <a:rPr lang="en-US" sz="1800" i="1">
                            <a:solidFill>
                              <a:prstClr val="black"/>
                            </a:solidFill>
                            <a:latin typeface="Cambria Math"/>
                          </a:rPr>
                          <m:t>𝑙𝑒𝑡</m:t>
                        </m:r>
                        <m:r>
                          <a:rPr lang="en-US" sz="1800" i="1">
                            <a:solidFill>
                              <a:prstClr val="black"/>
                            </a:solidFill>
                            <a:latin typeface="Cambria Math"/>
                          </a:rPr>
                          <m:t> </m:t>
                        </m:r>
                        <m:r>
                          <a:rPr lang="en-US" sz="1800" i="1">
                            <a:solidFill>
                              <a:prstClr val="black"/>
                            </a:solidFill>
                            <a:latin typeface="Cambria Math"/>
                          </a:rPr>
                          <m:t>𝑛</m:t>
                        </m:r>
                        <m:r>
                          <a:rPr lang="en-US" sz="1800" i="1">
                            <a:solidFill>
                              <a:prstClr val="black"/>
                            </a:solidFill>
                            <a:latin typeface="Cambria Math"/>
                          </a:rPr>
                          <m:t>=</m:t>
                        </m:r>
                        <m:sSup>
                          <m:sSupPr>
                            <m:ctrlPr>
                              <a:rPr lang="en-US" sz="1800" i="1">
                                <a:solidFill>
                                  <a:prstClr val="black"/>
                                </a:solidFill>
                                <a:latin typeface="Cambria Math"/>
                              </a:rPr>
                            </m:ctrlPr>
                          </m:sSupPr>
                          <m:e>
                            <m:r>
                              <a:rPr lang="en-US" sz="1800" i="1">
                                <a:solidFill>
                                  <a:prstClr val="black"/>
                                </a:solidFill>
                                <a:latin typeface="Cambria Math"/>
                              </a:rPr>
                              <m:t>2</m:t>
                            </m:r>
                          </m:e>
                          <m:sup>
                            <m:r>
                              <a:rPr lang="en-US" sz="1800" i="1">
                                <a:solidFill>
                                  <a:prstClr val="black"/>
                                </a:solidFill>
                                <a:latin typeface="Cambria Math"/>
                              </a:rPr>
                              <m:t>𝑘</m:t>
                            </m:r>
                          </m:sup>
                        </m:sSup>
                        <m:r>
                          <a:rPr lang="en-US" sz="1800" i="1">
                            <a:solidFill>
                              <a:prstClr val="black"/>
                            </a:solidFill>
                            <a:latin typeface="Cambria Math"/>
                          </a:rPr>
                          <m:t>, </m:t>
                        </m:r>
                        <m:r>
                          <a:rPr lang="en-US" sz="1800" i="1">
                            <a:solidFill>
                              <a:prstClr val="black"/>
                            </a:solidFill>
                            <a:latin typeface="Cambria Math"/>
                          </a:rPr>
                          <m:t>𝑡h𝑒𝑛</m:t>
                        </m:r>
                        <m:r>
                          <a:rPr lang="en-US" sz="1800" i="1">
                            <a:solidFill>
                              <a:prstClr val="black"/>
                            </a:solidFill>
                            <a:latin typeface="Cambria Math"/>
                          </a:rPr>
                          <m:t> </m:t>
                        </m:r>
                        <m:r>
                          <a:rPr lang="en-US" sz="1800" i="1">
                            <a:solidFill>
                              <a:prstClr val="black"/>
                            </a:solidFill>
                            <a:latin typeface="Cambria Math"/>
                          </a:rPr>
                          <m:t>𝑘</m:t>
                        </m:r>
                        <m:r>
                          <a:rPr lang="en-US" sz="1800" i="1">
                            <a:solidFill>
                              <a:prstClr val="black"/>
                            </a:solidFill>
                            <a:latin typeface="Cambria Math"/>
                          </a:rPr>
                          <m:t>=</m:t>
                        </m:r>
                        <m:sSub>
                          <m:sSubPr>
                            <m:ctrlPr>
                              <a:rPr lang="en-US" sz="1800" i="1">
                                <a:solidFill>
                                  <a:prstClr val="black"/>
                                </a:solidFill>
                                <a:latin typeface="Cambria Math"/>
                              </a:rPr>
                            </m:ctrlPr>
                          </m:sSubPr>
                          <m:e>
                            <m:r>
                              <a:rPr lang="en-US" sz="1800" i="1">
                                <a:solidFill>
                                  <a:prstClr val="black"/>
                                </a:solidFill>
                                <a:latin typeface="Cambria Math"/>
                              </a:rPr>
                              <m:t>𝑙𝑜𝑔</m:t>
                            </m:r>
                          </m:e>
                          <m:sub>
                            <m:r>
                              <a:rPr lang="en-US" sz="1800" i="1">
                                <a:solidFill>
                                  <a:prstClr val="black"/>
                                </a:solidFill>
                                <a:latin typeface="Cambria Math"/>
                              </a:rPr>
                              <m:t>2</m:t>
                            </m:r>
                          </m:sub>
                        </m:sSub>
                        <m:r>
                          <a:rPr lang="en-US" sz="1800" i="1">
                            <a:solidFill>
                              <a:prstClr val="black"/>
                            </a:solidFill>
                            <a:latin typeface="Cambria Math"/>
                          </a:rPr>
                          <m:t>𝑛</m:t>
                        </m:r>
                        <m:r>
                          <a:rPr lang="en-US" sz="1800" i="1">
                            <a:solidFill>
                              <a:prstClr val="black"/>
                            </a:solidFill>
                            <a:latin typeface="Cambria Math"/>
                          </a:rPr>
                          <m:t> …</m:t>
                        </m:r>
                        <m:r>
                          <a:rPr lang="en-US" sz="1800" i="1">
                            <a:solidFill>
                              <a:prstClr val="black"/>
                            </a:solidFill>
                            <a:latin typeface="Cambria Math"/>
                          </a:rPr>
                          <m:t>𝐴</m:t>
                        </m:r>
                      </m:e>
                    </m:d>
                    <m:r>
                      <a:rPr lang="en-US" sz="1800" i="1">
                        <a:solidFill>
                          <a:prstClr val="black"/>
                        </a:solidFill>
                        <a:latin typeface="Cambria Math"/>
                      </a:rPr>
                      <m:t>  </m:t>
                    </m:r>
                  </m:oMath>
                </a14:m>
                <a:endParaRPr lang="en-US" sz="1800" i="1" dirty="0">
                  <a:solidFill>
                    <a:prstClr val="black"/>
                  </a:solidFill>
                  <a:latin typeface="Cambria Math"/>
                </a:endParaRPr>
              </a:p>
              <a:p>
                <a:pPr marL="0" lvl="0" indent="0">
                  <a:buClr>
                    <a:srgbClr val="EEECE1"/>
                  </a:buClr>
                  <a:buNone/>
                </a:pPr>
                <a:r>
                  <a:rPr lang="en-US" sz="1800" dirty="0">
                    <a:solidFill>
                      <a:prstClr val="black"/>
                    </a:solidFill>
                  </a:rPr>
                  <a:t>	</a:t>
                </a:r>
                <a14:m>
                  <m:oMath xmlns:m="http://schemas.openxmlformats.org/officeDocument/2006/math">
                    <m:r>
                      <a:rPr lang="en-US" sz="1800" i="1">
                        <a:solidFill>
                          <a:prstClr val="black"/>
                        </a:solidFill>
                        <a:latin typeface="Cambria Math"/>
                      </a:rPr>
                      <m:t>=</m:t>
                    </m:r>
                    <m:sSup>
                      <m:sSupPr>
                        <m:ctrlPr>
                          <a:rPr lang="en-US" sz="1800" i="1">
                            <a:solidFill>
                              <a:prstClr val="black"/>
                            </a:solidFill>
                            <a:latin typeface="Cambria Math"/>
                          </a:rPr>
                        </m:ctrlPr>
                      </m:sSupPr>
                      <m:e>
                        <m:r>
                          <a:rPr lang="en-US" sz="1800" i="1">
                            <a:solidFill>
                              <a:prstClr val="black"/>
                            </a:solidFill>
                            <a:latin typeface="Cambria Math"/>
                          </a:rPr>
                          <m:t>2</m:t>
                        </m:r>
                      </m:e>
                      <m:sup>
                        <m:r>
                          <a:rPr lang="en-US" sz="1800" i="1">
                            <a:solidFill>
                              <a:prstClr val="black"/>
                            </a:solidFill>
                            <a:latin typeface="Cambria Math"/>
                          </a:rPr>
                          <m:t>𝑘</m:t>
                        </m:r>
                      </m:sup>
                    </m:sSup>
                    <m:r>
                      <a:rPr lang="en-US" sz="1800" i="1">
                        <a:solidFill>
                          <a:prstClr val="black"/>
                        </a:solidFill>
                        <a:latin typeface="Cambria Math"/>
                      </a:rPr>
                      <m:t>𝑇</m:t>
                    </m:r>
                    <m:d>
                      <m:dPr>
                        <m:ctrlPr>
                          <a:rPr lang="en-US" sz="1800" i="1">
                            <a:solidFill>
                              <a:prstClr val="black"/>
                            </a:solidFill>
                            <a:latin typeface="Cambria Math"/>
                          </a:rPr>
                        </m:ctrlPr>
                      </m:dPr>
                      <m:e>
                        <m:f>
                          <m:fPr>
                            <m:ctrlPr>
                              <a:rPr lang="en-US" sz="1800" i="1">
                                <a:solidFill>
                                  <a:prstClr val="black"/>
                                </a:solidFill>
                                <a:latin typeface="Cambria Math"/>
                              </a:rPr>
                            </m:ctrlPr>
                          </m:fPr>
                          <m:num>
                            <m:sSup>
                              <m:sSupPr>
                                <m:ctrlPr>
                                  <a:rPr lang="en-US" sz="1800" i="1">
                                    <a:solidFill>
                                      <a:prstClr val="black"/>
                                    </a:solidFill>
                                    <a:latin typeface="Cambria Math"/>
                                  </a:rPr>
                                </m:ctrlPr>
                              </m:sSupPr>
                              <m:e>
                                <m:r>
                                  <a:rPr lang="en-US" sz="1800" i="1">
                                    <a:solidFill>
                                      <a:prstClr val="black"/>
                                    </a:solidFill>
                                    <a:latin typeface="Cambria Math"/>
                                  </a:rPr>
                                  <m:t>2</m:t>
                                </m:r>
                              </m:e>
                              <m:sup>
                                <m:r>
                                  <a:rPr lang="en-US" sz="1800" i="1">
                                    <a:solidFill>
                                      <a:prstClr val="black"/>
                                    </a:solidFill>
                                    <a:latin typeface="Cambria Math"/>
                                  </a:rPr>
                                  <m:t>𝑘</m:t>
                                </m:r>
                              </m:sup>
                            </m:sSup>
                          </m:num>
                          <m:den>
                            <m:sSup>
                              <m:sSupPr>
                                <m:ctrlPr>
                                  <a:rPr lang="en-US" sz="1800" i="1">
                                    <a:solidFill>
                                      <a:prstClr val="black"/>
                                    </a:solidFill>
                                    <a:latin typeface="Cambria Math"/>
                                  </a:rPr>
                                </m:ctrlPr>
                              </m:sSupPr>
                              <m:e>
                                <m:r>
                                  <a:rPr lang="en-US" sz="1800" i="1">
                                    <a:solidFill>
                                      <a:prstClr val="black"/>
                                    </a:solidFill>
                                    <a:latin typeface="Cambria Math"/>
                                  </a:rPr>
                                  <m:t>2</m:t>
                                </m:r>
                              </m:e>
                              <m:sup>
                                <m:r>
                                  <a:rPr lang="en-US" sz="1800" i="1">
                                    <a:solidFill>
                                      <a:prstClr val="black"/>
                                    </a:solidFill>
                                    <a:latin typeface="Cambria Math"/>
                                  </a:rPr>
                                  <m:t>𝑘</m:t>
                                </m:r>
                              </m:sup>
                            </m:sSup>
                          </m:den>
                        </m:f>
                      </m:e>
                    </m:d>
                    <m:r>
                      <a:rPr lang="en-US" sz="1800" i="1">
                        <a:solidFill>
                          <a:prstClr val="black"/>
                        </a:solidFill>
                        <a:latin typeface="Cambria Math"/>
                      </a:rPr>
                      <m:t>+</m:t>
                    </m:r>
                    <m:d>
                      <m:dPr>
                        <m:ctrlPr>
                          <a:rPr lang="en-US" sz="1800" i="1">
                            <a:solidFill>
                              <a:prstClr val="black"/>
                            </a:solidFill>
                            <a:latin typeface="Cambria Math"/>
                          </a:rPr>
                        </m:ctrlPr>
                      </m:dPr>
                      <m:e>
                        <m:r>
                          <a:rPr lang="en-US" sz="1800" i="1">
                            <a:solidFill>
                              <a:prstClr val="black"/>
                            </a:solidFill>
                            <a:latin typeface="Cambria Math"/>
                          </a:rPr>
                          <m:t>𝑛</m:t>
                        </m:r>
                        <m:r>
                          <a:rPr lang="en-US" sz="1800" i="1">
                            <a:solidFill>
                              <a:prstClr val="black"/>
                            </a:solidFill>
                            <a:latin typeface="Cambria Math"/>
                          </a:rPr>
                          <m:t>+</m:t>
                        </m:r>
                        <m:r>
                          <a:rPr lang="en-US" sz="1800" i="1">
                            <a:solidFill>
                              <a:prstClr val="black"/>
                            </a:solidFill>
                            <a:latin typeface="Cambria Math"/>
                          </a:rPr>
                          <m:t>𝑛</m:t>
                        </m:r>
                        <m:r>
                          <a:rPr lang="en-US" sz="1800" i="1">
                            <a:solidFill>
                              <a:prstClr val="black"/>
                            </a:solidFill>
                            <a:latin typeface="Cambria Math"/>
                          </a:rPr>
                          <m:t>+…+</m:t>
                        </m:r>
                        <m:r>
                          <a:rPr lang="en-US" sz="1800" i="1">
                            <a:solidFill>
                              <a:prstClr val="black"/>
                            </a:solidFill>
                            <a:latin typeface="Cambria Math"/>
                          </a:rPr>
                          <m:t>𝑛</m:t>
                        </m:r>
                      </m:e>
                    </m:d>
                  </m:oMath>
                </a14:m>
                <a:endParaRPr lang="en-US" sz="1800" i="1" dirty="0">
                  <a:solidFill>
                    <a:prstClr val="black"/>
                  </a:solidFill>
                  <a:latin typeface="Cambria Math"/>
                </a:endParaRPr>
              </a:p>
              <a:p>
                <a:pPr marL="0" lvl="0" indent="0">
                  <a:buClr>
                    <a:srgbClr val="EEECE1"/>
                  </a:buClr>
                  <a:buNone/>
                </a:pPr>
                <a:r>
                  <a:rPr lang="en-US" sz="1800" dirty="0">
                    <a:solidFill>
                      <a:prstClr val="black"/>
                    </a:solidFill>
                  </a:rPr>
                  <a:t>	</a:t>
                </a:r>
                <a14:m>
                  <m:oMath xmlns:m="http://schemas.openxmlformats.org/officeDocument/2006/math">
                    <m:r>
                      <a:rPr lang="en-US" sz="1800" i="1">
                        <a:solidFill>
                          <a:prstClr val="black"/>
                        </a:solidFill>
                        <a:latin typeface="Cambria Math"/>
                      </a:rPr>
                      <m:t>=</m:t>
                    </m:r>
                    <m:sSup>
                      <m:sSupPr>
                        <m:ctrlPr>
                          <a:rPr lang="en-US" sz="1800" i="1">
                            <a:solidFill>
                              <a:prstClr val="black"/>
                            </a:solidFill>
                            <a:latin typeface="Cambria Math"/>
                          </a:rPr>
                        </m:ctrlPr>
                      </m:sSupPr>
                      <m:e>
                        <m:r>
                          <a:rPr lang="en-US" sz="1800" i="1">
                            <a:solidFill>
                              <a:prstClr val="black"/>
                            </a:solidFill>
                            <a:latin typeface="Cambria Math"/>
                          </a:rPr>
                          <m:t>2</m:t>
                        </m:r>
                      </m:e>
                      <m:sup>
                        <m:r>
                          <a:rPr lang="en-US" sz="1800" i="1">
                            <a:solidFill>
                              <a:prstClr val="black"/>
                            </a:solidFill>
                            <a:latin typeface="Cambria Math"/>
                          </a:rPr>
                          <m:t>𝑘</m:t>
                        </m:r>
                      </m:sup>
                    </m:sSup>
                    <m:r>
                      <a:rPr lang="en-US" sz="1800" i="1">
                        <a:solidFill>
                          <a:prstClr val="black"/>
                        </a:solidFill>
                        <a:latin typeface="Cambria Math"/>
                      </a:rPr>
                      <m:t>𝑇</m:t>
                    </m:r>
                    <m:d>
                      <m:dPr>
                        <m:ctrlPr>
                          <a:rPr lang="en-US" sz="1800" i="1">
                            <a:solidFill>
                              <a:prstClr val="black"/>
                            </a:solidFill>
                            <a:latin typeface="Cambria Math"/>
                          </a:rPr>
                        </m:ctrlPr>
                      </m:dPr>
                      <m:e>
                        <m:r>
                          <a:rPr lang="en-US" sz="1800" i="1">
                            <a:solidFill>
                              <a:prstClr val="black"/>
                            </a:solidFill>
                            <a:latin typeface="Cambria Math"/>
                          </a:rPr>
                          <m:t>1</m:t>
                        </m:r>
                      </m:e>
                    </m:d>
                    <m:r>
                      <a:rPr lang="en-US" sz="1800" i="1">
                        <a:solidFill>
                          <a:prstClr val="black"/>
                        </a:solidFill>
                        <a:latin typeface="Cambria Math"/>
                      </a:rPr>
                      <m:t>+</m:t>
                    </m:r>
                    <m:r>
                      <a:rPr lang="en-US" sz="1800" i="1">
                        <a:solidFill>
                          <a:prstClr val="black"/>
                        </a:solidFill>
                        <a:latin typeface="Cambria Math"/>
                      </a:rPr>
                      <m:t>𝑘𝑛</m:t>
                    </m:r>
                  </m:oMath>
                </a14:m>
                <a:endParaRPr lang="en-US" sz="1800" i="1" dirty="0">
                  <a:solidFill>
                    <a:prstClr val="black"/>
                  </a:solidFill>
                  <a:latin typeface="Cambria Math"/>
                </a:endParaRPr>
              </a:p>
              <a:p>
                <a:pPr marL="0" lvl="0" indent="0">
                  <a:buClr>
                    <a:srgbClr val="EEECE1"/>
                  </a:buClr>
                  <a:buNone/>
                </a:pPr>
                <a:r>
                  <a:rPr lang="en-US" sz="1800" dirty="0">
                    <a:solidFill>
                      <a:prstClr val="black"/>
                    </a:solidFill>
                  </a:rPr>
                  <a:t>	</a:t>
                </a:r>
                <a14:m>
                  <m:oMath xmlns:m="http://schemas.openxmlformats.org/officeDocument/2006/math">
                    <m:r>
                      <a:rPr lang="en-US" sz="1800">
                        <a:solidFill>
                          <a:prstClr val="black"/>
                        </a:solidFill>
                        <a:latin typeface="Cambria Math"/>
                      </a:rPr>
                      <m:t>=</m:t>
                    </m:r>
                    <m:r>
                      <a:rPr lang="en-US" sz="1800" i="1">
                        <a:solidFill>
                          <a:prstClr val="black"/>
                        </a:solidFill>
                        <a:latin typeface="Cambria Math"/>
                      </a:rPr>
                      <m:t>𝑛</m:t>
                    </m:r>
                    <m:sSub>
                      <m:sSubPr>
                        <m:ctrlPr>
                          <a:rPr lang="en-US" sz="1800" i="1">
                            <a:solidFill>
                              <a:prstClr val="black"/>
                            </a:solidFill>
                            <a:latin typeface="Cambria Math"/>
                          </a:rPr>
                        </m:ctrlPr>
                      </m:sSubPr>
                      <m:e>
                        <m:r>
                          <a:rPr lang="en-US" sz="1800" i="1">
                            <a:solidFill>
                              <a:prstClr val="black"/>
                            </a:solidFill>
                            <a:latin typeface="Cambria Math"/>
                          </a:rPr>
                          <m:t>𝑙𝑜𝑔</m:t>
                        </m:r>
                      </m:e>
                      <m:sub>
                        <m:r>
                          <a:rPr lang="en-US" sz="1800" i="1">
                            <a:solidFill>
                              <a:prstClr val="black"/>
                            </a:solidFill>
                            <a:latin typeface="Cambria Math"/>
                          </a:rPr>
                          <m:t>2</m:t>
                        </m:r>
                      </m:sub>
                    </m:sSub>
                    <m:r>
                      <a:rPr lang="en-US" sz="1800" i="1">
                        <a:solidFill>
                          <a:prstClr val="black"/>
                        </a:solidFill>
                        <a:latin typeface="Cambria Math"/>
                      </a:rPr>
                      <m:t>𝑛</m:t>
                    </m:r>
                    <m:r>
                      <a:rPr lang="en-US" sz="1800">
                        <a:solidFill>
                          <a:prstClr val="black"/>
                        </a:solidFill>
                        <a:latin typeface="Cambria Math"/>
                      </a:rPr>
                      <m:t>+</m:t>
                    </m:r>
                    <m:r>
                      <m:rPr>
                        <m:sty m:val="p"/>
                      </m:rPr>
                      <a:rPr lang="en-US" sz="1800">
                        <a:solidFill>
                          <a:prstClr val="black"/>
                        </a:solidFill>
                        <a:latin typeface="Cambria Math"/>
                      </a:rPr>
                      <m:t>n</m:t>
                    </m:r>
                    <m:r>
                      <a:rPr lang="en-US" sz="1800">
                        <a:solidFill>
                          <a:prstClr val="black"/>
                        </a:solidFill>
                        <a:latin typeface="Cambria Math"/>
                      </a:rPr>
                      <m:t>≤</m:t>
                    </m:r>
                    <m:r>
                      <a:rPr lang="en-US" sz="1800" b="0" i="1" smtClean="0">
                        <a:solidFill>
                          <a:prstClr val="black"/>
                        </a:solidFill>
                        <a:latin typeface="Cambria Math"/>
                      </a:rPr>
                      <m:t>𝑛</m:t>
                    </m:r>
                    <m:sSub>
                      <m:sSubPr>
                        <m:ctrlPr>
                          <a:rPr lang="en-US" sz="1800" i="1">
                            <a:solidFill>
                              <a:prstClr val="black"/>
                            </a:solidFill>
                            <a:latin typeface="Cambria Math"/>
                          </a:rPr>
                        </m:ctrlPr>
                      </m:sSubPr>
                      <m:e>
                        <m:r>
                          <a:rPr lang="en-US" sz="1800" i="1">
                            <a:solidFill>
                              <a:prstClr val="black"/>
                            </a:solidFill>
                            <a:latin typeface="Cambria Math"/>
                          </a:rPr>
                          <m:t>𝑙𝑜𝑔</m:t>
                        </m:r>
                      </m:e>
                      <m:sub>
                        <m:r>
                          <a:rPr lang="en-US" sz="1800" i="1">
                            <a:solidFill>
                              <a:prstClr val="black"/>
                            </a:solidFill>
                            <a:latin typeface="Cambria Math"/>
                          </a:rPr>
                          <m:t>2</m:t>
                        </m:r>
                      </m:sub>
                    </m:sSub>
                    <m:r>
                      <a:rPr lang="en-US" sz="1800" i="1">
                        <a:solidFill>
                          <a:prstClr val="black"/>
                        </a:solidFill>
                        <a:latin typeface="Cambria Math"/>
                      </a:rPr>
                      <m:t>𝑛</m:t>
                    </m:r>
                    <m:r>
                      <a:rPr lang="en-US" sz="1800">
                        <a:solidFill>
                          <a:prstClr val="black"/>
                        </a:solidFill>
                        <a:latin typeface="Cambria Math"/>
                      </a:rPr>
                      <m:t> </m:t>
                    </m:r>
                    <m:r>
                      <m:rPr>
                        <m:sty m:val="p"/>
                      </m:rPr>
                      <a:rPr lang="en-US" sz="1800">
                        <a:solidFill>
                          <a:prstClr val="black"/>
                        </a:solidFill>
                        <a:latin typeface="Cambria Math"/>
                      </a:rPr>
                      <m:t>with</m:t>
                    </m:r>
                    <m:r>
                      <a:rPr lang="en-US" sz="1800">
                        <a:solidFill>
                          <a:prstClr val="black"/>
                        </a:solidFill>
                        <a:latin typeface="Cambria Math"/>
                      </a:rPr>
                      <m:t> </m:t>
                    </m:r>
                    <m:r>
                      <m:rPr>
                        <m:sty m:val="p"/>
                      </m:rPr>
                      <a:rPr lang="en-US" sz="1800">
                        <a:solidFill>
                          <a:prstClr val="black"/>
                        </a:solidFill>
                        <a:latin typeface="Cambria Math"/>
                      </a:rPr>
                      <m:t>n</m:t>
                    </m:r>
                    <m:r>
                      <a:rPr lang="en-US" sz="1800">
                        <a:solidFill>
                          <a:prstClr val="black"/>
                        </a:solidFill>
                        <a:latin typeface="Cambria Math"/>
                      </a:rPr>
                      <m:t>≥1 </m:t>
                    </m:r>
                    <m:r>
                      <m:rPr>
                        <m:sty m:val="p"/>
                      </m:rPr>
                      <a:rPr lang="en-US" sz="1800">
                        <a:solidFill>
                          <a:prstClr val="black"/>
                        </a:solidFill>
                        <a:latin typeface="Cambria Math"/>
                      </a:rPr>
                      <m:t>from</m:t>
                    </m:r>
                    <m:r>
                      <a:rPr lang="en-US" sz="1800">
                        <a:solidFill>
                          <a:prstClr val="black"/>
                        </a:solidFill>
                        <a:latin typeface="Cambria Math"/>
                      </a:rPr>
                      <m:t> </m:t>
                    </m:r>
                    <m:r>
                      <m:rPr>
                        <m:sty m:val="p"/>
                      </m:rPr>
                      <a:rPr lang="en-US" sz="1800">
                        <a:solidFill>
                          <a:prstClr val="black"/>
                        </a:solidFill>
                        <a:latin typeface="Cambria Math"/>
                      </a:rPr>
                      <m:t>A</m:t>
                    </m:r>
                  </m:oMath>
                </a14:m>
                <a:endParaRPr lang="en-US" sz="1800" dirty="0">
                  <a:solidFill>
                    <a:prstClr val="black"/>
                  </a:solidFill>
                </a:endParaRPr>
              </a:p>
              <a:p>
                <a:pPr marL="0" lvl="0" indent="0">
                  <a:buClr>
                    <a:srgbClr val="EEECE1"/>
                  </a:buClr>
                  <a:buNone/>
                </a:pPr>
                <a:r>
                  <a:rPr lang="en-US" sz="1800" dirty="0">
                    <a:solidFill>
                      <a:prstClr val="black"/>
                    </a:solidFill>
                  </a:rPr>
                  <a:t>	</a:t>
                </a:r>
                <a14:m>
                  <m:oMath xmlns:m="http://schemas.openxmlformats.org/officeDocument/2006/math">
                    <m:r>
                      <a:rPr lang="en-US" sz="1800" i="1">
                        <a:solidFill>
                          <a:prstClr val="black"/>
                        </a:solidFill>
                        <a:latin typeface="Cambria Math"/>
                        <a:ea typeface="Cambria Math"/>
                      </a:rPr>
                      <m:t>∴</m:t>
                    </m:r>
                    <m:r>
                      <a:rPr lang="en-US" sz="1800" i="1">
                        <a:solidFill>
                          <a:prstClr val="black"/>
                        </a:solidFill>
                        <a:latin typeface="Cambria Math"/>
                        <a:ea typeface="Cambria Math"/>
                      </a:rPr>
                      <m:t>𝑇</m:t>
                    </m:r>
                    <m:d>
                      <m:dPr>
                        <m:ctrlPr>
                          <a:rPr lang="en-US" sz="1800" i="1">
                            <a:solidFill>
                              <a:prstClr val="black"/>
                            </a:solidFill>
                            <a:latin typeface="Cambria Math"/>
                            <a:ea typeface="Cambria Math"/>
                          </a:rPr>
                        </m:ctrlPr>
                      </m:dPr>
                      <m:e>
                        <m:r>
                          <a:rPr lang="en-US" sz="1800" i="1">
                            <a:solidFill>
                              <a:prstClr val="black"/>
                            </a:solidFill>
                            <a:latin typeface="Cambria Math"/>
                            <a:ea typeface="Cambria Math"/>
                          </a:rPr>
                          <m:t>𝑛</m:t>
                        </m:r>
                      </m:e>
                    </m:d>
                    <m:r>
                      <a:rPr lang="en-US" sz="1800" i="1">
                        <a:solidFill>
                          <a:prstClr val="black"/>
                        </a:solidFill>
                        <a:latin typeface="Cambria Math"/>
                        <a:ea typeface="Cambria Math"/>
                      </a:rPr>
                      <m:t>=</m:t>
                    </m:r>
                    <m:r>
                      <m:rPr>
                        <m:sty m:val="p"/>
                      </m:rPr>
                      <a:rPr lang="el-GR" sz="1800" i="1">
                        <a:solidFill>
                          <a:prstClr val="black"/>
                        </a:solidFill>
                        <a:latin typeface="Cambria Math"/>
                        <a:ea typeface="Cambria Math"/>
                      </a:rPr>
                      <m:t>Ο</m:t>
                    </m:r>
                    <m:r>
                      <a:rPr lang="en-US" sz="1800" i="1">
                        <a:solidFill>
                          <a:prstClr val="black"/>
                        </a:solidFill>
                        <a:latin typeface="Cambria Math"/>
                        <a:ea typeface="Cambria Math"/>
                      </a:rPr>
                      <m:t>(</m:t>
                    </m:r>
                    <m:r>
                      <a:rPr lang="en-US" sz="1800" i="1">
                        <a:solidFill>
                          <a:prstClr val="black"/>
                        </a:solidFill>
                        <a:latin typeface="Cambria Math"/>
                        <a:ea typeface="Cambria Math"/>
                      </a:rPr>
                      <m:t>𝑛</m:t>
                    </m:r>
                    <m:sSub>
                      <m:sSubPr>
                        <m:ctrlPr>
                          <a:rPr lang="en-US" sz="1800" i="1">
                            <a:solidFill>
                              <a:prstClr val="black"/>
                            </a:solidFill>
                            <a:latin typeface="Cambria Math"/>
                          </a:rPr>
                        </m:ctrlPr>
                      </m:sSubPr>
                      <m:e>
                        <m:r>
                          <a:rPr lang="en-US" sz="1800" i="1">
                            <a:solidFill>
                              <a:prstClr val="black"/>
                            </a:solidFill>
                            <a:latin typeface="Cambria Math"/>
                          </a:rPr>
                          <m:t>𝑙𝑜𝑔</m:t>
                        </m:r>
                      </m:e>
                      <m:sub>
                        <m:r>
                          <a:rPr lang="en-US" sz="1800" i="1">
                            <a:solidFill>
                              <a:prstClr val="black"/>
                            </a:solidFill>
                            <a:latin typeface="Cambria Math"/>
                          </a:rPr>
                          <m:t>2</m:t>
                        </m:r>
                      </m:sub>
                    </m:sSub>
                    <m:r>
                      <a:rPr lang="en-US" sz="1800" i="1">
                        <a:solidFill>
                          <a:prstClr val="black"/>
                        </a:solidFill>
                        <a:latin typeface="Cambria Math"/>
                      </a:rPr>
                      <m:t>𝑛</m:t>
                    </m:r>
                    <m:r>
                      <a:rPr lang="en-US" sz="1800">
                        <a:solidFill>
                          <a:prstClr val="black"/>
                        </a:solidFill>
                        <a:latin typeface="Cambria Math"/>
                      </a:rPr>
                      <m:t>)</m:t>
                    </m:r>
                  </m:oMath>
                </a14:m>
                <a:endParaRPr lang="en-US" sz="1800" dirty="0">
                  <a:solidFill>
                    <a:prstClr val="black"/>
                  </a:solidFill>
                </a:endParaRPr>
              </a:p>
              <a:p>
                <a:endParaRPr lang="en-US" dirty="0"/>
              </a:p>
            </p:txBody>
          </p:sp>
        </mc:Choice>
        <mc:Fallback xmlns="">
          <p:sp>
            <p:nvSpPr>
              <p:cNvPr id="3" name="Content Placeholder 2"/>
              <p:cNvSpPr>
                <a:spLocks noGrp="1" noRot="1" noChangeAspect="1" noMove="1" noResize="1" noEditPoints="1" noAdjustHandles="1" noChangeArrowheads="1" noChangeShapeType="1" noTextEdit="1"/>
              </p:cNvSpPr>
              <p:nvPr>
                <p:ph idx="1"/>
              </p:nvPr>
            </p:nvSpPr>
            <p:spPr>
              <a:blipFill rotWithShape="1">
                <a:blip r:embed="rId2"/>
                <a:stretch>
                  <a:fillRect/>
                </a:stretch>
              </a:blipFill>
            </p:spPr>
            <p:txBody>
              <a:bodyPr/>
              <a:lstStyle/>
              <a:p>
                <a:r>
                  <a:rPr lang="en-US">
                    <a:noFill/>
                  </a:rPr>
                  <a:t> </a:t>
                </a:r>
              </a:p>
            </p:txBody>
          </p:sp>
        </mc:Fallback>
      </mc:AlternateContent>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23</a:t>
            </a:fld>
            <a:endParaRPr lang="en-US">
              <a:solidFill>
                <a:prstClr val="black"/>
              </a:solidFill>
            </a:endParaRPr>
          </a:p>
        </p:txBody>
      </p:sp>
    </p:spTree>
    <p:extLst>
      <p:ext uri="{BB962C8B-B14F-4D97-AF65-F5344CB8AC3E}">
        <p14:creationId xmlns:p14="http://schemas.microsoft.com/office/powerpoint/2010/main" val="380231923"/>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2"/>
          <p:cNvSpPr>
            <a:spLocks noGrp="1" noChangeArrowheads="1"/>
          </p:cNvSpPr>
          <p:nvPr>
            <p:ph type="title"/>
          </p:nvPr>
        </p:nvSpPr>
        <p:spPr/>
        <p:txBody>
          <a:bodyPr/>
          <a:lstStyle/>
          <a:p>
            <a:pPr eaLnBrk="1" hangingPunct="1"/>
            <a:r>
              <a:rPr lang="en-US" dirty="0" smtClean="0"/>
              <a:t>Graph</a:t>
            </a:r>
          </a:p>
        </p:txBody>
      </p:sp>
      <p:sp>
        <p:nvSpPr>
          <p:cNvPr id="14341" name="Rectangle 3"/>
          <p:cNvSpPr>
            <a:spLocks noGrp="1" noChangeArrowheads="1"/>
          </p:cNvSpPr>
          <p:nvPr>
            <p:ph idx="1"/>
          </p:nvPr>
        </p:nvSpPr>
        <p:spPr/>
        <p:txBody>
          <a:bodyPr/>
          <a:lstStyle/>
          <a:p>
            <a:pPr eaLnBrk="1" hangingPunct="1">
              <a:buClr>
                <a:schemeClr val="tx2"/>
              </a:buClr>
            </a:pPr>
            <a:r>
              <a:rPr lang="en-US" dirty="0" smtClean="0"/>
              <a:t>Directed graph (or digraph) </a:t>
            </a:r>
          </a:p>
          <a:p>
            <a:pPr eaLnBrk="1" hangingPunct="1">
              <a:buClr>
                <a:schemeClr val="tx2"/>
              </a:buClr>
              <a:buFont typeface="Wingdings" pitchFamily="2" charset="2"/>
              <a:buNone/>
            </a:pPr>
            <a:r>
              <a:rPr lang="en-US" dirty="0" smtClean="0"/>
              <a:t>		G = (V, E)</a:t>
            </a:r>
          </a:p>
          <a:p>
            <a:pPr eaLnBrk="1" hangingPunct="1">
              <a:buClr>
                <a:schemeClr val="tx2"/>
              </a:buClr>
              <a:buFont typeface="Wingdings" pitchFamily="2" charset="2"/>
              <a:buNone/>
            </a:pPr>
            <a:r>
              <a:rPr lang="en-US" dirty="0" smtClean="0"/>
              <a:t>		V: Set of vertex (node)</a:t>
            </a:r>
          </a:p>
          <a:p>
            <a:pPr eaLnBrk="1" hangingPunct="1">
              <a:buClr>
                <a:schemeClr val="tx2"/>
              </a:buClr>
              <a:buFont typeface="Wingdings" pitchFamily="2" charset="2"/>
              <a:buNone/>
            </a:pPr>
            <a:r>
              <a:rPr lang="en-US" dirty="0" smtClean="0"/>
              <a:t>		E: Set of edges  (ordered vertex pair)</a:t>
            </a:r>
          </a:p>
          <a:p>
            <a:pPr eaLnBrk="1" hangingPunct="1">
              <a:buClr>
                <a:schemeClr val="tx2"/>
              </a:buClr>
            </a:pPr>
            <a:r>
              <a:rPr lang="en-US" dirty="0" smtClean="0"/>
              <a:t>Undirected graph</a:t>
            </a:r>
          </a:p>
          <a:p>
            <a:pPr eaLnBrk="1" hangingPunct="1">
              <a:buClr>
                <a:schemeClr val="tx2"/>
              </a:buClr>
              <a:buFont typeface="Wingdings" pitchFamily="2" charset="2"/>
              <a:buNone/>
            </a:pPr>
            <a:r>
              <a:rPr lang="en-US" dirty="0" smtClean="0"/>
              <a:t>		G = (V, E)</a:t>
            </a:r>
          </a:p>
          <a:p>
            <a:pPr eaLnBrk="1" hangingPunct="1">
              <a:buClr>
                <a:schemeClr val="tx2"/>
              </a:buClr>
              <a:buFont typeface="Wingdings" pitchFamily="2" charset="2"/>
              <a:buNone/>
            </a:pPr>
            <a:r>
              <a:rPr lang="en-US" dirty="0" smtClean="0"/>
              <a:t>		V: Set of vertex</a:t>
            </a:r>
          </a:p>
          <a:p>
            <a:pPr eaLnBrk="1" hangingPunct="1">
              <a:buClr>
                <a:schemeClr val="tx2"/>
              </a:buClr>
              <a:buFont typeface="Wingdings" pitchFamily="2" charset="2"/>
              <a:buNone/>
            </a:pPr>
            <a:r>
              <a:rPr lang="en-US" dirty="0" smtClean="0"/>
              <a:t>		E: Set of edges (unordered vertex pair)</a:t>
            </a:r>
          </a:p>
          <a:p>
            <a:pPr eaLnBrk="1" hangingPunct="1">
              <a:buClr>
                <a:schemeClr val="tx2"/>
              </a:buClr>
            </a:pPr>
            <a:endParaRPr lang="en-US" dirty="0" smtClean="0"/>
          </a:p>
        </p:txBody>
      </p:sp>
      <p:sp>
        <p:nvSpPr>
          <p:cNvPr id="6" name="Slide Number Placeholder 5"/>
          <p:cNvSpPr>
            <a:spLocks noGrp="1"/>
          </p:cNvSpPr>
          <p:nvPr>
            <p:ph type="sldNum" sz="quarter" idx="12"/>
          </p:nvPr>
        </p:nvSpPr>
        <p:spPr/>
        <p:txBody>
          <a:bodyPr/>
          <a:lstStyle/>
          <a:p>
            <a:pPr>
              <a:defRPr/>
            </a:pPr>
            <a:fld id="{5AD60AC4-D371-4D84-9878-78CBB72433AA}" type="slidenum">
              <a:rPr lang="en-US" smtClean="0"/>
              <a:pPr>
                <a:defRPr/>
              </a:pPr>
              <a:t>24</a:t>
            </a:fld>
            <a:endParaRPr lang="en-US" smtClean="0"/>
          </a:p>
        </p:txBody>
      </p:sp>
    </p:spTree>
    <p:extLst>
      <p:ext uri="{BB962C8B-B14F-4D97-AF65-F5344CB8AC3E}">
        <p14:creationId xmlns:p14="http://schemas.microsoft.com/office/powerpoint/2010/main" val="365633239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Rectangle 2"/>
          <p:cNvSpPr>
            <a:spLocks noGrp="1" noChangeArrowheads="1"/>
          </p:cNvSpPr>
          <p:nvPr>
            <p:ph type="title"/>
          </p:nvPr>
        </p:nvSpPr>
        <p:spPr/>
        <p:txBody>
          <a:bodyPr/>
          <a:lstStyle/>
          <a:p>
            <a:pPr eaLnBrk="1" hangingPunct="1"/>
            <a:r>
              <a:rPr lang="en-US" dirty="0" smtClean="0"/>
              <a:t>Graph</a:t>
            </a:r>
          </a:p>
        </p:txBody>
      </p:sp>
      <p:sp>
        <p:nvSpPr>
          <p:cNvPr id="20" name="Slide Number Placeholder 5"/>
          <p:cNvSpPr>
            <a:spLocks noGrp="1"/>
          </p:cNvSpPr>
          <p:nvPr>
            <p:ph type="sldNum" sz="quarter" idx="12"/>
          </p:nvPr>
        </p:nvSpPr>
        <p:spPr/>
        <p:txBody>
          <a:bodyPr/>
          <a:lstStyle/>
          <a:p>
            <a:pPr>
              <a:defRPr/>
            </a:pPr>
            <a:fld id="{C005B1AB-7658-42CD-A8EF-97B5E5BD1652}" type="slidenum">
              <a:rPr lang="en-US" smtClean="0"/>
              <a:pPr>
                <a:defRPr/>
              </a:pPr>
              <a:t>25</a:t>
            </a:fld>
            <a:endParaRPr lang="en-US" smtClean="0"/>
          </a:p>
        </p:txBody>
      </p:sp>
      <p:sp>
        <p:nvSpPr>
          <p:cNvPr id="15365" name="Oval 3"/>
          <p:cNvSpPr>
            <a:spLocks noChangeArrowheads="1"/>
          </p:cNvSpPr>
          <p:nvPr/>
        </p:nvSpPr>
        <p:spPr bwMode="auto">
          <a:xfrm>
            <a:off x="1981200" y="22860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A</a:t>
            </a:r>
          </a:p>
        </p:txBody>
      </p:sp>
      <p:sp>
        <p:nvSpPr>
          <p:cNvPr id="15366" name="Oval 4"/>
          <p:cNvSpPr>
            <a:spLocks noChangeArrowheads="1"/>
          </p:cNvSpPr>
          <p:nvPr/>
        </p:nvSpPr>
        <p:spPr bwMode="auto">
          <a:xfrm>
            <a:off x="1981200" y="38862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C</a:t>
            </a:r>
          </a:p>
        </p:txBody>
      </p:sp>
      <p:sp>
        <p:nvSpPr>
          <p:cNvPr id="15367" name="Oval 5"/>
          <p:cNvSpPr>
            <a:spLocks noChangeArrowheads="1"/>
          </p:cNvSpPr>
          <p:nvPr/>
        </p:nvSpPr>
        <p:spPr bwMode="auto">
          <a:xfrm>
            <a:off x="3657600" y="22860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B</a:t>
            </a:r>
          </a:p>
        </p:txBody>
      </p:sp>
      <p:sp>
        <p:nvSpPr>
          <p:cNvPr id="15368" name="Oval 6"/>
          <p:cNvSpPr>
            <a:spLocks noChangeArrowheads="1"/>
          </p:cNvSpPr>
          <p:nvPr/>
        </p:nvSpPr>
        <p:spPr bwMode="auto">
          <a:xfrm>
            <a:off x="3657600" y="38862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D</a:t>
            </a:r>
          </a:p>
        </p:txBody>
      </p:sp>
      <p:cxnSp>
        <p:nvCxnSpPr>
          <p:cNvPr id="15369" name="AutoShape 7"/>
          <p:cNvCxnSpPr>
            <a:cxnSpLocks noChangeShapeType="1"/>
            <a:stCxn id="15365" idx="6"/>
            <a:endCxn id="15367" idx="2"/>
          </p:cNvCxnSpPr>
          <p:nvPr/>
        </p:nvCxnSpPr>
        <p:spPr bwMode="auto">
          <a:xfrm>
            <a:off x="2514600" y="2552700"/>
            <a:ext cx="1143000" cy="0"/>
          </a:xfrm>
          <a:prstGeom prst="straightConnector1">
            <a:avLst/>
          </a:prstGeom>
          <a:noFill/>
          <a:ln w="9525">
            <a:solidFill>
              <a:schemeClr val="tx1"/>
            </a:solidFill>
            <a:round/>
            <a:headEnd/>
            <a:tailEnd type="triangle" w="med" len="med"/>
          </a:ln>
        </p:spPr>
      </p:cxnSp>
      <p:cxnSp>
        <p:nvCxnSpPr>
          <p:cNvPr id="15370" name="AutoShape 8"/>
          <p:cNvCxnSpPr>
            <a:cxnSpLocks noChangeShapeType="1"/>
            <a:stCxn id="15366" idx="0"/>
            <a:endCxn id="15365" idx="4"/>
          </p:cNvCxnSpPr>
          <p:nvPr/>
        </p:nvCxnSpPr>
        <p:spPr bwMode="auto">
          <a:xfrm flipV="1">
            <a:off x="2247900" y="2819400"/>
            <a:ext cx="0" cy="1066800"/>
          </a:xfrm>
          <a:prstGeom prst="straightConnector1">
            <a:avLst/>
          </a:prstGeom>
          <a:noFill/>
          <a:ln w="9525">
            <a:solidFill>
              <a:schemeClr val="tx1"/>
            </a:solidFill>
            <a:round/>
            <a:headEnd/>
            <a:tailEnd type="triangle" w="med" len="med"/>
          </a:ln>
        </p:spPr>
      </p:cxnSp>
      <p:cxnSp>
        <p:nvCxnSpPr>
          <p:cNvPr id="15371" name="AutoShape 9"/>
          <p:cNvCxnSpPr>
            <a:cxnSpLocks noChangeShapeType="1"/>
            <a:stCxn id="15367" idx="4"/>
            <a:endCxn id="15368" idx="0"/>
          </p:cNvCxnSpPr>
          <p:nvPr/>
        </p:nvCxnSpPr>
        <p:spPr bwMode="auto">
          <a:xfrm>
            <a:off x="3924300" y="2819400"/>
            <a:ext cx="0" cy="1066800"/>
          </a:xfrm>
          <a:prstGeom prst="straightConnector1">
            <a:avLst/>
          </a:prstGeom>
          <a:noFill/>
          <a:ln w="9525">
            <a:solidFill>
              <a:schemeClr val="tx1"/>
            </a:solidFill>
            <a:round/>
            <a:headEnd/>
            <a:tailEnd type="triangle" w="med" len="med"/>
          </a:ln>
        </p:spPr>
      </p:cxnSp>
      <p:cxnSp>
        <p:nvCxnSpPr>
          <p:cNvPr id="15372" name="AutoShape 10"/>
          <p:cNvCxnSpPr>
            <a:cxnSpLocks noChangeShapeType="1"/>
            <a:stCxn id="15367" idx="3"/>
            <a:endCxn id="15366" idx="7"/>
          </p:cNvCxnSpPr>
          <p:nvPr/>
        </p:nvCxnSpPr>
        <p:spPr bwMode="auto">
          <a:xfrm flipH="1">
            <a:off x="2436813" y="2741613"/>
            <a:ext cx="1298575" cy="1222375"/>
          </a:xfrm>
          <a:prstGeom prst="straightConnector1">
            <a:avLst/>
          </a:prstGeom>
          <a:noFill/>
          <a:ln w="9525">
            <a:solidFill>
              <a:schemeClr val="tx1"/>
            </a:solidFill>
            <a:round/>
            <a:headEnd/>
            <a:tailEnd type="triangle" w="med" len="med"/>
          </a:ln>
        </p:spPr>
      </p:cxnSp>
      <p:cxnSp>
        <p:nvCxnSpPr>
          <p:cNvPr id="15373" name="AutoShape 11"/>
          <p:cNvCxnSpPr>
            <a:cxnSpLocks noChangeShapeType="1"/>
            <a:stCxn id="15367" idx="1"/>
            <a:endCxn id="15367" idx="7"/>
          </p:cNvCxnSpPr>
          <p:nvPr/>
        </p:nvCxnSpPr>
        <p:spPr bwMode="auto">
          <a:xfrm rot="5400000" flipV="1">
            <a:off x="3923507" y="2175669"/>
            <a:ext cx="1587" cy="377825"/>
          </a:xfrm>
          <a:prstGeom prst="curvedConnector3">
            <a:avLst>
              <a:gd name="adj1" fmla="val -19300009"/>
            </a:avLst>
          </a:prstGeom>
          <a:noFill/>
          <a:ln w="9525">
            <a:solidFill>
              <a:schemeClr val="tx1"/>
            </a:solidFill>
            <a:round/>
            <a:headEnd/>
            <a:tailEnd type="triangle" w="med" len="med"/>
          </a:ln>
        </p:spPr>
      </p:cxnSp>
      <p:cxnSp>
        <p:nvCxnSpPr>
          <p:cNvPr id="15374" name="AutoShape 12"/>
          <p:cNvCxnSpPr>
            <a:cxnSpLocks noChangeShapeType="1"/>
            <a:stCxn id="15366" idx="5"/>
            <a:endCxn id="15368" idx="3"/>
          </p:cNvCxnSpPr>
          <p:nvPr/>
        </p:nvCxnSpPr>
        <p:spPr bwMode="auto">
          <a:xfrm rot="16200000" flipH="1">
            <a:off x="3085307" y="3693319"/>
            <a:ext cx="1587" cy="1298575"/>
          </a:xfrm>
          <a:prstGeom prst="curvedConnector3">
            <a:avLst>
              <a:gd name="adj1" fmla="val 19300009"/>
            </a:avLst>
          </a:prstGeom>
          <a:noFill/>
          <a:ln w="9525">
            <a:solidFill>
              <a:schemeClr val="tx1"/>
            </a:solidFill>
            <a:round/>
            <a:headEnd/>
            <a:tailEnd type="triangle" w="med" len="med"/>
          </a:ln>
        </p:spPr>
      </p:cxnSp>
      <p:sp>
        <p:nvSpPr>
          <p:cNvPr id="15375" name="Text Box 13"/>
          <p:cNvSpPr txBox="1">
            <a:spLocks noChangeArrowheads="1"/>
          </p:cNvSpPr>
          <p:nvPr/>
        </p:nvSpPr>
        <p:spPr bwMode="auto">
          <a:xfrm>
            <a:off x="838200" y="4876800"/>
            <a:ext cx="7772400" cy="1192213"/>
          </a:xfrm>
          <a:prstGeom prst="rect">
            <a:avLst/>
          </a:prstGeom>
          <a:noFill/>
          <a:ln w="9525">
            <a:noFill/>
            <a:miter lim="800000"/>
            <a:headEnd/>
            <a:tailEnd/>
          </a:ln>
        </p:spPr>
        <p:txBody>
          <a:bodyPr>
            <a:spAutoFit/>
          </a:bodyPr>
          <a:lstStyle/>
          <a:p>
            <a:pPr>
              <a:spcBef>
                <a:spcPct val="50000"/>
              </a:spcBef>
            </a:pPr>
            <a:r>
              <a:rPr lang="en-US"/>
              <a:t>Digraph G = (V, E)</a:t>
            </a:r>
          </a:p>
          <a:p>
            <a:pPr>
              <a:spcBef>
                <a:spcPct val="50000"/>
              </a:spcBef>
            </a:pPr>
            <a:r>
              <a:rPr lang="en-US"/>
              <a:t>V = {A, B, C, D, E, F}</a:t>
            </a:r>
          </a:p>
          <a:p>
            <a:pPr>
              <a:spcBef>
                <a:spcPct val="50000"/>
              </a:spcBef>
            </a:pPr>
            <a:r>
              <a:rPr lang="en-US"/>
              <a:t>E = {(A, B), (C, A),  (B, D), (B, C), (C, D), (D, C), (B, B) (F, E)}</a:t>
            </a:r>
          </a:p>
        </p:txBody>
      </p:sp>
      <p:sp>
        <p:nvSpPr>
          <p:cNvPr id="15376" name="Oval 14"/>
          <p:cNvSpPr>
            <a:spLocks noChangeArrowheads="1"/>
          </p:cNvSpPr>
          <p:nvPr/>
        </p:nvSpPr>
        <p:spPr bwMode="auto">
          <a:xfrm>
            <a:off x="4800600" y="22098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E</a:t>
            </a:r>
          </a:p>
        </p:txBody>
      </p:sp>
      <p:sp>
        <p:nvSpPr>
          <p:cNvPr id="15377" name="Oval 15"/>
          <p:cNvSpPr>
            <a:spLocks noChangeArrowheads="1"/>
          </p:cNvSpPr>
          <p:nvPr/>
        </p:nvSpPr>
        <p:spPr bwMode="auto">
          <a:xfrm>
            <a:off x="4800600" y="38862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F</a:t>
            </a:r>
          </a:p>
        </p:txBody>
      </p:sp>
      <p:cxnSp>
        <p:nvCxnSpPr>
          <p:cNvPr id="15378" name="AutoShape 16"/>
          <p:cNvCxnSpPr>
            <a:cxnSpLocks noChangeShapeType="1"/>
            <a:stCxn id="15377" idx="0"/>
            <a:endCxn id="15376" idx="4"/>
          </p:cNvCxnSpPr>
          <p:nvPr/>
        </p:nvCxnSpPr>
        <p:spPr bwMode="auto">
          <a:xfrm flipV="1">
            <a:off x="5067300" y="2743200"/>
            <a:ext cx="0" cy="1143000"/>
          </a:xfrm>
          <a:prstGeom prst="straightConnector1">
            <a:avLst/>
          </a:prstGeom>
          <a:noFill/>
          <a:ln w="9525">
            <a:solidFill>
              <a:schemeClr val="tx1"/>
            </a:solidFill>
            <a:round/>
            <a:headEnd/>
            <a:tailEnd type="triangle" w="med" len="med"/>
          </a:ln>
        </p:spPr>
      </p:cxnSp>
      <p:cxnSp>
        <p:nvCxnSpPr>
          <p:cNvPr id="15379" name="AutoShape 17"/>
          <p:cNvCxnSpPr>
            <a:cxnSpLocks noChangeShapeType="1"/>
            <a:stCxn id="15368" idx="2"/>
            <a:endCxn id="15366" idx="6"/>
          </p:cNvCxnSpPr>
          <p:nvPr/>
        </p:nvCxnSpPr>
        <p:spPr bwMode="auto">
          <a:xfrm flipH="1">
            <a:off x="2514600" y="4152900"/>
            <a:ext cx="1143000" cy="0"/>
          </a:xfrm>
          <a:prstGeom prst="straightConnector1">
            <a:avLst/>
          </a:prstGeom>
          <a:noFill/>
          <a:ln w="9525">
            <a:solidFill>
              <a:schemeClr val="tx1"/>
            </a:solidFill>
            <a:round/>
            <a:headEnd/>
            <a:tailEnd type="triangle" w="med" len="med"/>
          </a:ln>
        </p:spPr>
      </p:cxnSp>
    </p:spTree>
    <p:extLst>
      <p:ext uri="{BB962C8B-B14F-4D97-AF65-F5344CB8AC3E}">
        <p14:creationId xmlns:p14="http://schemas.microsoft.com/office/powerpoint/2010/main" val="24505468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Rectangle 2"/>
          <p:cNvSpPr>
            <a:spLocks noGrp="1" noChangeArrowheads="1"/>
          </p:cNvSpPr>
          <p:nvPr>
            <p:ph type="title"/>
          </p:nvPr>
        </p:nvSpPr>
        <p:spPr/>
        <p:txBody>
          <a:bodyPr/>
          <a:lstStyle/>
          <a:p>
            <a:pPr eaLnBrk="1" hangingPunct="1"/>
            <a:r>
              <a:rPr lang="en-US" dirty="0" smtClean="0"/>
              <a:t>Graph</a:t>
            </a:r>
          </a:p>
        </p:txBody>
      </p:sp>
      <p:sp>
        <p:nvSpPr>
          <p:cNvPr id="17" name="Slide Number Placeholder 5"/>
          <p:cNvSpPr>
            <a:spLocks noGrp="1"/>
          </p:cNvSpPr>
          <p:nvPr>
            <p:ph type="sldNum" sz="quarter" idx="12"/>
          </p:nvPr>
        </p:nvSpPr>
        <p:spPr/>
        <p:txBody>
          <a:bodyPr/>
          <a:lstStyle/>
          <a:p>
            <a:pPr>
              <a:defRPr/>
            </a:pPr>
            <a:fld id="{95B8DDF1-10FA-4CEC-A747-DEF6E48979C8}" type="slidenum">
              <a:rPr lang="en-US" smtClean="0"/>
              <a:pPr>
                <a:defRPr/>
              </a:pPr>
              <a:t>26</a:t>
            </a:fld>
            <a:endParaRPr lang="en-US" smtClean="0"/>
          </a:p>
        </p:txBody>
      </p:sp>
      <p:sp>
        <p:nvSpPr>
          <p:cNvPr id="16389" name="Oval 3"/>
          <p:cNvSpPr>
            <a:spLocks noChangeArrowheads="1"/>
          </p:cNvSpPr>
          <p:nvPr/>
        </p:nvSpPr>
        <p:spPr bwMode="auto">
          <a:xfrm>
            <a:off x="1981200" y="22860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A</a:t>
            </a:r>
          </a:p>
        </p:txBody>
      </p:sp>
      <p:sp>
        <p:nvSpPr>
          <p:cNvPr id="16390" name="Oval 4"/>
          <p:cNvSpPr>
            <a:spLocks noChangeArrowheads="1"/>
          </p:cNvSpPr>
          <p:nvPr/>
        </p:nvSpPr>
        <p:spPr bwMode="auto">
          <a:xfrm>
            <a:off x="1981200" y="38862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C</a:t>
            </a:r>
          </a:p>
        </p:txBody>
      </p:sp>
      <p:sp>
        <p:nvSpPr>
          <p:cNvPr id="16391" name="Oval 5"/>
          <p:cNvSpPr>
            <a:spLocks noChangeArrowheads="1"/>
          </p:cNvSpPr>
          <p:nvPr/>
        </p:nvSpPr>
        <p:spPr bwMode="auto">
          <a:xfrm>
            <a:off x="3657600" y="22860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B</a:t>
            </a:r>
          </a:p>
        </p:txBody>
      </p:sp>
      <p:sp>
        <p:nvSpPr>
          <p:cNvPr id="16392" name="Oval 6"/>
          <p:cNvSpPr>
            <a:spLocks noChangeArrowheads="1"/>
          </p:cNvSpPr>
          <p:nvPr/>
        </p:nvSpPr>
        <p:spPr bwMode="auto">
          <a:xfrm>
            <a:off x="3657600" y="38862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D</a:t>
            </a:r>
          </a:p>
        </p:txBody>
      </p:sp>
      <p:sp>
        <p:nvSpPr>
          <p:cNvPr id="16393" name="Oval 7"/>
          <p:cNvSpPr>
            <a:spLocks noChangeArrowheads="1"/>
          </p:cNvSpPr>
          <p:nvPr/>
        </p:nvSpPr>
        <p:spPr bwMode="auto">
          <a:xfrm>
            <a:off x="4953000" y="22860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E</a:t>
            </a:r>
          </a:p>
        </p:txBody>
      </p:sp>
      <p:sp>
        <p:nvSpPr>
          <p:cNvPr id="16394" name="Oval 8"/>
          <p:cNvSpPr>
            <a:spLocks noChangeArrowheads="1"/>
          </p:cNvSpPr>
          <p:nvPr/>
        </p:nvSpPr>
        <p:spPr bwMode="auto">
          <a:xfrm>
            <a:off x="4953000" y="3962400"/>
            <a:ext cx="533400" cy="533400"/>
          </a:xfrm>
          <a:prstGeom prst="ellipse">
            <a:avLst/>
          </a:prstGeom>
          <a:solidFill>
            <a:schemeClr val="accent1"/>
          </a:solidFill>
          <a:ln w="9525">
            <a:solidFill>
              <a:schemeClr val="tx1"/>
            </a:solidFill>
            <a:round/>
            <a:headEnd/>
            <a:tailEnd/>
          </a:ln>
        </p:spPr>
        <p:txBody>
          <a:bodyPr wrap="none" anchor="ctr"/>
          <a:lstStyle/>
          <a:p>
            <a:pPr algn="ctr"/>
            <a:r>
              <a:rPr lang="en-US" b="1"/>
              <a:t>F</a:t>
            </a:r>
          </a:p>
        </p:txBody>
      </p:sp>
      <p:cxnSp>
        <p:nvCxnSpPr>
          <p:cNvPr id="16395" name="AutoShape 9"/>
          <p:cNvCxnSpPr>
            <a:cxnSpLocks noChangeShapeType="1"/>
            <a:stCxn id="16389" idx="4"/>
            <a:endCxn id="16390" idx="0"/>
          </p:cNvCxnSpPr>
          <p:nvPr/>
        </p:nvCxnSpPr>
        <p:spPr bwMode="auto">
          <a:xfrm>
            <a:off x="2247900" y="2819400"/>
            <a:ext cx="0" cy="1066800"/>
          </a:xfrm>
          <a:prstGeom prst="straightConnector1">
            <a:avLst/>
          </a:prstGeom>
          <a:noFill/>
          <a:ln w="9525">
            <a:solidFill>
              <a:schemeClr val="tx1"/>
            </a:solidFill>
            <a:round/>
            <a:headEnd/>
            <a:tailEnd/>
          </a:ln>
        </p:spPr>
      </p:cxnSp>
      <p:cxnSp>
        <p:nvCxnSpPr>
          <p:cNvPr id="16396" name="AutoShape 10"/>
          <p:cNvCxnSpPr>
            <a:cxnSpLocks noChangeShapeType="1"/>
            <a:stCxn id="16389" idx="6"/>
            <a:endCxn id="16391" idx="2"/>
          </p:cNvCxnSpPr>
          <p:nvPr/>
        </p:nvCxnSpPr>
        <p:spPr bwMode="auto">
          <a:xfrm>
            <a:off x="2514600" y="2552700"/>
            <a:ext cx="1143000" cy="0"/>
          </a:xfrm>
          <a:prstGeom prst="straightConnector1">
            <a:avLst/>
          </a:prstGeom>
          <a:noFill/>
          <a:ln w="9525">
            <a:solidFill>
              <a:schemeClr val="tx1"/>
            </a:solidFill>
            <a:round/>
            <a:headEnd/>
            <a:tailEnd/>
          </a:ln>
        </p:spPr>
      </p:cxnSp>
      <p:cxnSp>
        <p:nvCxnSpPr>
          <p:cNvPr id="16397" name="AutoShape 11"/>
          <p:cNvCxnSpPr>
            <a:cxnSpLocks noChangeShapeType="1"/>
            <a:stCxn id="16390" idx="7"/>
            <a:endCxn id="16391" idx="3"/>
          </p:cNvCxnSpPr>
          <p:nvPr/>
        </p:nvCxnSpPr>
        <p:spPr bwMode="auto">
          <a:xfrm flipV="1">
            <a:off x="2436813" y="2741613"/>
            <a:ext cx="1298575" cy="1222375"/>
          </a:xfrm>
          <a:prstGeom prst="straightConnector1">
            <a:avLst/>
          </a:prstGeom>
          <a:noFill/>
          <a:ln w="9525">
            <a:solidFill>
              <a:schemeClr val="tx1"/>
            </a:solidFill>
            <a:round/>
            <a:headEnd/>
            <a:tailEnd/>
          </a:ln>
        </p:spPr>
      </p:cxnSp>
      <p:cxnSp>
        <p:nvCxnSpPr>
          <p:cNvPr id="16398" name="AutoShape 12"/>
          <p:cNvCxnSpPr>
            <a:cxnSpLocks noChangeShapeType="1"/>
            <a:stCxn id="16391" idx="4"/>
            <a:endCxn id="16392" idx="0"/>
          </p:cNvCxnSpPr>
          <p:nvPr/>
        </p:nvCxnSpPr>
        <p:spPr bwMode="auto">
          <a:xfrm>
            <a:off x="3924300" y="2819400"/>
            <a:ext cx="0" cy="1066800"/>
          </a:xfrm>
          <a:prstGeom prst="straightConnector1">
            <a:avLst/>
          </a:prstGeom>
          <a:noFill/>
          <a:ln w="9525">
            <a:solidFill>
              <a:schemeClr val="tx1"/>
            </a:solidFill>
            <a:round/>
            <a:headEnd/>
            <a:tailEnd/>
          </a:ln>
        </p:spPr>
      </p:cxnSp>
      <p:cxnSp>
        <p:nvCxnSpPr>
          <p:cNvPr id="16399" name="AutoShape 13"/>
          <p:cNvCxnSpPr>
            <a:cxnSpLocks noChangeShapeType="1"/>
            <a:stCxn id="16393" idx="4"/>
            <a:endCxn id="16394" idx="0"/>
          </p:cNvCxnSpPr>
          <p:nvPr/>
        </p:nvCxnSpPr>
        <p:spPr bwMode="auto">
          <a:xfrm>
            <a:off x="5219700" y="2819400"/>
            <a:ext cx="0" cy="1143000"/>
          </a:xfrm>
          <a:prstGeom prst="straightConnector1">
            <a:avLst/>
          </a:prstGeom>
          <a:noFill/>
          <a:ln w="9525">
            <a:solidFill>
              <a:schemeClr val="tx1"/>
            </a:solidFill>
            <a:round/>
            <a:headEnd/>
            <a:tailEnd/>
          </a:ln>
        </p:spPr>
      </p:cxnSp>
      <p:sp>
        <p:nvSpPr>
          <p:cNvPr id="16400" name="Text Box 14"/>
          <p:cNvSpPr txBox="1">
            <a:spLocks noChangeArrowheads="1"/>
          </p:cNvSpPr>
          <p:nvPr/>
        </p:nvSpPr>
        <p:spPr bwMode="auto">
          <a:xfrm>
            <a:off x="838200" y="4876800"/>
            <a:ext cx="7772400" cy="1192213"/>
          </a:xfrm>
          <a:prstGeom prst="rect">
            <a:avLst/>
          </a:prstGeom>
          <a:noFill/>
          <a:ln w="9525">
            <a:noFill/>
            <a:miter lim="800000"/>
            <a:headEnd/>
            <a:tailEnd/>
          </a:ln>
        </p:spPr>
        <p:txBody>
          <a:bodyPr>
            <a:spAutoFit/>
          </a:bodyPr>
          <a:lstStyle/>
          <a:p>
            <a:pPr>
              <a:spcBef>
                <a:spcPct val="50000"/>
              </a:spcBef>
            </a:pPr>
            <a:r>
              <a:rPr lang="en-US"/>
              <a:t>Undirected Graph G = (V, E)</a:t>
            </a:r>
          </a:p>
          <a:p>
            <a:pPr>
              <a:spcBef>
                <a:spcPct val="50000"/>
              </a:spcBef>
            </a:pPr>
            <a:r>
              <a:rPr lang="en-US"/>
              <a:t>V = {A, B, C, D, E, F}</a:t>
            </a:r>
          </a:p>
          <a:p>
            <a:pPr>
              <a:spcBef>
                <a:spcPct val="50000"/>
              </a:spcBef>
            </a:pPr>
            <a:r>
              <a:rPr lang="en-US"/>
              <a:t>E = {(A, B), (A, C),  (B, D), (B, C), (E, F)}</a:t>
            </a:r>
          </a:p>
        </p:txBody>
      </p:sp>
    </p:spTree>
    <p:extLst>
      <p:ext uri="{BB962C8B-B14F-4D97-AF65-F5344CB8AC3E}">
        <p14:creationId xmlns:p14="http://schemas.microsoft.com/office/powerpoint/2010/main" val="45563359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Rectangle 2"/>
          <p:cNvSpPr>
            <a:spLocks noGrp="1" noChangeArrowheads="1"/>
          </p:cNvSpPr>
          <p:nvPr>
            <p:ph type="title"/>
          </p:nvPr>
        </p:nvSpPr>
        <p:spPr/>
        <p:txBody>
          <a:bodyPr/>
          <a:lstStyle/>
          <a:p>
            <a:pPr eaLnBrk="1" hangingPunct="1"/>
            <a:r>
              <a:rPr lang="en-US" dirty="0" smtClean="0"/>
              <a:t>Tree</a:t>
            </a:r>
          </a:p>
        </p:txBody>
      </p:sp>
      <p:sp>
        <p:nvSpPr>
          <p:cNvPr id="207875" name="Rectangle 3"/>
          <p:cNvSpPr>
            <a:spLocks noGrp="1" noChangeArrowheads="1"/>
          </p:cNvSpPr>
          <p:nvPr>
            <p:ph idx="1"/>
          </p:nvPr>
        </p:nvSpPr>
        <p:spPr/>
        <p:txBody>
          <a:bodyPr/>
          <a:lstStyle/>
          <a:p>
            <a:pPr eaLnBrk="1" hangingPunct="1">
              <a:buClr>
                <a:schemeClr val="tx2"/>
              </a:buClr>
              <a:defRPr/>
            </a:pPr>
            <a:r>
              <a:rPr lang="en-US" dirty="0"/>
              <a:t> A undirected graph is </a:t>
            </a:r>
            <a:r>
              <a:rPr lang="en-US" dirty="0">
                <a:solidFill>
                  <a:schemeClr val="accent2">
                    <a:lumMod val="50000"/>
                  </a:schemeClr>
                </a:solidFill>
              </a:rPr>
              <a:t>connected </a:t>
            </a:r>
            <a:r>
              <a:rPr lang="en-US" dirty="0"/>
              <a:t>if every pair of vertices is connected by a path.</a:t>
            </a:r>
          </a:p>
          <a:p>
            <a:pPr eaLnBrk="1" hangingPunct="1">
              <a:buClr>
                <a:schemeClr val="tx2"/>
              </a:buClr>
              <a:defRPr/>
            </a:pPr>
            <a:r>
              <a:rPr lang="en-US" b="1" dirty="0">
                <a:solidFill>
                  <a:schemeClr val="accent2">
                    <a:lumMod val="50000"/>
                  </a:schemeClr>
                </a:solidFill>
              </a:rPr>
              <a:t>Free Tree</a:t>
            </a:r>
            <a:r>
              <a:rPr lang="en-US" dirty="0">
                <a:solidFill>
                  <a:schemeClr val="accent2">
                    <a:lumMod val="50000"/>
                  </a:schemeClr>
                </a:solidFill>
              </a:rPr>
              <a:t> </a:t>
            </a:r>
            <a:r>
              <a:rPr lang="en-US" dirty="0"/>
              <a:t>– is a connected acyclic, undirected graph.</a:t>
            </a:r>
          </a:p>
          <a:p>
            <a:pPr eaLnBrk="1" hangingPunct="1">
              <a:buClr>
                <a:schemeClr val="tx2"/>
              </a:buClr>
              <a:defRPr/>
            </a:pPr>
            <a:r>
              <a:rPr lang="en-US" b="1" dirty="0">
                <a:solidFill>
                  <a:schemeClr val="accent2">
                    <a:lumMod val="50000"/>
                  </a:schemeClr>
                </a:solidFill>
              </a:rPr>
              <a:t>Forest</a:t>
            </a:r>
            <a:r>
              <a:rPr lang="en-US" dirty="0"/>
              <a:t> – a acyclic but possibly disconnected undirected graph</a:t>
            </a:r>
          </a:p>
          <a:p>
            <a:pPr eaLnBrk="1" hangingPunct="1">
              <a:buClr>
                <a:schemeClr val="tx2"/>
              </a:buClr>
              <a:defRPr/>
            </a:pPr>
            <a:r>
              <a:rPr lang="en-US" b="1" dirty="0">
                <a:solidFill>
                  <a:schemeClr val="accent2">
                    <a:lumMod val="50000"/>
                  </a:schemeClr>
                </a:solidFill>
              </a:rPr>
              <a:t>Rooted tree</a:t>
            </a:r>
            <a:r>
              <a:rPr lang="en-US" dirty="0">
                <a:solidFill>
                  <a:schemeClr val="accent2">
                    <a:lumMod val="50000"/>
                  </a:schemeClr>
                </a:solidFill>
              </a:rPr>
              <a:t> </a:t>
            </a:r>
            <a:r>
              <a:rPr lang="en-US" dirty="0"/>
              <a:t>– a free tree where one of the vertices is distinguished  from the other.  The distinguished vertex is called root.</a:t>
            </a:r>
          </a:p>
        </p:txBody>
      </p:sp>
      <p:sp>
        <p:nvSpPr>
          <p:cNvPr id="6" name="Slide Number Placeholder 5"/>
          <p:cNvSpPr>
            <a:spLocks noGrp="1"/>
          </p:cNvSpPr>
          <p:nvPr>
            <p:ph type="sldNum" sz="quarter" idx="12"/>
          </p:nvPr>
        </p:nvSpPr>
        <p:spPr/>
        <p:txBody>
          <a:bodyPr/>
          <a:lstStyle/>
          <a:p>
            <a:pPr>
              <a:defRPr/>
            </a:pPr>
            <a:fld id="{B6C02EBE-9BF5-495A-B741-9F22E12BD2C4}" type="slidenum">
              <a:rPr lang="en-US" smtClean="0"/>
              <a:pPr>
                <a:defRPr/>
              </a:pPr>
              <a:t>27</a:t>
            </a:fld>
            <a:endParaRPr lang="en-US" smtClean="0"/>
          </a:p>
        </p:txBody>
      </p:sp>
    </p:spTree>
    <p:extLst>
      <p:ext uri="{BB962C8B-B14F-4D97-AF65-F5344CB8AC3E}">
        <p14:creationId xmlns:p14="http://schemas.microsoft.com/office/powerpoint/2010/main" val="329064825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6" name="Rectangle 2"/>
          <p:cNvSpPr>
            <a:spLocks noGrp="1" noChangeArrowheads="1"/>
          </p:cNvSpPr>
          <p:nvPr>
            <p:ph type="title"/>
          </p:nvPr>
        </p:nvSpPr>
        <p:spPr/>
        <p:txBody>
          <a:bodyPr/>
          <a:lstStyle/>
          <a:p>
            <a:pPr eaLnBrk="1" hangingPunct="1"/>
            <a:r>
              <a:rPr lang="en-US" dirty="0" smtClean="0"/>
              <a:t>Tree</a:t>
            </a:r>
          </a:p>
        </p:txBody>
      </p:sp>
      <p:sp>
        <p:nvSpPr>
          <p:cNvPr id="52" name="Slide Number Placeholder 5"/>
          <p:cNvSpPr>
            <a:spLocks noGrp="1"/>
          </p:cNvSpPr>
          <p:nvPr>
            <p:ph type="sldNum" sz="quarter" idx="12"/>
          </p:nvPr>
        </p:nvSpPr>
        <p:spPr/>
        <p:txBody>
          <a:bodyPr/>
          <a:lstStyle/>
          <a:p>
            <a:pPr>
              <a:defRPr/>
            </a:pPr>
            <a:fld id="{36AB3940-CBF8-4ABD-BC15-0D267AE9A379}" type="slidenum">
              <a:rPr lang="en-US" smtClean="0"/>
              <a:pPr>
                <a:defRPr/>
              </a:pPr>
              <a:t>28</a:t>
            </a:fld>
            <a:endParaRPr lang="en-US" smtClean="0"/>
          </a:p>
        </p:txBody>
      </p:sp>
      <p:sp>
        <p:nvSpPr>
          <p:cNvPr id="18437" name="Oval 3"/>
          <p:cNvSpPr>
            <a:spLocks noChangeArrowheads="1"/>
          </p:cNvSpPr>
          <p:nvPr/>
        </p:nvSpPr>
        <p:spPr bwMode="auto">
          <a:xfrm>
            <a:off x="1143000" y="34290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38" name="Oval 4"/>
          <p:cNvSpPr>
            <a:spLocks noChangeArrowheads="1"/>
          </p:cNvSpPr>
          <p:nvPr/>
        </p:nvSpPr>
        <p:spPr bwMode="auto">
          <a:xfrm>
            <a:off x="2362200" y="29718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39" name="Oval 5"/>
          <p:cNvSpPr>
            <a:spLocks noChangeArrowheads="1"/>
          </p:cNvSpPr>
          <p:nvPr/>
        </p:nvSpPr>
        <p:spPr bwMode="auto">
          <a:xfrm>
            <a:off x="990600" y="38100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0" name="Oval 6"/>
          <p:cNvSpPr>
            <a:spLocks noChangeArrowheads="1"/>
          </p:cNvSpPr>
          <p:nvPr/>
        </p:nvSpPr>
        <p:spPr bwMode="auto">
          <a:xfrm>
            <a:off x="2895600" y="37338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1" name="Oval 7"/>
          <p:cNvSpPr>
            <a:spLocks noChangeArrowheads="1"/>
          </p:cNvSpPr>
          <p:nvPr/>
        </p:nvSpPr>
        <p:spPr bwMode="auto">
          <a:xfrm>
            <a:off x="1752600" y="40386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2" name="Oval 8"/>
          <p:cNvSpPr>
            <a:spLocks noChangeArrowheads="1"/>
          </p:cNvSpPr>
          <p:nvPr/>
        </p:nvSpPr>
        <p:spPr bwMode="auto">
          <a:xfrm>
            <a:off x="1676400" y="25908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3" name="Oval 9"/>
          <p:cNvSpPr>
            <a:spLocks noChangeArrowheads="1"/>
          </p:cNvSpPr>
          <p:nvPr/>
        </p:nvSpPr>
        <p:spPr bwMode="auto">
          <a:xfrm>
            <a:off x="3505200" y="32766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4" name="Oval 10"/>
          <p:cNvSpPr>
            <a:spLocks noChangeArrowheads="1"/>
          </p:cNvSpPr>
          <p:nvPr/>
        </p:nvSpPr>
        <p:spPr bwMode="auto">
          <a:xfrm>
            <a:off x="2209800" y="44958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5" name="Oval 11"/>
          <p:cNvSpPr>
            <a:spLocks noChangeArrowheads="1"/>
          </p:cNvSpPr>
          <p:nvPr/>
        </p:nvSpPr>
        <p:spPr bwMode="auto">
          <a:xfrm>
            <a:off x="3733800" y="42672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6" name="Oval 12"/>
          <p:cNvSpPr>
            <a:spLocks noChangeArrowheads="1"/>
          </p:cNvSpPr>
          <p:nvPr/>
        </p:nvSpPr>
        <p:spPr bwMode="auto">
          <a:xfrm>
            <a:off x="2895600" y="44196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7" name="Oval 13"/>
          <p:cNvSpPr>
            <a:spLocks noChangeArrowheads="1"/>
          </p:cNvSpPr>
          <p:nvPr/>
        </p:nvSpPr>
        <p:spPr bwMode="auto">
          <a:xfrm>
            <a:off x="2667000" y="49530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8448" name="Oval 14"/>
          <p:cNvSpPr>
            <a:spLocks noChangeArrowheads="1"/>
          </p:cNvSpPr>
          <p:nvPr/>
        </p:nvSpPr>
        <p:spPr bwMode="auto">
          <a:xfrm>
            <a:off x="3200400" y="5029200"/>
            <a:ext cx="152400" cy="152400"/>
          </a:xfrm>
          <a:prstGeom prst="ellipse">
            <a:avLst/>
          </a:prstGeom>
          <a:solidFill>
            <a:schemeClr val="accent1"/>
          </a:solidFill>
          <a:ln w="9525">
            <a:solidFill>
              <a:schemeClr val="tx1"/>
            </a:solidFill>
            <a:round/>
            <a:headEnd/>
            <a:tailEnd/>
          </a:ln>
        </p:spPr>
        <p:txBody>
          <a:bodyPr wrap="none" anchor="ctr"/>
          <a:lstStyle/>
          <a:p>
            <a:endParaRPr lang="en-US"/>
          </a:p>
        </p:txBody>
      </p:sp>
      <p:cxnSp>
        <p:nvCxnSpPr>
          <p:cNvPr id="18449" name="AutoShape 15"/>
          <p:cNvCxnSpPr>
            <a:cxnSpLocks noChangeShapeType="1"/>
            <a:stCxn id="18437" idx="0"/>
            <a:endCxn id="18442" idx="3"/>
          </p:cNvCxnSpPr>
          <p:nvPr/>
        </p:nvCxnSpPr>
        <p:spPr bwMode="auto">
          <a:xfrm flipV="1">
            <a:off x="1219200" y="2720975"/>
            <a:ext cx="479425" cy="708025"/>
          </a:xfrm>
          <a:prstGeom prst="straightConnector1">
            <a:avLst/>
          </a:prstGeom>
          <a:noFill/>
          <a:ln w="9525">
            <a:solidFill>
              <a:schemeClr val="tx1"/>
            </a:solidFill>
            <a:round/>
            <a:headEnd/>
            <a:tailEnd/>
          </a:ln>
        </p:spPr>
      </p:cxnSp>
      <p:cxnSp>
        <p:nvCxnSpPr>
          <p:cNvPr id="18450" name="AutoShape 16"/>
          <p:cNvCxnSpPr>
            <a:cxnSpLocks noChangeShapeType="1"/>
            <a:stCxn id="18441" idx="0"/>
            <a:endCxn id="18437" idx="5"/>
          </p:cNvCxnSpPr>
          <p:nvPr/>
        </p:nvCxnSpPr>
        <p:spPr bwMode="auto">
          <a:xfrm flipH="1" flipV="1">
            <a:off x="1273175" y="3559175"/>
            <a:ext cx="555625" cy="479425"/>
          </a:xfrm>
          <a:prstGeom prst="straightConnector1">
            <a:avLst/>
          </a:prstGeom>
          <a:noFill/>
          <a:ln w="9525">
            <a:solidFill>
              <a:schemeClr val="tx1"/>
            </a:solidFill>
            <a:round/>
            <a:headEnd/>
            <a:tailEnd/>
          </a:ln>
        </p:spPr>
      </p:cxnSp>
      <p:cxnSp>
        <p:nvCxnSpPr>
          <p:cNvPr id="18451" name="AutoShape 17"/>
          <p:cNvCxnSpPr>
            <a:cxnSpLocks noChangeShapeType="1"/>
            <a:stCxn id="18439" idx="6"/>
            <a:endCxn id="18441" idx="3"/>
          </p:cNvCxnSpPr>
          <p:nvPr/>
        </p:nvCxnSpPr>
        <p:spPr bwMode="auto">
          <a:xfrm>
            <a:off x="1143000" y="3886200"/>
            <a:ext cx="631825" cy="282575"/>
          </a:xfrm>
          <a:prstGeom prst="straightConnector1">
            <a:avLst/>
          </a:prstGeom>
          <a:noFill/>
          <a:ln w="9525">
            <a:solidFill>
              <a:schemeClr val="tx1"/>
            </a:solidFill>
            <a:round/>
            <a:headEnd/>
            <a:tailEnd/>
          </a:ln>
        </p:spPr>
      </p:cxnSp>
      <p:cxnSp>
        <p:nvCxnSpPr>
          <p:cNvPr id="18452" name="AutoShape 18"/>
          <p:cNvCxnSpPr>
            <a:cxnSpLocks noChangeShapeType="1"/>
            <a:stCxn id="18441" idx="5"/>
            <a:endCxn id="18444" idx="1"/>
          </p:cNvCxnSpPr>
          <p:nvPr/>
        </p:nvCxnSpPr>
        <p:spPr bwMode="auto">
          <a:xfrm>
            <a:off x="1882775" y="4168775"/>
            <a:ext cx="349250" cy="349250"/>
          </a:xfrm>
          <a:prstGeom prst="straightConnector1">
            <a:avLst/>
          </a:prstGeom>
          <a:noFill/>
          <a:ln w="9525">
            <a:solidFill>
              <a:schemeClr val="tx1"/>
            </a:solidFill>
            <a:round/>
            <a:headEnd/>
            <a:tailEnd/>
          </a:ln>
        </p:spPr>
      </p:cxnSp>
      <p:cxnSp>
        <p:nvCxnSpPr>
          <p:cNvPr id="18453" name="AutoShape 19"/>
          <p:cNvCxnSpPr>
            <a:cxnSpLocks noChangeShapeType="1"/>
            <a:stCxn id="18444" idx="7"/>
            <a:endCxn id="18440" idx="3"/>
          </p:cNvCxnSpPr>
          <p:nvPr/>
        </p:nvCxnSpPr>
        <p:spPr bwMode="auto">
          <a:xfrm flipV="1">
            <a:off x="2339975" y="3863975"/>
            <a:ext cx="577850" cy="654050"/>
          </a:xfrm>
          <a:prstGeom prst="straightConnector1">
            <a:avLst/>
          </a:prstGeom>
          <a:noFill/>
          <a:ln w="9525">
            <a:solidFill>
              <a:schemeClr val="tx1"/>
            </a:solidFill>
            <a:round/>
            <a:headEnd/>
            <a:tailEnd/>
          </a:ln>
        </p:spPr>
      </p:cxnSp>
      <p:cxnSp>
        <p:nvCxnSpPr>
          <p:cNvPr id="18454" name="AutoShape 20"/>
          <p:cNvCxnSpPr>
            <a:cxnSpLocks noChangeShapeType="1"/>
            <a:stCxn id="18440" idx="6"/>
            <a:endCxn id="18445" idx="1"/>
          </p:cNvCxnSpPr>
          <p:nvPr/>
        </p:nvCxnSpPr>
        <p:spPr bwMode="auto">
          <a:xfrm>
            <a:off x="3048000" y="3810000"/>
            <a:ext cx="708025" cy="479425"/>
          </a:xfrm>
          <a:prstGeom prst="straightConnector1">
            <a:avLst/>
          </a:prstGeom>
          <a:noFill/>
          <a:ln w="9525">
            <a:solidFill>
              <a:schemeClr val="tx1"/>
            </a:solidFill>
            <a:round/>
            <a:headEnd/>
            <a:tailEnd/>
          </a:ln>
        </p:spPr>
      </p:cxnSp>
      <p:cxnSp>
        <p:nvCxnSpPr>
          <p:cNvPr id="18455" name="AutoShape 21"/>
          <p:cNvCxnSpPr>
            <a:cxnSpLocks noChangeShapeType="1"/>
            <a:stCxn id="18438" idx="4"/>
            <a:endCxn id="18440" idx="1"/>
          </p:cNvCxnSpPr>
          <p:nvPr/>
        </p:nvCxnSpPr>
        <p:spPr bwMode="auto">
          <a:xfrm>
            <a:off x="2438400" y="3124200"/>
            <a:ext cx="479425" cy="631825"/>
          </a:xfrm>
          <a:prstGeom prst="straightConnector1">
            <a:avLst/>
          </a:prstGeom>
          <a:noFill/>
          <a:ln w="9525">
            <a:solidFill>
              <a:schemeClr val="tx1"/>
            </a:solidFill>
            <a:round/>
            <a:headEnd/>
            <a:tailEnd/>
          </a:ln>
        </p:spPr>
      </p:cxnSp>
      <p:cxnSp>
        <p:nvCxnSpPr>
          <p:cNvPr id="18456" name="AutoShape 22"/>
          <p:cNvCxnSpPr>
            <a:cxnSpLocks noChangeShapeType="1"/>
            <a:stCxn id="18444" idx="6"/>
            <a:endCxn id="18446" idx="2"/>
          </p:cNvCxnSpPr>
          <p:nvPr/>
        </p:nvCxnSpPr>
        <p:spPr bwMode="auto">
          <a:xfrm flipV="1">
            <a:off x="2362200" y="4495800"/>
            <a:ext cx="533400" cy="76200"/>
          </a:xfrm>
          <a:prstGeom prst="straightConnector1">
            <a:avLst/>
          </a:prstGeom>
          <a:noFill/>
          <a:ln w="9525">
            <a:solidFill>
              <a:schemeClr val="tx1"/>
            </a:solidFill>
            <a:round/>
            <a:headEnd/>
            <a:tailEnd/>
          </a:ln>
        </p:spPr>
      </p:cxnSp>
      <p:cxnSp>
        <p:nvCxnSpPr>
          <p:cNvPr id="18457" name="AutoShape 23"/>
          <p:cNvCxnSpPr>
            <a:cxnSpLocks noChangeShapeType="1"/>
            <a:stCxn id="18446" idx="5"/>
            <a:endCxn id="18448" idx="1"/>
          </p:cNvCxnSpPr>
          <p:nvPr/>
        </p:nvCxnSpPr>
        <p:spPr bwMode="auto">
          <a:xfrm>
            <a:off x="3025775" y="4549775"/>
            <a:ext cx="196850" cy="501650"/>
          </a:xfrm>
          <a:prstGeom prst="straightConnector1">
            <a:avLst/>
          </a:prstGeom>
          <a:noFill/>
          <a:ln w="9525">
            <a:solidFill>
              <a:schemeClr val="tx1"/>
            </a:solidFill>
            <a:round/>
            <a:headEnd/>
            <a:tailEnd/>
          </a:ln>
        </p:spPr>
      </p:cxnSp>
      <p:cxnSp>
        <p:nvCxnSpPr>
          <p:cNvPr id="18458" name="AutoShape 24"/>
          <p:cNvCxnSpPr>
            <a:cxnSpLocks noChangeShapeType="1"/>
            <a:stCxn id="18448" idx="2"/>
            <a:endCxn id="18447" idx="6"/>
          </p:cNvCxnSpPr>
          <p:nvPr/>
        </p:nvCxnSpPr>
        <p:spPr bwMode="auto">
          <a:xfrm flipH="1" flipV="1">
            <a:off x="2819400" y="5029200"/>
            <a:ext cx="381000" cy="76200"/>
          </a:xfrm>
          <a:prstGeom prst="straightConnector1">
            <a:avLst/>
          </a:prstGeom>
          <a:noFill/>
          <a:ln w="9525">
            <a:solidFill>
              <a:schemeClr val="tx1"/>
            </a:solidFill>
            <a:round/>
            <a:headEnd/>
            <a:tailEnd/>
          </a:ln>
        </p:spPr>
      </p:cxnSp>
      <p:cxnSp>
        <p:nvCxnSpPr>
          <p:cNvPr id="18459" name="AutoShape 25"/>
          <p:cNvCxnSpPr>
            <a:cxnSpLocks noChangeShapeType="1"/>
            <a:stCxn id="18440" idx="0"/>
            <a:endCxn id="18443" idx="3"/>
          </p:cNvCxnSpPr>
          <p:nvPr/>
        </p:nvCxnSpPr>
        <p:spPr bwMode="auto">
          <a:xfrm flipV="1">
            <a:off x="2971800" y="3406775"/>
            <a:ext cx="555625" cy="327025"/>
          </a:xfrm>
          <a:prstGeom prst="straightConnector1">
            <a:avLst/>
          </a:prstGeom>
          <a:noFill/>
          <a:ln w="9525">
            <a:solidFill>
              <a:schemeClr val="tx1"/>
            </a:solidFill>
            <a:round/>
            <a:headEnd/>
            <a:tailEnd/>
          </a:ln>
        </p:spPr>
      </p:cxnSp>
      <p:sp>
        <p:nvSpPr>
          <p:cNvPr id="18460" name="Oval 26"/>
          <p:cNvSpPr>
            <a:spLocks noChangeArrowheads="1"/>
          </p:cNvSpPr>
          <p:nvPr/>
        </p:nvSpPr>
        <p:spPr bwMode="auto">
          <a:xfrm>
            <a:off x="5105400" y="34290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1" name="Oval 27"/>
          <p:cNvSpPr>
            <a:spLocks noChangeArrowheads="1"/>
          </p:cNvSpPr>
          <p:nvPr/>
        </p:nvSpPr>
        <p:spPr bwMode="auto">
          <a:xfrm>
            <a:off x="6324600" y="29718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2" name="Oval 28"/>
          <p:cNvSpPr>
            <a:spLocks noChangeArrowheads="1"/>
          </p:cNvSpPr>
          <p:nvPr/>
        </p:nvSpPr>
        <p:spPr bwMode="auto">
          <a:xfrm>
            <a:off x="4953000" y="38100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3" name="Oval 29"/>
          <p:cNvSpPr>
            <a:spLocks noChangeArrowheads="1"/>
          </p:cNvSpPr>
          <p:nvPr/>
        </p:nvSpPr>
        <p:spPr bwMode="auto">
          <a:xfrm>
            <a:off x="6858000" y="37338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4" name="Oval 30"/>
          <p:cNvSpPr>
            <a:spLocks noChangeArrowheads="1"/>
          </p:cNvSpPr>
          <p:nvPr/>
        </p:nvSpPr>
        <p:spPr bwMode="auto">
          <a:xfrm>
            <a:off x="5715000" y="40386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5" name="Oval 31"/>
          <p:cNvSpPr>
            <a:spLocks noChangeArrowheads="1"/>
          </p:cNvSpPr>
          <p:nvPr/>
        </p:nvSpPr>
        <p:spPr bwMode="auto">
          <a:xfrm>
            <a:off x="5638800" y="25908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6" name="Oval 32"/>
          <p:cNvSpPr>
            <a:spLocks noChangeArrowheads="1"/>
          </p:cNvSpPr>
          <p:nvPr/>
        </p:nvSpPr>
        <p:spPr bwMode="auto">
          <a:xfrm>
            <a:off x="7467600" y="32766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7" name="Oval 33"/>
          <p:cNvSpPr>
            <a:spLocks noChangeArrowheads="1"/>
          </p:cNvSpPr>
          <p:nvPr/>
        </p:nvSpPr>
        <p:spPr bwMode="auto">
          <a:xfrm>
            <a:off x="6172200" y="44958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8" name="Oval 34"/>
          <p:cNvSpPr>
            <a:spLocks noChangeArrowheads="1"/>
          </p:cNvSpPr>
          <p:nvPr/>
        </p:nvSpPr>
        <p:spPr bwMode="auto">
          <a:xfrm>
            <a:off x="7696200" y="42672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69" name="Oval 35"/>
          <p:cNvSpPr>
            <a:spLocks noChangeArrowheads="1"/>
          </p:cNvSpPr>
          <p:nvPr/>
        </p:nvSpPr>
        <p:spPr bwMode="auto">
          <a:xfrm>
            <a:off x="6858000" y="44196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70" name="Oval 36"/>
          <p:cNvSpPr>
            <a:spLocks noChangeArrowheads="1"/>
          </p:cNvSpPr>
          <p:nvPr/>
        </p:nvSpPr>
        <p:spPr bwMode="auto">
          <a:xfrm>
            <a:off x="6629400" y="49530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18471" name="Oval 37"/>
          <p:cNvSpPr>
            <a:spLocks noChangeArrowheads="1"/>
          </p:cNvSpPr>
          <p:nvPr/>
        </p:nvSpPr>
        <p:spPr bwMode="auto">
          <a:xfrm>
            <a:off x="7162800" y="5029200"/>
            <a:ext cx="152400" cy="152400"/>
          </a:xfrm>
          <a:prstGeom prst="ellipse">
            <a:avLst/>
          </a:prstGeom>
          <a:solidFill>
            <a:schemeClr val="hlink"/>
          </a:solidFill>
          <a:ln w="9525">
            <a:solidFill>
              <a:schemeClr val="tx1"/>
            </a:solidFill>
            <a:round/>
            <a:headEnd/>
            <a:tailEnd/>
          </a:ln>
        </p:spPr>
        <p:txBody>
          <a:bodyPr wrap="none" anchor="ctr"/>
          <a:lstStyle/>
          <a:p>
            <a:endParaRPr lang="en-US"/>
          </a:p>
        </p:txBody>
      </p:sp>
      <p:cxnSp>
        <p:nvCxnSpPr>
          <p:cNvPr id="18472" name="AutoShape 38"/>
          <p:cNvCxnSpPr>
            <a:cxnSpLocks noChangeShapeType="1"/>
            <a:stCxn id="18460" idx="0"/>
            <a:endCxn id="18465" idx="3"/>
          </p:cNvCxnSpPr>
          <p:nvPr/>
        </p:nvCxnSpPr>
        <p:spPr bwMode="auto">
          <a:xfrm flipV="1">
            <a:off x="5181600" y="2720975"/>
            <a:ext cx="479425" cy="708025"/>
          </a:xfrm>
          <a:prstGeom prst="straightConnector1">
            <a:avLst/>
          </a:prstGeom>
          <a:noFill/>
          <a:ln w="9525">
            <a:solidFill>
              <a:schemeClr val="tx1"/>
            </a:solidFill>
            <a:round/>
            <a:headEnd/>
            <a:tailEnd/>
          </a:ln>
        </p:spPr>
      </p:cxnSp>
      <p:cxnSp>
        <p:nvCxnSpPr>
          <p:cNvPr id="18473" name="AutoShape 39"/>
          <p:cNvCxnSpPr>
            <a:cxnSpLocks noChangeShapeType="1"/>
            <a:stCxn id="18464" idx="0"/>
            <a:endCxn id="18460" idx="5"/>
          </p:cNvCxnSpPr>
          <p:nvPr/>
        </p:nvCxnSpPr>
        <p:spPr bwMode="auto">
          <a:xfrm flipH="1" flipV="1">
            <a:off x="5235575" y="3559175"/>
            <a:ext cx="555625" cy="479425"/>
          </a:xfrm>
          <a:prstGeom prst="straightConnector1">
            <a:avLst/>
          </a:prstGeom>
          <a:noFill/>
          <a:ln w="9525">
            <a:solidFill>
              <a:schemeClr val="tx1"/>
            </a:solidFill>
            <a:round/>
            <a:headEnd/>
            <a:tailEnd/>
          </a:ln>
        </p:spPr>
      </p:cxnSp>
      <p:cxnSp>
        <p:nvCxnSpPr>
          <p:cNvPr id="18474" name="AutoShape 40"/>
          <p:cNvCxnSpPr>
            <a:cxnSpLocks noChangeShapeType="1"/>
            <a:stCxn id="18462" idx="6"/>
            <a:endCxn id="18464" idx="3"/>
          </p:cNvCxnSpPr>
          <p:nvPr/>
        </p:nvCxnSpPr>
        <p:spPr bwMode="auto">
          <a:xfrm>
            <a:off x="5105400" y="3886200"/>
            <a:ext cx="631825" cy="282575"/>
          </a:xfrm>
          <a:prstGeom prst="straightConnector1">
            <a:avLst/>
          </a:prstGeom>
          <a:noFill/>
          <a:ln w="9525">
            <a:solidFill>
              <a:schemeClr val="tx1"/>
            </a:solidFill>
            <a:round/>
            <a:headEnd/>
            <a:tailEnd/>
          </a:ln>
        </p:spPr>
      </p:cxnSp>
      <p:cxnSp>
        <p:nvCxnSpPr>
          <p:cNvPr id="18475" name="AutoShape 41"/>
          <p:cNvCxnSpPr>
            <a:cxnSpLocks noChangeShapeType="1"/>
            <a:stCxn id="18467" idx="7"/>
            <a:endCxn id="18463" idx="3"/>
          </p:cNvCxnSpPr>
          <p:nvPr/>
        </p:nvCxnSpPr>
        <p:spPr bwMode="auto">
          <a:xfrm flipV="1">
            <a:off x="6302375" y="3863975"/>
            <a:ext cx="577850" cy="654050"/>
          </a:xfrm>
          <a:prstGeom prst="straightConnector1">
            <a:avLst/>
          </a:prstGeom>
          <a:noFill/>
          <a:ln w="9525">
            <a:solidFill>
              <a:schemeClr val="tx1"/>
            </a:solidFill>
            <a:round/>
            <a:headEnd/>
            <a:tailEnd/>
          </a:ln>
        </p:spPr>
      </p:cxnSp>
      <p:cxnSp>
        <p:nvCxnSpPr>
          <p:cNvPr id="18476" name="AutoShape 42"/>
          <p:cNvCxnSpPr>
            <a:cxnSpLocks noChangeShapeType="1"/>
            <a:stCxn id="18463" idx="6"/>
            <a:endCxn id="18468" idx="1"/>
          </p:cNvCxnSpPr>
          <p:nvPr/>
        </p:nvCxnSpPr>
        <p:spPr bwMode="auto">
          <a:xfrm>
            <a:off x="7010400" y="3810000"/>
            <a:ext cx="708025" cy="479425"/>
          </a:xfrm>
          <a:prstGeom prst="straightConnector1">
            <a:avLst/>
          </a:prstGeom>
          <a:noFill/>
          <a:ln w="9525">
            <a:solidFill>
              <a:schemeClr val="tx1"/>
            </a:solidFill>
            <a:round/>
            <a:headEnd/>
            <a:tailEnd/>
          </a:ln>
        </p:spPr>
      </p:cxnSp>
      <p:cxnSp>
        <p:nvCxnSpPr>
          <p:cNvPr id="18477" name="AutoShape 43"/>
          <p:cNvCxnSpPr>
            <a:cxnSpLocks noChangeShapeType="1"/>
            <a:stCxn id="18461" idx="4"/>
            <a:endCxn id="18463" idx="1"/>
          </p:cNvCxnSpPr>
          <p:nvPr/>
        </p:nvCxnSpPr>
        <p:spPr bwMode="auto">
          <a:xfrm>
            <a:off x="6400800" y="3124200"/>
            <a:ext cx="479425" cy="631825"/>
          </a:xfrm>
          <a:prstGeom prst="straightConnector1">
            <a:avLst/>
          </a:prstGeom>
          <a:noFill/>
          <a:ln w="9525">
            <a:solidFill>
              <a:schemeClr val="tx1"/>
            </a:solidFill>
            <a:round/>
            <a:headEnd/>
            <a:tailEnd/>
          </a:ln>
        </p:spPr>
      </p:cxnSp>
      <p:cxnSp>
        <p:nvCxnSpPr>
          <p:cNvPr id="18478" name="AutoShape 44"/>
          <p:cNvCxnSpPr>
            <a:cxnSpLocks noChangeShapeType="1"/>
            <a:stCxn id="18467" idx="6"/>
            <a:endCxn id="18469" idx="2"/>
          </p:cNvCxnSpPr>
          <p:nvPr/>
        </p:nvCxnSpPr>
        <p:spPr bwMode="auto">
          <a:xfrm flipV="1">
            <a:off x="6324600" y="4495800"/>
            <a:ext cx="533400" cy="76200"/>
          </a:xfrm>
          <a:prstGeom prst="straightConnector1">
            <a:avLst/>
          </a:prstGeom>
          <a:noFill/>
          <a:ln w="9525">
            <a:solidFill>
              <a:schemeClr val="tx1"/>
            </a:solidFill>
            <a:round/>
            <a:headEnd/>
            <a:tailEnd/>
          </a:ln>
        </p:spPr>
      </p:cxnSp>
      <p:cxnSp>
        <p:nvCxnSpPr>
          <p:cNvPr id="18479" name="AutoShape 45"/>
          <p:cNvCxnSpPr>
            <a:cxnSpLocks noChangeShapeType="1"/>
            <a:stCxn id="18469" idx="5"/>
            <a:endCxn id="18471" idx="1"/>
          </p:cNvCxnSpPr>
          <p:nvPr/>
        </p:nvCxnSpPr>
        <p:spPr bwMode="auto">
          <a:xfrm>
            <a:off x="6988175" y="4549775"/>
            <a:ext cx="196850" cy="501650"/>
          </a:xfrm>
          <a:prstGeom prst="straightConnector1">
            <a:avLst/>
          </a:prstGeom>
          <a:noFill/>
          <a:ln w="9525">
            <a:solidFill>
              <a:schemeClr val="tx1"/>
            </a:solidFill>
            <a:round/>
            <a:headEnd/>
            <a:tailEnd/>
          </a:ln>
        </p:spPr>
      </p:cxnSp>
      <p:cxnSp>
        <p:nvCxnSpPr>
          <p:cNvPr id="18480" name="AutoShape 46"/>
          <p:cNvCxnSpPr>
            <a:cxnSpLocks noChangeShapeType="1"/>
            <a:stCxn id="18471" idx="2"/>
            <a:endCxn id="18470" idx="6"/>
          </p:cNvCxnSpPr>
          <p:nvPr/>
        </p:nvCxnSpPr>
        <p:spPr bwMode="auto">
          <a:xfrm flipH="1" flipV="1">
            <a:off x="6781800" y="5029200"/>
            <a:ext cx="381000" cy="76200"/>
          </a:xfrm>
          <a:prstGeom prst="straightConnector1">
            <a:avLst/>
          </a:prstGeom>
          <a:noFill/>
          <a:ln w="9525">
            <a:solidFill>
              <a:schemeClr val="tx1"/>
            </a:solidFill>
            <a:round/>
            <a:headEnd/>
            <a:tailEnd/>
          </a:ln>
        </p:spPr>
      </p:cxnSp>
      <p:cxnSp>
        <p:nvCxnSpPr>
          <p:cNvPr id="18481" name="AutoShape 47"/>
          <p:cNvCxnSpPr>
            <a:cxnSpLocks noChangeShapeType="1"/>
            <a:stCxn id="18463" idx="0"/>
            <a:endCxn id="18466" idx="3"/>
          </p:cNvCxnSpPr>
          <p:nvPr/>
        </p:nvCxnSpPr>
        <p:spPr bwMode="auto">
          <a:xfrm flipV="1">
            <a:off x="6934200" y="3406775"/>
            <a:ext cx="555625" cy="327025"/>
          </a:xfrm>
          <a:prstGeom prst="straightConnector1">
            <a:avLst/>
          </a:prstGeom>
          <a:noFill/>
          <a:ln w="9525">
            <a:solidFill>
              <a:schemeClr val="tx1"/>
            </a:solidFill>
            <a:round/>
            <a:headEnd/>
            <a:tailEnd/>
          </a:ln>
        </p:spPr>
      </p:cxnSp>
      <p:sp>
        <p:nvSpPr>
          <p:cNvPr id="18482" name="Text Box 48"/>
          <p:cNvSpPr txBox="1">
            <a:spLocks noChangeArrowheads="1"/>
          </p:cNvSpPr>
          <p:nvPr/>
        </p:nvSpPr>
        <p:spPr bwMode="auto">
          <a:xfrm>
            <a:off x="1524000" y="5486400"/>
            <a:ext cx="2286000" cy="366713"/>
          </a:xfrm>
          <a:prstGeom prst="rect">
            <a:avLst/>
          </a:prstGeom>
          <a:noFill/>
          <a:ln w="9525">
            <a:noFill/>
            <a:miter lim="800000"/>
            <a:headEnd/>
            <a:tailEnd/>
          </a:ln>
        </p:spPr>
        <p:txBody>
          <a:bodyPr>
            <a:spAutoFit/>
          </a:bodyPr>
          <a:lstStyle/>
          <a:p>
            <a:pPr>
              <a:spcBef>
                <a:spcPct val="50000"/>
              </a:spcBef>
            </a:pPr>
            <a:r>
              <a:rPr lang="en-US"/>
              <a:t>Free Tree</a:t>
            </a:r>
          </a:p>
        </p:txBody>
      </p:sp>
      <p:sp>
        <p:nvSpPr>
          <p:cNvPr id="18483" name="Text Box 49"/>
          <p:cNvSpPr txBox="1">
            <a:spLocks noChangeArrowheads="1"/>
          </p:cNvSpPr>
          <p:nvPr/>
        </p:nvSpPr>
        <p:spPr bwMode="auto">
          <a:xfrm>
            <a:off x="5181600" y="5410200"/>
            <a:ext cx="2438400" cy="366713"/>
          </a:xfrm>
          <a:prstGeom prst="rect">
            <a:avLst/>
          </a:prstGeom>
          <a:noFill/>
          <a:ln w="9525">
            <a:noFill/>
            <a:miter lim="800000"/>
            <a:headEnd/>
            <a:tailEnd/>
          </a:ln>
        </p:spPr>
        <p:txBody>
          <a:bodyPr>
            <a:spAutoFit/>
          </a:bodyPr>
          <a:lstStyle/>
          <a:p>
            <a:pPr>
              <a:spcBef>
                <a:spcPct val="50000"/>
              </a:spcBef>
            </a:pPr>
            <a:r>
              <a:rPr lang="en-US"/>
              <a:t>Forest </a:t>
            </a:r>
          </a:p>
        </p:txBody>
      </p:sp>
    </p:spTree>
    <p:extLst>
      <p:ext uri="{BB962C8B-B14F-4D97-AF65-F5344CB8AC3E}">
        <p14:creationId xmlns:p14="http://schemas.microsoft.com/office/powerpoint/2010/main" val="270657139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2"/>
          <p:cNvSpPr>
            <a:spLocks noGrp="1" noChangeArrowheads="1"/>
          </p:cNvSpPr>
          <p:nvPr>
            <p:ph type="title"/>
          </p:nvPr>
        </p:nvSpPr>
        <p:spPr/>
        <p:txBody>
          <a:bodyPr/>
          <a:lstStyle/>
          <a:p>
            <a:pPr eaLnBrk="1" hangingPunct="1"/>
            <a:r>
              <a:rPr lang="en-US" dirty="0" smtClean="0"/>
              <a:t>Tree</a:t>
            </a:r>
          </a:p>
        </p:txBody>
      </p:sp>
      <p:sp>
        <p:nvSpPr>
          <p:cNvPr id="209923" name="Rectangle 3"/>
          <p:cNvSpPr>
            <a:spLocks noGrp="1" noChangeArrowheads="1"/>
          </p:cNvSpPr>
          <p:nvPr>
            <p:ph sz="half" idx="1"/>
          </p:nvPr>
        </p:nvSpPr>
        <p:spPr>
          <a:xfrm>
            <a:off x="4652963" y="1600200"/>
            <a:ext cx="4033837" cy="4530725"/>
          </a:xfrm>
        </p:spPr>
        <p:txBody>
          <a:bodyPr/>
          <a:lstStyle/>
          <a:p>
            <a:pPr eaLnBrk="1" hangingPunct="1">
              <a:buClr>
                <a:schemeClr val="tx2"/>
              </a:buClr>
              <a:defRPr/>
            </a:pPr>
            <a:r>
              <a:rPr lang="en-US" sz="1600" dirty="0"/>
              <a:t>If the last edge on the path from </a:t>
            </a:r>
            <a:r>
              <a:rPr lang="en-US" sz="1600" dirty="0" smtClean="0"/>
              <a:t> </a:t>
            </a:r>
            <a:r>
              <a:rPr lang="en-US" sz="1600" dirty="0"/>
              <a:t>from the root R of a tree T to a node is (y ,x) then y is </a:t>
            </a:r>
            <a:r>
              <a:rPr lang="en-US" sz="1600" b="1" dirty="0">
                <a:solidFill>
                  <a:schemeClr val="accent2">
                    <a:lumMod val="50000"/>
                  </a:schemeClr>
                </a:solidFill>
              </a:rPr>
              <a:t>parent</a:t>
            </a:r>
            <a:r>
              <a:rPr lang="en-US" sz="1600" dirty="0"/>
              <a:t> of x and x is </a:t>
            </a:r>
            <a:r>
              <a:rPr lang="en-US" sz="1600" b="1" dirty="0">
                <a:solidFill>
                  <a:schemeClr val="accent2">
                    <a:lumMod val="50000"/>
                  </a:schemeClr>
                </a:solidFill>
              </a:rPr>
              <a:t>child</a:t>
            </a:r>
            <a:r>
              <a:rPr lang="en-US" sz="1600" dirty="0">
                <a:solidFill>
                  <a:schemeClr val="bg2"/>
                </a:solidFill>
              </a:rPr>
              <a:t> </a:t>
            </a:r>
            <a:r>
              <a:rPr lang="en-US" sz="1600" dirty="0"/>
              <a:t>of y.</a:t>
            </a:r>
          </a:p>
          <a:p>
            <a:pPr eaLnBrk="1" hangingPunct="1">
              <a:buClr>
                <a:schemeClr val="tx2"/>
              </a:buClr>
              <a:defRPr/>
            </a:pPr>
            <a:r>
              <a:rPr lang="en-US" sz="1600" dirty="0"/>
              <a:t>If two nodes have same parent, they are </a:t>
            </a:r>
            <a:r>
              <a:rPr lang="en-US" sz="1600" b="1" dirty="0">
                <a:solidFill>
                  <a:schemeClr val="accent2">
                    <a:lumMod val="50000"/>
                  </a:schemeClr>
                </a:solidFill>
              </a:rPr>
              <a:t>siblings</a:t>
            </a:r>
          </a:p>
          <a:p>
            <a:pPr eaLnBrk="1" hangingPunct="1">
              <a:buClr>
                <a:schemeClr val="tx2"/>
              </a:buClr>
              <a:defRPr/>
            </a:pPr>
            <a:r>
              <a:rPr lang="en-US" sz="1600" dirty="0"/>
              <a:t>A node has no children is </a:t>
            </a:r>
            <a:r>
              <a:rPr lang="en-US" sz="1600" b="1" dirty="0">
                <a:solidFill>
                  <a:schemeClr val="accent2">
                    <a:lumMod val="50000"/>
                  </a:schemeClr>
                </a:solidFill>
              </a:rPr>
              <a:t>leaf</a:t>
            </a:r>
            <a:r>
              <a:rPr lang="en-US" sz="1600" dirty="0"/>
              <a:t>.</a:t>
            </a:r>
          </a:p>
          <a:p>
            <a:pPr eaLnBrk="1" hangingPunct="1">
              <a:buClr>
                <a:schemeClr val="tx2"/>
              </a:buClr>
              <a:defRPr/>
            </a:pPr>
            <a:r>
              <a:rPr lang="en-US" sz="1600" dirty="0"/>
              <a:t>A non-leaf node is an </a:t>
            </a:r>
            <a:r>
              <a:rPr lang="en-US" sz="1600" b="1" dirty="0">
                <a:solidFill>
                  <a:schemeClr val="accent2">
                    <a:lumMod val="50000"/>
                  </a:schemeClr>
                </a:solidFill>
              </a:rPr>
              <a:t>interna</a:t>
            </a:r>
            <a:r>
              <a:rPr lang="en-US" sz="1600" b="1" dirty="0">
                <a:solidFill>
                  <a:schemeClr val="bg2"/>
                </a:solidFill>
              </a:rPr>
              <a:t>l </a:t>
            </a:r>
            <a:r>
              <a:rPr lang="en-US" sz="1600" b="1" dirty="0">
                <a:solidFill>
                  <a:schemeClr val="accent2">
                    <a:lumMod val="50000"/>
                  </a:schemeClr>
                </a:solidFill>
              </a:rPr>
              <a:t>node</a:t>
            </a:r>
          </a:p>
          <a:p>
            <a:pPr eaLnBrk="1" hangingPunct="1">
              <a:buClr>
                <a:schemeClr val="tx2"/>
              </a:buClr>
              <a:defRPr/>
            </a:pPr>
            <a:r>
              <a:rPr lang="en-US" sz="1600" dirty="0"/>
              <a:t>The length of the path from the root R to a node x is the </a:t>
            </a:r>
            <a:r>
              <a:rPr lang="en-US" sz="1600" b="1" dirty="0">
                <a:solidFill>
                  <a:schemeClr val="accent2">
                    <a:lumMod val="50000"/>
                  </a:schemeClr>
                </a:solidFill>
              </a:rPr>
              <a:t>depth</a:t>
            </a:r>
            <a:r>
              <a:rPr lang="en-US" sz="1600" dirty="0">
                <a:solidFill>
                  <a:schemeClr val="accent2">
                    <a:lumMod val="50000"/>
                  </a:schemeClr>
                </a:solidFill>
              </a:rPr>
              <a:t> </a:t>
            </a:r>
            <a:r>
              <a:rPr lang="en-US" sz="1600" dirty="0"/>
              <a:t>of x in the tree.</a:t>
            </a:r>
          </a:p>
          <a:p>
            <a:pPr eaLnBrk="1" hangingPunct="1">
              <a:buClr>
                <a:schemeClr val="tx2"/>
              </a:buClr>
              <a:defRPr/>
            </a:pPr>
            <a:r>
              <a:rPr lang="en-US" sz="1600" dirty="0"/>
              <a:t>The largest depth of any node in tree T is the </a:t>
            </a:r>
            <a:r>
              <a:rPr lang="en-US" sz="1600" b="1" dirty="0">
                <a:solidFill>
                  <a:schemeClr val="accent2">
                    <a:lumMod val="50000"/>
                  </a:schemeClr>
                </a:solidFill>
              </a:rPr>
              <a:t>height</a:t>
            </a:r>
            <a:r>
              <a:rPr lang="en-US" sz="1600" dirty="0">
                <a:solidFill>
                  <a:schemeClr val="accent2">
                    <a:lumMod val="50000"/>
                  </a:schemeClr>
                </a:solidFill>
              </a:rPr>
              <a:t> </a:t>
            </a:r>
            <a:r>
              <a:rPr lang="en-US" sz="1600" dirty="0"/>
              <a:t>of tree T.</a:t>
            </a:r>
          </a:p>
        </p:txBody>
      </p:sp>
      <p:sp>
        <p:nvSpPr>
          <p:cNvPr id="23" name="Slide Number Placeholder 6"/>
          <p:cNvSpPr>
            <a:spLocks noGrp="1"/>
          </p:cNvSpPr>
          <p:nvPr>
            <p:ph type="sldNum" sz="quarter" idx="12"/>
          </p:nvPr>
        </p:nvSpPr>
        <p:spPr/>
        <p:txBody>
          <a:bodyPr/>
          <a:lstStyle/>
          <a:p>
            <a:pPr>
              <a:defRPr/>
            </a:pPr>
            <a:fld id="{1DB0E9DB-9044-473C-8B0F-ACA0E4964AB0}" type="slidenum">
              <a:rPr lang="en-US" smtClean="0"/>
              <a:pPr>
                <a:defRPr/>
              </a:pPr>
              <a:t>29</a:t>
            </a:fld>
            <a:endParaRPr lang="en-US" smtClean="0"/>
          </a:p>
        </p:txBody>
      </p:sp>
      <p:sp>
        <p:nvSpPr>
          <p:cNvPr id="19462" name="Oval 4"/>
          <p:cNvSpPr>
            <a:spLocks noChangeArrowheads="1"/>
          </p:cNvSpPr>
          <p:nvPr/>
        </p:nvSpPr>
        <p:spPr bwMode="auto">
          <a:xfrm>
            <a:off x="2438400" y="1981200"/>
            <a:ext cx="381000" cy="457200"/>
          </a:xfrm>
          <a:prstGeom prst="ellipse">
            <a:avLst/>
          </a:prstGeom>
          <a:solidFill>
            <a:srgbClr val="CCECFF"/>
          </a:solidFill>
          <a:ln w="9525">
            <a:solidFill>
              <a:schemeClr val="tx1"/>
            </a:solidFill>
            <a:round/>
            <a:headEnd/>
            <a:tailEnd/>
          </a:ln>
        </p:spPr>
        <p:txBody>
          <a:bodyPr wrap="none" anchor="ctr"/>
          <a:lstStyle/>
          <a:p>
            <a:pPr algn="ctr"/>
            <a:r>
              <a:rPr lang="en-US"/>
              <a:t>R</a:t>
            </a:r>
          </a:p>
        </p:txBody>
      </p:sp>
      <p:sp>
        <p:nvSpPr>
          <p:cNvPr id="19463" name="Oval 5"/>
          <p:cNvSpPr>
            <a:spLocks noChangeArrowheads="1"/>
          </p:cNvSpPr>
          <p:nvPr/>
        </p:nvSpPr>
        <p:spPr bwMode="auto">
          <a:xfrm>
            <a:off x="1295400" y="28194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A</a:t>
            </a:r>
          </a:p>
        </p:txBody>
      </p:sp>
      <p:sp>
        <p:nvSpPr>
          <p:cNvPr id="19464" name="Oval 6"/>
          <p:cNvSpPr>
            <a:spLocks noChangeArrowheads="1"/>
          </p:cNvSpPr>
          <p:nvPr/>
        </p:nvSpPr>
        <p:spPr bwMode="auto">
          <a:xfrm>
            <a:off x="2895600" y="28194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C</a:t>
            </a:r>
          </a:p>
        </p:txBody>
      </p:sp>
      <p:sp>
        <p:nvSpPr>
          <p:cNvPr id="19465" name="Oval 7"/>
          <p:cNvSpPr>
            <a:spLocks noChangeArrowheads="1"/>
          </p:cNvSpPr>
          <p:nvPr/>
        </p:nvSpPr>
        <p:spPr bwMode="auto">
          <a:xfrm>
            <a:off x="3733800" y="28194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D</a:t>
            </a:r>
          </a:p>
        </p:txBody>
      </p:sp>
      <p:sp>
        <p:nvSpPr>
          <p:cNvPr id="19466" name="Oval 8"/>
          <p:cNvSpPr>
            <a:spLocks noChangeArrowheads="1"/>
          </p:cNvSpPr>
          <p:nvPr/>
        </p:nvSpPr>
        <p:spPr bwMode="auto">
          <a:xfrm>
            <a:off x="2133600" y="28194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B</a:t>
            </a:r>
          </a:p>
        </p:txBody>
      </p:sp>
      <p:sp>
        <p:nvSpPr>
          <p:cNvPr id="19467" name="Oval 9"/>
          <p:cNvSpPr>
            <a:spLocks noChangeArrowheads="1"/>
          </p:cNvSpPr>
          <p:nvPr/>
        </p:nvSpPr>
        <p:spPr bwMode="auto">
          <a:xfrm>
            <a:off x="3352800" y="37338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G</a:t>
            </a:r>
          </a:p>
        </p:txBody>
      </p:sp>
      <p:sp>
        <p:nvSpPr>
          <p:cNvPr id="19468" name="Oval 10"/>
          <p:cNvSpPr>
            <a:spLocks noChangeArrowheads="1"/>
          </p:cNvSpPr>
          <p:nvPr/>
        </p:nvSpPr>
        <p:spPr bwMode="auto">
          <a:xfrm>
            <a:off x="1752600" y="39624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F</a:t>
            </a:r>
          </a:p>
        </p:txBody>
      </p:sp>
      <p:sp>
        <p:nvSpPr>
          <p:cNvPr id="19469" name="Oval 11"/>
          <p:cNvSpPr>
            <a:spLocks noChangeArrowheads="1"/>
          </p:cNvSpPr>
          <p:nvPr/>
        </p:nvSpPr>
        <p:spPr bwMode="auto">
          <a:xfrm>
            <a:off x="3886200" y="45720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H</a:t>
            </a:r>
          </a:p>
        </p:txBody>
      </p:sp>
      <p:sp>
        <p:nvSpPr>
          <p:cNvPr id="19470" name="Oval 12"/>
          <p:cNvSpPr>
            <a:spLocks noChangeArrowheads="1"/>
          </p:cNvSpPr>
          <p:nvPr/>
        </p:nvSpPr>
        <p:spPr bwMode="auto">
          <a:xfrm>
            <a:off x="762000" y="3962400"/>
            <a:ext cx="381000" cy="457200"/>
          </a:xfrm>
          <a:prstGeom prst="ellipse">
            <a:avLst/>
          </a:prstGeom>
          <a:solidFill>
            <a:schemeClr val="accent1"/>
          </a:solidFill>
          <a:ln w="9525">
            <a:solidFill>
              <a:schemeClr val="tx1"/>
            </a:solidFill>
            <a:round/>
            <a:headEnd/>
            <a:tailEnd/>
          </a:ln>
        </p:spPr>
        <p:txBody>
          <a:bodyPr wrap="none" anchor="ctr"/>
          <a:lstStyle/>
          <a:p>
            <a:pPr algn="ctr"/>
            <a:r>
              <a:rPr lang="en-US"/>
              <a:t>E</a:t>
            </a:r>
          </a:p>
        </p:txBody>
      </p:sp>
      <p:cxnSp>
        <p:nvCxnSpPr>
          <p:cNvPr id="19471" name="AutoShape 13"/>
          <p:cNvCxnSpPr>
            <a:cxnSpLocks noChangeShapeType="1"/>
            <a:stCxn id="19462" idx="2"/>
            <a:endCxn id="19463" idx="7"/>
          </p:cNvCxnSpPr>
          <p:nvPr/>
        </p:nvCxnSpPr>
        <p:spPr bwMode="auto">
          <a:xfrm flipH="1">
            <a:off x="1620838" y="2209800"/>
            <a:ext cx="817562" cy="676275"/>
          </a:xfrm>
          <a:prstGeom prst="straightConnector1">
            <a:avLst/>
          </a:prstGeom>
          <a:noFill/>
          <a:ln w="9525">
            <a:solidFill>
              <a:schemeClr val="tx1"/>
            </a:solidFill>
            <a:round/>
            <a:headEnd/>
            <a:tailEnd/>
          </a:ln>
        </p:spPr>
      </p:cxnSp>
      <p:cxnSp>
        <p:nvCxnSpPr>
          <p:cNvPr id="19472" name="AutoShape 14"/>
          <p:cNvCxnSpPr>
            <a:cxnSpLocks noChangeShapeType="1"/>
            <a:stCxn id="19462" idx="3"/>
            <a:endCxn id="19466" idx="0"/>
          </p:cNvCxnSpPr>
          <p:nvPr/>
        </p:nvCxnSpPr>
        <p:spPr bwMode="auto">
          <a:xfrm flipH="1">
            <a:off x="2324100" y="2371725"/>
            <a:ext cx="169863" cy="447675"/>
          </a:xfrm>
          <a:prstGeom prst="straightConnector1">
            <a:avLst/>
          </a:prstGeom>
          <a:noFill/>
          <a:ln w="9525">
            <a:solidFill>
              <a:schemeClr val="tx1"/>
            </a:solidFill>
            <a:round/>
            <a:headEnd/>
            <a:tailEnd/>
          </a:ln>
        </p:spPr>
      </p:cxnSp>
      <p:cxnSp>
        <p:nvCxnSpPr>
          <p:cNvPr id="19473" name="AutoShape 15"/>
          <p:cNvCxnSpPr>
            <a:cxnSpLocks noChangeShapeType="1"/>
            <a:stCxn id="19462" idx="5"/>
            <a:endCxn id="19464" idx="1"/>
          </p:cNvCxnSpPr>
          <p:nvPr/>
        </p:nvCxnSpPr>
        <p:spPr bwMode="auto">
          <a:xfrm>
            <a:off x="2763838" y="2371725"/>
            <a:ext cx="187325" cy="514350"/>
          </a:xfrm>
          <a:prstGeom prst="straightConnector1">
            <a:avLst/>
          </a:prstGeom>
          <a:noFill/>
          <a:ln w="9525">
            <a:solidFill>
              <a:schemeClr val="tx1"/>
            </a:solidFill>
            <a:round/>
            <a:headEnd/>
            <a:tailEnd/>
          </a:ln>
        </p:spPr>
      </p:cxnSp>
      <p:cxnSp>
        <p:nvCxnSpPr>
          <p:cNvPr id="19474" name="AutoShape 16"/>
          <p:cNvCxnSpPr>
            <a:cxnSpLocks noChangeShapeType="1"/>
            <a:stCxn id="19462" idx="6"/>
            <a:endCxn id="19465" idx="1"/>
          </p:cNvCxnSpPr>
          <p:nvPr/>
        </p:nvCxnSpPr>
        <p:spPr bwMode="auto">
          <a:xfrm>
            <a:off x="2819400" y="2209800"/>
            <a:ext cx="969963" cy="676275"/>
          </a:xfrm>
          <a:prstGeom prst="straightConnector1">
            <a:avLst/>
          </a:prstGeom>
          <a:noFill/>
          <a:ln w="9525">
            <a:solidFill>
              <a:schemeClr val="tx1"/>
            </a:solidFill>
            <a:round/>
            <a:headEnd/>
            <a:tailEnd/>
          </a:ln>
        </p:spPr>
      </p:cxnSp>
      <p:cxnSp>
        <p:nvCxnSpPr>
          <p:cNvPr id="19475" name="AutoShape 17"/>
          <p:cNvCxnSpPr>
            <a:cxnSpLocks noChangeShapeType="1"/>
            <a:stCxn id="19463" idx="3"/>
            <a:endCxn id="19470" idx="0"/>
          </p:cNvCxnSpPr>
          <p:nvPr/>
        </p:nvCxnSpPr>
        <p:spPr bwMode="auto">
          <a:xfrm flipH="1">
            <a:off x="952500" y="3209925"/>
            <a:ext cx="398463" cy="752475"/>
          </a:xfrm>
          <a:prstGeom prst="straightConnector1">
            <a:avLst/>
          </a:prstGeom>
          <a:noFill/>
          <a:ln w="9525">
            <a:solidFill>
              <a:schemeClr val="tx1"/>
            </a:solidFill>
            <a:round/>
            <a:headEnd/>
            <a:tailEnd/>
          </a:ln>
        </p:spPr>
      </p:cxnSp>
      <p:cxnSp>
        <p:nvCxnSpPr>
          <p:cNvPr id="19476" name="AutoShape 18"/>
          <p:cNvCxnSpPr>
            <a:cxnSpLocks noChangeShapeType="1"/>
            <a:stCxn id="19463" idx="5"/>
            <a:endCxn id="19468" idx="0"/>
          </p:cNvCxnSpPr>
          <p:nvPr/>
        </p:nvCxnSpPr>
        <p:spPr bwMode="auto">
          <a:xfrm>
            <a:off x="1620838" y="3209925"/>
            <a:ext cx="322262" cy="752475"/>
          </a:xfrm>
          <a:prstGeom prst="straightConnector1">
            <a:avLst/>
          </a:prstGeom>
          <a:noFill/>
          <a:ln w="9525">
            <a:solidFill>
              <a:schemeClr val="tx1"/>
            </a:solidFill>
            <a:round/>
            <a:headEnd/>
            <a:tailEnd/>
          </a:ln>
        </p:spPr>
      </p:cxnSp>
      <p:cxnSp>
        <p:nvCxnSpPr>
          <p:cNvPr id="19477" name="AutoShape 19"/>
          <p:cNvCxnSpPr>
            <a:cxnSpLocks noChangeShapeType="1"/>
            <a:stCxn id="19465" idx="3"/>
            <a:endCxn id="19467" idx="0"/>
          </p:cNvCxnSpPr>
          <p:nvPr/>
        </p:nvCxnSpPr>
        <p:spPr bwMode="auto">
          <a:xfrm flipH="1">
            <a:off x="3543300" y="3209925"/>
            <a:ext cx="246063" cy="523875"/>
          </a:xfrm>
          <a:prstGeom prst="straightConnector1">
            <a:avLst/>
          </a:prstGeom>
          <a:noFill/>
          <a:ln w="9525">
            <a:solidFill>
              <a:schemeClr val="tx1"/>
            </a:solidFill>
            <a:round/>
            <a:headEnd/>
            <a:tailEnd/>
          </a:ln>
        </p:spPr>
      </p:cxnSp>
      <p:cxnSp>
        <p:nvCxnSpPr>
          <p:cNvPr id="19478" name="AutoShape 20"/>
          <p:cNvCxnSpPr>
            <a:cxnSpLocks noChangeShapeType="1"/>
            <a:stCxn id="19467" idx="5"/>
            <a:endCxn id="19469" idx="0"/>
          </p:cNvCxnSpPr>
          <p:nvPr/>
        </p:nvCxnSpPr>
        <p:spPr bwMode="auto">
          <a:xfrm>
            <a:off x="3678238" y="4124325"/>
            <a:ext cx="398462" cy="447675"/>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4781262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Divide &amp; Conquer)</a:t>
            </a:r>
            <a:endParaRPr lang="en-US" dirty="0"/>
          </a:p>
        </p:txBody>
      </p:sp>
      <p:sp>
        <p:nvSpPr>
          <p:cNvPr id="3" name="Content Placeholder 2"/>
          <p:cNvSpPr>
            <a:spLocks noGrp="1"/>
          </p:cNvSpPr>
          <p:nvPr>
            <p:ph idx="1"/>
          </p:nvPr>
        </p:nvSpPr>
        <p:spPr>
          <a:xfrm>
            <a:off x="457200" y="1600200"/>
            <a:ext cx="7924800" cy="4419599"/>
          </a:xfrm>
          <a:ln>
            <a:solidFill>
              <a:schemeClr val="tx2">
                <a:lumMod val="75000"/>
              </a:schemeClr>
            </a:solidFill>
          </a:ln>
        </p:spPr>
        <p:txBody>
          <a:bodyPr/>
          <a:lstStyle/>
          <a:p>
            <a:pPr>
              <a:lnSpc>
                <a:spcPct val="90000"/>
              </a:lnSpc>
              <a:buNone/>
            </a:pPr>
            <a:r>
              <a:rPr lang="en-US" altLang="ko-KR" sz="2400" dirty="0" err="1">
                <a:latin typeface="Courier New" pitchFamily="49" charset="0"/>
                <a:ea typeface="Gulim" pitchFamily="34" charset="-127"/>
                <a:cs typeface="Courier New" pitchFamily="49" charset="0"/>
              </a:rPr>
              <a:t>MergeSort</a:t>
            </a:r>
            <a:r>
              <a:rPr lang="en-US" altLang="ko-KR" sz="2400" dirty="0">
                <a:latin typeface="Courier New" pitchFamily="49" charset="0"/>
                <a:ea typeface="Gulim" pitchFamily="34" charset="-127"/>
                <a:cs typeface="Courier New" pitchFamily="49" charset="0"/>
              </a:rPr>
              <a:t> (A, p, r</a:t>
            </a:r>
            <a:r>
              <a:rPr lang="en-US" altLang="ko-KR" sz="2400" dirty="0" smtClean="0">
                <a:latin typeface="Courier New" pitchFamily="49" charset="0"/>
                <a:ea typeface="Gulim" pitchFamily="34" charset="-127"/>
                <a:cs typeface="Courier New" pitchFamily="49" charset="0"/>
              </a:rPr>
              <a:t>)</a:t>
            </a:r>
          </a:p>
          <a:p>
            <a:pPr>
              <a:lnSpc>
                <a:spcPct val="90000"/>
              </a:lnSpc>
              <a:buNone/>
            </a:pPr>
            <a:r>
              <a:rPr lang="en-US" altLang="ko-KR" sz="2400" dirty="0">
                <a:latin typeface="Courier New" pitchFamily="49" charset="0"/>
                <a:ea typeface="Gulim" pitchFamily="34" charset="-127"/>
                <a:cs typeface="Courier New" pitchFamily="49" charset="0"/>
              </a:rPr>
              <a:t>{</a:t>
            </a:r>
          </a:p>
          <a:p>
            <a:pPr>
              <a:lnSpc>
                <a:spcPct val="90000"/>
              </a:lnSpc>
              <a:buNone/>
            </a:pPr>
            <a:r>
              <a:rPr lang="en-US" altLang="ko-KR" sz="2400" dirty="0" smtClean="0">
                <a:solidFill>
                  <a:srgbClr val="FF0000"/>
                </a:solidFill>
                <a:latin typeface="Courier New" pitchFamily="49" charset="0"/>
                <a:ea typeface="Gulim" pitchFamily="34" charset="-127"/>
                <a:cs typeface="Courier New" pitchFamily="49" charset="0"/>
              </a:rPr>
              <a:t>1</a:t>
            </a:r>
            <a:r>
              <a:rPr lang="en-US" altLang="ko-KR" sz="2400" dirty="0" smtClean="0">
                <a:latin typeface="Courier New" pitchFamily="49" charset="0"/>
                <a:ea typeface="Gulim" pitchFamily="34" charset="-127"/>
                <a:cs typeface="Courier New" pitchFamily="49" charset="0"/>
              </a:rPr>
              <a:t>	if </a:t>
            </a:r>
            <a:r>
              <a:rPr lang="en-US" altLang="ko-KR" sz="2400" dirty="0">
                <a:latin typeface="Courier New" pitchFamily="49" charset="0"/>
                <a:ea typeface="Gulim" pitchFamily="34" charset="-127"/>
                <a:cs typeface="Courier New" pitchFamily="49" charset="0"/>
              </a:rPr>
              <a:t>p &lt; r</a:t>
            </a:r>
          </a:p>
          <a:p>
            <a:pPr>
              <a:lnSpc>
                <a:spcPct val="90000"/>
              </a:lnSpc>
              <a:buNone/>
            </a:pPr>
            <a:r>
              <a:rPr lang="en-US" altLang="ko-KR" sz="2400" dirty="0" smtClean="0">
                <a:solidFill>
                  <a:srgbClr val="FF0000"/>
                </a:solidFill>
                <a:latin typeface="Courier New" pitchFamily="49" charset="0"/>
                <a:ea typeface="Gulim" pitchFamily="34" charset="-127"/>
                <a:cs typeface="Courier New" pitchFamily="49" charset="0"/>
              </a:rPr>
              <a:t>2</a:t>
            </a:r>
            <a:r>
              <a:rPr lang="en-US" altLang="ko-KR" sz="2400" dirty="0" smtClean="0">
                <a:latin typeface="Courier New" pitchFamily="49" charset="0"/>
                <a:ea typeface="Gulim" pitchFamily="34" charset="-127"/>
                <a:cs typeface="Courier New" pitchFamily="49" charset="0"/>
              </a:rPr>
              <a:t>	{</a:t>
            </a:r>
            <a:endParaRPr lang="en-US" altLang="ko-KR" sz="2400" dirty="0">
              <a:latin typeface="Courier New" pitchFamily="49" charset="0"/>
              <a:ea typeface="Gulim" pitchFamily="34" charset="-127"/>
              <a:cs typeface="Courier New" pitchFamily="49" charset="0"/>
            </a:endParaRPr>
          </a:p>
          <a:p>
            <a:pPr>
              <a:lnSpc>
                <a:spcPct val="90000"/>
              </a:lnSpc>
              <a:buNone/>
            </a:pPr>
            <a:r>
              <a:rPr lang="en-US" altLang="ko-KR" sz="2400" dirty="0" smtClean="0">
                <a:solidFill>
                  <a:srgbClr val="FF0000"/>
                </a:solidFill>
                <a:latin typeface="Courier New" pitchFamily="49" charset="0"/>
                <a:ea typeface="Gulim" pitchFamily="34" charset="-127"/>
                <a:cs typeface="Courier New" pitchFamily="49" charset="0"/>
              </a:rPr>
              <a:t>3</a:t>
            </a:r>
            <a:r>
              <a:rPr lang="en-US" altLang="ko-KR" sz="2400" dirty="0">
                <a:latin typeface="Courier New" pitchFamily="49" charset="0"/>
                <a:ea typeface="Gulim" pitchFamily="34" charset="-127"/>
                <a:cs typeface="Courier New" pitchFamily="49" charset="0"/>
              </a:rPr>
              <a:t>	</a:t>
            </a:r>
            <a:r>
              <a:rPr lang="en-US" altLang="ko-KR" sz="2400" dirty="0" smtClean="0">
                <a:latin typeface="Courier New" pitchFamily="49" charset="0"/>
                <a:ea typeface="Gulim" pitchFamily="34" charset="-127"/>
                <a:cs typeface="Courier New" pitchFamily="49" charset="0"/>
              </a:rPr>
              <a:t>	q </a:t>
            </a:r>
            <a:r>
              <a:rPr lang="en-US" altLang="ko-KR" sz="2400" dirty="0">
                <a:latin typeface="Courier New" pitchFamily="49" charset="0"/>
                <a:ea typeface="Gulim" pitchFamily="34" charset="-127"/>
                <a:cs typeface="Courier New" pitchFamily="49" charset="0"/>
              </a:rPr>
              <a:t>= (p + r)/2;</a:t>
            </a:r>
          </a:p>
          <a:p>
            <a:pPr>
              <a:lnSpc>
                <a:spcPct val="90000"/>
              </a:lnSpc>
              <a:buNone/>
            </a:pPr>
            <a:r>
              <a:rPr lang="en-US" altLang="ko-KR" sz="2400" dirty="0" smtClean="0">
                <a:solidFill>
                  <a:srgbClr val="FF0000"/>
                </a:solidFill>
                <a:latin typeface="Courier New" pitchFamily="49" charset="0"/>
                <a:ea typeface="Gulim" pitchFamily="34" charset="-127"/>
                <a:cs typeface="Courier New" pitchFamily="49" charset="0"/>
              </a:rPr>
              <a:t>4</a:t>
            </a:r>
            <a:r>
              <a:rPr lang="en-US" altLang="ko-KR" sz="2400" dirty="0" smtClean="0">
                <a:latin typeface="Courier New" pitchFamily="49" charset="0"/>
                <a:ea typeface="Gulim" pitchFamily="34" charset="-127"/>
                <a:cs typeface="Courier New" pitchFamily="49" charset="0"/>
              </a:rPr>
              <a:t>    </a:t>
            </a:r>
            <a:r>
              <a:rPr lang="en-US" altLang="ko-KR" sz="2400" dirty="0" err="1" smtClean="0">
                <a:latin typeface="Courier New" pitchFamily="49" charset="0"/>
                <a:ea typeface="Gulim" pitchFamily="34" charset="-127"/>
                <a:cs typeface="Courier New" pitchFamily="49" charset="0"/>
              </a:rPr>
              <a:t>MergeSort</a:t>
            </a:r>
            <a:r>
              <a:rPr lang="en-US" altLang="ko-KR" sz="2400" dirty="0" smtClean="0">
                <a:latin typeface="Courier New" pitchFamily="49" charset="0"/>
                <a:ea typeface="Gulim" pitchFamily="34" charset="-127"/>
                <a:cs typeface="Courier New" pitchFamily="49" charset="0"/>
              </a:rPr>
              <a:t> </a:t>
            </a:r>
            <a:r>
              <a:rPr lang="en-US" altLang="ko-KR" sz="2400" dirty="0">
                <a:latin typeface="Courier New" pitchFamily="49" charset="0"/>
                <a:ea typeface="Gulim" pitchFamily="34" charset="-127"/>
                <a:cs typeface="Courier New" pitchFamily="49" charset="0"/>
              </a:rPr>
              <a:t>(A, p, q);</a:t>
            </a:r>
          </a:p>
          <a:p>
            <a:pPr>
              <a:lnSpc>
                <a:spcPct val="90000"/>
              </a:lnSpc>
              <a:buNone/>
            </a:pPr>
            <a:r>
              <a:rPr lang="en-US" altLang="ko-KR" sz="2400" dirty="0">
                <a:solidFill>
                  <a:srgbClr val="FF0000"/>
                </a:solidFill>
                <a:latin typeface="Courier New" pitchFamily="49" charset="0"/>
                <a:ea typeface="Gulim" pitchFamily="34" charset="-127"/>
                <a:cs typeface="Courier New" pitchFamily="49" charset="0"/>
              </a:rPr>
              <a:t>5</a:t>
            </a:r>
            <a:r>
              <a:rPr lang="en-US" altLang="ko-KR" sz="2400" dirty="0" smtClean="0">
                <a:latin typeface="Courier New" pitchFamily="49" charset="0"/>
                <a:ea typeface="Gulim" pitchFamily="34" charset="-127"/>
                <a:cs typeface="Courier New" pitchFamily="49" charset="0"/>
              </a:rPr>
              <a:t>    </a:t>
            </a:r>
            <a:r>
              <a:rPr lang="en-US" altLang="ko-KR" sz="2400" dirty="0" err="1">
                <a:latin typeface="Courier New" pitchFamily="49" charset="0"/>
                <a:ea typeface="Gulim" pitchFamily="34" charset="-127"/>
                <a:cs typeface="Courier New" pitchFamily="49" charset="0"/>
              </a:rPr>
              <a:t>MergeSort</a:t>
            </a:r>
            <a:r>
              <a:rPr lang="en-US" altLang="ko-KR" sz="2400" dirty="0">
                <a:latin typeface="Courier New" pitchFamily="49" charset="0"/>
                <a:ea typeface="Gulim" pitchFamily="34" charset="-127"/>
                <a:cs typeface="Courier New" pitchFamily="49" charset="0"/>
              </a:rPr>
              <a:t> (A, q+1, r);</a:t>
            </a:r>
          </a:p>
          <a:p>
            <a:pPr>
              <a:lnSpc>
                <a:spcPct val="90000"/>
              </a:lnSpc>
              <a:buNone/>
            </a:pPr>
            <a:r>
              <a:rPr lang="en-US" altLang="ko-KR" sz="2400" dirty="0" smtClean="0">
                <a:solidFill>
                  <a:srgbClr val="FF0000"/>
                </a:solidFill>
                <a:latin typeface="Courier New" pitchFamily="49" charset="0"/>
                <a:ea typeface="Gulim" pitchFamily="34" charset="-127"/>
                <a:cs typeface="Courier New" pitchFamily="49" charset="0"/>
              </a:rPr>
              <a:t>6</a:t>
            </a:r>
            <a:r>
              <a:rPr lang="en-US" altLang="ko-KR" sz="2400" dirty="0" smtClean="0">
                <a:latin typeface="Courier New" pitchFamily="49" charset="0"/>
                <a:ea typeface="Gulim" pitchFamily="34" charset="-127"/>
                <a:cs typeface="Courier New" pitchFamily="49" charset="0"/>
              </a:rPr>
              <a:t>    </a:t>
            </a:r>
            <a:r>
              <a:rPr lang="en-US" altLang="ko-KR" sz="2400" dirty="0">
                <a:latin typeface="Courier New" pitchFamily="49" charset="0"/>
                <a:ea typeface="Gulim" pitchFamily="34" charset="-127"/>
                <a:cs typeface="Courier New" pitchFamily="49" charset="0"/>
              </a:rPr>
              <a:t>Merge (A, p, q, r</a:t>
            </a:r>
            <a:r>
              <a:rPr lang="en-US" altLang="ko-KR" sz="2400" dirty="0" smtClean="0">
                <a:latin typeface="Courier New" pitchFamily="49" charset="0"/>
                <a:ea typeface="Gulim" pitchFamily="34" charset="-127"/>
                <a:cs typeface="Courier New" pitchFamily="49" charset="0"/>
              </a:rPr>
              <a:t>);</a:t>
            </a:r>
          </a:p>
          <a:p>
            <a:pPr>
              <a:lnSpc>
                <a:spcPct val="90000"/>
              </a:lnSpc>
              <a:buNone/>
            </a:pPr>
            <a:r>
              <a:rPr lang="en-US" altLang="ko-KR" sz="2400" dirty="0" smtClean="0">
                <a:solidFill>
                  <a:srgbClr val="FF0000"/>
                </a:solidFill>
                <a:latin typeface="Courier New" pitchFamily="49" charset="0"/>
                <a:ea typeface="Gulim" pitchFamily="34" charset="-127"/>
                <a:cs typeface="Courier New" pitchFamily="49" charset="0"/>
              </a:rPr>
              <a:t>7</a:t>
            </a:r>
            <a:r>
              <a:rPr lang="en-US" altLang="ko-KR" sz="2400" dirty="0">
                <a:latin typeface="Courier New" pitchFamily="49" charset="0"/>
                <a:ea typeface="Gulim" pitchFamily="34" charset="-127"/>
                <a:cs typeface="Courier New" pitchFamily="49" charset="0"/>
              </a:rPr>
              <a:t>	</a:t>
            </a:r>
            <a:r>
              <a:rPr lang="en-US" altLang="ko-KR" sz="2400" dirty="0" smtClean="0">
                <a:latin typeface="Courier New" pitchFamily="49" charset="0"/>
                <a:ea typeface="Gulim" pitchFamily="34" charset="-127"/>
                <a:cs typeface="Courier New" pitchFamily="49" charset="0"/>
              </a:rPr>
              <a:t>}</a:t>
            </a:r>
            <a:endParaRPr lang="en-US" altLang="ko-KR" sz="2400" dirty="0">
              <a:latin typeface="Courier New" pitchFamily="49" charset="0"/>
              <a:ea typeface="Gulim" pitchFamily="34" charset="-127"/>
              <a:cs typeface="Courier New" pitchFamily="49" charset="0"/>
            </a:endParaRPr>
          </a:p>
          <a:p>
            <a:pPr>
              <a:lnSpc>
                <a:spcPct val="90000"/>
              </a:lnSpc>
              <a:buNone/>
            </a:pPr>
            <a:r>
              <a:rPr lang="en-US" altLang="ko-KR" sz="2400" dirty="0">
                <a:latin typeface="Courier New" pitchFamily="49" charset="0"/>
                <a:ea typeface="Gulim" pitchFamily="34" charset="-127"/>
                <a:cs typeface="Courier New" pitchFamily="49" charset="0"/>
              </a:rPr>
              <a:t>}</a:t>
            </a:r>
            <a:endParaRPr lang="en-US" sz="2400" dirty="0">
              <a:latin typeface="Courier New" pitchFamily="49" charset="0"/>
              <a:cs typeface="Courier New" pitchFamily="49" charset="0"/>
            </a:endParaRPr>
          </a:p>
          <a:p>
            <a:pPr marL="0" indent="0">
              <a:buNone/>
            </a:pPr>
            <a:endParaRPr lang="en-US" sz="2400"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3</a:t>
            </a:fld>
            <a:endParaRPr lang="en-US">
              <a:solidFill>
                <a:prstClr val="black"/>
              </a:solidFill>
            </a:endParaRPr>
          </a:p>
        </p:txBody>
      </p:sp>
    </p:spTree>
    <p:extLst>
      <p:ext uri="{BB962C8B-B14F-4D97-AF65-F5344CB8AC3E}">
        <p14:creationId xmlns:p14="http://schemas.microsoft.com/office/powerpoint/2010/main" val="42629040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US" dirty="0" smtClean="0"/>
              <a:t>Binary Tree</a:t>
            </a:r>
          </a:p>
        </p:txBody>
      </p:sp>
      <p:sp>
        <p:nvSpPr>
          <p:cNvPr id="20483" name="Content Placeholder 2"/>
          <p:cNvSpPr>
            <a:spLocks noGrp="1"/>
          </p:cNvSpPr>
          <p:nvPr>
            <p:ph idx="1"/>
          </p:nvPr>
        </p:nvSpPr>
        <p:spPr/>
        <p:txBody>
          <a:bodyPr/>
          <a:lstStyle/>
          <a:p>
            <a:pPr eaLnBrk="1" hangingPunct="1">
              <a:buClr>
                <a:schemeClr val="tx2"/>
              </a:buClr>
            </a:pPr>
            <a:r>
              <a:rPr lang="en-US" b="1" dirty="0" smtClean="0"/>
              <a:t>A binary tree</a:t>
            </a:r>
            <a:r>
              <a:rPr lang="en-US" dirty="0" smtClean="0"/>
              <a:t> is a tree data structure in which </a:t>
            </a:r>
            <a:r>
              <a:rPr lang="en-US" u="sng" dirty="0" smtClean="0"/>
              <a:t>each node has at most two children</a:t>
            </a:r>
            <a:r>
              <a:rPr lang="en-US" dirty="0" smtClean="0"/>
              <a:t>. </a:t>
            </a:r>
          </a:p>
          <a:p>
            <a:pPr eaLnBrk="1" hangingPunct="1">
              <a:buClr>
                <a:schemeClr val="tx2"/>
              </a:buClr>
            </a:pPr>
            <a:r>
              <a:rPr lang="en-US" dirty="0" smtClean="0"/>
              <a:t>Typically the child nodes are called </a:t>
            </a:r>
            <a:r>
              <a:rPr lang="en-US" i="1" u="sng" dirty="0" smtClean="0"/>
              <a:t>left</a:t>
            </a:r>
            <a:r>
              <a:rPr lang="en-US" u="sng" dirty="0" smtClean="0"/>
              <a:t> child</a:t>
            </a:r>
            <a:r>
              <a:rPr lang="en-US" dirty="0" smtClean="0"/>
              <a:t> and </a:t>
            </a:r>
            <a:r>
              <a:rPr lang="en-US" i="1" u="sng" dirty="0" smtClean="0"/>
              <a:t>right child</a:t>
            </a:r>
            <a:r>
              <a:rPr lang="en-US" dirty="0" smtClean="0"/>
              <a:t>. </a:t>
            </a:r>
          </a:p>
          <a:p>
            <a:pPr eaLnBrk="1" hangingPunct="1">
              <a:buClr>
                <a:schemeClr val="tx2"/>
              </a:buClr>
            </a:pPr>
            <a:r>
              <a:rPr lang="en-US" dirty="0" smtClean="0"/>
              <a:t>Binary trees are commonly used to implement </a:t>
            </a:r>
            <a:r>
              <a:rPr lang="en-US" b="1" dirty="0" smtClean="0"/>
              <a:t>binary search trees </a:t>
            </a:r>
            <a:r>
              <a:rPr lang="en-US" dirty="0" smtClean="0"/>
              <a:t>and </a:t>
            </a:r>
            <a:r>
              <a:rPr lang="en-US" b="1" dirty="0" smtClean="0"/>
              <a:t>heaps</a:t>
            </a:r>
            <a:r>
              <a:rPr lang="en-US" dirty="0" smtClean="0"/>
              <a:t>. </a:t>
            </a:r>
          </a:p>
        </p:txBody>
      </p:sp>
      <p:sp>
        <p:nvSpPr>
          <p:cNvPr id="4" name="Slide Number Placeholder 3"/>
          <p:cNvSpPr>
            <a:spLocks noGrp="1"/>
          </p:cNvSpPr>
          <p:nvPr>
            <p:ph type="sldNum" sz="quarter" idx="12"/>
          </p:nvPr>
        </p:nvSpPr>
        <p:spPr/>
        <p:txBody>
          <a:bodyPr/>
          <a:lstStyle/>
          <a:p>
            <a:pPr>
              <a:defRPr/>
            </a:pPr>
            <a:fld id="{FDEB2B56-7EDB-4280-A125-F75836709878}" type="slidenum">
              <a:rPr lang="en-US" smtClean="0"/>
              <a:pPr>
                <a:defRPr/>
              </a:pPr>
              <a:t>30</a:t>
            </a:fld>
            <a:endParaRPr lang="en-US"/>
          </a:p>
        </p:txBody>
      </p:sp>
    </p:spTree>
    <p:extLst>
      <p:ext uri="{BB962C8B-B14F-4D97-AF65-F5344CB8AC3E}">
        <p14:creationId xmlns:p14="http://schemas.microsoft.com/office/powerpoint/2010/main" val="323712649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US" dirty="0" smtClean="0"/>
              <a:t>Binary Tree</a:t>
            </a:r>
          </a:p>
        </p:txBody>
      </p:sp>
      <p:sp>
        <p:nvSpPr>
          <p:cNvPr id="24" name="Slide Number Placeholder 23"/>
          <p:cNvSpPr>
            <a:spLocks noGrp="1"/>
          </p:cNvSpPr>
          <p:nvPr>
            <p:ph type="sldNum" sz="quarter" idx="12"/>
          </p:nvPr>
        </p:nvSpPr>
        <p:spPr/>
        <p:txBody>
          <a:bodyPr/>
          <a:lstStyle/>
          <a:p>
            <a:pPr>
              <a:defRPr/>
            </a:pPr>
            <a:fld id="{7AEC7114-DCA1-4698-8BA3-7384E0C6D22E}" type="slidenum">
              <a:rPr lang="en-US" smtClean="0"/>
              <a:pPr>
                <a:defRPr/>
              </a:pPr>
              <a:t>31</a:t>
            </a:fld>
            <a:endParaRPr lang="en-US"/>
          </a:p>
        </p:txBody>
      </p:sp>
      <p:sp>
        <p:nvSpPr>
          <p:cNvPr id="4" name="Oval 3"/>
          <p:cNvSpPr>
            <a:spLocks noChangeArrowheads="1"/>
          </p:cNvSpPr>
          <p:nvPr/>
        </p:nvSpPr>
        <p:spPr bwMode="auto">
          <a:xfrm>
            <a:off x="4191000" y="49514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sp>
        <p:nvSpPr>
          <p:cNvPr id="5" name="Oval 4"/>
          <p:cNvSpPr>
            <a:spLocks noChangeArrowheads="1"/>
          </p:cNvSpPr>
          <p:nvPr/>
        </p:nvSpPr>
        <p:spPr bwMode="auto">
          <a:xfrm>
            <a:off x="3810000" y="17510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sp>
        <p:nvSpPr>
          <p:cNvPr id="6" name="Oval 5"/>
          <p:cNvSpPr>
            <a:spLocks noChangeArrowheads="1"/>
          </p:cNvSpPr>
          <p:nvPr/>
        </p:nvSpPr>
        <p:spPr bwMode="auto">
          <a:xfrm>
            <a:off x="2667000" y="28178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0" name="AutoShape 6"/>
          <p:cNvCxnSpPr>
            <a:cxnSpLocks noChangeShapeType="1"/>
            <a:stCxn id="5" idx="3"/>
            <a:endCxn id="6" idx="0"/>
          </p:cNvCxnSpPr>
          <p:nvPr/>
        </p:nvCxnSpPr>
        <p:spPr bwMode="auto">
          <a:xfrm flipH="1">
            <a:off x="2933700" y="2206625"/>
            <a:ext cx="954088" cy="611188"/>
          </a:xfrm>
          <a:prstGeom prst="straightConnector1">
            <a:avLst/>
          </a:prstGeom>
          <a:noFill/>
          <a:ln w="9525">
            <a:solidFill>
              <a:schemeClr val="tx1"/>
            </a:solidFill>
            <a:round/>
            <a:headEnd/>
            <a:tailEnd/>
          </a:ln>
        </p:spPr>
      </p:cxnSp>
      <p:sp>
        <p:nvSpPr>
          <p:cNvPr id="8" name="Oval 7"/>
          <p:cNvSpPr>
            <a:spLocks noChangeArrowheads="1"/>
          </p:cNvSpPr>
          <p:nvPr/>
        </p:nvSpPr>
        <p:spPr bwMode="auto">
          <a:xfrm>
            <a:off x="5029200" y="28178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2" name="AutoShape 8"/>
          <p:cNvCxnSpPr>
            <a:cxnSpLocks noChangeShapeType="1"/>
            <a:endCxn id="8" idx="0"/>
          </p:cNvCxnSpPr>
          <p:nvPr/>
        </p:nvCxnSpPr>
        <p:spPr bwMode="auto">
          <a:xfrm>
            <a:off x="4265613" y="2206625"/>
            <a:ext cx="1030287" cy="611188"/>
          </a:xfrm>
          <a:prstGeom prst="straightConnector1">
            <a:avLst/>
          </a:prstGeom>
          <a:noFill/>
          <a:ln w="9525">
            <a:solidFill>
              <a:schemeClr val="tx1"/>
            </a:solidFill>
            <a:round/>
            <a:headEnd/>
            <a:tailEnd/>
          </a:ln>
        </p:spPr>
      </p:cxnSp>
      <p:sp>
        <p:nvSpPr>
          <p:cNvPr id="10" name="Oval 9"/>
          <p:cNvSpPr>
            <a:spLocks noChangeArrowheads="1"/>
          </p:cNvSpPr>
          <p:nvPr/>
        </p:nvSpPr>
        <p:spPr bwMode="auto">
          <a:xfrm>
            <a:off x="5867400" y="38846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4" name="AutoShape 10"/>
          <p:cNvCxnSpPr>
            <a:cxnSpLocks noChangeShapeType="1"/>
            <a:endCxn id="10" idx="0"/>
          </p:cNvCxnSpPr>
          <p:nvPr/>
        </p:nvCxnSpPr>
        <p:spPr bwMode="auto">
          <a:xfrm>
            <a:off x="5484813" y="3273425"/>
            <a:ext cx="649287" cy="611188"/>
          </a:xfrm>
          <a:prstGeom prst="straightConnector1">
            <a:avLst/>
          </a:prstGeom>
          <a:noFill/>
          <a:ln w="9525">
            <a:solidFill>
              <a:schemeClr val="tx1"/>
            </a:solidFill>
            <a:round/>
            <a:headEnd/>
            <a:tailEnd/>
          </a:ln>
        </p:spPr>
      </p:cxnSp>
      <p:sp>
        <p:nvSpPr>
          <p:cNvPr id="12" name="Oval 11"/>
          <p:cNvSpPr>
            <a:spLocks noChangeArrowheads="1"/>
          </p:cNvSpPr>
          <p:nvPr/>
        </p:nvSpPr>
        <p:spPr bwMode="auto">
          <a:xfrm>
            <a:off x="5103813" y="4953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6" name="AutoShape 12"/>
          <p:cNvCxnSpPr>
            <a:cxnSpLocks noChangeShapeType="1"/>
            <a:endCxn id="12" idx="0"/>
          </p:cNvCxnSpPr>
          <p:nvPr/>
        </p:nvCxnSpPr>
        <p:spPr bwMode="auto">
          <a:xfrm flipH="1">
            <a:off x="5370513" y="4341813"/>
            <a:ext cx="573087" cy="611187"/>
          </a:xfrm>
          <a:prstGeom prst="straightConnector1">
            <a:avLst/>
          </a:prstGeom>
          <a:noFill/>
          <a:ln w="9525">
            <a:solidFill>
              <a:schemeClr val="tx1"/>
            </a:solidFill>
            <a:round/>
            <a:headEnd/>
            <a:tailEnd/>
          </a:ln>
        </p:spPr>
      </p:cxnSp>
      <p:sp>
        <p:nvSpPr>
          <p:cNvPr id="14" name="Oval 13"/>
          <p:cNvSpPr>
            <a:spLocks noChangeArrowheads="1"/>
          </p:cNvSpPr>
          <p:nvPr/>
        </p:nvSpPr>
        <p:spPr bwMode="auto">
          <a:xfrm>
            <a:off x="3429000" y="38846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18" name="AutoShape 14"/>
          <p:cNvCxnSpPr>
            <a:cxnSpLocks noChangeShapeType="1"/>
            <a:endCxn id="14" idx="0"/>
          </p:cNvCxnSpPr>
          <p:nvPr/>
        </p:nvCxnSpPr>
        <p:spPr bwMode="auto">
          <a:xfrm>
            <a:off x="3122613" y="3273425"/>
            <a:ext cx="573087" cy="611188"/>
          </a:xfrm>
          <a:prstGeom prst="straightConnector1">
            <a:avLst/>
          </a:prstGeom>
          <a:noFill/>
          <a:ln w="9525">
            <a:solidFill>
              <a:schemeClr val="tx1"/>
            </a:solidFill>
            <a:round/>
            <a:headEnd/>
            <a:tailEnd/>
          </a:ln>
        </p:spPr>
      </p:cxnSp>
      <p:sp>
        <p:nvSpPr>
          <p:cNvPr id="16" name="Oval 15"/>
          <p:cNvSpPr>
            <a:spLocks noChangeArrowheads="1"/>
          </p:cNvSpPr>
          <p:nvPr/>
        </p:nvSpPr>
        <p:spPr bwMode="auto">
          <a:xfrm>
            <a:off x="1828800" y="38846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20" name="AutoShape 16"/>
          <p:cNvCxnSpPr>
            <a:cxnSpLocks noChangeShapeType="1"/>
            <a:endCxn id="16" idx="0"/>
          </p:cNvCxnSpPr>
          <p:nvPr/>
        </p:nvCxnSpPr>
        <p:spPr bwMode="auto">
          <a:xfrm flipH="1">
            <a:off x="2095500" y="3273425"/>
            <a:ext cx="649288" cy="611188"/>
          </a:xfrm>
          <a:prstGeom prst="straightConnector1">
            <a:avLst/>
          </a:prstGeom>
          <a:noFill/>
          <a:ln w="9525">
            <a:solidFill>
              <a:schemeClr val="tx1"/>
            </a:solidFill>
            <a:round/>
            <a:headEnd/>
            <a:tailEnd/>
          </a:ln>
        </p:spPr>
      </p:cxnSp>
      <p:sp>
        <p:nvSpPr>
          <p:cNvPr id="18" name="Oval 17"/>
          <p:cNvSpPr>
            <a:spLocks noChangeArrowheads="1"/>
          </p:cNvSpPr>
          <p:nvPr/>
        </p:nvSpPr>
        <p:spPr bwMode="auto">
          <a:xfrm>
            <a:off x="6630988" y="49514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22" name="AutoShape 18"/>
          <p:cNvCxnSpPr>
            <a:cxnSpLocks noChangeShapeType="1"/>
            <a:endCxn id="18" idx="0"/>
          </p:cNvCxnSpPr>
          <p:nvPr/>
        </p:nvCxnSpPr>
        <p:spPr bwMode="auto">
          <a:xfrm>
            <a:off x="6324600" y="4340225"/>
            <a:ext cx="573088" cy="611188"/>
          </a:xfrm>
          <a:prstGeom prst="straightConnector1">
            <a:avLst/>
          </a:prstGeom>
          <a:noFill/>
          <a:ln w="9525">
            <a:solidFill>
              <a:schemeClr val="tx1"/>
            </a:solidFill>
            <a:round/>
            <a:headEnd/>
            <a:tailEnd/>
          </a:ln>
        </p:spPr>
      </p:cxnSp>
      <p:sp>
        <p:nvSpPr>
          <p:cNvPr id="20" name="Oval 19"/>
          <p:cNvSpPr>
            <a:spLocks noChangeArrowheads="1"/>
          </p:cNvSpPr>
          <p:nvPr/>
        </p:nvSpPr>
        <p:spPr bwMode="auto">
          <a:xfrm>
            <a:off x="2589213" y="4951413"/>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1524" name="AutoShape 20"/>
          <p:cNvCxnSpPr>
            <a:cxnSpLocks noChangeShapeType="1"/>
            <a:endCxn id="20" idx="0"/>
          </p:cNvCxnSpPr>
          <p:nvPr/>
        </p:nvCxnSpPr>
        <p:spPr bwMode="auto">
          <a:xfrm flipH="1">
            <a:off x="2855913" y="4340225"/>
            <a:ext cx="649287" cy="611188"/>
          </a:xfrm>
          <a:prstGeom prst="straightConnector1">
            <a:avLst/>
          </a:prstGeom>
          <a:noFill/>
          <a:ln w="9525">
            <a:solidFill>
              <a:schemeClr val="tx1"/>
            </a:solidFill>
            <a:round/>
            <a:headEnd/>
            <a:tailEnd/>
          </a:ln>
        </p:spPr>
      </p:cxnSp>
      <p:cxnSp>
        <p:nvCxnSpPr>
          <p:cNvPr id="21525" name="AutoShape 21"/>
          <p:cNvCxnSpPr>
            <a:cxnSpLocks noChangeShapeType="1"/>
          </p:cNvCxnSpPr>
          <p:nvPr/>
        </p:nvCxnSpPr>
        <p:spPr bwMode="auto">
          <a:xfrm>
            <a:off x="3886200" y="4341813"/>
            <a:ext cx="573088" cy="611187"/>
          </a:xfrm>
          <a:prstGeom prst="straightConnector1">
            <a:avLst/>
          </a:prstGeom>
          <a:noFill/>
          <a:ln w="9525">
            <a:solidFill>
              <a:schemeClr val="tx1"/>
            </a:solidFill>
            <a:round/>
            <a:headEnd/>
            <a:tailEnd/>
          </a:ln>
        </p:spPr>
      </p:cxnSp>
      <p:sp>
        <p:nvSpPr>
          <p:cNvPr id="21526" name="TextBox 22"/>
          <p:cNvSpPr txBox="1">
            <a:spLocks noChangeArrowheads="1"/>
          </p:cNvSpPr>
          <p:nvPr/>
        </p:nvSpPr>
        <p:spPr bwMode="auto">
          <a:xfrm>
            <a:off x="5486400" y="1981200"/>
            <a:ext cx="2590800" cy="369888"/>
          </a:xfrm>
          <a:prstGeom prst="rect">
            <a:avLst/>
          </a:prstGeom>
          <a:noFill/>
          <a:ln w="9525">
            <a:noFill/>
            <a:miter lim="800000"/>
            <a:headEnd/>
            <a:tailEnd/>
          </a:ln>
        </p:spPr>
        <p:txBody>
          <a:bodyPr>
            <a:spAutoFit/>
          </a:bodyPr>
          <a:lstStyle/>
          <a:p>
            <a:r>
              <a:rPr lang="en-US"/>
              <a:t>Balanced Binary Tree</a:t>
            </a:r>
          </a:p>
        </p:txBody>
      </p:sp>
    </p:spTree>
    <p:extLst>
      <p:ext uri="{BB962C8B-B14F-4D97-AF65-F5344CB8AC3E}">
        <p14:creationId xmlns:p14="http://schemas.microsoft.com/office/powerpoint/2010/main" val="34612863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US" dirty="0" smtClean="0"/>
              <a:t>Binary Tree</a:t>
            </a:r>
          </a:p>
        </p:txBody>
      </p:sp>
      <p:sp>
        <p:nvSpPr>
          <p:cNvPr id="26" name="Slide Number Placeholder 25"/>
          <p:cNvSpPr>
            <a:spLocks noGrp="1"/>
          </p:cNvSpPr>
          <p:nvPr>
            <p:ph type="sldNum" sz="quarter" idx="12"/>
          </p:nvPr>
        </p:nvSpPr>
        <p:spPr/>
        <p:txBody>
          <a:bodyPr/>
          <a:lstStyle/>
          <a:p>
            <a:pPr>
              <a:defRPr/>
            </a:pPr>
            <a:fld id="{623845E9-4DF8-42D0-A65F-AF1F0C60BFE1}" type="slidenum">
              <a:rPr lang="en-US" smtClean="0"/>
              <a:pPr>
                <a:defRPr/>
              </a:pPr>
              <a:t>32</a:t>
            </a:fld>
            <a:endParaRPr lang="en-US"/>
          </a:p>
        </p:txBody>
      </p:sp>
      <p:sp>
        <p:nvSpPr>
          <p:cNvPr id="5" name="Oval 4"/>
          <p:cNvSpPr>
            <a:spLocks noChangeArrowheads="1"/>
          </p:cNvSpPr>
          <p:nvPr/>
        </p:nvSpPr>
        <p:spPr bwMode="auto">
          <a:xfrm>
            <a:off x="3351213"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sp>
        <p:nvSpPr>
          <p:cNvPr id="6" name="Oval 5"/>
          <p:cNvSpPr>
            <a:spLocks noChangeArrowheads="1"/>
          </p:cNvSpPr>
          <p:nvPr/>
        </p:nvSpPr>
        <p:spPr bwMode="auto">
          <a:xfrm>
            <a:off x="2208213"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3" name="AutoShape 6"/>
          <p:cNvCxnSpPr>
            <a:cxnSpLocks noChangeShapeType="1"/>
            <a:stCxn id="5" idx="3"/>
            <a:endCxn id="6" idx="0"/>
          </p:cNvCxnSpPr>
          <p:nvPr/>
        </p:nvCxnSpPr>
        <p:spPr bwMode="auto">
          <a:xfrm flipH="1">
            <a:off x="2474913" y="1979613"/>
            <a:ext cx="954087" cy="611187"/>
          </a:xfrm>
          <a:prstGeom prst="straightConnector1">
            <a:avLst/>
          </a:prstGeom>
          <a:noFill/>
          <a:ln w="9525">
            <a:solidFill>
              <a:schemeClr val="tx1"/>
            </a:solidFill>
            <a:round/>
            <a:headEnd/>
            <a:tailEnd/>
          </a:ln>
        </p:spPr>
      </p:cxnSp>
      <p:sp>
        <p:nvSpPr>
          <p:cNvPr id="8" name="Oval 7"/>
          <p:cNvSpPr>
            <a:spLocks noChangeArrowheads="1"/>
          </p:cNvSpPr>
          <p:nvPr/>
        </p:nvSpPr>
        <p:spPr bwMode="auto">
          <a:xfrm>
            <a:off x="4570413"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5" name="AutoShape 8"/>
          <p:cNvCxnSpPr>
            <a:cxnSpLocks noChangeShapeType="1"/>
            <a:endCxn id="8" idx="0"/>
          </p:cNvCxnSpPr>
          <p:nvPr/>
        </p:nvCxnSpPr>
        <p:spPr bwMode="auto">
          <a:xfrm>
            <a:off x="3806825" y="1979613"/>
            <a:ext cx="1030288" cy="611187"/>
          </a:xfrm>
          <a:prstGeom prst="straightConnector1">
            <a:avLst/>
          </a:prstGeom>
          <a:noFill/>
          <a:ln w="9525">
            <a:solidFill>
              <a:schemeClr val="tx1"/>
            </a:solidFill>
            <a:round/>
            <a:headEnd/>
            <a:tailEnd/>
          </a:ln>
        </p:spPr>
      </p:cxnSp>
      <p:sp>
        <p:nvSpPr>
          <p:cNvPr id="10" name="Oval 9"/>
          <p:cNvSpPr>
            <a:spLocks noChangeArrowheads="1"/>
          </p:cNvSpPr>
          <p:nvPr/>
        </p:nvSpPr>
        <p:spPr bwMode="auto">
          <a:xfrm>
            <a:off x="5408613"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7" name="AutoShape 10"/>
          <p:cNvCxnSpPr>
            <a:cxnSpLocks noChangeShapeType="1"/>
            <a:endCxn id="10" idx="0"/>
          </p:cNvCxnSpPr>
          <p:nvPr/>
        </p:nvCxnSpPr>
        <p:spPr bwMode="auto">
          <a:xfrm>
            <a:off x="5026025" y="3046413"/>
            <a:ext cx="649288" cy="611187"/>
          </a:xfrm>
          <a:prstGeom prst="straightConnector1">
            <a:avLst/>
          </a:prstGeom>
          <a:noFill/>
          <a:ln w="9525">
            <a:solidFill>
              <a:schemeClr val="tx1"/>
            </a:solidFill>
            <a:round/>
            <a:headEnd/>
            <a:tailEnd/>
          </a:ln>
        </p:spPr>
      </p:cxnSp>
      <p:sp>
        <p:nvSpPr>
          <p:cNvPr id="18" name="Oval 17"/>
          <p:cNvSpPr>
            <a:spLocks noChangeArrowheads="1"/>
          </p:cNvSpPr>
          <p:nvPr/>
        </p:nvSpPr>
        <p:spPr bwMode="auto">
          <a:xfrm>
            <a:off x="6172200" y="47244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39" name="AutoShape 18"/>
          <p:cNvCxnSpPr>
            <a:cxnSpLocks noChangeShapeType="1"/>
            <a:endCxn id="18" idx="0"/>
          </p:cNvCxnSpPr>
          <p:nvPr/>
        </p:nvCxnSpPr>
        <p:spPr bwMode="auto">
          <a:xfrm>
            <a:off x="5865813" y="4113213"/>
            <a:ext cx="573087" cy="611187"/>
          </a:xfrm>
          <a:prstGeom prst="straightConnector1">
            <a:avLst/>
          </a:prstGeom>
          <a:noFill/>
          <a:ln w="9525">
            <a:solidFill>
              <a:schemeClr val="tx1"/>
            </a:solidFill>
            <a:round/>
            <a:headEnd/>
            <a:tailEnd/>
          </a:ln>
        </p:spPr>
      </p:cxnSp>
      <p:sp>
        <p:nvSpPr>
          <p:cNvPr id="20" name="Oval 19"/>
          <p:cNvSpPr>
            <a:spLocks noChangeArrowheads="1"/>
          </p:cNvSpPr>
          <p:nvPr/>
        </p:nvSpPr>
        <p:spPr bwMode="auto">
          <a:xfrm>
            <a:off x="5638800" y="5715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a:p>
        </p:txBody>
      </p:sp>
      <p:cxnSp>
        <p:nvCxnSpPr>
          <p:cNvPr id="22541" name="Straight Connector 23"/>
          <p:cNvCxnSpPr>
            <a:cxnSpLocks noChangeShapeType="1"/>
            <a:stCxn id="18" idx="3"/>
            <a:endCxn id="20" idx="0"/>
          </p:cNvCxnSpPr>
          <p:nvPr/>
        </p:nvCxnSpPr>
        <p:spPr bwMode="auto">
          <a:xfrm rot="5400000">
            <a:off x="5810250" y="5275263"/>
            <a:ext cx="534987" cy="344488"/>
          </a:xfrm>
          <a:prstGeom prst="line">
            <a:avLst/>
          </a:prstGeom>
          <a:noFill/>
          <a:ln w="9525" algn="ctr">
            <a:solidFill>
              <a:schemeClr val="tx1"/>
            </a:solidFill>
            <a:round/>
            <a:headEnd/>
            <a:tailEnd/>
          </a:ln>
        </p:spPr>
      </p:cxnSp>
      <p:sp>
        <p:nvSpPr>
          <p:cNvPr id="22542" name="TextBox 24"/>
          <p:cNvSpPr txBox="1">
            <a:spLocks noChangeArrowheads="1"/>
          </p:cNvSpPr>
          <p:nvPr/>
        </p:nvSpPr>
        <p:spPr bwMode="auto">
          <a:xfrm>
            <a:off x="5410200" y="1905000"/>
            <a:ext cx="2971800" cy="369888"/>
          </a:xfrm>
          <a:prstGeom prst="rect">
            <a:avLst/>
          </a:prstGeom>
          <a:noFill/>
          <a:ln w="9525">
            <a:noFill/>
            <a:miter lim="800000"/>
            <a:headEnd/>
            <a:tailEnd/>
          </a:ln>
        </p:spPr>
        <p:txBody>
          <a:bodyPr>
            <a:spAutoFit/>
          </a:bodyPr>
          <a:lstStyle/>
          <a:p>
            <a:r>
              <a:rPr lang="en-US"/>
              <a:t>Unbalanced Binary Tree</a:t>
            </a:r>
          </a:p>
        </p:txBody>
      </p:sp>
    </p:spTree>
    <p:extLst>
      <p:ext uri="{BB962C8B-B14F-4D97-AF65-F5344CB8AC3E}">
        <p14:creationId xmlns:p14="http://schemas.microsoft.com/office/powerpoint/2010/main" val="1575280446"/>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smtClean="0">
                <a:solidFill>
                  <a:srgbClr val="1F497D"/>
                </a:solidFill>
                <a:ea typeface="UWKMJF (KSC)" pitchFamily="2" charset="-127"/>
              </a:rPr>
              <a:t>(Heap Sort: Heap)</a:t>
            </a:r>
            <a:endParaRPr lang="en-US" dirty="0"/>
          </a:p>
        </p:txBody>
      </p:sp>
      <p:sp>
        <p:nvSpPr>
          <p:cNvPr id="3" name="Content Placeholder 2"/>
          <p:cNvSpPr>
            <a:spLocks noGrp="1"/>
          </p:cNvSpPr>
          <p:nvPr>
            <p:ph idx="1"/>
          </p:nvPr>
        </p:nvSpPr>
        <p:spPr/>
        <p:txBody>
          <a:bodyPr/>
          <a:lstStyle/>
          <a:p>
            <a:pPr lvl="0" algn="just">
              <a:lnSpc>
                <a:spcPct val="90000"/>
              </a:lnSpc>
              <a:buClr>
                <a:schemeClr val="tx2"/>
              </a:buClr>
            </a:pPr>
            <a:r>
              <a:rPr lang="en-US" altLang="ko-KR" sz="2400" dirty="0">
                <a:solidFill>
                  <a:prstClr val="black"/>
                </a:solidFill>
                <a:ea typeface="Batang" pitchFamily="18" charset="-127"/>
              </a:rPr>
              <a:t>The (binary) heap data structure is an array object that can be viewed as a </a:t>
            </a:r>
            <a:r>
              <a:rPr lang="en-US" altLang="ko-KR" sz="2400" u="sng" dirty="0">
                <a:solidFill>
                  <a:prstClr val="black"/>
                </a:solidFill>
                <a:ea typeface="Batang" pitchFamily="18" charset="-127"/>
              </a:rPr>
              <a:t>complete binary tree</a:t>
            </a:r>
            <a:r>
              <a:rPr lang="en-US" altLang="ko-KR" sz="2400" dirty="0">
                <a:solidFill>
                  <a:prstClr val="black"/>
                </a:solidFill>
                <a:ea typeface="Batang" pitchFamily="18" charset="-127"/>
              </a:rPr>
              <a:t>.</a:t>
            </a:r>
          </a:p>
          <a:p>
            <a:pPr lvl="0" algn="just">
              <a:lnSpc>
                <a:spcPct val="90000"/>
              </a:lnSpc>
              <a:buClr>
                <a:schemeClr val="tx2"/>
              </a:buClr>
            </a:pPr>
            <a:r>
              <a:rPr lang="en-US" altLang="ko-KR" sz="2400" dirty="0" smtClean="0">
                <a:solidFill>
                  <a:prstClr val="black"/>
                </a:solidFill>
                <a:ea typeface="Batang" pitchFamily="18" charset="-127"/>
              </a:rPr>
              <a:t>A complete binary tree:  The </a:t>
            </a:r>
            <a:r>
              <a:rPr lang="en-US" altLang="ko-KR" sz="2400" dirty="0">
                <a:solidFill>
                  <a:prstClr val="black"/>
                </a:solidFill>
                <a:ea typeface="Batang" pitchFamily="18" charset="-127"/>
              </a:rPr>
              <a:t>tree is completely filled on all levels except possibly the lowest, which is filled from the left up to a point.</a:t>
            </a:r>
          </a:p>
          <a:p>
            <a:pPr lvl="0" algn="just">
              <a:lnSpc>
                <a:spcPct val="90000"/>
              </a:lnSpc>
              <a:buClr>
                <a:schemeClr val="tx2"/>
              </a:buClr>
            </a:pPr>
            <a:r>
              <a:rPr lang="en-US" altLang="ko-KR" sz="2400" dirty="0">
                <a:solidFill>
                  <a:prstClr val="black"/>
                </a:solidFill>
                <a:ea typeface="Batang" pitchFamily="18" charset="-127"/>
              </a:rPr>
              <a:t>Heaps also satisfy the </a:t>
            </a:r>
            <a:r>
              <a:rPr lang="en-US" altLang="ko-KR" sz="2400" b="1" dirty="0">
                <a:solidFill>
                  <a:prstClr val="black"/>
                </a:solidFill>
                <a:ea typeface="Batang" pitchFamily="18" charset="-127"/>
              </a:rPr>
              <a:t>heap property</a:t>
            </a:r>
            <a:r>
              <a:rPr lang="en-US" altLang="ko-KR" sz="2400" dirty="0">
                <a:solidFill>
                  <a:prstClr val="black"/>
                </a:solidFill>
                <a:ea typeface="Batang" pitchFamily="18" charset="-127"/>
              </a:rPr>
              <a:t>: for every node except root </a:t>
            </a:r>
          </a:p>
          <a:p>
            <a:pPr lvl="0" algn="just">
              <a:lnSpc>
                <a:spcPct val="90000"/>
              </a:lnSpc>
              <a:buClr>
                <a:schemeClr val="tx2"/>
              </a:buClr>
            </a:pPr>
            <a:r>
              <a:rPr lang="en-US" altLang="ko-KR" sz="2400" b="1" dirty="0">
                <a:solidFill>
                  <a:prstClr val="black"/>
                </a:solidFill>
                <a:ea typeface="UWKMJF (KSC)" pitchFamily="2" charset="-127"/>
              </a:rPr>
              <a:t>Heap property</a:t>
            </a:r>
            <a:r>
              <a:rPr lang="en-US" altLang="ko-KR" sz="2400" dirty="0">
                <a:solidFill>
                  <a:prstClr val="black"/>
                </a:solidFill>
                <a:ea typeface="UWKMJF (KSC)" pitchFamily="2" charset="-127"/>
              </a:rPr>
              <a:t>: the value of a node is at most the value of its parent.</a:t>
            </a:r>
            <a:endParaRPr lang="en-US" sz="2400" dirty="0">
              <a:solidFill>
                <a:prstClr val="black"/>
              </a:solidFill>
            </a:endParaRPr>
          </a:p>
          <a:p>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33</a:t>
            </a:fld>
            <a:endParaRPr lang="en-US">
              <a:solidFill>
                <a:prstClr val="black"/>
              </a:solidFill>
            </a:endParaRPr>
          </a:p>
        </p:txBody>
      </p:sp>
    </p:spTree>
    <p:extLst>
      <p:ext uri="{BB962C8B-B14F-4D97-AF65-F5344CB8AC3E}">
        <p14:creationId xmlns:p14="http://schemas.microsoft.com/office/powerpoint/2010/main" val="3376198381"/>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34</a:t>
            </a:fld>
            <a:endParaRPr lang="en-US">
              <a:solidFill>
                <a:prstClr val="black"/>
              </a:solidFill>
            </a:endParaRPr>
          </a:p>
        </p:txBody>
      </p:sp>
      <p:sp>
        <p:nvSpPr>
          <p:cNvPr id="6" name="Oval 3"/>
          <p:cNvSpPr>
            <a:spLocks noChangeArrowheads="1"/>
          </p:cNvSpPr>
          <p:nvPr/>
        </p:nvSpPr>
        <p:spPr bwMode="auto">
          <a:xfrm>
            <a:off x="4114800" y="15240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rPr>
              <a:t>16</a:t>
            </a:r>
          </a:p>
        </p:txBody>
      </p:sp>
      <p:sp>
        <p:nvSpPr>
          <p:cNvPr id="7" name="Oval 4"/>
          <p:cNvSpPr>
            <a:spLocks noChangeArrowheads="1"/>
          </p:cNvSpPr>
          <p:nvPr/>
        </p:nvSpPr>
        <p:spPr bwMode="auto">
          <a:xfrm>
            <a:off x="2971800" y="25908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14</a:t>
            </a:r>
          </a:p>
        </p:txBody>
      </p:sp>
      <p:sp>
        <p:nvSpPr>
          <p:cNvPr id="8" name="Oval 5"/>
          <p:cNvSpPr>
            <a:spLocks noChangeArrowheads="1"/>
          </p:cNvSpPr>
          <p:nvPr/>
        </p:nvSpPr>
        <p:spPr bwMode="auto">
          <a:xfrm>
            <a:off x="5334000" y="25908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10</a:t>
            </a:r>
          </a:p>
        </p:txBody>
      </p:sp>
      <p:sp>
        <p:nvSpPr>
          <p:cNvPr id="9" name="Oval 6"/>
          <p:cNvSpPr>
            <a:spLocks noChangeArrowheads="1"/>
          </p:cNvSpPr>
          <p:nvPr/>
        </p:nvSpPr>
        <p:spPr bwMode="auto">
          <a:xfrm>
            <a:off x="2133600" y="36576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8</a:t>
            </a:r>
          </a:p>
        </p:txBody>
      </p:sp>
      <p:sp>
        <p:nvSpPr>
          <p:cNvPr id="10" name="Oval 7"/>
          <p:cNvSpPr>
            <a:spLocks noChangeArrowheads="1"/>
          </p:cNvSpPr>
          <p:nvPr/>
        </p:nvSpPr>
        <p:spPr bwMode="auto">
          <a:xfrm>
            <a:off x="3733800" y="36576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7</a:t>
            </a:r>
          </a:p>
        </p:txBody>
      </p:sp>
      <p:sp>
        <p:nvSpPr>
          <p:cNvPr id="11" name="Oval 8"/>
          <p:cNvSpPr>
            <a:spLocks noChangeArrowheads="1"/>
          </p:cNvSpPr>
          <p:nvPr/>
        </p:nvSpPr>
        <p:spPr bwMode="auto">
          <a:xfrm>
            <a:off x="4572000" y="36576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9</a:t>
            </a:r>
          </a:p>
        </p:txBody>
      </p:sp>
      <p:sp>
        <p:nvSpPr>
          <p:cNvPr id="12" name="Oval 9"/>
          <p:cNvSpPr>
            <a:spLocks noChangeArrowheads="1"/>
          </p:cNvSpPr>
          <p:nvPr/>
        </p:nvSpPr>
        <p:spPr bwMode="auto">
          <a:xfrm>
            <a:off x="6172200" y="36576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3</a:t>
            </a:r>
          </a:p>
        </p:txBody>
      </p:sp>
      <p:sp>
        <p:nvSpPr>
          <p:cNvPr id="13" name="Oval 10"/>
          <p:cNvSpPr>
            <a:spLocks noChangeArrowheads="1"/>
          </p:cNvSpPr>
          <p:nvPr/>
        </p:nvSpPr>
        <p:spPr bwMode="auto">
          <a:xfrm>
            <a:off x="1676400" y="46482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2</a:t>
            </a:r>
          </a:p>
        </p:txBody>
      </p:sp>
      <p:sp>
        <p:nvSpPr>
          <p:cNvPr id="14" name="Oval 11"/>
          <p:cNvSpPr>
            <a:spLocks noChangeArrowheads="1"/>
          </p:cNvSpPr>
          <p:nvPr/>
        </p:nvSpPr>
        <p:spPr bwMode="auto">
          <a:xfrm>
            <a:off x="2590800" y="46482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4</a:t>
            </a:r>
          </a:p>
        </p:txBody>
      </p:sp>
      <p:sp>
        <p:nvSpPr>
          <p:cNvPr id="15" name="Oval 12"/>
          <p:cNvSpPr>
            <a:spLocks noChangeArrowheads="1"/>
          </p:cNvSpPr>
          <p:nvPr/>
        </p:nvSpPr>
        <p:spPr bwMode="auto">
          <a:xfrm>
            <a:off x="3352800" y="4648200"/>
            <a:ext cx="533400" cy="533400"/>
          </a:xfrm>
          <a:prstGeom prst="ellipse">
            <a:avLst/>
          </a:prstGeom>
          <a:solidFill>
            <a:srgbClr val="CCFFFF"/>
          </a:solidFill>
          <a:ln w="9525">
            <a:solidFill>
              <a:sysClr val="windowText" lastClr="000000"/>
            </a:solidFill>
            <a:round/>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rPr>
              <a:t>1</a:t>
            </a:r>
          </a:p>
        </p:txBody>
      </p:sp>
      <p:cxnSp>
        <p:nvCxnSpPr>
          <p:cNvPr id="16" name="AutoShape 13"/>
          <p:cNvCxnSpPr>
            <a:cxnSpLocks noChangeShapeType="1"/>
            <a:stCxn id="6" idx="3"/>
            <a:endCxn id="7" idx="0"/>
          </p:cNvCxnSpPr>
          <p:nvPr/>
        </p:nvCxnSpPr>
        <p:spPr bwMode="auto">
          <a:xfrm flipH="1">
            <a:off x="3238500" y="1979613"/>
            <a:ext cx="954088" cy="611187"/>
          </a:xfrm>
          <a:prstGeom prst="straightConnector1">
            <a:avLst/>
          </a:prstGeom>
          <a:noFill/>
          <a:ln w="9525">
            <a:solidFill>
              <a:sysClr val="windowText" lastClr="000000"/>
            </a:solidFill>
            <a:round/>
            <a:headEnd/>
            <a:tailEnd/>
          </a:ln>
        </p:spPr>
      </p:cxnSp>
      <p:cxnSp>
        <p:nvCxnSpPr>
          <p:cNvPr id="17" name="AutoShape 14"/>
          <p:cNvCxnSpPr>
            <a:cxnSpLocks noChangeShapeType="1"/>
            <a:stCxn id="6" idx="5"/>
            <a:endCxn id="8" idx="0"/>
          </p:cNvCxnSpPr>
          <p:nvPr/>
        </p:nvCxnSpPr>
        <p:spPr bwMode="auto">
          <a:xfrm>
            <a:off x="4570413" y="1979613"/>
            <a:ext cx="1030287" cy="611187"/>
          </a:xfrm>
          <a:prstGeom prst="straightConnector1">
            <a:avLst/>
          </a:prstGeom>
          <a:noFill/>
          <a:ln w="9525">
            <a:solidFill>
              <a:sysClr val="windowText" lastClr="000000"/>
            </a:solidFill>
            <a:round/>
            <a:headEnd/>
            <a:tailEnd/>
          </a:ln>
        </p:spPr>
      </p:cxnSp>
      <p:cxnSp>
        <p:nvCxnSpPr>
          <p:cNvPr id="18" name="AutoShape 15"/>
          <p:cNvCxnSpPr>
            <a:cxnSpLocks noChangeShapeType="1"/>
            <a:stCxn id="7" idx="3"/>
            <a:endCxn id="9" idx="0"/>
          </p:cNvCxnSpPr>
          <p:nvPr/>
        </p:nvCxnSpPr>
        <p:spPr bwMode="auto">
          <a:xfrm flipH="1">
            <a:off x="2400300" y="3046413"/>
            <a:ext cx="649288" cy="611187"/>
          </a:xfrm>
          <a:prstGeom prst="straightConnector1">
            <a:avLst/>
          </a:prstGeom>
          <a:noFill/>
          <a:ln w="9525">
            <a:solidFill>
              <a:sysClr val="windowText" lastClr="000000"/>
            </a:solidFill>
            <a:round/>
            <a:headEnd/>
            <a:tailEnd/>
          </a:ln>
        </p:spPr>
      </p:cxnSp>
      <p:cxnSp>
        <p:nvCxnSpPr>
          <p:cNvPr id="19" name="AutoShape 16"/>
          <p:cNvCxnSpPr>
            <a:cxnSpLocks noChangeShapeType="1"/>
            <a:stCxn id="7" idx="5"/>
            <a:endCxn id="10" idx="0"/>
          </p:cNvCxnSpPr>
          <p:nvPr/>
        </p:nvCxnSpPr>
        <p:spPr bwMode="auto">
          <a:xfrm>
            <a:off x="3427413" y="3046413"/>
            <a:ext cx="573087" cy="611187"/>
          </a:xfrm>
          <a:prstGeom prst="straightConnector1">
            <a:avLst/>
          </a:prstGeom>
          <a:noFill/>
          <a:ln w="9525">
            <a:solidFill>
              <a:sysClr val="windowText" lastClr="000000"/>
            </a:solidFill>
            <a:round/>
            <a:headEnd/>
            <a:tailEnd/>
          </a:ln>
        </p:spPr>
      </p:cxnSp>
      <p:cxnSp>
        <p:nvCxnSpPr>
          <p:cNvPr id="20" name="AutoShape 17"/>
          <p:cNvCxnSpPr>
            <a:cxnSpLocks noChangeShapeType="1"/>
            <a:stCxn id="8" idx="3"/>
            <a:endCxn id="11" idx="0"/>
          </p:cNvCxnSpPr>
          <p:nvPr/>
        </p:nvCxnSpPr>
        <p:spPr bwMode="auto">
          <a:xfrm flipH="1">
            <a:off x="4838700" y="3046413"/>
            <a:ext cx="573088" cy="611187"/>
          </a:xfrm>
          <a:prstGeom prst="straightConnector1">
            <a:avLst/>
          </a:prstGeom>
          <a:noFill/>
          <a:ln w="9525">
            <a:solidFill>
              <a:sysClr val="windowText" lastClr="000000"/>
            </a:solidFill>
            <a:round/>
            <a:headEnd/>
            <a:tailEnd/>
          </a:ln>
        </p:spPr>
      </p:cxnSp>
      <p:cxnSp>
        <p:nvCxnSpPr>
          <p:cNvPr id="21" name="AutoShape 18"/>
          <p:cNvCxnSpPr>
            <a:cxnSpLocks noChangeShapeType="1"/>
            <a:stCxn id="8" idx="5"/>
            <a:endCxn id="12" idx="0"/>
          </p:cNvCxnSpPr>
          <p:nvPr/>
        </p:nvCxnSpPr>
        <p:spPr bwMode="auto">
          <a:xfrm>
            <a:off x="5789613" y="3046413"/>
            <a:ext cx="649287" cy="611187"/>
          </a:xfrm>
          <a:prstGeom prst="straightConnector1">
            <a:avLst/>
          </a:prstGeom>
          <a:noFill/>
          <a:ln w="9525">
            <a:solidFill>
              <a:sysClr val="windowText" lastClr="000000"/>
            </a:solidFill>
            <a:round/>
            <a:headEnd/>
            <a:tailEnd/>
          </a:ln>
        </p:spPr>
      </p:cxnSp>
      <p:cxnSp>
        <p:nvCxnSpPr>
          <p:cNvPr id="22" name="AutoShape 19"/>
          <p:cNvCxnSpPr>
            <a:cxnSpLocks noChangeShapeType="1"/>
            <a:stCxn id="9" idx="3"/>
            <a:endCxn id="13" idx="0"/>
          </p:cNvCxnSpPr>
          <p:nvPr/>
        </p:nvCxnSpPr>
        <p:spPr bwMode="auto">
          <a:xfrm flipH="1">
            <a:off x="1943100" y="4113213"/>
            <a:ext cx="268288" cy="534987"/>
          </a:xfrm>
          <a:prstGeom prst="straightConnector1">
            <a:avLst/>
          </a:prstGeom>
          <a:noFill/>
          <a:ln w="9525">
            <a:solidFill>
              <a:sysClr val="windowText" lastClr="000000"/>
            </a:solidFill>
            <a:round/>
            <a:headEnd/>
            <a:tailEnd/>
          </a:ln>
        </p:spPr>
      </p:cxnSp>
      <p:cxnSp>
        <p:nvCxnSpPr>
          <p:cNvPr id="23" name="AutoShape 20"/>
          <p:cNvCxnSpPr>
            <a:cxnSpLocks noChangeShapeType="1"/>
            <a:stCxn id="9" idx="5"/>
            <a:endCxn id="14" idx="0"/>
          </p:cNvCxnSpPr>
          <p:nvPr/>
        </p:nvCxnSpPr>
        <p:spPr bwMode="auto">
          <a:xfrm>
            <a:off x="2589213" y="4113213"/>
            <a:ext cx="268287" cy="534987"/>
          </a:xfrm>
          <a:prstGeom prst="straightConnector1">
            <a:avLst/>
          </a:prstGeom>
          <a:noFill/>
          <a:ln w="9525">
            <a:solidFill>
              <a:sysClr val="windowText" lastClr="000000"/>
            </a:solidFill>
            <a:round/>
            <a:headEnd/>
            <a:tailEnd/>
          </a:ln>
        </p:spPr>
      </p:cxnSp>
      <p:cxnSp>
        <p:nvCxnSpPr>
          <p:cNvPr id="24" name="AutoShape 21"/>
          <p:cNvCxnSpPr>
            <a:cxnSpLocks noChangeShapeType="1"/>
            <a:stCxn id="10" idx="3"/>
            <a:endCxn id="15" idx="0"/>
          </p:cNvCxnSpPr>
          <p:nvPr/>
        </p:nvCxnSpPr>
        <p:spPr bwMode="auto">
          <a:xfrm flipH="1">
            <a:off x="3619500" y="4113213"/>
            <a:ext cx="192088" cy="534987"/>
          </a:xfrm>
          <a:prstGeom prst="straightConnector1">
            <a:avLst/>
          </a:prstGeom>
          <a:noFill/>
          <a:ln w="9525">
            <a:solidFill>
              <a:sysClr val="windowText" lastClr="000000"/>
            </a:solidFill>
            <a:round/>
            <a:headEnd/>
            <a:tailEnd/>
          </a:ln>
        </p:spPr>
      </p:cxnSp>
      <p:sp>
        <p:nvSpPr>
          <p:cNvPr id="25" name="Rectangle 22"/>
          <p:cNvSpPr>
            <a:spLocks noChangeArrowheads="1"/>
          </p:cNvSpPr>
          <p:nvPr/>
        </p:nvSpPr>
        <p:spPr bwMode="auto">
          <a:xfrm>
            <a:off x="24384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16</a:t>
            </a:r>
          </a:p>
        </p:txBody>
      </p:sp>
      <p:sp>
        <p:nvSpPr>
          <p:cNvPr id="26" name="Rectangle 23"/>
          <p:cNvSpPr>
            <a:spLocks noChangeArrowheads="1"/>
          </p:cNvSpPr>
          <p:nvPr/>
        </p:nvSpPr>
        <p:spPr bwMode="auto">
          <a:xfrm>
            <a:off x="28956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14</a:t>
            </a:r>
          </a:p>
        </p:txBody>
      </p:sp>
      <p:sp>
        <p:nvSpPr>
          <p:cNvPr id="27" name="Rectangle 24"/>
          <p:cNvSpPr>
            <a:spLocks noChangeArrowheads="1"/>
          </p:cNvSpPr>
          <p:nvPr/>
        </p:nvSpPr>
        <p:spPr bwMode="auto">
          <a:xfrm>
            <a:off x="33528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10</a:t>
            </a:r>
          </a:p>
        </p:txBody>
      </p:sp>
      <p:sp>
        <p:nvSpPr>
          <p:cNvPr id="28" name="Rectangle 25"/>
          <p:cNvSpPr>
            <a:spLocks noChangeArrowheads="1"/>
          </p:cNvSpPr>
          <p:nvPr/>
        </p:nvSpPr>
        <p:spPr bwMode="auto">
          <a:xfrm>
            <a:off x="38100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8</a:t>
            </a:r>
          </a:p>
        </p:txBody>
      </p:sp>
      <p:sp>
        <p:nvSpPr>
          <p:cNvPr id="29" name="Rectangle 26"/>
          <p:cNvSpPr>
            <a:spLocks noChangeArrowheads="1"/>
          </p:cNvSpPr>
          <p:nvPr/>
        </p:nvSpPr>
        <p:spPr bwMode="auto">
          <a:xfrm>
            <a:off x="42672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7</a:t>
            </a:r>
          </a:p>
        </p:txBody>
      </p:sp>
      <p:sp>
        <p:nvSpPr>
          <p:cNvPr id="30" name="Rectangle 27"/>
          <p:cNvSpPr>
            <a:spLocks noChangeArrowheads="1"/>
          </p:cNvSpPr>
          <p:nvPr/>
        </p:nvSpPr>
        <p:spPr bwMode="auto">
          <a:xfrm>
            <a:off x="47244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9</a:t>
            </a:r>
          </a:p>
        </p:txBody>
      </p:sp>
      <p:sp>
        <p:nvSpPr>
          <p:cNvPr id="31" name="Rectangle 28"/>
          <p:cNvSpPr>
            <a:spLocks noChangeArrowheads="1"/>
          </p:cNvSpPr>
          <p:nvPr/>
        </p:nvSpPr>
        <p:spPr bwMode="auto">
          <a:xfrm>
            <a:off x="51816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3</a:t>
            </a:r>
          </a:p>
        </p:txBody>
      </p:sp>
      <p:sp>
        <p:nvSpPr>
          <p:cNvPr id="32" name="Rectangle 29"/>
          <p:cNvSpPr>
            <a:spLocks noChangeArrowheads="1"/>
          </p:cNvSpPr>
          <p:nvPr/>
        </p:nvSpPr>
        <p:spPr bwMode="auto">
          <a:xfrm>
            <a:off x="56388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2</a:t>
            </a:r>
          </a:p>
        </p:txBody>
      </p:sp>
      <p:sp>
        <p:nvSpPr>
          <p:cNvPr id="33" name="Rectangle 30"/>
          <p:cNvSpPr>
            <a:spLocks noChangeArrowheads="1"/>
          </p:cNvSpPr>
          <p:nvPr/>
        </p:nvSpPr>
        <p:spPr bwMode="auto">
          <a:xfrm>
            <a:off x="60960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4</a:t>
            </a:r>
          </a:p>
        </p:txBody>
      </p:sp>
      <p:sp>
        <p:nvSpPr>
          <p:cNvPr id="34" name="Rectangle 31"/>
          <p:cNvSpPr>
            <a:spLocks noChangeArrowheads="1"/>
          </p:cNvSpPr>
          <p:nvPr/>
        </p:nvSpPr>
        <p:spPr bwMode="auto">
          <a:xfrm>
            <a:off x="6553200" y="5562600"/>
            <a:ext cx="457200" cy="457200"/>
          </a:xfrm>
          <a:prstGeom prst="rect">
            <a:avLst/>
          </a:prstGeom>
          <a:solidFill>
            <a:srgbClr val="CCFFFF"/>
          </a:solidFill>
          <a:ln w="9525">
            <a:solidFill>
              <a:sysClr val="windowText" lastClr="000000"/>
            </a:solidFill>
            <a:miter lim="800000"/>
            <a:headEnd/>
            <a:tailEnd/>
          </a:ln>
        </p:spPr>
        <p:txBody>
          <a:bodyPr wrap="none"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a:ln>
                  <a:noFill/>
                </a:ln>
                <a:solidFill>
                  <a:sysClr val="windowText" lastClr="000000"/>
                </a:solidFill>
                <a:effectLst/>
                <a:uLnTx/>
                <a:uFillTx/>
                <a:latin typeface="Verdana" pitchFamily="34" charset="0"/>
              </a:rPr>
              <a:t>1</a:t>
            </a:r>
          </a:p>
        </p:txBody>
      </p:sp>
      <p:sp>
        <p:nvSpPr>
          <p:cNvPr id="35" name="Text Box 32"/>
          <p:cNvSpPr txBox="1">
            <a:spLocks noChangeArrowheads="1"/>
          </p:cNvSpPr>
          <p:nvPr/>
        </p:nvSpPr>
        <p:spPr bwMode="auto">
          <a:xfrm>
            <a:off x="2514600" y="5318125"/>
            <a:ext cx="4495800" cy="244475"/>
          </a:xfrm>
          <a:prstGeom prst="rect">
            <a:avLst/>
          </a:prstGeom>
          <a:noFill/>
          <a:ln w="9525">
            <a:noFill/>
            <a:miter lim="800000"/>
            <a:headEnd/>
            <a:tailEnd/>
          </a:ln>
        </p:spPr>
        <p:txBody>
          <a:bodyPr>
            <a:spAutoFit/>
          </a:bodyPr>
          <a:lstStyle/>
          <a:p>
            <a:pPr>
              <a:spcBef>
                <a:spcPct val="50000"/>
              </a:spcBef>
            </a:pPr>
            <a:r>
              <a:rPr lang="en-US" sz="1000">
                <a:latin typeface="Verdana" pitchFamily="34" charset="0"/>
              </a:rPr>
              <a:t> 0        1         2         3        4        5        6         7        8        9</a:t>
            </a:r>
          </a:p>
        </p:txBody>
      </p:sp>
      <p:sp>
        <p:nvSpPr>
          <p:cNvPr id="36" name="Text Box 33"/>
          <p:cNvSpPr txBox="1">
            <a:spLocks noChangeArrowheads="1"/>
          </p:cNvSpPr>
          <p:nvPr/>
        </p:nvSpPr>
        <p:spPr bwMode="auto">
          <a:xfrm>
            <a:off x="838200" y="1828800"/>
            <a:ext cx="2286000" cy="366713"/>
          </a:xfrm>
          <a:prstGeom prst="rect">
            <a:avLst/>
          </a:prstGeom>
          <a:noFill/>
          <a:ln w="9525">
            <a:noFill/>
            <a:miter lim="800000"/>
            <a:headEnd/>
            <a:tailEnd/>
          </a:ln>
        </p:spPr>
        <p:txBody>
          <a:bodyPr>
            <a:spAutoFit/>
          </a:bodyPr>
          <a:lstStyle/>
          <a:p>
            <a:pPr>
              <a:spcBef>
                <a:spcPct val="50000"/>
              </a:spcBef>
            </a:pPr>
            <a:r>
              <a:rPr lang="en-US">
                <a:latin typeface="Verdana" pitchFamily="34" charset="0"/>
              </a:rPr>
              <a:t>Heap size = 10</a:t>
            </a:r>
          </a:p>
        </p:txBody>
      </p:sp>
    </p:spTree>
    <p:extLst>
      <p:ext uri="{BB962C8B-B14F-4D97-AF65-F5344CB8AC3E}">
        <p14:creationId xmlns:p14="http://schemas.microsoft.com/office/powerpoint/2010/main" val="2711579124"/>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a:t>
            </a:r>
            <a:endParaRPr lang="en-US" altLang="ko-KR" sz="4000" dirty="0" smtClean="0">
              <a:ea typeface="Batang" pitchFamily="18" charset="-127"/>
            </a:endParaRPr>
          </a:p>
        </p:txBody>
      </p:sp>
      <p:sp>
        <p:nvSpPr>
          <p:cNvPr id="13315" name="Rectangle 3"/>
          <p:cNvSpPr>
            <a:spLocks noGrp="1" noChangeArrowheads="1"/>
          </p:cNvSpPr>
          <p:nvPr>
            <p:ph idx="1"/>
          </p:nvPr>
        </p:nvSpPr>
        <p:spPr/>
        <p:txBody>
          <a:bodyPr/>
          <a:lstStyle/>
          <a:p>
            <a:pPr algn="just" eaLnBrk="1" hangingPunct="1">
              <a:lnSpc>
                <a:spcPct val="90000"/>
              </a:lnSpc>
              <a:buFont typeface="Wingdings" pitchFamily="2" charset="2"/>
              <a:buNone/>
            </a:pPr>
            <a:r>
              <a:rPr lang="en-US" altLang="ko-KR" sz="1800" dirty="0" smtClean="0">
                <a:ea typeface="Batang" pitchFamily="18" charset="-127"/>
              </a:rPr>
              <a:t>The root of the tree is A[0], and given the index </a:t>
            </a:r>
            <a:r>
              <a:rPr lang="en-US" altLang="ko-KR" sz="1800" dirty="0" err="1" smtClean="0">
                <a:ea typeface="Batang" pitchFamily="18" charset="-127"/>
              </a:rPr>
              <a:t>i</a:t>
            </a:r>
            <a:r>
              <a:rPr lang="en-US" altLang="ko-KR" sz="1800" dirty="0" smtClean="0">
                <a:ea typeface="Batang" pitchFamily="18" charset="-127"/>
              </a:rPr>
              <a:t> of a node, the indices of its parent, left child and right child can be computed simply:</a:t>
            </a:r>
          </a:p>
          <a:p>
            <a:pPr algn="just" eaLnBrk="1" hangingPunct="1">
              <a:lnSpc>
                <a:spcPct val="90000"/>
              </a:lnSpc>
              <a:buFont typeface="Wingdings" pitchFamily="2" charset="2"/>
              <a:buNone/>
            </a:pPr>
            <a:r>
              <a:rPr lang="en-US" altLang="ko-KR" sz="1800" b="1" dirty="0" smtClean="0">
                <a:ea typeface="Batang" pitchFamily="18" charset="-127"/>
              </a:rPr>
              <a:t>Parent </a:t>
            </a:r>
            <a:r>
              <a:rPr lang="en-US" altLang="ko-KR" sz="1800" dirty="0" smtClean="0">
                <a:ea typeface="Batang" pitchFamily="18" charset="-127"/>
              </a:rPr>
              <a:t>(</a:t>
            </a:r>
            <a:r>
              <a:rPr lang="en-US" altLang="ko-KR" sz="1800" dirty="0" err="1" smtClean="0">
                <a:ea typeface="Batang" pitchFamily="18" charset="-127"/>
              </a:rPr>
              <a:t>i</a:t>
            </a:r>
            <a:r>
              <a:rPr lang="en-US" altLang="ko-KR" sz="1800" dirty="0" smtClean="0">
                <a:ea typeface="Batang" pitchFamily="18" charset="-127"/>
              </a:rPr>
              <a:t>)</a:t>
            </a:r>
          </a:p>
          <a:p>
            <a:pPr algn="just" eaLnBrk="1" hangingPunct="1">
              <a:lnSpc>
                <a:spcPct val="90000"/>
              </a:lnSpc>
              <a:buFont typeface="Wingdings" pitchFamily="2" charset="2"/>
              <a:buNone/>
            </a:pPr>
            <a:r>
              <a:rPr lang="en-US" altLang="ko-KR" sz="1800" dirty="0" smtClean="0">
                <a:ea typeface="Batang" pitchFamily="18" charset="-127"/>
              </a:rPr>
              <a:t>  If </a:t>
            </a:r>
            <a:r>
              <a:rPr lang="en-US" altLang="ko-KR" sz="1800" dirty="0" err="1" smtClean="0">
                <a:ea typeface="Batang" pitchFamily="18" charset="-127"/>
              </a:rPr>
              <a:t>i</a:t>
            </a:r>
            <a:r>
              <a:rPr lang="en-US" altLang="ko-KR" sz="1800" dirty="0" smtClean="0">
                <a:ea typeface="Batang" pitchFamily="18" charset="-127"/>
              </a:rPr>
              <a:t> is even</a:t>
            </a:r>
          </a:p>
          <a:p>
            <a:pPr algn="just" eaLnBrk="1" hangingPunct="1">
              <a:lnSpc>
                <a:spcPct val="90000"/>
              </a:lnSpc>
              <a:buFont typeface="Wingdings" pitchFamily="2" charset="2"/>
              <a:buNone/>
            </a:pPr>
            <a:r>
              <a:rPr lang="en-US" altLang="ko-KR" sz="1800" dirty="0" smtClean="0">
                <a:ea typeface="Batang" pitchFamily="18" charset="-127"/>
              </a:rPr>
              <a:t>      Return ((i-1)/2)</a:t>
            </a:r>
          </a:p>
          <a:p>
            <a:pPr algn="just" eaLnBrk="1" hangingPunct="1">
              <a:lnSpc>
                <a:spcPct val="90000"/>
              </a:lnSpc>
              <a:buFont typeface="Wingdings" pitchFamily="2" charset="2"/>
              <a:buNone/>
            </a:pPr>
            <a:r>
              <a:rPr lang="en-US" altLang="ko-KR" sz="1800" dirty="0" smtClean="0">
                <a:ea typeface="Batang" pitchFamily="18" charset="-127"/>
              </a:rPr>
              <a:t>  Else</a:t>
            </a:r>
          </a:p>
          <a:p>
            <a:pPr algn="just" eaLnBrk="1" hangingPunct="1">
              <a:lnSpc>
                <a:spcPct val="90000"/>
              </a:lnSpc>
              <a:buFont typeface="Wingdings" pitchFamily="2" charset="2"/>
              <a:buNone/>
            </a:pPr>
            <a:r>
              <a:rPr lang="en-US" altLang="ko-KR" sz="1800" dirty="0" smtClean="0">
                <a:ea typeface="Batang" pitchFamily="18" charset="-127"/>
              </a:rPr>
              <a:t>      Return (</a:t>
            </a:r>
            <a:r>
              <a:rPr lang="en-US" altLang="ko-KR" sz="1800" dirty="0" err="1" smtClean="0">
                <a:ea typeface="Batang" pitchFamily="18" charset="-127"/>
              </a:rPr>
              <a:t>i</a:t>
            </a:r>
            <a:r>
              <a:rPr lang="en-US" altLang="ko-KR" sz="1800" dirty="0" smtClean="0">
                <a:ea typeface="Batang" pitchFamily="18" charset="-127"/>
              </a:rPr>
              <a:t> /2)</a:t>
            </a:r>
          </a:p>
          <a:p>
            <a:pPr algn="just" eaLnBrk="1" hangingPunct="1">
              <a:lnSpc>
                <a:spcPct val="90000"/>
              </a:lnSpc>
              <a:buFont typeface="Wingdings" pitchFamily="2" charset="2"/>
              <a:buNone/>
            </a:pPr>
            <a:r>
              <a:rPr lang="en-US" altLang="ko-KR" sz="1800" dirty="0" smtClean="0">
                <a:latin typeface="Times New Roman" pitchFamily="18" charset="0"/>
                <a:ea typeface="Batang" pitchFamily="18" charset="-127"/>
              </a:rPr>
              <a:t> </a:t>
            </a:r>
            <a:endParaRPr lang="en-US" altLang="ko-KR" sz="1800" dirty="0" smtClean="0">
              <a:ea typeface="Batang" pitchFamily="18" charset="-127"/>
            </a:endParaRPr>
          </a:p>
          <a:p>
            <a:pPr algn="just" eaLnBrk="1" hangingPunct="1">
              <a:lnSpc>
                <a:spcPct val="90000"/>
              </a:lnSpc>
              <a:buFont typeface="Wingdings" pitchFamily="2" charset="2"/>
              <a:buNone/>
            </a:pPr>
            <a:r>
              <a:rPr lang="en-US" altLang="ko-KR" sz="1800" b="1" dirty="0" err="1" smtClean="0">
                <a:ea typeface="Batang" pitchFamily="18" charset="-127"/>
              </a:rPr>
              <a:t>LeftChild</a:t>
            </a:r>
            <a:r>
              <a:rPr lang="en-US" altLang="ko-KR" sz="1800" dirty="0" smtClean="0">
                <a:ea typeface="Batang" pitchFamily="18" charset="-127"/>
              </a:rPr>
              <a:t> (</a:t>
            </a:r>
            <a:r>
              <a:rPr lang="en-US" altLang="ko-KR" sz="1800" dirty="0" err="1" smtClean="0">
                <a:ea typeface="Batang" pitchFamily="18" charset="-127"/>
              </a:rPr>
              <a:t>i</a:t>
            </a:r>
            <a:r>
              <a:rPr lang="en-US" altLang="ko-KR" sz="1800" dirty="0" smtClean="0">
                <a:ea typeface="Batang" pitchFamily="18" charset="-127"/>
              </a:rPr>
              <a:t>)</a:t>
            </a:r>
          </a:p>
          <a:p>
            <a:pPr algn="just" eaLnBrk="1" hangingPunct="1">
              <a:lnSpc>
                <a:spcPct val="90000"/>
              </a:lnSpc>
              <a:buFont typeface="Wingdings" pitchFamily="2" charset="2"/>
              <a:buNone/>
            </a:pPr>
            <a:r>
              <a:rPr lang="en-US" altLang="ko-KR" sz="1800" dirty="0" smtClean="0">
                <a:ea typeface="Batang" pitchFamily="18" charset="-127"/>
              </a:rPr>
              <a:t>     Return (2i+1)</a:t>
            </a:r>
          </a:p>
          <a:p>
            <a:pPr algn="just" eaLnBrk="1" hangingPunct="1">
              <a:lnSpc>
                <a:spcPct val="90000"/>
              </a:lnSpc>
              <a:buFont typeface="Wingdings" pitchFamily="2" charset="2"/>
              <a:buNone/>
            </a:pPr>
            <a:r>
              <a:rPr lang="en-US" altLang="ko-KR" sz="1800" dirty="0" smtClean="0">
                <a:latin typeface="Times New Roman" pitchFamily="18" charset="0"/>
                <a:ea typeface="Batang" pitchFamily="18" charset="-127"/>
              </a:rPr>
              <a:t> </a:t>
            </a:r>
            <a:endParaRPr lang="en-US" altLang="ko-KR" sz="1800" dirty="0" smtClean="0">
              <a:ea typeface="Batang" pitchFamily="18" charset="-127"/>
            </a:endParaRPr>
          </a:p>
          <a:p>
            <a:pPr algn="just" eaLnBrk="1" hangingPunct="1">
              <a:lnSpc>
                <a:spcPct val="90000"/>
              </a:lnSpc>
              <a:buFont typeface="Wingdings" pitchFamily="2" charset="2"/>
              <a:buNone/>
            </a:pPr>
            <a:r>
              <a:rPr lang="en-US" altLang="ko-KR" sz="1800" b="1" dirty="0" err="1" smtClean="0">
                <a:ea typeface="Batang" pitchFamily="18" charset="-127"/>
              </a:rPr>
              <a:t>RightChild</a:t>
            </a:r>
            <a:r>
              <a:rPr lang="en-US" altLang="ko-KR" sz="1800" dirty="0" smtClean="0">
                <a:ea typeface="Batang" pitchFamily="18" charset="-127"/>
              </a:rPr>
              <a:t> (</a:t>
            </a:r>
            <a:r>
              <a:rPr lang="en-US" altLang="ko-KR" sz="1800" dirty="0" err="1" smtClean="0">
                <a:ea typeface="Batang" pitchFamily="18" charset="-127"/>
              </a:rPr>
              <a:t>i</a:t>
            </a:r>
            <a:r>
              <a:rPr lang="en-US" altLang="ko-KR" sz="1800" dirty="0" smtClean="0">
                <a:ea typeface="Batang" pitchFamily="18" charset="-127"/>
              </a:rPr>
              <a:t>)</a:t>
            </a:r>
          </a:p>
          <a:p>
            <a:pPr algn="just" eaLnBrk="1" hangingPunct="1">
              <a:lnSpc>
                <a:spcPct val="90000"/>
              </a:lnSpc>
              <a:buFont typeface="Wingdings" pitchFamily="2" charset="2"/>
              <a:buNone/>
            </a:pPr>
            <a:r>
              <a:rPr lang="en-US" altLang="ko-KR" sz="1800" dirty="0" smtClean="0">
                <a:ea typeface="Batang" pitchFamily="18" charset="-127"/>
              </a:rPr>
              <a:t>     Return (2i +2)</a:t>
            </a:r>
            <a:endParaRPr lang="en-US" sz="1800" dirty="0" smtClean="0">
              <a:ea typeface="Batang" pitchFamily="18" charset="-127"/>
            </a:endParaRPr>
          </a:p>
        </p:txBody>
      </p:sp>
      <p:sp>
        <p:nvSpPr>
          <p:cNvPr id="13316" name="Slide Number Placeholder 3"/>
          <p:cNvSpPr>
            <a:spLocks noGrp="1"/>
          </p:cNvSpPr>
          <p:nvPr>
            <p:ph type="sldNum" sz="quarter" idx="12"/>
          </p:nvPr>
        </p:nvSpPr>
        <p:spPr/>
        <p:txBody>
          <a:bodyPr/>
          <a:lstStyle/>
          <a:p>
            <a:pPr fontAlgn="base">
              <a:spcBef>
                <a:spcPct val="0"/>
              </a:spcBef>
              <a:spcAft>
                <a:spcPct val="0"/>
              </a:spcAft>
              <a:defRPr/>
            </a:pPr>
            <a:fld id="{F268C9FA-8C19-4677-BBED-45AF815214BC}" type="slidenum">
              <a:rPr lang="en-US" smtClean="0"/>
              <a:pPr fontAlgn="base">
                <a:spcBef>
                  <a:spcPct val="0"/>
                </a:spcBef>
                <a:spcAft>
                  <a:spcPct val="0"/>
                </a:spcAft>
                <a:defRPr/>
              </a:pPr>
              <a:t>35</a:t>
            </a:fld>
            <a:endParaRPr lang="en-US" smtClean="0"/>
          </a:p>
        </p:txBody>
      </p:sp>
      <p:sp>
        <p:nvSpPr>
          <p:cNvPr id="6" name="Oval 3"/>
          <p:cNvSpPr>
            <a:spLocks noChangeArrowheads="1"/>
          </p:cNvSpPr>
          <p:nvPr/>
        </p:nvSpPr>
        <p:spPr bwMode="auto">
          <a:xfrm>
            <a:off x="6172200" y="2209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16</a:t>
            </a:r>
          </a:p>
        </p:txBody>
      </p:sp>
      <p:sp>
        <p:nvSpPr>
          <p:cNvPr id="7" name="Oval 4"/>
          <p:cNvSpPr>
            <a:spLocks noChangeArrowheads="1"/>
          </p:cNvSpPr>
          <p:nvPr/>
        </p:nvSpPr>
        <p:spPr bwMode="auto">
          <a:xfrm>
            <a:off x="5029200" y="3276600"/>
            <a:ext cx="533400" cy="533400"/>
          </a:xfrm>
          <a:prstGeom prst="ellipse">
            <a:avLst/>
          </a:prstGeom>
          <a:solidFill>
            <a:srgbClr val="CCFFFF"/>
          </a:solidFill>
          <a:ln w="9525">
            <a:solidFill>
              <a:schemeClr val="tx1"/>
            </a:solidFill>
            <a:round/>
            <a:headEnd/>
            <a:tailEnd/>
          </a:ln>
        </p:spPr>
        <p:txBody>
          <a:bodyPr wrap="none" anchor="ctr"/>
          <a:lstStyle/>
          <a:p>
            <a:pPr algn="ctr"/>
            <a:r>
              <a:rPr lang="en-US"/>
              <a:t>14</a:t>
            </a:r>
          </a:p>
        </p:txBody>
      </p:sp>
      <p:sp>
        <p:nvSpPr>
          <p:cNvPr id="8" name="Oval 5"/>
          <p:cNvSpPr>
            <a:spLocks noChangeArrowheads="1"/>
          </p:cNvSpPr>
          <p:nvPr/>
        </p:nvSpPr>
        <p:spPr bwMode="auto">
          <a:xfrm>
            <a:off x="7391400" y="32766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9" name="Oval 6"/>
          <p:cNvSpPr>
            <a:spLocks noChangeArrowheads="1"/>
          </p:cNvSpPr>
          <p:nvPr/>
        </p:nvSpPr>
        <p:spPr bwMode="auto">
          <a:xfrm>
            <a:off x="4191000" y="4343400"/>
            <a:ext cx="533400" cy="533400"/>
          </a:xfrm>
          <a:prstGeom prst="ellipse">
            <a:avLst/>
          </a:prstGeom>
          <a:solidFill>
            <a:srgbClr val="CCFFFF"/>
          </a:solidFill>
          <a:ln w="9525">
            <a:solidFill>
              <a:schemeClr val="tx1"/>
            </a:solidFill>
            <a:round/>
            <a:headEnd/>
            <a:tailEnd/>
          </a:ln>
        </p:spPr>
        <p:txBody>
          <a:bodyPr wrap="none" anchor="ctr"/>
          <a:lstStyle/>
          <a:p>
            <a:pPr algn="ctr"/>
            <a:r>
              <a:rPr lang="en-US"/>
              <a:t>8</a:t>
            </a:r>
          </a:p>
        </p:txBody>
      </p:sp>
      <p:sp>
        <p:nvSpPr>
          <p:cNvPr id="10" name="Oval 7"/>
          <p:cNvSpPr>
            <a:spLocks noChangeArrowheads="1"/>
          </p:cNvSpPr>
          <p:nvPr/>
        </p:nvSpPr>
        <p:spPr bwMode="auto">
          <a:xfrm>
            <a:off x="5791200" y="43434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11" name="Oval 8"/>
          <p:cNvSpPr>
            <a:spLocks noChangeArrowheads="1"/>
          </p:cNvSpPr>
          <p:nvPr/>
        </p:nvSpPr>
        <p:spPr bwMode="auto">
          <a:xfrm>
            <a:off x="6629400" y="43434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12" name="Oval 9"/>
          <p:cNvSpPr>
            <a:spLocks noChangeArrowheads="1"/>
          </p:cNvSpPr>
          <p:nvPr/>
        </p:nvSpPr>
        <p:spPr bwMode="auto">
          <a:xfrm>
            <a:off x="8229600" y="43434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13" name="Oval 10"/>
          <p:cNvSpPr>
            <a:spLocks noChangeArrowheads="1"/>
          </p:cNvSpPr>
          <p:nvPr/>
        </p:nvSpPr>
        <p:spPr bwMode="auto">
          <a:xfrm>
            <a:off x="3733800" y="53340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14" name="Oval 11"/>
          <p:cNvSpPr>
            <a:spLocks noChangeArrowheads="1"/>
          </p:cNvSpPr>
          <p:nvPr/>
        </p:nvSpPr>
        <p:spPr bwMode="auto">
          <a:xfrm>
            <a:off x="4648200" y="5334000"/>
            <a:ext cx="533400" cy="533400"/>
          </a:xfrm>
          <a:prstGeom prst="ellipse">
            <a:avLst/>
          </a:prstGeom>
          <a:solidFill>
            <a:srgbClr val="CCFFFF"/>
          </a:solidFill>
          <a:ln w="9525">
            <a:solidFill>
              <a:schemeClr val="tx1"/>
            </a:solidFill>
            <a:round/>
            <a:headEnd/>
            <a:tailEnd/>
          </a:ln>
        </p:spPr>
        <p:txBody>
          <a:bodyPr wrap="none" anchor="ctr"/>
          <a:lstStyle/>
          <a:p>
            <a:pPr algn="ctr"/>
            <a:r>
              <a:rPr lang="en-US"/>
              <a:t>4</a:t>
            </a:r>
          </a:p>
        </p:txBody>
      </p:sp>
      <p:sp>
        <p:nvSpPr>
          <p:cNvPr id="15" name="Oval 12"/>
          <p:cNvSpPr>
            <a:spLocks noChangeArrowheads="1"/>
          </p:cNvSpPr>
          <p:nvPr/>
        </p:nvSpPr>
        <p:spPr bwMode="auto">
          <a:xfrm>
            <a:off x="5410200" y="53340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16" name="AutoShape 13"/>
          <p:cNvCxnSpPr>
            <a:cxnSpLocks noChangeShapeType="1"/>
            <a:stCxn id="6" idx="3"/>
            <a:endCxn id="7" idx="0"/>
          </p:cNvCxnSpPr>
          <p:nvPr/>
        </p:nvCxnSpPr>
        <p:spPr bwMode="auto">
          <a:xfrm flipH="1">
            <a:off x="5295900" y="2665413"/>
            <a:ext cx="954088" cy="611187"/>
          </a:xfrm>
          <a:prstGeom prst="straightConnector1">
            <a:avLst/>
          </a:prstGeom>
          <a:noFill/>
          <a:ln w="9525">
            <a:solidFill>
              <a:schemeClr val="tx1"/>
            </a:solidFill>
            <a:round/>
            <a:headEnd/>
            <a:tailEnd/>
          </a:ln>
        </p:spPr>
      </p:cxnSp>
      <p:cxnSp>
        <p:nvCxnSpPr>
          <p:cNvPr id="17" name="AutoShape 14"/>
          <p:cNvCxnSpPr>
            <a:cxnSpLocks noChangeShapeType="1"/>
            <a:stCxn id="6" idx="5"/>
            <a:endCxn id="8" idx="0"/>
          </p:cNvCxnSpPr>
          <p:nvPr/>
        </p:nvCxnSpPr>
        <p:spPr bwMode="auto">
          <a:xfrm>
            <a:off x="6627813" y="2665413"/>
            <a:ext cx="1030287" cy="611187"/>
          </a:xfrm>
          <a:prstGeom prst="straightConnector1">
            <a:avLst/>
          </a:prstGeom>
          <a:noFill/>
          <a:ln w="9525">
            <a:solidFill>
              <a:schemeClr val="tx1"/>
            </a:solidFill>
            <a:round/>
            <a:headEnd/>
            <a:tailEnd/>
          </a:ln>
        </p:spPr>
      </p:cxnSp>
      <p:cxnSp>
        <p:nvCxnSpPr>
          <p:cNvPr id="18" name="AutoShape 15"/>
          <p:cNvCxnSpPr>
            <a:cxnSpLocks noChangeShapeType="1"/>
            <a:stCxn id="7" idx="3"/>
            <a:endCxn id="9" idx="0"/>
          </p:cNvCxnSpPr>
          <p:nvPr/>
        </p:nvCxnSpPr>
        <p:spPr bwMode="auto">
          <a:xfrm flipH="1">
            <a:off x="4457700" y="3732213"/>
            <a:ext cx="649288" cy="611187"/>
          </a:xfrm>
          <a:prstGeom prst="straightConnector1">
            <a:avLst/>
          </a:prstGeom>
          <a:noFill/>
          <a:ln w="9525">
            <a:solidFill>
              <a:schemeClr val="tx1"/>
            </a:solidFill>
            <a:round/>
            <a:headEnd/>
            <a:tailEnd/>
          </a:ln>
        </p:spPr>
      </p:cxnSp>
      <p:cxnSp>
        <p:nvCxnSpPr>
          <p:cNvPr id="19" name="AutoShape 16"/>
          <p:cNvCxnSpPr>
            <a:cxnSpLocks noChangeShapeType="1"/>
            <a:stCxn id="7" idx="5"/>
            <a:endCxn id="10" idx="0"/>
          </p:cNvCxnSpPr>
          <p:nvPr/>
        </p:nvCxnSpPr>
        <p:spPr bwMode="auto">
          <a:xfrm>
            <a:off x="5484813" y="3732213"/>
            <a:ext cx="573087" cy="611187"/>
          </a:xfrm>
          <a:prstGeom prst="straightConnector1">
            <a:avLst/>
          </a:prstGeom>
          <a:noFill/>
          <a:ln w="9525">
            <a:solidFill>
              <a:schemeClr val="tx1"/>
            </a:solidFill>
            <a:round/>
            <a:headEnd/>
            <a:tailEnd/>
          </a:ln>
        </p:spPr>
      </p:cxnSp>
      <p:cxnSp>
        <p:nvCxnSpPr>
          <p:cNvPr id="20" name="AutoShape 17"/>
          <p:cNvCxnSpPr>
            <a:cxnSpLocks noChangeShapeType="1"/>
            <a:stCxn id="8" idx="3"/>
            <a:endCxn id="11" idx="0"/>
          </p:cNvCxnSpPr>
          <p:nvPr/>
        </p:nvCxnSpPr>
        <p:spPr bwMode="auto">
          <a:xfrm flipH="1">
            <a:off x="6896100" y="3732213"/>
            <a:ext cx="573088" cy="611187"/>
          </a:xfrm>
          <a:prstGeom prst="straightConnector1">
            <a:avLst/>
          </a:prstGeom>
          <a:noFill/>
          <a:ln w="9525">
            <a:solidFill>
              <a:schemeClr val="tx1"/>
            </a:solidFill>
            <a:round/>
            <a:headEnd/>
            <a:tailEnd/>
          </a:ln>
        </p:spPr>
      </p:cxnSp>
      <p:cxnSp>
        <p:nvCxnSpPr>
          <p:cNvPr id="21" name="AutoShape 18"/>
          <p:cNvCxnSpPr>
            <a:cxnSpLocks noChangeShapeType="1"/>
            <a:stCxn id="8" idx="5"/>
            <a:endCxn id="12" idx="0"/>
          </p:cNvCxnSpPr>
          <p:nvPr/>
        </p:nvCxnSpPr>
        <p:spPr bwMode="auto">
          <a:xfrm>
            <a:off x="7847013" y="3732213"/>
            <a:ext cx="649287" cy="611187"/>
          </a:xfrm>
          <a:prstGeom prst="straightConnector1">
            <a:avLst/>
          </a:prstGeom>
          <a:noFill/>
          <a:ln w="9525">
            <a:solidFill>
              <a:schemeClr val="tx1"/>
            </a:solidFill>
            <a:round/>
            <a:headEnd/>
            <a:tailEnd/>
          </a:ln>
        </p:spPr>
      </p:cxnSp>
      <p:cxnSp>
        <p:nvCxnSpPr>
          <p:cNvPr id="22" name="AutoShape 19"/>
          <p:cNvCxnSpPr>
            <a:cxnSpLocks noChangeShapeType="1"/>
            <a:stCxn id="9" idx="3"/>
            <a:endCxn id="13" idx="0"/>
          </p:cNvCxnSpPr>
          <p:nvPr/>
        </p:nvCxnSpPr>
        <p:spPr bwMode="auto">
          <a:xfrm flipH="1">
            <a:off x="4000500" y="4799013"/>
            <a:ext cx="268288" cy="534987"/>
          </a:xfrm>
          <a:prstGeom prst="straightConnector1">
            <a:avLst/>
          </a:prstGeom>
          <a:noFill/>
          <a:ln w="9525">
            <a:solidFill>
              <a:schemeClr val="tx1"/>
            </a:solidFill>
            <a:round/>
            <a:headEnd/>
            <a:tailEnd/>
          </a:ln>
        </p:spPr>
      </p:cxnSp>
      <p:cxnSp>
        <p:nvCxnSpPr>
          <p:cNvPr id="23" name="AutoShape 20"/>
          <p:cNvCxnSpPr>
            <a:cxnSpLocks noChangeShapeType="1"/>
            <a:stCxn id="9" idx="5"/>
            <a:endCxn id="14" idx="0"/>
          </p:cNvCxnSpPr>
          <p:nvPr/>
        </p:nvCxnSpPr>
        <p:spPr bwMode="auto">
          <a:xfrm>
            <a:off x="4646613" y="4799013"/>
            <a:ext cx="268287" cy="534987"/>
          </a:xfrm>
          <a:prstGeom prst="straightConnector1">
            <a:avLst/>
          </a:prstGeom>
          <a:noFill/>
          <a:ln w="9525">
            <a:solidFill>
              <a:schemeClr val="tx1"/>
            </a:solidFill>
            <a:round/>
            <a:headEnd/>
            <a:tailEnd/>
          </a:ln>
        </p:spPr>
      </p:cxnSp>
      <p:cxnSp>
        <p:nvCxnSpPr>
          <p:cNvPr id="24" name="AutoShape 21"/>
          <p:cNvCxnSpPr>
            <a:cxnSpLocks noChangeShapeType="1"/>
            <a:stCxn id="10" idx="3"/>
            <a:endCxn id="15" idx="0"/>
          </p:cNvCxnSpPr>
          <p:nvPr/>
        </p:nvCxnSpPr>
        <p:spPr bwMode="auto">
          <a:xfrm flipH="1">
            <a:off x="5676900" y="4799013"/>
            <a:ext cx="192088" cy="534987"/>
          </a:xfrm>
          <a:prstGeom prst="straightConnector1">
            <a:avLst/>
          </a:prstGeom>
          <a:noFill/>
          <a:ln w="9525">
            <a:solidFill>
              <a:schemeClr val="tx1"/>
            </a:solidFill>
            <a:round/>
            <a:headEnd/>
            <a:tailEnd/>
          </a:ln>
        </p:spPr>
      </p:cxnSp>
    </p:spTree>
    <p:extLst>
      <p:ext uri="{BB962C8B-B14F-4D97-AF65-F5344CB8AC3E}">
        <p14:creationId xmlns:p14="http://schemas.microsoft.com/office/powerpoint/2010/main" val="122430061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a:t>
            </a:r>
            <a:r>
              <a:rPr lang="en-US" altLang="ko-KR" sz="2800" dirty="0" smtClean="0">
                <a:solidFill>
                  <a:srgbClr val="1F497D"/>
                </a:solidFill>
                <a:ea typeface="UWKMJF (KSC)" pitchFamily="2" charset="-127"/>
              </a:rPr>
              <a:t>Heap Functions)</a:t>
            </a:r>
            <a:endParaRPr lang="en-US" altLang="ko-KR" sz="4000" dirty="0" smtClean="0">
              <a:ea typeface="Batang" pitchFamily="18" charset="-127"/>
            </a:endParaRPr>
          </a:p>
        </p:txBody>
      </p:sp>
      <p:sp>
        <p:nvSpPr>
          <p:cNvPr id="14339" name="Rectangle 3"/>
          <p:cNvSpPr>
            <a:spLocks noGrp="1" noChangeArrowheads="1"/>
          </p:cNvSpPr>
          <p:nvPr>
            <p:ph idx="1"/>
          </p:nvPr>
        </p:nvSpPr>
        <p:spPr/>
        <p:txBody>
          <a:bodyPr/>
          <a:lstStyle/>
          <a:p>
            <a:pPr marL="533400" indent="-533400" algn="just" eaLnBrk="1" hangingPunct="1">
              <a:buClr>
                <a:schemeClr val="tx2"/>
              </a:buClr>
            </a:pPr>
            <a:r>
              <a:rPr lang="en-US" altLang="ko-KR" sz="2400" dirty="0" smtClean="0">
                <a:ea typeface="Batang" pitchFamily="18" charset="-127"/>
              </a:rPr>
              <a:t>Since a heap of n elements is based on complete binary tree, the height is </a:t>
            </a:r>
            <a:r>
              <a:rPr lang="en-US" altLang="ko-KR" sz="2400" dirty="0" smtClean="0">
                <a:ea typeface="Batang" pitchFamily="18" charset="-127"/>
                <a:sym typeface="Math A" pitchFamily="18" charset="2"/>
              </a:rPr>
              <a:t> </a:t>
            </a:r>
            <a:r>
              <a:rPr lang="en-US" altLang="ko-KR" sz="2400" dirty="0" smtClean="0">
                <a:ea typeface="Batang" pitchFamily="18" charset="-127"/>
              </a:rPr>
              <a:t>(log n).</a:t>
            </a:r>
          </a:p>
          <a:p>
            <a:pPr marL="533400" indent="-533400" algn="just" eaLnBrk="1" hangingPunct="1">
              <a:buClr>
                <a:schemeClr val="tx2"/>
              </a:buClr>
            </a:pPr>
            <a:r>
              <a:rPr lang="en-US" altLang="ko-KR" sz="2400" dirty="0" smtClean="0">
                <a:ea typeface="Batang" pitchFamily="18" charset="-127"/>
              </a:rPr>
              <a:t>There are five basic algorithms regarding heap.</a:t>
            </a:r>
          </a:p>
          <a:p>
            <a:pPr marL="933450" lvl="1" indent="-533400" algn="just">
              <a:buFontTx/>
              <a:buAutoNum type="arabicPeriod"/>
            </a:pPr>
            <a:r>
              <a:rPr lang="en-US" altLang="ko-KR" sz="2000" dirty="0" smtClean="0">
                <a:ea typeface="Batang" pitchFamily="18" charset="-127"/>
              </a:rPr>
              <a:t>The </a:t>
            </a:r>
            <a:r>
              <a:rPr lang="en-US" altLang="ko-KR" sz="2000" b="1" dirty="0" smtClean="0">
                <a:ea typeface="Batang" pitchFamily="18" charset="-127"/>
              </a:rPr>
              <a:t>HEAPIFY</a:t>
            </a:r>
            <a:r>
              <a:rPr lang="en-US" altLang="ko-KR" sz="2000" dirty="0" smtClean="0">
                <a:ea typeface="Batang" pitchFamily="18" charset="-127"/>
              </a:rPr>
              <a:t>: is the key to maintain the heap property.</a:t>
            </a:r>
          </a:p>
          <a:p>
            <a:pPr marL="933450" lvl="1" indent="-533400" algn="just">
              <a:buFontTx/>
              <a:buAutoNum type="arabicPeriod"/>
            </a:pPr>
            <a:r>
              <a:rPr lang="en-US" altLang="ko-KR" sz="2000" dirty="0" smtClean="0">
                <a:ea typeface="Batang" pitchFamily="18" charset="-127"/>
              </a:rPr>
              <a:t>The </a:t>
            </a:r>
            <a:r>
              <a:rPr lang="en-US" altLang="ko-KR" sz="2000" b="1" dirty="0" smtClean="0">
                <a:ea typeface="Batang" pitchFamily="18" charset="-127"/>
              </a:rPr>
              <a:t>BUILD-HEAP</a:t>
            </a:r>
            <a:r>
              <a:rPr lang="en-US" altLang="ko-KR" sz="2000" dirty="0" smtClean="0">
                <a:ea typeface="Batang" pitchFamily="18" charset="-127"/>
              </a:rPr>
              <a:t>: produces a heap from an unordered input array.</a:t>
            </a:r>
          </a:p>
          <a:p>
            <a:pPr marL="933450" lvl="1" indent="-533400" algn="just">
              <a:buFontTx/>
              <a:buAutoNum type="arabicPeriod"/>
            </a:pPr>
            <a:r>
              <a:rPr lang="en-US" altLang="ko-KR" sz="2000" dirty="0" smtClean="0">
                <a:ea typeface="Batang" pitchFamily="18" charset="-127"/>
              </a:rPr>
              <a:t>The </a:t>
            </a:r>
            <a:r>
              <a:rPr lang="en-US" altLang="ko-KR" sz="2000" b="1" dirty="0" smtClean="0">
                <a:ea typeface="Batang" pitchFamily="18" charset="-127"/>
              </a:rPr>
              <a:t>HEAPSORT</a:t>
            </a:r>
            <a:r>
              <a:rPr lang="en-US" altLang="ko-KR" sz="2000" dirty="0" smtClean="0">
                <a:ea typeface="Batang" pitchFamily="18" charset="-127"/>
              </a:rPr>
              <a:t>: sort an array in place.</a:t>
            </a:r>
          </a:p>
          <a:p>
            <a:pPr marL="933450" lvl="1" indent="-533400" algn="just">
              <a:buFontTx/>
              <a:buAutoNum type="arabicPeriod"/>
            </a:pPr>
            <a:r>
              <a:rPr lang="en-US" altLang="ko-KR" sz="2000" dirty="0" smtClean="0">
                <a:ea typeface="Batang" pitchFamily="18" charset="-127"/>
              </a:rPr>
              <a:t>The </a:t>
            </a:r>
            <a:r>
              <a:rPr lang="en-US" altLang="ko-KR" sz="2000" b="1" dirty="0" smtClean="0">
                <a:ea typeface="Batang" pitchFamily="18" charset="-127"/>
              </a:rPr>
              <a:t>EXTRACT-MAX</a:t>
            </a:r>
            <a:r>
              <a:rPr lang="en-US" altLang="ko-KR" sz="2000" dirty="0" smtClean="0">
                <a:ea typeface="Batang" pitchFamily="18" charset="-127"/>
              </a:rPr>
              <a:t>: extract maximum value from the heap</a:t>
            </a:r>
          </a:p>
          <a:p>
            <a:pPr marL="933450" lvl="1" indent="-533400" algn="just">
              <a:buFontTx/>
              <a:buAutoNum type="arabicPeriod"/>
            </a:pPr>
            <a:r>
              <a:rPr lang="en-US" altLang="ko-KR" sz="2000" b="1" dirty="0" smtClean="0">
                <a:ea typeface="Batang" pitchFamily="18" charset="-127"/>
              </a:rPr>
              <a:t>INSERT</a:t>
            </a:r>
            <a:r>
              <a:rPr lang="en-US" altLang="ko-KR" sz="2000" dirty="0" smtClean="0">
                <a:ea typeface="Batang" pitchFamily="18" charset="-127"/>
              </a:rPr>
              <a:t>: allow the heap data structure to be used as a priority queue.</a:t>
            </a:r>
            <a:endParaRPr lang="en-US" sz="2000" dirty="0" smtClean="0"/>
          </a:p>
        </p:txBody>
      </p:sp>
      <p:sp>
        <p:nvSpPr>
          <p:cNvPr id="14340" name="Slide Number Placeholder 3"/>
          <p:cNvSpPr>
            <a:spLocks noGrp="1"/>
          </p:cNvSpPr>
          <p:nvPr>
            <p:ph type="sldNum" sz="quarter" idx="12"/>
          </p:nvPr>
        </p:nvSpPr>
        <p:spPr/>
        <p:txBody>
          <a:bodyPr/>
          <a:lstStyle/>
          <a:p>
            <a:pPr fontAlgn="base">
              <a:spcBef>
                <a:spcPct val="0"/>
              </a:spcBef>
              <a:spcAft>
                <a:spcPct val="0"/>
              </a:spcAft>
              <a:defRPr/>
            </a:pPr>
            <a:fld id="{38F3B146-C4FE-4BA5-BFF3-5CD00B7C5756}" type="slidenum">
              <a:rPr lang="en-US" smtClean="0"/>
              <a:pPr fontAlgn="base">
                <a:spcBef>
                  <a:spcPct val="0"/>
                </a:spcBef>
                <a:spcAft>
                  <a:spcPct val="0"/>
                </a:spcAft>
                <a:defRPr/>
              </a:pPr>
              <a:t>36</a:t>
            </a:fld>
            <a:endParaRPr lang="en-US" smtClean="0"/>
          </a:p>
        </p:txBody>
      </p:sp>
    </p:spTree>
    <p:extLst>
      <p:ext uri="{BB962C8B-B14F-4D97-AF65-F5344CB8AC3E}">
        <p14:creationId xmlns:p14="http://schemas.microsoft.com/office/powerpoint/2010/main" val="2904270995"/>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HEAPIFY)</a:t>
            </a:r>
            <a:endParaRPr lang="en-US" altLang="ko-KR" sz="4000" dirty="0" smtClean="0">
              <a:ea typeface="Batang" pitchFamily="18" charset="-127"/>
            </a:endParaRPr>
          </a:p>
        </p:txBody>
      </p:sp>
      <p:sp>
        <p:nvSpPr>
          <p:cNvPr id="15363" name="Rectangle 3"/>
          <p:cNvSpPr>
            <a:spLocks noGrp="1" noChangeArrowheads="1"/>
          </p:cNvSpPr>
          <p:nvPr>
            <p:ph idx="1"/>
          </p:nvPr>
        </p:nvSpPr>
        <p:spPr/>
        <p:txBody>
          <a:bodyPr/>
          <a:lstStyle/>
          <a:p>
            <a:pPr algn="just" eaLnBrk="1" hangingPunct="1">
              <a:buClr>
                <a:schemeClr val="tx2"/>
              </a:buClr>
            </a:pPr>
            <a:r>
              <a:rPr lang="en-US" altLang="ko-KR" sz="2400" dirty="0" smtClean="0">
                <a:ea typeface="Batang" pitchFamily="18" charset="-127"/>
              </a:rPr>
              <a:t>The </a:t>
            </a:r>
            <a:r>
              <a:rPr lang="en-US" altLang="ko-KR" sz="2400" b="1" dirty="0" smtClean="0">
                <a:ea typeface="Batang" pitchFamily="18" charset="-127"/>
              </a:rPr>
              <a:t>HEAPIFY</a:t>
            </a:r>
            <a:r>
              <a:rPr lang="en-US" altLang="ko-KR" sz="2400" dirty="0" smtClean="0">
                <a:ea typeface="Batang" pitchFamily="18" charset="-127"/>
              </a:rPr>
              <a:t> is an important procedure for manipulating heaps.</a:t>
            </a:r>
          </a:p>
          <a:p>
            <a:pPr algn="just" eaLnBrk="1" hangingPunct="1">
              <a:buClr>
                <a:schemeClr val="tx2"/>
              </a:buClr>
            </a:pPr>
            <a:r>
              <a:rPr lang="en-US" altLang="ko-KR" sz="2400" dirty="0" smtClean="0">
                <a:ea typeface="Batang" pitchFamily="18" charset="-127"/>
              </a:rPr>
              <a:t>Its inputs are an array A and an index </a:t>
            </a:r>
            <a:r>
              <a:rPr lang="en-US" altLang="ko-KR" sz="2400" dirty="0" err="1" smtClean="0">
                <a:ea typeface="Batang" pitchFamily="18" charset="-127"/>
              </a:rPr>
              <a:t>i</a:t>
            </a:r>
            <a:r>
              <a:rPr lang="en-US" altLang="ko-KR" sz="2400" dirty="0" smtClean="0">
                <a:ea typeface="Batang" pitchFamily="18" charset="-127"/>
              </a:rPr>
              <a:t> into the array.</a:t>
            </a:r>
          </a:p>
          <a:p>
            <a:pPr algn="just" eaLnBrk="1" hangingPunct="1">
              <a:buClr>
                <a:schemeClr val="tx2"/>
              </a:buClr>
            </a:pPr>
            <a:r>
              <a:rPr lang="en-US" altLang="ko-KR" sz="2400" dirty="0" smtClean="0">
                <a:ea typeface="Batang" pitchFamily="18" charset="-127"/>
              </a:rPr>
              <a:t>When HEAPIFY is called, </a:t>
            </a:r>
            <a:r>
              <a:rPr lang="en-US" altLang="ko-KR" sz="2400" u="sng" dirty="0" smtClean="0">
                <a:ea typeface="Batang" pitchFamily="18" charset="-127"/>
              </a:rPr>
              <a:t>it is assumed that the binary trees rooted at </a:t>
            </a:r>
            <a:r>
              <a:rPr lang="en-US" altLang="ko-KR" sz="2400" u="sng" dirty="0" err="1" smtClean="0">
                <a:ea typeface="Batang" pitchFamily="18" charset="-127"/>
              </a:rPr>
              <a:t>LeftChild</a:t>
            </a:r>
            <a:r>
              <a:rPr lang="en-US" altLang="ko-KR" sz="2400" u="sng" dirty="0" smtClean="0">
                <a:ea typeface="Batang" pitchFamily="18" charset="-127"/>
              </a:rPr>
              <a:t>(</a:t>
            </a:r>
            <a:r>
              <a:rPr lang="en-US" altLang="ko-KR" sz="2400" u="sng" dirty="0" err="1" smtClean="0">
                <a:ea typeface="Batang" pitchFamily="18" charset="-127"/>
              </a:rPr>
              <a:t>i</a:t>
            </a:r>
            <a:r>
              <a:rPr lang="en-US" altLang="ko-KR" sz="2400" u="sng" dirty="0" smtClean="0">
                <a:ea typeface="Batang" pitchFamily="18" charset="-127"/>
              </a:rPr>
              <a:t>) and </a:t>
            </a:r>
            <a:r>
              <a:rPr lang="en-US" altLang="ko-KR" sz="2400" u="sng" dirty="0" err="1" smtClean="0">
                <a:ea typeface="Batang" pitchFamily="18" charset="-127"/>
              </a:rPr>
              <a:t>RightChild</a:t>
            </a:r>
            <a:r>
              <a:rPr lang="en-US" altLang="ko-KR" sz="2400" u="sng" dirty="0" smtClean="0">
                <a:ea typeface="Batang" pitchFamily="18" charset="-127"/>
              </a:rPr>
              <a:t>(</a:t>
            </a:r>
            <a:r>
              <a:rPr lang="en-US" altLang="ko-KR" sz="2400" u="sng" dirty="0" err="1" smtClean="0">
                <a:ea typeface="Batang" pitchFamily="18" charset="-127"/>
              </a:rPr>
              <a:t>i</a:t>
            </a:r>
            <a:r>
              <a:rPr lang="en-US" altLang="ko-KR" sz="2400" u="sng" dirty="0" smtClean="0">
                <a:ea typeface="Batang" pitchFamily="18" charset="-127"/>
              </a:rPr>
              <a:t>) are heaps</a:t>
            </a:r>
            <a:r>
              <a:rPr lang="en-US" altLang="ko-KR" sz="2400" dirty="0" smtClean="0">
                <a:ea typeface="Batang" pitchFamily="18" charset="-127"/>
              </a:rPr>
              <a:t>, but that A[</a:t>
            </a:r>
            <a:r>
              <a:rPr lang="en-US" altLang="ko-KR" sz="2400" dirty="0" err="1" smtClean="0">
                <a:ea typeface="Batang" pitchFamily="18" charset="-127"/>
              </a:rPr>
              <a:t>i</a:t>
            </a:r>
            <a:r>
              <a:rPr lang="en-US" altLang="ko-KR" sz="2400" dirty="0" smtClean="0">
                <a:ea typeface="Batang" pitchFamily="18" charset="-127"/>
              </a:rPr>
              <a:t>] may be smaller than its children, thus violating the heap property.</a:t>
            </a:r>
            <a:endParaRPr lang="en-US" sz="2400" dirty="0" smtClean="0"/>
          </a:p>
        </p:txBody>
      </p:sp>
      <p:sp>
        <p:nvSpPr>
          <p:cNvPr id="15364" name="Slide Number Placeholder 3"/>
          <p:cNvSpPr>
            <a:spLocks noGrp="1"/>
          </p:cNvSpPr>
          <p:nvPr>
            <p:ph type="sldNum" sz="quarter" idx="12"/>
          </p:nvPr>
        </p:nvSpPr>
        <p:spPr/>
        <p:txBody>
          <a:bodyPr/>
          <a:lstStyle/>
          <a:p>
            <a:pPr fontAlgn="base">
              <a:spcBef>
                <a:spcPct val="0"/>
              </a:spcBef>
              <a:spcAft>
                <a:spcPct val="0"/>
              </a:spcAft>
              <a:defRPr/>
            </a:pPr>
            <a:fld id="{27BEF810-247F-44C9-B091-FB769A91C667}" type="slidenum">
              <a:rPr lang="en-US" smtClean="0"/>
              <a:pPr fontAlgn="base">
                <a:spcBef>
                  <a:spcPct val="0"/>
                </a:spcBef>
                <a:spcAft>
                  <a:spcPct val="0"/>
                </a:spcAft>
                <a:defRPr/>
              </a:pPr>
              <a:t>37</a:t>
            </a:fld>
            <a:endParaRPr lang="en-US" smtClean="0"/>
          </a:p>
        </p:txBody>
      </p:sp>
    </p:spTree>
    <p:extLst>
      <p:ext uri="{BB962C8B-B14F-4D97-AF65-F5344CB8AC3E}">
        <p14:creationId xmlns:p14="http://schemas.microsoft.com/office/powerpoint/2010/main" val="1106536838"/>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smtClean="0">
                <a:solidFill>
                  <a:srgbClr val="1F497D"/>
                </a:solidFill>
                <a:ea typeface="UWKMJF (KSC)" pitchFamily="2" charset="-127"/>
              </a:rPr>
              <a:t>HEAPIFY)</a:t>
            </a:r>
            <a:endParaRPr lang="en-US" altLang="ko-KR" sz="4000" dirty="0" smtClean="0">
              <a:ea typeface="Batang" pitchFamily="18" charset="-127"/>
            </a:endParaRPr>
          </a:p>
        </p:txBody>
      </p:sp>
      <p:sp>
        <p:nvSpPr>
          <p:cNvPr id="16387" name="Rectangle 3"/>
          <p:cNvSpPr>
            <a:spLocks noGrp="1" noChangeArrowheads="1"/>
          </p:cNvSpPr>
          <p:nvPr>
            <p:ph idx="1"/>
          </p:nvPr>
        </p:nvSpPr>
        <p:spPr>
          <a:xfrm>
            <a:off x="457200" y="1489075"/>
            <a:ext cx="8229600" cy="4683125"/>
          </a:xfrm>
          <a:ln>
            <a:solidFill>
              <a:schemeClr val="tx1"/>
            </a:solidFill>
          </a:ln>
        </p:spPr>
        <p:txBody>
          <a:bodyPr/>
          <a:lstStyle/>
          <a:p>
            <a:pPr algn="just" eaLnBrk="1" hangingPunct="1">
              <a:buFont typeface="Wingdings" pitchFamily="2" charset="2"/>
              <a:buNone/>
            </a:pPr>
            <a:r>
              <a:rPr lang="en-US" altLang="ko-KR" sz="1600" b="1" dirty="0" smtClean="0">
                <a:latin typeface="Courier New" pitchFamily="49" charset="0"/>
                <a:ea typeface="Batang" pitchFamily="18" charset="-127"/>
                <a:cs typeface="Courier New" pitchFamily="49" charset="0"/>
              </a:rPr>
              <a:t>HEAPIFY</a:t>
            </a:r>
            <a:r>
              <a:rPr lang="en-US" altLang="ko-KR" sz="1600" dirty="0" smtClean="0">
                <a:latin typeface="Courier New" pitchFamily="49" charset="0"/>
                <a:ea typeface="Batang" pitchFamily="18" charset="-127"/>
                <a:cs typeface="Courier New" pitchFamily="49" charset="0"/>
              </a:rPr>
              <a:t>(A, </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a:latin typeface="Courier New" pitchFamily="49" charset="0"/>
                <a:ea typeface="Batang" pitchFamily="18" charset="-127"/>
                <a:cs typeface="Courier New" pitchFamily="49" charset="0"/>
              </a:rPr>
              <a:t>{</a:t>
            </a:r>
            <a:endParaRPr lang="en-US" altLang="ko-KR" sz="16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a:t>
            </a:r>
            <a:r>
              <a:rPr lang="en-US" altLang="ko-KR" sz="1600" dirty="0" smtClean="0">
                <a:latin typeface="Courier New" pitchFamily="49" charset="0"/>
                <a:ea typeface="Batang" pitchFamily="18" charset="-127"/>
                <a:cs typeface="Courier New" pitchFamily="49" charset="0"/>
              </a:rPr>
              <a:t>	L = </a:t>
            </a:r>
            <a:r>
              <a:rPr lang="en-US" altLang="ko-KR" sz="1600" dirty="0" err="1" smtClean="0">
                <a:latin typeface="Courier New" pitchFamily="49" charset="0"/>
                <a:ea typeface="Batang" pitchFamily="18" charset="-127"/>
                <a:cs typeface="Courier New" pitchFamily="49" charset="0"/>
              </a:rPr>
              <a:t>LeftChild</a:t>
            </a:r>
            <a:r>
              <a:rPr lang="en-US" altLang="ko-KR" sz="1600" dirty="0" smtClean="0">
                <a:latin typeface="Courier New" pitchFamily="49" charset="0"/>
                <a:ea typeface="Batang" pitchFamily="18" charset="-127"/>
                <a:cs typeface="Courier New" pitchFamily="49" charset="0"/>
              </a:rPr>
              <a:t>(</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2</a:t>
            </a:r>
            <a:r>
              <a:rPr lang="en-US" altLang="ko-KR" sz="1600" dirty="0" smtClean="0">
                <a:latin typeface="Courier New" pitchFamily="49" charset="0"/>
                <a:ea typeface="Batang" pitchFamily="18" charset="-127"/>
                <a:cs typeface="Courier New" pitchFamily="49" charset="0"/>
              </a:rPr>
              <a:t>	R = </a:t>
            </a:r>
            <a:r>
              <a:rPr lang="en-US" altLang="ko-KR" sz="1600" dirty="0" err="1" smtClean="0">
                <a:latin typeface="Courier New" pitchFamily="49" charset="0"/>
                <a:ea typeface="Batang" pitchFamily="18" charset="-127"/>
                <a:cs typeface="Courier New" pitchFamily="49" charset="0"/>
              </a:rPr>
              <a:t>RightChild</a:t>
            </a:r>
            <a:r>
              <a:rPr lang="en-US" altLang="ko-KR" sz="1600" dirty="0" smtClean="0">
                <a:latin typeface="Courier New" pitchFamily="49" charset="0"/>
                <a:ea typeface="Batang" pitchFamily="18" charset="-127"/>
                <a:cs typeface="Courier New" pitchFamily="49" charset="0"/>
              </a:rPr>
              <a:t>(</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3</a:t>
            </a:r>
            <a:r>
              <a:rPr lang="en-US" altLang="ko-KR" sz="1600" dirty="0" smtClean="0">
                <a:latin typeface="Courier New" pitchFamily="49" charset="0"/>
                <a:ea typeface="Batang" pitchFamily="18" charset="-127"/>
                <a:cs typeface="Courier New" pitchFamily="49" charset="0"/>
              </a:rPr>
              <a:t>	if L </a:t>
            </a:r>
            <a:r>
              <a:rPr lang="en-US" altLang="ko-KR" sz="1600" dirty="0" smtClean="0">
                <a:latin typeface="Courier New" pitchFamily="49" charset="0"/>
                <a:ea typeface="Batang" pitchFamily="18" charset="-127"/>
                <a:cs typeface="Courier New" pitchFamily="49" charset="0"/>
                <a:sym typeface="Symbol" pitchFamily="18" charset="2"/>
              </a:rPr>
              <a:t></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Heapsize</a:t>
            </a:r>
            <a:r>
              <a:rPr lang="en-US" altLang="ko-KR" sz="1600" dirty="0" smtClean="0">
                <a:latin typeface="Courier New" pitchFamily="49" charset="0"/>
                <a:ea typeface="Batang" pitchFamily="18" charset="-127"/>
                <a:cs typeface="Courier New" pitchFamily="49" charset="0"/>
              </a:rPr>
              <a:t>(A) and A[L] &gt;A[</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4</a:t>
            </a:r>
            <a:r>
              <a:rPr lang="en-US" altLang="ko-KR" sz="1600" dirty="0" smtClean="0">
                <a:latin typeface="Courier New" pitchFamily="49" charset="0"/>
                <a:ea typeface="Batang" pitchFamily="18" charset="-127"/>
                <a:cs typeface="Courier New" pitchFamily="49" charset="0"/>
              </a:rPr>
              <a:t>     	 Largest = L;</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5</a:t>
            </a:r>
            <a:r>
              <a:rPr lang="en-US" altLang="ko-KR" sz="1600" dirty="0" smtClean="0">
                <a:latin typeface="Courier New" pitchFamily="49" charset="0"/>
                <a:ea typeface="Batang" pitchFamily="18" charset="-127"/>
                <a:cs typeface="Courier New" pitchFamily="49" charset="0"/>
              </a:rPr>
              <a:t>	else</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6</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Lagest</a:t>
            </a:r>
            <a:r>
              <a:rPr lang="en-US" altLang="ko-KR" sz="1600" dirty="0" smtClean="0">
                <a:latin typeface="Courier New" pitchFamily="49" charset="0"/>
                <a:ea typeface="Batang" pitchFamily="18" charset="-127"/>
                <a:cs typeface="Courier New" pitchFamily="49" charset="0"/>
              </a:rPr>
              <a:t> = I;</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7</a:t>
            </a:r>
            <a:r>
              <a:rPr lang="en-US" altLang="ko-KR" sz="1600" dirty="0" smtClean="0">
                <a:latin typeface="Courier New" pitchFamily="49" charset="0"/>
                <a:ea typeface="Batang" pitchFamily="18" charset="-127"/>
                <a:cs typeface="Courier New" pitchFamily="49" charset="0"/>
              </a:rPr>
              <a:t>	if  R </a:t>
            </a:r>
            <a:r>
              <a:rPr lang="en-US" altLang="ko-KR" sz="1600" dirty="0" smtClean="0">
                <a:latin typeface="Courier New" pitchFamily="49" charset="0"/>
                <a:ea typeface="Batang" pitchFamily="18" charset="-127"/>
                <a:cs typeface="Courier New" pitchFamily="49" charset="0"/>
                <a:sym typeface="Symbol" pitchFamily="18" charset="2"/>
              </a:rPr>
              <a:t></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Heapsize</a:t>
            </a:r>
            <a:r>
              <a:rPr lang="en-US" altLang="ko-KR" sz="1600" dirty="0" smtClean="0">
                <a:latin typeface="Courier New" pitchFamily="49" charset="0"/>
                <a:ea typeface="Batang" pitchFamily="18" charset="-127"/>
                <a:cs typeface="Courier New" pitchFamily="49" charset="0"/>
              </a:rPr>
              <a:t>(A) and A[R] &gt; A[Largest]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8</a:t>
            </a:r>
            <a:r>
              <a:rPr lang="en-US" altLang="ko-KR" sz="1600" dirty="0" smtClean="0">
                <a:latin typeface="Courier New" pitchFamily="49" charset="0"/>
                <a:ea typeface="Batang" pitchFamily="18" charset="-127"/>
                <a:cs typeface="Courier New" pitchFamily="49" charset="0"/>
              </a:rPr>
              <a:t>		Largest = r;</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9</a:t>
            </a:r>
            <a:r>
              <a:rPr lang="en-US" altLang="ko-KR" sz="1600" dirty="0" smtClean="0">
                <a:latin typeface="Courier New" pitchFamily="49" charset="0"/>
                <a:ea typeface="Batang" pitchFamily="18" charset="-127"/>
                <a:cs typeface="Courier New" pitchFamily="49" charset="0"/>
              </a:rPr>
              <a:t>	if Largest </a:t>
            </a:r>
            <a:r>
              <a:rPr lang="en-US" altLang="ko-KR" sz="1600" dirty="0" smtClean="0">
                <a:latin typeface="Courier New" pitchFamily="49" charset="0"/>
                <a:ea typeface="Batang" pitchFamily="18" charset="-127"/>
                <a:cs typeface="Courier New" pitchFamily="49" charset="0"/>
                <a:sym typeface="Symbol" pitchFamily="18" charset="2"/>
              </a:rPr>
              <a:t></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i</a:t>
            </a:r>
            <a:endParaRPr lang="en-US" altLang="ko-KR" sz="16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10</a:t>
            </a:r>
            <a:r>
              <a:rPr lang="en-US" altLang="ko-KR" sz="1600" dirty="0" smtClean="0">
                <a:latin typeface="Courier New" pitchFamily="49" charset="0"/>
                <a:ea typeface="Batang" pitchFamily="18" charset="-127"/>
                <a:cs typeface="Courier New" pitchFamily="49" charset="0"/>
              </a:rPr>
              <a:t>	{</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11</a:t>
            </a:r>
            <a:r>
              <a:rPr lang="en-US" altLang="ko-KR" sz="1600" dirty="0" smtClean="0">
                <a:latin typeface="Courier New" pitchFamily="49" charset="0"/>
                <a:ea typeface="Batang" pitchFamily="18" charset="-127"/>
                <a:cs typeface="Courier New" pitchFamily="49" charset="0"/>
              </a:rPr>
              <a:t>		Swap (A[</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 A[Largest]);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12</a:t>
            </a:r>
            <a:r>
              <a:rPr lang="en-US" altLang="ko-KR" sz="1600" dirty="0" smtClean="0">
                <a:latin typeface="Courier New" pitchFamily="49" charset="0"/>
                <a:ea typeface="Batang" pitchFamily="18" charset="-127"/>
                <a:cs typeface="Courier New" pitchFamily="49" charset="0"/>
              </a:rPr>
              <a:t>		</a:t>
            </a:r>
            <a:r>
              <a:rPr lang="en-US" altLang="ko-KR" sz="1600" b="1" dirty="0" smtClean="0">
                <a:latin typeface="Courier New" pitchFamily="49" charset="0"/>
                <a:ea typeface="Batang" pitchFamily="18" charset="-127"/>
                <a:cs typeface="Courier New" pitchFamily="49" charset="0"/>
              </a:rPr>
              <a:t>HEAPIFY</a:t>
            </a:r>
            <a:r>
              <a:rPr lang="en-US" altLang="ko-KR" sz="1600" dirty="0" smtClean="0">
                <a:latin typeface="Courier New" pitchFamily="49" charset="0"/>
                <a:ea typeface="Batang" pitchFamily="18" charset="-127"/>
                <a:cs typeface="Courier New" pitchFamily="49" charset="0"/>
              </a:rPr>
              <a:t>(A, Largest);</a:t>
            </a:r>
          </a:p>
          <a:p>
            <a:pPr algn="just" eaLnBrk="1" hangingPunct="1">
              <a:buFont typeface="Wingdings" pitchFamily="2" charset="2"/>
              <a:buNone/>
            </a:pPr>
            <a:r>
              <a:rPr lang="en-US" sz="1600" dirty="0" smtClean="0">
                <a:solidFill>
                  <a:srgbClr val="FF0000"/>
                </a:solidFill>
                <a:latin typeface="Courier New" pitchFamily="49" charset="0"/>
                <a:ea typeface="Batang" pitchFamily="18" charset="-127"/>
                <a:cs typeface="Courier New" pitchFamily="49" charset="0"/>
              </a:rPr>
              <a:t>13</a:t>
            </a:r>
            <a:r>
              <a:rPr lang="en-US" sz="1600" dirty="0" smtClean="0">
                <a:latin typeface="Courier New" pitchFamily="49" charset="0"/>
                <a:ea typeface="Batang" pitchFamily="18" charset="-127"/>
                <a:cs typeface="Courier New" pitchFamily="49" charset="0"/>
              </a:rPr>
              <a:t>	} </a:t>
            </a:r>
            <a:r>
              <a:rPr lang="en-US" sz="1600" dirty="0" smtClean="0">
                <a:solidFill>
                  <a:srgbClr val="009900"/>
                </a:solidFill>
                <a:latin typeface="Courier New" pitchFamily="49" charset="0"/>
                <a:ea typeface="Batang" pitchFamily="18" charset="-127"/>
                <a:cs typeface="Courier New" pitchFamily="49" charset="0"/>
              </a:rPr>
              <a:t>//end if</a:t>
            </a:r>
          </a:p>
          <a:p>
            <a:pPr algn="just" eaLnBrk="1" hangingPunct="1">
              <a:buFont typeface="Wingdings" pitchFamily="2" charset="2"/>
              <a:buNone/>
            </a:pPr>
            <a:r>
              <a:rPr lang="en-US" sz="1600" dirty="0" smtClean="0">
                <a:latin typeface="Courier New" pitchFamily="49" charset="0"/>
                <a:ea typeface="Batang" pitchFamily="18" charset="-127"/>
                <a:cs typeface="Courier New" pitchFamily="49" charset="0"/>
              </a:rPr>
              <a:t>}</a:t>
            </a:r>
            <a:r>
              <a:rPr lang="en-US" sz="1600" dirty="0" smtClean="0">
                <a:solidFill>
                  <a:srgbClr val="009900"/>
                </a:solidFill>
                <a:latin typeface="Courier New" pitchFamily="49" charset="0"/>
                <a:ea typeface="Batang" pitchFamily="18" charset="-127"/>
                <a:cs typeface="Courier New" pitchFamily="49" charset="0"/>
              </a:rPr>
              <a:t>// end of HEAPIFY</a:t>
            </a:r>
          </a:p>
        </p:txBody>
      </p:sp>
      <p:sp>
        <p:nvSpPr>
          <p:cNvPr id="16388" name="Slide Number Placeholder 3"/>
          <p:cNvSpPr>
            <a:spLocks noGrp="1"/>
          </p:cNvSpPr>
          <p:nvPr>
            <p:ph type="sldNum" sz="quarter" idx="12"/>
          </p:nvPr>
        </p:nvSpPr>
        <p:spPr/>
        <p:txBody>
          <a:bodyPr/>
          <a:lstStyle/>
          <a:p>
            <a:pPr fontAlgn="base">
              <a:spcBef>
                <a:spcPct val="0"/>
              </a:spcBef>
              <a:spcAft>
                <a:spcPct val="0"/>
              </a:spcAft>
              <a:defRPr/>
            </a:pPr>
            <a:fld id="{D5A33B37-734B-42D9-964E-013E72349C83}" type="slidenum">
              <a:rPr lang="en-US" smtClean="0"/>
              <a:pPr fontAlgn="base">
                <a:spcBef>
                  <a:spcPct val="0"/>
                </a:spcBef>
                <a:spcAft>
                  <a:spcPct val="0"/>
                </a:spcAft>
                <a:defRPr/>
              </a:pPr>
              <a:t>38</a:t>
            </a:fld>
            <a:endParaRPr lang="en-US" smtClean="0"/>
          </a:p>
        </p:txBody>
      </p:sp>
    </p:spTree>
    <p:extLst>
      <p:ext uri="{BB962C8B-B14F-4D97-AF65-F5344CB8AC3E}">
        <p14:creationId xmlns:p14="http://schemas.microsoft.com/office/powerpoint/2010/main" val="218427593"/>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HEAPIFY)</a:t>
            </a:r>
            <a:endParaRPr lang="en-US" dirty="0" smtClean="0"/>
          </a:p>
        </p:txBody>
      </p:sp>
      <p:sp>
        <p:nvSpPr>
          <p:cNvPr id="17443" name="Slide Number Placeholder 34"/>
          <p:cNvSpPr>
            <a:spLocks noGrp="1"/>
          </p:cNvSpPr>
          <p:nvPr>
            <p:ph type="sldNum" sz="quarter" idx="12"/>
          </p:nvPr>
        </p:nvSpPr>
        <p:spPr/>
        <p:txBody>
          <a:bodyPr/>
          <a:lstStyle/>
          <a:p>
            <a:pPr fontAlgn="base">
              <a:spcBef>
                <a:spcPct val="0"/>
              </a:spcBef>
              <a:spcAft>
                <a:spcPct val="0"/>
              </a:spcAft>
              <a:defRPr/>
            </a:pPr>
            <a:fld id="{98E8C68D-0E78-429F-8EF4-C0035F94D3F6}" type="slidenum">
              <a:rPr lang="en-US" smtClean="0">
                <a:solidFill>
                  <a:prstClr val="black"/>
                </a:solidFill>
              </a:rPr>
              <a:pPr fontAlgn="base">
                <a:spcBef>
                  <a:spcPct val="0"/>
                </a:spcBef>
                <a:spcAft>
                  <a:spcPct val="0"/>
                </a:spcAft>
                <a:defRPr/>
              </a:pPr>
              <a:t>39</a:t>
            </a:fld>
            <a:endParaRPr lang="en-US" smtClean="0">
              <a:solidFill>
                <a:prstClr val="black"/>
              </a:solidFill>
            </a:endParaRPr>
          </a:p>
        </p:txBody>
      </p:sp>
      <p:sp>
        <p:nvSpPr>
          <p:cNvPr id="116739"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167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7413"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7414"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14</a:t>
            </a:r>
          </a:p>
        </p:txBody>
      </p:sp>
      <p:sp>
        <p:nvSpPr>
          <p:cNvPr id="17415"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sp>
        <p:nvSpPr>
          <p:cNvPr id="17416"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7417"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7418"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2</a:t>
            </a:r>
          </a:p>
        </p:txBody>
      </p:sp>
      <p:sp>
        <p:nvSpPr>
          <p:cNvPr id="17419"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17420"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cxnSp>
        <p:nvCxnSpPr>
          <p:cNvPr id="17421" name="AutoShape 13"/>
          <p:cNvCxnSpPr>
            <a:cxnSpLocks noChangeShapeType="1"/>
            <a:stCxn id="116739" idx="3"/>
            <a:endCxn id="1167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17422" name="AutoShape 14"/>
          <p:cNvCxnSpPr>
            <a:cxnSpLocks noChangeShapeType="1"/>
            <a:stCxn id="116739" idx="5"/>
            <a:endCxn id="17413"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17423" name="AutoShape 15"/>
          <p:cNvCxnSpPr>
            <a:cxnSpLocks noChangeShapeType="1"/>
            <a:stCxn id="116740" idx="3"/>
            <a:endCxn id="17414"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17424" name="AutoShape 16"/>
          <p:cNvCxnSpPr>
            <a:cxnSpLocks noChangeShapeType="1"/>
            <a:stCxn id="116740" idx="5"/>
            <a:endCxn id="17415"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17425" name="AutoShape 17"/>
          <p:cNvCxnSpPr>
            <a:cxnSpLocks noChangeShapeType="1"/>
            <a:stCxn id="17413" idx="3"/>
            <a:endCxn id="17416"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17426" name="AutoShape 18"/>
          <p:cNvCxnSpPr>
            <a:cxnSpLocks noChangeShapeType="1"/>
            <a:stCxn id="17413" idx="5"/>
            <a:endCxn id="17417"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17427" name="AutoShape 19"/>
          <p:cNvCxnSpPr>
            <a:cxnSpLocks noChangeShapeType="1"/>
            <a:stCxn id="17414" idx="3"/>
            <a:endCxn id="17418"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17428" name="AutoShape 20"/>
          <p:cNvCxnSpPr>
            <a:cxnSpLocks noChangeShapeType="1"/>
            <a:stCxn id="17414" idx="5"/>
            <a:endCxn id="17419"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17429" name="AutoShape 21"/>
          <p:cNvCxnSpPr>
            <a:cxnSpLocks noChangeShapeType="1"/>
            <a:stCxn id="17415" idx="3"/>
            <a:endCxn id="17420"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16759"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16760"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7433"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17434"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14</a:t>
            </a:r>
          </a:p>
        </p:txBody>
      </p:sp>
      <p:sp>
        <p:nvSpPr>
          <p:cNvPr id="17435"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17436"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7437"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3</a:t>
            </a:r>
          </a:p>
        </p:txBody>
      </p:sp>
      <p:sp>
        <p:nvSpPr>
          <p:cNvPr id="17438"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2</a:t>
            </a:r>
          </a:p>
        </p:txBody>
      </p:sp>
      <p:sp>
        <p:nvSpPr>
          <p:cNvPr id="17439"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17440"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116770" name="Text Box 34"/>
          <p:cNvSpPr txBox="1">
            <a:spLocks noChangeArrowheads="1"/>
          </p:cNvSpPr>
          <p:nvPr/>
        </p:nvSpPr>
        <p:spPr bwMode="auto">
          <a:xfrm>
            <a:off x="3733800" y="1676400"/>
            <a:ext cx="1600200" cy="307777"/>
          </a:xfrm>
          <a:prstGeom prst="rect">
            <a:avLst/>
          </a:prstGeom>
          <a:noFill/>
          <a:ln w="9525">
            <a:noFill/>
            <a:miter lim="800000"/>
            <a:headEnd/>
            <a:tailEnd/>
          </a:ln>
        </p:spPr>
        <p:txBody>
          <a:bodyPr wrap="square">
            <a:spAutoFit/>
          </a:bodyPr>
          <a:lstStyle/>
          <a:p>
            <a:pPr>
              <a:spcBef>
                <a:spcPct val="50000"/>
              </a:spcBef>
            </a:pPr>
            <a:r>
              <a:rPr lang="en-US" sz="1400" dirty="0" smtClean="0">
                <a:solidFill>
                  <a:prstClr val="black"/>
                </a:solidFill>
              </a:rPr>
              <a:t>HEAPIFY </a:t>
            </a:r>
            <a:r>
              <a:rPr lang="en-US" sz="1400" dirty="0">
                <a:solidFill>
                  <a:prstClr val="black"/>
                </a:solidFill>
              </a:rPr>
              <a:t>(A, 0</a:t>
            </a:r>
            <a:r>
              <a:rPr lang="en-US" sz="1400" dirty="0" smtClean="0">
                <a:solidFill>
                  <a:prstClr val="black"/>
                </a:solidFill>
              </a:rPr>
              <a:t>)</a:t>
            </a:r>
            <a:endParaRPr lang="en-US" sz="1400" dirty="0">
              <a:solidFill>
                <a:prstClr val="black"/>
              </a:solidFill>
            </a:endParaRPr>
          </a:p>
        </p:txBody>
      </p:sp>
      <p:sp>
        <p:nvSpPr>
          <p:cNvPr id="2" name="Text Box 32"/>
          <p:cNvSpPr txBox="1">
            <a:spLocks noChangeArrowheads="1"/>
          </p:cNvSpPr>
          <p:nvPr/>
        </p:nvSpPr>
        <p:spPr bwMode="auto">
          <a:xfrm>
            <a:off x="1295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37" name="Rectangle 3"/>
          <p:cNvSpPr txBox="1">
            <a:spLocks noChangeArrowheads="1"/>
          </p:cNvSpPr>
          <p:nvPr/>
        </p:nvSpPr>
        <p:spPr>
          <a:xfrm>
            <a:off x="5715000" y="1755775"/>
            <a:ext cx="3276600" cy="2435225"/>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8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a:t>
            </a:r>
            <a:r>
              <a:rPr lang="en-US" altLang="ko-KR" sz="8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2</a:t>
            </a:r>
            <a:r>
              <a:rPr lang="en-US" altLang="ko-KR" sz="8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3</a:t>
            </a:r>
            <a:r>
              <a:rPr lang="en-US" altLang="ko-KR" sz="800" smtClean="0">
                <a:solidFill>
                  <a:prstClr val="black"/>
                </a:solidFill>
                <a:latin typeface="Courier New" pitchFamily="49" charset="0"/>
                <a:ea typeface="Batang" pitchFamily="18" charset="-127"/>
                <a:cs typeface="Courier New" pitchFamily="49" charset="0"/>
              </a:rPr>
              <a:t>	if L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4</a:t>
            </a:r>
            <a:r>
              <a:rPr lang="en-US" altLang="ko-KR" sz="8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5</a:t>
            </a:r>
            <a:r>
              <a:rPr lang="en-US" altLang="ko-KR" sz="8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6</a:t>
            </a:r>
            <a:r>
              <a:rPr lang="en-US" altLang="ko-KR" sz="8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7</a:t>
            </a:r>
            <a:r>
              <a:rPr lang="en-US" altLang="ko-KR" sz="800" smtClean="0">
                <a:solidFill>
                  <a:prstClr val="black"/>
                </a:solidFill>
                <a:latin typeface="Courier New" pitchFamily="49" charset="0"/>
                <a:ea typeface="Batang" pitchFamily="18" charset="-127"/>
                <a:cs typeface="Courier New" pitchFamily="49" charset="0"/>
              </a:rPr>
              <a:t>	if  R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8</a:t>
            </a:r>
            <a:r>
              <a:rPr lang="en-US" altLang="ko-KR" sz="8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9</a:t>
            </a:r>
            <a:r>
              <a:rPr lang="en-US" altLang="ko-KR" sz="800" smtClean="0">
                <a:solidFill>
                  <a:prstClr val="black"/>
                </a:solidFill>
                <a:latin typeface="Courier New" pitchFamily="49" charset="0"/>
                <a:ea typeface="Batang" pitchFamily="18" charset="-127"/>
                <a:cs typeface="Courier New" pitchFamily="49" charset="0"/>
              </a:rPr>
              <a:t>	if Largest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10</a:t>
            </a:r>
            <a:r>
              <a:rPr lang="en-US" altLang="ko-KR" sz="8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11</a:t>
            </a:r>
            <a:r>
              <a:rPr lang="en-US" altLang="ko-KR" sz="8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12</a:t>
            </a:r>
            <a:r>
              <a:rPr lang="en-US" altLang="ko-KR" sz="800" smtClean="0">
                <a:solidFill>
                  <a:prstClr val="black"/>
                </a:solidFill>
                <a:latin typeface="Courier New" pitchFamily="49" charset="0"/>
                <a:ea typeface="Batang" pitchFamily="18" charset="-127"/>
                <a:cs typeface="Courier New" pitchFamily="49" charset="0"/>
              </a:rPr>
              <a:t>		</a:t>
            </a: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800" smtClean="0">
                <a:solidFill>
                  <a:srgbClr val="FF0000"/>
                </a:solidFill>
                <a:latin typeface="Courier New" pitchFamily="49" charset="0"/>
                <a:ea typeface="Batang" pitchFamily="18" charset="-127"/>
                <a:cs typeface="Courier New" pitchFamily="49" charset="0"/>
              </a:rPr>
              <a:t>13</a:t>
            </a:r>
            <a:r>
              <a:rPr lang="en-US" sz="800" smtClean="0">
                <a:solidFill>
                  <a:prstClr val="black"/>
                </a:solidFill>
                <a:latin typeface="Courier New" pitchFamily="49" charset="0"/>
                <a:ea typeface="Batang" pitchFamily="18" charset="-127"/>
                <a:cs typeface="Courier New" pitchFamily="49" charset="0"/>
              </a:rPr>
              <a:t>	} </a:t>
            </a:r>
            <a:r>
              <a:rPr lang="en-US" sz="8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800" smtClean="0">
                <a:solidFill>
                  <a:prstClr val="black"/>
                </a:solidFill>
                <a:latin typeface="Courier New" pitchFamily="49" charset="0"/>
                <a:ea typeface="Batang" pitchFamily="18" charset="-127"/>
                <a:cs typeface="Courier New" pitchFamily="49" charset="0"/>
              </a:rPr>
              <a:t>}</a:t>
            </a:r>
            <a:r>
              <a:rPr lang="en-US" sz="800" smtClean="0">
                <a:solidFill>
                  <a:srgbClr val="009900"/>
                </a:solidFill>
                <a:latin typeface="Courier New" pitchFamily="49" charset="0"/>
                <a:ea typeface="Batang" pitchFamily="18" charset="-127"/>
                <a:cs typeface="Courier New" pitchFamily="49" charset="0"/>
              </a:rPr>
              <a:t>// end of HEAPIFY</a:t>
            </a:r>
            <a:endParaRPr lang="en-US" sz="800" dirty="0" smtClean="0">
              <a:solidFill>
                <a:srgbClr val="009900"/>
              </a:solidFill>
              <a:latin typeface="Courier New" pitchFamily="49" charset="0"/>
              <a:ea typeface="Batang" pitchFamily="18" charset="-127"/>
              <a:cs typeface="Courier New" pitchFamily="49" charset="0"/>
            </a:endParaRPr>
          </a:p>
        </p:txBody>
      </p:sp>
      <p:sp>
        <p:nvSpPr>
          <p:cNvPr id="3" name="Rectangle 2"/>
          <p:cNvSpPr/>
          <p:nvPr/>
        </p:nvSpPr>
        <p:spPr>
          <a:xfrm>
            <a:off x="3010437" y="1613079"/>
            <a:ext cx="332142"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4" name="Rectangle 3"/>
          <p:cNvSpPr/>
          <p:nvPr/>
        </p:nvSpPr>
        <p:spPr>
          <a:xfrm>
            <a:off x="1790163" y="2665789"/>
            <a:ext cx="479618" cy="369332"/>
          </a:xfrm>
          <a:prstGeom prst="rect">
            <a:avLst/>
          </a:prstGeom>
        </p:spPr>
        <p:txBody>
          <a:bodyPr wrap="none">
            <a:spAutoFit/>
          </a:bodyPr>
          <a:lstStyle/>
          <a:p>
            <a:pPr algn="ctr"/>
            <a:r>
              <a:rPr lang="en-US" dirty="0" smtClean="0">
                <a:solidFill>
                  <a:prstClr val="black"/>
                </a:solidFill>
              </a:rPr>
              <a:t>16</a:t>
            </a:r>
            <a:endParaRPr lang="en-US" dirty="0">
              <a:solidFill>
                <a:prstClr val="black"/>
              </a:solidFill>
            </a:endParaRPr>
          </a:p>
        </p:txBody>
      </p:sp>
      <p:sp>
        <p:nvSpPr>
          <p:cNvPr id="5" name="Rectangle 4"/>
          <p:cNvSpPr/>
          <p:nvPr/>
        </p:nvSpPr>
        <p:spPr>
          <a:xfrm>
            <a:off x="1282521" y="5588358"/>
            <a:ext cx="332142"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6" name="TextBox 5"/>
          <p:cNvSpPr txBox="1"/>
          <p:nvPr/>
        </p:nvSpPr>
        <p:spPr>
          <a:xfrm>
            <a:off x="2667000" y="1704201"/>
            <a:ext cx="361156" cy="276999"/>
          </a:xfrm>
          <a:prstGeom prst="rect">
            <a:avLst/>
          </a:prstGeom>
          <a:noFill/>
        </p:spPr>
        <p:txBody>
          <a:bodyPr wrap="square" rtlCol="0">
            <a:spAutoFit/>
          </a:bodyPr>
          <a:lstStyle/>
          <a:p>
            <a:r>
              <a:rPr lang="en-US" sz="1200" dirty="0" smtClean="0">
                <a:solidFill>
                  <a:prstClr val="black"/>
                </a:solidFill>
              </a:rPr>
              <a:t>0</a:t>
            </a:r>
          </a:p>
        </p:txBody>
      </p:sp>
      <p:sp>
        <p:nvSpPr>
          <p:cNvPr id="42" name="TextBox 41"/>
          <p:cNvSpPr txBox="1"/>
          <p:nvPr/>
        </p:nvSpPr>
        <p:spPr>
          <a:xfrm>
            <a:off x="1524000" y="2694801"/>
            <a:ext cx="361156" cy="276999"/>
          </a:xfrm>
          <a:prstGeom prst="rect">
            <a:avLst/>
          </a:prstGeom>
          <a:noFill/>
        </p:spPr>
        <p:txBody>
          <a:bodyPr wrap="square" rtlCol="0">
            <a:spAutoFit/>
          </a:bodyPr>
          <a:lstStyle/>
          <a:p>
            <a:r>
              <a:rPr lang="en-US" sz="1200" dirty="0" smtClean="0">
                <a:solidFill>
                  <a:prstClr val="black"/>
                </a:solidFill>
              </a:rPr>
              <a:t>1</a:t>
            </a:r>
          </a:p>
        </p:txBody>
      </p:sp>
      <p:sp>
        <p:nvSpPr>
          <p:cNvPr id="43" name="TextBox 42"/>
          <p:cNvSpPr txBox="1"/>
          <p:nvPr/>
        </p:nvSpPr>
        <p:spPr>
          <a:xfrm>
            <a:off x="3886200" y="2692758"/>
            <a:ext cx="361156" cy="276999"/>
          </a:xfrm>
          <a:prstGeom prst="rect">
            <a:avLst/>
          </a:prstGeom>
          <a:noFill/>
        </p:spPr>
        <p:txBody>
          <a:bodyPr wrap="square" rtlCol="0">
            <a:spAutoFit/>
          </a:bodyPr>
          <a:lstStyle/>
          <a:p>
            <a:r>
              <a:rPr lang="en-US" sz="1200" dirty="0" smtClean="0">
                <a:solidFill>
                  <a:prstClr val="black"/>
                </a:solidFill>
              </a:rPr>
              <a:t>2</a:t>
            </a:r>
          </a:p>
        </p:txBody>
      </p:sp>
      <p:sp>
        <p:nvSpPr>
          <p:cNvPr id="44" name="TextBox 43"/>
          <p:cNvSpPr txBox="1"/>
          <p:nvPr/>
        </p:nvSpPr>
        <p:spPr>
          <a:xfrm>
            <a:off x="629444" y="3810000"/>
            <a:ext cx="361156" cy="276999"/>
          </a:xfrm>
          <a:prstGeom prst="rect">
            <a:avLst/>
          </a:prstGeom>
          <a:noFill/>
        </p:spPr>
        <p:txBody>
          <a:bodyPr wrap="square" rtlCol="0">
            <a:spAutoFit/>
          </a:bodyPr>
          <a:lstStyle/>
          <a:p>
            <a:r>
              <a:rPr lang="en-US" sz="1200" dirty="0" smtClean="0">
                <a:solidFill>
                  <a:prstClr val="black"/>
                </a:solidFill>
              </a:rPr>
              <a:t>3</a:t>
            </a:r>
          </a:p>
        </p:txBody>
      </p:sp>
      <p:sp>
        <p:nvSpPr>
          <p:cNvPr id="45" name="TextBox 44"/>
          <p:cNvSpPr txBox="1"/>
          <p:nvPr/>
        </p:nvSpPr>
        <p:spPr>
          <a:xfrm>
            <a:off x="2229644" y="3810000"/>
            <a:ext cx="361156" cy="276999"/>
          </a:xfrm>
          <a:prstGeom prst="rect">
            <a:avLst/>
          </a:prstGeom>
          <a:noFill/>
        </p:spPr>
        <p:txBody>
          <a:bodyPr wrap="square" rtlCol="0">
            <a:spAutoFit/>
          </a:bodyPr>
          <a:lstStyle/>
          <a:p>
            <a:r>
              <a:rPr lang="en-US" sz="1200" dirty="0" smtClean="0">
                <a:solidFill>
                  <a:prstClr val="black"/>
                </a:solidFill>
              </a:rPr>
              <a:t>4</a:t>
            </a:r>
          </a:p>
        </p:txBody>
      </p:sp>
      <p:sp>
        <p:nvSpPr>
          <p:cNvPr id="46" name="TextBox 45"/>
          <p:cNvSpPr txBox="1"/>
          <p:nvPr/>
        </p:nvSpPr>
        <p:spPr>
          <a:xfrm>
            <a:off x="3124200" y="3810000"/>
            <a:ext cx="361156" cy="276999"/>
          </a:xfrm>
          <a:prstGeom prst="rect">
            <a:avLst/>
          </a:prstGeom>
          <a:noFill/>
        </p:spPr>
        <p:txBody>
          <a:bodyPr wrap="square" rtlCol="0">
            <a:spAutoFit/>
          </a:bodyPr>
          <a:lstStyle/>
          <a:p>
            <a:r>
              <a:rPr lang="en-US" sz="1200" dirty="0" smtClean="0">
                <a:solidFill>
                  <a:prstClr val="black"/>
                </a:solidFill>
              </a:rPr>
              <a:t>5</a:t>
            </a:r>
          </a:p>
        </p:txBody>
      </p:sp>
      <p:sp>
        <p:nvSpPr>
          <p:cNvPr id="47" name="TextBox 46"/>
          <p:cNvSpPr txBox="1"/>
          <p:nvPr/>
        </p:nvSpPr>
        <p:spPr>
          <a:xfrm>
            <a:off x="4668044" y="3810000"/>
            <a:ext cx="361156" cy="276999"/>
          </a:xfrm>
          <a:prstGeom prst="rect">
            <a:avLst/>
          </a:prstGeom>
          <a:noFill/>
        </p:spPr>
        <p:txBody>
          <a:bodyPr wrap="square" rtlCol="0">
            <a:spAutoFit/>
          </a:bodyPr>
          <a:lstStyle/>
          <a:p>
            <a:r>
              <a:rPr lang="en-US" sz="1200" dirty="0" smtClean="0">
                <a:solidFill>
                  <a:prstClr val="black"/>
                </a:solidFill>
              </a:rPr>
              <a:t>6</a:t>
            </a:r>
          </a:p>
        </p:txBody>
      </p:sp>
      <p:sp>
        <p:nvSpPr>
          <p:cNvPr id="48" name="TextBox 47"/>
          <p:cNvSpPr txBox="1"/>
          <p:nvPr/>
        </p:nvSpPr>
        <p:spPr>
          <a:xfrm>
            <a:off x="223760" y="4828401"/>
            <a:ext cx="361156" cy="276999"/>
          </a:xfrm>
          <a:prstGeom prst="rect">
            <a:avLst/>
          </a:prstGeom>
          <a:noFill/>
        </p:spPr>
        <p:txBody>
          <a:bodyPr wrap="square" rtlCol="0">
            <a:spAutoFit/>
          </a:bodyPr>
          <a:lstStyle/>
          <a:p>
            <a:r>
              <a:rPr lang="en-US" sz="1200" dirty="0" smtClean="0">
                <a:solidFill>
                  <a:prstClr val="black"/>
                </a:solidFill>
              </a:rPr>
              <a:t>7</a:t>
            </a:r>
          </a:p>
        </p:txBody>
      </p:sp>
      <p:sp>
        <p:nvSpPr>
          <p:cNvPr id="49" name="TextBox 48"/>
          <p:cNvSpPr txBox="1"/>
          <p:nvPr/>
        </p:nvSpPr>
        <p:spPr>
          <a:xfrm>
            <a:off x="1143000" y="4828401"/>
            <a:ext cx="361156" cy="276999"/>
          </a:xfrm>
          <a:prstGeom prst="rect">
            <a:avLst/>
          </a:prstGeom>
          <a:noFill/>
        </p:spPr>
        <p:txBody>
          <a:bodyPr wrap="square" rtlCol="0">
            <a:spAutoFit/>
          </a:bodyPr>
          <a:lstStyle/>
          <a:p>
            <a:r>
              <a:rPr lang="en-US" sz="1200" dirty="0" smtClean="0">
                <a:solidFill>
                  <a:prstClr val="black"/>
                </a:solidFill>
              </a:rPr>
              <a:t>8</a:t>
            </a:r>
          </a:p>
        </p:txBody>
      </p:sp>
      <p:sp>
        <p:nvSpPr>
          <p:cNvPr id="50" name="TextBox 49"/>
          <p:cNvSpPr txBox="1"/>
          <p:nvPr/>
        </p:nvSpPr>
        <p:spPr>
          <a:xfrm>
            <a:off x="1924844" y="4828401"/>
            <a:ext cx="361156" cy="276999"/>
          </a:xfrm>
          <a:prstGeom prst="rect">
            <a:avLst/>
          </a:prstGeom>
          <a:noFill/>
        </p:spPr>
        <p:txBody>
          <a:bodyPr wrap="square" rtlCol="0">
            <a:spAutoFit/>
          </a:bodyPr>
          <a:lstStyle/>
          <a:p>
            <a:r>
              <a:rPr lang="en-US" sz="1200" dirty="0" smtClean="0">
                <a:solidFill>
                  <a:prstClr val="black"/>
                </a:solidFill>
              </a:rPr>
              <a:t>9</a:t>
            </a:r>
          </a:p>
        </p:txBody>
      </p:sp>
      <p:sp>
        <p:nvSpPr>
          <p:cNvPr id="7" name="Rectangle 6"/>
          <p:cNvSpPr/>
          <p:nvPr/>
        </p:nvSpPr>
        <p:spPr>
          <a:xfrm>
            <a:off x="1677474" y="5601237"/>
            <a:ext cx="479618" cy="369332"/>
          </a:xfrm>
          <a:prstGeom prst="rect">
            <a:avLst/>
          </a:prstGeom>
        </p:spPr>
        <p:txBody>
          <a:bodyPr wrap="none">
            <a:spAutoFit/>
          </a:bodyPr>
          <a:lstStyle/>
          <a:p>
            <a:pPr algn="ctr"/>
            <a:r>
              <a:rPr lang="en-US" dirty="0" smtClean="0">
                <a:solidFill>
                  <a:prstClr val="black"/>
                </a:solidFill>
              </a:rPr>
              <a:t>16</a:t>
            </a:r>
            <a:endParaRPr lang="en-US" dirty="0">
              <a:solidFill>
                <a:prstClr val="black"/>
              </a:solidFill>
            </a:endParaRPr>
          </a:p>
        </p:txBody>
      </p:sp>
    </p:spTree>
    <p:extLst>
      <p:ext uri="{BB962C8B-B14F-4D97-AF65-F5344CB8AC3E}">
        <p14:creationId xmlns:p14="http://schemas.microsoft.com/office/powerpoint/2010/main" val="367533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67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116739"/>
                                        </p:tgtEl>
                                        <p:attrNameLst>
                                          <p:attrName>fillcolor</p:attrName>
                                        </p:attrNameLst>
                                      </p:cBhvr>
                                      <p:to>
                                        <a:srgbClr val="FFCCFF"/>
                                      </p:to>
                                    </p:animClr>
                                    <p:set>
                                      <p:cBhvr>
                                        <p:cTn id="11" dur="2000" fill="hold"/>
                                        <p:tgtEl>
                                          <p:spTgt spid="116739"/>
                                        </p:tgtEl>
                                        <p:attrNameLst>
                                          <p:attrName>fill.type</p:attrName>
                                        </p:attrNameLst>
                                      </p:cBhvr>
                                      <p:to>
                                        <p:strVal val="solid"/>
                                      </p:to>
                                    </p:set>
                                    <p:set>
                                      <p:cBhvr>
                                        <p:cTn id="12" dur="2000" fill="hold"/>
                                        <p:tgtEl>
                                          <p:spTgt spid="116739"/>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2000" fill="hold"/>
                                        <p:tgtEl>
                                          <p:spTgt spid="17413"/>
                                        </p:tgtEl>
                                        <p:attrNameLst>
                                          <p:attrName>fillcolor</p:attrName>
                                        </p:attrNameLst>
                                      </p:cBhvr>
                                      <p:to>
                                        <a:srgbClr val="FFCCFF"/>
                                      </p:to>
                                    </p:animClr>
                                    <p:set>
                                      <p:cBhvr>
                                        <p:cTn id="15" dur="2000" fill="hold"/>
                                        <p:tgtEl>
                                          <p:spTgt spid="17413"/>
                                        </p:tgtEl>
                                        <p:attrNameLst>
                                          <p:attrName>fill.type</p:attrName>
                                        </p:attrNameLst>
                                      </p:cBhvr>
                                      <p:to>
                                        <p:strVal val="solid"/>
                                      </p:to>
                                    </p:set>
                                    <p:set>
                                      <p:cBhvr>
                                        <p:cTn id="16" dur="2000" fill="hold"/>
                                        <p:tgtEl>
                                          <p:spTgt spid="17413"/>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2000" fill="hold"/>
                                        <p:tgtEl>
                                          <p:spTgt spid="17417"/>
                                        </p:tgtEl>
                                        <p:attrNameLst>
                                          <p:attrName>fillcolor</p:attrName>
                                        </p:attrNameLst>
                                      </p:cBhvr>
                                      <p:to>
                                        <a:srgbClr val="FFCCFF"/>
                                      </p:to>
                                    </p:animClr>
                                    <p:set>
                                      <p:cBhvr>
                                        <p:cTn id="19" dur="2000" fill="hold"/>
                                        <p:tgtEl>
                                          <p:spTgt spid="17417"/>
                                        </p:tgtEl>
                                        <p:attrNameLst>
                                          <p:attrName>fill.type</p:attrName>
                                        </p:attrNameLst>
                                      </p:cBhvr>
                                      <p:to>
                                        <p:strVal val="solid"/>
                                      </p:to>
                                    </p:set>
                                    <p:set>
                                      <p:cBhvr>
                                        <p:cTn id="20" dur="2000" fill="hold"/>
                                        <p:tgtEl>
                                          <p:spTgt spid="17417"/>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17416"/>
                                        </p:tgtEl>
                                        <p:attrNameLst>
                                          <p:attrName>fillcolor</p:attrName>
                                        </p:attrNameLst>
                                      </p:cBhvr>
                                      <p:to>
                                        <a:srgbClr val="FFCCFF"/>
                                      </p:to>
                                    </p:animClr>
                                    <p:set>
                                      <p:cBhvr>
                                        <p:cTn id="23" dur="2000" fill="hold"/>
                                        <p:tgtEl>
                                          <p:spTgt spid="17416"/>
                                        </p:tgtEl>
                                        <p:attrNameLst>
                                          <p:attrName>fill.type</p:attrName>
                                        </p:attrNameLst>
                                      </p:cBhvr>
                                      <p:to>
                                        <p:strVal val="solid"/>
                                      </p:to>
                                    </p:set>
                                    <p:set>
                                      <p:cBhvr>
                                        <p:cTn id="24" dur="2000" fill="hold"/>
                                        <p:tgtEl>
                                          <p:spTgt spid="17416"/>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17415"/>
                                        </p:tgtEl>
                                        <p:attrNameLst>
                                          <p:attrName>fillcolor</p:attrName>
                                        </p:attrNameLst>
                                      </p:cBhvr>
                                      <p:to>
                                        <a:srgbClr val="FFCCFF"/>
                                      </p:to>
                                    </p:animClr>
                                    <p:set>
                                      <p:cBhvr>
                                        <p:cTn id="27" dur="2000" fill="hold"/>
                                        <p:tgtEl>
                                          <p:spTgt spid="17415"/>
                                        </p:tgtEl>
                                        <p:attrNameLst>
                                          <p:attrName>fill.type</p:attrName>
                                        </p:attrNameLst>
                                      </p:cBhvr>
                                      <p:to>
                                        <p:strVal val="solid"/>
                                      </p:to>
                                    </p:set>
                                    <p:set>
                                      <p:cBhvr>
                                        <p:cTn id="28" dur="2000" fill="hold"/>
                                        <p:tgtEl>
                                          <p:spTgt spid="17415"/>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116740"/>
                                        </p:tgtEl>
                                        <p:attrNameLst>
                                          <p:attrName>fillcolor</p:attrName>
                                        </p:attrNameLst>
                                      </p:cBhvr>
                                      <p:to>
                                        <a:srgbClr val="FFCCFF"/>
                                      </p:to>
                                    </p:animClr>
                                    <p:set>
                                      <p:cBhvr>
                                        <p:cTn id="31" dur="2000" fill="hold"/>
                                        <p:tgtEl>
                                          <p:spTgt spid="116740"/>
                                        </p:tgtEl>
                                        <p:attrNameLst>
                                          <p:attrName>fill.type</p:attrName>
                                        </p:attrNameLst>
                                      </p:cBhvr>
                                      <p:to>
                                        <p:strVal val="solid"/>
                                      </p:to>
                                    </p:set>
                                    <p:set>
                                      <p:cBhvr>
                                        <p:cTn id="32" dur="2000" fill="hold"/>
                                        <p:tgtEl>
                                          <p:spTgt spid="116740"/>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17414"/>
                                        </p:tgtEl>
                                        <p:attrNameLst>
                                          <p:attrName>fillcolor</p:attrName>
                                        </p:attrNameLst>
                                      </p:cBhvr>
                                      <p:to>
                                        <a:srgbClr val="FFCCFF"/>
                                      </p:to>
                                    </p:animClr>
                                    <p:set>
                                      <p:cBhvr>
                                        <p:cTn id="35" dur="2000" fill="hold"/>
                                        <p:tgtEl>
                                          <p:spTgt spid="17414"/>
                                        </p:tgtEl>
                                        <p:attrNameLst>
                                          <p:attrName>fill.type</p:attrName>
                                        </p:attrNameLst>
                                      </p:cBhvr>
                                      <p:to>
                                        <p:strVal val="solid"/>
                                      </p:to>
                                    </p:set>
                                    <p:set>
                                      <p:cBhvr>
                                        <p:cTn id="36" dur="2000" fill="hold"/>
                                        <p:tgtEl>
                                          <p:spTgt spid="17414"/>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2000" fill="hold"/>
                                        <p:tgtEl>
                                          <p:spTgt spid="17418"/>
                                        </p:tgtEl>
                                        <p:attrNameLst>
                                          <p:attrName>fillcolor</p:attrName>
                                        </p:attrNameLst>
                                      </p:cBhvr>
                                      <p:to>
                                        <a:srgbClr val="FFCCFF"/>
                                      </p:to>
                                    </p:animClr>
                                    <p:set>
                                      <p:cBhvr>
                                        <p:cTn id="39" dur="2000" fill="hold"/>
                                        <p:tgtEl>
                                          <p:spTgt spid="17418"/>
                                        </p:tgtEl>
                                        <p:attrNameLst>
                                          <p:attrName>fill.type</p:attrName>
                                        </p:attrNameLst>
                                      </p:cBhvr>
                                      <p:to>
                                        <p:strVal val="solid"/>
                                      </p:to>
                                    </p:set>
                                    <p:set>
                                      <p:cBhvr>
                                        <p:cTn id="40" dur="2000" fill="hold"/>
                                        <p:tgtEl>
                                          <p:spTgt spid="17418"/>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2000" fill="hold"/>
                                        <p:tgtEl>
                                          <p:spTgt spid="17419"/>
                                        </p:tgtEl>
                                        <p:attrNameLst>
                                          <p:attrName>fillcolor</p:attrName>
                                        </p:attrNameLst>
                                      </p:cBhvr>
                                      <p:to>
                                        <a:srgbClr val="FFCCFF"/>
                                      </p:to>
                                    </p:animClr>
                                    <p:set>
                                      <p:cBhvr>
                                        <p:cTn id="43" dur="2000" fill="hold"/>
                                        <p:tgtEl>
                                          <p:spTgt spid="17419"/>
                                        </p:tgtEl>
                                        <p:attrNameLst>
                                          <p:attrName>fill.type</p:attrName>
                                        </p:attrNameLst>
                                      </p:cBhvr>
                                      <p:to>
                                        <p:strVal val="solid"/>
                                      </p:to>
                                    </p:set>
                                    <p:set>
                                      <p:cBhvr>
                                        <p:cTn id="44" dur="2000" fill="hold"/>
                                        <p:tgtEl>
                                          <p:spTgt spid="17419"/>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2000" fill="hold"/>
                                        <p:tgtEl>
                                          <p:spTgt spid="17420"/>
                                        </p:tgtEl>
                                        <p:attrNameLst>
                                          <p:attrName>fillcolor</p:attrName>
                                        </p:attrNameLst>
                                      </p:cBhvr>
                                      <p:to>
                                        <a:srgbClr val="FFCCFF"/>
                                      </p:to>
                                    </p:animClr>
                                    <p:set>
                                      <p:cBhvr>
                                        <p:cTn id="47" dur="2000" fill="hold"/>
                                        <p:tgtEl>
                                          <p:spTgt spid="17420"/>
                                        </p:tgtEl>
                                        <p:attrNameLst>
                                          <p:attrName>fill.type</p:attrName>
                                        </p:attrNameLst>
                                      </p:cBhvr>
                                      <p:to>
                                        <p:strVal val="solid"/>
                                      </p:to>
                                    </p:set>
                                    <p:set>
                                      <p:cBhvr>
                                        <p:cTn id="48" dur="2000" fill="hold"/>
                                        <p:tgtEl>
                                          <p:spTgt spid="17420"/>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2000" fill="hold"/>
                                        <p:tgtEl>
                                          <p:spTgt spid="116759"/>
                                        </p:tgtEl>
                                        <p:attrNameLst>
                                          <p:attrName>fillcolor</p:attrName>
                                        </p:attrNameLst>
                                      </p:cBhvr>
                                      <p:to>
                                        <a:srgbClr val="FFCCFF"/>
                                      </p:to>
                                    </p:animClr>
                                    <p:set>
                                      <p:cBhvr>
                                        <p:cTn id="51" dur="2000" fill="hold"/>
                                        <p:tgtEl>
                                          <p:spTgt spid="116759"/>
                                        </p:tgtEl>
                                        <p:attrNameLst>
                                          <p:attrName>fill.type</p:attrName>
                                        </p:attrNameLst>
                                      </p:cBhvr>
                                      <p:to>
                                        <p:strVal val="solid"/>
                                      </p:to>
                                    </p:set>
                                    <p:set>
                                      <p:cBhvr>
                                        <p:cTn id="52" dur="2000" fill="hold"/>
                                        <p:tgtEl>
                                          <p:spTgt spid="116759"/>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2000" fill="hold"/>
                                        <p:tgtEl>
                                          <p:spTgt spid="116760"/>
                                        </p:tgtEl>
                                        <p:attrNameLst>
                                          <p:attrName>fillcolor</p:attrName>
                                        </p:attrNameLst>
                                      </p:cBhvr>
                                      <p:to>
                                        <a:srgbClr val="FFCCFF"/>
                                      </p:to>
                                    </p:animClr>
                                    <p:set>
                                      <p:cBhvr>
                                        <p:cTn id="55" dur="2000" fill="hold"/>
                                        <p:tgtEl>
                                          <p:spTgt spid="116760"/>
                                        </p:tgtEl>
                                        <p:attrNameLst>
                                          <p:attrName>fill.type</p:attrName>
                                        </p:attrNameLst>
                                      </p:cBhvr>
                                      <p:to>
                                        <p:strVal val="solid"/>
                                      </p:to>
                                    </p:set>
                                    <p:set>
                                      <p:cBhvr>
                                        <p:cTn id="56" dur="2000" fill="hold"/>
                                        <p:tgtEl>
                                          <p:spTgt spid="116760"/>
                                        </p:tgtEl>
                                        <p:attrNameLst>
                                          <p:attrName>fill.on</p:attrName>
                                        </p:attrNameLst>
                                      </p:cBhvr>
                                      <p:to>
                                        <p:strVal val="true"/>
                                      </p:to>
                                    </p:set>
                                  </p:childTnLst>
                                </p:cTn>
                              </p:par>
                              <p:par>
                                <p:cTn id="57" presetID="1" presetClass="emph" presetSubtype="2" fill="hold" nodeType="withEffect">
                                  <p:stCondLst>
                                    <p:cond delay="0"/>
                                  </p:stCondLst>
                                  <p:childTnLst>
                                    <p:animClr clrSpc="rgb" dir="cw">
                                      <p:cBhvr>
                                        <p:cTn id="58" dur="2000" fill="hold"/>
                                        <p:tgtEl>
                                          <p:spTgt spid="17433"/>
                                        </p:tgtEl>
                                        <p:attrNameLst>
                                          <p:attrName>fillcolor</p:attrName>
                                        </p:attrNameLst>
                                      </p:cBhvr>
                                      <p:to>
                                        <a:srgbClr val="FFCCFF"/>
                                      </p:to>
                                    </p:animClr>
                                    <p:set>
                                      <p:cBhvr>
                                        <p:cTn id="59" dur="2000" fill="hold"/>
                                        <p:tgtEl>
                                          <p:spTgt spid="17433"/>
                                        </p:tgtEl>
                                        <p:attrNameLst>
                                          <p:attrName>fill.type</p:attrName>
                                        </p:attrNameLst>
                                      </p:cBhvr>
                                      <p:to>
                                        <p:strVal val="solid"/>
                                      </p:to>
                                    </p:set>
                                    <p:set>
                                      <p:cBhvr>
                                        <p:cTn id="60" dur="2000" fill="hold"/>
                                        <p:tgtEl>
                                          <p:spTgt spid="17433"/>
                                        </p:tgtEl>
                                        <p:attrNameLst>
                                          <p:attrName>fill.on</p:attrName>
                                        </p:attrNameLst>
                                      </p:cBhvr>
                                      <p:to>
                                        <p:strVal val="true"/>
                                      </p:to>
                                    </p:set>
                                  </p:childTnLst>
                                </p:cTn>
                              </p:par>
                              <p:par>
                                <p:cTn id="61" presetID="1" presetClass="emph" presetSubtype="2" fill="hold" nodeType="withEffect">
                                  <p:stCondLst>
                                    <p:cond delay="0"/>
                                  </p:stCondLst>
                                  <p:childTnLst>
                                    <p:animClr clrSpc="rgb" dir="cw">
                                      <p:cBhvr>
                                        <p:cTn id="62" dur="2000" fill="hold"/>
                                        <p:tgtEl>
                                          <p:spTgt spid="17434"/>
                                        </p:tgtEl>
                                        <p:attrNameLst>
                                          <p:attrName>fillcolor</p:attrName>
                                        </p:attrNameLst>
                                      </p:cBhvr>
                                      <p:to>
                                        <a:srgbClr val="FFCCFF"/>
                                      </p:to>
                                    </p:animClr>
                                    <p:set>
                                      <p:cBhvr>
                                        <p:cTn id="63" dur="2000" fill="hold"/>
                                        <p:tgtEl>
                                          <p:spTgt spid="17434"/>
                                        </p:tgtEl>
                                        <p:attrNameLst>
                                          <p:attrName>fill.type</p:attrName>
                                        </p:attrNameLst>
                                      </p:cBhvr>
                                      <p:to>
                                        <p:strVal val="solid"/>
                                      </p:to>
                                    </p:set>
                                    <p:set>
                                      <p:cBhvr>
                                        <p:cTn id="64" dur="2000" fill="hold"/>
                                        <p:tgtEl>
                                          <p:spTgt spid="17434"/>
                                        </p:tgtEl>
                                        <p:attrNameLst>
                                          <p:attrName>fill.on</p:attrName>
                                        </p:attrNameLst>
                                      </p:cBhvr>
                                      <p:to>
                                        <p:strVal val="true"/>
                                      </p:to>
                                    </p:set>
                                  </p:childTnLst>
                                </p:cTn>
                              </p:par>
                              <p:par>
                                <p:cTn id="65" presetID="1" presetClass="emph" presetSubtype="2" fill="hold" nodeType="withEffect">
                                  <p:stCondLst>
                                    <p:cond delay="0"/>
                                  </p:stCondLst>
                                  <p:childTnLst>
                                    <p:animClr clrSpc="rgb" dir="cw">
                                      <p:cBhvr>
                                        <p:cTn id="66" dur="2000" fill="hold"/>
                                        <p:tgtEl>
                                          <p:spTgt spid="17435"/>
                                        </p:tgtEl>
                                        <p:attrNameLst>
                                          <p:attrName>fillcolor</p:attrName>
                                        </p:attrNameLst>
                                      </p:cBhvr>
                                      <p:to>
                                        <a:srgbClr val="FFCCFF"/>
                                      </p:to>
                                    </p:animClr>
                                    <p:set>
                                      <p:cBhvr>
                                        <p:cTn id="67" dur="2000" fill="hold"/>
                                        <p:tgtEl>
                                          <p:spTgt spid="17435"/>
                                        </p:tgtEl>
                                        <p:attrNameLst>
                                          <p:attrName>fill.type</p:attrName>
                                        </p:attrNameLst>
                                      </p:cBhvr>
                                      <p:to>
                                        <p:strVal val="solid"/>
                                      </p:to>
                                    </p:set>
                                    <p:set>
                                      <p:cBhvr>
                                        <p:cTn id="68" dur="2000" fill="hold"/>
                                        <p:tgtEl>
                                          <p:spTgt spid="17435"/>
                                        </p:tgtEl>
                                        <p:attrNameLst>
                                          <p:attrName>fill.on</p:attrName>
                                        </p:attrNameLst>
                                      </p:cBhvr>
                                      <p:to>
                                        <p:strVal val="true"/>
                                      </p:to>
                                    </p:set>
                                  </p:childTnLst>
                                </p:cTn>
                              </p:par>
                              <p:par>
                                <p:cTn id="69" presetID="1" presetClass="emph" presetSubtype="2" fill="hold" nodeType="withEffect">
                                  <p:stCondLst>
                                    <p:cond delay="0"/>
                                  </p:stCondLst>
                                  <p:childTnLst>
                                    <p:animClr clrSpc="rgb" dir="cw">
                                      <p:cBhvr>
                                        <p:cTn id="70" dur="2000" fill="hold"/>
                                        <p:tgtEl>
                                          <p:spTgt spid="17436"/>
                                        </p:tgtEl>
                                        <p:attrNameLst>
                                          <p:attrName>fillcolor</p:attrName>
                                        </p:attrNameLst>
                                      </p:cBhvr>
                                      <p:to>
                                        <a:srgbClr val="FFCCFF"/>
                                      </p:to>
                                    </p:animClr>
                                    <p:set>
                                      <p:cBhvr>
                                        <p:cTn id="71" dur="2000" fill="hold"/>
                                        <p:tgtEl>
                                          <p:spTgt spid="17436"/>
                                        </p:tgtEl>
                                        <p:attrNameLst>
                                          <p:attrName>fill.type</p:attrName>
                                        </p:attrNameLst>
                                      </p:cBhvr>
                                      <p:to>
                                        <p:strVal val="solid"/>
                                      </p:to>
                                    </p:set>
                                    <p:set>
                                      <p:cBhvr>
                                        <p:cTn id="72" dur="2000" fill="hold"/>
                                        <p:tgtEl>
                                          <p:spTgt spid="17436"/>
                                        </p:tgtEl>
                                        <p:attrNameLst>
                                          <p:attrName>fill.on</p:attrName>
                                        </p:attrNameLst>
                                      </p:cBhvr>
                                      <p:to>
                                        <p:strVal val="true"/>
                                      </p:to>
                                    </p:set>
                                  </p:childTnLst>
                                </p:cTn>
                              </p:par>
                              <p:par>
                                <p:cTn id="73" presetID="1" presetClass="emph" presetSubtype="2" fill="hold" nodeType="withEffect">
                                  <p:stCondLst>
                                    <p:cond delay="0"/>
                                  </p:stCondLst>
                                  <p:childTnLst>
                                    <p:animClr clrSpc="rgb" dir="cw">
                                      <p:cBhvr>
                                        <p:cTn id="74" dur="2000" fill="hold"/>
                                        <p:tgtEl>
                                          <p:spTgt spid="17437"/>
                                        </p:tgtEl>
                                        <p:attrNameLst>
                                          <p:attrName>fillcolor</p:attrName>
                                        </p:attrNameLst>
                                      </p:cBhvr>
                                      <p:to>
                                        <a:srgbClr val="FFCCFF"/>
                                      </p:to>
                                    </p:animClr>
                                    <p:set>
                                      <p:cBhvr>
                                        <p:cTn id="75" dur="2000" fill="hold"/>
                                        <p:tgtEl>
                                          <p:spTgt spid="17437"/>
                                        </p:tgtEl>
                                        <p:attrNameLst>
                                          <p:attrName>fill.type</p:attrName>
                                        </p:attrNameLst>
                                      </p:cBhvr>
                                      <p:to>
                                        <p:strVal val="solid"/>
                                      </p:to>
                                    </p:set>
                                    <p:set>
                                      <p:cBhvr>
                                        <p:cTn id="76" dur="2000" fill="hold"/>
                                        <p:tgtEl>
                                          <p:spTgt spid="17437"/>
                                        </p:tgtEl>
                                        <p:attrNameLst>
                                          <p:attrName>fill.on</p:attrName>
                                        </p:attrNameLst>
                                      </p:cBhvr>
                                      <p:to>
                                        <p:strVal val="true"/>
                                      </p:to>
                                    </p:set>
                                  </p:childTnLst>
                                </p:cTn>
                              </p:par>
                              <p:par>
                                <p:cTn id="77" presetID="1" presetClass="emph" presetSubtype="2" fill="hold" nodeType="withEffect">
                                  <p:stCondLst>
                                    <p:cond delay="0"/>
                                  </p:stCondLst>
                                  <p:childTnLst>
                                    <p:animClr clrSpc="rgb" dir="cw">
                                      <p:cBhvr>
                                        <p:cTn id="78" dur="2000" fill="hold"/>
                                        <p:tgtEl>
                                          <p:spTgt spid="17438"/>
                                        </p:tgtEl>
                                        <p:attrNameLst>
                                          <p:attrName>fillcolor</p:attrName>
                                        </p:attrNameLst>
                                      </p:cBhvr>
                                      <p:to>
                                        <a:srgbClr val="FFCCFF"/>
                                      </p:to>
                                    </p:animClr>
                                    <p:set>
                                      <p:cBhvr>
                                        <p:cTn id="79" dur="2000" fill="hold"/>
                                        <p:tgtEl>
                                          <p:spTgt spid="17438"/>
                                        </p:tgtEl>
                                        <p:attrNameLst>
                                          <p:attrName>fill.type</p:attrName>
                                        </p:attrNameLst>
                                      </p:cBhvr>
                                      <p:to>
                                        <p:strVal val="solid"/>
                                      </p:to>
                                    </p:set>
                                    <p:set>
                                      <p:cBhvr>
                                        <p:cTn id="80" dur="2000" fill="hold"/>
                                        <p:tgtEl>
                                          <p:spTgt spid="17438"/>
                                        </p:tgtEl>
                                        <p:attrNameLst>
                                          <p:attrName>fill.on</p:attrName>
                                        </p:attrNameLst>
                                      </p:cBhvr>
                                      <p:to>
                                        <p:strVal val="true"/>
                                      </p:to>
                                    </p:set>
                                  </p:childTnLst>
                                </p:cTn>
                              </p:par>
                              <p:par>
                                <p:cTn id="81" presetID="1" presetClass="emph" presetSubtype="2" fill="hold" nodeType="withEffect">
                                  <p:stCondLst>
                                    <p:cond delay="0"/>
                                  </p:stCondLst>
                                  <p:childTnLst>
                                    <p:animClr clrSpc="rgb" dir="cw">
                                      <p:cBhvr>
                                        <p:cTn id="82" dur="2000" fill="hold"/>
                                        <p:tgtEl>
                                          <p:spTgt spid="17439"/>
                                        </p:tgtEl>
                                        <p:attrNameLst>
                                          <p:attrName>fillcolor</p:attrName>
                                        </p:attrNameLst>
                                      </p:cBhvr>
                                      <p:to>
                                        <a:srgbClr val="FFCCFF"/>
                                      </p:to>
                                    </p:animClr>
                                    <p:set>
                                      <p:cBhvr>
                                        <p:cTn id="83" dur="2000" fill="hold"/>
                                        <p:tgtEl>
                                          <p:spTgt spid="17439"/>
                                        </p:tgtEl>
                                        <p:attrNameLst>
                                          <p:attrName>fill.type</p:attrName>
                                        </p:attrNameLst>
                                      </p:cBhvr>
                                      <p:to>
                                        <p:strVal val="solid"/>
                                      </p:to>
                                    </p:set>
                                    <p:set>
                                      <p:cBhvr>
                                        <p:cTn id="84" dur="2000" fill="hold"/>
                                        <p:tgtEl>
                                          <p:spTgt spid="17439"/>
                                        </p:tgtEl>
                                        <p:attrNameLst>
                                          <p:attrName>fill.on</p:attrName>
                                        </p:attrNameLst>
                                      </p:cBhvr>
                                      <p:to>
                                        <p:strVal val="true"/>
                                      </p:to>
                                    </p:set>
                                  </p:childTnLst>
                                </p:cTn>
                              </p:par>
                              <p:par>
                                <p:cTn id="85" presetID="1" presetClass="emph" presetSubtype="2" fill="hold" nodeType="withEffect">
                                  <p:stCondLst>
                                    <p:cond delay="0"/>
                                  </p:stCondLst>
                                  <p:childTnLst>
                                    <p:animClr clrSpc="rgb" dir="cw">
                                      <p:cBhvr>
                                        <p:cTn id="86" dur="2000" fill="hold"/>
                                        <p:tgtEl>
                                          <p:spTgt spid="17440"/>
                                        </p:tgtEl>
                                        <p:attrNameLst>
                                          <p:attrName>fillcolor</p:attrName>
                                        </p:attrNameLst>
                                      </p:cBhvr>
                                      <p:to>
                                        <a:srgbClr val="FFCCFF"/>
                                      </p:to>
                                    </p:animClr>
                                    <p:set>
                                      <p:cBhvr>
                                        <p:cTn id="87" dur="2000" fill="hold"/>
                                        <p:tgtEl>
                                          <p:spTgt spid="17440"/>
                                        </p:tgtEl>
                                        <p:attrNameLst>
                                          <p:attrName>fill.type</p:attrName>
                                        </p:attrNameLst>
                                      </p:cBhvr>
                                      <p:to>
                                        <p:strVal val="solid"/>
                                      </p:to>
                                    </p:set>
                                    <p:set>
                                      <p:cBhvr>
                                        <p:cTn id="88" dur="2000" fill="hold"/>
                                        <p:tgtEl>
                                          <p:spTgt spid="17440"/>
                                        </p:tgtEl>
                                        <p:attrNameLst>
                                          <p:attrName>fill.on</p:attrName>
                                        </p:attrNameLst>
                                      </p:cBhvr>
                                      <p:to>
                                        <p:strVal val="true"/>
                                      </p:to>
                                    </p:set>
                                  </p:childTnLst>
                                </p:cTn>
                              </p:par>
                            </p:childTnLst>
                          </p:cTn>
                        </p:par>
                      </p:childTnLst>
                    </p:cTn>
                  </p:par>
                  <p:par>
                    <p:cTn id="89" fill="hold">
                      <p:stCondLst>
                        <p:cond delay="indefinite"/>
                      </p:stCondLst>
                      <p:childTnLst>
                        <p:par>
                          <p:cTn id="90" fill="hold">
                            <p:stCondLst>
                              <p:cond delay="0"/>
                            </p:stCondLst>
                            <p:childTnLst>
                              <p:par>
                                <p:cTn id="91" presetID="42" presetClass="path" presetSubtype="0" accel="50000" decel="50000" fill="hold" grpId="0" nodeType="clickEffect">
                                  <p:stCondLst>
                                    <p:cond delay="0"/>
                                  </p:stCondLst>
                                  <p:childTnLst>
                                    <p:animMotion origin="layout" path="M 0.00347 -0.00463 L -0.12726 0.15555 " pathEditMode="relative" rAng="0" ptsTypes="AA">
                                      <p:cBhvr>
                                        <p:cTn id="92" dur="2000" fill="hold"/>
                                        <p:tgtEl>
                                          <p:spTgt spid="3"/>
                                        </p:tgtEl>
                                        <p:attrNameLst>
                                          <p:attrName>ppt_x</p:attrName>
                                          <p:attrName>ppt_y</p:attrName>
                                        </p:attrNameLst>
                                      </p:cBhvr>
                                      <p:rCtr x="-6545" y="8009"/>
                                    </p:animMotion>
                                  </p:childTnLst>
                                </p:cTn>
                              </p:par>
                            </p:childTnLst>
                          </p:cTn>
                        </p:par>
                        <p:par>
                          <p:cTn id="93" fill="hold">
                            <p:stCondLst>
                              <p:cond delay="2000"/>
                            </p:stCondLst>
                            <p:childTnLst>
                              <p:par>
                                <p:cTn id="94" presetID="42" presetClass="path" presetSubtype="0" accel="50000" decel="50000" fill="hold" grpId="0" nodeType="afterEffect">
                                  <p:stCondLst>
                                    <p:cond delay="0"/>
                                  </p:stCondLst>
                                  <p:childTnLst>
                                    <p:animMotion origin="layout" path="M 0.00347 -0.01482 L 0.125 -0.15463 " pathEditMode="relative" rAng="0" ptsTypes="AA">
                                      <p:cBhvr>
                                        <p:cTn id="95" dur="2000" fill="hold"/>
                                        <p:tgtEl>
                                          <p:spTgt spid="4"/>
                                        </p:tgtEl>
                                        <p:attrNameLst>
                                          <p:attrName>ppt_x</p:attrName>
                                          <p:attrName>ppt_y</p:attrName>
                                        </p:attrNameLst>
                                      </p:cBhvr>
                                      <p:rCtr x="6076" y="-6991"/>
                                    </p:animMotion>
                                  </p:childTnLst>
                                </p:cTn>
                              </p:par>
                              <p:par>
                                <p:cTn id="96" presetID="37" presetClass="path" presetSubtype="0" accel="50000" decel="50000" fill="hold" grpId="0" nodeType="withEffect">
                                  <p:stCondLst>
                                    <p:cond delay="0"/>
                                  </p:stCondLst>
                                  <p:childTnLst>
                                    <p:animMotion origin="layout" path="M -3.33333E-6 0.00277 L 0.01337 0.04074 C 0.01615 0.0493 0.02032 0.05393 0.02466 0.05393 C 0.02969 0.05393 0.03368 0.0493 0.03646 0.04074 L 0.05 0.00277 " pathEditMode="relative" rAng="0" ptsTypes="FffFF">
                                      <p:cBhvr>
                                        <p:cTn id="97" dur="2000" fill="hold"/>
                                        <p:tgtEl>
                                          <p:spTgt spid="5"/>
                                        </p:tgtEl>
                                        <p:attrNameLst>
                                          <p:attrName>ppt_x</p:attrName>
                                          <p:attrName>ppt_y</p:attrName>
                                        </p:attrNameLst>
                                      </p:cBhvr>
                                      <p:rCtr x="2500" y="2546"/>
                                    </p:animMotion>
                                  </p:childTnLst>
                                </p:cTn>
                              </p:par>
                            </p:childTnLst>
                          </p:cTn>
                        </p:par>
                        <p:par>
                          <p:cTn id="98" fill="hold">
                            <p:stCondLst>
                              <p:cond delay="4000"/>
                            </p:stCondLst>
                            <p:childTnLst>
                              <p:par>
                                <p:cTn id="99" presetID="37" presetClass="path" presetSubtype="0" accel="50000" decel="50000" fill="hold" grpId="0" nodeType="afterEffect">
                                  <p:stCondLst>
                                    <p:cond delay="0"/>
                                  </p:stCondLst>
                                  <p:childTnLst>
                                    <p:animMotion origin="layout" path="M -0.00139 0.00092 L -0.01528 0.04028 C -0.01805 0.04907 -0.02239 0.05393 -0.02691 0.05393 C -0.03212 0.05393 -0.03628 0.04907 -0.03906 0.04028 L -0.05278 0.00092 " pathEditMode="relative" rAng="0" ptsTypes="FffFF">
                                      <p:cBhvr>
                                        <p:cTn id="100" dur="2000" fill="hold"/>
                                        <p:tgtEl>
                                          <p:spTgt spid="7"/>
                                        </p:tgtEl>
                                        <p:attrNameLst>
                                          <p:attrName>ppt_x</p:attrName>
                                          <p:attrName>ppt_y</p:attrName>
                                        </p:attrNameLst>
                                      </p:cBhvr>
                                      <p:rCtr x="-2569" y="263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70" grpId="0"/>
      <p:bldP spid="3" grpId="0"/>
      <p:bldP spid="4" grpId="0"/>
      <p:bldP spid="5"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Divide &amp; Conquer)</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4</a:t>
            </a:fld>
            <a:endParaRPr lang="en-US">
              <a:solidFill>
                <a:prstClr val="black"/>
              </a:solidFill>
            </a:endParaRPr>
          </a:p>
        </p:txBody>
      </p:sp>
      <p:sp>
        <p:nvSpPr>
          <p:cNvPr id="6" name="Rectangle 3"/>
          <p:cNvSpPr>
            <a:spLocks noChangeArrowheads="1"/>
          </p:cNvSpPr>
          <p:nvPr/>
        </p:nvSpPr>
        <p:spPr bwMode="auto">
          <a:xfrm>
            <a:off x="18288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7" name="Rectangle 4"/>
          <p:cNvSpPr>
            <a:spLocks noChangeArrowheads="1"/>
          </p:cNvSpPr>
          <p:nvPr/>
        </p:nvSpPr>
        <p:spPr bwMode="auto">
          <a:xfrm>
            <a:off x="25146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8" name="Rectangle 5"/>
          <p:cNvSpPr>
            <a:spLocks noChangeArrowheads="1"/>
          </p:cNvSpPr>
          <p:nvPr/>
        </p:nvSpPr>
        <p:spPr bwMode="auto">
          <a:xfrm>
            <a:off x="32004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9" name="Rectangle 6"/>
          <p:cNvSpPr>
            <a:spLocks noChangeArrowheads="1"/>
          </p:cNvSpPr>
          <p:nvPr/>
        </p:nvSpPr>
        <p:spPr bwMode="auto">
          <a:xfrm>
            <a:off x="38862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10" name="Rectangle 7"/>
          <p:cNvSpPr>
            <a:spLocks noChangeArrowheads="1"/>
          </p:cNvSpPr>
          <p:nvPr/>
        </p:nvSpPr>
        <p:spPr bwMode="auto">
          <a:xfrm>
            <a:off x="45720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11" name="Rectangle 8"/>
          <p:cNvSpPr>
            <a:spLocks noChangeArrowheads="1"/>
          </p:cNvSpPr>
          <p:nvPr/>
        </p:nvSpPr>
        <p:spPr bwMode="auto">
          <a:xfrm>
            <a:off x="52578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12" name="Rectangle 9"/>
          <p:cNvSpPr>
            <a:spLocks noChangeArrowheads="1"/>
          </p:cNvSpPr>
          <p:nvPr/>
        </p:nvSpPr>
        <p:spPr bwMode="auto">
          <a:xfrm>
            <a:off x="59436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13" name="Rectangle 10"/>
          <p:cNvSpPr>
            <a:spLocks noChangeArrowheads="1"/>
          </p:cNvSpPr>
          <p:nvPr/>
        </p:nvSpPr>
        <p:spPr bwMode="auto">
          <a:xfrm>
            <a:off x="6629400" y="44196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14" name="Text Box 11"/>
          <p:cNvSpPr txBox="1">
            <a:spLocks noChangeArrowheads="1"/>
          </p:cNvSpPr>
          <p:nvPr/>
        </p:nvSpPr>
        <p:spPr bwMode="auto">
          <a:xfrm>
            <a:off x="1905000" y="4052888"/>
            <a:ext cx="53340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dirty="0">
                <a:solidFill>
                  <a:prstClr val="black"/>
                </a:solidFill>
              </a:rPr>
              <a:t> 0      1       2      3       4       5       6       7</a:t>
            </a:r>
          </a:p>
        </p:txBody>
      </p:sp>
      <p:sp>
        <p:nvSpPr>
          <p:cNvPr id="15" name="TextBox 14"/>
          <p:cNvSpPr txBox="1"/>
          <p:nvPr/>
        </p:nvSpPr>
        <p:spPr>
          <a:xfrm>
            <a:off x="1295400" y="3669268"/>
            <a:ext cx="2438400" cy="369332"/>
          </a:xfrm>
          <a:prstGeom prst="rect">
            <a:avLst/>
          </a:prstGeom>
          <a:noFill/>
        </p:spPr>
        <p:txBody>
          <a:bodyPr wrap="square" rtlCol="0">
            <a:spAutoFit/>
          </a:bodyPr>
          <a:lstStyle/>
          <a:p>
            <a:r>
              <a:rPr lang="en-US" dirty="0" err="1">
                <a:solidFill>
                  <a:prstClr val="black"/>
                </a:solidFill>
              </a:rPr>
              <a:t>MergeSort</a:t>
            </a:r>
            <a:r>
              <a:rPr lang="en-US" dirty="0">
                <a:solidFill>
                  <a:prstClr val="black"/>
                </a:solidFill>
              </a:rPr>
              <a:t>(A, 0, 7)</a:t>
            </a:r>
          </a:p>
        </p:txBody>
      </p:sp>
      <p:sp>
        <p:nvSpPr>
          <p:cNvPr id="16" name="TextBox 15"/>
          <p:cNvSpPr txBox="1"/>
          <p:nvPr/>
        </p:nvSpPr>
        <p:spPr>
          <a:xfrm>
            <a:off x="1371600" y="4495800"/>
            <a:ext cx="457200" cy="400110"/>
          </a:xfrm>
          <a:prstGeom prst="rect">
            <a:avLst/>
          </a:prstGeom>
          <a:noFill/>
        </p:spPr>
        <p:txBody>
          <a:bodyPr wrap="square" rtlCol="0">
            <a:spAutoFit/>
          </a:bodyPr>
          <a:lstStyle/>
          <a:p>
            <a:r>
              <a:rPr lang="en-US" sz="2000" dirty="0">
                <a:solidFill>
                  <a:prstClr val="black"/>
                </a:solidFill>
              </a:rPr>
              <a:t>A</a:t>
            </a:r>
          </a:p>
        </p:txBody>
      </p:sp>
      <p:sp>
        <p:nvSpPr>
          <p:cNvPr id="17" name="Content Placeholder 2"/>
          <p:cNvSpPr>
            <a:spLocks noGrp="1"/>
          </p:cNvSpPr>
          <p:nvPr>
            <p:ph idx="1"/>
          </p:nvPr>
        </p:nvSpPr>
        <p:spPr>
          <a:xfrm>
            <a:off x="4076700" y="1600201"/>
            <a:ext cx="3771900" cy="2209800"/>
          </a:xfrm>
          <a:ln>
            <a:solidFill>
              <a:schemeClr val="tx2">
                <a:lumMod val="75000"/>
              </a:schemeClr>
            </a:solidFill>
          </a:ln>
        </p:spPr>
        <p:txBody>
          <a:bodyPr/>
          <a:lstStyle/>
          <a:p>
            <a:pPr>
              <a:lnSpc>
                <a:spcPct val="90000"/>
              </a:lnSpc>
              <a:buNone/>
            </a:pPr>
            <a:r>
              <a:rPr lang="en-US" altLang="ko-KR" sz="1600" dirty="0" err="1" smtClean="0">
                <a:ea typeface="Gulim" pitchFamily="34" charset="-127"/>
              </a:rPr>
              <a:t>MergeSort</a:t>
            </a:r>
            <a:r>
              <a:rPr lang="en-US" altLang="ko-KR" sz="1600" dirty="0" smtClean="0">
                <a:ea typeface="Gulim" pitchFamily="34" charset="-127"/>
              </a:rPr>
              <a:t> (A, p, r)</a:t>
            </a:r>
          </a:p>
          <a:p>
            <a:pPr>
              <a:lnSpc>
                <a:spcPct val="90000"/>
              </a:lnSpc>
              <a:buNone/>
            </a:pPr>
            <a:r>
              <a:rPr lang="en-US" altLang="ko-KR" sz="1600" dirty="0" smtClean="0">
                <a:ea typeface="Gulim" pitchFamily="34" charset="-127"/>
              </a:rPr>
              <a:t>If p &lt; r</a:t>
            </a:r>
          </a:p>
          <a:p>
            <a:pPr>
              <a:lnSpc>
                <a:spcPct val="90000"/>
              </a:lnSpc>
              <a:buNone/>
            </a:pPr>
            <a:r>
              <a:rPr lang="en-US" altLang="ko-KR" sz="1600" dirty="0" smtClean="0">
                <a:ea typeface="Gulim" pitchFamily="34" charset="-127"/>
              </a:rPr>
              <a:t>{</a:t>
            </a:r>
          </a:p>
          <a:p>
            <a:pPr>
              <a:lnSpc>
                <a:spcPct val="90000"/>
              </a:lnSpc>
              <a:buNone/>
            </a:pPr>
            <a:r>
              <a:rPr lang="en-US" altLang="ko-KR" sz="1600" dirty="0" smtClean="0">
                <a:ea typeface="Gulim" pitchFamily="34" charset="-127"/>
              </a:rPr>
              <a:t>    q = (p + r)/2;</a:t>
            </a:r>
          </a:p>
          <a:p>
            <a:pPr>
              <a:lnSpc>
                <a:spcPct val="90000"/>
              </a:lnSpc>
              <a:buNone/>
            </a:pPr>
            <a:r>
              <a:rPr lang="en-US" altLang="ko-KR" sz="1600" dirty="0" smtClean="0">
                <a:ea typeface="Gulim" pitchFamily="34" charset="-127"/>
              </a:rPr>
              <a:t>     </a:t>
            </a:r>
            <a:r>
              <a:rPr lang="en-US" altLang="ko-KR" sz="1600" dirty="0" err="1" smtClean="0">
                <a:ea typeface="Gulim" pitchFamily="34" charset="-127"/>
              </a:rPr>
              <a:t>MergeSort</a:t>
            </a:r>
            <a:r>
              <a:rPr lang="en-US" altLang="ko-KR" sz="1600" dirty="0" smtClean="0">
                <a:ea typeface="Gulim" pitchFamily="34" charset="-127"/>
              </a:rPr>
              <a:t> (A, p, q);</a:t>
            </a:r>
          </a:p>
          <a:p>
            <a:pPr>
              <a:lnSpc>
                <a:spcPct val="90000"/>
              </a:lnSpc>
              <a:buNone/>
            </a:pPr>
            <a:r>
              <a:rPr lang="en-US" altLang="ko-KR" sz="1600" dirty="0" smtClean="0">
                <a:ea typeface="Gulim" pitchFamily="34" charset="-127"/>
              </a:rPr>
              <a:t>     </a:t>
            </a:r>
            <a:r>
              <a:rPr lang="en-US" altLang="ko-KR" sz="1600" dirty="0" err="1" smtClean="0">
                <a:ea typeface="Gulim" pitchFamily="34" charset="-127"/>
              </a:rPr>
              <a:t>MergeSort</a:t>
            </a:r>
            <a:r>
              <a:rPr lang="en-US" altLang="ko-KR" sz="1600" dirty="0" smtClean="0">
                <a:ea typeface="Gulim" pitchFamily="34" charset="-127"/>
              </a:rPr>
              <a:t> (A, q+1, r);</a:t>
            </a:r>
          </a:p>
          <a:p>
            <a:pPr>
              <a:lnSpc>
                <a:spcPct val="90000"/>
              </a:lnSpc>
              <a:buNone/>
            </a:pPr>
            <a:r>
              <a:rPr lang="en-US" altLang="ko-KR" sz="1600" dirty="0" smtClean="0">
                <a:ea typeface="Gulim" pitchFamily="34" charset="-127"/>
              </a:rPr>
              <a:t>     Merge (A, p, q, r);</a:t>
            </a:r>
          </a:p>
          <a:p>
            <a:pPr>
              <a:lnSpc>
                <a:spcPct val="90000"/>
              </a:lnSpc>
              <a:buNone/>
            </a:pPr>
            <a:r>
              <a:rPr lang="en-US" altLang="ko-KR" sz="1600" dirty="0" smtClean="0">
                <a:ea typeface="Gulim" pitchFamily="34" charset="-127"/>
              </a:rPr>
              <a:t>}</a:t>
            </a:r>
            <a:endParaRPr lang="en-US" sz="1600" dirty="0" smtClean="0"/>
          </a:p>
          <a:p>
            <a:pPr marL="0" indent="0">
              <a:buNone/>
            </a:pPr>
            <a:endParaRPr lang="en-US" sz="1600" dirty="0"/>
          </a:p>
        </p:txBody>
      </p:sp>
    </p:spTree>
    <p:extLst>
      <p:ext uri="{BB962C8B-B14F-4D97-AF65-F5344CB8AC3E}">
        <p14:creationId xmlns:p14="http://schemas.microsoft.com/office/powerpoint/2010/main" val="29171510"/>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HEAPIFY)</a:t>
            </a:r>
            <a:endParaRPr lang="en-US" dirty="0" smtClean="0"/>
          </a:p>
        </p:txBody>
      </p:sp>
      <p:sp>
        <p:nvSpPr>
          <p:cNvPr id="17443" name="Slide Number Placeholder 34"/>
          <p:cNvSpPr>
            <a:spLocks noGrp="1"/>
          </p:cNvSpPr>
          <p:nvPr>
            <p:ph type="sldNum" sz="quarter" idx="12"/>
          </p:nvPr>
        </p:nvSpPr>
        <p:spPr/>
        <p:txBody>
          <a:bodyPr/>
          <a:lstStyle/>
          <a:p>
            <a:pPr fontAlgn="base">
              <a:spcBef>
                <a:spcPct val="0"/>
              </a:spcBef>
              <a:spcAft>
                <a:spcPct val="0"/>
              </a:spcAft>
              <a:defRPr/>
            </a:pPr>
            <a:fld id="{98E8C68D-0E78-429F-8EF4-C0035F94D3F6}" type="slidenum">
              <a:rPr lang="en-US" smtClean="0">
                <a:solidFill>
                  <a:prstClr val="black"/>
                </a:solidFill>
              </a:rPr>
              <a:pPr fontAlgn="base">
                <a:spcBef>
                  <a:spcPct val="0"/>
                </a:spcBef>
                <a:spcAft>
                  <a:spcPct val="0"/>
                </a:spcAft>
                <a:defRPr/>
              </a:pPr>
              <a:t>40</a:t>
            </a:fld>
            <a:endParaRPr lang="en-US" smtClean="0">
              <a:solidFill>
                <a:prstClr val="black"/>
              </a:solidFill>
            </a:endParaRPr>
          </a:p>
        </p:txBody>
      </p:sp>
      <p:sp>
        <p:nvSpPr>
          <p:cNvPr id="116739"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167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7413"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7414"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7415"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sp>
        <p:nvSpPr>
          <p:cNvPr id="17416"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7417"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7418"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2</a:t>
            </a:r>
          </a:p>
        </p:txBody>
      </p:sp>
      <p:sp>
        <p:nvSpPr>
          <p:cNvPr id="17419"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17420"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cxnSp>
        <p:nvCxnSpPr>
          <p:cNvPr id="17421" name="AutoShape 13"/>
          <p:cNvCxnSpPr>
            <a:cxnSpLocks noChangeShapeType="1"/>
            <a:stCxn id="116739" idx="3"/>
            <a:endCxn id="1167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17422" name="AutoShape 14"/>
          <p:cNvCxnSpPr>
            <a:cxnSpLocks noChangeShapeType="1"/>
            <a:stCxn id="116739" idx="5"/>
            <a:endCxn id="17413"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17423" name="AutoShape 15"/>
          <p:cNvCxnSpPr>
            <a:cxnSpLocks noChangeShapeType="1"/>
            <a:stCxn id="116740" idx="3"/>
            <a:endCxn id="17414"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17424" name="AutoShape 16"/>
          <p:cNvCxnSpPr>
            <a:cxnSpLocks noChangeShapeType="1"/>
            <a:stCxn id="116740" idx="5"/>
            <a:endCxn id="17415"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17425" name="AutoShape 17"/>
          <p:cNvCxnSpPr>
            <a:cxnSpLocks noChangeShapeType="1"/>
            <a:stCxn id="17413" idx="3"/>
            <a:endCxn id="17416"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17426" name="AutoShape 18"/>
          <p:cNvCxnSpPr>
            <a:cxnSpLocks noChangeShapeType="1"/>
            <a:stCxn id="17413" idx="5"/>
            <a:endCxn id="17417"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17427" name="AutoShape 19"/>
          <p:cNvCxnSpPr>
            <a:cxnSpLocks noChangeShapeType="1"/>
            <a:stCxn id="17414" idx="3"/>
            <a:endCxn id="17418"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17428" name="AutoShape 20"/>
          <p:cNvCxnSpPr>
            <a:cxnSpLocks noChangeShapeType="1"/>
            <a:stCxn id="17414" idx="5"/>
            <a:endCxn id="17419"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17429" name="AutoShape 21"/>
          <p:cNvCxnSpPr>
            <a:cxnSpLocks noChangeShapeType="1"/>
            <a:stCxn id="17415" idx="3"/>
            <a:endCxn id="17420"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16759"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16760"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7433"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17434"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7435"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17436"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7437"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3</a:t>
            </a:r>
          </a:p>
        </p:txBody>
      </p:sp>
      <p:sp>
        <p:nvSpPr>
          <p:cNvPr id="17438"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2</a:t>
            </a:r>
          </a:p>
        </p:txBody>
      </p:sp>
      <p:sp>
        <p:nvSpPr>
          <p:cNvPr id="17439"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17440"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116770" name="Text Box 34"/>
          <p:cNvSpPr txBox="1">
            <a:spLocks noChangeArrowheads="1"/>
          </p:cNvSpPr>
          <p:nvPr/>
        </p:nvSpPr>
        <p:spPr bwMode="auto">
          <a:xfrm>
            <a:off x="2209800" y="2435423"/>
            <a:ext cx="1600200" cy="307777"/>
          </a:xfrm>
          <a:prstGeom prst="rect">
            <a:avLst/>
          </a:prstGeom>
          <a:noFill/>
          <a:ln w="9525">
            <a:noFill/>
            <a:miter lim="800000"/>
            <a:headEnd/>
            <a:tailEnd/>
          </a:ln>
        </p:spPr>
        <p:txBody>
          <a:bodyPr wrap="square">
            <a:spAutoFit/>
          </a:bodyPr>
          <a:lstStyle/>
          <a:p>
            <a:pPr>
              <a:spcBef>
                <a:spcPct val="50000"/>
              </a:spcBef>
            </a:pPr>
            <a:r>
              <a:rPr lang="en-US" sz="1400" dirty="0" smtClean="0">
                <a:solidFill>
                  <a:prstClr val="black"/>
                </a:solidFill>
              </a:rPr>
              <a:t>HEAPIFY </a:t>
            </a:r>
            <a:r>
              <a:rPr lang="en-US" sz="1400" dirty="0">
                <a:solidFill>
                  <a:prstClr val="black"/>
                </a:solidFill>
              </a:rPr>
              <a:t>(A, 1</a:t>
            </a:r>
            <a:r>
              <a:rPr lang="en-US" sz="1400" dirty="0" smtClean="0">
                <a:solidFill>
                  <a:prstClr val="black"/>
                </a:solidFill>
              </a:rPr>
              <a:t>)</a:t>
            </a:r>
            <a:endParaRPr lang="en-US" sz="1400" dirty="0">
              <a:solidFill>
                <a:prstClr val="black"/>
              </a:solidFill>
            </a:endParaRPr>
          </a:p>
        </p:txBody>
      </p:sp>
      <p:sp>
        <p:nvSpPr>
          <p:cNvPr id="2" name="Text Box 32"/>
          <p:cNvSpPr txBox="1">
            <a:spLocks noChangeArrowheads="1"/>
          </p:cNvSpPr>
          <p:nvPr/>
        </p:nvSpPr>
        <p:spPr bwMode="auto">
          <a:xfrm>
            <a:off x="1295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37" name="Rectangle 3"/>
          <p:cNvSpPr txBox="1">
            <a:spLocks noChangeArrowheads="1"/>
          </p:cNvSpPr>
          <p:nvPr/>
        </p:nvSpPr>
        <p:spPr>
          <a:xfrm>
            <a:off x="5715000" y="1755775"/>
            <a:ext cx="3276600" cy="2435225"/>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8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a:t>
            </a:r>
            <a:r>
              <a:rPr lang="en-US" altLang="ko-KR" sz="8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2</a:t>
            </a:r>
            <a:r>
              <a:rPr lang="en-US" altLang="ko-KR" sz="8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3</a:t>
            </a:r>
            <a:r>
              <a:rPr lang="en-US" altLang="ko-KR" sz="800" smtClean="0">
                <a:solidFill>
                  <a:prstClr val="black"/>
                </a:solidFill>
                <a:latin typeface="Courier New" pitchFamily="49" charset="0"/>
                <a:ea typeface="Batang" pitchFamily="18" charset="-127"/>
                <a:cs typeface="Courier New" pitchFamily="49" charset="0"/>
              </a:rPr>
              <a:t>	if L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4</a:t>
            </a:r>
            <a:r>
              <a:rPr lang="en-US" altLang="ko-KR" sz="8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5</a:t>
            </a:r>
            <a:r>
              <a:rPr lang="en-US" altLang="ko-KR" sz="8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6</a:t>
            </a:r>
            <a:r>
              <a:rPr lang="en-US" altLang="ko-KR" sz="8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7</a:t>
            </a:r>
            <a:r>
              <a:rPr lang="en-US" altLang="ko-KR" sz="800" smtClean="0">
                <a:solidFill>
                  <a:prstClr val="black"/>
                </a:solidFill>
                <a:latin typeface="Courier New" pitchFamily="49" charset="0"/>
                <a:ea typeface="Batang" pitchFamily="18" charset="-127"/>
                <a:cs typeface="Courier New" pitchFamily="49" charset="0"/>
              </a:rPr>
              <a:t>	if  R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8</a:t>
            </a:r>
            <a:r>
              <a:rPr lang="en-US" altLang="ko-KR" sz="8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9</a:t>
            </a:r>
            <a:r>
              <a:rPr lang="en-US" altLang="ko-KR" sz="800" smtClean="0">
                <a:solidFill>
                  <a:prstClr val="black"/>
                </a:solidFill>
                <a:latin typeface="Courier New" pitchFamily="49" charset="0"/>
                <a:ea typeface="Batang" pitchFamily="18" charset="-127"/>
                <a:cs typeface="Courier New" pitchFamily="49" charset="0"/>
              </a:rPr>
              <a:t>	if Largest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10</a:t>
            </a:r>
            <a:r>
              <a:rPr lang="en-US" altLang="ko-KR" sz="8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11</a:t>
            </a:r>
            <a:r>
              <a:rPr lang="en-US" altLang="ko-KR" sz="8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12</a:t>
            </a:r>
            <a:r>
              <a:rPr lang="en-US" altLang="ko-KR" sz="800" smtClean="0">
                <a:solidFill>
                  <a:prstClr val="black"/>
                </a:solidFill>
                <a:latin typeface="Courier New" pitchFamily="49" charset="0"/>
                <a:ea typeface="Batang" pitchFamily="18" charset="-127"/>
                <a:cs typeface="Courier New" pitchFamily="49" charset="0"/>
              </a:rPr>
              <a:t>		</a:t>
            </a: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800" smtClean="0">
                <a:solidFill>
                  <a:srgbClr val="FF0000"/>
                </a:solidFill>
                <a:latin typeface="Courier New" pitchFamily="49" charset="0"/>
                <a:ea typeface="Batang" pitchFamily="18" charset="-127"/>
                <a:cs typeface="Courier New" pitchFamily="49" charset="0"/>
              </a:rPr>
              <a:t>13</a:t>
            </a:r>
            <a:r>
              <a:rPr lang="en-US" sz="800" smtClean="0">
                <a:solidFill>
                  <a:prstClr val="black"/>
                </a:solidFill>
                <a:latin typeface="Courier New" pitchFamily="49" charset="0"/>
                <a:ea typeface="Batang" pitchFamily="18" charset="-127"/>
                <a:cs typeface="Courier New" pitchFamily="49" charset="0"/>
              </a:rPr>
              <a:t>	} </a:t>
            </a:r>
            <a:r>
              <a:rPr lang="en-US" sz="8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800" smtClean="0">
                <a:solidFill>
                  <a:prstClr val="black"/>
                </a:solidFill>
                <a:latin typeface="Courier New" pitchFamily="49" charset="0"/>
                <a:ea typeface="Batang" pitchFamily="18" charset="-127"/>
                <a:cs typeface="Courier New" pitchFamily="49" charset="0"/>
              </a:rPr>
              <a:t>}</a:t>
            </a:r>
            <a:r>
              <a:rPr lang="en-US" sz="800" smtClean="0">
                <a:solidFill>
                  <a:srgbClr val="009900"/>
                </a:solidFill>
                <a:latin typeface="Courier New" pitchFamily="49" charset="0"/>
                <a:ea typeface="Batang" pitchFamily="18" charset="-127"/>
                <a:cs typeface="Courier New" pitchFamily="49" charset="0"/>
              </a:rPr>
              <a:t>// end of HEAPIFY</a:t>
            </a:r>
            <a:endParaRPr lang="en-US" sz="800" dirty="0" smtClean="0">
              <a:solidFill>
                <a:srgbClr val="009900"/>
              </a:solidFill>
              <a:latin typeface="Courier New" pitchFamily="49" charset="0"/>
              <a:ea typeface="Batang" pitchFamily="18" charset="-127"/>
              <a:cs typeface="Courier New" pitchFamily="49" charset="0"/>
            </a:endParaRPr>
          </a:p>
        </p:txBody>
      </p:sp>
      <p:sp>
        <p:nvSpPr>
          <p:cNvPr id="3" name="Rectangle 2"/>
          <p:cNvSpPr/>
          <p:nvPr/>
        </p:nvSpPr>
        <p:spPr>
          <a:xfrm>
            <a:off x="949131" y="3745468"/>
            <a:ext cx="479619" cy="369332"/>
          </a:xfrm>
          <a:prstGeom prst="rect">
            <a:avLst/>
          </a:prstGeom>
        </p:spPr>
        <p:txBody>
          <a:bodyPr wrap="none">
            <a:spAutoFit/>
          </a:bodyPr>
          <a:lstStyle/>
          <a:p>
            <a:pPr algn="ctr"/>
            <a:r>
              <a:rPr lang="en-US" dirty="0" smtClean="0">
                <a:solidFill>
                  <a:prstClr val="black"/>
                </a:solidFill>
              </a:rPr>
              <a:t>14</a:t>
            </a:r>
            <a:endParaRPr lang="en-US" dirty="0">
              <a:solidFill>
                <a:prstClr val="black"/>
              </a:solidFill>
            </a:endParaRPr>
          </a:p>
        </p:txBody>
      </p:sp>
      <p:sp>
        <p:nvSpPr>
          <p:cNvPr id="4" name="Rectangle 3"/>
          <p:cNvSpPr/>
          <p:nvPr/>
        </p:nvSpPr>
        <p:spPr>
          <a:xfrm>
            <a:off x="1863901" y="2665789"/>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2582235" y="5588358"/>
            <a:ext cx="479619" cy="369332"/>
          </a:xfrm>
          <a:prstGeom prst="rect">
            <a:avLst/>
          </a:prstGeom>
        </p:spPr>
        <p:txBody>
          <a:bodyPr wrap="none">
            <a:spAutoFit/>
          </a:bodyPr>
          <a:lstStyle/>
          <a:p>
            <a:pPr algn="ctr"/>
            <a:r>
              <a:rPr lang="en-US" dirty="0" smtClean="0">
                <a:solidFill>
                  <a:prstClr val="black"/>
                </a:solidFill>
              </a:rPr>
              <a:t>14</a:t>
            </a:r>
            <a:endParaRPr lang="en-US" dirty="0">
              <a:solidFill>
                <a:prstClr val="black"/>
              </a:solidFill>
            </a:endParaRPr>
          </a:p>
        </p:txBody>
      </p:sp>
      <p:sp>
        <p:nvSpPr>
          <p:cNvPr id="6" name="TextBox 5"/>
          <p:cNvSpPr txBox="1"/>
          <p:nvPr/>
        </p:nvSpPr>
        <p:spPr>
          <a:xfrm>
            <a:off x="2667000" y="1704201"/>
            <a:ext cx="361156" cy="276999"/>
          </a:xfrm>
          <a:prstGeom prst="rect">
            <a:avLst/>
          </a:prstGeom>
          <a:noFill/>
        </p:spPr>
        <p:txBody>
          <a:bodyPr wrap="square" rtlCol="0">
            <a:spAutoFit/>
          </a:bodyPr>
          <a:lstStyle/>
          <a:p>
            <a:r>
              <a:rPr lang="en-US" sz="1200" dirty="0" smtClean="0">
                <a:solidFill>
                  <a:prstClr val="black"/>
                </a:solidFill>
              </a:rPr>
              <a:t>0</a:t>
            </a:r>
          </a:p>
        </p:txBody>
      </p:sp>
      <p:sp>
        <p:nvSpPr>
          <p:cNvPr id="42" name="TextBox 41"/>
          <p:cNvSpPr txBox="1"/>
          <p:nvPr/>
        </p:nvSpPr>
        <p:spPr>
          <a:xfrm>
            <a:off x="1524000" y="2694801"/>
            <a:ext cx="361156" cy="276999"/>
          </a:xfrm>
          <a:prstGeom prst="rect">
            <a:avLst/>
          </a:prstGeom>
          <a:noFill/>
        </p:spPr>
        <p:txBody>
          <a:bodyPr wrap="square" rtlCol="0">
            <a:spAutoFit/>
          </a:bodyPr>
          <a:lstStyle/>
          <a:p>
            <a:r>
              <a:rPr lang="en-US" sz="1200" dirty="0" smtClean="0">
                <a:solidFill>
                  <a:prstClr val="black"/>
                </a:solidFill>
              </a:rPr>
              <a:t>1</a:t>
            </a:r>
          </a:p>
        </p:txBody>
      </p:sp>
      <p:sp>
        <p:nvSpPr>
          <p:cNvPr id="43" name="TextBox 42"/>
          <p:cNvSpPr txBox="1"/>
          <p:nvPr/>
        </p:nvSpPr>
        <p:spPr>
          <a:xfrm>
            <a:off x="3886200" y="2692758"/>
            <a:ext cx="361156" cy="276999"/>
          </a:xfrm>
          <a:prstGeom prst="rect">
            <a:avLst/>
          </a:prstGeom>
          <a:noFill/>
        </p:spPr>
        <p:txBody>
          <a:bodyPr wrap="square" rtlCol="0">
            <a:spAutoFit/>
          </a:bodyPr>
          <a:lstStyle/>
          <a:p>
            <a:r>
              <a:rPr lang="en-US" sz="1200" dirty="0" smtClean="0">
                <a:solidFill>
                  <a:prstClr val="black"/>
                </a:solidFill>
              </a:rPr>
              <a:t>2</a:t>
            </a:r>
          </a:p>
        </p:txBody>
      </p:sp>
      <p:sp>
        <p:nvSpPr>
          <p:cNvPr id="44" name="TextBox 43"/>
          <p:cNvSpPr txBox="1"/>
          <p:nvPr/>
        </p:nvSpPr>
        <p:spPr>
          <a:xfrm>
            <a:off x="629444" y="3810000"/>
            <a:ext cx="361156" cy="276999"/>
          </a:xfrm>
          <a:prstGeom prst="rect">
            <a:avLst/>
          </a:prstGeom>
          <a:noFill/>
        </p:spPr>
        <p:txBody>
          <a:bodyPr wrap="square" rtlCol="0">
            <a:spAutoFit/>
          </a:bodyPr>
          <a:lstStyle/>
          <a:p>
            <a:r>
              <a:rPr lang="en-US" sz="1200" dirty="0" smtClean="0">
                <a:solidFill>
                  <a:prstClr val="black"/>
                </a:solidFill>
              </a:rPr>
              <a:t>3</a:t>
            </a:r>
          </a:p>
        </p:txBody>
      </p:sp>
      <p:sp>
        <p:nvSpPr>
          <p:cNvPr id="45" name="TextBox 44"/>
          <p:cNvSpPr txBox="1"/>
          <p:nvPr/>
        </p:nvSpPr>
        <p:spPr>
          <a:xfrm>
            <a:off x="2229644" y="3810000"/>
            <a:ext cx="361156" cy="276999"/>
          </a:xfrm>
          <a:prstGeom prst="rect">
            <a:avLst/>
          </a:prstGeom>
          <a:noFill/>
        </p:spPr>
        <p:txBody>
          <a:bodyPr wrap="square" rtlCol="0">
            <a:spAutoFit/>
          </a:bodyPr>
          <a:lstStyle/>
          <a:p>
            <a:r>
              <a:rPr lang="en-US" sz="1200" dirty="0" smtClean="0">
                <a:solidFill>
                  <a:prstClr val="black"/>
                </a:solidFill>
              </a:rPr>
              <a:t>4</a:t>
            </a:r>
          </a:p>
        </p:txBody>
      </p:sp>
      <p:sp>
        <p:nvSpPr>
          <p:cNvPr id="46" name="TextBox 45"/>
          <p:cNvSpPr txBox="1"/>
          <p:nvPr/>
        </p:nvSpPr>
        <p:spPr>
          <a:xfrm>
            <a:off x="3124200" y="3810000"/>
            <a:ext cx="361156" cy="276999"/>
          </a:xfrm>
          <a:prstGeom prst="rect">
            <a:avLst/>
          </a:prstGeom>
          <a:noFill/>
        </p:spPr>
        <p:txBody>
          <a:bodyPr wrap="square" rtlCol="0">
            <a:spAutoFit/>
          </a:bodyPr>
          <a:lstStyle/>
          <a:p>
            <a:r>
              <a:rPr lang="en-US" sz="1200" dirty="0" smtClean="0">
                <a:solidFill>
                  <a:prstClr val="black"/>
                </a:solidFill>
              </a:rPr>
              <a:t>5</a:t>
            </a:r>
          </a:p>
        </p:txBody>
      </p:sp>
      <p:sp>
        <p:nvSpPr>
          <p:cNvPr id="47" name="TextBox 46"/>
          <p:cNvSpPr txBox="1"/>
          <p:nvPr/>
        </p:nvSpPr>
        <p:spPr>
          <a:xfrm>
            <a:off x="4668044" y="3810000"/>
            <a:ext cx="361156" cy="276999"/>
          </a:xfrm>
          <a:prstGeom prst="rect">
            <a:avLst/>
          </a:prstGeom>
          <a:noFill/>
        </p:spPr>
        <p:txBody>
          <a:bodyPr wrap="square" rtlCol="0">
            <a:spAutoFit/>
          </a:bodyPr>
          <a:lstStyle/>
          <a:p>
            <a:r>
              <a:rPr lang="en-US" sz="1200" dirty="0" smtClean="0">
                <a:solidFill>
                  <a:prstClr val="black"/>
                </a:solidFill>
              </a:rPr>
              <a:t>6</a:t>
            </a:r>
          </a:p>
        </p:txBody>
      </p:sp>
      <p:sp>
        <p:nvSpPr>
          <p:cNvPr id="48" name="TextBox 47"/>
          <p:cNvSpPr txBox="1"/>
          <p:nvPr/>
        </p:nvSpPr>
        <p:spPr>
          <a:xfrm>
            <a:off x="223760" y="4828401"/>
            <a:ext cx="361156" cy="276999"/>
          </a:xfrm>
          <a:prstGeom prst="rect">
            <a:avLst/>
          </a:prstGeom>
          <a:noFill/>
        </p:spPr>
        <p:txBody>
          <a:bodyPr wrap="square" rtlCol="0">
            <a:spAutoFit/>
          </a:bodyPr>
          <a:lstStyle/>
          <a:p>
            <a:r>
              <a:rPr lang="en-US" sz="1200" dirty="0" smtClean="0">
                <a:solidFill>
                  <a:prstClr val="black"/>
                </a:solidFill>
              </a:rPr>
              <a:t>7</a:t>
            </a:r>
          </a:p>
        </p:txBody>
      </p:sp>
      <p:sp>
        <p:nvSpPr>
          <p:cNvPr id="49" name="TextBox 48"/>
          <p:cNvSpPr txBox="1"/>
          <p:nvPr/>
        </p:nvSpPr>
        <p:spPr>
          <a:xfrm>
            <a:off x="1143000" y="4828401"/>
            <a:ext cx="361156" cy="276999"/>
          </a:xfrm>
          <a:prstGeom prst="rect">
            <a:avLst/>
          </a:prstGeom>
          <a:noFill/>
        </p:spPr>
        <p:txBody>
          <a:bodyPr wrap="square" rtlCol="0">
            <a:spAutoFit/>
          </a:bodyPr>
          <a:lstStyle/>
          <a:p>
            <a:r>
              <a:rPr lang="en-US" sz="1200" dirty="0" smtClean="0">
                <a:solidFill>
                  <a:prstClr val="black"/>
                </a:solidFill>
              </a:rPr>
              <a:t>8</a:t>
            </a:r>
          </a:p>
        </p:txBody>
      </p:sp>
      <p:sp>
        <p:nvSpPr>
          <p:cNvPr id="50" name="TextBox 49"/>
          <p:cNvSpPr txBox="1"/>
          <p:nvPr/>
        </p:nvSpPr>
        <p:spPr>
          <a:xfrm>
            <a:off x="1924844" y="4828401"/>
            <a:ext cx="361156" cy="276999"/>
          </a:xfrm>
          <a:prstGeom prst="rect">
            <a:avLst/>
          </a:prstGeom>
          <a:noFill/>
        </p:spPr>
        <p:txBody>
          <a:bodyPr wrap="square" rtlCol="0">
            <a:spAutoFit/>
          </a:bodyPr>
          <a:lstStyle/>
          <a:p>
            <a:r>
              <a:rPr lang="en-US" sz="1200" dirty="0" smtClean="0">
                <a:solidFill>
                  <a:prstClr val="black"/>
                </a:solidFill>
              </a:rPr>
              <a:t>9</a:t>
            </a:r>
          </a:p>
        </p:txBody>
      </p:sp>
      <p:sp>
        <p:nvSpPr>
          <p:cNvPr id="7" name="Rectangle 6"/>
          <p:cNvSpPr/>
          <p:nvPr/>
        </p:nvSpPr>
        <p:spPr>
          <a:xfrm>
            <a:off x="1751212" y="5601237"/>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Tree>
    <p:extLst>
      <p:ext uri="{BB962C8B-B14F-4D97-AF65-F5344CB8AC3E}">
        <p14:creationId xmlns:p14="http://schemas.microsoft.com/office/powerpoint/2010/main" val="1903182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67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116740"/>
                                        </p:tgtEl>
                                        <p:attrNameLst>
                                          <p:attrName>fillcolor</p:attrName>
                                        </p:attrNameLst>
                                      </p:cBhvr>
                                      <p:to>
                                        <a:srgbClr val="FFCCFF"/>
                                      </p:to>
                                    </p:animClr>
                                    <p:set>
                                      <p:cBhvr>
                                        <p:cTn id="11" dur="2000" fill="hold"/>
                                        <p:tgtEl>
                                          <p:spTgt spid="116740"/>
                                        </p:tgtEl>
                                        <p:attrNameLst>
                                          <p:attrName>fill.type</p:attrName>
                                        </p:attrNameLst>
                                      </p:cBhvr>
                                      <p:to>
                                        <p:strVal val="solid"/>
                                      </p:to>
                                    </p:set>
                                    <p:set>
                                      <p:cBhvr>
                                        <p:cTn id="12" dur="2000" fill="hold"/>
                                        <p:tgtEl>
                                          <p:spTgt spid="116740"/>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2000" fill="hold"/>
                                        <p:tgtEl>
                                          <p:spTgt spid="17415"/>
                                        </p:tgtEl>
                                        <p:attrNameLst>
                                          <p:attrName>fillcolor</p:attrName>
                                        </p:attrNameLst>
                                      </p:cBhvr>
                                      <p:to>
                                        <a:srgbClr val="FFCCFF"/>
                                      </p:to>
                                    </p:animClr>
                                    <p:set>
                                      <p:cBhvr>
                                        <p:cTn id="15" dur="2000" fill="hold"/>
                                        <p:tgtEl>
                                          <p:spTgt spid="17415"/>
                                        </p:tgtEl>
                                        <p:attrNameLst>
                                          <p:attrName>fill.type</p:attrName>
                                        </p:attrNameLst>
                                      </p:cBhvr>
                                      <p:to>
                                        <p:strVal val="solid"/>
                                      </p:to>
                                    </p:set>
                                    <p:set>
                                      <p:cBhvr>
                                        <p:cTn id="16" dur="2000" fill="hold"/>
                                        <p:tgtEl>
                                          <p:spTgt spid="17415"/>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2000" fill="hold"/>
                                        <p:tgtEl>
                                          <p:spTgt spid="17414"/>
                                        </p:tgtEl>
                                        <p:attrNameLst>
                                          <p:attrName>fillcolor</p:attrName>
                                        </p:attrNameLst>
                                      </p:cBhvr>
                                      <p:to>
                                        <a:srgbClr val="FFCCFF"/>
                                      </p:to>
                                    </p:animClr>
                                    <p:set>
                                      <p:cBhvr>
                                        <p:cTn id="19" dur="2000" fill="hold"/>
                                        <p:tgtEl>
                                          <p:spTgt spid="17414"/>
                                        </p:tgtEl>
                                        <p:attrNameLst>
                                          <p:attrName>fill.type</p:attrName>
                                        </p:attrNameLst>
                                      </p:cBhvr>
                                      <p:to>
                                        <p:strVal val="solid"/>
                                      </p:to>
                                    </p:set>
                                    <p:set>
                                      <p:cBhvr>
                                        <p:cTn id="20" dur="2000" fill="hold"/>
                                        <p:tgtEl>
                                          <p:spTgt spid="17414"/>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17418"/>
                                        </p:tgtEl>
                                        <p:attrNameLst>
                                          <p:attrName>fillcolor</p:attrName>
                                        </p:attrNameLst>
                                      </p:cBhvr>
                                      <p:to>
                                        <a:srgbClr val="FFCCFF"/>
                                      </p:to>
                                    </p:animClr>
                                    <p:set>
                                      <p:cBhvr>
                                        <p:cTn id="23" dur="2000" fill="hold"/>
                                        <p:tgtEl>
                                          <p:spTgt spid="17418"/>
                                        </p:tgtEl>
                                        <p:attrNameLst>
                                          <p:attrName>fill.type</p:attrName>
                                        </p:attrNameLst>
                                      </p:cBhvr>
                                      <p:to>
                                        <p:strVal val="solid"/>
                                      </p:to>
                                    </p:set>
                                    <p:set>
                                      <p:cBhvr>
                                        <p:cTn id="24" dur="2000" fill="hold"/>
                                        <p:tgtEl>
                                          <p:spTgt spid="17418"/>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17419"/>
                                        </p:tgtEl>
                                        <p:attrNameLst>
                                          <p:attrName>fillcolor</p:attrName>
                                        </p:attrNameLst>
                                      </p:cBhvr>
                                      <p:to>
                                        <a:srgbClr val="FFCCFF"/>
                                      </p:to>
                                    </p:animClr>
                                    <p:set>
                                      <p:cBhvr>
                                        <p:cTn id="27" dur="2000" fill="hold"/>
                                        <p:tgtEl>
                                          <p:spTgt spid="17419"/>
                                        </p:tgtEl>
                                        <p:attrNameLst>
                                          <p:attrName>fill.type</p:attrName>
                                        </p:attrNameLst>
                                      </p:cBhvr>
                                      <p:to>
                                        <p:strVal val="solid"/>
                                      </p:to>
                                    </p:set>
                                    <p:set>
                                      <p:cBhvr>
                                        <p:cTn id="28" dur="2000" fill="hold"/>
                                        <p:tgtEl>
                                          <p:spTgt spid="17419"/>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17420"/>
                                        </p:tgtEl>
                                        <p:attrNameLst>
                                          <p:attrName>fillcolor</p:attrName>
                                        </p:attrNameLst>
                                      </p:cBhvr>
                                      <p:to>
                                        <a:srgbClr val="FFCCFF"/>
                                      </p:to>
                                    </p:animClr>
                                    <p:set>
                                      <p:cBhvr>
                                        <p:cTn id="31" dur="2000" fill="hold"/>
                                        <p:tgtEl>
                                          <p:spTgt spid="17420"/>
                                        </p:tgtEl>
                                        <p:attrNameLst>
                                          <p:attrName>fill.type</p:attrName>
                                        </p:attrNameLst>
                                      </p:cBhvr>
                                      <p:to>
                                        <p:strVal val="solid"/>
                                      </p:to>
                                    </p:set>
                                    <p:set>
                                      <p:cBhvr>
                                        <p:cTn id="32" dur="2000" fill="hold"/>
                                        <p:tgtEl>
                                          <p:spTgt spid="17420"/>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116760"/>
                                        </p:tgtEl>
                                        <p:attrNameLst>
                                          <p:attrName>fillcolor</p:attrName>
                                        </p:attrNameLst>
                                      </p:cBhvr>
                                      <p:to>
                                        <a:srgbClr val="FFCCFF"/>
                                      </p:to>
                                    </p:animClr>
                                    <p:set>
                                      <p:cBhvr>
                                        <p:cTn id="35" dur="2000" fill="hold"/>
                                        <p:tgtEl>
                                          <p:spTgt spid="116760"/>
                                        </p:tgtEl>
                                        <p:attrNameLst>
                                          <p:attrName>fill.type</p:attrName>
                                        </p:attrNameLst>
                                      </p:cBhvr>
                                      <p:to>
                                        <p:strVal val="solid"/>
                                      </p:to>
                                    </p:set>
                                    <p:set>
                                      <p:cBhvr>
                                        <p:cTn id="36" dur="2000" fill="hold"/>
                                        <p:tgtEl>
                                          <p:spTgt spid="116760"/>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2000" fill="hold"/>
                                        <p:tgtEl>
                                          <p:spTgt spid="17434"/>
                                        </p:tgtEl>
                                        <p:attrNameLst>
                                          <p:attrName>fillcolor</p:attrName>
                                        </p:attrNameLst>
                                      </p:cBhvr>
                                      <p:to>
                                        <a:srgbClr val="FFCCFF"/>
                                      </p:to>
                                    </p:animClr>
                                    <p:set>
                                      <p:cBhvr>
                                        <p:cTn id="39" dur="2000" fill="hold"/>
                                        <p:tgtEl>
                                          <p:spTgt spid="17434"/>
                                        </p:tgtEl>
                                        <p:attrNameLst>
                                          <p:attrName>fill.type</p:attrName>
                                        </p:attrNameLst>
                                      </p:cBhvr>
                                      <p:to>
                                        <p:strVal val="solid"/>
                                      </p:to>
                                    </p:set>
                                    <p:set>
                                      <p:cBhvr>
                                        <p:cTn id="40" dur="2000" fill="hold"/>
                                        <p:tgtEl>
                                          <p:spTgt spid="17434"/>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2000" fill="hold"/>
                                        <p:tgtEl>
                                          <p:spTgt spid="17435"/>
                                        </p:tgtEl>
                                        <p:attrNameLst>
                                          <p:attrName>fillcolor</p:attrName>
                                        </p:attrNameLst>
                                      </p:cBhvr>
                                      <p:to>
                                        <a:srgbClr val="FFCCFF"/>
                                      </p:to>
                                    </p:animClr>
                                    <p:set>
                                      <p:cBhvr>
                                        <p:cTn id="43" dur="2000" fill="hold"/>
                                        <p:tgtEl>
                                          <p:spTgt spid="17435"/>
                                        </p:tgtEl>
                                        <p:attrNameLst>
                                          <p:attrName>fill.type</p:attrName>
                                        </p:attrNameLst>
                                      </p:cBhvr>
                                      <p:to>
                                        <p:strVal val="solid"/>
                                      </p:to>
                                    </p:set>
                                    <p:set>
                                      <p:cBhvr>
                                        <p:cTn id="44" dur="2000" fill="hold"/>
                                        <p:tgtEl>
                                          <p:spTgt spid="17435"/>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2000" fill="hold"/>
                                        <p:tgtEl>
                                          <p:spTgt spid="17438"/>
                                        </p:tgtEl>
                                        <p:attrNameLst>
                                          <p:attrName>fillcolor</p:attrName>
                                        </p:attrNameLst>
                                      </p:cBhvr>
                                      <p:to>
                                        <a:srgbClr val="FFCCFF"/>
                                      </p:to>
                                    </p:animClr>
                                    <p:set>
                                      <p:cBhvr>
                                        <p:cTn id="47" dur="2000" fill="hold"/>
                                        <p:tgtEl>
                                          <p:spTgt spid="17438"/>
                                        </p:tgtEl>
                                        <p:attrNameLst>
                                          <p:attrName>fill.type</p:attrName>
                                        </p:attrNameLst>
                                      </p:cBhvr>
                                      <p:to>
                                        <p:strVal val="solid"/>
                                      </p:to>
                                    </p:set>
                                    <p:set>
                                      <p:cBhvr>
                                        <p:cTn id="48" dur="2000" fill="hold"/>
                                        <p:tgtEl>
                                          <p:spTgt spid="17438"/>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2000" fill="hold"/>
                                        <p:tgtEl>
                                          <p:spTgt spid="17439"/>
                                        </p:tgtEl>
                                        <p:attrNameLst>
                                          <p:attrName>fillcolor</p:attrName>
                                        </p:attrNameLst>
                                      </p:cBhvr>
                                      <p:to>
                                        <a:srgbClr val="FFCCFF"/>
                                      </p:to>
                                    </p:animClr>
                                    <p:set>
                                      <p:cBhvr>
                                        <p:cTn id="51" dur="2000" fill="hold"/>
                                        <p:tgtEl>
                                          <p:spTgt spid="17439"/>
                                        </p:tgtEl>
                                        <p:attrNameLst>
                                          <p:attrName>fill.type</p:attrName>
                                        </p:attrNameLst>
                                      </p:cBhvr>
                                      <p:to>
                                        <p:strVal val="solid"/>
                                      </p:to>
                                    </p:set>
                                    <p:set>
                                      <p:cBhvr>
                                        <p:cTn id="52" dur="2000" fill="hold"/>
                                        <p:tgtEl>
                                          <p:spTgt spid="17439"/>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2000" fill="hold"/>
                                        <p:tgtEl>
                                          <p:spTgt spid="17440"/>
                                        </p:tgtEl>
                                        <p:attrNameLst>
                                          <p:attrName>fillcolor</p:attrName>
                                        </p:attrNameLst>
                                      </p:cBhvr>
                                      <p:to>
                                        <a:srgbClr val="FFCCFF"/>
                                      </p:to>
                                    </p:animClr>
                                    <p:set>
                                      <p:cBhvr>
                                        <p:cTn id="55" dur="2000" fill="hold"/>
                                        <p:tgtEl>
                                          <p:spTgt spid="17440"/>
                                        </p:tgtEl>
                                        <p:attrNameLst>
                                          <p:attrName>fill.type</p:attrName>
                                        </p:attrNameLst>
                                      </p:cBhvr>
                                      <p:to>
                                        <p:strVal val="solid"/>
                                      </p:to>
                                    </p:set>
                                    <p:set>
                                      <p:cBhvr>
                                        <p:cTn id="56" dur="2000" fill="hold"/>
                                        <p:tgtEl>
                                          <p:spTgt spid="17440"/>
                                        </p:tgtEl>
                                        <p:attrNameLst>
                                          <p:attrName>fill.on</p:attrName>
                                        </p:attrNameLst>
                                      </p:cBhvr>
                                      <p:to>
                                        <p:strVal val="true"/>
                                      </p:to>
                                    </p:set>
                                  </p:childTnLst>
                                </p:cTn>
                              </p:par>
                            </p:childTnLst>
                          </p:cTn>
                        </p:par>
                      </p:childTnLst>
                    </p:cTn>
                  </p:par>
                  <p:par>
                    <p:cTn id="57" fill="hold">
                      <p:stCondLst>
                        <p:cond delay="indefinite"/>
                      </p:stCondLst>
                      <p:childTnLst>
                        <p:par>
                          <p:cTn id="58" fill="hold">
                            <p:stCondLst>
                              <p:cond delay="0"/>
                            </p:stCondLst>
                            <p:childTnLst>
                              <p:par>
                                <p:cTn id="59" presetID="42" presetClass="path" presetSubtype="0" accel="50000" decel="50000" fill="hold" grpId="0" nodeType="clickEffect">
                                  <p:stCondLst>
                                    <p:cond delay="0"/>
                                  </p:stCondLst>
                                  <p:childTnLst>
                                    <p:animMotion origin="layout" path="M -0.00347 0.00833 L -0.09202 0.15949 " pathEditMode="relative" rAng="0" ptsTypes="AA">
                                      <p:cBhvr>
                                        <p:cTn id="60" dur="2000" fill="hold"/>
                                        <p:tgtEl>
                                          <p:spTgt spid="4"/>
                                        </p:tgtEl>
                                        <p:attrNameLst>
                                          <p:attrName>ppt_x</p:attrName>
                                          <p:attrName>ppt_y</p:attrName>
                                        </p:attrNameLst>
                                      </p:cBhvr>
                                      <p:rCtr x="-4427" y="7546"/>
                                    </p:animMotion>
                                  </p:childTnLst>
                                </p:cTn>
                              </p:par>
                            </p:childTnLst>
                          </p:cTn>
                        </p:par>
                        <p:par>
                          <p:cTn id="61" fill="hold">
                            <p:stCondLst>
                              <p:cond delay="2000"/>
                            </p:stCondLst>
                            <p:childTnLst>
                              <p:par>
                                <p:cTn id="62" presetID="42" presetClass="path" presetSubtype="0" accel="50000" decel="50000" fill="hold" grpId="0" nodeType="afterEffect">
                                  <p:stCondLst>
                                    <p:cond delay="0"/>
                                  </p:stCondLst>
                                  <p:childTnLst>
                                    <p:animMotion origin="layout" path="M 0.004 -0.0044 L 0.09063 -0.1551 " pathEditMode="relative" rAng="0" ptsTypes="AA">
                                      <p:cBhvr>
                                        <p:cTn id="63" dur="2000" fill="hold"/>
                                        <p:tgtEl>
                                          <p:spTgt spid="3"/>
                                        </p:tgtEl>
                                        <p:attrNameLst>
                                          <p:attrName>ppt_x</p:attrName>
                                          <p:attrName>ppt_y</p:attrName>
                                        </p:attrNameLst>
                                      </p:cBhvr>
                                      <p:rCtr x="4323" y="-7546"/>
                                    </p:animMotion>
                                  </p:childTnLst>
                                </p:cTn>
                              </p:par>
                              <p:par>
                                <p:cTn id="64" presetID="37" presetClass="path" presetSubtype="0" accel="50000" decel="50000" fill="hold" grpId="0" nodeType="withEffect">
                                  <p:stCondLst>
                                    <p:cond delay="0"/>
                                  </p:stCondLst>
                                  <p:childTnLst>
                                    <p:animMotion origin="layout" path="M 1.38889E-6 0.00092 L 0.02639 0.04028 C 0.03194 0.04907 0.04028 0.05393 0.04896 0.05393 C 0.05885 0.05393 0.06667 0.04907 0.07222 0.04028 L 0.09878 0.00092 " pathEditMode="relative" rAng="0" ptsTypes="FffFF">
                                      <p:cBhvr>
                                        <p:cTn id="65" dur="2000" fill="hold"/>
                                        <p:tgtEl>
                                          <p:spTgt spid="7"/>
                                        </p:tgtEl>
                                        <p:attrNameLst>
                                          <p:attrName>ppt_x</p:attrName>
                                          <p:attrName>ppt_y</p:attrName>
                                        </p:attrNameLst>
                                      </p:cBhvr>
                                      <p:rCtr x="4931" y="2639"/>
                                    </p:animMotion>
                                  </p:childTnLst>
                                </p:cTn>
                              </p:par>
                            </p:childTnLst>
                          </p:cTn>
                        </p:par>
                        <p:par>
                          <p:cTn id="66" fill="hold">
                            <p:stCondLst>
                              <p:cond delay="4000"/>
                            </p:stCondLst>
                            <p:childTnLst>
                              <p:par>
                                <p:cTn id="67" presetID="37" presetClass="path" presetSubtype="0" accel="50000" decel="50000" fill="hold" grpId="0" nodeType="afterEffect">
                                  <p:stCondLst>
                                    <p:cond delay="0"/>
                                  </p:stCondLst>
                                  <p:childTnLst>
                                    <p:animMotion origin="layout" path="M -0.00035 0.00277 L -0.02726 0.04074 C -0.03299 0.0493 -0.0415 0.05393 -0.05018 0.05393 C -0.06025 0.05393 -0.06823 0.0493 -0.07396 0.04074 L -0.1007 0.00277 " pathEditMode="relative" rAng="0" ptsTypes="FffFF">
                                      <p:cBhvr>
                                        <p:cTn id="68" dur="2000" fill="hold"/>
                                        <p:tgtEl>
                                          <p:spTgt spid="5"/>
                                        </p:tgtEl>
                                        <p:attrNameLst>
                                          <p:attrName>ppt_x</p:attrName>
                                          <p:attrName>ppt_y</p:attrName>
                                        </p:attrNameLst>
                                      </p:cBhvr>
                                      <p:rCtr x="-5017" y="25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70" grpId="0"/>
      <p:bldP spid="3" grpId="0"/>
      <p:bldP spid="4" grpId="0"/>
      <p:bldP spid="5" grpId="0"/>
      <p:bldP spid="7"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HEAPIFY)</a:t>
            </a:r>
            <a:endParaRPr lang="en-US" dirty="0" smtClean="0"/>
          </a:p>
        </p:txBody>
      </p:sp>
      <p:sp>
        <p:nvSpPr>
          <p:cNvPr id="17443" name="Slide Number Placeholder 34"/>
          <p:cNvSpPr>
            <a:spLocks noGrp="1"/>
          </p:cNvSpPr>
          <p:nvPr>
            <p:ph type="sldNum" sz="quarter" idx="12"/>
          </p:nvPr>
        </p:nvSpPr>
        <p:spPr/>
        <p:txBody>
          <a:bodyPr/>
          <a:lstStyle/>
          <a:p>
            <a:pPr fontAlgn="base">
              <a:spcBef>
                <a:spcPct val="0"/>
              </a:spcBef>
              <a:spcAft>
                <a:spcPct val="0"/>
              </a:spcAft>
              <a:defRPr/>
            </a:pPr>
            <a:fld id="{98E8C68D-0E78-429F-8EF4-C0035F94D3F6}" type="slidenum">
              <a:rPr lang="en-US" smtClean="0">
                <a:solidFill>
                  <a:prstClr val="black"/>
                </a:solidFill>
              </a:rPr>
              <a:pPr fontAlgn="base">
                <a:spcBef>
                  <a:spcPct val="0"/>
                </a:spcBef>
                <a:spcAft>
                  <a:spcPct val="0"/>
                </a:spcAft>
                <a:defRPr/>
              </a:pPr>
              <a:t>41</a:t>
            </a:fld>
            <a:endParaRPr lang="en-US" smtClean="0">
              <a:solidFill>
                <a:prstClr val="black"/>
              </a:solidFill>
            </a:endParaRPr>
          </a:p>
        </p:txBody>
      </p:sp>
      <p:sp>
        <p:nvSpPr>
          <p:cNvPr id="116739"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167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7413"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7414"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7415"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sp>
        <p:nvSpPr>
          <p:cNvPr id="17416"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7417"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7418"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2</a:t>
            </a:r>
          </a:p>
        </p:txBody>
      </p:sp>
      <p:sp>
        <p:nvSpPr>
          <p:cNvPr id="17419"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7420"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cxnSp>
        <p:nvCxnSpPr>
          <p:cNvPr id="17421" name="AutoShape 13"/>
          <p:cNvCxnSpPr>
            <a:cxnSpLocks noChangeShapeType="1"/>
            <a:stCxn id="116739" idx="3"/>
            <a:endCxn id="1167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17422" name="AutoShape 14"/>
          <p:cNvCxnSpPr>
            <a:cxnSpLocks noChangeShapeType="1"/>
            <a:stCxn id="116739" idx="5"/>
            <a:endCxn id="17413"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17423" name="AutoShape 15"/>
          <p:cNvCxnSpPr>
            <a:cxnSpLocks noChangeShapeType="1"/>
            <a:stCxn id="116740" idx="3"/>
            <a:endCxn id="17414"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17424" name="AutoShape 16"/>
          <p:cNvCxnSpPr>
            <a:cxnSpLocks noChangeShapeType="1"/>
            <a:stCxn id="116740" idx="5"/>
            <a:endCxn id="17415"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17425" name="AutoShape 17"/>
          <p:cNvCxnSpPr>
            <a:cxnSpLocks noChangeShapeType="1"/>
            <a:stCxn id="17413" idx="3"/>
            <a:endCxn id="17416"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17426" name="AutoShape 18"/>
          <p:cNvCxnSpPr>
            <a:cxnSpLocks noChangeShapeType="1"/>
            <a:stCxn id="17413" idx="5"/>
            <a:endCxn id="17417"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17427" name="AutoShape 19"/>
          <p:cNvCxnSpPr>
            <a:cxnSpLocks noChangeShapeType="1"/>
            <a:stCxn id="17414" idx="3"/>
            <a:endCxn id="17418"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17428" name="AutoShape 20"/>
          <p:cNvCxnSpPr>
            <a:cxnSpLocks noChangeShapeType="1"/>
            <a:stCxn id="17414" idx="5"/>
            <a:endCxn id="17419"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17429" name="AutoShape 21"/>
          <p:cNvCxnSpPr>
            <a:cxnSpLocks noChangeShapeType="1"/>
            <a:stCxn id="17415" idx="3"/>
            <a:endCxn id="17420"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16759"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16760"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7433"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17434"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7435"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17436"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7437"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3</a:t>
            </a:r>
          </a:p>
        </p:txBody>
      </p:sp>
      <p:sp>
        <p:nvSpPr>
          <p:cNvPr id="17438"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2</a:t>
            </a:r>
          </a:p>
        </p:txBody>
      </p:sp>
      <p:sp>
        <p:nvSpPr>
          <p:cNvPr id="17439"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7440"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116770" name="Text Box 34"/>
          <p:cNvSpPr txBox="1">
            <a:spLocks noChangeArrowheads="1"/>
          </p:cNvSpPr>
          <p:nvPr/>
        </p:nvSpPr>
        <p:spPr bwMode="auto">
          <a:xfrm>
            <a:off x="685800" y="3273623"/>
            <a:ext cx="1600200" cy="307777"/>
          </a:xfrm>
          <a:prstGeom prst="rect">
            <a:avLst/>
          </a:prstGeom>
          <a:noFill/>
          <a:ln w="9525">
            <a:noFill/>
            <a:miter lim="800000"/>
            <a:headEnd/>
            <a:tailEnd/>
          </a:ln>
        </p:spPr>
        <p:txBody>
          <a:bodyPr wrap="square">
            <a:spAutoFit/>
          </a:bodyPr>
          <a:lstStyle/>
          <a:p>
            <a:pPr>
              <a:spcBef>
                <a:spcPct val="50000"/>
              </a:spcBef>
            </a:pPr>
            <a:r>
              <a:rPr lang="en-US" sz="1400" dirty="0" smtClean="0">
                <a:solidFill>
                  <a:prstClr val="black"/>
                </a:solidFill>
              </a:rPr>
              <a:t>HEAPIFY </a:t>
            </a:r>
            <a:r>
              <a:rPr lang="en-US" sz="1400" dirty="0">
                <a:solidFill>
                  <a:prstClr val="black"/>
                </a:solidFill>
              </a:rPr>
              <a:t>(A, </a:t>
            </a:r>
            <a:r>
              <a:rPr lang="en-US" sz="1400" dirty="0" smtClean="0">
                <a:solidFill>
                  <a:prstClr val="black"/>
                </a:solidFill>
              </a:rPr>
              <a:t>3)</a:t>
            </a:r>
            <a:endParaRPr lang="en-US" sz="1400" dirty="0">
              <a:solidFill>
                <a:prstClr val="black"/>
              </a:solidFill>
            </a:endParaRPr>
          </a:p>
        </p:txBody>
      </p:sp>
      <p:sp>
        <p:nvSpPr>
          <p:cNvPr id="2" name="Text Box 32"/>
          <p:cNvSpPr txBox="1">
            <a:spLocks noChangeArrowheads="1"/>
          </p:cNvSpPr>
          <p:nvPr/>
        </p:nvSpPr>
        <p:spPr bwMode="auto">
          <a:xfrm>
            <a:off x="1295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37" name="Rectangle 3"/>
          <p:cNvSpPr txBox="1">
            <a:spLocks noChangeArrowheads="1"/>
          </p:cNvSpPr>
          <p:nvPr/>
        </p:nvSpPr>
        <p:spPr>
          <a:xfrm>
            <a:off x="5715000" y="1755775"/>
            <a:ext cx="3276600" cy="2435225"/>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8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a:t>
            </a:r>
            <a:r>
              <a:rPr lang="en-US" altLang="ko-KR" sz="8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2</a:t>
            </a:r>
            <a:r>
              <a:rPr lang="en-US" altLang="ko-KR" sz="8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3</a:t>
            </a:r>
            <a:r>
              <a:rPr lang="en-US" altLang="ko-KR" sz="800" smtClean="0">
                <a:solidFill>
                  <a:prstClr val="black"/>
                </a:solidFill>
                <a:latin typeface="Courier New" pitchFamily="49" charset="0"/>
                <a:ea typeface="Batang" pitchFamily="18" charset="-127"/>
                <a:cs typeface="Courier New" pitchFamily="49" charset="0"/>
              </a:rPr>
              <a:t>	if L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4</a:t>
            </a:r>
            <a:r>
              <a:rPr lang="en-US" altLang="ko-KR" sz="8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5</a:t>
            </a:r>
            <a:r>
              <a:rPr lang="en-US" altLang="ko-KR" sz="8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6</a:t>
            </a:r>
            <a:r>
              <a:rPr lang="en-US" altLang="ko-KR" sz="8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7</a:t>
            </a:r>
            <a:r>
              <a:rPr lang="en-US" altLang="ko-KR" sz="800" smtClean="0">
                <a:solidFill>
                  <a:prstClr val="black"/>
                </a:solidFill>
                <a:latin typeface="Courier New" pitchFamily="49" charset="0"/>
                <a:ea typeface="Batang" pitchFamily="18" charset="-127"/>
                <a:cs typeface="Courier New" pitchFamily="49" charset="0"/>
              </a:rPr>
              <a:t>	if  R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8</a:t>
            </a:r>
            <a:r>
              <a:rPr lang="en-US" altLang="ko-KR" sz="8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9</a:t>
            </a:r>
            <a:r>
              <a:rPr lang="en-US" altLang="ko-KR" sz="800" smtClean="0">
                <a:solidFill>
                  <a:prstClr val="black"/>
                </a:solidFill>
                <a:latin typeface="Courier New" pitchFamily="49" charset="0"/>
                <a:ea typeface="Batang" pitchFamily="18" charset="-127"/>
                <a:cs typeface="Courier New" pitchFamily="49" charset="0"/>
              </a:rPr>
              <a:t>	if Largest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10</a:t>
            </a:r>
            <a:r>
              <a:rPr lang="en-US" altLang="ko-KR" sz="8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11</a:t>
            </a:r>
            <a:r>
              <a:rPr lang="en-US" altLang="ko-KR" sz="8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12</a:t>
            </a:r>
            <a:r>
              <a:rPr lang="en-US" altLang="ko-KR" sz="800" smtClean="0">
                <a:solidFill>
                  <a:prstClr val="black"/>
                </a:solidFill>
                <a:latin typeface="Courier New" pitchFamily="49" charset="0"/>
                <a:ea typeface="Batang" pitchFamily="18" charset="-127"/>
                <a:cs typeface="Courier New" pitchFamily="49" charset="0"/>
              </a:rPr>
              <a:t>		</a:t>
            </a: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800" smtClean="0">
                <a:solidFill>
                  <a:srgbClr val="FF0000"/>
                </a:solidFill>
                <a:latin typeface="Courier New" pitchFamily="49" charset="0"/>
                <a:ea typeface="Batang" pitchFamily="18" charset="-127"/>
                <a:cs typeface="Courier New" pitchFamily="49" charset="0"/>
              </a:rPr>
              <a:t>13</a:t>
            </a:r>
            <a:r>
              <a:rPr lang="en-US" sz="800" smtClean="0">
                <a:solidFill>
                  <a:prstClr val="black"/>
                </a:solidFill>
                <a:latin typeface="Courier New" pitchFamily="49" charset="0"/>
                <a:ea typeface="Batang" pitchFamily="18" charset="-127"/>
                <a:cs typeface="Courier New" pitchFamily="49" charset="0"/>
              </a:rPr>
              <a:t>	} </a:t>
            </a:r>
            <a:r>
              <a:rPr lang="en-US" sz="8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800" smtClean="0">
                <a:solidFill>
                  <a:prstClr val="black"/>
                </a:solidFill>
                <a:latin typeface="Courier New" pitchFamily="49" charset="0"/>
                <a:ea typeface="Batang" pitchFamily="18" charset="-127"/>
                <a:cs typeface="Courier New" pitchFamily="49" charset="0"/>
              </a:rPr>
              <a:t>}</a:t>
            </a:r>
            <a:r>
              <a:rPr lang="en-US" sz="800" smtClean="0">
                <a:solidFill>
                  <a:srgbClr val="009900"/>
                </a:solidFill>
                <a:latin typeface="Courier New" pitchFamily="49" charset="0"/>
                <a:ea typeface="Batang" pitchFamily="18" charset="-127"/>
                <a:cs typeface="Courier New" pitchFamily="49" charset="0"/>
              </a:rPr>
              <a:t>// end of HEAPIFY</a:t>
            </a:r>
            <a:endParaRPr lang="en-US" sz="800" dirty="0" smtClean="0">
              <a:solidFill>
                <a:srgbClr val="009900"/>
              </a:solidFill>
              <a:latin typeface="Courier New" pitchFamily="49" charset="0"/>
              <a:ea typeface="Batang" pitchFamily="18" charset="-127"/>
              <a:cs typeface="Courier New" pitchFamily="49" charset="0"/>
            </a:endParaRPr>
          </a:p>
        </p:txBody>
      </p:sp>
      <p:sp>
        <p:nvSpPr>
          <p:cNvPr id="3" name="Rectangle 2"/>
          <p:cNvSpPr/>
          <p:nvPr/>
        </p:nvSpPr>
        <p:spPr>
          <a:xfrm>
            <a:off x="1489362" y="4736068"/>
            <a:ext cx="332142" cy="369332"/>
          </a:xfrm>
          <a:prstGeom prst="rect">
            <a:avLst/>
          </a:prstGeom>
        </p:spPr>
        <p:txBody>
          <a:bodyPr wrap="none">
            <a:spAutoFit/>
          </a:bodyPr>
          <a:lstStyle/>
          <a:p>
            <a:pPr algn="ctr"/>
            <a:r>
              <a:rPr lang="en-US" dirty="0" smtClean="0">
                <a:solidFill>
                  <a:prstClr val="black"/>
                </a:solidFill>
              </a:rPr>
              <a:t>8</a:t>
            </a:r>
            <a:endParaRPr lang="en-US" dirty="0">
              <a:solidFill>
                <a:prstClr val="black"/>
              </a:solidFill>
            </a:endParaRPr>
          </a:p>
        </p:txBody>
      </p:sp>
      <p:sp>
        <p:nvSpPr>
          <p:cNvPr id="4" name="Rectangle 3"/>
          <p:cNvSpPr/>
          <p:nvPr/>
        </p:nvSpPr>
        <p:spPr>
          <a:xfrm>
            <a:off x="1025235" y="3731614"/>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4953365" y="5609139"/>
            <a:ext cx="332143" cy="369332"/>
          </a:xfrm>
          <a:prstGeom prst="rect">
            <a:avLst/>
          </a:prstGeom>
        </p:spPr>
        <p:txBody>
          <a:bodyPr wrap="none">
            <a:spAutoFit/>
          </a:bodyPr>
          <a:lstStyle/>
          <a:p>
            <a:pPr algn="ctr"/>
            <a:r>
              <a:rPr lang="en-US" dirty="0" smtClean="0">
                <a:solidFill>
                  <a:prstClr val="black"/>
                </a:solidFill>
              </a:rPr>
              <a:t>8</a:t>
            </a:r>
            <a:endParaRPr lang="en-US" dirty="0">
              <a:solidFill>
                <a:prstClr val="black"/>
              </a:solidFill>
            </a:endParaRPr>
          </a:p>
        </p:txBody>
      </p:sp>
      <p:sp>
        <p:nvSpPr>
          <p:cNvPr id="6" name="TextBox 5"/>
          <p:cNvSpPr txBox="1"/>
          <p:nvPr/>
        </p:nvSpPr>
        <p:spPr>
          <a:xfrm>
            <a:off x="2667000" y="1704201"/>
            <a:ext cx="361156" cy="276999"/>
          </a:xfrm>
          <a:prstGeom prst="rect">
            <a:avLst/>
          </a:prstGeom>
          <a:noFill/>
        </p:spPr>
        <p:txBody>
          <a:bodyPr wrap="square" rtlCol="0">
            <a:spAutoFit/>
          </a:bodyPr>
          <a:lstStyle/>
          <a:p>
            <a:r>
              <a:rPr lang="en-US" sz="1200" dirty="0" smtClean="0">
                <a:solidFill>
                  <a:prstClr val="black"/>
                </a:solidFill>
              </a:rPr>
              <a:t>0</a:t>
            </a:r>
          </a:p>
        </p:txBody>
      </p:sp>
      <p:sp>
        <p:nvSpPr>
          <p:cNvPr id="42" name="TextBox 41"/>
          <p:cNvSpPr txBox="1"/>
          <p:nvPr/>
        </p:nvSpPr>
        <p:spPr>
          <a:xfrm>
            <a:off x="1524000" y="2694801"/>
            <a:ext cx="361156" cy="276999"/>
          </a:xfrm>
          <a:prstGeom prst="rect">
            <a:avLst/>
          </a:prstGeom>
          <a:noFill/>
        </p:spPr>
        <p:txBody>
          <a:bodyPr wrap="square" rtlCol="0">
            <a:spAutoFit/>
          </a:bodyPr>
          <a:lstStyle/>
          <a:p>
            <a:r>
              <a:rPr lang="en-US" sz="1200" dirty="0" smtClean="0">
                <a:solidFill>
                  <a:prstClr val="black"/>
                </a:solidFill>
              </a:rPr>
              <a:t>1</a:t>
            </a:r>
          </a:p>
        </p:txBody>
      </p:sp>
      <p:sp>
        <p:nvSpPr>
          <p:cNvPr id="43" name="TextBox 42"/>
          <p:cNvSpPr txBox="1"/>
          <p:nvPr/>
        </p:nvSpPr>
        <p:spPr>
          <a:xfrm>
            <a:off x="3886200" y="2692758"/>
            <a:ext cx="361156" cy="276999"/>
          </a:xfrm>
          <a:prstGeom prst="rect">
            <a:avLst/>
          </a:prstGeom>
          <a:noFill/>
        </p:spPr>
        <p:txBody>
          <a:bodyPr wrap="square" rtlCol="0">
            <a:spAutoFit/>
          </a:bodyPr>
          <a:lstStyle/>
          <a:p>
            <a:r>
              <a:rPr lang="en-US" sz="1200" dirty="0" smtClean="0">
                <a:solidFill>
                  <a:prstClr val="black"/>
                </a:solidFill>
              </a:rPr>
              <a:t>2</a:t>
            </a:r>
          </a:p>
        </p:txBody>
      </p:sp>
      <p:sp>
        <p:nvSpPr>
          <p:cNvPr id="44" name="TextBox 43"/>
          <p:cNvSpPr txBox="1"/>
          <p:nvPr/>
        </p:nvSpPr>
        <p:spPr>
          <a:xfrm>
            <a:off x="629444" y="3810000"/>
            <a:ext cx="361156" cy="276999"/>
          </a:xfrm>
          <a:prstGeom prst="rect">
            <a:avLst/>
          </a:prstGeom>
          <a:noFill/>
        </p:spPr>
        <p:txBody>
          <a:bodyPr wrap="square" rtlCol="0">
            <a:spAutoFit/>
          </a:bodyPr>
          <a:lstStyle/>
          <a:p>
            <a:r>
              <a:rPr lang="en-US" sz="1200" dirty="0" smtClean="0">
                <a:solidFill>
                  <a:prstClr val="black"/>
                </a:solidFill>
              </a:rPr>
              <a:t>3</a:t>
            </a:r>
          </a:p>
        </p:txBody>
      </p:sp>
      <p:sp>
        <p:nvSpPr>
          <p:cNvPr id="45" name="TextBox 44"/>
          <p:cNvSpPr txBox="1"/>
          <p:nvPr/>
        </p:nvSpPr>
        <p:spPr>
          <a:xfrm>
            <a:off x="2229644" y="3810000"/>
            <a:ext cx="361156" cy="276999"/>
          </a:xfrm>
          <a:prstGeom prst="rect">
            <a:avLst/>
          </a:prstGeom>
          <a:noFill/>
        </p:spPr>
        <p:txBody>
          <a:bodyPr wrap="square" rtlCol="0">
            <a:spAutoFit/>
          </a:bodyPr>
          <a:lstStyle/>
          <a:p>
            <a:r>
              <a:rPr lang="en-US" sz="1200" dirty="0" smtClean="0">
                <a:solidFill>
                  <a:prstClr val="black"/>
                </a:solidFill>
              </a:rPr>
              <a:t>4</a:t>
            </a:r>
          </a:p>
        </p:txBody>
      </p:sp>
      <p:sp>
        <p:nvSpPr>
          <p:cNvPr id="46" name="TextBox 45"/>
          <p:cNvSpPr txBox="1"/>
          <p:nvPr/>
        </p:nvSpPr>
        <p:spPr>
          <a:xfrm>
            <a:off x="3124200" y="3810000"/>
            <a:ext cx="361156" cy="276999"/>
          </a:xfrm>
          <a:prstGeom prst="rect">
            <a:avLst/>
          </a:prstGeom>
          <a:noFill/>
        </p:spPr>
        <p:txBody>
          <a:bodyPr wrap="square" rtlCol="0">
            <a:spAutoFit/>
          </a:bodyPr>
          <a:lstStyle/>
          <a:p>
            <a:r>
              <a:rPr lang="en-US" sz="1200" dirty="0" smtClean="0">
                <a:solidFill>
                  <a:prstClr val="black"/>
                </a:solidFill>
              </a:rPr>
              <a:t>5</a:t>
            </a:r>
          </a:p>
        </p:txBody>
      </p:sp>
      <p:sp>
        <p:nvSpPr>
          <p:cNvPr id="47" name="TextBox 46"/>
          <p:cNvSpPr txBox="1"/>
          <p:nvPr/>
        </p:nvSpPr>
        <p:spPr>
          <a:xfrm>
            <a:off x="4668044" y="3810000"/>
            <a:ext cx="361156" cy="276999"/>
          </a:xfrm>
          <a:prstGeom prst="rect">
            <a:avLst/>
          </a:prstGeom>
          <a:noFill/>
        </p:spPr>
        <p:txBody>
          <a:bodyPr wrap="square" rtlCol="0">
            <a:spAutoFit/>
          </a:bodyPr>
          <a:lstStyle/>
          <a:p>
            <a:r>
              <a:rPr lang="en-US" sz="1200" dirty="0" smtClean="0">
                <a:solidFill>
                  <a:prstClr val="black"/>
                </a:solidFill>
              </a:rPr>
              <a:t>6</a:t>
            </a:r>
          </a:p>
        </p:txBody>
      </p:sp>
      <p:sp>
        <p:nvSpPr>
          <p:cNvPr id="48" name="TextBox 47"/>
          <p:cNvSpPr txBox="1"/>
          <p:nvPr/>
        </p:nvSpPr>
        <p:spPr>
          <a:xfrm>
            <a:off x="223760" y="4828401"/>
            <a:ext cx="361156" cy="276999"/>
          </a:xfrm>
          <a:prstGeom prst="rect">
            <a:avLst/>
          </a:prstGeom>
          <a:noFill/>
        </p:spPr>
        <p:txBody>
          <a:bodyPr wrap="square" rtlCol="0">
            <a:spAutoFit/>
          </a:bodyPr>
          <a:lstStyle/>
          <a:p>
            <a:r>
              <a:rPr lang="en-US" sz="1200" dirty="0" smtClean="0">
                <a:solidFill>
                  <a:prstClr val="black"/>
                </a:solidFill>
              </a:rPr>
              <a:t>7</a:t>
            </a:r>
          </a:p>
        </p:txBody>
      </p:sp>
      <p:sp>
        <p:nvSpPr>
          <p:cNvPr id="49" name="TextBox 48"/>
          <p:cNvSpPr txBox="1"/>
          <p:nvPr/>
        </p:nvSpPr>
        <p:spPr>
          <a:xfrm>
            <a:off x="1143000" y="4828401"/>
            <a:ext cx="361156" cy="276999"/>
          </a:xfrm>
          <a:prstGeom prst="rect">
            <a:avLst/>
          </a:prstGeom>
          <a:noFill/>
        </p:spPr>
        <p:txBody>
          <a:bodyPr wrap="square" rtlCol="0">
            <a:spAutoFit/>
          </a:bodyPr>
          <a:lstStyle/>
          <a:p>
            <a:r>
              <a:rPr lang="en-US" sz="1200" dirty="0" smtClean="0">
                <a:solidFill>
                  <a:prstClr val="black"/>
                </a:solidFill>
              </a:rPr>
              <a:t>8</a:t>
            </a:r>
          </a:p>
        </p:txBody>
      </p:sp>
      <p:sp>
        <p:nvSpPr>
          <p:cNvPr id="50" name="TextBox 49"/>
          <p:cNvSpPr txBox="1"/>
          <p:nvPr/>
        </p:nvSpPr>
        <p:spPr>
          <a:xfrm>
            <a:off x="1924844" y="4828401"/>
            <a:ext cx="361156" cy="276999"/>
          </a:xfrm>
          <a:prstGeom prst="rect">
            <a:avLst/>
          </a:prstGeom>
          <a:noFill/>
        </p:spPr>
        <p:txBody>
          <a:bodyPr wrap="square" rtlCol="0">
            <a:spAutoFit/>
          </a:bodyPr>
          <a:lstStyle/>
          <a:p>
            <a:r>
              <a:rPr lang="en-US" sz="1200" dirty="0" smtClean="0">
                <a:solidFill>
                  <a:prstClr val="black"/>
                </a:solidFill>
              </a:rPr>
              <a:t>9</a:t>
            </a:r>
          </a:p>
        </p:txBody>
      </p:sp>
      <p:sp>
        <p:nvSpPr>
          <p:cNvPr id="7" name="Rectangle 6"/>
          <p:cNvSpPr/>
          <p:nvPr/>
        </p:nvSpPr>
        <p:spPr>
          <a:xfrm>
            <a:off x="2653511" y="5601237"/>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Tree>
    <p:extLst>
      <p:ext uri="{BB962C8B-B14F-4D97-AF65-F5344CB8AC3E}">
        <p14:creationId xmlns:p14="http://schemas.microsoft.com/office/powerpoint/2010/main" val="3430087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677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17414"/>
                                        </p:tgtEl>
                                        <p:attrNameLst>
                                          <p:attrName>fillcolor</p:attrName>
                                        </p:attrNameLst>
                                      </p:cBhvr>
                                      <p:to>
                                        <a:srgbClr val="FFCCFF"/>
                                      </p:to>
                                    </p:animClr>
                                    <p:set>
                                      <p:cBhvr>
                                        <p:cTn id="11" dur="2000" fill="hold"/>
                                        <p:tgtEl>
                                          <p:spTgt spid="17414"/>
                                        </p:tgtEl>
                                        <p:attrNameLst>
                                          <p:attrName>fill.type</p:attrName>
                                        </p:attrNameLst>
                                      </p:cBhvr>
                                      <p:to>
                                        <p:strVal val="solid"/>
                                      </p:to>
                                    </p:set>
                                    <p:set>
                                      <p:cBhvr>
                                        <p:cTn id="12" dur="2000" fill="hold"/>
                                        <p:tgtEl>
                                          <p:spTgt spid="17414"/>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2000" fill="hold"/>
                                        <p:tgtEl>
                                          <p:spTgt spid="17419"/>
                                        </p:tgtEl>
                                        <p:attrNameLst>
                                          <p:attrName>fillcolor</p:attrName>
                                        </p:attrNameLst>
                                      </p:cBhvr>
                                      <p:to>
                                        <a:srgbClr val="FFCCFF"/>
                                      </p:to>
                                    </p:animClr>
                                    <p:set>
                                      <p:cBhvr>
                                        <p:cTn id="15" dur="2000" fill="hold"/>
                                        <p:tgtEl>
                                          <p:spTgt spid="17419"/>
                                        </p:tgtEl>
                                        <p:attrNameLst>
                                          <p:attrName>fill.type</p:attrName>
                                        </p:attrNameLst>
                                      </p:cBhvr>
                                      <p:to>
                                        <p:strVal val="solid"/>
                                      </p:to>
                                    </p:set>
                                    <p:set>
                                      <p:cBhvr>
                                        <p:cTn id="16" dur="2000" fill="hold"/>
                                        <p:tgtEl>
                                          <p:spTgt spid="17419"/>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2000" fill="hold"/>
                                        <p:tgtEl>
                                          <p:spTgt spid="17418"/>
                                        </p:tgtEl>
                                        <p:attrNameLst>
                                          <p:attrName>fillcolor</p:attrName>
                                        </p:attrNameLst>
                                      </p:cBhvr>
                                      <p:to>
                                        <a:srgbClr val="FFCCFF"/>
                                      </p:to>
                                    </p:animClr>
                                    <p:set>
                                      <p:cBhvr>
                                        <p:cTn id="19" dur="2000" fill="hold"/>
                                        <p:tgtEl>
                                          <p:spTgt spid="17418"/>
                                        </p:tgtEl>
                                        <p:attrNameLst>
                                          <p:attrName>fill.type</p:attrName>
                                        </p:attrNameLst>
                                      </p:cBhvr>
                                      <p:to>
                                        <p:strVal val="solid"/>
                                      </p:to>
                                    </p:set>
                                    <p:set>
                                      <p:cBhvr>
                                        <p:cTn id="20" dur="2000" fill="hold"/>
                                        <p:tgtEl>
                                          <p:spTgt spid="17418"/>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17434"/>
                                        </p:tgtEl>
                                        <p:attrNameLst>
                                          <p:attrName>fillcolor</p:attrName>
                                        </p:attrNameLst>
                                      </p:cBhvr>
                                      <p:to>
                                        <a:srgbClr val="FFCCFF"/>
                                      </p:to>
                                    </p:animClr>
                                    <p:set>
                                      <p:cBhvr>
                                        <p:cTn id="23" dur="2000" fill="hold"/>
                                        <p:tgtEl>
                                          <p:spTgt spid="17434"/>
                                        </p:tgtEl>
                                        <p:attrNameLst>
                                          <p:attrName>fill.type</p:attrName>
                                        </p:attrNameLst>
                                      </p:cBhvr>
                                      <p:to>
                                        <p:strVal val="solid"/>
                                      </p:to>
                                    </p:set>
                                    <p:set>
                                      <p:cBhvr>
                                        <p:cTn id="24" dur="2000" fill="hold"/>
                                        <p:tgtEl>
                                          <p:spTgt spid="17434"/>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17438"/>
                                        </p:tgtEl>
                                        <p:attrNameLst>
                                          <p:attrName>fillcolor</p:attrName>
                                        </p:attrNameLst>
                                      </p:cBhvr>
                                      <p:to>
                                        <a:srgbClr val="FFCCFF"/>
                                      </p:to>
                                    </p:animClr>
                                    <p:set>
                                      <p:cBhvr>
                                        <p:cTn id="27" dur="2000" fill="hold"/>
                                        <p:tgtEl>
                                          <p:spTgt spid="17438"/>
                                        </p:tgtEl>
                                        <p:attrNameLst>
                                          <p:attrName>fill.type</p:attrName>
                                        </p:attrNameLst>
                                      </p:cBhvr>
                                      <p:to>
                                        <p:strVal val="solid"/>
                                      </p:to>
                                    </p:set>
                                    <p:set>
                                      <p:cBhvr>
                                        <p:cTn id="28" dur="2000" fill="hold"/>
                                        <p:tgtEl>
                                          <p:spTgt spid="17438"/>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17439"/>
                                        </p:tgtEl>
                                        <p:attrNameLst>
                                          <p:attrName>fillcolor</p:attrName>
                                        </p:attrNameLst>
                                      </p:cBhvr>
                                      <p:to>
                                        <a:srgbClr val="FFCCFF"/>
                                      </p:to>
                                    </p:animClr>
                                    <p:set>
                                      <p:cBhvr>
                                        <p:cTn id="31" dur="2000" fill="hold"/>
                                        <p:tgtEl>
                                          <p:spTgt spid="17439"/>
                                        </p:tgtEl>
                                        <p:attrNameLst>
                                          <p:attrName>fill.type</p:attrName>
                                        </p:attrNameLst>
                                      </p:cBhvr>
                                      <p:to>
                                        <p:strVal val="solid"/>
                                      </p:to>
                                    </p:set>
                                    <p:set>
                                      <p:cBhvr>
                                        <p:cTn id="32" dur="2000" fill="hold"/>
                                        <p:tgtEl>
                                          <p:spTgt spid="17439"/>
                                        </p:tgtEl>
                                        <p:attrNameLst>
                                          <p:attrName>fill.on</p:attrName>
                                        </p:attrNameLst>
                                      </p:cBhvr>
                                      <p:to>
                                        <p:strVal val="true"/>
                                      </p:to>
                                    </p:set>
                                  </p:childTnLst>
                                </p:cTn>
                              </p:par>
                            </p:childTnLst>
                          </p:cTn>
                        </p:par>
                      </p:childTnLst>
                    </p:cTn>
                  </p:par>
                  <p:par>
                    <p:cTn id="33" fill="hold">
                      <p:stCondLst>
                        <p:cond delay="indefinite"/>
                      </p:stCondLst>
                      <p:childTnLst>
                        <p:par>
                          <p:cTn id="34" fill="hold">
                            <p:stCondLst>
                              <p:cond delay="0"/>
                            </p:stCondLst>
                            <p:childTnLst>
                              <p:par>
                                <p:cTn id="35" presetID="42" presetClass="path" presetSubtype="0" accel="50000" decel="50000" fill="hold" grpId="0" nodeType="clickEffect">
                                  <p:stCondLst>
                                    <p:cond delay="0"/>
                                  </p:stCondLst>
                                  <p:childTnLst>
                                    <p:animMotion origin="layout" path="M -0.00347 -0.0037 L 0.04965 0.14746 " pathEditMode="relative" rAng="0" ptsTypes="AA">
                                      <p:cBhvr>
                                        <p:cTn id="36" dur="2000" fill="hold"/>
                                        <p:tgtEl>
                                          <p:spTgt spid="4"/>
                                        </p:tgtEl>
                                        <p:attrNameLst>
                                          <p:attrName>ppt_x</p:attrName>
                                          <p:attrName>ppt_y</p:attrName>
                                        </p:attrNameLst>
                                      </p:cBhvr>
                                      <p:rCtr x="2656" y="7546"/>
                                    </p:animMotion>
                                  </p:childTnLst>
                                </p:cTn>
                              </p:par>
                            </p:childTnLst>
                          </p:cTn>
                        </p:par>
                        <p:par>
                          <p:cTn id="37" fill="hold">
                            <p:stCondLst>
                              <p:cond delay="2000"/>
                            </p:stCondLst>
                            <p:childTnLst>
                              <p:par>
                                <p:cTn id="38" presetID="42" presetClass="path" presetSubtype="0" accel="50000" decel="50000" fill="hold" grpId="0" nodeType="afterEffect">
                                  <p:stCondLst>
                                    <p:cond delay="0"/>
                                  </p:stCondLst>
                                  <p:childTnLst>
                                    <p:animMotion origin="layout" path="M 0.00174 0.00486 L -0.05416 -0.14583 " pathEditMode="relative" rAng="0" ptsTypes="AA">
                                      <p:cBhvr>
                                        <p:cTn id="39" dur="2000" fill="hold"/>
                                        <p:tgtEl>
                                          <p:spTgt spid="3"/>
                                        </p:tgtEl>
                                        <p:attrNameLst>
                                          <p:attrName>ppt_x</p:attrName>
                                          <p:attrName>ppt_y</p:attrName>
                                        </p:attrNameLst>
                                      </p:cBhvr>
                                      <p:rCtr x="-2795" y="-7546"/>
                                    </p:animMotion>
                                  </p:childTnLst>
                                </p:cTn>
                              </p:par>
                              <p:par>
                                <p:cTn id="40" presetID="37" presetClass="path" presetSubtype="0" accel="50000" decel="50000" fill="hold" grpId="0" nodeType="withEffect">
                                  <p:stCondLst>
                                    <p:cond delay="0"/>
                                  </p:stCondLst>
                                  <p:childTnLst>
                                    <p:animMotion origin="layout" path="M 0 0 L 0.067 0.04 C 0.081 0.049 0.102 0.054 0.124 0.054 C 0.149 0.054 0.169 0.049 0.183 0.04 L 0.25 0 E" pathEditMode="relative" ptsTypes="">
                                      <p:cBhvr>
                                        <p:cTn id="41" dur="2000" fill="hold"/>
                                        <p:tgtEl>
                                          <p:spTgt spid="7"/>
                                        </p:tgtEl>
                                        <p:attrNameLst>
                                          <p:attrName>ppt_x</p:attrName>
                                          <p:attrName>ppt_y</p:attrName>
                                        </p:attrNameLst>
                                      </p:cBhvr>
                                    </p:animMotion>
                                  </p:childTnLst>
                                </p:cTn>
                              </p:par>
                            </p:childTnLst>
                          </p:cTn>
                        </p:par>
                        <p:par>
                          <p:cTn id="42" fill="hold">
                            <p:stCondLst>
                              <p:cond delay="4000"/>
                            </p:stCondLst>
                            <p:childTnLst>
                              <p:par>
                                <p:cTn id="43" presetID="42" presetClass="path" presetSubtype="0" accel="50000" decel="50000" fill="hold" grpId="0" nodeType="afterEffect">
                                  <p:stCondLst>
                                    <p:cond delay="0"/>
                                  </p:stCondLst>
                                  <p:childTnLst>
                                    <p:animMotion origin="layout" path="M -0.00139 -0.00115 L -0.25278 -0.00139 " pathEditMode="relative" rAng="0" ptsTypes="AA">
                                      <p:cBhvr>
                                        <p:cTn id="44" dur="2000" fill="hold"/>
                                        <p:tgtEl>
                                          <p:spTgt spid="5"/>
                                        </p:tgtEl>
                                        <p:attrNameLst>
                                          <p:attrName>ppt_x</p:attrName>
                                          <p:attrName>ppt_y</p:attrName>
                                        </p:attrNameLst>
                                      </p:cBhvr>
                                      <p:rCtr x="-12569" y="-23"/>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70" grpId="0"/>
      <p:bldP spid="3" grpId="0"/>
      <p:bldP spid="4" grpId="0"/>
      <p:bldP spid="5" grpId="0"/>
      <p:bldP spid="7" grpId="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HEAPIFY)</a:t>
            </a:r>
            <a:endParaRPr lang="en-US" dirty="0" smtClean="0"/>
          </a:p>
        </p:txBody>
      </p:sp>
      <p:sp>
        <p:nvSpPr>
          <p:cNvPr id="17443" name="Slide Number Placeholder 34"/>
          <p:cNvSpPr>
            <a:spLocks noGrp="1"/>
          </p:cNvSpPr>
          <p:nvPr>
            <p:ph type="sldNum" sz="quarter" idx="12"/>
          </p:nvPr>
        </p:nvSpPr>
        <p:spPr/>
        <p:txBody>
          <a:bodyPr/>
          <a:lstStyle/>
          <a:p>
            <a:pPr fontAlgn="base">
              <a:spcBef>
                <a:spcPct val="0"/>
              </a:spcBef>
              <a:spcAft>
                <a:spcPct val="0"/>
              </a:spcAft>
              <a:defRPr/>
            </a:pPr>
            <a:fld id="{98E8C68D-0E78-429F-8EF4-C0035F94D3F6}" type="slidenum">
              <a:rPr lang="en-US" smtClean="0">
                <a:solidFill>
                  <a:prstClr val="black"/>
                </a:solidFill>
              </a:rPr>
              <a:pPr fontAlgn="base">
                <a:spcBef>
                  <a:spcPct val="0"/>
                </a:spcBef>
                <a:spcAft>
                  <a:spcPct val="0"/>
                </a:spcAft>
                <a:defRPr/>
              </a:pPr>
              <a:t>42</a:t>
            </a:fld>
            <a:endParaRPr lang="en-US" smtClean="0">
              <a:solidFill>
                <a:prstClr val="black"/>
              </a:solidFill>
            </a:endParaRPr>
          </a:p>
        </p:txBody>
      </p:sp>
      <p:sp>
        <p:nvSpPr>
          <p:cNvPr id="116739"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167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7413"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7414"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7415"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sp>
        <p:nvSpPr>
          <p:cNvPr id="17416"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7417"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7418"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2</a:t>
            </a:r>
          </a:p>
        </p:txBody>
      </p:sp>
      <p:sp>
        <p:nvSpPr>
          <p:cNvPr id="17419"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17420"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cxnSp>
        <p:nvCxnSpPr>
          <p:cNvPr id="17421" name="AutoShape 13"/>
          <p:cNvCxnSpPr>
            <a:cxnSpLocks noChangeShapeType="1"/>
            <a:stCxn id="116739" idx="3"/>
            <a:endCxn id="1167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17422" name="AutoShape 14"/>
          <p:cNvCxnSpPr>
            <a:cxnSpLocks noChangeShapeType="1"/>
            <a:stCxn id="116739" idx="5"/>
            <a:endCxn id="17413"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17423" name="AutoShape 15"/>
          <p:cNvCxnSpPr>
            <a:cxnSpLocks noChangeShapeType="1"/>
            <a:stCxn id="116740" idx="3"/>
            <a:endCxn id="17414"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17424" name="AutoShape 16"/>
          <p:cNvCxnSpPr>
            <a:cxnSpLocks noChangeShapeType="1"/>
            <a:stCxn id="116740" idx="5"/>
            <a:endCxn id="17415"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17425" name="AutoShape 17"/>
          <p:cNvCxnSpPr>
            <a:cxnSpLocks noChangeShapeType="1"/>
            <a:stCxn id="17413" idx="3"/>
            <a:endCxn id="17416"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17426" name="AutoShape 18"/>
          <p:cNvCxnSpPr>
            <a:cxnSpLocks noChangeShapeType="1"/>
            <a:stCxn id="17413" idx="5"/>
            <a:endCxn id="17417"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17427" name="AutoShape 19"/>
          <p:cNvCxnSpPr>
            <a:cxnSpLocks noChangeShapeType="1"/>
            <a:stCxn id="17414" idx="3"/>
            <a:endCxn id="17418"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17428" name="AutoShape 20"/>
          <p:cNvCxnSpPr>
            <a:cxnSpLocks noChangeShapeType="1"/>
            <a:stCxn id="17414" idx="5"/>
            <a:endCxn id="17419"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17429" name="AutoShape 21"/>
          <p:cNvCxnSpPr>
            <a:cxnSpLocks noChangeShapeType="1"/>
            <a:stCxn id="17415" idx="3"/>
            <a:endCxn id="17420"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16759"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16760"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7433"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17434"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7435"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17436"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7437"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3</a:t>
            </a:r>
          </a:p>
        </p:txBody>
      </p:sp>
      <p:sp>
        <p:nvSpPr>
          <p:cNvPr id="17438"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2</a:t>
            </a:r>
          </a:p>
        </p:txBody>
      </p:sp>
      <p:sp>
        <p:nvSpPr>
          <p:cNvPr id="17439"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17440"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2" name="Text Box 32"/>
          <p:cNvSpPr txBox="1">
            <a:spLocks noChangeArrowheads="1"/>
          </p:cNvSpPr>
          <p:nvPr/>
        </p:nvSpPr>
        <p:spPr bwMode="auto">
          <a:xfrm>
            <a:off x="1295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37" name="Rectangle 3"/>
          <p:cNvSpPr txBox="1">
            <a:spLocks noChangeArrowheads="1"/>
          </p:cNvSpPr>
          <p:nvPr/>
        </p:nvSpPr>
        <p:spPr>
          <a:xfrm>
            <a:off x="5715000" y="1755775"/>
            <a:ext cx="3276600" cy="2435225"/>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8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a:t>
            </a:r>
            <a:r>
              <a:rPr lang="en-US" altLang="ko-KR" sz="8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2</a:t>
            </a:r>
            <a:r>
              <a:rPr lang="en-US" altLang="ko-KR" sz="8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3</a:t>
            </a:r>
            <a:r>
              <a:rPr lang="en-US" altLang="ko-KR" sz="800" smtClean="0">
                <a:solidFill>
                  <a:prstClr val="black"/>
                </a:solidFill>
                <a:latin typeface="Courier New" pitchFamily="49" charset="0"/>
                <a:ea typeface="Batang" pitchFamily="18" charset="-127"/>
                <a:cs typeface="Courier New" pitchFamily="49" charset="0"/>
              </a:rPr>
              <a:t>	if L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4</a:t>
            </a:r>
            <a:r>
              <a:rPr lang="en-US" altLang="ko-KR" sz="8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5</a:t>
            </a:r>
            <a:r>
              <a:rPr lang="en-US" altLang="ko-KR" sz="8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6</a:t>
            </a:r>
            <a:r>
              <a:rPr lang="en-US" altLang="ko-KR" sz="8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7</a:t>
            </a:r>
            <a:r>
              <a:rPr lang="en-US" altLang="ko-KR" sz="800" smtClean="0">
                <a:solidFill>
                  <a:prstClr val="black"/>
                </a:solidFill>
                <a:latin typeface="Courier New" pitchFamily="49" charset="0"/>
                <a:ea typeface="Batang" pitchFamily="18" charset="-127"/>
                <a:cs typeface="Courier New" pitchFamily="49" charset="0"/>
              </a:rPr>
              <a:t>	if  R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8</a:t>
            </a:r>
            <a:r>
              <a:rPr lang="en-US" altLang="ko-KR" sz="8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9</a:t>
            </a:r>
            <a:r>
              <a:rPr lang="en-US" altLang="ko-KR" sz="800" smtClean="0">
                <a:solidFill>
                  <a:prstClr val="black"/>
                </a:solidFill>
                <a:latin typeface="Courier New" pitchFamily="49" charset="0"/>
                <a:ea typeface="Batang" pitchFamily="18" charset="-127"/>
                <a:cs typeface="Courier New" pitchFamily="49" charset="0"/>
              </a:rPr>
              <a:t>	if Largest </a:t>
            </a:r>
            <a:r>
              <a:rPr lang="en-US" altLang="ko-KR" sz="8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8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10</a:t>
            </a:r>
            <a:r>
              <a:rPr lang="en-US" altLang="ko-KR" sz="8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11</a:t>
            </a:r>
            <a:r>
              <a:rPr lang="en-US" altLang="ko-KR" sz="8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800" smtClean="0">
                <a:solidFill>
                  <a:srgbClr val="FF0000"/>
                </a:solidFill>
                <a:latin typeface="Courier New" pitchFamily="49" charset="0"/>
                <a:ea typeface="Batang" pitchFamily="18" charset="-127"/>
                <a:cs typeface="Courier New" pitchFamily="49" charset="0"/>
              </a:rPr>
              <a:t>12</a:t>
            </a:r>
            <a:r>
              <a:rPr lang="en-US" altLang="ko-KR" sz="800" smtClean="0">
                <a:solidFill>
                  <a:prstClr val="black"/>
                </a:solidFill>
                <a:latin typeface="Courier New" pitchFamily="49" charset="0"/>
                <a:ea typeface="Batang" pitchFamily="18" charset="-127"/>
                <a:cs typeface="Courier New" pitchFamily="49" charset="0"/>
              </a:rPr>
              <a:t>		</a:t>
            </a:r>
            <a:r>
              <a:rPr lang="en-US" altLang="ko-KR" sz="800" b="1" smtClean="0">
                <a:solidFill>
                  <a:prstClr val="black"/>
                </a:solidFill>
                <a:latin typeface="Courier New" pitchFamily="49" charset="0"/>
                <a:ea typeface="Batang" pitchFamily="18" charset="-127"/>
                <a:cs typeface="Courier New" pitchFamily="49" charset="0"/>
              </a:rPr>
              <a:t>HEAPIFY</a:t>
            </a:r>
            <a:r>
              <a:rPr lang="en-US" altLang="ko-KR" sz="8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800" smtClean="0">
                <a:solidFill>
                  <a:srgbClr val="FF0000"/>
                </a:solidFill>
                <a:latin typeface="Courier New" pitchFamily="49" charset="0"/>
                <a:ea typeface="Batang" pitchFamily="18" charset="-127"/>
                <a:cs typeface="Courier New" pitchFamily="49" charset="0"/>
              </a:rPr>
              <a:t>13</a:t>
            </a:r>
            <a:r>
              <a:rPr lang="en-US" sz="800" smtClean="0">
                <a:solidFill>
                  <a:prstClr val="black"/>
                </a:solidFill>
                <a:latin typeface="Courier New" pitchFamily="49" charset="0"/>
                <a:ea typeface="Batang" pitchFamily="18" charset="-127"/>
                <a:cs typeface="Courier New" pitchFamily="49" charset="0"/>
              </a:rPr>
              <a:t>	} </a:t>
            </a:r>
            <a:r>
              <a:rPr lang="en-US" sz="8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800" smtClean="0">
                <a:solidFill>
                  <a:prstClr val="black"/>
                </a:solidFill>
                <a:latin typeface="Courier New" pitchFamily="49" charset="0"/>
                <a:ea typeface="Batang" pitchFamily="18" charset="-127"/>
                <a:cs typeface="Courier New" pitchFamily="49" charset="0"/>
              </a:rPr>
              <a:t>}</a:t>
            </a:r>
            <a:r>
              <a:rPr lang="en-US" sz="800" smtClean="0">
                <a:solidFill>
                  <a:srgbClr val="009900"/>
                </a:solidFill>
                <a:latin typeface="Courier New" pitchFamily="49" charset="0"/>
                <a:ea typeface="Batang" pitchFamily="18" charset="-127"/>
                <a:cs typeface="Courier New" pitchFamily="49" charset="0"/>
              </a:rPr>
              <a:t>// end of HEAPIFY</a:t>
            </a:r>
            <a:endParaRPr lang="en-US" sz="800" dirty="0" smtClean="0">
              <a:solidFill>
                <a:srgbClr val="009900"/>
              </a:solidFill>
              <a:latin typeface="Courier New" pitchFamily="49" charset="0"/>
              <a:ea typeface="Batang" pitchFamily="18" charset="-127"/>
              <a:cs typeface="Courier New" pitchFamily="49" charset="0"/>
            </a:endParaRPr>
          </a:p>
        </p:txBody>
      </p:sp>
      <p:sp>
        <p:nvSpPr>
          <p:cNvPr id="6" name="TextBox 5"/>
          <p:cNvSpPr txBox="1"/>
          <p:nvPr/>
        </p:nvSpPr>
        <p:spPr>
          <a:xfrm>
            <a:off x="2667000" y="1704201"/>
            <a:ext cx="361156" cy="276999"/>
          </a:xfrm>
          <a:prstGeom prst="rect">
            <a:avLst/>
          </a:prstGeom>
          <a:noFill/>
        </p:spPr>
        <p:txBody>
          <a:bodyPr wrap="square" rtlCol="0">
            <a:spAutoFit/>
          </a:bodyPr>
          <a:lstStyle/>
          <a:p>
            <a:r>
              <a:rPr lang="en-US" sz="1200" dirty="0" smtClean="0">
                <a:solidFill>
                  <a:prstClr val="black"/>
                </a:solidFill>
              </a:rPr>
              <a:t>0</a:t>
            </a:r>
          </a:p>
        </p:txBody>
      </p:sp>
      <p:sp>
        <p:nvSpPr>
          <p:cNvPr id="42" name="TextBox 41"/>
          <p:cNvSpPr txBox="1"/>
          <p:nvPr/>
        </p:nvSpPr>
        <p:spPr>
          <a:xfrm>
            <a:off x="1524000" y="2694801"/>
            <a:ext cx="361156" cy="276999"/>
          </a:xfrm>
          <a:prstGeom prst="rect">
            <a:avLst/>
          </a:prstGeom>
          <a:noFill/>
        </p:spPr>
        <p:txBody>
          <a:bodyPr wrap="square" rtlCol="0">
            <a:spAutoFit/>
          </a:bodyPr>
          <a:lstStyle/>
          <a:p>
            <a:r>
              <a:rPr lang="en-US" sz="1200" dirty="0" smtClean="0">
                <a:solidFill>
                  <a:prstClr val="black"/>
                </a:solidFill>
              </a:rPr>
              <a:t>1</a:t>
            </a:r>
          </a:p>
        </p:txBody>
      </p:sp>
      <p:sp>
        <p:nvSpPr>
          <p:cNvPr id="43" name="TextBox 42"/>
          <p:cNvSpPr txBox="1"/>
          <p:nvPr/>
        </p:nvSpPr>
        <p:spPr>
          <a:xfrm>
            <a:off x="3886200" y="2692758"/>
            <a:ext cx="361156" cy="276999"/>
          </a:xfrm>
          <a:prstGeom prst="rect">
            <a:avLst/>
          </a:prstGeom>
          <a:noFill/>
        </p:spPr>
        <p:txBody>
          <a:bodyPr wrap="square" rtlCol="0">
            <a:spAutoFit/>
          </a:bodyPr>
          <a:lstStyle/>
          <a:p>
            <a:r>
              <a:rPr lang="en-US" sz="1200" dirty="0" smtClean="0">
                <a:solidFill>
                  <a:prstClr val="black"/>
                </a:solidFill>
              </a:rPr>
              <a:t>2</a:t>
            </a:r>
          </a:p>
        </p:txBody>
      </p:sp>
      <p:sp>
        <p:nvSpPr>
          <p:cNvPr id="44" name="TextBox 43"/>
          <p:cNvSpPr txBox="1"/>
          <p:nvPr/>
        </p:nvSpPr>
        <p:spPr>
          <a:xfrm>
            <a:off x="629444" y="3810000"/>
            <a:ext cx="361156" cy="276999"/>
          </a:xfrm>
          <a:prstGeom prst="rect">
            <a:avLst/>
          </a:prstGeom>
          <a:noFill/>
        </p:spPr>
        <p:txBody>
          <a:bodyPr wrap="square" rtlCol="0">
            <a:spAutoFit/>
          </a:bodyPr>
          <a:lstStyle/>
          <a:p>
            <a:r>
              <a:rPr lang="en-US" sz="1200" dirty="0" smtClean="0">
                <a:solidFill>
                  <a:prstClr val="black"/>
                </a:solidFill>
              </a:rPr>
              <a:t>3</a:t>
            </a:r>
          </a:p>
        </p:txBody>
      </p:sp>
      <p:sp>
        <p:nvSpPr>
          <p:cNvPr id="45" name="TextBox 44"/>
          <p:cNvSpPr txBox="1"/>
          <p:nvPr/>
        </p:nvSpPr>
        <p:spPr>
          <a:xfrm>
            <a:off x="2229644" y="3810000"/>
            <a:ext cx="361156" cy="276999"/>
          </a:xfrm>
          <a:prstGeom prst="rect">
            <a:avLst/>
          </a:prstGeom>
          <a:noFill/>
        </p:spPr>
        <p:txBody>
          <a:bodyPr wrap="square" rtlCol="0">
            <a:spAutoFit/>
          </a:bodyPr>
          <a:lstStyle/>
          <a:p>
            <a:r>
              <a:rPr lang="en-US" sz="1200" dirty="0" smtClean="0">
                <a:solidFill>
                  <a:prstClr val="black"/>
                </a:solidFill>
              </a:rPr>
              <a:t>4</a:t>
            </a:r>
          </a:p>
        </p:txBody>
      </p:sp>
      <p:sp>
        <p:nvSpPr>
          <p:cNvPr id="46" name="TextBox 45"/>
          <p:cNvSpPr txBox="1"/>
          <p:nvPr/>
        </p:nvSpPr>
        <p:spPr>
          <a:xfrm>
            <a:off x="3124200" y="3810000"/>
            <a:ext cx="361156" cy="276999"/>
          </a:xfrm>
          <a:prstGeom prst="rect">
            <a:avLst/>
          </a:prstGeom>
          <a:noFill/>
        </p:spPr>
        <p:txBody>
          <a:bodyPr wrap="square" rtlCol="0">
            <a:spAutoFit/>
          </a:bodyPr>
          <a:lstStyle/>
          <a:p>
            <a:r>
              <a:rPr lang="en-US" sz="1200" dirty="0" smtClean="0">
                <a:solidFill>
                  <a:prstClr val="black"/>
                </a:solidFill>
              </a:rPr>
              <a:t>5</a:t>
            </a:r>
          </a:p>
        </p:txBody>
      </p:sp>
      <p:sp>
        <p:nvSpPr>
          <p:cNvPr id="47" name="TextBox 46"/>
          <p:cNvSpPr txBox="1"/>
          <p:nvPr/>
        </p:nvSpPr>
        <p:spPr>
          <a:xfrm>
            <a:off x="4668044" y="3810000"/>
            <a:ext cx="361156" cy="276999"/>
          </a:xfrm>
          <a:prstGeom prst="rect">
            <a:avLst/>
          </a:prstGeom>
          <a:noFill/>
        </p:spPr>
        <p:txBody>
          <a:bodyPr wrap="square" rtlCol="0">
            <a:spAutoFit/>
          </a:bodyPr>
          <a:lstStyle/>
          <a:p>
            <a:r>
              <a:rPr lang="en-US" sz="1200" dirty="0" smtClean="0">
                <a:solidFill>
                  <a:prstClr val="black"/>
                </a:solidFill>
              </a:rPr>
              <a:t>6</a:t>
            </a:r>
          </a:p>
        </p:txBody>
      </p:sp>
      <p:sp>
        <p:nvSpPr>
          <p:cNvPr id="48" name="TextBox 47"/>
          <p:cNvSpPr txBox="1"/>
          <p:nvPr/>
        </p:nvSpPr>
        <p:spPr>
          <a:xfrm>
            <a:off x="223760" y="4828401"/>
            <a:ext cx="361156" cy="276999"/>
          </a:xfrm>
          <a:prstGeom prst="rect">
            <a:avLst/>
          </a:prstGeom>
          <a:noFill/>
        </p:spPr>
        <p:txBody>
          <a:bodyPr wrap="square" rtlCol="0">
            <a:spAutoFit/>
          </a:bodyPr>
          <a:lstStyle/>
          <a:p>
            <a:r>
              <a:rPr lang="en-US" sz="1200" dirty="0" smtClean="0">
                <a:solidFill>
                  <a:prstClr val="black"/>
                </a:solidFill>
              </a:rPr>
              <a:t>7</a:t>
            </a:r>
          </a:p>
        </p:txBody>
      </p:sp>
      <p:sp>
        <p:nvSpPr>
          <p:cNvPr id="49" name="TextBox 48"/>
          <p:cNvSpPr txBox="1"/>
          <p:nvPr/>
        </p:nvSpPr>
        <p:spPr>
          <a:xfrm>
            <a:off x="1143000" y="4828401"/>
            <a:ext cx="361156" cy="276999"/>
          </a:xfrm>
          <a:prstGeom prst="rect">
            <a:avLst/>
          </a:prstGeom>
          <a:noFill/>
        </p:spPr>
        <p:txBody>
          <a:bodyPr wrap="square" rtlCol="0">
            <a:spAutoFit/>
          </a:bodyPr>
          <a:lstStyle/>
          <a:p>
            <a:r>
              <a:rPr lang="en-US" sz="1200" dirty="0" smtClean="0">
                <a:solidFill>
                  <a:prstClr val="black"/>
                </a:solidFill>
              </a:rPr>
              <a:t>8</a:t>
            </a:r>
          </a:p>
        </p:txBody>
      </p:sp>
      <p:sp>
        <p:nvSpPr>
          <p:cNvPr id="50" name="TextBox 49"/>
          <p:cNvSpPr txBox="1"/>
          <p:nvPr/>
        </p:nvSpPr>
        <p:spPr>
          <a:xfrm>
            <a:off x="1924844" y="4828401"/>
            <a:ext cx="361156" cy="276999"/>
          </a:xfrm>
          <a:prstGeom prst="rect">
            <a:avLst/>
          </a:prstGeom>
          <a:noFill/>
        </p:spPr>
        <p:txBody>
          <a:bodyPr wrap="square" rtlCol="0">
            <a:spAutoFit/>
          </a:bodyPr>
          <a:lstStyle/>
          <a:p>
            <a:r>
              <a:rPr lang="en-US" sz="1200" dirty="0" smtClean="0">
                <a:solidFill>
                  <a:prstClr val="black"/>
                </a:solidFill>
              </a:rPr>
              <a:t>9</a:t>
            </a:r>
          </a:p>
        </p:txBody>
      </p:sp>
    </p:spTree>
    <p:extLst>
      <p:ext uri="{BB962C8B-B14F-4D97-AF65-F5344CB8AC3E}">
        <p14:creationId xmlns:p14="http://schemas.microsoft.com/office/powerpoint/2010/main" val="243480549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smtClean="0">
                <a:solidFill>
                  <a:srgbClr val="1F497D"/>
                </a:solidFill>
                <a:ea typeface="UWKMJF (KSC)" pitchFamily="2" charset="-127"/>
              </a:rPr>
              <a:t> Run Time for HEAPIFY</a:t>
            </a:r>
            <a:r>
              <a:rPr lang="en-US" altLang="ko-KR" sz="2800" dirty="0">
                <a:solidFill>
                  <a:srgbClr val="1F497D"/>
                </a:solidFill>
                <a:ea typeface="UWKMJF (KSC)" pitchFamily="2" charset="-127"/>
              </a:rPr>
              <a:t>)</a:t>
            </a:r>
            <a:endParaRPr lang="en-US" dirty="0"/>
          </a:p>
        </p:txBody>
      </p:sp>
      <p:sp>
        <p:nvSpPr>
          <p:cNvPr id="4" name="Slide Number Placeholder 3"/>
          <p:cNvSpPr>
            <a:spLocks noGrp="1"/>
          </p:cNvSpPr>
          <p:nvPr>
            <p:ph type="sldNum" sz="quarter" idx="12"/>
          </p:nvPr>
        </p:nvSpPr>
        <p:spPr/>
        <p:txBody>
          <a:bodyPr/>
          <a:lstStyle/>
          <a:p>
            <a:fld id="{9366B58E-A11A-469A-B130-C765257D3974}" type="slidenum">
              <a:rPr lang="en-US" smtClean="0">
                <a:solidFill>
                  <a:prstClr val="black"/>
                </a:solidFill>
              </a:rPr>
              <a:pPr/>
              <a:t>43</a:t>
            </a:fld>
            <a:endParaRPr lang="en-US">
              <a:solidFill>
                <a:prstClr val="black"/>
              </a:solidFill>
            </a:endParaRPr>
          </a:p>
        </p:txBody>
      </p:sp>
      <p:sp>
        <p:nvSpPr>
          <p:cNvPr id="7" name="Rectangle 3"/>
          <p:cNvSpPr>
            <a:spLocks noGrp="1" noChangeArrowheads="1"/>
          </p:cNvSpPr>
          <p:nvPr>
            <p:ph idx="1"/>
          </p:nvPr>
        </p:nvSpPr>
        <p:spPr>
          <a:xfrm>
            <a:off x="457200" y="1489075"/>
            <a:ext cx="5791200" cy="4683125"/>
          </a:xfrm>
          <a:ln>
            <a:solidFill>
              <a:schemeClr val="tx1"/>
            </a:solidFill>
          </a:ln>
        </p:spPr>
        <p:txBody>
          <a:bodyPr/>
          <a:lstStyle/>
          <a:p>
            <a:pPr algn="just" eaLnBrk="1" hangingPunct="1">
              <a:buFont typeface="Wingdings" pitchFamily="2" charset="2"/>
              <a:buNone/>
            </a:pPr>
            <a:r>
              <a:rPr lang="en-US" altLang="ko-KR" sz="1600" b="1" dirty="0" smtClean="0">
                <a:latin typeface="Courier New" pitchFamily="49" charset="0"/>
                <a:ea typeface="Batang" pitchFamily="18" charset="-127"/>
                <a:cs typeface="Courier New" pitchFamily="49" charset="0"/>
              </a:rPr>
              <a:t>HEAPIFY</a:t>
            </a:r>
            <a:r>
              <a:rPr lang="en-US" altLang="ko-KR" sz="1600" dirty="0" smtClean="0">
                <a:latin typeface="Courier New" pitchFamily="49" charset="0"/>
                <a:ea typeface="Batang" pitchFamily="18" charset="-127"/>
                <a:cs typeface="Courier New" pitchFamily="49" charset="0"/>
              </a:rPr>
              <a:t>(A, </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a:latin typeface="Courier New" pitchFamily="49" charset="0"/>
                <a:ea typeface="Batang" pitchFamily="18" charset="-127"/>
                <a:cs typeface="Courier New" pitchFamily="49" charset="0"/>
              </a:rPr>
              <a:t>{</a:t>
            </a:r>
            <a:endParaRPr lang="en-US" altLang="ko-KR" sz="16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a:t>
            </a:r>
            <a:r>
              <a:rPr lang="en-US" altLang="ko-KR" sz="1600" dirty="0" smtClean="0">
                <a:latin typeface="Courier New" pitchFamily="49" charset="0"/>
                <a:ea typeface="Batang" pitchFamily="18" charset="-127"/>
                <a:cs typeface="Courier New" pitchFamily="49" charset="0"/>
              </a:rPr>
              <a:t>	L = </a:t>
            </a:r>
            <a:r>
              <a:rPr lang="en-US" altLang="ko-KR" sz="1600" dirty="0" err="1" smtClean="0">
                <a:latin typeface="Courier New" pitchFamily="49" charset="0"/>
                <a:ea typeface="Batang" pitchFamily="18" charset="-127"/>
                <a:cs typeface="Courier New" pitchFamily="49" charset="0"/>
              </a:rPr>
              <a:t>LeftChild</a:t>
            </a:r>
            <a:r>
              <a:rPr lang="en-US" altLang="ko-KR" sz="1600" dirty="0" smtClean="0">
                <a:latin typeface="Courier New" pitchFamily="49" charset="0"/>
                <a:ea typeface="Batang" pitchFamily="18" charset="-127"/>
                <a:cs typeface="Courier New" pitchFamily="49" charset="0"/>
              </a:rPr>
              <a:t>(</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2</a:t>
            </a:r>
            <a:r>
              <a:rPr lang="en-US" altLang="ko-KR" sz="1600" dirty="0" smtClean="0">
                <a:latin typeface="Courier New" pitchFamily="49" charset="0"/>
                <a:ea typeface="Batang" pitchFamily="18" charset="-127"/>
                <a:cs typeface="Courier New" pitchFamily="49" charset="0"/>
              </a:rPr>
              <a:t>	R = </a:t>
            </a:r>
            <a:r>
              <a:rPr lang="en-US" altLang="ko-KR" sz="1600" dirty="0" err="1" smtClean="0">
                <a:latin typeface="Courier New" pitchFamily="49" charset="0"/>
                <a:ea typeface="Batang" pitchFamily="18" charset="-127"/>
                <a:cs typeface="Courier New" pitchFamily="49" charset="0"/>
              </a:rPr>
              <a:t>RightChild</a:t>
            </a:r>
            <a:r>
              <a:rPr lang="en-US" altLang="ko-KR" sz="1600" dirty="0" smtClean="0">
                <a:latin typeface="Courier New" pitchFamily="49" charset="0"/>
                <a:ea typeface="Batang" pitchFamily="18" charset="-127"/>
                <a:cs typeface="Courier New" pitchFamily="49" charset="0"/>
              </a:rPr>
              <a:t>(</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3</a:t>
            </a:r>
            <a:r>
              <a:rPr lang="en-US" altLang="ko-KR" sz="1600" dirty="0" smtClean="0">
                <a:latin typeface="Courier New" pitchFamily="49" charset="0"/>
                <a:ea typeface="Batang" pitchFamily="18" charset="-127"/>
                <a:cs typeface="Courier New" pitchFamily="49" charset="0"/>
              </a:rPr>
              <a:t>	if L </a:t>
            </a:r>
            <a:r>
              <a:rPr lang="en-US" altLang="ko-KR" sz="1600" dirty="0" smtClean="0">
                <a:latin typeface="Courier New" pitchFamily="49" charset="0"/>
                <a:ea typeface="Batang" pitchFamily="18" charset="-127"/>
                <a:cs typeface="Courier New" pitchFamily="49" charset="0"/>
                <a:sym typeface="Symbol" pitchFamily="18" charset="2"/>
              </a:rPr>
              <a:t></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Heapsize</a:t>
            </a:r>
            <a:r>
              <a:rPr lang="en-US" altLang="ko-KR" sz="1600" dirty="0" smtClean="0">
                <a:latin typeface="Courier New" pitchFamily="49" charset="0"/>
                <a:ea typeface="Batang" pitchFamily="18" charset="-127"/>
                <a:cs typeface="Courier New" pitchFamily="49" charset="0"/>
              </a:rPr>
              <a:t>(A) and A[L] &gt;A[</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4</a:t>
            </a:r>
            <a:r>
              <a:rPr lang="en-US" altLang="ko-KR" sz="1600" dirty="0" smtClean="0">
                <a:latin typeface="Courier New" pitchFamily="49" charset="0"/>
                <a:ea typeface="Batang" pitchFamily="18" charset="-127"/>
                <a:cs typeface="Courier New" pitchFamily="49" charset="0"/>
              </a:rPr>
              <a:t>     	 Largest = L;</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5</a:t>
            </a:r>
            <a:r>
              <a:rPr lang="en-US" altLang="ko-KR" sz="1600" dirty="0" smtClean="0">
                <a:latin typeface="Courier New" pitchFamily="49" charset="0"/>
                <a:ea typeface="Batang" pitchFamily="18" charset="-127"/>
                <a:cs typeface="Courier New" pitchFamily="49" charset="0"/>
              </a:rPr>
              <a:t>	else</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6</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Lagest</a:t>
            </a:r>
            <a:r>
              <a:rPr lang="en-US" altLang="ko-KR" sz="1600" dirty="0" smtClean="0">
                <a:latin typeface="Courier New" pitchFamily="49" charset="0"/>
                <a:ea typeface="Batang" pitchFamily="18" charset="-127"/>
                <a:cs typeface="Courier New" pitchFamily="49" charset="0"/>
              </a:rPr>
              <a:t> = I;</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7</a:t>
            </a:r>
            <a:r>
              <a:rPr lang="en-US" altLang="ko-KR" sz="1600" dirty="0" smtClean="0">
                <a:latin typeface="Courier New" pitchFamily="49" charset="0"/>
                <a:ea typeface="Batang" pitchFamily="18" charset="-127"/>
                <a:cs typeface="Courier New" pitchFamily="49" charset="0"/>
              </a:rPr>
              <a:t>	if  R </a:t>
            </a:r>
            <a:r>
              <a:rPr lang="en-US" altLang="ko-KR" sz="1600" dirty="0" smtClean="0">
                <a:latin typeface="Courier New" pitchFamily="49" charset="0"/>
                <a:ea typeface="Batang" pitchFamily="18" charset="-127"/>
                <a:cs typeface="Courier New" pitchFamily="49" charset="0"/>
                <a:sym typeface="Symbol" pitchFamily="18" charset="2"/>
              </a:rPr>
              <a:t></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Heapsize</a:t>
            </a:r>
            <a:r>
              <a:rPr lang="en-US" altLang="ko-KR" sz="1600" dirty="0" smtClean="0">
                <a:latin typeface="Courier New" pitchFamily="49" charset="0"/>
                <a:ea typeface="Batang" pitchFamily="18" charset="-127"/>
                <a:cs typeface="Courier New" pitchFamily="49" charset="0"/>
              </a:rPr>
              <a:t>(A) and A[R] &gt; A[Largest]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8</a:t>
            </a:r>
            <a:r>
              <a:rPr lang="en-US" altLang="ko-KR" sz="1600" dirty="0" smtClean="0">
                <a:latin typeface="Courier New" pitchFamily="49" charset="0"/>
                <a:ea typeface="Batang" pitchFamily="18" charset="-127"/>
                <a:cs typeface="Courier New" pitchFamily="49" charset="0"/>
              </a:rPr>
              <a:t>		Largest = r;</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9</a:t>
            </a:r>
            <a:r>
              <a:rPr lang="en-US" altLang="ko-KR" sz="1600" dirty="0" smtClean="0">
                <a:latin typeface="Courier New" pitchFamily="49" charset="0"/>
                <a:ea typeface="Batang" pitchFamily="18" charset="-127"/>
                <a:cs typeface="Courier New" pitchFamily="49" charset="0"/>
              </a:rPr>
              <a:t>	if Largest </a:t>
            </a:r>
            <a:r>
              <a:rPr lang="en-US" altLang="ko-KR" sz="1600" dirty="0" smtClean="0">
                <a:latin typeface="Courier New" pitchFamily="49" charset="0"/>
                <a:ea typeface="Batang" pitchFamily="18" charset="-127"/>
                <a:cs typeface="Courier New" pitchFamily="49" charset="0"/>
                <a:sym typeface="Symbol" pitchFamily="18" charset="2"/>
              </a:rPr>
              <a:t></a:t>
            </a:r>
            <a:r>
              <a:rPr lang="en-US" altLang="ko-KR" sz="1600" dirty="0" smtClean="0">
                <a:latin typeface="Courier New" pitchFamily="49" charset="0"/>
                <a:ea typeface="Batang" pitchFamily="18" charset="-127"/>
                <a:cs typeface="Courier New" pitchFamily="49" charset="0"/>
              </a:rPr>
              <a:t> </a:t>
            </a:r>
            <a:r>
              <a:rPr lang="en-US" altLang="ko-KR" sz="1600" dirty="0" err="1" smtClean="0">
                <a:latin typeface="Courier New" pitchFamily="49" charset="0"/>
                <a:ea typeface="Batang" pitchFamily="18" charset="-127"/>
                <a:cs typeface="Courier New" pitchFamily="49" charset="0"/>
              </a:rPr>
              <a:t>i</a:t>
            </a:r>
            <a:endParaRPr lang="en-US" altLang="ko-KR" sz="16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10</a:t>
            </a:r>
            <a:r>
              <a:rPr lang="en-US" altLang="ko-KR" sz="1600" dirty="0" smtClean="0">
                <a:latin typeface="Courier New" pitchFamily="49" charset="0"/>
                <a:ea typeface="Batang" pitchFamily="18" charset="-127"/>
                <a:cs typeface="Courier New" pitchFamily="49" charset="0"/>
              </a:rPr>
              <a:t>	{</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11</a:t>
            </a:r>
            <a:r>
              <a:rPr lang="en-US" altLang="ko-KR" sz="1600" dirty="0" smtClean="0">
                <a:latin typeface="Courier New" pitchFamily="49" charset="0"/>
                <a:ea typeface="Batang" pitchFamily="18" charset="-127"/>
                <a:cs typeface="Courier New" pitchFamily="49" charset="0"/>
              </a:rPr>
              <a:t>		Swap (A[</a:t>
            </a:r>
            <a:r>
              <a:rPr lang="en-US" altLang="ko-KR" sz="1600" dirty="0" err="1" smtClean="0">
                <a:latin typeface="Courier New" pitchFamily="49" charset="0"/>
                <a:ea typeface="Batang" pitchFamily="18" charset="-127"/>
                <a:cs typeface="Courier New" pitchFamily="49" charset="0"/>
              </a:rPr>
              <a:t>i</a:t>
            </a:r>
            <a:r>
              <a:rPr lang="en-US" altLang="ko-KR" sz="1600" dirty="0" smtClean="0">
                <a:latin typeface="Courier New" pitchFamily="49" charset="0"/>
                <a:ea typeface="Batang" pitchFamily="18" charset="-127"/>
                <a:cs typeface="Courier New" pitchFamily="49" charset="0"/>
              </a:rPr>
              <a:t>], A[Largest]);</a:t>
            </a:r>
          </a:p>
          <a:p>
            <a:pPr algn="just" eaLnBrk="1" hangingPunct="1">
              <a:buFont typeface="Wingdings" pitchFamily="2" charset="2"/>
              <a:buNone/>
            </a:pPr>
            <a:r>
              <a:rPr lang="en-US" altLang="ko-KR" sz="1600" dirty="0" smtClean="0">
                <a:solidFill>
                  <a:srgbClr val="FF0000"/>
                </a:solidFill>
                <a:latin typeface="Courier New" pitchFamily="49" charset="0"/>
                <a:ea typeface="Batang" pitchFamily="18" charset="-127"/>
                <a:cs typeface="Courier New" pitchFamily="49" charset="0"/>
              </a:rPr>
              <a:t>12</a:t>
            </a:r>
            <a:r>
              <a:rPr lang="en-US" altLang="ko-KR" sz="1600" dirty="0" smtClean="0">
                <a:latin typeface="Courier New" pitchFamily="49" charset="0"/>
                <a:ea typeface="Batang" pitchFamily="18" charset="-127"/>
                <a:cs typeface="Courier New" pitchFamily="49" charset="0"/>
              </a:rPr>
              <a:t>		</a:t>
            </a:r>
            <a:r>
              <a:rPr lang="en-US" altLang="ko-KR" sz="1600" b="1" dirty="0" smtClean="0">
                <a:latin typeface="Courier New" pitchFamily="49" charset="0"/>
                <a:ea typeface="Batang" pitchFamily="18" charset="-127"/>
                <a:cs typeface="Courier New" pitchFamily="49" charset="0"/>
              </a:rPr>
              <a:t>HEAPIFY</a:t>
            </a:r>
            <a:r>
              <a:rPr lang="en-US" altLang="ko-KR" sz="1600" dirty="0" smtClean="0">
                <a:latin typeface="Courier New" pitchFamily="49" charset="0"/>
                <a:ea typeface="Batang" pitchFamily="18" charset="-127"/>
                <a:cs typeface="Courier New" pitchFamily="49" charset="0"/>
              </a:rPr>
              <a:t>(A, Largest);</a:t>
            </a:r>
          </a:p>
          <a:p>
            <a:pPr algn="just" eaLnBrk="1" hangingPunct="1">
              <a:buFont typeface="Wingdings" pitchFamily="2" charset="2"/>
              <a:buNone/>
            </a:pPr>
            <a:r>
              <a:rPr lang="en-US" sz="1600" dirty="0" smtClean="0">
                <a:solidFill>
                  <a:srgbClr val="FF0000"/>
                </a:solidFill>
                <a:latin typeface="Courier New" pitchFamily="49" charset="0"/>
                <a:ea typeface="Batang" pitchFamily="18" charset="-127"/>
                <a:cs typeface="Courier New" pitchFamily="49" charset="0"/>
              </a:rPr>
              <a:t>13</a:t>
            </a:r>
            <a:r>
              <a:rPr lang="en-US" sz="1600" dirty="0" smtClean="0">
                <a:latin typeface="Courier New" pitchFamily="49" charset="0"/>
                <a:ea typeface="Batang" pitchFamily="18" charset="-127"/>
                <a:cs typeface="Courier New" pitchFamily="49" charset="0"/>
              </a:rPr>
              <a:t>	} </a:t>
            </a:r>
            <a:r>
              <a:rPr lang="en-US" sz="1600" dirty="0" smtClean="0">
                <a:solidFill>
                  <a:srgbClr val="009900"/>
                </a:solidFill>
                <a:latin typeface="Courier New" pitchFamily="49" charset="0"/>
                <a:ea typeface="Batang" pitchFamily="18" charset="-127"/>
                <a:cs typeface="Courier New" pitchFamily="49" charset="0"/>
              </a:rPr>
              <a:t>//end if</a:t>
            </a:r>
          </a:p>
          <a:p>
            <a:pPr algn="just" eaLnBrk="1" hangingPunct="1">
              <a:buFont typeface="Wingdings" pitchFamily="2" charset="2"/>
              <a:buNone/>
            </a:pPr>
            <a:r>
              <a:rPr lang="en-US" sz="1600" dirty="0" smtClean="0">
                <a:latin typeface="Courier New" pitchFamily="49" charset="0"/>
                <a:ea typeface="Batang" pitchFamily="18" charset="-127"/>
                <a:cs typeface="Courier New" pitchFamily="49" charset="0"/>
              </a:rPr>
              <a:t>}</a:t>
            </a:r>
            <a:r>
              <a:rPr lang="en-US" sz="1600" dirty="0" smtClean="0">
                <a:solidFill>
                  <a:srgbClr val="009900"/>
                </a:solidFill>
                <a:latin typeface="Courier New" pitchFamily="49" charset="0"/>
                <a:ea typeface="Batang" pitchFamily="18" charset="-127"/>
                <a:cs typeface="Courier New" pitchFamily="49" charset="0"/>
              </a:rPr>
              <a:t>// end of HEAPIFY</a:t>
            </a:r>
          </a:p>
        </p:txBody>
      </p:sp>
      <p:sp>
        <p:nvSpPr>
          <p:cNvPr id="8" name="Right Brace 7"/>
          <p:cNvSpPr/>
          <p:nvPr/>
        </p:nvSpPr>
        <p:spPr bwMode="auto">
          <a:xfrm>
            <a:off x="6400800" y="1906074"/>
            <a:ext cx="152400" cy="2437326"/>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9" name="TextBox 8"/>
          <p:cNvSpPr txBox="1"/>
          <p:nvPr/>
        </p:nvSpPr>
        <p:spPr>
          <a:xfrm>
            <a:off x="6629400" y="2971800"/>
            <a:ext cx="2133600" cy="307777"/>
          </a:xfrm>
          <a:prstGeom prst="rect">
            <a:avLst/>
          </a:prstGeom>
          <a:noFill/>
        </p:spPr>
        <p:txBody>
          <a:bodyPr wrap="square" rtlCol="0">
            <a:spAutoFit/>
          </a:bodyPr>
          <a:lstStyle/>
          <a:p>
            <a:r>
              <a:rPr lang="en-US" sz="1400" dirty="0" smtClean="0">
                <a:sym typeface="Symbol"/>
              </a:rPr>
              <a:t>(1): constant time</a:t>
            </a:r>
            <a:endParaRPr lang="en-US" sz="1400" dirty="0"/>
          </a:p>
        </p:txBody>
      </p:sp>
      <p:cxnSp>
        <p:nvCxnSpPr>
          <p:cNvPr id="11" name="Straight Arrow Connector 10"/>
          <p:cNvCxnSpPr>
            <a:stCxn id="8" idx="0"/>
          </p:cNvCxnSpPr>
          <p:nvPr/>
        </p:nvCxnSpPr>
        <p:spPr bwMode="auto">
          <a:xfrm flipH="1">
            <a:off x="3048000" y="1906074"/>
            <a:ext cx="33528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18" name="Straight Arrow Connector 17"/>
          <p:cNvCxnSpPr>
            <a:stCxn id="8" idx="2"/>
          </p:cNvCxnSpPr>
          <p:nvPr/>
        </p:nvCxnSpPr>
        <p:spPr bwMode="auto">
          <a:xfrm flipH="1">
            <a:off x="3200400" y="4343400"/>
            <a:ext cx="32004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sp>
        <p:nvSpPr>
          <p:cNvPr id="20" name="Right Brace 19"/>
          <p:cNvSpPr/>
          <p:nvPr/>
        </p:nvSpPr>
        <p:spPr bwMode="auto">
          <a:xfrm>
            <a:off x="6400800" y="4648200"/>
            <a:ext cx="152400" cy="11430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21" name="TextBox 20"/>
          <p:cNvSpPr txBox="1"/>
          <p:nvPr/>
        </p:nvSpPr>
        <p:spPr>
          <a:xfrm>
            <a:off x="6629400" y="5105400"/>
            <a:ext cx="2438400" cy="523220"/>
          </a:xfrm>
          <a:prstGeom prst="rect">
            <a:avLst/>
          </a:prstGeom>
          <a:noFill/>
        </p:spPr>
        <p:txBody>
          <a:bodyPr wrap="square" rtlCol="0">
            <a:spAutoFit/>
          </a:bodyPr>
          <a:lstStyle/>
          <a:p>
            <a:r>
              <a:rPr lang="en-US" sz="1400" dirty="0" smtClean="0">
                <a:sym typeface="Symbol"/>
              </a:rPr>
              <a:t>Worst Case</a:t>
            </a:r>
          </a:p>
          <a:p>
            <a:r>
              <a:rPr lang="en-US" sz="1400" dirty="0" smtClean="0">
                <a:sym typeface="Symbol"/>
              </a:rPr>
              <a:t>(log</a:t>
            </a:r>
            <a:r>
              <a:rPr lang="en-US" sz="1400" baseline="-25000" dirty="0" smtClean="0">
                <a:sym typeface="Symbol"/>
              </a:rPr>
              <a:t>2</a:t>
            </a:r>
            <a:r>
              <a:rPr lang="en-US" sz="1400" dirty="0" smtClean="0">
                <a:sym typeface="Symbol"/>
              </a:rPr>
              <a:t>n): Height of tree</a:t>
            </a:r>
            <a:endParaRPr lang="en-US" sz="1400" dirty="0"/>
          </a:p>
        </p:txBody>
      </p:sp>
      <p:cxnSp>
        <p:nvCxnSpPr>
          <p:cNvPr id="23" name="Straight Arrow Connector 22"/>
          <p:cNvCxnSpPr>
            <a:stCxn id="20" idx="0"/>
          </p:cNvCxnSpPr>
          <p:nvPr/>
        </p:nvCxnSpPr>
        <p:spPr bwMode="auto">
          <a:xfrm flipH="1">
            <a:off x="3200400" y="4648200"/>
            <a:ext cx="32004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26" name="Straight Arrow Connector 25"/>
          <p:cNvCxnSpPr>
            <a:stCxn id="20" idx="2"/>
          </p:cNvCxnSpPr>
          <p:nvPr/>
        </p:nvCxnSpPr>
        <p:spPr bwMode="auto">
          <a:xfrm flipH="1">
            <a:off x="3200400" y="5791200"/>
            <a:ext cx="32004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spTree>
    <p:extLst>
      <p:ext uri="{BB962C8B-B14F-4D97-AF65-F5344CB8AC3E}">
        <p14:creationId xmlns:p14="http://schemas.microsoft.com/office/powerpoint/2010/main" val="3731157127"/>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smtClean="0">
                <a:solidFill>
                  <a:srgbClr val="1F497D"/>
                </a:solidFill>
                <a:ea typeface="UWKMJF (KSC)" pitchFamily="2" charset="-127"/>
              </a:rPr>
              <a:t>Build_Heap</a:t>
            </a:r>
            <a:r>
              <a:rPr lang="en-US" altLang="ko-KR" sz="2800" dirty="0" smtClean="0">
                <a:solidFill>
                  <a:srgbClr val="1F497D"/>
                </a:solidFill>
                <a:ea typeface="UWKMJF (KSC)" pitchFamily="2" charset="-127"/>
              </a:rPr>
              <a:t>)</a:t>
            </a:r>
            <a:endParaRPr lang="en-US" dirty="0"/>
          </a:p>
        </p:txBody>
      </p:sp>
      <p:sp>
        <p:nvSpPr>
          <p:cNvPr id="3" name="Content Placeholder 2"/>
          <p:cNvSpPr>
            <a:spLocks noGrp="1"/>
          </p:cNvSpPr>
          <p:nvPr>
            <p:ph idx="1"/>
          </p:nvPr>
        </p:nvSpPr>
        <p:spPr/>
        <p:txBody>
          <a:bodyPr/>
          <a:lstStyle/>
          <a:p>
            <a:pPr>
              <a:buClr>
                <a:schemeClr val="tx2"/>
              </a:buClr>
            </a:pPr>
            <a:r>
              <a:rPr lang="en-US" altLang="ko-KR" dirty="0">
                <a:ea typeface="Batang" pitchFamily="18" charset="-127"/>
              </a:rPr>
              <a:t>We can use the procedure HEAPIFY in bottom-up manner to convert array A[0..n-1] into a heap. </a:t>
            </a:r>
          </a:p>
          <a:p>
            <a:pPr>
              <a:buClr>
                <a:schemeClr val="tx2"/>
              </a:buClr>
            </a:pPr>
            <a:r>
              <a:rPr lang="en-US" altLang="ko-KR" dirty="0">
                <a:ea typeface="Batang" pitchFamily="18" charset="-127"/>
              </a:rPr>
              <a:t>Since elements in the </a:t>
            </a:r>
            <a:r>
              <a:rPr lang="en-US" altLang="ko-KR" dirty="0" smtClean="0">
                <a:ea typeface="Batang" pitchFamily="18" charset="-127"/>
              </a:rPr>
              <a:t>sub-array </a:t>
            </a:r>
            <a:r>
              <a:rPr lang="en-US" altLang="ko-KR" dirty="0">
                <a:ea typeface="Batang" pitchFamily="18" charset="-127"/>
              </a:rPr>
              <a:t>A[((n/2))..n-1] are all leaves of the tree, The procedure Build-Heap goes through the </a:t>
            </a:r>
            <a:r>
              <a:rPr lang="en-US" altLang="ko-KR" u="sng" dirty="0">
                <a:ea typeface="Batang" pitchFamily="18" charset="-127"/>
              </a:rPr>
              <a:t>internal node</a:t>
            </a:r>
            <a:r>
              <a:rPr lang="en-US" altLang="ko-KR" dirty="0">
                <a:ea typeface="Batang" pitchFamily="18" charset="-127"/>
              </a:rPr>
              <a:t>(remaining nodes) of the tree ( A[0.. (n/2)-1] ) and run HEAPIFY on each node.</a:t>
            </a:r>
            <a:endParaRPr lang="en-US" dirty="0"/>
          </a:p>
          <a:p>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44</a:t>
            </a:fld>
            <a:endParaRPr lang="en-US">
              <a:solidFill>
                <a:prstClr val="black"/>
              </a:solidFill>
            </a:endParaRPr>
          </a:p>
        </p:txBody>
      </p:sp>
    </p:spTree>
    <p:extLst>
      <p:ext uri="{BB962C8B-B14F-4D97-AF65-F5344CB8AC3E}">
        <p14:creationId xmlns:p14="http://schemas.microsoft.com/office/powerpoint/2010/main" val="795564987"/>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a:p>
        </p:txBody>
      </p:sp>
      <p:sp>
        <p:nvSpPr>
          <p:cNvPr id="3" name="Content Placeholder 2"/>
          <p:cNvSpPr>
            <a:spLocks noGrp="1"/>
          </p:cNvSpPr>
          <p:nvPr>
            <p:ph idx="1"/>
          </p:nvPr>
        </p:nvSpPr>
        <p:spPr>
          <a:noFill/>
          <a:ln>
            <a:solidFill>
              <a:schemeClr val="tx1"/>
            </a:solidFill>
          </a:ln>
        </p:spPr>
        <p:txBody>
          <a:bodyPr/>
          <a:lstStyle/>
          <a:p>
            <a:pPr lvl="0" algn="just">
              <a:buClr>
                <a:srgbClr val="FBEEC9"/>
              </a:buClr>
              <a:buNone/>
            </a:pPr>
            <a:r>
              <a:rPr lang="en-US" altLang="ko-KR" b="1" dirty="0" err="1" smtClean="0">
                <a:solidFill>
                  <a:prstClr val="black"/>
                </a:solidFill>
                <a:latin typeface="Courier New" pitchFamily="49" charset="0"/>
                <a:ea typeface="Batang" pitchFamily="18" charset="-127"/>
                <a:cs typeface="Courier New" pitchFamily="49" charset="0"/>
              </a:rPr>
              <a:t>Build_Heap</a:t>
            </a:r>
            <a:r>
              <a:rPr lang="en-US" altLang="ko-KR" b="1" dirty="0" smtClean="0">
                <a:solidFill>
                  <a:prstClr val="black"/>
                </a:solidFill>
                <a:latin typeface="Courier New" pitchFamily="49" charset="0"/>
                <a:ea typeface="Batang" pitchFamily="18" charset="-127"/>
                <a:cs typeface="Courier New" pitchFamily="49" charset="0"/>
              </a:rPr>
              <a:t> </a:t>
            </a:r>
            <a:r>
              <a:rPr lang="en-US" altLang="ko-KR" b="1" dirty="0">
                <a:solidFill>
                  <a:prstClr val="black"/>
                </a:solidFill>
                <a:latin typeface="Courier New" pitchFamily="49" charset="0"/>
                <a:ea typeface="Batang" pitchFamily="18" charset="-127"/>
                <a:cs typeface="Courier New" pitchFamily="49" charset="0"/>
              </a:rPr>
              <a:t>(A</a:t>
            </a:r>
            <a:r>
              <a:rPr lang="en-US" altLang="ko-KR" b="1" dirty="0" smtClean="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b="1" dirty="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b="1" dirty="0" smtClean="0">
                <a:solidFill>
                  <a:srgbClr val="FF0000"/>
                </a:solidFill>
                <a:latin typeface="Courier New" pitchFamily="49" charset="0"/>
                <a:ea typeface="Batang" pitchFamily="18" charset="-127"/>
                <a:cs typeface="Courier New" pitchFamily="49" charset="0"/>
              </a:rPr>
              <a:t>1</a:t>
            </a:r>
            <a:r>
              <a:rPr lang="en-US" altLang="ko-KR" b="1" dirty="0" smtClean="0">
                <a:solidFill>
                  <a:prstClr val="black"/>
                </a:solidFill>
                <a:latin typeface="Courier New" pitchFamily="49" charset="0"/>
                <a:ea typeface="Batang" pitchFamily="18" charset="-127"/>
                <a:cs typeface="Courier New" pitchFamily="49" charset="0"/>
              </a:rPr>
              <a:t>	</a:t>
            </a:r>
            <a:r>
              <a:rPr lang="en-US" altLang="ko-KR" b="1" dirty="0" err="1" smtClean="0">
                <a:solidFill>
                  <a:prstClr val="black"/>
                </a:solidFill>
                <a:latin typeface="Courier New" pitchFamily="49" charset="0"/>
                <a:ea typeface="Batang" pitchFamily="18" charset="-127"/>
                <a:cs typeface="Courier New" pitchFamily="49" charset="0"/>
              </a:rPr>
              <a:t>heap_size</a:t>
            </a:r>
            <a:r>
              <a:rPr lang="en-US" altLang="ko-KR" b="1" dirty="0" smtClean="0">
                <a:solidFill>
                  <a:prstClr val="black"/>
                </a:solidFill>
                <a:latin typeface="Courier New" pitchFamily="49" charset="0"/>
                <a:ea typeface="Batang" pitchFamily="18" charset="-127"/>
                <a:cs typeface="Courier New" pitchFamily="49" charset="0"/>
              </a:rPr>
              <a:t>(A</a:t>
            </a:r>
            <a:r>
              <a:rPr lang="en-US" altLang="ko-KR" b="1" dirty="0">
                <a:solidFill>
                  <a:prstClr val="black"/>
                </a:solidFill>
                <a:latin typeface="Courier New" pitchFamily="49" charset="0"/>
                <a:ea typeface="Batang" pitchFamily="18" charset="-127"/>
                <a:cs typeface="Courier New" pitchFamily="49" charset="0"/>
              </a:rPr>
              <a:t>) = | A |</a:t>
            </a:r>
          </a:p>
          <a:p>
            <a:pPr lvl="0" algn="just">
              <a:buClr>
                <a:srgbClr val="FBEEC9"/>
              </a:buClr>
              <a:buNone/>
            </a:pPr>
            <a:r>
              <a:rPr lang="en-US" altLang="ko-KR" b="1" dirty="0" smtClean="0">
                <a:solidFill>
                  <a:srgbClr val="FF0000"/>
                </a:solidFill>
                <a:latin typeface="Courier New" pitchFamily="49" charset="0"/>
                <a:ea typeface="Batang" pitchFamily="18" charset="-127"/>
                <a:cs typeface="Courier New" pitchFamily="49" charset="0"/>
              </a:rPr>
              <a:t>2</a:t>
            </a:r>
            <a:r>
              <a:rPr lang="en-US" altLang="ko-KR" b="1" dirty="0" smtClean="0">
                <a:solidFill>
                  <a:prstClr val="black"/>
                </a:solidFill>
                <a:latin typeface="Courier New" pitchFamily="49" charset="0"/>
                <a:ea typeface="Batang" pitchFamily="18" charset="-127"/>
                <a:cs typeface="Courier New" pitchFamily="49" charset="0"/>
              </a:rPr>
              <a:t>	For </a:t>
            </a:r>
            <a:r>
              <a:rPr lang="en-US" altLang="ko-KR" b="1" dirty="0" err="1">
                <a:solidFill>
                  <a:prstClr val="black"/>
                </a:solidFill>
                <a:latin typeface="Courier New" pitchFamily="49" charset="0"/>
                <a:ea typeface="Batang" pitchFamily="18" charset="-127"/>
                <a:cs typeface="Courier New" pitchFamily="49" charset="0"/>
              </a:rPr>
              <a:t>i</a:t>
            </a:r>
            <a:r>
              <a:rPr lang="en-US" altLang="ko-KR" b="1" dirty="0">
                <a:solidFill>
                  <a:prstClr val="black"/>
                </a:solidFill>
                <a:latin typeface="Courier New" pitchFamily="49" charset="0"/>
                <a:ea typeface="Batang" pitchFamily="18" charset="-127"/>
                <a:cs typeface="Courier New" pitchFamily="49" charset="0"/>
              </a:rPr>
              <a:t> = ((|A|/2) -1) down to 0 </a:t>
            </a:r>
          </a:p>
          <a:p>
            <a:pPr lvl="0" algn="just">
              <a:buClr>
                <a:srgbClr val="FBEEC9"/>
              </a:buClr>
              <a:buNone/>
            </a:pPr>
            <a:r>
              <a:rPr lang="en-US" altLang="ko-KR" b="1" dirty="0" smtClean="0">
                <a:solidFill>
                  <a:srgbClr val="FF0000"/>
                </a:solidFill>
                <a:latin typeface="Courier New" pitchFamily="49" charset="0"/>
                <a:ea typeface="Batang" pitchFamily="18" charset="-127"/>
                <a:cs typeface="Courier New" pitchFamily="49" charset="0"/>
              </a:rPr>
              <a:t>3</a:t>
            </a:r>
            <a:r>
              <a:rPr lang="en-US" altLang="ko-KR" b="1" dirty="0" smtClean="0">
                <a:solidFill>
                  <a:prstClr val="black"/>
                </a:solidFill>
                <a:latin typeface="Courier New" pitchFamily="49" charset="0"/>
                <a:ea typeface="Batang" pitchFamily="18" charset="-127"/>
                <a:cs typeface="Courier New" pitchFamily="49" charset="0"/>
              </a:rPr>
              <a:t>		HEAPIFY </a:t>
            </a:r>
            <a:r>
              <a:rPr lang="en-US" altLang="ko-KR" b="1" dirty="0">
                <a:solidFill>
                  <a:prstClr val="black"/>
                </a:solidFill>
                <a:latin typeface="Courier New" pitchFamily="49" charset="0"/>
                <a:ea typeface="Batang" pitchFamily="18" charset="-127"/>
                <a:cs typeface="Courier New" pitchFamily="49" charset="0"/>
              </a:rPr>
              <a:t>(A, </a:t>
            </a:r>
            <a:r>
              <a:rPr lang="en-US" altLang="ko-KR" b="1" dirty="0" err="1">
                <a:solidFill>
                  <a:prstClr val="black"/>
                </a:solidFill>
                <a:latin typeface="Courier New" pitchFamily="49" charset="0"/>
                <a:ea typeface="Batang" pitchFamily="18" charset="-127"/>
                <a:cs typeface="Courier New" pitchFamily="49" charset="0"/>
              </a:rPr>
              <a:t>i</a:t>
            </a:r>
            <a:r>
              <a:rPr lang="en-US" altLang="ko-KR" b="1" dirty="0" smtClean="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b="1" dirty="0" smtClean="0">
                <a:solidFill>
                  <a:prstClr val="black"/>
                </a:solidFill>
                <a:latin typeface="Courier New" pitchFamily="49" charset="0"/>
                <a:ea typeface="Batang" pitchFamily="18" charset="-127"/>
                <a:cs typeface="Courier New" pitchFamily="49" charset="0"/>
              </a:rPr>
              <a:t>}</a:t>
            </a:r>
            <a:endParaRPr lang="en-US" altLang="ko-KR" b="1" dirty="0">
              <a:solidFill>
                <a:prstClr val="black"/>
              </a:solidFill>
              <a:latin typeface="Courier New" pitchFamily="49" charset="0"/>
              <a:ea typeface="Batang" pitchFamily="18" charset="-127"/>
              <a:cs typeface="Courier New" pitchFamily="49" charset="0"/>
            </a:endParaRPr>
          </a:p>
          <a:p>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45</a:t>
            </a:fld>
            <a:endParaRPr lang="en-US">
              <a:solidFill>
                <a:prstClr val="black"/>
              </a:solidFill>
            </a:endParaRPr>
          </a:p>
        </p:txBody>
      </p:sp>
    </p:spTree>
    <p:extLst>
      <p:ext uri="{BB962C8B-B14F-4D97-AF65-F5344CB8AC3E}">
        <p14:creationId xmlns:p14="http://schemas.microsoft.com/office/powerpoint/2010/main" val="24146629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46</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4</a:t>
            </a: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2</a:t>
            </a: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16</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14</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4</a:t>
            </a: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3</a:t>
            </a: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2</a:t>
            </a: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16</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14</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4" name="TextBox 3"/>
          <p:cNvSpPr txBox="1"/>
          <p:nvPr/>
        </p:nvSpPr>
        <p:spPr>
          <a:xfrm>
            <a:off x="6172200" y="3124200"/>
            <a:ext cx="1752600" cy="461665"/>
          </a:xfrm>
          <a:prstGeom prst="rect">
            <a:avLst/>
          </a:prstGeom>
          <a:noFill/>
        </p:spPr>
        <p:txBody>
          <a:bodyPr wrap="square" rtlCol="0">
            <a:spAutoFit/>
          </a:bodyPr>
          <a:lstStyle/>
          <a:p>
            <a:r>
              <a:rPr lang="en-US" sz="1200" dirty="0" err="1" smtClean="0"/>
              <a:t>heap_size</a:t>
            </a:r>
            <a:r>
              <a:rPr lang="en-US" sz="1200" dirty="0" smtClean="0"/>
              <a:t> = 10</a:t>
            </a:r>
          </a:p>
          <a:p>
            <a:r>
              <a:rPr lang="en-US" sz="1200" dirty="0" err="1" smtClean="0"/>
              <a:t>i</a:t>
            </a:r>
            <a:r>
              <a:rPr lang="en-US" sz="1200" dirty="0" smtClean="0"/>
              <a:t> = 10/2 – 1 = 4</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3" name="TextBox 52"/>
          <p:cNvSpPr txBox="1"/>
          <p:nvPr/>
        </p:nvSpPr>
        <p:spPr>
          <a:xfrm>
            <a:off x="2895600" y="3276600"/>
            <a:ext cx="1524000" cy="276999"/>
          </a:xfrm>
          <a:prstGeom prst="rect">
            <a:avLst/>
          </a:prstGeom>
          <a:noFill/>
        </p:spPr>
        <p:txBody>
          <a:bodyPr wrap="square" rtlCol="0">
            <a:spAutoFit/>
          </a:bodyPr>
          <a:lstStyle/>
          <a:p>
            <a:r>
              <a:rPr lang="en-US" sz="1200" dirty="0" smtClean="0"/>
              <a:t>HEAPIFY(A, 4)</a:t>
            </a:r>
            <a:endParaRPr lang="en-US" sz="1200" dirty="0"/>
          </a:p>
        </p:txBody>
      </p:sp>
    </p:spTree>
    <p:extLst>
      <p:ext uri="{BB962C8B-B14F-4D97-AF65-F5344CB8AC3E}">
        <p14:creationId xmlns:p14="http://schemas.microsoft.com/office/powerpoint/2010/main" val="18808678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mph" presetSubtype="2" fill="hold" nodeType="withEffect">
                                  <p:stCondLst>
                                    <p:cond delay="0"/>
                                  </p:stCondLst>
                                  <p:childTnLst>
                                    <p:animClr clrSpc="rgb" dir="cw">
                                      <p:cBhvr>
                                        <p:cTn id="12" dur="2000" fill="hold"/>
                                        <p:tgtEl>
                                          <p:spTgt spid="23559"/>
                                        </p:tgtEl>
                                        <p:attrNameLst>
                                          <p:attrName>fillcolor</p:attrName>
                                        </p:attrNameLst>
                                      </p:cBhvr>
                                      <p:to>
                                        <a:srgbClr val="FFCCFF"/>
                                      </p:to>
                                    </p:animClr>
                                    <p:set>
                                      <p:cBhvr>
                                        <p:cTn id="13" dur="2000" fill="hold"/>
                                        <p:tgtEl>
                                          <p:spTgt spid="23559"/>
                                        </p:tgtEl>
                                        <p:attrNameLst>
                                          <p:attrName>fill.type</p:attrName>
                                        </p:attrNameLst>
                                      </p:cBhvr>
                                      <p:to>
                                        <p:strVal val="solid"/>
                                      </p:to>
                                    </p:set>
                                    <p:set>
                                      <p:cBhvr>
                                        <p:cTn id="14" dur="2000" fill="hold"/>
                                        <p:tgtEl>
                                          <p:spTgt spid="23559"/>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2000" fill="hold"/>
                                        <p:tgtEl>
                                          <p:spTgt spid="23564"/>
                                        </p:tgtEl>
                                        <p:attrNameLst>
                                          <p:attrName>fillcolor</p:attrName>
                                        </p:attrNameLst>
                                      </p:cBhvr>
                                      <p:to>
                                        <a:srgbClr val="FFCCFF"/>
                                      </p:to>
                                    </p:animClr>
                                    <p:set>
                                      <p:cBhvr>
                                        <p:cTn id="17" dur="2000" fill="hold"/>
                                        <p:tgtEl>
                                          <p:spTgt spid="23564"/>
                                        </p:tgtEl>
                                        <p:attrNameLst>
                                          <p:attrName>fill.type</p:attrName>
                                        </p:attrNameLst>
                                      </p:cBhvr>
                                      <p:to>
                                        <p:strVal val="solid"/>
                                      </p:to>
                                    </p:set>
                                    <p:set>
                                      <p:cBhvr>
                                        <p:cTn id="18" dur="2000" fill="hold"/>
                                        <p:tgtEl>
                                          <p:spTgt spid="23564"/>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47</a:t>
            </a:fld>
            <a:endParaRPr lang="en-US">
              <a:solidFill>
                <a:prstClr val="black"/>
              </a:solidFill>
            </a:endParaRPr>
          </a:p>
        </p:txBody>
      </p:sp>
      <p:sp>
        <p:nvSpPr>
          <p:cNvPr id="8"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9"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4</a:t>
            </a:r>
          </a:p>
        </p:txBody>
      </p:sp>
      <p:sp>
        <p:nvSpPr>
          <p:cNvPr id="10"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sp>
        <p:nvSpPr>
          <p:cNvPr id="11"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2"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3"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16</a:t>
            </a:r>
          </a:p>
        </p:txBody>
      </p:sp>
      <p:sp>
        <p:nvSpPr>
          <p:cNvPr id="14"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5"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6"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7"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18"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cxnSp>
        <p:nvCxnSpPr>
          <p:cNvPr id="19" name="AutoShape 13"/>
          <p:cNvCxnSpPr>
            <a:cxnSpLocks noChangeShapeType="1"/>
            <a:stCxn id="9" idx="3"/>
            <a:endCxn id="10"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20" name="AutoShape 14"/>
          <p:cNvCxnSpPr>
            <a:cxnSpLocks noChangeShapeType="1"/>
            <a:stCxn id="9" idx="5"/>
            <a:endCxn id="11"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21" name="AutoShape 15"/>
          <p:cNvCxnSpPr>
            <a:cxnSpLocks noChangeShapeType="1"/>
            <a:stCxn id="10" idx="3"/>
            <a:endCxn id="12"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22" name="AutoShape 16"/>
          <p:cNvCxnSpPr>
            <a:cxnSpLocks noChangeShapeType="1"/>
            <a:stCxn id="10" idx="5"/>
            <a:endCxn id="13"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23" name="AutoShape 17"/>
          <p:cNvCxnSpPr>
            <a:cxnSpLocks noChangeShapeType="1"/>
            <a:stCxn id="11" idx="3"/>
            <a:endCxn id="14"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24" name="AutoShape 18"/>
          <p:cNvCxnSpPr>
            <a:cxnSpLocks noChangeShapeType="1"/>
            <a:stCxn id="11" idx="5"/>
            <a:endCxn id="15"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25" name="AutoShape 19"/>
          <p:cNvCxnSpPr>
            <a:cxnSpLocks noChangeShapeType="1"/>
            <a:stCxn id="12" idx="3"/>
            <a:endCxn id="16"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26" name="AutoShape 20"/>
          <p:cNvCxnSpPr>
            <a:cxnSpLocks noChangeShapeType="1"/>
            <a:stCxn id="12" idx="5"/>
            <a:endCxn id="17"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7" name="AutoShape 21"/>
          <p:cNvCxnSpPr>
            <a:cxnSpLocks noChangeShapeType="1"/>
            <a:stCxn id="13" idx="3"/>
            <a:endCxn id="18"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28"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4</a:t>
            </a:r>
          </a:p>
        </p:txBody>
      </p:sp>
      <p:sp>
        <p:nvSpPr>
          <p:cNvPr id="29"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30"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31"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32"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16</a:t>
            </a:r>
          </a:p>
        </p:txBody>
      </p:sp>
      <p:sp>
        <p:nvSpPr>
          <p:cNvPr id="33"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34"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35"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36"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37"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38"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39" name="TextBox 38"/>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1" name="TextBox 40"/>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2" name="TextBox 41"/>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3" name="TextBox 42"/>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5" name="TextBox 44"/>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48" name="TextBox 47"/>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0" name="TextBox 49"/>
          <p:cNvSpPr txBox="1"/>
          <p:nvPr/>
        </p:nvSpPr>
        <p:spPr>
          <a:xfrm>
            <a:off x="6172200" y="3124200"/>
            <a:ext cx="1752600" cy="461665"/>
          </a:xfrm>
          <a:prstGeom prst="rect">
            <a:avLst/>
          </a:prstGeom>
          <a:noFill/>
        </p:spPr>
        <p:txBody>
          <a:bodyPr wrap="square" rtlCol="0">
            <a:spAutoFit/>
          </a:bodyPr>
          <a:lstStyle/>
          <a:p>
            <a:r>
              <a:rPr lang="en-US" sz="1200" dirty="0" err="1" smtClean="0"/>
              <a:t>heap_size</a:t>
            </a:r>
            <a:r>
              <a:rPr lang="en-US" sz="1200" dirty="0" smtClean="0"/>
              <a:t> = 10</a:t>
            </a:r>
          </a:p>
          <a:p>
            <a:r>
              <a:rPr lang="en-US" sz="1200" dirty="0" err="1" smtClean="0"/>
              <a:t>i</a:t>
            </a:r>
            <a:r>
              <a:rPr lang="en-US" sz="1200" dirty="0" smtClean="0"/>
              <a:t> = </a:t>
            </a:r>
            <a:r>
              <a:rPr lang="en-US" sz="1200" dirty="0" err="1" smtClean="0"/>
              <a:t>i</a:t>
            </a:r>
            <a:r>
              <a:rPr lang="en-US" sz="1200" dirty="0" smtClean="0"/>
              <a:t> - 1 = 4 -1=3</a:t>
            </a:r>
          </a:p>
        </p:txBody>
      </p:sp>
      <p:sp>
        <p:nvSpPr>
          <p:cNvPr id="51" name="TextBox 50"/>
          <p:cNvSpPr txBox="1"/>
          <p:nvPr/>
        </p:nvSpPr>
        <p:spPr>
          <a:xfrm>
            <a:off x="304800" y="3352800"/>
            <a:ext cx="1524000" cy="276999"/>
          </a:xfrm>
          <a:prstGeom prst="rect">
            <a:avLst/>
          </a:prstGeom>
          <a:noFill/>
        </p:spPr>
        <p:txBody>
          <a:bodyPr wrap="square" rtlCol="0">
            <a:spAutoFit/>
          </a:bodyPr>
          <a:lstStyle/>
          <a:p>
            <a:r>
              <a:rPr lang="en-US" sz="1200" dirty="0" smtClean="0"/>
              <a:t>HEAPIFY(A, 3)</a:t>
            </a:r>
            <a:endParaRPr lang="en-US" sz="1200" dirty="0"/>
          </a:p>
        </p:txBody>
      </p:sp>
      <p:sp>
        <p:nvSpPr>
          <p:cNvPr id="52" name="Rectangle 51"/>
          <p:cNvSpPr/>
          <p:nvPr/>
        </p:nvSpPr>
        <p:spPr>
          <a:xfrm>
            <a:off x="1393372" y="3745468"/>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53" name="Rectangle 52"/>
          <p:cNvSpPr/>
          <p:nvPr/>
        </p:nvSpPr>
        <p:spPr>
          <a:xfrm>
            <a:off x="881744" y="4724400"/>
            <a:ext cx="479618" cy="369332"/>
          </a:xfrm>
          <a:prstGeom prst="rect">
            <a:avLst/>
          </a:prstGeom>
        </p:spPr>
        <p:txBody>
          <a:bodyPr wrap="none">
            <a:spAutoFit/>
          </a:bodyPr>
          <a:lstStyle/>
          <a:p>
            <a:pPr lvl="0" algn="ctr"/>
            <a:r>
              <a:rPr lang="en-US" dirty="0">
                <a:solidFill>
                  <a:prstClr val="black"/>
                </a:solidFill>
              </a:rPr>
              <a:t>14</a:t>
            </a:r>
          </a:p>
        </p:txBody>
      </p:sp>
      <p:sp>
        <p:nvSpPr>
          <p:cNvPr id="54" name="Rectangle 53"/>
          <p:cNvSpPr/>
          <p:nvPr/>
        </p:nvSpPr>
        <p:spPr>
          <a:xfrm>
            <a:off x="3041650" y="5600700"/>
            <a:ext cx="332142" cy="369332"/>
          </a:xfrm>
          <a:prstGeom prst="rect">
            <a:avLst/>
          </a:prstGeom>
        </p:spPr>
        <p:txBody>
          <a:bodyPr wrap="none">
            <a:spAutoFit/>
          </a:bodyPr>
          <a:lstStyle/>
          <a:p>
            <a:pPr lvl="0" algn="ctr"/>
            <a:r>
              <a:rPr lang="en-US" dirty="0">
                <a:solidFill>
                  <a:prstClr val="black"/>
                </a:solidFill>
              </a:rPr>
              <a:t>2</a:t>
            </a:r>
          </a:p>
        </p:txBody>
      </p:sp>
      <p:sp>
        <p:nvSpPr>
          <p:cNvPr id="55" name="Rectangle 54"/>
          <p:cNvSpPr/>
          <p:nvPr/>
        </p:nvSpPr>
        <p:spPr>
          <a:xfrm>
            <a:off x="4797232" y="5606018"/>
            <a:ext cx="479618" cy="369332"/>
          </a:xfrm>
          <a:prstGeom prst="rect">
            <a:avLst/>
          </a:prstGeom>
        </p:spPr>
        <p:txBody>
          <a:bodyPr wrap="none">
            <a:spAutoFit/>
          </a:bodyPr>
          <a:lstStyle/>
          <a:p>
            <a:pPr lvl="0" algn="ctr"/>
            <a:r>
              <a:rPr lang="en-US" dirty="0">
                <a:solidFill>
                  <a:prstClr val="black"/>
                </a:solidFill>
              </a:rPr>
              <a:t>14</a:t>
            </a:r>
          </a:p>
        </p:txBody>
      </p:sp>
    </p:spTree>
    <p:extLst>
      <p:ext uri="{BB962C8B-B14F-4D97-AF65-F5344CB8AC3E}">
        <p14:creationId xmlns:p14="http://schemas.microsoft.com/office/powerpoint/2010/main" val="23642919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
                                        </p:tgtEl>
                                        <p:attrNameLst>
                                          <p:attrName>style.visibility</p:attrName>
                                        </p:attrNameLst>
                                      </p:cBhvr>
                                      <p:to>
                                        <p:strVal val="visible"/>
                                      </p:to>
                                    </p:set>
                                  </p:childTnLst>
                                </p:cTn>
                              </p:par>
                              <p:par>
                                <p:cTn id="11" presetID="1" presetClass="emph" presetSubtype="2" fill="hold" nodeType="withEffect">
                                  <p:stCondLst>
                                    <p:cond delay="0"/>
                                  </p:stCondLst>
                                  <p:childTnLst>
                                    <p:animClr clrSpc="rgb" dir="cw">
                                      <p:cBhvr>
                                        <p:cTn id="12" dur="2000" fill="hold"/>
                                        <p:tgtEl>
                                          <p:spTgt spid="12"/>
                                        </p:tgtEl>
                                        <p:attrNameLst>
                                          <p:attrName>fillcolor</p:attrName>
                                        </p:attrNameLst>
                                      </p:cBhvr>
                                      <p:to>
                                        <a:srgbClr val="FFCCFF"/>
                                      </p:to>
                                    </p:animClr>
                                    <p:set>
                                      <p:cBhvr>
                                        <p:cTn id="13" dur="2000" fill="hold"/>
                                        <p:tgtEl>
                                          <p:spTgt spid="12"/>
                                        </p:tgtEl>
                                        <p:attrNameLst>
                                          <p:attrName>fill.type</p:attrName>
                                        </p:attrNameLst>
                                      </p:cBhvr>
                                      <p:to>
                                        <p:strVal val="solid"/>
                                      </p:to>
                                    </p:set>
                                    <p:set>
                                      <p:cBhvr>
                                        <p:cTn id="14" dur="2000" fill="hold"/>
                                        <p:tgtEl>
                                          <p:spTgt spid="12"/>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2000" fill="hold"/>
                                        <p:tgtEl>
                                          <p:spTgt spid="16"/>
                                        </p:tgtEl>
                                        <p:attrNameLst>
                                          <p:attrName>fillcolor</p:attrName>
                                        </p:attrNameLst>
                                      </p:cBhvr>
                                      <p:to>
                                        <a:srgbClr val="FFCCFF"/>
                                      </p:to>
                                    </p:animClr>
                                    <p:set>
                                      <p:cBhvr>
                                        <p:cTn id="17" dur="2000" fill="hold"/>
                                        <p:tgtEl>
                                          <p:spTgt spid="16"/>
                                        </p:tgtEl>
                                        <p:attrNameLst>
                                          <p:attrName>fill.type</p:attrName>
                                        </p:attrNameLst>
                                      </p:cBhvr>
                                      <p:to>
                                        <p:strVal val="solid"/>
                                      </p:to>
                                    </p:set>
                                    <p:set>
                                      <p:cBhvr>
                                        <p:cTn id="18" dur="2000" fill="hold"/>
                                        <p:tgtEl>
                                          <p:spTgt spid="16"/>
                                        </p:tgtEl>
                                        <p:attrNameLst>
                                          <p:attrName>fill.on</p:attrName>
                                        </p:attrNameLst>
                                      </p:cBhvr>
                                      <p:to>
                                        <p:strVal val="true"/>
                                      </p:to>
                                    </p:set>
                                  </p:childTnLst>
                                </p:cTn>
                              </p:par>
                              <p:par>
                                <p:cTn id="19" presetID="1" presetClass="emph" presetSubtype="2" fill="hold" nodeType="withEffect">
                                  <p:stCondLst>
                                    <p:cond delay="0"/>
                                  </p:stCondLst>
                                  <p:childTnLst>
                                    <p:animClr clrSpc="rgb" dir="cw">
                                      <p:cBhvr>
                                        <p:cTn id="20" dur="2000" fill="hold"/>
                                        <p:tgtEl>
                                          <p:spTgt spid="17"/>
                                        </p:tgtEl>
                                        <p:attrNameLst>
                                          <p:attrName>fillcolor</p:attrName>
                                        </p:attrNameLst>
                                      </p:cBhvr>
                                      <p:to>
                                        <a:srgbClr val="FFCCFF"/>
                                      </p:to>
                                    </p:animClr>
                                    <p:set>
                                      <p:cBhvr>
                                        <p:cTn id="21" dur="2000" fill="hold"/>
                                        <p:tgtEl>
                                          <p:spTgt spid="17"/>
                                        </p:tgtEl>
                                        <p:attrNameLst>
                                          <p:attrName>fill.type</p:attrName>
                                        </p:attrNameLst>
                                      </p:cBhvr>
                                      <p:to>
                                        <p:strVal val="solid"/>
                                      </p:to>
                                    </p:set>
                                    <p:set>
                                      <p:cBhvr>
                                        <p:cTn id="22" dur="2000" fill="hold"/>
                                        <p:tgtEl>
                                          <p:spTgt spid="17"/>
                                        </p:tgtEl>
                                        <p:attrNameLst>
                                          <p:attrName>fill.on</p:attrName>
                                        </p:attrNameLst>
                                      </p:cBhvr>
                                      <p:to>
                                        <p:strVal val="true"/>
                                      </p:to>
                                    </p:set>
                                  </p:childTnLst>
                                </p:cTn>
                              </p:par>
                              <p:par>
                                <p:cTn id="23" presetID="1" presetClass="emph" presetSubtype="2" fill="hold" nodeType="withEffect">
                                  <p:stCondLst>
                                    <p:cond delay="0"/>
                                  </p:stCondLst>
                                  <p:childTnLst>
                                    <p:animClr clrSpc="rgb" dir="cw">
                                      <p:cBhvr>
                                        <p:cTn id="24" dur="2000" fill="hold"/>
                                        <p:tgtEl>
                                          <p:spTgt spid="35"/>
                                        </p:tgtEl>
                                        <p:attrNameLst>
                                          <p:attrName>fillcolor</p:attrName>
                                        </p:attrNameLst>
                                      </p:cBhvr>
                                      <p:to>
                                        <a:srgbClr val="FFCCFF"/>
                                      </p:to>
                                    </p:animClr>
                                    <p:set>
                                      <p:cBhvr>
                                        <p:cTn id="25" dur="2000" fill="hold"/>
                                        <p:tgtEl>
                                          <p:spTgt spid="35"/>
                                        </p:tgtEl>
                                        <p:attrNameLst>
                                          <p:attrName>fill.type</p:attrName>
                                        </p:attrNameLst>
                                      </p:cBhvr>
                                      <p:to>
                                        <p:strVal val="solid"/>
                                      </p:to>
                                    </p:set>
                                    <p:set>
                                      <p:cBhvr>
                                        <p:cTn id="26" dur="2000" fill="hold"/>
                                        <p:tgtEl>
                                          <p:spTgt spid="35"/>
                                        </p:tgtEl>
                                        <p:attrNameLst>
                                          <p:attrName>fill.on</p:attrName>
                                        </p:attrNameLst>
                                      </p:cBhvr>
                                      <p:to>
                                        <p:strVal val="true"/>
                                      </p:to>
                                    </p:set>
                                  </p:childTnLst>
                                </p:cTn>
                              </p:par>
                              <p:par>
                                <p:cTn id="27" presetID="1" presetClass="emph" presetSubtype="2" fill="hold" nodeType="withEffect">
                                  <p:stCondLst>
                                    <p:cond delay="0"/>
                                  </p:stCondLst>
                                  <p:childTnLst>
                                    <p:animClr clrSpc="rgb" dir="cw">
                                      <p:cBhvr>
                                        <p:cTn id="28" dur="2000" fill="hold"/>
                                        <p:tgtEl>
                                          <p:spTgt spid="31"/>
                                        </p:tgtEl>
                                        <p:attrNameLst>
                                          <p:attrName>fillcolor</p:attrName>
                                        </p:attrNameLst>
                                      </p:cBhvr>
                                      <p:to>
                                        <a:srgbClr val="FFCCFF"/>
                                      </p:to>
                                    </p:animClr>
                                    <p:set>
                                      <p:cBhvr>
                                        <p:cTn id="29" dur="2000" fill="hold"/>
                                        <p:tgtEl>
                                          <p:spTgt spid="31"/>
                                        </p:tgtEl>
                                        <p:attrNameLst>
                                          <p:attrName>fill.type</p:attrName>
                                        </p:attrNameLst>
                                      </p:cBhvr>
                                      <p:to>
                                        <p:strVal val="solid"/>
                                      </p:to>
                                    </p:set>
                                    <p:set>
                                      <p:cBhvr>
                                        <p:cTn id="30" dur="2000" fill="hold"/>
                                        <p:tgtEl>
                                          <p:spTgt spid="31"/>
                                        </p:tgtEl>
                                        <p:attrNameLst>
                                          <p:attrName>fill.on</p:attrName>
                                        </p:attrNameLst>
                                      </p:cBhvr>
                                      <p:to>
                                        <p:strVal val="true"/>
                                      </p:to>
                                    </p:set>
                                  </p:childTnLst>
                                </p:cTn>
                              </p:par>
                              <p:par>
                                <p:cTn id="31" presetID="1" presetClass="emph" presetSubtype="2" fill="hold" nodeType="withEffect">
                                  <p:stCondLst>
                                    <p:cond delay="0"/>
                                  </p:stCondLst>
                                  <p:childTnLst>
                                    <p:animClr clrSpc="rgb" dir="cw">
                                      <p:cBhvr>
                                        <p:cTn id="32" dur="2000" fill="hold"/>
                                        <p:tgtEl>
                                          <p:spTgt spid="36"/>
                                        </p:tgtEl>
                                        <p:attrNameLst>
                                          <p:attrName>fillcolor</p:attrName>
                                        </p:attrNameLst>
                                      </p:cBhvr>
                                      <p:to>
                                        <a:srgbClr val="FFCCFF"/>
                                      </p:to>
                                    </p:animClr>
                                    <p:set>
                                      <p:cBhvr>
                                        <p:cTn id="33" dur="2000" fill="hold"/>
                                        <p:tgtEl>
                                          <p:spTgt spid="36"/>
                                        </p:tgtEl>
                                        <p:attrNameLst>
                                          <p:attrName>fill.type</p:attrName>
                                        </p:attrNameLst>
                                      </p:cBhvr>
                                      <p:to>
                                        <p:strVal val="solid"/>
                                      </p:to>
                                    </p:set>
                                    <p:set>
                                      <p:cBhvr>
                                        <p:cTn id="34" dur="2000" fill="hold"/>
                                        <p:tgtEl>
                                          <p:spTgt spid="36"/>
                                        </p:tgtEl>
                                        <p:attrNameLst>
                                          <p:attrName>fill.on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3.88889E-6 3.33333E-6 L -0.05382 0.1493 " pathEditMode="relative" rAng="0" ptsTypes="AA">
                                      <p:cBhvr>
                                        <p:cTn id="38" dur="2000" fill="hold"/>
                                        <p:tgtEl>
                                          <p:spTgt spid="52"/>
                                        </p:tgtEl>
                                        <p:attrNameLst>
                                          <p:attrName>ppt_x</p:attrName>
                                          <p:attrName>ppt_y</p:attrName>
                                        </p:attrNameLst>
                                      </p:cBhvr>
                                      <p:rCtr x="-2691" y="7454"/>
                                    </p:animMotion>
                                  </p:childTnLst>
                                </p:cTn>
                              </p:par>
                            </p:childTnLst>
                          </p:cTn>
                        </p:par>
                        <p:par>
                          <p:cTn id="39" fill="hold">
                            <p:stCondLst>
                              <p:cond delay="2000"/>
                            </p:stCondLst>
                            <p:childTnLst>
                              <p:par>
                                <p:cTn id="40" presetID="42" presetClass="path" presetSubtype="0" accel="50000" decel="50000" fill="hold" grpId="0" nodeType="afterEffect">
                                  <p:stCondLst>
                                    <p:cond delay="0"/>
                                  </p:stCondLst>
                                  <p:childTnLst>
                                    <p:animMotion origin="layout" path="M 3.33333E-6 -2.22222E-6 L 0.05 -0.14444 " pathEditMode="relative" rAng="0" ptsTypes="AA">
                                      <p:cBhvr>
                                        <p:cTn id="41" dur="2000" fill="hold"/>
                                        <p:tgtEl>
                                          <p:spTgt spid="53"/>
                                        </p:tgtEl>
                                        <p:attrNameLst>
                                          <p:attrName>ppt_x</p:attrName>
                                          <p:attrName>ppt_y</p:attrName>
                                        </p:attrNameLst>
                                      </p:cBhvr>
                                      <p:rCtr x="2500" y="-7222"/>
                                    </p:animMotion>
                                  </p:childTnLst>
                                </p:cTn>
                              </p:par>
                              <p:par>
                                <p:cTn id="42" presetID="37" presetClass="path" presetSubtype="0" accel="50000" decel="50000" fill="hold" grpId="0" nodeType="withEffect">
                                  <p:stCondLst>
                                    <p:cond delay="0"/>
                                  </p:stCondLst>
                                  <p:childTnLst>
                                    <p:animMotion origin="layout" path="M -4.44444E-6 0.00092 L 0.0533 0.04028 C 0.06459 0.04907 0.08125 0.05393 0.09879 0.05393 C 0.11875 0.05393 0.13455 0.04907 0.14584 0.04028 L 0.19931 0.00092 " pathEditMode="relative" rAng="0" ptsTypes="FffFF">
                                      <p:cBhvr>
                                        <p:cTn id="43" dur="2000" fill="hold"/>
                                        <p:tgtEl>
                                          <p:spTgt spid="54"/>
                                        </p:tgtEl>
                                        <p:attrNameLst>
                                          <p:attrName>ppt_x</p:attrName>
                                          <p:attrName>ppt_y</p:attrName>
                                        </p:attrNameLst>
                                      </p:cBhvr>
                                      <p:rCtr x="9965" y="2639"/>
                                    </p:animMotion>
                                  </p:childTnLst>
                                </p:cTn>
                              </p:par>
                            </p:childTnLst>
                          </p:cTn>
                        </p:par>
                        <p:par>
                          <p:cTn id="44" fill="hold">
                            <p:stCondLst>
                              <p:cond delay="4000"/>
                            </p:stCondLst>
                            <p:childTnLst>
                              <p:par>
                                <p:cTn id="45" presetID="37" presetClass="path" presetSubtype="0" accel="50000" decel="50000" fill="hold" grpId="0" nodeType="afterEffect">
                                  <p:stCondLst>
                                    <p:cond delay="0"/>
                                  </p:stCondLst>
                                  <p:childTnLst>
                                    <p:animMotion origin="layout" path="M -0.00087 0.00023 L -0.05486 0.04005 C -0.06615 0.04908 -0.08299 0.05394 -0.10052 0.05394 C -0.12066 0.05394 -0.13664 0.04908 -0.14792 0.04005 L -0.20174 0.00023 " pathEditMode="relative" rAng="0" ptsTypes="FffFF">
                                      <p:cBhvr>
                                        <p:cTn id="46" dur="2000" fill="hold"/>
                                        <p:tgtEl>
                                          <p:spTgt spid="55"/>
                                        </p:tgtEl>
                                        <p:attrNameLst>
                                          <p:attrName>ppt_x</p:attrName>
                                          <p:attrName>ppt_y</p:attrName>
                                        </p:attrNameLst>
                                      </p:cBhvr>
                                      <p:rCtr x="-10052" y="268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 grpId="0"/>
      <p:bldP spid="51" grpId="0"/>
      <p:bldP spid="52" grpId="0"/>
      <p:bldP spid="53" grpId="0"/>
      <p:bldP spid="54" grpId="0"/>
      <p:bldP spid="55"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48</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4</a:t>
            </a: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16</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4</a:t>
            </a: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16</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buClr>
                <a:srgbClr val="EEECE1"/>
              </a:buClr>
            </a:pPr>
            <a:endParaRPr lang="en-US" sz="1100" dirty="0">
              <a:solidFill>
                <a:prstClr val="black"/>
              </a:solidFill>
            </a:endParaRPr>
          </a:p>
        </p:txBody>
      </p:sp>
      <p:sp>
        <p:nvSpPr>
          <p:cNvPr id="4" name="TextBox 3"/>
          <p:cNvSpPr txBox="1"/>
          <p:nvPr/>
        </p:nvSpPr>
        <p:spPr>
          <a:xfrm>
            <a:off x="6172200" y="3124200"/>
            <a:ext cx="1752600" cy="461665"/>
          </a:xfrm>
          <a:prstGeom prst="rect">
            <a:avLst/>
          </a:prstGeom>
          <a:noFill/>
        </p:spPr>
        <p:txBody>
          <a:bodyPr wrap="square" rtlCol="0">
            <a:spAutoFit/>
          </a:bodyPr>
          <a:lstStyle/>
          <a:p>
            <a:r>
              <a:rPr lang="en-US" sz="1200" dirty="0" err="1">
                <a:solidFill>
                  <a:prstClr val="black"/>
                </a:solidFill>
              </a:rPr>
              <a:t>heap_size</a:t>
            </a:r>
            <a:r>
              <a:rPr lang="en-US" sz="1200" dirty="0">
                <a:solidFill>
                  <a:prstClr val="black"/>
                </a:solidFill>
              </a:rPr>
              <a:t> = 10</a:t>
            </a:r>
          </a:p>
          <a:p>
            <a:r>
              <a:rPr lang="en-US" sz="1200" dirty="0" err="1">
                <a:solidFill>
                  <a:prstClr val="black"/>
                </a:solidFill>
              </a:rPr>
              <a:t>i</a:t>
            </a:r>
            <a:r>
              <a:rPr lang="en-US" sz="1200" dirty="0">
                <a:solidFill>
                  <a:prstClr val="black"/>
                </a:solidFill>
              </a:rPr>
              <a:t> =  </a:t>
            </a:r>
            <a:r>
              <a:rPr lang="en-US" sz="1200" dirty="0" smtClean="0">
                <a:solidFill>
                  <a:prstClr val="black"/>
                </a:solidFill>
              </a:rPr>
              <a:t>3 – 1 = 2</a:t>
            </a:r>
            <a:endParaRPr lang="en-US" sz="1200" dirty="0">
              <a:solidFill>
                <a:prstClr val="black"/>
              </a:solidFill>
            </a:endParaRP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a:solidFill>
                  <a:prstClr val="black"/>
                </a:solidFill>
              </a:rPr>
              <a:t>0</a:t>
            </a:r>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solidFill>
                  <a:prstClr val="black"/>
                </a:solidFill>
              </a:rPr>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solidFill>
                  <a:prstClr val="black"/>
                </a:solidFill>
              </a:rPr>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solidFill>
                  <a:prstClr val="black"/>
                </a:solidFill>
              </a:rPr>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a:solidFill>
                  <a:prstClr val="black"/>
                </a:solidFill>
              </a:rPr>
              <a:t>4</a:t>
            </a:r>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a:solidFill>
                  <a:prstClr val="black"/>
                </a:solidFill>
              </a:rPr>
              <a:t>5</a:t>
            </a:r>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a:solidFill>
                  <a:prstClr val="black"/>
                </a:solidFill>
              </a:rPr>
              <a:t>6</a:t>
            </a:r>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a:solidFill>
                  <a:prstClr val="black"/>
                </a:solidFill>
              </a:rPr>
              <a:t>7</a:t>
            </a:r>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solidFill>
                  <a:prstClr val="black"/>
                </a:solidFill>
              </a:rPr>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solidFill>
                  <a:prstClr val="black"/>
                </a:solidFill>
              </a:rPr>
              <a:t>9</a:t>
            </a:r>
          </a:p>
        </p:txBody>
      </p:sp>
      <p:sp>
        <p:nvSpPr>
          <p:cNvPr id="53" name="TextBox 52"/>
          <p:cNvSpPr txBox="1"/>
          <p:nvPr/>
        </p:nvSpPr>
        <p:spPr>
          <a:xfrm>
            <a:off x="4495800" y="2209800"/>
            <a:ext cx="1524000" cy="276999"/>
          </a:xfrm>
          <a:prstGeom prst="rect">
            <a:avLst/>
          </a:prstGeom>
          <a:noFill/>
        </p:spPr>
        <p:txBody>
          <a:bodyPr wrap="square" rtlCol="0">
            <a:spAutoFit/>
          </a:bodyPr>
          <a:lstStyle/>
          <a:p>
            <a:r>
              <a:rPr lang="en-US" sz="1200" dirty="0">
                <a:solidFill>
                  <a:prstClr val="black"/>
                </a:solidFill>
              </a:rPr>
              <a:t>HEAPIFY(A, </a:t>
            </a:r>
            <a:r>
              <a:rPr lang="en-US" sz="1200" dirty="0" smtClean="0">
                <a:solidFill>
                  <a:prstClr val="black"/>
                </a:solidFill>
              </a:rPr>
              <a:t>2)</a:t>
            </a:r>
            <a:endParaRPr lang="en-US" sz="1200" dirty="0">
              <a:solidFill>
                <a:prstClr val="black"/>
              </a:solidFill>
            </a:endParaRPr>
          </a:p>
        </p:txBody>
      </p:sp>
      <p:sp>
        <p:nvSpPr>
          <p:cNvPr id="5" name="Rectangle 4"/>
          <p:cNvSpPr/>
          <p:nvPr/>
        </p:nvSpPr>
        <p:spPr>
          <a:xfrm>
            <a:off x="4605868" y="2675467"/>
            <a:ext cx="332142" cy="369332"/>
          </a:xfrm>
          <a:prstGeom prst="rect">
            <a:avLst/>
          </a:prstGeom>
        </p:spPr>
        <p:txBody>
          <a:bodyPr wrap="none">
            <a:spAutoFit/>
          </a:bodyPr>
          <a:lstStyle/>
          <a:p>
            <a:pPr lvl="0" algn="ctr"/>
            <a:r>
              <a:rPr lang="en-US" dirty="0">
                <a:solidFill>
                  <a:prstClr val="black"/>
                </a:solidFill>
              </a:rPr>
              <a:t>3</a:t>
            </a:r>
          </a:p>
        </p:txBody>
      </p:sp>
      <p:sp>
        <p:nvSpPr>
          <p:cNvPr id="7" name="Rectangle 6"/>
          <p:cNvSpPr/>
          <p:nvPr/>
        </p:nvSpPr>
        <p:spPr>
          <a:xfrm>
            <a:off x="5367868" y="3737001"/>
            <a:ext cx="479618" cy="369332"/>
          </a:xfrm>
          <a:prstGeom prst="rect">
            <a:avLst/>
          </a:prstGeom>
        </p:spPr>
        <p:txBody>
          <a:bodyPr wrap="none">
            <a:spAutoFit/>
          </a:bodyPr>
          <a:lstStyle/>
          <a:p>
            <a:pPr lvl="0" algn="ctr"/>
            <a:r>
              <a:rPr lang="en-US" dirty="0">
                <a:solidFill>
                  <a:prstClr val="black"/>
                </a:solidFill>
              </a:rPr>
              <a:t>10</a:t>
            </a:r>
          </a:p>
        </p:txBody>
      </p:sp>
      <p:sp>
        <p:nvSpPr>
          <p:cNvPr id="8" name="Rectangle 7"/>
          <p:cNvSpPr/>
          <p:nvPr/>
        </p:nvSpPr>
        <p:spPr>
          <a:xfrm>
            <a:off x="2573869" y="5613402"/>
            <a:ext cx="332142" cy="369332"/>
          </a:xfrm>
          <a:prstGeom prst="rect">
            <a:avLst/>
          </a:prstGeom>
        </p:spPr>
        <p:txBody>
          <a:bodyPr wrap="none">
            <a:spAutoFit/>
          </a:bodyPr>
          <a:lstStyle/>
          <a:p>
            <a:pPr lvl="0" algn="ctr"/>
            <a:r>
              <a:rPr lang="en-US" dirty="0">
                <a:solidFill>
                  <a:prstClr val="black"/>
                </a:solidFill>
              </a:rPr>
              <a:t>3</a:t>
            </a:r>
          </a:p>
        </p:txBody>
      </p:sp>
      <p:sp>
        <p:nvSpPr>
          <p:cNvPr id="9" name="Rectangle 8"/>
          <p:cNvSpPr/>
          <p:nvPr/>
        </p:nvSpPr>
        <p:spPr>
          <a:xfrm>
            <a:off x="4332191" y="5608136"/>
            <a:ext cx="479618" cy="369332"/>
          </a:xfrm>
          <a:prstGeom prst="rect">
            <a:avLst/>
          </a:prstGeom>
        </p:spPr>
        <p:txBody>
          <a:bodyPr wrap="none">
            <a:spAutoFit/>
          </a:bodyPr>
          <a:lstStyle/>
          <a:p>
            <a:pPr lvl="0" algn="ctr"/>
            <a:r>
              <a:rPr lang="en-US" dirty="0">
                <a:solidFill>
                  <a:prstClr val="black"/>
                </a:solidFill>
              </a:rPr>
              <a:t>10</a:t>
            </a:r>
          </a:p>
        </p:txBody>
      </p:sp>
    </p:spTree>
    <p:extLst>
      <p:ext uri="{BB962C8B-B14F-4D97-AF65-F5344CB8AC3E}">
        <p14:creationId xmlns:p14="http://schemas.microsoft.com/office/powerpoint/2010/main" val="682944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mph" presetSubtype="2" fill="hold" nodeType="withEffect">
                                  <p:stCondLst>
                                    <p:cond delay="0"/>
                                  </p:stCondLst>
                                  <p:childTnLst>
                                    <p:animClr clrSpc="rgb" dir="cw">
                                      <p:cBhvr>
                                        <p:cTn id="12" dur="2000" fill="hold"/>
                                        <p:tgtEl>
                                          <p:spTgt spid="120837"/>
                                        </p:tgtEl>
                                        <p:attrNameLst>
                                          <p:attrName>fillcolor</p:attrName>
                                        </p:attrNameLst>
                                      </p:cBhvr>
                                      <p:to>
                                        <a:srgbClr val="FFCCFF"/>
                                      </p:to>
                                    </p:animClr>
                                    <p:set>
                                      <p:cBhvr>
                                        <p:cTn id="13" dur="2000" fill="hold"/>
                                        <p:tgtEl>
                                          <p:spTgt spid="120837"/>
                                        </p:tgtEl>
                                        <p:attrNameLst>
                                          <p:attrName>fill.type</p:attrName>
                                        </p:attrNameLst>
                                      </p:cBhvr>
                                      <p:to>
                                        <p:strVal val="solid"/>
                                      </p:to>
                                    </p:set>
                                    <p:set>
                                      <p:cBhvr>
                                        <p:cTn id="14" dur="2000" fill="hold"/>
                                        <p:tgtEl>
                                          <p:spTgt spid="120837"/>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2000" fill="hold"/>
                                        <p:tgtEl>
                                          <p:spTgt spid="120840"/>
                                        </p:tgtEl>
                                        <p:attrNameLst>
                                          <p:attrName>fillcolor</p:attrName>
                                        </p:attrNameLst>
                                      </p:cBhvr>
                                      <p:to>
                                        <a:srgbClr val="FFCCFF"/>
                                      </p:to>
                                    </p:animClr>
                                    <p:set>
                                      <p:cBhvr>
                                        <p:cTn id="17" dur="2000" fill="hold"/>
                                        <p:tgtEl>
                                          <p:spTgt spid="120840"/>
                                        </p:tgtEl>
                                        <p:attrNameLst>
                                          <p:attrName>fill.type</p:attrName>
                                        </p:attrNameLst>
                                      </p:cBhvr>
                                      <p:to>
                                        <p:strVal val="solid"/>
                                      </p:to>
                                    </p:set>
                                    <p:set>
                                      <p:cBhvr>
                                        <p:cTn id="18" dur="2000" fill="hold"/>
                                        <p:tgtEl>
                                          <p:spTgt spid="120840"/>
                                        </p:tgtEl>
                                        <p:attrNameLst>
                                          <p:attrName>fill.on</p:attrName>
                                        </p:attrNameLst>
                                      </p:cBhvr>
                                      <p:to>
                                        <p:strVal val="true"/>
                                      </p:to>
                                    </p:set>
                                  </p:childTnLst>
                                </p:cTn>
                              </p:par>
                              <p:par>
                                <p:cTn id="19" presetID="1" presetClass="emph" presetSubtype="2" fill="hold" nodeType="withEffect">
                                  <p:stCondLst>
                                    <p:cond delay="0"/>
                                  </p:stCondLst>
                                  <p:childTnLst>
                                    <p:animClr clrSpc="rgb" dir="cw">
                                      <p:cBhvr>
                                        <p:cTn id="20" dur="2000" fill="hold"/>
                                        <p:tgtEl>
                                          <p:spTgt spid="120841"/>
                                        </p:tgtEl>
                                        <p:attrNameLst>
                                          <p:attrName>fillcolor</p:attrName>
                                        </p:attrNameLst>
                                      </p:cBhvr>
                                      <p:to>
                                        <a:srgbClr val="FFCCFF"/>
                                      </p:to>
                                    </p:animClr>
                                    <p:set>
                                      <p:cBhvr>
                                        <p:cTn id="21" dur="2000" fill="hold"/>
                                        <p:tgtEl>
                                          <p:spTgt spid="120841"/>
                                        </p:tgtEl>
                                        <p:attrNameLst>
                                          <p:attrName>fill.type</p:attrName>
                                        </p:attrNameLst>
                                      </p:cBhvr>
                                      <p:to>
                                        <p:strVal val="solid"/>
                                      </p:to>
                                    </p:set>
                                    <p:set>
                                      <p:cBhvr>
                                        <p:cTn id="22" dur="2000" fill="hold"/>
                                        <p:tgtEl>
                                          <p:spTgt spid="120841"/>
                                        </p:tgtEl>
                                        <p:attrNameLst>
                                          <p:attrName>fill.on</p:attrName>
                                        </p:attrNameLst>
                                      </p:cBhvr>
                                      <p:to>
                                        <p:strVal val="true"/>
                                      </p:to>
                                    </p:set>
                                  </p:childTnLst>
                                </p:cTn>
                              </p:par>
                              <p:par>
                                <p:cTn id="23" presetID="1" presetClass="emph" presetSubtype="2" fill="hold" nodeType="withEffect">
                                  <p:stCondLst>
                                    <p:cond delay="0"/>
                                  </p:stCondLst>
                                  <p:childTnLst>
                                    <p:animClr clrSpc="rgb" dir="cw">
                                      <p:cBhvr>
                                        <p:cTn id="24" dur="2000" fill="hold"/>
                                        <p:tgtEl>
                                          <p:spTgt spid="120856"/>
                                        </p:tgtEl>
                                        <p:attrNameLst>
                                          <p:attrName>fillcolor</p:attrName>
                                        </p:attrNameLst>
                                      </p:cBhvr>
                                      <p:to>
                                        <a:srgbClr val="FFCCFF"/>
                                      </p:to>
                                    </p:animClr>
                                    <p:set>
                                      <p:cBhvr>
                                        <p:cTn id="25" dur="2000" fill="hold"/>
                                        <p:tgtEl>
                                          <p:spTgt spid="120856"/>
                                        </p:tgtEl>
                                        <p:attrNameLst>
                                          <p:attrName>fill.type</p:attrName>
                                        </p:attrNameLst>
                                      </p:cBhvr>
                                      <p:to>
                                        <p:strVal val="solid"/>
                                      </p:to>
                                    </p:set>
                                    <p:set>
                                      <p:cBhvr>
                                        <p:cTn id="26" dur="2000" fill="hold"/>
                                        <p:tgtEl>
                                          <p:spTgt spid="120856"/>
                                        </p:tgtEl>
                                        <p:attrNameLst>
                                          <p:attrName>fill.on</p:attrName>
                                        </p:attrNameLst>
                                      </p:cBhvr>
                                      <p:to>
                                        <p:strVal val="true"/>
                                      </p:to>
                                    </p:set>
                                  </p:childTnLst>
                                </p:cTn>
                              </p:par>
                              <p:par>
                                <p:cTn id="27" presetID="1" presetClass="emph" presetSubtype="2" fill="hold" nodeType="withEffect">
                                  <p:stCondLst>
                                    <p:cond delay="0"/>
                                  </p:stCondLst>
                                  <p:childTnLst>
                                    <p:animClr clrSpc="rgb" dir="cw">
                                      <p:cBhvr>
                                        <p:cTn id="28" dur="2000" fill="hold"/>
                                        <p:tgtEl>
                                          <p:spTgt spid="120859"/>
                                        </p:tgtEl>
                                        <p:attrNameLst>
                                          <p:attrName>fillcolor</p:attrName>
                                        </p:attrNameLst>
                                      </p:cBhvr>
                                      <p:to>
                                        <a:srgbClr val="FFCCFF"/>
                                      </p:to>
                                    </p:animClr>
                                    <p:set>
                                      <p:cBhvr>
                                        <p:cTn id="29" dur="2000" fill="hold"/>
                                        <p:tgtEl>
                                          <p:spTgt spid="120859"/>
                                        </p:tgtEl>
                                        <p:attrNameLst>
                                          <p:attrName>fill.type</p:attrName>
                                        </p:attrNameLst>
                                      </p:cBhvr>
                                      <p:to>
                                        <p:strVal val="solid"/>
                                      </p:to>
                                    </p:set>
                                    <p:set>
                                      <p:cBhvr>
                                        <p:cTn id="30" dur="2000" fill="hold"/>
                                        <p:tgtEl>
                                          <p:spTgt spid="120859"/>
                                        </p:tgtEl>
                                        <p:attrNameLst>
                                          <p:attrName>fill.on</p:attrName>
                                        </p:attrNameLst>
                                      </p:cBhvr>
                                      <p:to>
                                        <p:strVal val="true"/>
                                      </p:to>
                                    </p:set>
                                  </p:childTnLst>
                                </p:cTn>
                              </p:par>
                              <p:par>
                                <p:cTn id="31" presetID="1" presetClass="emph" presetSubtype="2" fill="hold" nodeType="withEffect">
                                  <p:stCondLst>
                                    <p:cond delay="0"/>
                                  </p:stCondLst>
                                  <p:childTnLst>
                                    <p:animClr clrSpc="rgb" dir="cw">
                                      <p:cBhvr>
                                        <p:cTn id="32" dur="2000" fill="hold"/>
                                        <p:tgtEl>
                                          <p:spTgt spid="120860"/>
                                        </p:tgtEl>
                                        <p:attrNameLst>
                                          <p:attrName>fillcolor</p:attrName>
                                        </p:attrNameLst>
                                      </p:cBhvr>
                                      <p:to>
                                        <a:srgbClr val="FFCCFF"/>
                                      </p:to>
                                    </p:animClr>
                                    <p:set>
                                      <p:cBhvr>
                                        <p:cTn id="33" dur="2000" fill="hold"/>
                                        <p:tgtEl>
                                          <p:spTgt spid="120860"/>
                                        </p:tgtEl>
                                        <p:attrNameLst>
                                          <p:attrName>fill.type</p:attrName>
                                        </p:attrNameLst>
                                      </p:cBhvr>
                                      <p:to>
                                        <p:strVal val="solid"/>
                                      </p:to>
                                    </p:set>
                                    <p:set>
                                      <p:cBhvr>
                                        <p:cTn id="34" dur="2000" fill="hold"/>
                                        <p:tgtEl>
                                          <p:spTgt spid="120860"/>
                                        </p:tgtEl>
                                        <p:attrNameLst>
                                          <p:attrName>fill.on</p:attrName>
                                        </p:attrNameLst>
                                      </p:cBhvr>
                                      <p:to>
                                        <p:strVal val="true"/>
                                      </p:to>
                                    </p:set>
                                  </p:childTnLst>
                                </p:cTn>
                              </p:par>
                            </p:childTnLst>
                          </p:cTn>
                        </p:par>
                      </p:childTnLst>
                    </p:cTn>
                  </p:par>
                  <p:par>
                    <p:cTn id="35" fill="hold">
                      <p:stCondLst>
                        <p:cond delay="indefinite"/>
                      </p:stCondLst>
                      <p:childTnLst>
                        <p:par>
                          <p:cTn id="36" fill="hold">
                            <p:stCondLst>
                              <p:cond delay="0"/>
                            </p:stCondLst>
                            <p:childTnLst>
                              <p:par>
                                <p:cTn id="37" presetID="42" presetClass="path" presetSubtype="0" accel="50000" decel="50000" fill="hold" grpId="0" nodeType="clickEffect">
                                  <p:stCondLst>
                                    <p:cond delay="0"/>
                                  </p:stCondLst>
                                  <p:childTnLst>
                                    <p:animMotion origin="layout" path="M 5E-6 1.85185E-6 L 0.0948 0.16088 " pathEditMode="relative" rAng="0" ptsTypes="AA">
                                      <p:cBhvr>
                                        <p:cTn id="38" dur="2000" fill="hold"/>
                                        <p:tgtEl>
                                          <p:spTgt spid="5"/>
                                        </p:tgtEl>
                                        <p:attrNameLst>
                                          <p:attrName>ppt_x</p:attrName>
                                          <p:attrName>ppt_y</p:attrName>
                                        </p:attrNameLst>
                                      </p:cBhvr>
                                      <p:rCtr x="4740" y="8032"/>
                                    </p:animMotion>
                                  </p:childTnLst>
                                </p:cTn>
                              </p:par>
                            </p:childTnLst>
                          </p:cTn>
                        </p:par>
                        <p:par>
                          <p:cTn id="39" fill="hold">
                            <p:stCondLst>
                              <p:cond delay="2000"/>
                            </p:stCondLst>
                            <p:childTnLst>
                              <p:par>
                                <p:cTn id="40" presetID="42" presetClass="path" presetSubtype="0" accel="50000" decel="50000" fill="hold" grpId="0" nodeType="afterEffect">
                                  <p:stCondLst>
                                    <p:cond delay="0"/>
                                  </p:stCondLst>
                                  <p:childTnLst>
                                    <p:animMotion origin="layout" path="M 3.33333E-6 2.22222E-6 L -0.09167 -0.15556 " pathEditMode="relative" rAng="0" ptsTypes="AA">
                                      <p:cBhvr>
                                        <p:cTn id="41" dur="2000" fill="hold"/>
                                        <p:tgtEl>
                                          <p:spTgt spid="7"/>
                                        </p:tgtEl>
                                        <p:attrNameLst>
                                          <p:attrName>ppt_x</p:attrName>
                                          <p:attrName>ppt_y</p:attrName>
                                        </p:attrNameLst>
                                      </p:cBhvr>
                                      <p:rCtr x="-4583" y="-7778"/>
                                    </p:animMotion>
                                  </p:childTnLst>
                                </p:cTn>
                              </p:par>
                              <p:par>
                                <p:cTn id="42" presetID="37" presetClass="path" presetSubtype="0" accel="50000" decel="50000" fill="hold" grpId="0" nodeType="withEffect">
                                  <p:stCondLst>
                                    <p:cond delay="0"/>
                                  </p:stCondLst>
                                  <p:childTnLst>
                                    <p:animMotion origin="layout" path="M -2.77778E-6 -0.00093 L 0.05365 0.03958 C 0.06493 0.04884 0.08177 0.05394 0.09931 0.05394 C 0.11927 0.05394 0.13525 0.04884 0.14653 0.03958 L 0.20035 -0.00093 " pathEditMode="relative" rAng="0" ptsTypes="FffFF">
                                      <p:cBhvr>
                                        <p:cTn id="43" dur="2000" fill="hold"/>
                                        <p:tgtEl>
                                          <p:spTgt spid="8"/>
                                        </p:tgtEl>
                                        <p:attrNameLst>
                                          <p:attrName>ppt_x</p:attrName>
                                          <p:attrName>ppt_y</p:attrName>
                                        </p:attrNameLst>
                                      </p:cBhvr>
                                      <p:rCtr x="10017" y="2731"/>
                                    </p:animMotion>
                                  </p:childTnLst>
                                </p:cTn>
                              </p:par>
                            </p:childTnLst>
                          </p:cTn>
                        </p:par>
                        <p:par>
                          <p:cTn id="44" fill="hold">
                            <p:stCondLst>
                              <p:cond delay="4000"/>
                            </p:stCondLst>
                            <p:childTnLst>
                              <p:par>
                                <p:cTn id="45" presetID="37" presetClass="path" presetSubtype="0" accel="50000" decel="50000" fill="hold" grpId="0" nodeType="afterEffect">
                                  <p:stCondLst>
                                    <p:cond delay="0"/>
                                  </p:stCondLst>
                                  <p:childTnLst>
                                    <p:animMotion origin="layout" path="M 0 -0.00024 L -0.05365 0.03981 C -0.06493 0.04884 -0.08177 0.05393 -0.09931 0.05393 C -0.11927 0.05393 -0.13524 0.04884 -0.14653 0.03981 L -0.2 -0.00024 " pathEditMode="relative" rAng="0" ptsTypes="FffFF">
                                      <p:cBhvr>
                                        <p:cTn id="46" dur="2000" fill="hold"/>
                                        <p:tgtEl>
                                          <p:spTgt spid="9"/>
                                        </p:tgtEl>
                                        <p:attrNameLst>
                                          <p:attrName>ppt_x</p:attrName>
                                          <p:attrName>ppt_y</p:attrName>
                                        </p:attrNameLst>
                                      </p:cBhvr>
                                      <p:rCtr x="-10000"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3" grpId="0"/>
      <p:bldP spid="5" grpId="0"/>
      <p:bldP spid="7" grpId="0"/>
      <p:bldP spid="8" grpId="0"/>
      <p:bldP spid="9"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49</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4</a:t>
            </a: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4</a:t>
            </a: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4" name="TextBox 3"/>
          <p:cNvSpPr txBox="1"/>
          <p:nvPr/>
        </p:nvSpPr>
        <p:spPr>
          <a:xfrm>
            <a:off x="6172200" y="3124200"/>
            <a:ext cx="1752600" cy="461665"/>
          </a:xfrm>
          <a:prstGeom prst="rect">
            <a:avLst/>
          </a:prstGeom>
          <a:noFill/>
        </p:spPr>
        <p:txBody>
          <a:bodyPr wrap="square" rtlCol="0">
            <a:spAutoFit/>
          </a:bodyPr>
          <a:lstStyle/>
          <a:p>
            <a:r>
              <a:rPr lang="en-US" sz="1200" dirty="0" err="1" smtClean="0"/>
              <a:t>heap_size</a:t>
            </a:r>
            <a:r>
              <a:rPr lang="en-US" sz="1200" dirty="0" smtClean="0"/>
              <a:t> = 10</a:t>
            </a:r>
          </a:p>
          <a:p>
            <a:r>
              <a:rPr lang="en-US" sz="1200" dirty="0" err="1" smtClean="0"/>
              <a:t>i</a:t>
            </a:r>
            <a:r>
              <a:rPr lang="en-US" sz="1200" dirty="0" smtClean="0"/>
              <a:t> = </a:t>
            </a:r>
            <a:r>
              <a:rPr lang="en-US" sz="1200" dirty="0" err="1" smtClean="0"/>
              <a:t>i</a:t>
            </a:r>
            <a:r>
              <a:rPr lang="en-US" sz="1200" dirty="0" smtClean="0"/>
              <a:t> – 1 = 1</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3" name="TextBox 52"/>
          <p:cNvSpPr txBox="1"/>
          <p:nvPr/>
        </p:nvSpPr>
        <p:spPr>
          <a:xfrm>
            <a:off x="1066800" y="2362200"/>
            <a:ext cx="1524000" cy="276999"/>
          </a:xfrm>
          <a:prstGeom prst="rect">
            <a:avLst/>
          </a:prstGeom>
          <a:noFill/>
        </p:spPr>
        <p:txBody>
          <a:bodyPr wrap="square" rtlCol="0">
            <a:spAutoFit/>
          </a:bodyPr>
          <a:lstStyle/>
          <a:p>
            <a:r>
              <a:rPr lang="en-US" sz="1200" dirty="0" smtClean="0"/>
              <a:t>HEAPIFY(A, 1)</a:t>
            </a:r>
            <a:endParaRPr lang="en-US" sz="1200" dirty="0"/>
          </a:p>
        </p:txBody>
      </p:sp>
      <p:sp>
        <p:nvSpPr>
          <p:cNvPr id="3" name="Rectangle 2"/>
          <p:cNvSpPr/>
          <p:nvPr/>
        </p:nvSpPr>
        <p:spPr>
          <a:xfrm>
            <a:off x="2231572" y="2677886"/>
            <a:ext cx="332142" cy="369332"/>
          </a:xfrm>
          <a:prstGeom prst="rect">
            <a:avLst/>
          </a:prstGeom>
        </p:spPr>
        <p:txBody>
          <a:bodyPr wrap="none">
            <a:spAutoFit/>
          </a:bodyPr>
          <a:lstStyle/>
          <a:p>
            <a:pPr lvl="0" algn="ctr"/>
            <a:r>
              <a:rPr lang="en-US" dirty="0">
                <a:solidFill>
                  <a:prstClr val="black"/>
                </a:solidFill>
              </a:rPr>
              <a:t>1</a:t>
            </a:r>
          </a:p>
        </p:txBody>
      </p:sp>
      <p:sp>
        <p:nvSpPr>
          <p:cNvPr id="5" name="Rectangle 4"/>
          <p:cNvSpPr/>
          <p:nvPr/>
        </p:nvSpPr>
        <p:spPr>
          <a:xfrm>
            <a:off x="2939144" y="3745468"/>
            <a:ext cx="479618" cy="369332"/>
          </a:xfrm>
          <a:prstGeom prst="rect">
            <a:avLst/>
          </a:prstGeom>
        </p:spPr>
        <p:txBody>
          <a:bodyPr wrap="none">
            <a:spAutoFit/>
          </a:bodyPr>
          <a:lstStyle/>
          <a:p>
            <a:pPr lvl="0" algn="ctr"/>
            <a:r>
              <a:rPr lang="en-US" dirty="0">
                <a:solidFill>
                  <a:prstClr val="black"/>
                </a:solidFill>
              </a:rPr>
              <a:t>16</a:t>
            </a:r>
          </a:p>
        </p:txBody>
      </p:sp>
      <p:sp>
        <p:nvSpPr>
          <p:cNvPr id="7" name="Rectangle 6"/>
          <p:cNvSpPr/>
          <p:nvPr/>
        </p:nvSpPr>
        <p:spPr>
          <a:xfrm>
            <a:off x="2119746" y="5604165"/>
            <a:ext cx="332142" cy="369332"/>
          </a:xfrm>
          <a:prstGeom prst="rect">
            <a:avLst/>
          </a:prstGeom>
        </p:spPr>
        <p:txBody>
          <a:bodyPr wrap="none">
            <a:spAutoFit/>
          </a:bodyPr>
          <a:lstStyle/>
          <a:p>
            <a:pPr lvl="0" algn="ctr"/>
            <a:r>
              <a:rPr lang="en-US" dirty="0">
                <a:solidFill>
                  <a:prstClr val="black"/>
                </a:solidFill>
              </a:rPr>
              <a:t>1</a:t>
            </a:r>
          </a:p>
        </p:txBody>
      </p:sp>
      <p:sp>
        <p:nvSpPr>
          <p:cNvPr id="8" name="Rectangle 7"/>
          <p:cNvSpPr/>
          <p:nvPr/>
        </p:nvSpPr>
        <p:spPr>
          <a:xfrm>
            <a:off x="3420436" y="5608903"/>
            <a:ext cx="479618" cy="369332"/>
          </a:xfrm>
          <a:prstGeom prst="rect">
            <a:avLst/>
          </a:prstGeom>
        </p:spPr>
        <p:txBody>
          <a:bodyPr wrap="none">
            <a:spAutoFit/>
          </a:bodyPr>
          <a:lstStyle/>
          <a:p>
            <a:pPr lvl="0" algn="ctr"/>
            <a:r>
              <a:rPr lang="en-US" dirty="0">
                <a:solidFill>
                  <a:prstClr val="black"/>
                </a:solidFill>
              </a:rPr>
              <a:t>16</a:t>
            </a:r>
          </a:p>
        </p:txBody>
      </p:sp>
    </p:spTree>
    <p:extLst>
      <p:ext uri="{BB962C8B-B14F-4D97-AF65-F5344CB8AC3E}">
        <p14:creationId xmlns:p14="http://schemas.microsoft.com/office/powerpoint/2010/main" val="18781275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par>
                                <p:cTn id="11" presetID="1" presetClass="emph" presetSubtype="2" fill="hold" nodeType="withEffect">
                                  <p:stCondLst>
                                    <p:cond delay="0"/>
                                  </p:stCondLst>
                                  <p:childTnLst>
                                    <p:animClr clrSpc="rgb" dir="cw">
                                      <p:cBhvr>
                                        <p:cTn id="12" dur="2000" fill="hold"/>
                                        <p:tgtEl>
                                          <p:spTgt spid="120836"/>
                                        </p:tgtEl>
                                        <p:attrNameLst>
                                          <p:attrName>fillcolor</p:attrName>
                                        </p:attrNameLst>
                                      </p:cBhvr>
                                      <p:to>
                                        <a:srgbClr val="FFCCFF"/>
                                      </p:to>
                                    </p:animClr>
                                    <p:set>
                                      <p:cBhvr>
                                        <p:cTn id="13" dur="2000" fill="hold"/>
                                        <p:tgtEl>
                                          <p:spTgt spid="120836"/>
                                        </p:tgtEl>
                                        <p:attrNameLst>
                                          <p:attrName>fill.type</p:attrName>
                                        </p:attrNameLst>
                                      </p:cBhvr>
                                      <p:to>
                                        <p:strVal val="solid"/>
                                      </p:to>
                                    </p:set>
                                    <p:set>
                                      <p:cBhvr>
                                        <p:cTn id="14" dur="2000" fill="hold"/>
                                        <p:tgtEl>
                                          <p:spTgt spid="120836"/>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2000" fill="hold"/>
                                        <p:tgtEl>
                                          <p:spTgt spid="120838"/>
                                        </p:tgtEl>
                                        <p:attrNameLst>
                                          <p:attrName>fillcolor</p:attrName>
                                        </p:attrNameLst>
                                      </p:cBhvr>
                                      <p:to>
                                        <a:srgbClr val="FFCCFF"/>
                                      </p:to>
                                    </p:animClr>
                                    <p:set>
                                      <p:cBhvr>
                                        <p:cTn id="17" dur="2000" fill="hold"/>
                                        <p:tgtEl>
                                          <p:spTgt spid="120838"/>
                                        </p:tgtEl>
                                        <p:attrNameLst>
                                          <p:attrName>fill.type</p:attrName>
                                        </p:attrNameLst>
                                      </p:cBhvr>
                                      <p:to>
                                        <p:strVal val="solid"/>
                                      </p:to>
                                    </p:set>
                                    <p:set>
                                      <p:cBhvr>
                                        <p:cTn id="18" dur="2000" fill="hold"/>
                                        <p:tgtEl>
                                          <p:spTgt spid="120838"/>
                                        </p:tgtEl>
                                        <p:attrNameLst>
                                          <p:attrName>fill.on</p:attrName>
                                        </p:attrNameLst>
                                      </p:cBhvr>
                                      <p:to>
                                        <p:strVal val="true"/>
                                      </p:to>
                                    </p:set>
                                  </p:childTnLst>
                                </p:cTn>
                              </p:par>
                              <p:par>
                                <p:cTn id="19" presetID="1" presetClass="emph" presetSubtype="2" fill="hold" nodeType="withEffect">
                                  <p:stCondLst>
                                    <p:cond delay="0"/>
                                  </p:stCondLst>
                                  <p:childTnLst>
                                    <p:animClr clrSpc="rgb" dir="cw">
                                      <p:cBhvr>
                                        <p:cTn id="20" dur="2000" fill="hold"/>
                                        <p:tgtEl>
                                          <p:spTgt spid="23559"/>
                                        </p:tgtEl>
                                        <p:attrNameLst>
                                          <p:attrName>fillcolor</p:attrName>
                                        </p:attrNameLst>
                                      </p:cBhvr>
                                      <p:to>
                                        <a:srgbClr val="FFCCFF"/>
                                      </p:to>
                                    </p:animClr>
                                    <p:set>
                                      <p:cBhvr>
                                        <p:cTn id="21" dur="2000" fill="hold"/>
                                        <p:tgtEl>
                                          <p:spTgt spid="23559"/>
                                        </p:tgtEl>
                                        <p:attrNameLst>
                                          <p:attrName>fill.type</p:attrName>
                                        </p:attrNameLst>
                                      </p:cBhvr>
                                      <p:to>
                                        <p:strVal val="solid"/>
                                      </p:to>
                                    </p:set>
                                    <p:set>
                                      <p:cBhvr>
                                        <p:cTn id="22" dur="2000" fill="hold"/>
                                        <p:tgtEl>
                                          <p:spTgt spid="23559"/>
                                        </p:tgtEl>
                                        <p:attrNameLst>
                                          <p:attrName>fill.on</p:attrName>
                                        </p:attrNameLst>
                                      </p:cBhvr>
                                      <p:to>
                                        <p:strVal val="true"/>
                                      </p:to>
                                    </p:set>
                                  </p:childTnLst>
                                </p:cTn>
                              </p:par>
                              <p:par>
                                <p:cTn id="23" presetID="1" presetClass="emph" presetSubtype="2" fill="hold" nodeType="withEffect">
                                  <p:stCondLst>
                                    <p:cond delay="0"/>
                                  </p:stCondLst>
                                  <p:childTnLst>
                                    <p:animClr clrSpc="rgb" dir="cw">
                                      <p:cBhvr>
                                        <p:cTn id="24" dur="2000" fill="hold"/>
                                        <p:tgtEl>
                                          <p:spTgt spid="120842"/>
                                        </p:tgtEl>
                                        <p:attrNameLst>
                                          <p:attrName>fillcolor</p:attrName>
                                        </p:attrNameLst>
                                      </p:cBhvr>
                                      <p:to>
                                        <a:srgbClr val="FFCCFF"/>
                                      </p:to>
                                    </p:animClr>
                                    <p:set>
                                      <p:cBhvr>
                                        <p:cTn id="25" dur="2000" fill="hold"/>
                                        <p:tgtEl>
                                          <p:spTgt spid="120842"/>
                                        </p:tgtEl>
                                        <p:attrNameLst>
                                          <p:attrName>fill.type</p:attrName>
                                        </p:attrNameLst>
                                      </p:cBhvr>
                                      <p:to>
                                        <p:strVal val="solid"/>
                                      </p:to>
                                    </p:set>
                                    <p:set>
                                      <p:cBhvr>
                                        <p:cTn id="26" dur="2000" fill="hold"/>
                                        <p:tgtEl>
                                          <p:spTgt spid="120842"/>
                                        </p:tgtEl>
                                        <p:attrNameLst>
                                          <p:attrName>fill.on</p:attrName>
                                        </p:attrNameLst>
                                      </p:cBhvr>
                                      <p:to>
                                        <p:strVal val="true"/>
                                      </p:to>
                                    </p:set>
                                  </p:childTnLst>
                                </p:cTn>
                              </p:par>
                              <p:par>
                                <p:cTn id="27" presetID="1" presetClass="emph" presetSubtype="2" fill="hold" nodeType="withEffect">
                                  <p:stCondLst>
                                    <p:cond delay="0"/>
                                  </p:stCondLst>
                                  <p:childTnLst>
                                    <p:animClr clrSpc="rgb" dir="cw">
                                      <p:cBhvr>
                                        <p:cTn id="28" dur="2000" fill="hold"/>
                                        <p:tgtEl>
                                          <p:spTgt spid="120843"/>
                                        </p:tgtEl>
                                        <p:attrNameLst>
                                          <p:attrName>fillcolor</p:attrName>
                                        </p:attrNameLst>
                                      </p:cBhvr>
                                      <p:to>
                                        <a:srgbClr val="FFCCFF"/>
                                      </p:to>
                                    </p:animClr>
                                    <p:set>
                                      <p:cBhvr>
                                        <p:cTn id="29" dur="2000" fill="hold"/>
                                        <p:tgtEl>
                                          <p:spTgt spid="120843"/>
                                        </p:tgtEl>
                                        <p:attrNameLst>
                                          <p:attrName>fill.type</p:attrName>
                                        </p:attrNameLst>
                                      </p:cBhvr>
                                      <p:to>
                                        <p:strVal val="solid"/>
                                      </p:to>
                                    </p:set>
                                    <p:set>
                                      <p:cBhvr>
                                        <p:cTn id="30" dur="2000" fill="hold"/>
                                        <p:tgtEl>
                                          <p:spTgt spid="120843"/>
                                        </p:tgtEl>
                                        <p:attrNameLst>
                                          <p:attrName>fill.on</p:attrName>
                                        </p:attrNameLst>
                                      </p:cBhvr>
                                      <p:to>
                                        <p:strVal val="true"/>
                                      </p:to>
                                    </p:set>
                                  </p:childTnLst>
                                </p:cTn>
                              </p:par>
                              <p:par>
                                <p:cTn id="31" presetID="1" presetClass="emph" presetSubtype="2" fill="hold" nodeType="withEffect">
                                  <p:stCondLst>
                                    <p:cond delay="0"/>
                                  </p:stCondLst>
                                  <p:childTnLst>
                                    <p:animClr clrSpc="rgb" dir="cw">
                                      <p:cBhvr>
                                        <p:cTn id="32" dur="2000" fill="hold"/>
                                        <p:tgtEl>
                                          <p:spTgt spid="23564"/>
                                        </p:tgtEl>
                                        <p:attrNameLst>
                                          <p:attrName>fillcolor</p:attrName>
                                        </p:attrNameLst>
                                      </p:cBhvr>
                                      <p:to>
                                        <a:srgbClr val="FFCCFF"/>
                                      </p:to>
                                    </p:animClr>
                                    <p:set>
                                      <p:cBhvr>
                                        <p:cTn id="33" dur="2000" fill="hold"/>
                                        <p:tgtEl>
                                          <p:spTgt spid="23564"/>
                                        </p:tgtEl>
                                        <p:attrNameLst>
                                          <p:attrName>fill.type</p:attrName>
                                        </p:attrNameLst>
                                      </p:cBhvr>
                                      <p:to>
                                        <p:strVal val="solid"/>
                                      </p:to>
                                    </p:set>
                                    <p:set>
                                      <p:cBhvr>
                                        <p:cTn id="34" dur="2000" fill="hold"/>
                                        <p:tgtEl>
                                          <p:spTgt spid="23564"/>
                                        </p:tgtEl>
                                        <p:attrNameLst>
                                          <p:attrName>fill.on</p:attrName>
                                        </p:attrNameLst>
                                      </p:cBhvr>
                                      <p:to>
                                        <p:strVal val="true"/>
                                      </p:to>
                                    </p:set>
                                  </p:childTnLst>
                                </p:cTn>
                              </p:par>
                              <p:par>
                                <p:cTn id="35" presetID="1" presetClass="emph" presetSubtype="2" fill="hold" nodeType="withEffect">
                                  <p:stCondLst>
                                    <p:cond delay="0"/>
                                  </p:stCondLst>
                                  <p:childTnLst>
                                    <p:animClr clrSpc="rgb" dir="cw">
                                      <p:cBhvr>
                                        <p:cTn id="36" dur="2000" fill="hold"/>
                                        <p:tgtEl>
                                          <p:spTgt spid="120855"/>
                                        </p:tgtEl>
                                        <p:attrNameLst>
                                          <p:attrName>fillcolor</p:attrName>
                                        </p:attrNameLst>
                                      </p:cBhvr>
                                      <p:to>
                                        <a:srgbClr val="FFCCFF"/>
                                      </p:to>
                                    </p:animClr>
                                    <p:set>
                                      <p:cBhvr>
                                        <p:cTn id="37" dur="2000" fill="hold"/>
                                        <p:tgtEl>
                                          <p:spTgt spid="120855"/>
                                        </p:tgtEl>
                                        <p:attrNameLst>
                                          <p:attrName>fill.type</p:attrName>
                                        </p:attrNameLst>
                                      </p:cBhvr>
                                      <p:to>
                                        <p:strVal val="solid"/>
                                      </p:to>
                                    </p:set>
                                    <p:set>
                                      <p:cBhvr>
                                        <p:cTn id="38" dur="2000" fill="hold"/>
                                        <p:tgtEl>
                                          <p:spTgt spid="120855"/>
                                        </p:tgtEl>
                                        <p:attrNameLst>
                                          <p:attrName>fill.on</p:attrName>
                                        </p:attrNameLst>
                                      </p:cBhvr>
                                      <p:to>
                                        <p:strVal val="true"/>
                                      </p:to>
                                    </p:set>
                                  </p:childTnLst>
                                </p:cTn>
                              </p:par>
                              <p:par>
                                <p:cTn id="39" presetID="1" presetClass="emph" presetSubtype="2" fill="hold" nodeType="withEffect">
                                  <p:stCondLst>
                                    <p:cond delay="0"/>
                                  </p:stCondLst>
                                  <p:childTnLst>
                                    <p:animClr clrSpc="rgb" dir="cw">
                                      <p:cBhvr>
                                        <p:cTn id="40" dur="2000" fill="hold"/>
                                        <p:tgtEl>
                                          <p:spTgt spid="120857"/>
                                        </p:tgtEl>
                                        <p:attrNameLst>
                                          <p:attrName>fillcolor</p:attrName>
                                        </p:attrNameLst>
                                      </p:cBhvr>
                                      <p:to>
                                        <a:srgbClr val="FFCCFF"/>
                                      </p:to>
                                    </p:animClr>
                                    <p:set>
                                      <p:cBhvr>
                                        <p:cTn id="41" dur="2000" fill="hold"/>
                                        <p:tgtEl>
                                          <p:spTgt spid="120857"/>
                                        </p:tgtEl>
                                        <p:attrNameLst>
                                          <p:attrName>fill.type</p:attrName>
                                        </p:attrNameLst>
                                      </p:cBhvr>
                                      <p:to>
                                        <p:strVal val="solid"/>
                                      </p:to>
                                    </p:set>
                                    <p:set>
                                      <p:cBhvr>
                                        <p:cTn id="42" dur="2000" fill="hold"/>
                                        <p:tgtEl>
                                          <p:spTgt spid="120857"/>
                                        </p:tgtEl>
                                        <p:attrNameLst>
                                          <p:attrName>fill.on</p:attrName>
                                        </p:attrNameLst>
                                      </p:cBhvr>
                                      <p:to>
                                        <p:strVal val="true"/>
                                      </p:to>
                                    </p:set>
                                  </p:childTnLst>
                                </p:cTn>
                              </p:par>
                              <p:par>
                                <p:cTn id="43" presetID="1" presetClass="emph" presetSubtype="2" fill="hold" nodeType="withEffect">
                                  <p:stCondLst>
                                    <p:cond delay="0"/>
                                  </p:stCondLst>
                                  <p:childTnLst>
                                    <p:animClr clrSpc="rgb" dir="cw">
                                      <p:cBhvr>
                                        <p:cTn id="44" dur="2000" fill="hold"/>
                                        <p:tgtEl>
                                          <p:spTgt spid="23578"/>
                                        </p:tgtEl>
                                        <p:attrNameLst>
                                          <p:attrName>fillcolor</p:attrName>
                                        </p:attrNameLst>
                                      </p:cBhvr>
                                      <p:to>
                                        <a:srgbClr val="FFCCFF"/>
                                      </p:to>
                                    </p:animClr>
                                    <p:set>
                                      <p:cBhvr>
                                        <p:cTn id="45" dur="2000" fill="hold"/>
                                        <p:tgtEl>
                                          <p:spTgt spid="23578"/>
                                        </p:tgtEl>
                                        <p:attrNameLst>
                                          <p:attrName>fill.type</p:attrName>
                                        </p:attrNameLst>
                                      </p:cBhvr>
                                      <p:to>
                                        <p:strVal val="solid"/>
                                      </p:to>
                                    </p:set>
                                    <p:set>
                                      <p:cBhvr>
                                        <p:cTn id="46" dur="2000" fill="hold"/>
                                        <p:tgtEl>
                                          <p:spTgt spid="23578"/>
                                        </p:tgtEl>
                                        <p:attrNameLst>
                                          <p:attrName>fill.on</p:attrName>
                                        </p:attrNameLst>
                                      </p:cBhvr>
                                      <p:to>
                                        <p:strVal val="true"/>
                                      </p:to>
                                    </p:set>
                                  </p:childTnLst>
                                </p:cTn>
                              </p:par>
                              <p:par>
                                <p:cTn id="47" presetID="1" presetClass="emph" presetSubtype="2" fill="hold" nodeType="withEffect">
                                  <p:stCondLst>
                                    <p:cond delay="0"/>
                                  </p:stCondLst>
                                  <p:childTnLst>
                                    <p:animClr clrSpc="rgb" dir="cw">
                                      <p:cBhvr>
                                        <p:cTn id="48" dur="2000" fill="hold"/>
                                        <p:tgtEl>
                                          <p:spTgt spid="120861"/>
                                        </p:tgtEl>
                                        <p:attrNameLst>
                                          <p:attrName>fillcolor</p:attrName>
                                        </p:attrNameLst>
                                      </p:cBhvr>
                                      <p:to>
                                        <a:srgbClr val="FFCCFF"/>
                                      </p:to>
                                    </p:animClr>
                                    <p:set>
                                      <p:cBhvr>
                                        <p:cTn id="49" dur="2000" fill="hold"/>
                                        <p:tgtEl>
                                          <p:spTgt spid="120861"/>
                                        </p:tgtEl>
                                        <p:attrNameLst>
                                          <p:attrName>fill.type</p:attrName>
                                        </p:attrNameLst>
                                      </p:cBhvr>
                                      <p:to>
                                        <p:strVal val="solid"/>
                                      </p:to>
                                    </p:set>
                                    <p:set>
                                      <p:cBhvr>
                                        <p:cTn id="50" dur="2000" fill="hold"/>
                                        <p:tgtEl>
                                          <p:spTgt spid="120861"/>
                                        </p:tgtEl>
                                        <p:attrNameLst>
                                          <p:attrName>fill.on</p:attrName>
                                        </p:attrNameLst>
                                      </p:cBhvr>
                                      <p:to>
                                        <p:strVal val="true"/>
                                      </p:to>
                                    </p:set>
                                  </p:childTnLst>
                                </p:cTn>
                              </p:par>
                              <p:par>
                                <p:cTn id="51" presetID="1" presetClass="emph" presetSubtype="2" fill="hold" nodeType="withEffect">
                                  <p:stCondLst>
                                    <p:cond delay="0"/>
                                  </p:stCondLst>
                                  <p:childTnLst>
                                    <p:animClr clrSpc="rgb" dir="cw">
                                      <p:cBhvr>
                                        <p:cTn id="52" dur="2000" fill="hold"/>
                                        <p:tgtEl>
                                          <p:spTgt spid="120862"/>
                                        </p:tgtEl>
                                        <p:attrNameLst>
                                          <p:attrName>fillcolor</p:attrName>
                                        </p:attrNameLst>
                                      </p:cBhvr>
                                      <p:to>
                                        <a:srgbClr val="FFCCFF"/>
                                      </p:to>
                                    </p:animClr>
                                    <p:set>
                                      <p:cBhvr>
                                        <p:cTn id="53" dur="2000" fill="hold"/>
                                        <p:tgtEl>
                                          <p:spTgt spid="120862"/>
                                        </p:tgtEl>
                                        <p:attrNameLst>
                                          <p:attrName>fill.type</p:attrName>
                                        </p:attrNameLst>
                                      </p:cBhvr>
                                      <p:to>
                                        <p:strVal val="solid"/>
                                      </p:to>
                                    </p:set>
                                    <p:set>
                                      <p:cBhvr>
                                        <p:cTn id="54" dur="2000" fill="hold"/>
                                        <p:tgtEl>
                                          <p:spTgt spid="120862"/>
                                        </p:tgtEl>
                                        <p:attrNameLst>
                                          <p:attrName>fill.on</p:attrName>
                                        </p:attrNameLst>
                                      </p:cBhvr>
                                      <p:to>
                                        <p:strVal val="true"/>
                                      </p:to>
                                    </p:set>
                                  </p:childTnLst>
                                </p:cTn>
                              </p:par>
                              <p:par>
                                <p:cTn id="55" presetID="1" presetClass="emph" presetSubtype="2" fill="hold" nodeType="withEffect">
                                  <p:stCondLst>
                                    <p:cond delay="0"/>
                                  </p:stCondLst>
                                  <p:childTnLst>
                                    <p:animClr clrSpc="rgb" dir="cw">
                                      <p:cBhvr>
                                        <p:cTn id="56" dur="2000" fill="hold"/>
                                        <p:tgtEl>
                                          <p:spTgt spid="23583"/>
                                        </p:tgtEl>
                                        <p:attrNameLst>
                                          <p:attrName>fillcolor</p:attrName>
                                        </p:attrNameLst>
                                      </p:cBhvr>
                                      <p:to>
                                        <a:srgbClr val="FFCCFF"/>
                                      </p:to>
                                    </p:animClr>
                                    <p:set>
                                      <p:cBhvr>
                                        <p:cTn id="57" dur="2000" fill="hold"/>
                                        <p:tgtEl>
                                          <p:spTgt spid="23583"/>
                                        </p:tgtEl>
                                        <p:attrNameLst>
                                          <p:attrName>fill.type</p:attrName>
                                        </p:attrNameLst>
                                      </p:cBhvr>
                                      <p:to>
                                        <p:strVal val="solid"/>
                                      </p:to>
                                    </p:set>
                                    <p:set>
                                      <p:cBhvr>
                                        <p:cTn id="58" dur="2000" fill="hold"/>
                                        <p:tgtEl>
                                          <p:spTgt spid="23583"/>
                                        </p:tgtEl>
                                        <p:attrNameLst>
                                          <p:attrName>fill.on</p:attrName>
                                        </p:attrNameLst>
                                      </p:cBhvr>
                                      <p:to>
                                        <p:strVal val="true"/>
                                      </p:to>
                                    </p:set>
                                  </p:childTnLst>
                                </p:cTn>
                              </p:par>
                            </p:childTnLst>
                          </p:cTn>
                        </p:par>
                      </p:childTnLst>
                    </p:cTn>
                  </p:par>
                  <p:par>
                    <p:cTn id="59" fill="hold">
                      <p:stCondLst>
                        <p:cond delay="indefinite"/>
                      </p:stCondLst>
                      <p:childTnLst>
                        <p:par>
                          <p:cTn id="60" fill="hold">
                            <p:stCondLst>
                              <p:cond delay="0"/>
                            </p:stCondLst>
                            <p:childTnLst>
                              <p:par>
                                <p:cTn id="61" presetID="42" presetClass="path" presetSubtype="0" accel="50000" decel="50000" fill="hold" grpId="0" nodeType="clickEffect">
                                  <p:stCondLst>
                                    <p:cond delay="0"/>
                                  </p:stCondLst>
                                  <p:childTnLst>
                                    <p:animMotion origin="layout" path="M -2.77778E-6 -1.11111E-6 L 0.08785 0.16042 " pathEditMode="relative" rAng="0" ptsTypes="AA">
                                      <p:cBhvr>
                                        <p:cTn id="62" dur="2000" fill="hold"/>
                                        <p:tgtEl>
                                          <p:spTgt spid="3"/>
                                        </p:tgtEl>
                                        <p:attrNameLst>
                                          <p:attrName>ppt_x</p:attrName>
                                          <p:attrName>ppt_y</p:attrName>
                                        </p:attrNameLst>
                                      </p:cBhvr>
                                      <p:rCtr x="4392" y="8009"/>
                                    </p:animMotion>
                                  </p:childTnLst>
                                </p:cTn>
                              </p:par>
                            </p:childTnLst>
                          </p:cTn>
                        </p:par>
                        <p:par>
                          <p:cTn id="63" fill="hold">
                            <p:stCondLst>
                              <p:cond delay="2000"/>
                            </p:stCondLst>
                            <p:childTnLst>
                              <p:par>
                                <p:cTn id="64" presetID="42" presetClass="path" presetSubtype="0" accel="50000" decel="50000" fill="hold" grpId="0" nodeType="afterEffect">
                                  <p:stCondLst>
                                    <p:cond delay="0"/>
                                  </p:stCondLst>
                                  <p:childTnLst>
                                    <p:animMotion origin="layout" path="M 0.00243 0.00486 L -0.08681 -0.15695 " pathEditMode="relative" rAng="0" ptsTypes="AA">
                                      <p:cBhvr>
                                        <p:cTn id="65" dur="2000" fill="hold"/>
                                        <p:tgtEl>
                                          <p:spTgt spid="5"/>
                                        </p:tgtEl>
                                        <p:attrNameLst>
                                          <p:attrName>ppt_x</p:attrName>
                                          <p:attrName>ppt_y</p:attrName>
                                        </p:attrNameLst>
                                      </p:cBhvr>
                                      <p:rCtr x="-4462" y="-8102"/>
                                    </p:animMotion>
                                  </p:childTnLst>
                                </p:cTn>
                              </p:par>
                              <p:par>
                                <p:cTn id="66" presetID="37" presetClass="path" presetSubtype="0" accel="50000" decel="50000" fill="hold" grpId="0" nodeType="withEffect">
                                  <p:stCondLst>
                                    <p:cond delay="0"/>
                                  </p:stCondLst>
                                  <p:childTnLst>
                                    <p:animMotion origin="layout" path="M 3.61111E-6 0.00046 L 0.0401 0.04005 C 0.04861 0.04908 0.06128 0.05394 0.0743 0.05394 C 0.08941 0.05394 0.10139 0.04908 0.10989 0.04005 L 0.15017 0.00046 " pathEditMode="relative" rAng="0" ptsTypes="FffFF">
                                      <p:cBhvr>
                                        <p:cTn id="67" dur="2000" fill="hold"/>
                                        <p:tgtEl>
                                          <p:spTgt spid="7"/>
                                        </p:tgtEl>
                                        <p:attrNameLst>
                                          <p:attrName>ppt_x</p:attrName>
                                          <p:attrName>ppt_y</p:attrName>
                                        </p:attrNameLst>
                                      </p:cBhvr>
                                      <p:rCtr x="7500" y="2662"/>
                                    </p:animMotion>
                                  </p:childTnLst>
                                </p:cTn>
                              </p:par>
                            </p:childTnLst>
                          </p:cTn>
                        </p:par>
                        <p:par>
                          <p:cTn id="68" fill="hold">
                            <p:stCondLst>
                              <p:cond delay="4000"/>
                            </p:stCondLst>
                            <p:childTnLst>
                              <p:par>
                                <p:cTn id="69" presetID="37" presetClass="path" presetSubtype="0" accel="50000" decel="50000" fill="hold" grpId="0" nodeType="afterEffect">
                                  <p:stCondLst>
                                    <p:cond delay="0"/>
                                  </p:stCondLst>
                                  <p:childTnLst>
                                    <p:animMotion origin="layout" path="M -0.00034 -0.00024 L -0.04079 0.03981 C -0.04913 0.04884 -0.0618 0.05393 -0.075 0.05393 C -0.08993 0.05393 -0.10208 0.04884 -0.11041 0.03981 L -0.15069 -0.00024 " pathEditMode="relative" rAng="0" ptsTypes="FffFF">
                                      <p:cBhvr>
                                        <p:cTn id="70" dur="2000" fill="hold"/>
                                        <p:tgtEl>
                                          <p:spTgt spid="8"/>
                                        </p:tgtEl>
                                        <p:attrNameLst>
                                          <p:attrName>ppt_x</p:attrName>
                                          <p:attrName>ppt_y</p:attrName>
                                        </p:attrNameLst>
                                      </p:cBhvr>
                                      <p:rCtr x="-7517"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3" grpId="0"/>
      <p:bldP spid="3" grpId="0"/>
      <p:bldP spid="5" grpId="0"/>
      <p:bldP spid="7" grpId="0"/>
      <p:bldP spid="8"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Divide &amp; Conquer)</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5</a:t>
            </a:fld>
            <a:endParaRPr lang="en-US">
              <a:solidFill>
                <a:prstClr val="black"/>
              </a:solidFill>
            </a:endParaRPr>
          </a:p>
        </p:txBody>
      </p:sp>
      <p:sp>
        <p:nvSpPr>
          <p:cNvPr id="6" name="Rectangle 3"/>
          <p:cNvSpPr>
            <a:spLocks noChangeArrowheads="1"/>
          </p:cNvSpPr>
          <p:nvPr/>
        </p:nvSpPr>
        <p:spPr bwMode="auto">
          <a:xfrm>
            <a:off x="16764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7" name="Rectangle 4"/>
          <p:cNvSpPr>
            <a:spLocks noChangeArrowheads="1"/>
          </p:cNvSpPr>
          <p:nvPr/>
        </p:nvSpPr>
        <p:spPr bwMode="auto">
          <a:xfrm>
            <a:off x="23622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8" name="Rectangle 5"/>
          <p:cNvSpPr>
            <a:spLocks noChangeArrowheads="1"/>
          </p:cNvSpPr>
          <p:nvPr/>
        </p:nvSpPr>
        <p:spPr bwMode="auto">
          <a:xfrm>
            <a:off x="30480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9" name="Rectangle 6"/>
          <p:cNvSpPr>
            <a:spLocks noChangeArrowheads="1"/>
          </p:cNvSpPr>
          <p:nvPr/>
        </p:nvSpPr>
        <p:spPr bwMode="auto">
          <a:xfrm>
            <a:off x="37338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10" name="Rectangle 7"/>
          <p:cNvSpPr>
            <a:spLocks noChangeArrowheads="1"/>
          </p:cNvSpPr>
          <p:nvPr/>
        </p:nvSpPr>
        <p:spPr bwMode="auto">
          <a:xfrm>
            <a:off x="47244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11" name="Rectangle 8"/>
          <p:cNvSpPr>
            <a:spLocks noChangeArrowheads="1"/>
          </p:cNvSpPr>
          <p:nvPr/>
        </p:nvSpPr>
        <p:spPr bwMode="auto">
          <a:xfrm>
            <a:off x="54102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12" name="Rectangle 9"/>
          <p:cNvSpPr>
            <a:spLocks noChangeArrowheads="1"/>
          </p:cNvSpPr>
          <p:nvPr/>
        </p:nvSpPr>
        <p:spPr bwMode="auto">
          <a:xfrm>
            <a:off x="60960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13" name="Rectangle 10"/>
          <p:cNvSpPr>
            <a:spLocks noChangeArrowheads="1"/>
          </p:cNvSpPr>
          <p:nvPr/>
        </p:nvSpPr>
        <p:spPr bwMode="auto">
          <a:xfrm>
            <a:off x="6781800" y="4724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14" name="Text Box 11"/>
          <p:cNvSpPr txBox="1">
            <a:spLocks noChangeArrowheads="1"/>
          </p:cNvSpPr>
          <p:nvPr/>
        </p:nvSpPr>
        <p:spPr bwMode="auto">
          <a:xfrm>
            <a:off x="1828800" y="4281488"/>
            <a:ext cx="594360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dirty="0">
                <a:solidFill>
                  <a:prstClr val="black"/>
                </a:solidFill>
              </a:rPr>
              <a:t> 0      1       2      3         4       5       6       7</a:t>
            </a:r>
          </a:p>
        </p:txBody>
      </p:sp>
      <p:sp>
        <p:nvSpPr>
          <p:cNvPr id="15" name="TextBox 14"/>
          <p:cNvSpPr txBox="1"/>
          <p:nvPr/>
        </p:nvSpPr>
        <p:spPr>
          <a:xfrm>
            <a:off x="1143000" y="3821668"/>
            <a:ext cx="2933700" cy="369332"/>
          </a:xfrm>
          <a:prstGeom prst="rect">
            <a:avLst/>
          </a:prstGeom>
          <a:noFill/>
        </p:spPr>
        <p:txBody>
          <a:bodyPr wrap="square" rtlCol="0">
            <a:spAutoFit/>
          </a:bodyPr>
          <a:lstStyle/>
          <a:p>
            <a:r>
              <a:rPr lang="en-US" dirty="0" err="1">
                <a:solidFill>
                  <a:prstClr val="black"/>
                </a:solidFill>
              </a:rPr>
              <a:t>MergeSort</a:t>
            </a:r>
            <a:r>
              <a:rPr lang="en-US" dirty="0">
                <a:solidFill>
                  <a:prstClr val="black"/>
                </a:solidFill>
              </a:rPr>
              <a:t>(A, 0, 3)</a:t>
            </a:r>
          </a:p>
        </p:txBody>
      </p:sp>
      <p:sp>
        <p:nvSpPr>
          <p:cNvPr id="16" name="TextBox 15"/>
          <p:cNvSpPr txBox="1"/>
          <p:nvPr/>
        </p:nvSpPr>
        <p:spPr>
          <a:xfrm>
            <a:off x="4838700" y="3821668"/>
            <a:ext cx="2933700" cy="369332"/>
          </a:xfrm>
          <a:prstGeom prst="rect">
            <a:avLst/>
          </a:prstGeom>
          <a:noFill/>
        </p:spPr>
        <p:txBody>
          <a:bodyPr wrap="square" rtlCol="0">
            <a:spAutoFit/>
          </a:bodyPr>
          <a:lstStyle/>
          <a:p>
            <a:r>
              <a:rPr lang="en-US" dirty="0" err="1">
                <a:solidFill>
                  <a:prstClr val="black"/>
                </a:solidFill>
              </a:rPr>
              <a:t>MergeSort</a:t>
            </a:r>
            <a:r>
              <a:rPr lang="en-US" dirty="0">
                <a:solidFill>
                  <a:prstClr val="black"/>
                </a:solidFill>
              </a:rPr>
              <a:t>(A, 4, 7)</a:t>
            </a:r>
          </a:p>
        </p:txBody>
      </p:sp>
      <p:sp>
        <p:nvSpPr>
          <p:cNvPr id="17" name="Content Placeholder 2"/>
          <p:cNvSpPr>
            <a:spLocks noGrp="1"/>
          </p:cNvSpPr>
          <p:nvPr>
            <p:ph idx="1"/>
          </p:nvPr>
        </p:nvSpPr>
        <p:spPr>
          <a:xfrm>
            <a:off x="4076700" y="1600201"/>
            <a:ext cx="3771900" cy="2209800"/>
          </a:xfrm>
          <a:ln>
            <a:solidFill>
              <a:schemeClr val="tx2">
                <a:lumMod val="75000"/>
              </a:schemeClr>
            </a:solidFill>
          </a:ln>
        </p:spPr>
        <p:txBody>
          <a:bodyPr/>
          <a:lstStyle/>
          <a:p>
            <a:pPr>
              <a:lnSpc>
                <a:spcPct val="90000"/>
              </a:lnSpc>
              <a:buNone/>
            </a:pPr>
            <a:r>
              <a:rPr lang="en-US" altLang="ko-KR" sz="1600" dirty="0" err="1" smtClean="0">
                <a:ea typeface="Gulim" pitchFamily="34" charset="-127"/>
              </a:rPr>
              <a:t>MergeSort</a:t>
            </a:r>
            <a:r>
              <a:rPr lang="en-US" altLang="ko-KR" sz="1600" dirty="0" smtClean="0">
                <a:ea typeface="Gulim" pitchFamily="34" charset="-127"/>
              </a:rPr>
              <a:t> (A, p, r)</a:t>
            </a:r>
          </a:p>
          <a:p>
            <a:pPr>
              <a:lnSpc>
                <a:spcPct val="90000"/>
              </a:lnSpc>
              <a:buNone/>
            </a:pPr>
            <a:r>
              <a:rPr lang="en-US" altLang="ko-KR" sz="1600" dirty="0" smtClean="0">
                <a:ea typeface="Gulim" pitchFamily="34" charset="-127"/>
              </a:rPr>
              <a:t>If p &lt; r</a:t>
            </a:r>
          </a:p>
          <a:p>
            <a:pPr>
              <a:lnSpc>
                <a:spcPct val="90000"/>
              </a:lnSpc>
              <a:buNone/>
            </a:pPr>
            <a:r>
              <a:rPr lang="en-US" altLang="ko-KR" sz="1600" dirty="0" smtClean="0">
                <a:ea typeface="Gulim" pitchFamily="34" charset="-127"/>
              </a:rPr>
              <a:t>{</a:t>
            </a:r>
          </a:p>
          <a:p>
            <a:pPr>
              <a:lnSpc>
                <a:spcPct val="90000"/>
              </a:lnSpc>
              <a:buNone/>
            </a:pPr>
            <a:r>
              <a:rPr lang="en-US" altLang="ko-KR" sz="1600" dirty="0" smtClean="0">
                <a:ea typeface="Gulim" pitchFamily="34" charset="-127"/>
              </a:rPr>
              <a:t>    q = (p + r)/2;</a:t>
            </a:r>
          </a:p>
          <a:p>
            <a:pPr>
              <a:lnSpc>
                <a:spcPct val="90000"/>
              </a:lnSpc>
              <a:buNone/>
            </a:pPr>
            <a:r>
              <a:rPr lang="en-US" altLang="ko-KR" sz="1600" dirty="0" smtClean="0">
                <a:ea typeface="Gulim" pitchFamily="34" charset="-127"/>
              </a:rPr>
              <a:t>     </a:t>
            </a:r>
            <a:r>
              <a:rPr lang="en-US" altLang="ko-KR" sz="1600" dirty="0" err="1" smtClean="0">
                <a:ea typeface="Gulim" pitchFamily="34" charset="-127"/>
              </a:rPr>
              <a:t>MergeSort</a:t>
            </a:r>
            <a:r>
              <a:rPr lang="en-US" altLang="ko-KR" sz="1600" dirty="0" smtClean="0">
                <a:ea typeface="Gulim" pitchFamily="34" charset="-127"/>
              </a:rPr>
              <a:t> (A, p, q);</a:t>
            </a:r>
          </a:p>
          <a:p>
            <a:pPr>
              <a:lnSpc>
                <a:spcPct val="90000"/>
              </a:lnSpc>
              <a:buNone/>
            </a:pPr>
            <a:r>
              <a:rPr lang="en-US" altLang="ko-KR" sz="1600" dirty="0" smtClean="0">
                <a:ea typeface="Gulim" pitchFamily="34" charset="-127"/>
              </a:rPr>
              <a:t>     </a:t>
            </a:r>
            <a:r>
              <a:rPr lang="en-US" altLang="ko-KR" sz="1600" dirty="0" err="1" smtClean="0">
                <a:ea typeface="Gulim" pitchFamily="34" charset="-127"/>
              </a:rPr>
              <a:t>MergeSort</a:t>
            </a:r>
            <a:r>
              <a:rPr lang="en-US" altLang="ko-KR" sz="1600" dirty="0" smtClean="0">
                <a:ea typeface="Gulim" pitchFamily="34" charset="-127"/>
              </a:rPr>
              <a:t> (A, q+1, r);</a:t>
            </a:r>
          </a:p>
          <a:p>
            <a:pPr>
              <a:lnSpc>
                <a:spcPct val="90000"/>
              </a:lnSpc>
              <a:buNone/>
            </a:pPr>
            <a:r>
              <a:rPr lang="en-US" altLang="ko-KR" sz="1600" dirty="0" smtClean="0">
                <a:ea typeface="Gulim" pitchFamily="34" charset="-127"/>
              </a:rPr>
              <a:t>     Merge (A, p, q, r);</a:t>
            </a:r>
          </a:p>
          <a:p>
            <a:pPr>
              <a:lnSpc>
                <a:spcPct val="90000"/>
              </a:lnSpc>
              <a:buNone/>
            </a:pPr>
            <a:r>
              <a:rPr lang="en-US" altLang="ko-KR" sz="1600" dirty="0" smtClean="0">
                <a:ea typeface="Gulim" pitchFamily="34" charset="-127"/>
              </a:rPr>
              <a:t>}</a:t>
            </a:r>
            <a:endParaRPr lang="en-US" sz="1600" dirty="0" smtClean="0"/>
          </a:p>
          <a:p>
            <a:pPr marL="0" indent="0">
              <a:buNone/>
            </a:pPr>
            <a:endParaRPr lang="en-US" sz="1600" dirty="0"/>
          </a:p>
        </p:txBody>
      </p:sp>
    </p:spTree>
    <p:extLst>
      <p:ext uri="{BB962C8B-B14F-4D97-AF65-F5344CB8AC3E}">
        <p14:creationId xmlns:p14="http://schemas.microsoft.com/office/powerpoint/2010/main" val="117138176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50</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4</a:t>
            </a: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4</a:t>
            </a: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4" name="TextBox 3"/>
          <p:cNvSpPr txBox="1"/>
          <p:nvPr/>
        </p:nvSpPr>
        <p:spPr>
          <a:xfrm>
            <a:off x="6172200" y="3124200"/>
            <a:ext cx="1752600" cy="461665"/>
          </a:xfrm>
          <a:prstGeom prst="rect">
            <a:avLst/>
          </a:prstGeom>
          <a:noFill/>
        </p:spPr>
        <p:txBody>
          <a:bodyPr wrap="square" rtlCol="0">
            <a:spAutoFit/>
          </a:bodyPr>
          <a:lstStyle/>
          <a:p>
            <a:r>
              <a:rPr lang="en-US" sz="1200" dirty="0" err="1" smtClean="0"/>
              <a:t>heap_size</a:t>
            </a:r>
            <a:r>
              <a:rPr lang="en-US" sz="1200" dirty="0" smtClean="0"/>
              <a:t> = 10</a:t>
            </a:r>
          </a:p>
          <a:p>
            <a:r>
              <a:rPr lang="en-US" sz="1200" dirty="0" err="1" smtClean="0"/>
              <a:t>i</a:t>
            </a:r>
            <a:r>
              <a:rPr lang="en-US" sz="1200" dirty="0" smtClean="0"/>
              <a:t> = </a:t>
            </a:r>
            <a:r>
              <a:rPr lang="en-US" sz="1200" dirty="0" err="1" smtClean="0"/>
              <a:t>i</a:t>
            </a:r>
            <a:r>
              <a:rPr lang="en-US" sz="1200" dirty="0" smtClean="0"/>
              <a:t> – 1 = 1</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3" name="TextBox 52"/>
          <p:cNvSpPr txBox="1"/>
          <p:nvPr/>
        </p:nvSpPr>
        <p:spPr>
          <a:xfrm>
            <a:off x="2895600" y="3304401"/>
            <a:ext cx="1524000" cy="276999"/>
          </a:xfrm>
          <a:prstGeom prst="rect">
            <a:avLst/>
          </a:prstGeom>
          <a:noFill/>
        </p:spPr>
        <p:txBody>
          <a:bodyPr wrap="square" rtlCol="0">
            <a:spAutoFit/>
          </a:bodyPr>
          <a:lstStyle/>
          <a:p>
            <a:r>
              <a:rPr lang="en-US" sz="1200" dirty="0" smtClean="0"/>
              <a:t>HEAPIFY(A, 4)</a:t>
            </a:r>
            <a:endParaRPr lang="en-US" sz="1200" dirty="0"/>
          </a:p>
        </p:txBody>
      </p:sp>
      <p:sp>
        <p:nvSpPr>
          <p:cNvPr id="3" name="Rectangle 2"/>
          <p:cNvSpPr/>
          <p:nvPr/>
        </p:nvSpPr>
        <p:spPr>
          <a:xfrm>
            <a:off x="2157834" y="2677886"/>
            <a:ext cx="479619" cy="369332"/>
          </a:xfrm>
          <a:prstGeom prst="rect">
            <a:avLst/>
          </a:prstGeom>
        </p:spPr>
        <p:txBody>
          <a:bodyPr wrap="none">
            <a:spAutoFit/>
          </a:bodyPr>
          <a:lstStyle/>
          <a:p>
            <a:pPr lvl="0" algn="ctr"/>
            <a:r>
              <a:rPr lang="en-US" dirty="0" smtClean="0">
                <a:solidFill>
                  <a:prstClr val="black"/>
                </a:solidFill>
              </a:rPr>
              <a:t>16</a:t>
            </a:r>
            <a:endParaRPr lang="en-US" dirty="0">
              <a:solidFill>
                <a:prstClr val="black"/>
              </a:solidFill>
            </a:endParaRPr>
          </a:p>
        </p:txBody>
      </p:sp>
      <p:sp>
        <p:nvSpPr>
          <p:cNvPr id="5" name="Rectangle 4"/>
          <p:cNvSpPr/>
          <p:nvPr/>
        </p:nvSpPr>
        <p:spPr>
          <a:xfrm>
            <a:off x="3012882" y="3745468"/>
            <a:ext cx="332142" cy="369332"/>
          </a:xfrm>
          <a:prstGeom prst="rect">
            <a:avLst/>
          </a:prstGeom>
        </p:spPr>
        <p:txBody>
          <a:bodyPr wrap="none">
            <a:spAutoFit/>
          </a:bodyPr>
          <a:lstStyle/>
          <a:p>
            <a:pPr lvl="0" algn="ctr"/>
            <a:r>
              <a:rPr lang="en-US" dirty="0" smtClean="0">
                <a:solidFill>
                  <a:prstClr val="black"/>
                </a:solidFill>
              </a:rPr>
              <a:t>1</a:t>
            </a:r>
            <a:endParaRPr lang="en-US" dirty="0">
              <a:solidFill>
                <a:prstClr val="black"/>
              </a:solidFill>
            </a:endParaRPr>
          </a:p>
        </p:txBody>
      </p:sp>
      <p:sp>
        <p:nvSpPr>
          <p:cNvPr id="7" name="Rectangle 6"/>
          <p:cNvSpPr/>
          <p:nvPr/>
        </p:nvSpPr>
        <p:spPr>
          <a:xfrm>
            <a:off x="2046008" y="5604165"/>
            <a:ext cx="479619" cy="369332"/>
          </a:xfrm>
          <a:prstGeom prst="rect">
            <a:avLst/>
          </a:prstGeom>
        </p:spPr>
        <p:txBody>
          <a:bodyPr wrap="none">
            <a:spAutoFit/>
          </a:bodyPr>
          <a:lstStyle/>
          <a:p>
            <a:pPr lvl="0" algn="ctr"/>
            <a:r>
              <a:rPr lang="en-US" dirty="0" smtClean="0">
                <a:solidFill>
                  <a:prstClr val="black"/>
                </a:solidFill>
              </a:rPr>
              <a:t>16</a:t>
            </a:r>
            <a:endParaRPr lang="en-US" dirty="0">
              <a:solidFill>
                <a:prstClr val="black"/>
              </a:solidFill>
            </a:endParaRPr>
          </a:p>
        </p:txBody>
      </p:sp>
      <p:sp>
        <p:nvSpPr>
          <p:cNvPr id="8" name="Rectangle 7"/>
          <p:cNvSpPr/>
          <p:nvPr/>
        </p:nvSpPr>
        <p:spPr>
          <a:xfrm>
            <a:off x="3494174" y="5608903"/>
            <a:ext cx="332142" cy="369332"/>
          </a:xfrm>
          <a:prstGeom prst="rect">
            <a:avLst/>
          </a:prstGeom>
        </p:spPr>
        <p:txBody>
          <a:bodyPr wrap="none">
            <a:spAutoFit/>
          </a:bodyPr>
          <a:lstStyle/>
          <a:p>
            <a:pPr lvl="0" algn="ctr"/>
            <a:r>
              <a:rPr lang="en-US" dirty="0" smtClean="0">
                <a:solidFill>
                  <a:prstClr val="black"/>
                </a:solidFill>
              </a:rPr>
              <a:t>1</a:t>
            </a:r>
            <a:endParaRPr lang="en-US" dirty="0">
              <a:solidFill>
                <a:prstClr val="black"/>
              </a:solidFill>
            </a:endParaRPr>
          </a:p>
        </p:txBody>
      </p:sp>
      <p:sp>
        <p:nvSpPr>
          <p:cNvPr id="9" name="Rectangle 8"/>
          <p:cNvSpPr/>
          <p:nvPr/>
        </p:nvSpPr>
        <p:spPr>
          <a:xfrm>
            <a:off x="2639658" y="4724400"/>
            <a:ext cx="332142" cy="369332"/>
          </a:xfrm>
          <a:prstGeom prst="rect">
            <a:avLst/>
          </a:prstGeom>
        </p:spPr>
        <p:txBody>
          <a:bodyPr wrap="none">
            <a:spAutoFit/>
          </a:bodyPr>
          <a:lstStyle/>
          <a:p>
            <a:pPr lvl="0" algn="ctr"/>
            <a:r>
              <a:rPr lang="en-US" dirty="0">
                <a:solidFill>
                  <a:prstClr val="black"/>
                </a:solidFill>
              </a:rPr>
              <a:t>7</a:t>
            </a:r>
          </a:p>
        </p:txBody>
      </p:sp>
      <p:sp>
        <p:nvSpPr>
          <p:cNvPr id="10" name="Rectangle 9"/>
          <p:cNvSpPr/>
          <p:nvPr/>
        </p:nvSpPr>
        <p:spPr>
          <a:xfrm>
            <a:off x="5798493" y="5608906"/>
            <a:ext cx="332142" cy="369332"/>
          </a:xfrm>
          <a:prstGeom prst="rect">
            <a:avLst/>
          </a:prstGeom>
        </p:spPr>
        <p:txBody>
          <a:bodyPr wrap="none">
            <a:spAutoFit/>
          </a:bodyPr>
          <a:lstStyle/>
          <a:p>
            <a:pPr lvl="0" algn="ctr"/>
            <a:r>
              <a:rPr lang="en-US" dirty="0">
                <a:solidFill>
                  <a:prstClr val="black"/>
                </a:solidFill>
              </a:rPr>
              <a:t>7</a:t>
            </a:r>
          </a:p>
        </p:txBody>
      </p:sp>
    </p:spTree>
    <p:extLst>
      <p:ext uri="{BB962C8B-B14F-4D97-AF65-F5344CB8AC3E}">
        <p14:creationId xmlns:p14="http://schemas.microsoft.com/office/powerpoint/2010/main" val="34754748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par>
                                <p:cTn id="7" presetID="1" presetClass="emph" presetSubtype="2" fill="hold" nodeType="withEffect">
                                  <p:stCondLst>
                                    <p:cond delay="0"/>
                                  </p:stCondLst>
                                  <p:childTnLst>
                                    <p:animClr clrSpc="rgb" dir="cw">
                                      <p:cBhvr>
                                        <p:cTn id="8" dur="2000" fill="hold"/>
                                        <p:tgtEl>
                                          <p:spTgt spid="23559"/>
                                        </p:tgtEl>
                                        <p:attrNameLst>
                                          <p:attrName>fillcolor</p:attrName>
                                        </p:attrNameLst>
                                      </p:cBhvr>
                                      <p:to>
                                        <a:srgbClr val="FFCCFF"/>
                                      </p:to>
                                    </p:animClr>
                                    <p:set>
                                      <p:cBhvr>
                                        <p:cTn id="9" dur="2000" fill="hold"/>
                                        <p:tgtEl>
                                          <p:spTgt spid="23559"/>
                                        </p:tgtEl>
                                        <p:attrNameLst>
                                          <p:attrName>fill.type</p:attrName>
                                        </p:attrNameLst>
                                      </p:cBhvr>
                                      <p:to>
                                        <p:strVal val="solid"/>
                                      </p:to>
                                    </p:set>
                                    <p:set>
                                      <p:cBhvr>
                                        <p:cTn id="10" dur="2000" fill="hold"/>
                                        <p:tgtEl>
                                          <p:spTgt spid="23559"/>
                                        </p:tgtEl>
                                        <p:attrNameLst>
                                          <p:attrName>fill.on</p:attrName>
                                        </p:attrNameLst>
                                      </p:cBhvr>
                                      <p:to>
                                        <p:strVal val="true"/>
                                      </p:to>
                                    </p:set>
                                  </p:childTnLst>
                                </p:cTn>
                              </p:par>
                              <p:par>
                                <p:cTn id="11" presetID="1" presetClass="emph" presetSubtype="2" fill="hold" nodeType="withEffect">
                                  <p:stCondLst>
                                    <p:cond delay="0"/>
                                  </p:stCondLst>
                                  <p:childTnLst>
                                    <p:animClr clrSpc="rgb" dir="cw">
                                      <p:cBhvr>
                                        <p:cTn id="12" dur="2000" fill="hold"/>
                                        <p:tgtEl>
                                          <p:spTgt spid="23564"/>
                                        </p:tgtEl>
                                        <p:attrNameLst>
                                          <p:attrName>fillcolor</p:attrName>
                                        </p:attrNameLst>
                                      </p:cBhvr>
                                      <p:to>
                                        <a:srgbClr val="FFCCFF"/>
                                      </p:to>
                                    </p:animClr>
                                    <p:set>
                                      <p:cBhvr>
                                        <p:cTn id="13" dur="2000" fill="hold"/>
                                        <p:tgtEl>
                                          <p:spTgt spid="23564"/>
                                        </p:tgtEl>
                                        <p:attrNameLst>
                                          <p:attrName>fill.type</p:attrName>
                                        </p:attrNameLst>
                                      </p:cBhvr>
                                      <p:to>
                                        <p:strVal val="solid"/>
                                      </p:to>
                                    </p:set>
                                    <p:set>
                                      <p:cBhvr>
                                        <p:cTn id="14" dur="2000" fill="hold"/>
                                        <p:tgtEl>
                                          <p:spTgt spid="23564"/>
                                        </p:tgtEl>
                                        <p:attrNameLst>
                                          <p:attrName>fill.on</p:attrName>
                                        </p:attrNameLst>
                                      </p:cBhvr>
                                      <p:to>
                                        <p:strVal val="true"/>
                                      </p:to>
                                    </p:set>
                                  </p:childTnLst>
                                </p:cTn>
                              </p:par>
                              <p:par>
                                <p:cTn id="15" presetID="1" presetClass="emph" presetSubtype="2" fill="hold" nodeType="withEffect">
                                  <p:stCondLst>
                                    <p:cond delay="0"/>
                                  </p:stCondLst>
                                  <p:childTnLst>
                                    <p:animClr clrSpc="rgb" dir="cw">
                                      <p:cBhvr>
                                        <p:cTn id="16" dur="2000" fill="hold"/>
                                        <p:tgtEl>
                                          <p:spTgt spid="23578"/>
                                        </p:tgtEl>
                                        <p:attrNameLst>
                                          <p:attrName>fillcolor</p:attrName>
                                        </p:attrNameLst>
                                      </p:cBhvr>
                                      <p:to>
                                        <a:srgbClr val="FFCCFF"/>
                                      </p:to>
                                    </p:animClr>
                                    <p:set>
                                      <p:cBhvr>
                                        <p:cTn id="17" dur="2000" fill="hold"/>
                                        <p:tgtEl>
                                          <p:spTgt spid="23578"/>
                                        </p:tgtEl>
                                        <p:attrNameLst>
                                          <p:attrName>fill.type</p:attrName>
                                        </p:attrNameLst>
                                      </p:cBhvr>
                                      <p:to>
                                        <p:strVal val="solid"/>
                                      </p:to>
                                    </p:set>
                                    <p:set>
                                      <p:cBhvr>
                                        <p:cTn id="18" dur="2000" fill="hold"/>
                                        <p:tgtEl>
                                          <p:spTgt spid="23578"/>
                                        </p:tgtEl>
                                        <p:attrNameLst>
                                          <p:attrName>fill.on</p:attrName>
                                        </p:attrNameLst>
                                      </p:cBhvr>
                                      <p:to>
                                        <p:strVal val="true"/>
                                      </p:to>
                                    </p:set>
                                  </p:childTnLst>
                                </p:cTn>
                              </p:par>
                              <p:par>
                                <p:cTn id="19" presetID="1" presetClass="emph" presetSubtype="2" fill="hold" nodeType="withEffect">
                                  <p:stCondLst>
                                    <p:cond delay="0"/>
                                  </p:stCondLst>
                                  <p:childTnLst>
                                    <p:animClr clrSpc="rgb" dir="cw">
                                      <p:cBhvr>
                                        <p:cTn id="20" dur="2000" fill="hold"/>
                                        <p:tgtEl>
                                          <p:spTgt spid="23583"/>
                                        </p:tgtEl>
                                        <p:attrNameLst>
                                          <p:attrName>fillcolor</p:attrName>
                                        </p:attrNameLst>
                                      </p:cBhvr>
                                      <p:to>
                                        <a:srgbClr val="FFCCFF"/>
                                      </p:to>
                                    </p:animClr>
                                    <p:set>
                                      <p:cBhvr>
                                        <p:cTn id="21" dur="2000" fill="hold"/>
                                        <p:tgtEl>
                                          <p:spTgt spid="23583"/>
                                        </p:tgtEl>
                                        <p:attrNameLst>
                                          <p:attrName>fill.type</p:attrName>
                                        </p:attrNameLst>
                                      </p:cBhvr>
                                      <p:to>
                                        <p:strVal val="solid"/>
                                      </p:to>
                                    </p:set>
                                    <p:set>
                                      <p:cBhvr>
                                        <p:cTn id="22" dur="2000" fill="hold"/>
                                        <p:tgtEl>
                                          <p:spTgt spid="23583"/>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42" presetClass="path" presetSubtype="0" accel="50000" decel="50000" fill="hold" grpId="0" nodeType="clickEffect">
                                  <p:stCondLst>
                                    <p:cond delay="0"/>
                                  </p:stCondLst>
                                  <p:childTnLst>
                                    <p:animMotion origin="layout" path="M 5.55556E-7 3.33333E-6 L -0.04757 0.13819 " pathEditMode="relative" rAng="0" ptsTypes="AA">
                                      <p:cBhvr>
                                        <p:cTn id="26" dur="2000" fill="hold"/>
                                        <p:tgtEl>
                                          <p:spTgt spid="5"/>
                                        </p:tgtEl>
                                        <p:attrNameLst>
                                          <p:attrName>ppt_x</p:attrName>
                                          <p:attrName>ppt_y</p:attrName>
                                        </p:attrNameLst>
                                      </p:cBhvr>
                                      <p:rCtr x="-2378" y="6898"/>
                                    </p:animMotion>
                                  </p:childTnLst>
                                </p:cTn>
                              </p:par>
                            </p:childTnLst>
                          </p:cTn>
                        </p:par>
                        <p:par>
                          <p:cTn id="27" fill="hold">
                            <p:stCondLst>
                              <p:cond delay="2000"/>
                            </p:stCondLst>
                            <p:childTnLst>
                              <p:par>
                                <p:cTn id="28" presetID="42" presetClass="path" presetSubtype="0" accel="50000" decel="50000" fill="hold" grpId="0" nodeType="afterEffect">
                                  <p:stCondLst>
                                    <p:cond delay="0"/>
                                  </p:stCondLst>
                                  <p:childTnLst>
                                    <p:animMotion origin="layout" path="M 5.55112E-17 -1.11111E-6 L 0.04167 -0.14444 " pathEditMode="relative" rAng="0" ptsTypes="AA">
                                      <p:cBhvr>
                                        <p:cTn id="29" dur="2000" fill="hold"/>
                                        <p:tgtEl>
                                          <p:spTgt spid="9"/>
                                        </p:tgtEl>
                                        <p:attrNameLst>
                                          <p:attrName>ppt_x</p:attrName>
                                          <p:attrName>ppt_y</p:attrName>
                                        </p:attrNameLst>
                                      </p:cBhvr>
                                      <p:rCtr x="2083" y="-7222"/>
                                    </p:animMotion>
                                  </p:childTnLst>
                                </p:cTn>
                              </p:par>
                              <p:par>
                                <p:cTn id="30" presetID="37" presetClass="path" presetSubtype="0" accel="50000" decel="50000" fill="hold" grpId="0" nodeType="withEffect">
                                  <p:stCondLst>
                                    <p:cond delay="0"/>
                                  </p:stCondLst>
                                  <p:childTnLst>
                                    <p:animMotion origin="layout" path="M 0 0 L 0.067 0.04 C 0.081 0.049 0.102 0.054 0.124 0.054 C 0.149 0.054 0.169 0.049 0.183 0.04 L 0.25 0 E" pathEditMode="relative" ptsTypes="">
                                      <p:cBhvr>
                                        <p:cTn id="31" dur="2000" fill="hold"/>
                                        <p:tgtEl>
                                          <p:spTgt spid="8"/>
                                        </p:tgtEl>
                                        <p:attrNameLst>
                                          <p:attrName>ppt_x</p:attrName>
                                          <p:attrName>ppt_y</p:attrName>
                                        </p:attrNameLst>
                                      </p:cBhvr>
                                    </p:animMotion>
                                  </p:childTnLst>
                                </p:cTn>
                              </p:par>
                            </p:childTnLst>
                          </p:cTn>
                        </p:par>
                        <p:par>
                          <p:cTn id="32" fill="hold">
                            <p:stCondLst>
                              <p:cond delay="4000"/>
                            </p:stCondLst>
                            <p:childTnLst>
                              <p:par>
                                <p:cTn id="33" presetID="37" presetClass="path" presetSubtype="0" accel="50000" decel="50000" fill="hold" grpId="0" nodeType="afterEffect">
                                  <p:stCondLst>
                                    <p:cond delay="0"/>
                                  </p:stCondLst>
                                  <p:childTnLst>
                                    <p:animMotion origin="layout" path="M -0.00208 -4.44444E-6 L -0.06979 0.04005 C -0.08403 0.04908 -0.10521 0.05417 -0.12726 0.05417 C -0.15243 0.05417 -0.17257 0.04908 -0.18681 0.04005 L -0.25434 -4.44444E-6 " pathEditMode="relative" rAng="0" ptsTypes="FffFF">
                                      <p:cBhvr>
                                        <p:cTn id="34" dur="2000" fill="hold"/>
                                        <p:tgtEl>
                                          <p:spTgt spid="10"/>
                                        </p:tgtEl>
                                        <p:attrNameLst>
                                          <p:attrName>ppt_x</p:attrName>
                                          <p:attrName>ppt_y</p:attrName>
                                        </p:attrNameLst>
                                      </p:cBhvr>
                                      <p:rCtr x="-12622"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51</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1</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1</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4" name="TextBox 3"/>
          <p:cNvSpPr txBox="1"/>
          <p:nvPr/>
        </p:nvSpPr>
        <p:spPr>
          <a:xfrm>
            <a:off x="6172200" y="3124200"/>
            <a:ext cx="1752600" cy="461665"/>
          </a:xfrm>
          <a:prstGeom prst="rect">
            <a:avLst/>
          </a:prstGeom>
          <a:noFill/>
        </p:spPr>
        <p:txBody>
          <a:bodyPr wrap="square" rtlCol="0">
            <a:spAutoFit/>
          </a:bodyPr>
          <a:lstStyle/>
          <a:p>
            <a:r>
              <a:rPr lang="en-US" sz="1200" dirty="0" err="1" smtClean="0"/>
              <a:t>heap_size</a:t>
            </a:r>
            <a:r>
              <a:rPr lang="en-US" sz="1200" dirty="0" smtClean="0"/>
              <a:t> = 10</a:t>
            </a:r>
          </a:p>
          <a:p>
            <a:r>
              <a:rPr lang="en-US" sz="1200" dirty="0" err="1" smtClean="0"/>
              <a:t>i</a:t>
            </a:r>
            <a:r>
              <a:rPr lang="en-US" sz="1200" dirty="0" smtClean="0"/>
              <a:t> = </a:t>
            </a:r>
            <a:r>
              <a:rPr lang="en-US" sz="1200" dirty="0" err="1"/>
              <a:t>i</a:t>
            </a:r>
            <a:r>
              <a:rPr lang="en-US" sz="1200" dirty="0" smtClean="0"/>
              <a:t> – 1 = 0</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3" name="TextBox 52"/>
          <p:cNvSpPr txBox="1"/>
          <p:nvPr/>
        </p:nvSpPr>
        <p:spPr>
          <a:xfrm>
            <a:off x="3962400" y="16002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3" name="Rectangle 2"/>
          <p:cNvSpPr/>
          <p:nvPr/>
        </p:nvSpPr>
        <p:spPr>
          <a:xfrm>
            <a:off x="3380508" y="1611868"/>
            <a:ext cx="332142" cy="369332"/>
          </a:xfrm>
          <a:prstGeom prst="rect">
            <a:avLst/>
          </a:prstGeom>
        </p:spPr>
        <p:txBody>
          <a:bodyPr wrap="none">
            <a:spAutoFit/>
          </a:bodyPr>
          <a:lstStyle/>
          <a:p>
            <a:pPr lvl="0" algn="ctr"/>
            <a:r>
              <a:rPr lang="en-US" dirty="0">
                <a:solidFill>
                  <a:prstClr val="black"/>
                </a:solidFill>
              </a:rPr>
              <a:t>4</a:t>
            </a:r>
          </a:p>
        </p:txBody>
      </p:sp>
      <p:sp>
        <p:nvSpPr>
          <p:cNvPr id="5" name="Rectangle 4"/>
          <p:cNvSpPr/>
          <p:nvPr/>
        </p:nvSpPr>
        <p:spPr>
          <a:xfrm>
            <a:off x="2161308" y="2667000"/>
            <a:ext cx="479618" cy="369332"/>
          </a:xfrm>
          <a:prstGeom prst="rect">
            <a:avLst/>
          </a:prstGeom>
        </p:spPr>
        <p:txBody>
          <a:bodyPr wrap="none">
            <a:spAutoFit/>
          </a:bodyPr>
          <a:lstStyle/>
          <a:p>
            <a:pPr lvl="0" algn="ctr"/>
            <a:r>
              <a:rPr lang="en-US" dirty="0">
                <a:solidFill>
                  <a:prstClr val="black"/>
                </a:solidFill>
              </a:rPr>
              <a:t>16</a:t>
            </a:r>
          </a:p>
        </p:txBody>
      </p:sp>
      <p:sp>
        <p:nvSpPr>
          <p:cNvPr id="7" name="Rectangle 6"/>
          <p:cNvSpPr/>
          <p:nvPr/>
        </p:nvSpPr>
        <p:spPr>
          <a:xfrm>
            <a:off x="1669839" y="5608903"/>
            <a:ext cx="332142" cy="369332"/>
          </a:xfrm>
          <a:prstGeom prst="rect">
            <a:avLst/>
          </a:prstGeom>
        </p:spPr>
        <p:txBody>
          <a:bodyPr wrap="none">
            <a:spAutoFit/>
          </a:bodyPr>
          <a:lstStyle/>
          <a:p>
            <a:pPr lvl="0" algn="ctr"/>
            <a:r>
              <a:rPr lang="en-US" dirty="0">
                <a:solidFill>
                  <a:prstClr val="black"/>
                </a:solidFill>
              </a:rPr>
              <a:t>4</a:t>
            </a:r>
          </a:p>
        </p:txBody>
      </p:sp>
      <p:sp>
        <p:nvSpPr>
          <p:cNvPr id="8" name="Rectangle 7"/>
          <p:cNvSpPr/>
          <p:nvPr/>
        </p:nvSpPr>
        <p:spPr>
          <a:xfrm>
            <a:off x="2050473" y="5611092"/>
            <a:ext cx="479618" cy="369332"/>
          </a:xfrm>
          <a:prstGeom prst="rect">
            <a:avLst/>
          </a:prstGeom>
        </p:spPr>
        <p:txBody>
          <a:bodyPr wrap="none">
            <a:spAutoFit/>
          </a:bodyPr>
          <a:lstStyle/>
          <a:p>
            <a:pPr lvl="0" algn="ctr"/>
            <a:r>
              <a:rPr lang="en-US" dirty="0">
                <a:solidFill>
                  <a:prstClr val="black"/>
                </a:solidFill>
              </a:rPr>
              <a:t>16</a:t>
            </a:r>
          </a:p>
        </p:txBody>
      </p:sp>
    </p:spTree>
    <p:extLst>
      <p:ext uri="{BB962C8B-B14F-4D97-AF65-F5344CB8AC3E}">
        <p14:creationId xmlns:p14="http://schemas.microsoft.com/office/powerpoint/2010/main" val="30038085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mph" presetSubtype="2" fill="hold" nodeType="clickEffect">
                                  <p:stCondLst>
                                    <p:cond delay="0"/>
                                  </p:stCondLst>
                                  <p:childTnLst>
                                    <p:animClr clrSpc="rgb" dir="cw">
                                      <p:cBhvr>
                                        <p:cTn id="14" dur="2000" fill="hold"/>
                                        <p:tgtEl>
                                          <p:spTgt spid="120835"/>
                                        </p:tgtEl>
                                        <p:attrNameLst>
                                          <p:attrName>fillcolor</p:attrName>
                                        </p:attrNameLst>
                                      </p:cBhvr>
                                      <p:to>
                                        <a:srgbClr val="FFCCFF"/>
                                      </p:to>
                                    </p:animClr>
                                    <p:set>
                                      <p:cBhvr>
                                        <p:cTn id="15" dur="2000" fill="hold"/>
                                        <p:tgtEl>
                                          <p:spTgt spid="120835"/>
                                        </p:tgtEl>
                                        <p:attrNameLst>
                                          <p:attrName>fill.type</p:attrName>
                                        </p:attrNameLst>
                                      </p:cBhvr>
                                      <p:to>
                                        <p:strVal val="solid"/>
                                      </p:to>
                                    </p:set>
                                    <p:set>
                                      <p:cBhvr>
                                        <p:cTn id="16" dur="2000" fill="hold"/>
                                        <p:tgtEl>
                                          <p:spTgt spid="120835"/>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2000" fill="hold"/>
                                        <p:tgtEl>
                                          <p:spTgt spid="120836"/>
                                        </p:tgtEl>
                                        <p:attrNameLst>
                                          <p:attrName>fillcolor</p:attrName>
                                        </p:attrNameLst>
                                      </p:cBhvr>
                                      <p:to>
                                        <a:srgbClr val="FFCCFF"/>
                                      </p:to>
                                    </p:animClr>
                                    <p:set>
                                      <p:cBhvr>
                                        <p:cTn id="19" dur="2000" fill="hold"/>
                                        <p:tgtEl>
                                          <p:spTgt spid="120836"/>
                                        </p:tgtEl>
                                        <p:attrNameLst>
                                          <p:attrName>fill.type</p:attrName>
                                        </p:attrNameLst>
                                      </p:cBhvr>
                                      <p:to>
                                        <p:strVal val="solid"/>
                                      </p:to>
                                    </p:set>
                                    <p:set>
                                      <p:cBhvr>
                                        <p:cTn id="20" dur="2000" fill="hold"/>
                                        <p:tgtEl>
                                          <p:spTgt spid="120836"/>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120837"/>
                                        </p:tgtEl>
                                        <p:attrNameLst>
                                          <p:attrName>fillcolor</p:attrName>
                                        </p:attrNameLst>
                                      </p:cBhvr>
                                      <p:to>
                                        <a:srgbClr val="FFCCFF"/>
                                      </p:to>
                                    </p:animClr>
                                    <p:set>
                                      <p:cBhvr>
                                        <p:cTn id="23" dur="2000" fill="hold"/>
                                        <p:tgtEl>
                                          <p:spTgt spid="120837"/>
                                        </p:tgtEl>
                                        <p:attrNameLst>
                                          <p:attrName>fill.type</p:attrName>
                                        </p:attrNameLst>
                                      </p:cBhvr>
                                      <p:to>
                                        <p:strVal val="solid"/>
                                      </p:to>
                                    </p:set>
                                    <p:set>
                                      <p:cBhvr>
                                        <p:cTn id="24" dur="2000" fill="hold"/>
                                        <p:tgtEl>
                                          <p:spTgt spid="120837"/>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120838"/>
                                        </p:tgtEl>
                                        <p:attrNameLst>
                                          <p:attrName>fillcolor</p:attrName>
                                        </p:attrNameLst>
                                      </p:cBhvr>
                                      <p:to>
                                        <a:srgbClr val="FFCCFF"/>
                                      </p:to>
                                    </p:animClr>
                                    <p:set>
                                      <p:cBhvr>
                                        <p:cTn id="27" dur="2000" fill="hold"/>
                                        <p:tgtEl>
                                          <p:spTgt spid="120838"/>
                                        </p:tgtEl>
                                        <p:attrNameLst>
                                          <p:attrName>fill.type</p:attrName>
                                        </p:attrNameLst>
                                      </p:cBhvr>
                                      <p:to>
                                        <p:strVal val="solid"/>
                                      </p:to>
                                    </p:set>
                                    <p:set>
                                      <p:cBhvr>
                                        <p:cTn id="28" dur="2000" fill="hold"/>
                                        <p:tgtEl>
                                          <p:spTgt spid="120838"/>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23559"/>
                                        </p:tgtEl>
                                        <p:attrNameLst>
                                          <p:attrName>fillcolor</p:attrName>
                                        </p:attrNameLst>
                                      </p:cBhvr>
                                      <p:to>
                                        <a:srgbClr val="FFCCFF"/>
                                      </p:to>
                                    </p:animClr>
                                    <p:set>
                                      <p:cBhvr>
                                        <p:cTn id="31" dur="2000" fill="hold"/>
                                        <p:tgtEl>
                                          <p:spTgt spid="23559"/>
                                        </p:tgtEl>
                                        <p:attrNameLst>
                                          <p:attrName>fill.type</p:attrName>
                                        </p:attrNameLst>
                                      </p:cBhvr>
                                      <p:to>
                                        <p:strVal val="solid"/>
                                      </p:to>
                                    </p:set>
                                    <p:set>
                                      <p:cBhvr>
                                        <p:cTn id="32" dur="2000" fill="hold"/>
                                        <p:tgtEl>
                                          <p:spTgt spid="23559"/>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120840"/>
                                        </p:tgtEl>
                                        <p:attrNameLst>
                                          <p:attrName>fillcolor</p:attrName>
                                        </p:attrNameLst>
                                      </p:cBhvr>
                                      <p:to>
                                        <a:srgbClr val="FFCCFF"/>
                                      </p:to>
                                    </p:animClr>
                                    <p:set>
                                      <p:cBhvr>
                                        <p:cTn id="35" dur="2000" fill="hold"/>
                                        <p:tgtEl>
                                          <p:spTgt spid="120840"/>
                                        </p:tgtEl>
                                        <p:attrNameLst>
                                          <p:attrName>fill.type</p:attrName>
                                        </p:attrNameLst>
                                      </p:cBhvr>
                                      <p:to>
                                        <p:strVal val="solid"/>
                                      </p:to>
                                    </p:set>
                                    <p:set>
                                      <p:cBhvr>
                                        <p:cTn id="36" dur="2000" fill="hold"/>
                                        <p:tgtEl>
                                          <p:spTgt spid="120840"/>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2000" fill="hold"/>
                                        <p:tgtEl>
                                          <p:spTgt spid="120841"/>
                                        </p:tgtEl>
                                        <p:attrNameLst>
                                          <p:attrName>fillcolor</p:attrName>
                                        </p:attrNameLst>
                                      </p:cBhvr>
                                      <p:to>
                                        <a:srgbClr val="FFCCFF"/>
                                      </p:to>
                                    </p:animClr>
                                    <p:set>
                                      <p:cBhvr>
                                        <p:cTn id="39" dur="2000" fill="hold"/>
                                        <p:tgtEl>
                                          <p:spTgt spid="120841"/>
                                        </p:tgtEl>
                                        <p:attrNameLst>
                                          <p:attrName>fill.type</p:attrName>
                                        </p:attrNameLst>
                                      </p:cBhvr>
                                      <p:to>
                                        <p:strVal val="solid"/>
                                      </p:to>
                                    </p:set>
                                    <p:set>
                                      <p:cBhvr>
                                        <p:cTn id="40" dur="2000" fill="hold"/>
                                        <p:tgtEl>
                                          <p:spTgt spid="120841"/>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2000" fill="hold"/>
                                        <p:tgtEl>
                                          <p:spTgt spid="120842"/>
                                        </p:tgtEl>
                                        <p:attrNameLst>
                                          <p:attrName>fillcolor</p:attrName>
                                        </p:attrNameLst>
                                      </p:cBhvr>
                                      <p:to>
                                        <a:srgbClr val="FFCCFF"/>
                                      </p:to>
                                    </p:animClr>
                                    <p:set>
                                      <p:cBhvr>
                                        <p:cTn id="43" dur="2000" fill="hold"/>
                                        <p:tgtEl>
                                          <p:spTgt spid="120842"/>
                                        </p:tgtEl>
                                        <p:attrNameLst>
                                          <p:attrName>fill.type</p:attrName>
                                        </p:attrNameLst>
                                      </p:cBhvr>
                                      <p:to>
                                        <p:strVal val="solid"/>
                                      </p:to>
                                    </p:set>
                                    <p:set>
                                      <p:cBhvr>
                                        <p:cTn id="44" dur="2000" fill="hold"/>
                                        <p:tgtEl>
                                          <p:spTgt spid="120842"/>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2000" fill="hold"/>
                                        <p:tgtEl>
                                          <p:spTgt spid="120843"/>
                                        </p:tgtEl>
                                        <p:attrNameLst>
                                          <p:attrName>fillcolor</p:attrName>
                                        </p:attrNameLst>
                                      </p:cBhvr>
                                      <p:to>
                                        <a:srgbClr val="FFCCFF"/>
                                      </p:to>
                                    </p:animClr>
                                    <p:set>
                                      <p:cBhvr>
                                        <p:cTn id="47" dur="2000" fill="hold"/>
                                        <p:tgtEl>
                                          <p:spTgt spid="120843"/>
                                        </p:tgtEl>
                                        <p:attrNameLst>
                                          <p:attrName>fill.type</p:attrName>
                                        </p:attrNameLst>
                                      </p:cBhvr>
                                      <p:to>
                                        <p:strVal val="solid"/>
                                      </p:to>
                                    </p:set>
                                    <p:set>
                                      <p:cBhvr>
                                        <p:cTn id="48" dur="2000" fill="hold"/>
                                        <p:tgtEl>
                                          <p:spTgt spid="120843"/>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2000" fill="hold"/>
                                        <p:tgtEl>
                                          <p:spTgt spid="23564"/>
                                        </p:tgtEl>
                                        <p:attrNameLst>
                                          <p:attrName>fillcolor</p:attrName>
                                        </p:attrNameLst>
                                      </p:cBhvr>
                                      <p:to>
                                        <a:srgbClr val="FFCCFF"/>
                                      </p:to>
                                    </p:animClr>
                                    <p:set>
                                      <p:cBhvr>
                                        <p:cTn id="51" dur="2000" fill="hold"/>
                                        <p:tgtEl>
                                          <p:spTgt spid="23564"/>
                                        </p:tgtEl>
                                        <p:attrNameLst>
                                          <p:attrName>fill.type</p:attrName>
                                        </p:attrNameLst>
                                      </p:cBhvr>
                                      <p:to>
                                        <p:strVal val="solid"/>
                                      </p:to>
                                    </p:set>
                                    <p:set>
                                      <p:cBhvr>
                                        <p:cTn id="52" dur="2000" fill="hold"/>
                                        <p:tgtEl>
                                          <p:spTgt spid="23564"/>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2000" fill="hold"/>
                                        <p:tgtEl>
                                          <p:spTgt spid="120854"/>
                                        </p:tgtEl>
                                        <p:attrNameLst>
                                          <p:attrName>fillcolor</p:attrName>
                                        </p:attrNameLst>
                                      </p:cBhvr>
                                      <p:to>
                                        <a:srgbClr val="FFCCFF"/>
                                      </p:to>
                                    </p:animClr>
                                    <p:set>
                                      <p:cBhvr>
                                        <p:cTn id="55" dur="2000" fill="hold"/>
                                        <p:tgtEl>
                                          <p:spTgt spid="120854"/>
                                        </p:tgtEl>
                                        <p:attrNameLst>
                                          <p:attrName>fill.type</p:attrName>
                                        </p:attrNameLst>
                                      </p:cBhvr>
                                      <p:to>
                                        <p:strVal val="solid"/>
                                      </p:to>
                                    </p:set>
                                    <p:set>
                                      <p:cBhvr>
                                        <p:cTn id="56" dur="2000" fill="hold"/>
                                        <p:tgtEl>
                                          <p:spTgt spid="120854"/>
                                        </p:tgtEl>
                                        <p:attrNameLst>
                                          <p:attrName>fill.on</p:attrName>
                                        </p:attrNameLst>
                                      </p:cBhvr>
                                      <p:to>
                                        <p:strVal val="true"/>
                                      </p:to>
                                    </p:set>
                                  </p:childTnLst>
                                </p:cTn>
                              </p:par>
                              <p:par>
                                <p:cTn id="57" presetID="1" presetClass="emph" presetSubtype="2" fill="hold" nodeType="withEffect">
                                  <p:stCondLst>
                                    <p:cond delay="0"/>
                                  </p:stCondLst>
                                  <p:childTnLst>
                                    <p:animClr clrSpc="rgb" dir="cw">
                                      <p:cBhvr>
                                        <p:cTn id="58" dur="2000" fill="hold"/>
                                        <p:tgtEl>
                                          <p:spTgt spid="120855"/>
                                        </p:tgtEl>
                                        <p:attrNameLst>
                                          <p:attrName>fillcolor</p:attrName>
                                        </p:attrNameLst>
                                      </p:cBhvr>
                                      <p:to>
                                        <a:srgbClr val="FFCCFF"/>
                                      </p:to>
                                    </p:animClr>
                                    <p:set>
                                      <p:cBhvr>
                                        <p:cTn id="59" dur="2000" fill="hold"/>
                                        <p:tgtEl>
                                          <p:spTgt spid="120855"/>
                                        </p:tgtEl>
                                        <p:attrNameLst>
                                          <p:attrName>fill.type</p:attrName>
                                        </p:attrNameLst>
                                      </p:cBhvr>
                                      <p:to>
                                        <p:strVal val="solid"/>
                                      </p:to>
                                    </p:set>
                                    <p:set>
                                      <p:cBhvr>
                                        <p:cTn id="60" dur="2000" fill="hold"/>
                                        <p:tgtEl>
                                          <p:spTgt spid="120855"/>
                                        </p:tgtEl>
                                        <p:attrNameLst>
                                          <p:attrName>fill.on</p:attrName>
                                        </p:attrNameLst>
                                      </p:cBhvr>
                                      <p:to>
                                        <p:strVal val="true"/>
                                      </p:to>
                                    </p:set>
                                  </p:childTnLst>
                                </p:cTn>
                              </p:par>
                              <p:par>
                                <p:cTn id="61" presetID="1" presetClass="emph" presetSubtype="2" fill="hold" nodeType="withEffect">
                                  <p:stCondLst>
                                    <p:cond delay="0"/>
                                  </p:stCondLst>
                                  <p:childTnLst>
                                    <p:animClr clrSpc="rgb" dir="cw">
                                      <p:cBhvr>
                                        <p:cTn id="62" dur="2000" fill="hold"/>
                                        <p:tgtEl>
                                          <p:spTgt spid="120856"/>
                                        </p:tgtEl>
                                        <p:attrNameLst>
                                          <p:attrName>fillcolor</p:attrName>
                                        </p:attrNameLst>
                                      </p:cBhvr>
                                      <p:to>
                                        <a:srgbClr val="FFCCFF"/>
                                      </p:to>
                                    </p:animClr>
                                    <p:set>
                                      <p:cBhvr>
                                        <p:cTn id="63" dur="2000" fill="hold"/>
                                        <p:tgtEl>
                                          <p:spTgt spid="120856"/>
                                        </p:tgtEl>
                                        <p:attrNameLst>
                                          <p:attrName>fill.type</p:attrName>
                                        </p:attrNameLst>
                                      </p:cBhvr>
                                      <p:to>
                                        <p:strVal val="solid"/>
                                      </p:to>
                                    </p:set>
                                    <p:set>
                                      <p:cBhvr>
                                        <p:cTn id="64" dur="2000" fill="hold"/>
                                        <p:tgtEl>
                                          <p:spTgt spid="120856"/>
                                        </p:tgtEl>
                                        <p:attrNameLst>
                                          <p:attrName>fill.on</p:attrName>
                                        </p:attrNameLst>
                                      </p:cBhvr>
                                      <p:to>
                                        <p:strVal val="true"/>
                                      </p:to>
                                    </p:set>
                                  </p:childTnLst>
                                </p:cTn>
                              </p:par>
                              <p:par>
                                <p:cTn id="65" presetID="1" presetClass="emph" presetSubtype="2" fill="hold" nodeType="withEffect">
                                  <p:stCondLst>
                                    <p:cond delay="0"/>
                                  </p:stCondLst>
                                  <p:childTnLst>
                                    <p:animClr clrSpc="rgb" dir="cw">
                                      <p:cBhvr>
                                        <p:cTn id="66" dur="2000" fill="hold"/>
                                        <p:tgtEl>
                                          <p:spTgt spid="120857"/>
                                        </p:tgtEl>
                                        <p:attrNameLst>
                                          <p:attrName>fillcolor</p:attrName>
                                        </p:attrNameLst>
                                      </p:cBhvr>
                                      <p:to>
                                        <a:srgbClr val="FFCCFF"/>
                                      </p:to>
                                    </p:animClr>
                                    <p:set>
                                      <p:cBhvr>
                                        <p:cTn id="67" dur="2000" fill="hold"/>
                                        <p:tgtEl>
                                          <p:spTgt spid="120857"/>
                                        </p:tgtEl>
                                        <p:attrNameLst>
                                          <p:attrName>fill.type</p:attrName>
                                        </p:attrNameLst>
                                      </p:cBhvr>
                                      <p:to>
                                        <p:strVal val="solid"/>
                                      </p:to>
                                    </p:set>
                                    <p:set>
                                      <p:cBhvr>
                                        <p:cTn id="68" dur="2000" fill="hold"/>
                                        <p:tgtEl>
                                          <p:spTgt spid="120857"/>
                                        </p:tgtEl>
                                        <p:attrNameLst>
                                          <p:attrName>fill.on</p:attrName>
                                        </p:attrNameLst>
                                      </p:cBhvr>
                                      <p:to>
                                        <p:strVal val="true"/>
                                      </p:to>
                                    </p:set>
                                  </p:childTnLst>
                                </p:cTn>
                              </p:par>
                              <p:par>
                                <p:cTn id="69" presetID="1" presetClass="emph" presetSubtype="2" fill="hold" nodeType="withEffect">
                                  <p:stCondLst>
                                    <p:cond delay="0"/>
                                  </p:stCondLst>
                                  <p:childTnLst>
                                    <p:animClr clrSpc="rgb" dir="cw">
                                      <p:cBhvr>
                                        <p:cTn id="70" dur="2000" fill="hold"/>
                                        <p:tgtEl>
                                          <p:spTgt spid="23578"/>
                                        </p:tgtEl>
                                        <p:attrNameLst>
                                          <p:attrName>fillcolor</p:attrName>
                                        </p:attrNameLst>
                                      </p:cBhvr>
                                      <p:to>
                                        <a:srgbClr val="FFCCFF"/>
                                      </p:to>
                                    </p:animClr>
                                    <p:set>
                                      <p:cBhvr>
                                        <p:cTn id="71" dur="2000" fill="hold"/>
                                        <p:tgtEl>
                                          <p:spTgt spid="23578"/>
                                        </p:tgtEl>
                                        <p:attrNameLst>
                                          <p:attrName>fill.type</p:attrName>
                                        </p:attrNameLst>
                                      </p:cBhvr>
                                      <p:to>
                                        <p:strVal val="solid"/>
                                      </p:to>
                                    </p:set>
                                    <p:set>
                                      <p:cBhvr>
                                        <p:cTn id="72" dur="2000" fill="hold"/>
                                        <p:tgtEl>
                                          <p:spTgt spid="23578"/>
                                        </p:tgtEl>
                                        <p:attrNameLst>
                                          <p:attrName>fill.on</p:attrName>
                                        </p:attrNameLst>
                                      </p:cBhvr>
                                      <p:to>
                                        <p:strVal val="true"/>
                                      </p:to>
                                    </p:set>
                                  </p:childTnLst>
                                </p:cTn>
                              </p:par>
                              <p:par>
                                <p:cTn id="73" presetID="1" presetClass="emph" presetSubtype="2" fill="hold" nodeType="withEffect">
                                  <p:stCondLst>
                                    <p:cond delay="0"/>
                                  </p:stCondLst>
                                  <p:childTnLst>
                                    <p:animClr clrSpc="rgb" dir="cw">
                                      <p:cBhvr>
                                        <p:cTn id="74" dur="2000" fill="hold"/>
                                        <p:tgtEl>
                                          <p:spTgt spid="120859"/>
                                        </p:tgtEl>
                                        <p:attrNameLst>
                                          <p:attrName>fillcolor</p:attrName>
                                        </p:attrNameLst>
                                      </p:cBhvr>
                                      <p:to>
                                        <a:srgbClr val="FFCCFF"/>
                                      </p:to>
                                    </p:animClr>
                                    <p:set>
                                      <p:cBhvr>
                                        <p:cTn id="75" dur="2000" fill="hold"/>
                                        <p:tgtEl>
                                          <p:spTgt spid="120859"/>
                                        </p:tgtEl>
                                        <p:attrNameLst>
                                          <p:attrName>fill.type</p:attrName>
                                        </p:attrNameLst>
                                      </p:cBhvr>
                                      <p:to>
                                        <p:strVal val="solid"/>
                                      </p:to>
                                    </p:set>
                                    <p:set>
                                      <p:cBhvr>
                                        <p:cTn id="76" dur="2000" fill="hold"/>
                                        <p:tgtEl>
                                          <p:spTgt spid="120859"/>
                                        </p:tgtEl>
                                        <p:attrNameLst>
                                          <p:attrName>fill.on</p:attrName>
                                        </p:attrNameLst>
                                      </p:cBhvr>
                                      <p:to>
                                        <p:strVal val="true"/>
                                      </p:to>
                                    </p:set>
                                  </p:childTnLst>
                                </p:cTn>
                              </p:par>
                              <p:par>
                                <p:cTn id="77" presetID="1" presetClass="emph" presetSubtype="2" fill="hold" nodeType="withEffect">
                                  <p:stCondLst>
                                    <p:cond delay="0"/>
                                  </p:stCondLst>
                                  <p:childTnLst>
                                    <p:animClr clrSpc="rgb" dir="cw">
                                      <p:cBhvr>
                                        <p:cTn id="78" dur="2000" fill="hold"/>
                                        <p:tgtEl>
                                          <p:spTgt spid="120860"/>
                                        </p:tgtEl>
                                        <p:attrNameLst>
                                          <p:attrName>fillcolor</p:attrName>
                                        </p:attrNameLst>
                                      </p:cBhvr>
                                      <p:to>
                                        <a:srgbClr val="FFCCFF"/>
                                      </p:to>
                                    </p:animClr>
                                    <p:set>
                                      <p:cBhvr>
                                        <p:cTn id="79" dur="2000" fill="hold"/>
                                        <p:tgtEl>
                                          <p:spTgt spid="120860"/>
                                        </p:tgtEl>
                                        <p:attrNameLst>
                                          <p:attrName>fill.type</p:attrName>
                                        </p:attrNameLst>
                                      </p:cBhvr>
                                      <p:to>
                                        <p:strVal val="solid"/>
                                      </p:to>
                                    </p:set>
                                    <p:set>
                                      <p:cBhvr>
                                        <p:cTn id="80" dur="2000" fill="hold"/>
                                        <p:tgtEl>
                                          <p:spTgt spid="120860"/>
                                        </p:tgtEl>
                                        <p:attrNameLst>
                                          <p:attrName>fill.on</p:attrName>
                                        </p:attrNameLst>
                                      </p:cBhvr>
                                      <p:to>
                                        <p:strVal val="true"/>
                                      </p:to>
                                    </p:set>
                                  </p:childTnLst>
                                </p:cTn>
                              </p:par>
                              <p:par>
                                <p:cTn id="81" presetID="1" presetClass="emph" presetSubtype="2" fill="hold" nodeType="withEffect">
                                  <p:stCondLst>
                                    <p:cond delay="0"/>
                                  </p:stCondLst>
                                  <p:childTnLst>
                                    <p:animClr clrSpc="rgb" dir="cw">
                                      <p:cBhvr>
                                        <p:cTn id="82" dur="2000" fill="hold"/>
                                        <p:tgtEl>
                                          <p:spTgt spid="120861"/>
                                        </p:tgtEl>
                                        <p:attrNameLst>
                                          <p:attrName>fillcolor</p:attrName>
                                        </p:attrNameLst>
                                      </p:cBhvr>
                                      <p:to>
                                        <a:srgbClr val="FFCCFF"/>
                                      </p:to>
                                    </p:animClr>
                                    <p:set>
                                      <p:cBhvr>
                                        <p:cTn id="83" dur="2000" fill="hold"/>
                                        <p:tgtEl>
                                          <p:spTgt spid="120861"/>
                                        </p:tgtEl>
                                        <p:attrNameLst>
                                          <p:attrName>fill.type</p:attrName>
                                        </p:attrNameLst>
                                      </p:cBhvr>
                                      <p:to>
                                        <p:strVal val="solid"/>
                                      </p:to>
                                    </p:set>
                                    <p:set>
                                      <p:cBhvr>
                                        <p:cTn id="84" dur="2000" fill="hold"/>
                                        <p:tgtEl>
                                          <p:spTgt spid="120861"/>
                                        </p:tgtEl>
                                        <p:attrNameLst>
                                          <p:attrName>fill.on</p:attrName>
                                        </p:attrNameLst>
                                      </p:cBhvr>
                                      <p:to>
                                        <p:strVal val="true"/>
                                      </p:to>
                                    </p:set>
                                  </p:childTnLst>
                                </p:cTn>
                              </p:par>
                              <p:par>
                                <p:cTn id="85" presetID="1" presetClass="emph" presetSubtype="2" fill="hold" nodeType="withEffect">
                                  <p:stCondLst>
                                    <p:cond delay="0"/>
                                  </p:stCondLst>
                                  <p:childTnLst>
                                    <p:animClr clrSpc="rgb" dir="cw">
                                      <p:cBhvr>
                                        <p:cTn id="86" dur="2000" fill="hold"/>
                                        <p:tgtEl>
                                          <p:spTgt spid="120862"/>
                                        </p:tgtEl>
                                        <p:attrNameLst>
                                          <p:attrName>fillcolor</p:attrName>
                                        </p:attrNameLst>
                                      </p:cBhvr>
                                      <p:to>
                                        <a:srgbClr val="FFCCFF"/>
                                      </p:to>
                                    </p:animClr>
                                    <p:set>
                                      <p:cBhvr>
                                        <p:cTn id="87" dur="2000" fill="hold"/>
                                        <p:tgtEl>
                                          <p:spTgt spid="120862"/>
                                        </p:tgtEl>
                                        <p:attrNameLst>
                                          <p:attrName>fill.type</p:attrName>
                                        </p:attrNameLst>
                                      </p:cBhvr>
                                      <p:to>
                                        <p:strVal val="solid"/>
                                      </p:to>
                                    </p:set>
                                    <p:set>
                                      <p:cBhvr>
                                        <p:cTn id="88" dur="2000" fill="hold"/>
                                        <p:tgtEl>
                                          <p:spTgt spid="120862"/>
                                        </p:tgtEl>
                                        <p:attrNameLst>
                                          <p:attrName>fill.on</p:attrName>
                                        </p:attrNameLst>
                                      </p:cBhvr>
                                      <p:to>
                                        <p:strVal val="true"/>
                                      </p:to>
                                    </p:set>
                                  </p:childTnLst>
                                </p:cTn>
                              </p:par>
                              <p:par>
                                <p:cTn id="89" presetID="1" presetClass="emph" presetSubtype="2" fill="hold" nodeType="withEffect">
                                  <p:stCondLst>
                                    <p:cond delay="0"/>
                                  </p:stCondLst>
                                  <p:childTnLst>
                                    <p:animClr clrSpc="rgb" dir="cw">
                                      <p:cBhvr>
                                        <p:cTn id="90" dur="2000" fill="hold"/>
                                        <p:tgtEl>
                                          <p:spTgt spid="23583"/>
                                        </p:tgtEl>
                                        <p:attrNameLst>
                                          <p:attrName>fillcolor</p:attrName>
                                        </p:attrNameLst>
                                      </p:cBhvr>
                                      <p:to>
                                        <a:srgbClr val="FFCCFF"/>
                                      </p:to>
                                    </p:animClr>
                                    <p:set>
                                      <p:cBhvr>
                                        <p:cTn id="91" dur="2000" fill="hold"/>
                                        <p:tgtEl>
                                          <p:spTgt spid="23583"/>
                                        </p:tgtEl>
                                        <p:attrNameLst>
                                          <p:attrName>fill.type</p:attrName>
                                        </p:attrNameLst>
                                      </p:cBhvr>
                                      <p:to>
                                        <p:strVal val="solid"/>
                                      </p:to>
                                    </p:set>
                                    <p:set>
                                      <p:cBhvr>
                                        <p:cTn id="92" dur="2000" fill="hold"/>
                                        <p:tgtEl>
                                          <p:spTgt spid="23583"/>
                                        </p:tgtEl>
                                        <p:attrNameLst>
                                          <p:attrName>fill.on</p:attrName>
                                        </p:attrNameLst>
                                      </p:cBhvr>
                                      <p:to>
                                        <p:strVal val="true"/>
                                      </p:to>
                                    </p:set>
                                  </p:childTnLst>
                                </p:cTn>
                              </p:par>
                            </p:childTnLst>
                          </p:cTn>
                        </p:par>
                      </p:childTnLst>
                    </p:cTn>
                  </p:par>
                  <p:par>
                    <p:cTn id="93" fill="hold">
                      <p:stCondLst>
                        <p:cond delay="indefinite"/>
                      </p:stCondLst>
                      <p:childTnLst>
                        <p:par>
                          <p:cTn id="94" fill="hold">
                            <p:stCondLst>
                              <p:cond delay="0"/>
                            </p:stCondLst>
                            <p:childTnLst>
                              <p:par>
                                <p:cTn id="95" presetID="42" presetClass="path" presetSubtype="0" accel="50000" decel="50000" fill="hold" grpId="0" nodeType="clickEffect">
                                  <p:stCondLst>
                                    <p:cond delay="0"/>
                                  </p:stCondLst>
                                  <p:childTnLst>
                                    <p:animMotion origin="layout" path="M -0.00034 -0.00162 L -0.12986 0.15879 " pathEditMode="relative" rAng="0" ptsTypes="AA">
                                      <p:cBhvr>
                                        <p:cTn id="96" dur="2000" fill="hold"/>
                                        <p:tgtEl>
                                          <p:spTgt spid="3"/>
                                        </p:tgtEl>
                                        <p:attrNameLst>
                                          <p:attrName>ppt_x</p:attrName>
                                          <p:attrName>ppt_y</p:attrName>
                                        </p:attrNameLst>
                                      </p:cBhvr>
                                      <p:rCtr x="-6476" y="8009"/>
                                    </p:animMotion>
                                  </p:childTnLst>
                                </p:cTn>
                              </p:par>
                            </p:childTnLst>
                          </p:cTn>
                        </p:par>
                        <p:par>
                          <p:cTn id="97" fill="hold">
                            <p:stCondLst>
                              <p:cond delay="2000"/>
                            </p:stCondLst>
                            <p:childTnLst>
                              <p:par>
                                <p:cTn id="98" presetID="42" presetClass="path" presetSubtype="0" accel="50000" decel="50000" fill="hold" grpId="0" nodeType="afterEffect">
                                  <p:stCondLst>
                                    <p:cond delay="0"/>
                                  </p:stCondLst>
                                  <p:childTnLst>
                                    <p:animMotion origin="layout" path="M -3.33333E-6 -2.22222E-6 L 0.125 -0.15555 " pathEditMode="relative" rAng="0" ptsTypes="AA">
                                      <p:cBhvr>
                                        <p:cTn id="99" dur="2000" fill="hold"/>
                                        <p:tgtEl>
                                          <p:spTgt spid="5"/>
                                        </p:tgtEl>
                                        <p:attrNameLst>
                                          <p:attrName>ppt_x</p:attrName>
                                          <p:attrName>ppt_y</p:attrName>
                                        </p:attrNameLst>
                                      </p:cBhvr>
                                      <p:rCtr x="6250" y="-7778"/>
                                    </p:animMotion>
                                  </p:childTnLst>
                                </p:cTn>
                              </p:par>
                              <p:par>
                                <p:cTn id="100" presetID="37" presetClass="path" presetSubtype="0" accel="50000" decel="50000" fill="hold" grpId="0" nodeType="withEffect">
                                  <p:stCondLst>
                                    <p:cond delay="0"/>
                                  </p:stCondLst>
                                  <p:childTnLst>
                                    <p:animMotion origin="layout" path="M -4.44444E-6 -0.00024 L 0.0132 0.03981 C 0.01598 0.04884 0.01997 0.05393 0.02431 0.05393 C 0.02934 0.05393 0.03316 0.04884 0.03594 0.03981 L 0.04931 -0.00024 " pathEditMode="relative" rAng="0" ptsTypes="FffFF">
                                      <p:cBhvr>
                                        <p:cTn id="101" dur="2000" fill="hold"/>
                                        <p:tgtEl>
                                          <p:spTgt spid="7"/>
                                        </p:tgtEl>
                                        <p:attrNameLst>
                                          <p:attrName>ppt_x</p:attrName>
                                          <p:attrName>ppt_y</p:attrName>
                                        </p:attrNameLst>
                                      </p:cBhvr>
                                      <p:rCtr x="2465" y="2708"/>
                                    </p:animMotion>
                                  </p:childTnLst>
                                </p:cTn>
                              </p:par>
                            </p:childTnLst>
                          </p:cTn>
                        </p:par>
                        <p:par>
                          <p:cTn id="102" fill="hold">
                            <p:stCondLst>
                              <p:cond delay="4000"/>
                            </p:stCondLst>
                            <p:childTnLst>
                              <p:par>
                                <p:cTn id="103" presetID="37" presetClass="path" presetSubtype="0" accel="50000" decel="50000" fill="hold" grpId="0" nodeType="afterEffect">
                                  <p:stCondLst>
                                    <p:cond delay="0"/>
                                  </p:stCondLst>
                                  <p:childTnLst>
                                    <p:animMotion origin="layout" path="M -0.00052 -0.0007 L -0.01423 0.03981 C -0.01701 0.04884 -0.02118 0.05393 -0.02569 0.05393 C -0.03073 0.05393 -0.03472 0.04884 -0.0375 0.03981 L -0.05104 -0.0007 " pathEditMode="relative" rAng="0" ptsTypes="FffFF">
                                      <p:cBhvr>
                                        <p:cTn id="104" dur="2000" fill="hold"/>
                                        <p:tgtEl>
                                          <p:spTgt spid="8"/>
                                        </p:tgtEl>
                                        <p:attrNameLst>
                                          <p:attrName>ppt_x</p:attrName>
                                          <p:attrName>ppt_y</p:attrName>
                                        </p:attrNameLst>
                                      </p:cBhvr>
                                      <p:rCtr x="-2535"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3" grpId="0"/>
      <p:bldP spid="3" grpId="0"/>
      <p:bldP spid="5" grpId="0"/>
      <p:bldP spid="7" grpId="0"/>
      <p:bldP spid="8"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52</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1</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1</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4" name="TextBox 3"/>
          <p:cNvSpPr txBox="1"/>
          <p:nvPr/>
        </p:nvSpPr>
        <p:spPr>
          <a:xfrm>
            <a:off x="6172200" y="3124200"/>
            <a:ext cx="1752600" cy="276999"/>
          </a:xfrm>
          <a:prstGeom prst="rect">
            <a:avLst/>
          </a:prstGeom>
          <a:noFill/>
        </p:spPr>
        <p:txBody>
          <a:bodyPr wrap="square" rtlCol="0">
            <a:spAutoFit/>
          </a:bodyPr>
          <a:lstStyle/>
          <a:p>
            <a:r>
              <a:rPr lang="en-US" sz="1200" dirty="0" err="1" smtClean="0"/>
              <a:t>heap_size</a:t>
            </a:r>
            <a:r>
              <a:rPr lang="en-US" sz="1200" dirty="0" smtClean="0"/>
              <a:t> = 10</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3" name="TextBox 52"/>
          <p:cNvSpPr txBox="1"/>
          <p:nvPr/>
        </p:nvSpPr>
        <p:spPr>
          <a:xfrm>
            <a:off x="2590800" y="2438400"/>
            <a:ext cx="1524000" cy="276999"/>
          </a:xfrm>
          <a:prstGeom prst="rect">
            <a:avLst/>
          </a:prstGeom>
          <a:noFill/>
        </p:spPr>
        <p:txBody>
          <a:bodyPr wrap="square" rtlCol="0">
            <a:spAutoFit/>
          </a:bodyPr>
          <a:lstStyle/>
          <a:p>
            <a:r>
              <a:rPr lang="en-US" sz="1200" dirty="0" smtClean="0"/>
              <a:t>HEAPIFY(A, </a:t>
            </a:r>
            <a:r>
              <a:rPr lang="en-US" sz="1200" dirty="0"/>
              <a:t>1</a:t>
            </a:r>
            <a:r>
              <a:rPr lang="en-US" sz="1200" dirty="0" smtClean="0"/>
              <a:t>)</a:t>
            </a:r>
            <a:endParaRPr lang="en-US" sz="1200" dirty="0"/>
          </a:p>
        </p:txBody>
      </p:sp>
      <p:sp>
        <p:nvSpPr>
          <p:cNvPr id="5" name="Rectangle 4"/>
          <p:cNvSpPr/>
          <p:nvPr/>
        </p:nvSpPr>
        <p:spPr>
          <a:xfrm>
            <a:off x="2235046" y="2667000"/>
            <a:ext cx="332142" cy="369332"/>
          </a:xfrm>
          <a:prstGeom prst="rect">
            <a:avLst/>
          </a:prstGeom>
        </p:spPr>
        <p:txBody>
          <a:bodyPr wrap="none">
            <a:spAutoFit/>
          </a:bodyPr>
          <a:lstStyle/>
          <a:p>
            <a:pPr lvl="0" algn="ctr"/>
            <a:r>
              <a:rPr lang="en-US" dirty="0" smtClean="0">
                <a:solidFill>
                  <a:prstClr val="black"/>
                </a:solidFill>
              </a:rPr>
              <a:t>4</a:t>
            </a:r>
            <a:endParaRPr lang="en-US" dirty="0">
              <a:solidFill>
                <a:prstClr val="black"/>
              </a:solidFill>
            </a:endParaRPr>
          </a:p>
        </p:txBody>
      </p:sp>
      <p:sp>
        <p:nvSpPr>
          <p:cNvPr id="8" name="Rectangle 7"/>
          <p:cNvSpPr/>
          <p:nvPr/>
        </p:nvSpPr>
        <p:spPr>
          <a:xfrm>
            <a:off x="2124211" y="5611092"/>
            <a:ext cx="332143" cy="369332"/>
          </a:xfrm>
          <a:prstGeom prst="rect">
            <a:avLst/>
          </a:prstGeom>
        </p:spPr>
        <p:txBody>
          <a:bodyPr wrap="none">
            <a:spAutoFit/>
          </a:bodyPr>
          <a:lstStyle/>
          <a:p>
            <a:pPr lvl="0" algn="ctr"/>
            <a:r>
              <a:rPr lang="en-US" dirty="0">
                <a:solidFill>
                  <a:prstClr val="black"/>
                </a:solidFill>
              </a:rPr>
              <a:t>4</a:t>
            </a:r>
          </a:p>
        </p:txBody>
      </p:sp>
      <p:sp>
        <p:nvSpPr>
          <p:cNvPr id="9" name="Rectangle 8"/>
          <p:cNvSpPr/>
          <p:nvPr/>
        </p:nvSpPr>
        <p:spPr>
          <a:xfrm>
            <a:off x="1330035" y="3738541"/>
            <a:ext cx="479618" cy="369332"/>
          </a:xfrm>
          <a:prstGeom prst="rect">
            <a:avLst/>
          </a:prstGeom>
        </p:spPr>
        <p:txBody>
          <a:bodyPr wrap="none">
            <a:spAutoFit/>
          </a:bodyPr>
          <a:lstStyle/>
          <a:p>
            <a:pPr lvl="0" algn="ctr"/>
            <a:r>
              <a:rPr lang="en-US" dirty="0">
                <a:solidFill>
                  <a:prstClr val="black"/>
                </a:solidFill>
              </a:rPr>
              <a:t>14</a:t>
            </a:r>
          </a:p>
        </p:txBody>
      </p:sp>
      <p:sp>
        <p:nvSpPr>
          <p:cNvPr id="10" name="Rectangle 9"/>
          <p:cNvSpPr/>
          <p:nvPr/>
        </p:nvSpPr>
        <p:spPr>
          <a:xfrm>
            <a:off x="2963236" y="5608906"/>
            <a:ext cx="479618" cy="369332"/>
          </a:xfrm>
          <a:prstGeom prst="rect">
            <a:avLst/>
          </a:prstGeom>
        </p:spPr>
        <p:txBody>
          <a:bodyPr wrap="none">
            <a:spAutoFit/>
          </a:bodyPr>
          <a:lstStyle/>
          <a:p>
            <a:pPr lvl="0" algn="ctr"/>
            <a:r>
              <a:rPr lang="en-US" dirty="0">
                <a:solidFill>
                  <a:prstClr val="black"/>
                </a:solidFill>
              </a:rPr>
              <a:t>14</a:t>
            </a:r>
          </a:p>
        </p:txBody>
      </p:sp>
    </p:spTree>
    <p:extLst>
      <p:ext uri="{BB962C8B-B14F-4D97-AF65-F5344CB8AC3E}">
        <p14:creationId xmlns:p14="http://schemas.microsoft.com/office/powerpoint/2010/main" val="181428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120836"/>
                                        </p:tgtEl>
                                        <p:attrNameLst>
                                          <p:attrName>fillcolor</p:attrName>
                                        </p:attrNameLst>
                                      </p:cBhvr>
                                      <p:to>
                                        <a:srgbClr val="FFCCFF"/>
                                      </p:to>
                                    </p:animClr>
                                    <p:set>
                                      <p:cBhvr>
                                        <p:cTn id="11" dur="2000" fill="hold"/>
                                        <p:tgtEl>
                                          <p:spTgt spid="120836"/>
                                        </p:tgtEl>
                                        <p:attrNameLst>
                                          <p:attrName>fill.type</p:attrName>
                                        </p:attrNameLst>
                                      </p:cBhvr>
                                      <p:to>
                                        <p:strVal val="solid"/>
                                      </p:to>
                                    </p:set>
                                    <p:set>
                                      <p:cBhvr>
                                        <p:cTn id="12" dur="2000" fill="hold"/>
                                        <p:tgtEl>
                                          <p:spTgt spid="120836"/>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2000" fill="hold"/>
                                        <p:tgtEl>
                                          <p:spTgt spid="23559"/>
                                        </p:tgtEl>
                                        <p:attrNameLst>
                                          <p:attrName>fillcolor</p:attrName>
                                        </p:attrNameLst>
                                      </p:cBhvr>
                                      <p:to>
                                        <a:srgbClr val="FFCCFF"/>
                                      </p:to>
                                    </p:animClr>
                                    <p:set>
                                      <p:cBhvr>
                                        <p:cTn id="15" dur="2000" fill="hold"/>
                                        <p:tgtEl>
                                          <p:spTgt spid="23559"/>
                                        </p:tgtEl>
                                        <p:attrNameLst>
                                          <p:attrName>fill.type</p:attrName>
                                        </p:attrNameLst>
                                      </p:cBhvr>
                                      <p:to>
                                        <p:strVal val="solid"/>
                                      </p:to>
                                    </p:set>
                                    <p:set>
                                      <p:cBhvr>
                                        <p:cTn id="16" dur="2000" fill="hold"/>
                                        <p:tgtEl>
                                          <p:spTgt spid="23559"/>
                                        </p:tgtEl>
                                        <p:attrNameLst>
                                          <p:attrName>fill.on</p:attrName>
                                        </p:attrNameLst>
                                      </p:cBhvr>
                                      <p:to>
                                        <p:strVal val="true"/>
                                      </p:to>
                                    </p:set>
                                  </p:childTnLst>
                                </p:cTn>
                              </p:par>
                              <p:par>
                                <p:cTn id="17" presetID="1" presetClass="emph" presetSubtype="2" fill="hold" nodeType="withEffect">
                                  <p:stCondLst>
                                    <p:cond delay="0"/>
                                  </p:stCondLst>
                                  <p:childTnLst>
                                    <p:animClr clrSpc="rgb" dir="cw">
                                      <p:cBhvr>
                                        <p:cTn id="18" dur="2000" fill="hold"/>
                                        <p:tgtEl>
                                          <p:spTgt spid="120838"/>
                                        </p:tgtEl>
                                        <p:attrNameLst>
                                          <p:attrName>fillcolor</p:attrName>
                                        </p:attrNameLst>
                                      </p:cBhvr>
                                      <p:to>
                                        <a:srgbClr val="FFCCFF"/>
                                      </p:to>
                                    </p:animClr>
                                    <p:set>
                                      <p:cBhvr>
                                        <p:cTn id="19" dur="2000" fill="hold"/>
                                        <p:tgtEl>
                                          <p:spTgt spid="120838"/>
                                        </p:tgtEl>
                                        <p:attrNameLst>
                                          <p:attrName>fill.type</p:attrName>
                                        </p:attrNameLst>
                                      </p:cBhvr>
                                      <p:to>
                                        <p:strVal val="solid"/>
                                      </p:to>
                                    </p:set>
                                    <p:set>
                                      <p:cBhvr>
                                        <p:cTn id="20" dur="2000" fill="hold"/>
                                        <p:tgtEl>
                                          <p:spTgt spid="120838"/>
                                        </p:tgtEl>
                                        <p:attrNameLst>
                                          <p:attrName>fill.on</p:attrName>
                                        </p:attrNameLst>
                                      </p:cBhvr>
                                      <p:to>
                                        <p:strVal val="true"/>
                                      </p:to>
                                    </p:set>
                                  </p:childTnLst>
                                </p:cTn>
                              </p:par>
                              <p:par>
                                <p:cTn id="21" presetID="1" presetClass="emph" presetSubtype="2" fill="hold" nodeType="withEffect">
                                  <p:stCondLst>
                                    <p:cond delay="0"/>
                                  </p:stCondLst>
                                  <p:childTnLst>
                                    <p:animClr clrSpc="rgb" dir="cw">
                                      <p:cBhvr>
                                        <p:cTn id="22" dur="2000" fill="hold"/>
                                        <p:tgtEl>
                                          <p:spTgt spid="120843"/>
                                        </p:tgtEl>
                                        <p:attrNameLst>
                                          <p:attrName>fillcolor</p:attrName>
                                        </p:attrNameLst>
                                      </p:cBhvr>
                                      <p:to>
                                        <a:srgbClr val="FFCCFF"/>
                                      </p:to>
                                    </p:animClr>
                                    <p:set>
                                      <p:cBhvr>
                                        <p:cTn id="23" dur="2000" fill="hold"/>
                                        <p:tgtEl>
                                          <p:spTgt spid="120843"/>
                                        </p:tgtEl>
                                        <p:attrNameLst>
                                          <p:attrName>fill.type</p:attrName>
                                        </p:attrNameLst>
                                      </p:cBhvr>
                                      <p:to>
                                        <p:strVal val="solid"/>
                                      </p:to>
                                    </p:set>
                                    <p:set>
                                      <p:cBhvr>
                                        <p:cTn id="24" dur="2000" fill="hold"/>
                                        <p:tgtEl>
                                          <p:spTgt spid="120843"/>
                                        </p:tgtEl>
                                        <p:attrNameLst>
                                          <p:attrName>fill.on</p:attrName>
                                        </p:attrNameLst>
                                      </p:cBhvr>
                                      <p:to>
                                        <p:strVal val="true"/>
                                      </p:to>
                                    </p:set>
                                  </p:childTnLst>
                                </p:cTn>
                              </p:par>
                              <p:par>
                                <p:cTn id="25" presetID="1" presetClass="emph" presetSubtype="2" fill="hold" nodeType="withEffect">
                                  <p:stCondLst>
                                    <p:cond delay="0"/>
                                  </p:stCondLst>
                                  <p:childTnLst>
                                    <p:animClr clrSpc="rgb" dir="cw">
                                      <p:cBhvr>
                                        <p:cTn id="26" dur="2000" fill="hold"/>
                                        <p:tgtEl>
                                          <p:spTgt spid="23564"/>
                                        </p:tgtEl>
                                        <p:attrNameLst>
                                          <p:attrName>fillcolor</p:attrName>
                                        </p:attrNameLst>
                                      </p:cBhvr>
                                      <p:to>
                                        <a:srgbClr val="FFCCFF"/>
                                      </p:to>
                                    </p:animClr>
                                    <p:set>
                                      <p:cBhvr>
                                        <p:cTn id="27" dur="2000" fill="hold"/>
                                        <p:tgtEl>
                                          <p:spTgt spid="23564"/>
                                        </p:tgtEl>
                                        <p:attrNameLst>
                                          <p:attrName>fill.type</p:attrName>
                                        </p:attrNameLst>
                                      </p:cBhvr>
                                      <p:to>
                                        <p:strVal val="solid"/>
                                      </p:to>
                                    </p:set>
                                    <p:set>
                                      <p:cBhvr>
                                        <p:cTn id="28" dur="2000" fill="hold"/>
                                        <p:tgtEl>
                                          <p:spTgt spid="23564"/>
                                        </p:tgtEl>
                                        <p:attrNameLst>
                                          <p:attrName>fill.on</p:attrName>
                                        </p:attrNameLst>
                                      </p:cBhvr>
                                      <p:to>
                                        <p:strVal val="true"/>
                                      </p:to>
                                    </p:set>
                                  </p:childTnLst>
                                </p:cTn>
                              </p:par>
                              <p:par>
                                <p:cTn id="29" presetID="1" presetClass="emph" presetSubtype="2" fill="hold" nodeType="withEffect">
                                  <p:stCondLst>
                                    <p:cond delay="0"/>
                                  </p:stCondLst>
                                  <p:childTnLst>
                                    <p:animClr clrSpc="rgb" dir="cw">
                                      <p:cBhvr>
                                        <p:cTn id="30" dur="2000" fill="hold"/>
                                        <p:tgtEl>
                                          <p:spTgt spid="120842"/>
                                        </p:tgtEl>
                                        <p:attrNameLst>
                                          <p:attrName>fillcolor</p:attrName>
                                        </p:attrNameLst>
                                      </p:cBhvr>
                                      <p:to>
                                        <a:srgbClr val="FFCCFF"/>
                                      </p:to>
                                    </p:animClr>
                                    <p:set>
                                      <p:cBhvr>
                                        <p:cTn id="31" dur="2000" fill="hold"/>
                                        <p:tgtEl>
                                          <p:spTgt spid="120842"/>
                                        </p:tgtEl>
                                        <p:attrNameLst>
                                          <p:attrName>fill.type</p:attrName>
                                        </p:attrNameLst>
                                      </p:cBhvr>
                                      <p:to>
                                        <p:strVal val="solid"/>
                                      </p:to>
                                    </p:set>
                                    <p:set>
                                      <p:cBhvr>
                                        <p:cTn id="32" dur="2000" fill="hold"/>
                                        <p:tgtEl>
                                          <p:spTgt spid="120842"/>
                                        </p:tgtEl>
                                        <p:attrNameLst>
                                          <p:attrName>fill.on</p:attrName>
                                        </p:attrNameLst>
                                      </p:cBhvr>
                                      <p:to>
                                        <p:strVal val="true"/>
                                      </p:to>
                                    </p:set>
                                  </p:childTnLst>
                                </p:cTn>
                              </p:par>
                              <p:par>
                                <p:cTn id="33" presetID="1" presetClass="emph" presetSubtype="2" fill="hold" nodeType="withEffect">
                                  <p:stCondLst>
                                    <p:cond delay="0"/>
                                  </p:stCondLst>
                                  <p:childTnLst>
                                    <p:animClr clrSpc="rgb" dir="cw">
                                      <p:cBhvr>
                                        <p:cTn id="34" dur="2000" fill="hold"/>
                                        <p:tgtEl>
                                          <p:spTgt spid="120855"/>
                                        </p:tgtEl>
                                        <p:attrNameLst>
                                          <p:attrName>fillcolor</p:attrName>
                                        </p:attrNameLst>
                                      </p:cBhvr>
                                      <p:to>
                                        <a:srgbClr val="FFCCFF"/>
                                      </p:to>
                                    </p:animClr>
                                    <p:set>
                                      <p:cBhvr>
                                        <p:cTn id="35" dur="2000" fill="hold"/>
                                        <p:tgtEl>
                                          <p:spTgt spid="120855"/>
                                        </p:tgtEl>
                                        <p:attrNameLst>
                                          <p:attrName>fill.type</p:attrName>
                                        </p:attrNameLst>
                                      </p:cBhvr>
                                      <p:to>
                                        <p:strVal val="solid"/>
                                      </p:to>
                                    </p:set>
                                    <p:set>
                                      <p:cBhvr>
                                        <p:cTn id="36" dur="2000" fill="hold"/>
                                        <p:tgtEl>
                                          <p:spTgt spid="120855"/>
                                        </p:tgtEl>
                                        <p:attrNameLst>
                                          <p:attrName>fill.on</p:attrName>
                                        </p:attrNameLst>
                                      </p:cBhvr>
                                      <p:to>
                                        <p:strVal val="true"/>
                                      </p:to>
                                    </p:set>
                                  </p:childTnLst>
                                </p:cTn>
                              </p:par>
                              <p:par>
                                <p:cTn id="37" presetID="1" presetClass="emph" presetSubtype="2" fill="hold" nodeType="withEffect">
                                  <p:stCondLst>
                                    <p:cond delay="0"/>
                                  </p:stCondLst>
                                  <p:childTnLst>
                                    <p:animClr clrSpc="rgb" dir="cw">
                                      <p:cBhvr>
                                        <p:cTn id="38" dur="2000" fill="hold"/>
                                        <p:tgtEl>
                                          <p:spTgt spid="120857"/>
                                        </p:tgtEl>
                                        <p:attrNameLst>
                                          <p:attrName>fillcolor</p:attrName>
                                        </p:attrNameLst>
                                      </p:cBhvr>
                                      <p:to>
                                        <a:srgbClr val="FFCCFF"/>
                                      </p:to>
                                    </p:animClr>
                                    <p:set>
                                      <p:cBhvr>
                                        <p:cTn id="39" dur="2000" fill="hold"/>
                                        <p:tgtEl>
                                          <p:spTgt spid="120857"/>
                                        </p:tgtEl>
                                        <p:attrNameLst>
                                          <p:attrName>fill.type</p:attrName>
                                        </p:attrNameLst>
                                      </p:cBhvr>
                                      <p:to>
                                        <p:strVal val="solid"/>
                                      </p:to>
                                    </p:set>
                                    <p:set>
                                      <p:cBhvr>
                                        <p:cTn id="40" dur="2000" fill="hold"/>
                                        <p:tgtEl>
                                          <p:spTgt spid="120857"/>
                                        </p:tgtEl>
                                        <p:attrNameLst>
                                          <p:attrName>fill.on</p:attrName>
                                        </p:attrNameLst>
                                      </p:cBhvr>
                                      <p:to>
                                        <p:strVal val="true"/>
                                      </p:to>
                                    </p:set>
                                  </p:childTnLst>
                                </p:cTn>
                              </p:par>
                              <p:par>
                                <p:cTn id="41" presetID="1" presetClass="emph" presetSubtype="2" fill="hold" nodeType="withEffect">
                                  <p:stCondLst>
                                    <p:cond delay="0"/>
                                  </p:stCondLst>
                                  <p:childTnLst>
                                    <p:animClr clrSpc="rgb" dir="cw">
                                      <p:cBhvr>
                                        <p:cTn id="42" dur="2000" fill="hold"/>
                                        <p:tgtEl>
                                          <p:spTgt spid="23578"/>
                                        </p:tgtEl>
                                        <p:attrNameLst>
                                          <p:attrName>fillcolor</p:attrName>
                                        </p:attrNameLst>
                                      </p:cBhvr>
                                      <p:to>
                                        <a:srgbClr val="FFCCFF"/>
                                      </p:to>
                                    </p:animClr>
                                    <p:set>
                                      <p:cBhvr>
                                        <p:cTn id="43" dur="2000" fill="hold"/>
                                        <p:tgtEl>
                                          <p:spTgt spid="23578"/>
                                        </p:tgtEl>
                                        <p:attrNameLst>
                                          <p:attrName>fill.type</p:attrName>
                                        </p:attrNameLst>
                                      </p:cBhvr>
                                      <p:to>
                                        <p:strVal val="solid"/>
                                      </p:to>
                                    </p:set>
                                    <p:set>
                                      <p:cBhvr>
                                        <p:cTn id="44" dur="2000" fill="hold"/>
                                        <p:tgtEl>
                                          <p:spTgt spid="23578"/>
                                        </p:tgtEl>
                                        <p:attrNameLst>
                                          <p:attrName>fill.on</p:attrName>
                                        </p:attrNameLst>
                                      </p:cBhvr>
                                      <p:to>
                                        <p:strVal val="true"/>
                                      </p:to>
                                    </p:set>
                                  </p:childTnLst>
                                </p:cTn>
                              </p:par>
                              <p:par>
                                <p:cTn id="45" presetID="1" presetClass="emph" presetSubtype="2" fill="hold" nodeType="withEffect">
                                  <p:stCondLst>
                                    <p:cond delay="0"/>
                                  </p:stCondLst>
                                  <p:childTnLst>
                                    <p:animClr clrSpc="rgb" dir="cw">
                                      <p:cBhvr>
                                        <p:cTn id="46" dur="2000" fill="hold"/>
                                        <p:tgtEl>
                                          <p:spTgt spid="120861"/>
                                        </p:tgtEl>
                                        <p:attrNameLst>
                                          <p:attrName>fillcolor</p:attrName>
                                        </p:attrNameLst>
                                      </p:cBhvr>
                                      <p:to>
                                        <a:srgbClr val="FFCCFF"/>
                                      </p:to>
                                    </p:animClr>
                                    <p:set>
                                      <p:cBhvr>
                                        <p:cTn id="47" dur="2000" fill="hold"/>
                                        <p:tgtEl>
                                          <p:spTgt spid="120861"/>
                                        </p:tgtEl>
                                        <p:attrNameLst>
                                          <p:attrName>fill.type</p:attrName>
                                        </p:attrNameLst>
                                      </p:cBhvr>
                                      <p:to>
                                        <p:strVal val="solid"/>
                                      </p:to>
                                    </p:set>
                                    <p:set>
                                      <p:cBhvr>
                                        <p:cTn id="48" dur="2000" fill="hold"/>
                                        <p:tgtEl>
                                          <p:spTgt spid="120861"/>
                                        </p:tgtEl>
                                        <p:attrNameLst>
                                          <p:attrName>fill.on</p:attrName>
                                        </p:attrNameLst>
                                      </p:cBhvr>
                                      <p:to>
                                        <p:strVal val="true"/>
                                      </p:to>
                                    </p:set>
                                  </p:childTnLst>
                                </p:cTn>
                              </p:par>
                              <p:par>
                                <p:cTn id="49" presetID="1" presetClass="emph" presetSubtype="2" fill="hold" nodeType="withEffect">
                                  <p:stCondLst>
                                    <p:cond delay="0"/>
                                  </p:stCondLst>
                                  <p:childTnLst>
                                    <p:animClr clrSpc="rgb" dir="cw">
                                      <p:cBhvr>
                                        <p:cTn id="50" dur="2000" fill="hold"/>
                                        <p:tgtEl>
                                          <p:spTgt spid="120862"/>
                                        </p:tgtEl>
                                        <p:attrNameLst>
                                          <p:attrName>fillcolor</p:attrName>
                                        </p:attrNameLst>
                                      </p:cBhvr>
                                      <p:to>
                                        <a:srgbClr val="FFCCFF"/>
                                      </p:to>
                                    </p:animClr>
                                    <p:set>
                                      <p:cBhvr>
                                        <p:cTn id="51" dur="2000" fill="hold"/>
                                        <p:tgtEl>
                                          <p:spTgt spid="120862"/>
                                        </p:tgtEl>
                                        <p:attrNameLst>
                                          <p:attrName>fill.type</p:attrName>
                                        </p:attrNameLst>
                                      </p:cBhvr>
                                      <p:to>
                                        <p:strVal val="solid"/>
                                      </p:to>
                                    </p:set>
                                    <p:set>
                                      <p:cBhvr>
                                        <p:cTn id="52" dur="2000" fill="hold"/>
                                        <p:tgtEl>
                                          <p:spTgt spid="120862"/>
                                        </p:tgtEl>
                                        <p:attrNameLst>
                                          <p:attrName>fill.on</p:attrName>
                                        </p:attrNameLst>
                                      </p:cBhvr>
                                      <p:to>
                                        <p:strVal val="true"/>
                                      </p:to>
                                    </p:set>
                                  </p:childTnLst>
                                </p:cTn>
                              </p:par>
                              <p:par>
                                <p:cTn id="53" presetID="1" presetClass="emph" presetSubtype="2" fill="hold" nodeType="withEffect">
                                  <p:stCondLst>
                                    <p:cond delay="0"/>
                                  </p:stCondLst>
                                  <p:childTnLst>
                                    <p:animClr clrSpc="rgb" dir="cw">
                                      <p:cBhvr>
                                        <p:cTn id="54" dur="2000" fill="hold"/>
                                        <p:tgtEl>
                                          <p:spTgt spid="23583"/>
                                        </p:tgtEl>
                                        <p:attrNameLst>
                                          <p:attrName>fillcolor</p:attrName>
                                        </p:attrNameLst>
                                      </p:cBhvr>
                                      <p:to>
                                        <a:srgbClr val="FFCCFF"/>
                                      </p:to>
                                    </p:animClr>
                                    <p:set>
                                      <p:cBhvr>
                                        <p:cTn id="55" dur="2000" fill="hold"/>
                                        <p:tgtEl>
                                          <p:spTgt spid="23583"/>
                                        </p:tgtEl>
                                        <p:attrNameLst>
                                          <p:attrName>fill.type</p:attrName>
                                        </p:attrNameLst>
                                      </p:cBhvr>
                                      <p:to>
                                        <p:strVal val="solid"/>
                                      </p:to>
                                    </p:set>
                                    <p:set>
                                      <p:cBhvr>
                                        <p:cTn id="56" dur="2000" fill="hold"/>
                                        <p:tgtEl>
                                          <p:spTgt spid="23583"/>
                                        </p:tgtEl>
                                        <p:attrNameLst>
                                          <p:attrName>fill.on</p:attrName>
                                        </p:attrNameLst>
                                      </p:cBhvr>
                                      <p:to>
                                        <p:strVal val="true"/>
                                      </p:to>
                                    </p:set>
                                  </p:childTnLst>
                                </p:cTn>
                              </p:par>
                            </p:childTnLst>
                          </p:cTn>
                        </p:par>
                      </p:childTnLst>
                    </p:cTn>
                  </p:par>
                  <p:par>
                    <p:cTn id="57" fill="hold">
                      <p:stCondLst>
                        <p:cond delay="indefinite"/>
                      </p:stCondLst>
                      <p:childTnLst>
                        <p:par>
                          <p:cTn id="58" fill="hold">
                            <p:stCondLst>
                              <p:cond delay="0"/>
                            </p:stCondLst>
                            <p:childTnLst>
                              <p:par>
                                <p:cTn id="59" presetID="42" presetClass="path" presetSubtype="0" accel="50000" decel="50000" fill="hold" grpId="0" nodeType="clickEffect">
                                  <p:stCondLst>
                                    <p:cond delay="0"/>
                                  </p:stCondLst>
                                  <p:childTnLst>
                                    <p:animMotion origin="layout" path="M 0 -7.40741E-7 L -0.09583 0.16204 " pathEditMode="relative" rAng="0" ptsTypes="AA">
                                      <p:cBhvr>
                                        <p:cTn id="60" dur="2000" fill="hold"/>
                                        <p:tgtEl>
                                          <p:spTgt spid="5"/>
                                        </p:tgtEl>
                                        <p:attrNameLst>
                                          <p:attrName>ppt_x</p:attrName>
                                          <p:attrName>ppt_y</p:attrName>
                                        </p:attrNameLst>
                                      </p:cBhvr>
                                      <p:rCtr x="-4792" y="8102"/>
                                    </p:animMotion>
                                  </p:childTnLst>
                                </p:cTn>
                              </p:par>
                            </p:childTnLst>
                          </p:cTn>
                        </p:par>
                        <p:par>
                          <p:cTn id="61" fill="hold">
                            <p:stCondLst>
                              <p:cond delay="2000"/>
                            </p:stCondLst>
                            <p:childTnLst>
                              <p:par>
                                <p:cTn id="62" presetID="42" presetClass="path" presetSubtype="0" accel="50000" decel="50000" fill="hold" grpId="0" nodeType="afterEffect">
                                  <p:stCondLst>
                                    <p:cond delay="0"/>
                                  </p:stCondLst>
                                  <p:childTnLst>
                                    <p:animMotion origin="layout" path="M -0.00504 0.00579 L 0.08993 -0.15509 " pathEditMode="relative" rAng="0" ptsTypes="AA">
                                      <p:cBhvr>
                                        <p:cTn id="63" dur="2000" fill="hold"/>
                                        <p:tgtEl>
                                          <p:spTgt spid="9"/>
                                        </p:tgtEl>
                                        <p:attrNameLst>
                                          <p:attrName>ppt_x</p:attrName>
                                          <p:attrName>ppt_y</p:attrName>
                                        </p:attrNameLst>
                                      </p:cBhvr>
                                      <p:rCtr x="4740" y="-8056"/>
                                    </p:animMotion>
                                  </p:childTnLst>
                                </p:cTn>
                              </p:par>
                              <p:par>
                                <p:cTn id="64" presetID="37" presetClass="path" presetSubtype="0" accel="50000" decel="50000" fill="hold" grpId="0" nodeType="withEffect">
                                  <p:stCondLst>
                                    <p:cond delay="0"/>
                                  </p:stCondLst>
                                  <p:childTnLst>
                                    <p:animMotion origin="layout" path="M 2.77778E-6 -0.0007 L 0.02656 0.03981 C 0.03229 0.04884 0.04062 0.05393 0.0493 0.05393 C 0.05937 0.05393 0.06718 0.04884 0.07291 0.03981 L 0.09965 -0.0007 " pathEditMode="relative" rAng="0" ptsTypes="FffFF">
                                      <p:cBhvr>
                                        <p:cTn id="65" dur="2000" fill="hold"/>
                                        <p:tgtEl>
                                          <p:spTgt spid="8"/>
                                        </p:tgtEl>
                                        <p:attrNameLst>
                                          <p:attrName>ppt_x</p:attrName>
                                          <p:attrName>ppt_y</p:attrName>
                                        </p:attrNameLst>
                                      </p:cBhvr>
                                      <p:rCtr x="4983" y="2731"/>
                                    </p:animMotion>
                                  </p:childTnLst>
                                </p:cTn>
                              </p:par>
                            </p:childTnLst>
                          </p:cTn>
                        </p:par>
                        <p:par>
                          <p:cTn id="66" fill="hold">
                            <p:stCondLst>
                              <p:cond delay="4000"/>
                            </p:stCondLst>
                            <p:childTnLst>
                              <p:par>
                                <p:cTn id="67" presetID="37" presetClass="path" presetSubtype="0" accel="50000" decel="50000" fill="hold" grpId="0" nodeType="afterEffect">
                                  <p:stCondLst>
                                    <p:cond delay="0"/>
                                  </p:stCondLst>
                                  <p:childTnLst>
                                    <p:animMotion origin="layout" path="M -0.00034 -0.00024 L -0.02725 0.03981 C -0.03298 0.04884 -0.04149 0.05393 -0.05017 0.05393 C -0.06024 0.05393 -0.06822 0.04884 -0.07395 0.03981 L -0.10069 -0.00024 " pathEditMode="relative" rAng="0" ptsTypes="FffFF">
                                      <p:cBhvr>
                                        <p:cTn id="68" dur="2000" fill="hold"/>
                                        <p:tgtEl>
                                          <p:spTgt spid="10"/>
                                        </p:tgtEl>
                                        <p:attrNameLst>
                                          <p:attrName>ppt_x</p:attrName>
                                          <p:attrName>ppt_y</p:attrName>
                                        </p:attrNameLst>
                                      </p:cBhvr>
                                      <p:rCtr x="-5017"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 grpId="0"/>
      <p:bldP spid="8" grpId="0"/>
      <p:bldP spid="9" grpId="0"/>
      <p:bldP spid="10"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 Heap: </a:t>
            </a:r>
            <a:r>
              <a:rPr lang="en-US" altLang="ko-KR" sz="2800" dirty="0" err="1">
                <a:solidFill>
                  <a:srgbClr val="1F497D"/>
                </a:solidFill>
                <a:ea typeface="UWKMJF (KSC)" pitchFamily="2" charset="-127"/>
              </a:rPr>
              <a:t>Build_Heap</a:t>
            </a:r>
            <a:r>
              <a:rPr lang="en-US" altLang="ko-KR" sz="2800" dirty="0">
                <a:solidFill>
                  <a:srgbClr val="1F497D"/>
                </a:solidFill>
                <a:ea typeface="UWKMJF (KSC)" pitchFamily="2" charset="-127"/>
              </a:rPr>
              <a: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53</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1</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1</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0" name="Content Placeholder 2"/>
          <p:cNvSpPr txBox="1">
            <a:spLocks/>
          </p:cNvSpPr>
          <p:nvPr/>
        </p:nvSpPr>
        <p:spPr bwMode="auto">
          <a:xfrm>
            <a:off x="5867400" y="1447801"/>
            <a:ext cx="3276600" cy="1295400"/>
          </a:xfrm>
          <a:prstGeom prst="rect">
            <a:avLst/>
          </a:prstGeom>
          <a:noFill/>
          <a:ln w="9525">
            <a:solidFill>
              <a:schemeClr val="tx1"/>
            </a:solid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1100" b="1" dirty="0" err="1" smtClean="0">
                <a:solidFill>
                  <a:prstClr val="black"/>
                </a:solidFill>
                <a:latin typeface="Courier New" pitchFamily="49" charset="0"/>
                <a:ea typeface="Batang" pitchFamily="18" charset="-127"/>
                <a:cs typeface="Courier New" pitchFamily="49" charset="0"/>
              </a:rPr>
              <a:t>Build_Heap</a:t>
            </a:r>
            <a:r>
              <a:rPr lang="en-US" altLang="ko-KR" sz="1100" b="1" dirty="0" smtClean="0">
                <a:solidFill>
                  <a:prstClr val="black"/>
                </a:solidFill>
                <a:latin typeface="Courier New" pitchFamily="49" charset="0"/>
                <a:ea typeface="Batang" pitchFamily="18" charset="-127"/>
                <a:cs typeface="Courier New" pitchFamily="49" charset="0"/>
              </a:rPr>
              <a:t> (A)</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1</a:t>
            </a:r>
            <a:r>
              <a:rPr lang="en-US" altLang="ko-KR" sz="1100" b="1" dirty="0" smtClean="0">
                <a:solidFill>
                  <a:prstClr val="black"/>
                </a:solidFill>
                <a:latin typeface="Courier New" pitchFamily="49" charset="0"/>
                <a:ea typeface="Batang" pitchFamily="18" charset="-127"/>
                <a:cs typeface="Courier New" pitchFamily="49" charset="0"/>
              </a:rPr>
              <a:t>	</a:t>
            </a:r>
            <a:r>
              <a:rPr lang="en-US" altLang="ko-KR" sz="1100" b="1" dirty="0" err="1" smtClean="0">
                <a:solidFill>
                  <a:prstClr val="black"/>
                </a:solidFill>
                <a:latin typeface="Courier New" pitchFamily="49" charset="0"/>
                <a:ea typeface="Batang" pitchFamily="18" charset="-127"/>
                <a:cs typeface="Courier New" pitchFamily="49" charset="0"/>
              </a:rPr>
              <a:t>heap_size</a:t>
            </a:r>
            <a:r>
              <a:rPr lang="en-US" altLang="ko-KR" sz="1100" b="1" dirty="0" smtClean="0">
                <a:solidFill>
                  <a:prstClr val="black"/>
                </a:solidFill>
                <a:latin typeface="Courier New" pitchFamily="49" charset="0"/>
                <a:ea typeface="Batang" pitchFamily="18" charset="-127"/>
                <a:cs typeface="Courier New" pitchFamily="49" charset="0"/>
              </a:rPr>
              <a:t>(A) = | A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2</a:t>
            </a:r>
            <a:r>
              <a:rPr lang="en-US" altLang="ko-KR" sz="1100" b="1" dirty="0" smtClean="0">
                <a:solidFill>
                  <a:prstClr val="black"/>
                </a:solidFill>
                <a:latin typeface="Courier New" pitchFamily="49" charset="0"/>
                <a:ea typeface="Batang" pitchFamily="18" charset="-127"/>
                <a:cs typeface="Courier New" pitchFamily="49" charset="0"/>
              </a:rPr>
              <a:t>	For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 = ((|A|/2) -1) down to 0 </a:t>
            </a:r>
          </a:p>
          <a:p>
            <a:pPr algn="just">
              <a:buClr>
                <a:srgbClr val="FBEEC9"/>
              </a:buClr>
              <a:buFont typeface="Wingdings" pitchFamily="2" charset="2"/>
              <a:buNone/>
            </a:pPr>
            <a:r>
              <a:rPr lang="en-US" altLang="ko-KR" sz="1100" b="1" dirty="0" smtClean="0">
                <a:solidFill>
                  <a:srgbClr val="FF0000"/>
                </a:solidFill>
                <a:latin typeface="Courier New" pitchFamily="49" charset="0"/>
                <a:ea typeface="Batang" pitchFamily="18" charset="-127"/>
                <a:cs typeface="Courier New" pitchFamily="49" charset="0"/>
              </a:rPr>
              <a:t>3</a:t>
            </a:r>
            <a:r>
              <a:rPr lang="en-US" altLang="ko-KR" sz="1100" b="1" dirty="0" smtClean="0">
                <a:solidFill>
                  <a:prstClr val="black"/>
                </a:solidFill>
                <a:latin typeface="Courier New" pitchFamily="49" charset="0"/>
                <a:ea typeface="Batang" pitchFamily="18" charset="-127"/>
                <a:cs typeface="Courier New" pitchFamily="49" charset="0"/>
              </a:rPr>
              <a:t>		HEAPIFY (A, </a:t>
            </a:r>
            <a:r>
              <a:rPr lang="en-US" altLang="ko-KR" sz="1100" b="1" dirty="0" err="1" smtClean="0">
                <a:solidFill>
                  <a:prstClr val="black"/>
                </a:solidFill>
                <a:latin typeface="Courier New" pitchFamily="49" charset="0"/>
                <a:ea typeface="Batang" pitchFamily="18" charset="-127"/>
                <a:cs typeface="Courier New" pitchFamily="49" charset="0"/>
              </a:rPr>
              <a:t>i</a:t>
            </a:r>
            <a:r>
              <a:rPr lang="en-US" altLang="ko-KR" sz="1100" b="1"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1100" b="1" dirty="0" smtClean="0">
                <a:solidFill>
                  <a:prstClr val="black"/>
                </a:solidFill>
                <a:latin typeface="Courier New" pitchFamily="49" charset="0"/>
                <a:ea typeface="Batang" pitchFamily="18" charset="-127"/>
                <a:cs typeface="Courier New" pitchFamily="49" charset="0"/>
              </a:rPr>
              <a:t>}</a:t>
            </a:r>
          </a:p>
          <a:p>
            <a:endParaRPr lang="en-US" sz="1100" dirty="0"/>
          </a:p>
        </p:txBody>
      </p:sp>
      <p:sp>
        <p:nvSpPr>
          <p:cNvPr id="4" name="TextBox 3"/>
          <p:cNvSpPr txBox="1"/>
          <p:nvPr/>
        </p:nvSpPr>
        <p:spPr>
          <a:xfrm>
            <a:off x="6172200" y="3124200"/>
            <a:ext cx="1752600" cy="276999"/>
          </a:xfrm>
          <a:prstGeom prst="rect">
            <a:avLst/>
          </a:prstGeom>
          <a:noFill/>
        </p:spPr>
        <p:txBody>
          <a:bodyPr wrap="square" rtlCol="0">
            <a:spAutoFit/>
          </a:bodyPr>
          <a:lstStyle/>
          <a:p>
            <a:r>
              <a:rPr lang="en-US" sz="1200" dirty="0" err="1" smtClean="0"/>
              <a:t>heap_size</a:t>
            </a:r>
            <a:r>
              <a:rPr lang="en-US" sz="1200" dirty="0" smtClean="0"/>
              <a:t> = 10</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3" name="TextBox 52"/>
          <p:cNvSpPr txBox="1"/>
          <p:nvPr/>
        </p:nvSpPr>
        <p:spPr>
          <a:xfrm>
            <a:off x="533400" y="3276600"/>
            <a:ext cx="1524000" cy="276999"/>
          </a:xfrm>
          <a:prstGeom prst="rect">
            <a:avLst/>
          </a:prstGeom>
          <a:noFill/>
        </p:spPr>
        <p:txBody>
          <a:bodyPr wrap="square" rtlCol="0">
            <a:spAutoFit/>
          </a:bodyPr>
          <a:lstStyle/>
          <a:p>
            <a:r>
              <a:rPr lang="en-US" sz="1200" dirty="0" smtClean="0"/>
              <a:t>HEAPIFY(A, 3)</a:t>
            </a:r>
            <a:endParaRPr lang="en-US" sz="1200" dirty="0"/>
          </a:p>
        </p:txBody>
      </p:sp>
      <p:sp>
        <p:nvSpPr>
          <p:cNvPr id="9" name="Rectangle 8"/>
          <p:cNvSpPr/>
          <p:nvPr/>
        </p:nvSpPr>
        <p:spPr>
          <a:xfrm>
            <a:off x="1403773" y="3738541"/>
            <a:ext cx="332142" cy="369332"/>
          </a:xfrm>
          <a:prstGeom prst="rect">
            <a:avLst/>
          </a:prstGeom>
        </p:spPr>
        <p:txBody>
          <a:bodyPr wrap="none">
            <a:spAutoFit/>
          </a:bodyPr>
          <a:lstStyle/>
          <a:p>
            <a:pPr lvl="0" algn="ctr"/>
            <a:r>
              <a:rPr lang="en-US" dirty="0" smtClean="0">
                <a:solidFill>
                  <a:prstClr val="black"/>
                </a:solidFill>
              </a:rPr>
              <a:t>4</a:t>
            </a:r>
            <a:endParaRPr lang="en-US" dirty="0">
              <a:solidFill>
                <a:prstClr val="black"/>
              </a:solidFill>
            </a:endParaRPr>
          </a:p>
        </p:txBody>
      </p:sp>
      <p:sp>
        <p:nvSpPr>
          <p:cNvPr id="10" name="Rectangle 9"/>
          <p:cNvSpPr/>
          <p:nvPr/>
        </p:nvSpPr>
        <p:spPr>
          <a:xfrm>
            <a:off x="3036974" y="5608906"/>
            <a:ext cx="332142" cy="369332"/>
          </a:xfrm>
          <a:prstGeom prst="rect">
            <a:avLst/>
          </a:prstGeom>
        </p:spPr>
        <p:txBody>
          <a:bodyPr wrap="none">
            <a:spAutoFit/>
          </a:bodyPr>
          <a:lstStyle/>
          <a:p>
            <a:pPr lvl="0" algn="ctr"/>
            <a:r>
              <a:rPr lang="en-US" dirty="0" smtClean="0">
                <a:solidFill>
                  <a:prstClr val="black"/>
                </a:solidFill>
              </a:rPr>
              <a:t>4</a:t>
            </a:r>
            <a:endParaRPr lang="en-US" dirty="0">
              <a:solidFill>
                <a:prstClr val="black"/>
              </a:solidFill>
            </a:endParaRPr>
          </a:p>
        </p:txBody>
      </p:sp>
      <p:sp>
        <p:nvSpPr>
          <p:cNvPr id="7" name="Rectangle 6"/>
          <p:cNvSpPr/>
          <p:nvPr/>
        </p:nvSpPr>
        <p:spPr>
          <a:xfrm>
            <a:off x="1863804" y="4736068"/>
            <a:ext cx="332142" cy="369332"/>
          </a:xfrm>
          <a:prstGeom prst="rect">
            <a:avLst/>
          </a:prstGeom>
        </p:spPr>
        <p:txBody>
          <a:bodyPr wrap="none">
            <a:spAutoFit/>
          </a:bodyPr>
          <a:lstStyle/>
          <a:p>
            <a:pPr lvl="0" algn="ctr"/>
            <a:r>
              <a:rPr lang="en-US" dirty="0">
                <a:solidFill>
                  <a:prstClr val="black"/>
                </a:solidFill>
              </a:rPr>
              <a:t>8</a:t>
            </a:r>
          </a:p>
        </p:txBody>
      </p:sp>
      <p:sp>
        <p:nvSpPr>
          <p:cNvPr id="11" name="Rectangle 10"/>
          <p:cNvSpPr/>
          <p:nvPr/>
        </p:nvSpPr>
        <p:spPr>
          <a:xfrm>
            <a:off x="5327439" y="5608906"/>
            <a:ext cx="332142" cy="369332"/>
          </a:xfrm>
          <a:prstGeom prst="rect">
            <a:avLst/>
          </a:prstGeom>
        </p:spPr>
        <p:txBody>
          <a:bodyPr wrap="none">
            <a:spAutoFit/>
          </a:bodyPr>
          <a:lstStyle/>
          <a:p>
            <a:pPr lvl="0" algn="ctr"/>
            <a:r>
              <a:rPr lang="en-US" dirty="0">
                <a:solidFill>
                  <a:prstClr val="black"/>
                </a:solidFill>
              </a:rPr>
              <a:t>8</a:t>
            </a:r>
          </a:p>
        </p:txBody>
      </p:sp>
    </p:spTree>
    <p:extLst>
      <p:ext uri="{BB962C8B-B14F-4D97-AF65-F5344CB8AC3E}">
        <p14:creationId xmlns:p14="http://schemas.microsoft.com/office/powerpoint/2010/main" val="421784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
                                        </p:tgtEl>
                                        <p:attrNameLst>
                                          <p:attrName>style.visibility</p:attrName>
                                        </p:attrNameLst>
                                      </p:cBhvr>
                                      <p:to>
                                        <p:strVal val="visible"/>
                                      </p:to>
                                    </p:set>
                                  </p:childTnLst>
                                </p:cTn>
                              </p:par>
                            </p:childTnLst>
                          </p:cTn>
                        </p:par>
                        <p:par>
                          <p:cTn id="7" fill="hold">
                            <p:stCondLst>
                              <p:cond delay="0"/>
                            </p:stCondLst>
                            <p:childTnLst>
                              <p:par>
                                <p:cTn id="8" presetID="1" presetClass="emph" presetSubtype="2" fill="hold" nodeType="afterEffect">
                                  <p:stCondLst>
                                    <p:cond delay="0"/>
                                  </p:stCondLst>
                                  <p:childTnLst>
                                    <p:animClr clrSpc="rgb" dir="cw">
                                      <p:cBhvr>
                                        <p:cTn id="9" dur="2000" fill="hold"/>
                                        <p:tgtEl>
                                          <p:spTgt spid="120838"/>
                                        </p:tgtEl>
                                        <p:attrNameLst>
                                          <p:attrName>fillcolor</p:attrName>
                                        </p:attrNameLst>
                                      </p:cBhvr>
                                      <p:to>
                                        <a:srgbClr val="FFCCFF"/>
                                      </p:to>
                                    </p:animClr>
                                    <p:set>
                                      <p:cBhvr>
                                        <p:cTn id="10" dur="2000" fill="hold"/>
                                        <p:tgtEl>
                                          <p:spTgt spid="120838"/>
                                        </p:tgtEl>
                                        <p:attrNameLst>
                                          <p:attrName>fill.type</p:attrName>
                                        </p:attrNameLst>
                                      </p:cBhvr>
                                      <p:to>
                                        <p:strVal val="solid"/>
                                      </p:to>
                                    </p:set>
                                    <p:set>
                                      <p:cBhvr>
                                        <p:cTn id="11" dur="2000" fill="hold"/>
                                        <p:tgtEl>
                                          <p:spTgt spid="120838"/>
                                        </p:tgtEl>
                                        <p:attrNameLst>
                                          <p:attrName>fill.on</p:attrName>
                                        </p:attrNameLst>
                                      </p:cBhvr>
                                      <p:to>
                                        <p:strVal val="true"/>
                                      </p:to>
                                    </p:set>
                                  </p:childTnLst>
                                </p:cTn>
                              </p:par>
                              <p:par>
                                <p:cTn id="12" presetID="1" presetClass="emph" presetSubtype="2" fill="hold" nodeType="withEffect">
                                  <p:stCondLst>
                                    <p:cond delay="0"/>
                                  </p:stCondLst>
                                  <p:childTnLst>
                                    <p:animClr clrSpc="rgb" dir="cw">
                                      <p:cBhvr>
                                        <p:cTn id="13" dur="2000" fill="hold"/>
                                        <p:tgtEl>
                                          <p:spTgt spid="120842"/>
                                        </p:tgtEl>
                                        <p:attrNameLst>
                                          <p:attrName>fillcolor</p:attrName>
                                        </p:attrNameLst>
                                      </p:cBhvr>
                                      <p:to>
                                        <a:srgbClr val="FFCCFF"/>
                                      </p:to>
                                    </p:animClr>
                                    <p:set>
                                      <p:cBhvr>
                                        <p:cTn id="14" dur="2000" fill="hold"/>
                                        <p:tgtEl>
                                          <p:spTgt spid="120842"/>
                                        </p:tgtEl>
                                        <p:attrNameLst>
                                          <p:attrName>fill.type</p:attrName>
                                        </p:attrNameLst>
                                      </p:cBhvr>
                                      <p:to>
                                        <p:strVal val="solid"/>
                                      </p:to>
                                    </p:set>
                                    <p:set>
                                      <p:cBhvr>
                                        <p:cTn id="15" dur="2000" fill="hold"/>
                                        <p:tgtEl>
                                          <p:spTgt spid="120842"/>
                                        </p:tgtEl>
                                        <p:attrNameLst>
                                          <p:attrName>fill.on</p:attrName>
                                        </p:attrNameLst>
                                      </p:cBhvr>
                                      <p:to>
                                        <p:strVal val="true"/>
                                      </p:to>
                                    </p:set>
                                  </p:childTnLst>
                                </p:cTn>
                              </p:par>
                              <p:par>
                                <p:cTn id="16" presetID="1" presetClass="emph" presetSubtype="2" fill="hold" nodeType="withEffect">
                                  <p:stCondLst>
                                    <p:cond delay="0"/>
                                  </p:stCondLst>
                                  <p:childTnLst>
                                    <p:animClr clrSpc="rgb" dir="cw">
                                      <p:cBhvr>
                                        <p:cTn id="17" dur="2000" fill="hold"/>
                                        <p:tgtEl>
                                          <p:spTgt spid="120843"/>
                                        </p:tgtEl>
                                        <p:attrNameLst>
                                          <p:attrName>fillcolor</p:attrName>
                                        </p:attrNameLst>
                                      </p:cBhvr>
                                      <p:to>
                                        <a:srgbClr val="FFCCFF"/>
                                      </p:to>
                                    </p:animClr>
                                    <p:set>
                                      <p:cBhvr>
                                        <p:cTn id="18" dur="2000" fill="hold"/>
                                        <p:tgtEl>
                                          <p:spTgt spid="120843"/>
                                        </p:tgtEl>
                                        <p:attrNameLst>
                                          <p:attrName>fill.type</p:attrName>
                                        </p:attrNameLst>
                                      </p:cBhvr>
                                      <p:to>
                                        <p:strVal val="solid"/>
                                      </p:to>
                                    </p:set>
                                    <p:set>
                                      <p:cBhvr>
                                        <p:cTn id="19" dur="2000" fill="hold"/>
                                        <p:tgtEl>
                                          <p:spTgt spid="120843"/>
                                        </p:tgtEl>
                                        <p:attrNameLst>
                                          <p:attrName>fill.on</p:attrName>
                                        </p:attrNameLst>
                                      </p:cBhvr>
                                      <p:to>
                                        <p:strVal val="true"/>
                                      </p:to>
                                    </p:set>
                                  </p:childTnLst>
                                </p:cTn>
                              </p:par>
                              <p:par>
                                <p:cTn id="20" presetID="1" presetClass="emph" presetSubtype="2" fill="hold" nodeType="withEffect">
                                  <p:stCondLst>
                                    <p:cond delay="0"/>
                                  </p:stCondLst>
                                  <p:childTnLst>
                                    <p:animClr clrSpc="rgb" dir="cw">
                                      <p:cBhvr>
                                        <p:cTn id="21" dur="2000" fill="hold"/>
                                        <p:tgtEl>
                                          <p:spTgt spid="120857"/>
                                        </p:tgtEl>
                                        <p:attrNameLst>
                                          <p:attrName>fillcolor</p:attrName>
                                        </p:attrNameLst>
                                      </p:cBhvr>
                                      <p:to>
                                        <a:srgbClr val="FFCCFF"/>
                                      </p:to>
                                    </p:animClr>
                                    <p:set>
                                      <p:cBhvr>
                                        <p:cTn id="22" dur="2000" fill="hold"/>
                                        <p:tgtEl>
                                          <p:spTgt spid="120857"/>
                                        </p:tgtEl>
                                        <p:attrNameLst>
                                          <p:attrName>fill.type</p:attrName>
                                        </p:attrNameLst>
                                      </p:cBhvr>
                                      <p:to>
                                        <p:strVal val="solid"/>
                                      </p:to>
                                    </p:set>
                                    <p:set>
                                      <p:cBhvr>
                                        <p:cTn id="23" dur="2000" fill="hold"/>
                                        <p:tgtEl>
                                          <p:spTgt spid="120857"/>
                                        </p:tgtEl>
                                        <p:attrNameLst>
                                          <p:attrName>fill.on</p:attrName>
                                        </p:attrNameLst>
                                      </p:cBhvr>
                                      <p:to>
                                        <p:strVal val="true"/>
                                      </p:to>
                                    </p:set>
                                  </p:childTnLst>
                                </p:cTn>
                              </p:par>
                              <p:par>
                                <p:cTn id="24" presetID="1" presetClass="emph" presetSubtype="2" fill="hold" nodeType="withEffect">
                                  <p:stCondLst>
                                    <p:cond delay="0"/>
                                  </p:stCondLst>
                                  <p:childTnLst>
                                    <p:animClr clrSpc="rgb" dir="cw">
                                      <p:cBhvr>
                                        <p:cTn id="25" dur="2000" fill="hold"/>
                                        <p:tgtEl>
                                          <p:spTgt spid="120861"/>
                                        </p:tgtEl>
                                        <p:attrNameLst>
                                          <p:attrName>fillcolor</p:attrName>
                                        </p:attrNameLst>
                                      </p:cBhvr>
                                      <p:to>
                                        <a:srgbClr val="FFCCFF"/>
                                      </p:to>
                                    </p:animClr>
                                    <p:set>
                                      <p:cBhvr>
                                        <p:cTn id="26" dur="2000" fill="hold"/>
                                        <p:tgtEl>
                                          <p:spTgt spid="120861"/>
                                        </p:tgtEl>
                                        <p:attrNameLst>
                                          <p:attrName>fill.type</p:attrName>
                                        </p:attrNameLst>
                                      </p:cBhvr>
                                      <p:to>
                                        <p:strVal val="solid"/>
                                      </p:to>
                                    </p:set>
                                    <p:set>
                                      <p:cBhvr>
                                        <p:cTn id="27" dur="2000" fill="hold"/>
                                        <p:tgtEl>
                                          <p:spTgt spid="120861"/>
                                        </p:tgtEl>
                                        <p:attrNameLst>
                                          <p:attrName>fill.on</p:attrName>
                                        </p:attrNameLst>
                                      </p:cBhvr>
                                      <p:to>
                                        <p:strVal val="true"/>
                                      </p:to>
                                    </p:set>
                                  </p:childTnLst>
                                </p:cTn>
                              </p:par>
                              <p:par>
                                <p:cTn id="28" presetID="1" presetClass="emph" presetSubtype="2" fill="hold" nodeType="withEffect">
                                  <p:stCondLst>
                                    <p:cond delay="0"/>
                                  </p:stCondLst>
                                  <p:childTnLst>
                                    <p:animClr clrSpc="rgb" dir="cw">
                                      <p:cBhvr>
                                        <p:cTn id="29" dur="2000" fill="hold"/>
                                        <p:tgtEl>
                                          <p:spTgt spid="120862"/>
                                        </p:tgtEl>
                                        <p:attrNameLst>
                                          <p:attrName>fillcolor</p:attrName>
                                        </p:attrNameLst>
                                      </p:cBhvr>
                                      <p:to>
                                        <a:srgbClr val="FFCCFF"/>
                                      </p:to>
                                    </p:animClr>
                                    <p:set>
                                      <p:cBhvr>
                                        <p:cTn id="30" dur="2000" fill="hold"/>
                                        <p:tgtEl>
                                          <p:spTgt spid="120862"/>
                                        </p:tgtEl>
                                        <p:attrNameLst>
                                          <p:attrName>fill.type</p:attrName>
                                        </p:attrNameLst>
                                      </p:cBhvr>
                                      <p:to>
                                        <p:strVal val="solid"/>
                                      </p:to>
                                    </p:set>
                                    <p:set>
                                      <p:cBhvr>
                                        <p:cTn id="31" dur="2000" fill="hold"/>
                                        <p:tgtEl>
                                          <p:spTgt spid="120862"/>
                                        </p:tgtEl>
                                        <p:attrNameLst>
                                          <p:attrName>fill.on</p:attrName>
                                        </p:attrNameLst>
                                      </p:cBhvr>
                                      <p:to>
                                        <p:strVal val="true"/>
                                      </p:to>
                                    </p:set>
                                  </p:childTnLst>
                                </p:cTn>
                              </p:par>
                            </p:childTnLst>
                          </p:cTn>
                        </p:par>
                      </p:childTnLst>
                    </p:cTn>
                  </p:par>
                  <p:par>
                    <p:cTn id="32" fill="hold">
                      <p:stCondLst>
                        <p:cond delay="indefinite"/>
                      </p:stCondLst>
                      <p:childTnLst>
                        <p:par>
                          <p:cTn id="33" fill="hold">
                            <p:stCondLst>
                              <p:cond delay="0"/>
                            </p:stCondLst>
                            <p:childTnLst>
                              <p:par>
                                <p:cTn id="34" presetID="42" presetClass="path" presetSubtype="0" accel="50000" decel="50000" fill="hold" grpId="0" nodeType="clickEffect">
                                  <p:stCondLst>
                                    <p:cond delay="0"/>
                                  </p:stCondLst>
                                  <p:childTnLst>
                                    <p:animMotion origin="layout" path="M -0.00347 -0.00324 L 0.05 0.14699 " pathEditMode="relative" rAng="0" ptsTypes="AA">
                                      <p:cBhvr>
                                        <p:cTn id="35" dur="2000" fill="hold"/>
                                        <p:tgtEl>
                                          <p:spTgt spid="9"/>
                                        </p:tgtEl>
                                        <p:attrNameLst>
                                          <p:attrName>ppt_x</p:attrName>
                                          <p:attrName>ppt_y</p:attrName>
                                        </p:attrNameLst>
                                      </p:cBhvr>
                                      <p:rCtr x="2674" y="7500"/>
                                    </p:animMotion>
                                  </p:childTnLst>
                                </p:cTn>
                              </p:par>
                            </p:childTnLst>
                          </p:cTn>
                        </p:par>
                        <p:par>
                          <p:cTn id="36" fill="hold">
                            <p:stCondLst>
                              <p:cond delay="2000"/>
                            </p:stCondLst>
                            <p:childTnLst>
                              <p:par>
                                <p:cTn id="37" presetID="42" presetClass="path" presetSubtype="0" accel="50000" decel="50000" fill="hold" grpId="0" nodeType="afterEffect">
                                  <p:stCondLst>
                                    <p:cond delay="0"/>
                                  </p:stCondLst>
                                  <p:childTnLst>
                                    <p:animMotion origin="layout" path="M 0.00278 0.00533 L -0.05243 -0.14537 " pathEditMode="relative" rAng="0" ptsTypes="AA">
                                      <p:cBhvr>
                                        <p:cTn id="38" dur="2000" fill="hold"/>
                                        <p:tgtEl>
                                          <p:spTgt spid="7"/>
                                        </p:tgtEl>
                                        <p:attrNameLst>
                                          <p:attrName>ppt_x</p:attrName>
                                          <p:attrName>ppt_y</p:attrName>
                                        </p:attrNameLst>
                                      </p:cBhvr>
                                      <p:rCtr x="-2760" y="-7546"/>
                                    </p:animMotion>
                                  </p:childTnLst>
                                </p:cTn>
                              </p:par>
                              <p:par>
                                <p:cTn id="39" presetID="37" presetClass="path" presetSubtype="0" accel="50000" decel="50000" fill="hold" grpId="0" nodeType="withEffect">
                                  <p:stCondLst>
                                    <p:cond delay="0"/>
                                  </p:stCondLst>
                                  <p:childTnLst>
                                    <p:animMotion origin="layout" path="M 0 0 L 0.067 0.04 C 0.081 0.049 0.102 0.054 0.124 0.054 C 0.149 0.054 0.169 0.049 0.183 0.04 L 0.25 0 E" pathEditMode="relative" ptsTypes="">
                                      <p:cBhvr>
                                        <p:cTn id="40" dur="2000" fill="hold"/>
                                        <p:tgtEl>
                                          <p:spTgt spid="10"/>
                                        </p:tgtEl>
                                        <p:attrNameLst>
                                          <p:attrName>ppt_x</p:attrName>
                                          <p:attrName>ppt_y</p:attrName>
                                        </p:attrNameLst>
                                      </p:cBhvr>
                                    </p:animMotion>
                                  </p:childTnLst>
                                </p:cTn>
                              </p:par>
                            </p:childTnLst>
                          </p:cTn>
                        </p:par>
                        <p:par>
                          <p:cTn id="41" fill="hold">
                            <p:stCondLst>
                              <p:cond delay="4000"/>
                            </p:stCondLst>
                            <p:childTnLst>
                              <p:par>
                                <p:cTn id="42" presetID="37" presetClass="path" presetSubtype="0" accel="50000" decel="50000" fill="hold" grpId="0" nodeType="afterEffect">
                                  <p:stCondLst>
                                    <p:cond delay="0"/>
                                  </p:stCondLst>
                                  <p:childTnLst>
                                    <p:animMotion origin="layout" path="M -0.00053 -4.44444E-6 L -0.06789 0.04005 C -0.08195 0.04908 -0.10296 0.05417 -0.12483 0.05417 C -0.15 0.05417 -0.16997 0.04908 -0.18403 0.04005 L -0.25122 -4.44444E-6 " pathEditMode="relative" rAng="0" ptsTypes="FffFF">
                                      <p:cBhvr>
                                        <p:cTn id="43" dur="2000" fill="hold"/>
                                        <p:tgtEl>
                                          <p:spTgt spid="11"/>
                                        </p:tgtEl>
                                        <p:attrNameLst>
                                          <p:attrName>ppt_x</p:attrName>
                                          <p:attrName>ppt_y</p:attrName>
                                        </p:attrNameLst>
                                      </p:cBhvr>
                                      <p:rCtr x="-12535"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9" grpId="0"/>
      <p:bldP spid="10" grpId="0"/>
      <p:bldP spid="7" grpId="0"/>
      <p:bldP spid="11"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a:t>
            </a:r>
            <a:r>
              <a:rPr lang="en-US" altLang="ko-KR" sz="2800" dirty="0" smtClean="0">
                <a:solidFill>
                  <a:srgbClr val="1F497D"/>
                </a:solidFill>
                <a:ea typeface="UWKMJF (KSC)" pitchFamily="2" charset="-127"/>
              </a:rPr>
              <a:t>Sort)</a:t>
            </a:r>
            <a:endParaRPr lang="en-US" altLang="ko-KR" sz="4000" dirty="0" smtClean="0">
              <a:ea typeface="Batang" pitchFamily="18" charset="-127"/>
            </a:endParaRPr>
          </a:p>
        </p:txBody>
      </p:sp>
      <p:sp>
        <p:nvSpPr>
          <p:cNvPr id="32771" name="Rectangle 3"/>
          <p:cNvSpPr>
            <a:spLocks noGrp="1" noChangeArrowheads="1"/>
          </p:cNvSpPr>
          <p:nvPr>
            <p:ph idx="1"/>
          </p:nvPr>
        </p:nvSpPr>
        <p:spPr/>
        <p:txBody>
          <a:bodyPr/>
          <a:lstStyle/>
          <a:p>
            <a:pPr algn="just" eaLnBrk="1" hangingPunct="1">
              <a:buFont typeface="Wingdings" pitchFamily="2" charset="2"/>
              <a:buNone/>
            </a:pPr>
            <a:r>
              <a:rPr lang="en-US" altLang="ko-KR" sz="2400" dirty="0" smtClean="0">
                <a:ea typeface="Batang" pitchFamily="18" charset="-127"/>
              </a:rPr>
              <a:t>Heap sort algorithm using the heap property. </a:t>
            </a:r>
          </a:p>
          <a:p>
            <a:pPr algn="just" eaLnBrk="1" hangingPunct="1">
              <a:buFont typeface="Wingdings" pitchFamily="2" charset="2"/>
              <a:buNone/>
            </a:pPr>
            <a:endParaRPr lang="en-US" altLang="ko-KR" sz="2400" dirty="0" smtClean="0">
              <a:ea typeface="Batang" pitchFamily="18" charset="-127"/>
            </a:endParaRPr>
          </a:p>
          <a:p>
            <a:pPr algn="just" eaLnBrk="1" hangingPunct="1">
              <a:buClr>
                <a:schemeClr val="tx2"/>
              </a:buClr>
            </a:pPr>
            <a:r>
              <a:rPr lang="en-US" altLang="ko-KR" sz="2400" dirty="0" smtClean="0">
                <a:ea typeface="Batang" pitchFamily="18" charset="-127"/>
              </a:rPr>
              <a:t>It start with build a heap.</a:t>
            </a:r>
          </a:p>
          <a:p>
            <a:pPr algn="just" eaLnBrk="1" hangingPunct="1">
              <a:buClr>
                <a:schemeClr val="tx2"/>
              </a:buClr>
            </a:pPr>
            <a:r>
              <a:rPr lang="en-US" altLang="ko-KR" sz="2400" dirty="0" smtClean="0">
                <a:ea typeface="Batang" pitchFamily="18" charset="-127"/>
              </a:rPr>
              <a:t>Since root of a heap is the largest element in the heap, it exchange with last element of heap.</a:t>
            </a:r>
          </a:p>
          <a:p>
            <a:pPr algn="just" eaLnBrk="1" hangingPunct="1">
              <a:buClr>
                <a:schemeClr val="tx2"/>
              </a:buClr>
            </a:pPr>
            <a:r>
              <a:rPr lang="en-US" altLang="ko-KR" sz="2400" dirty="0" err="1" smtClean="0">
                <a:ea typeface="Batang" pitchFamily="18" charset="-127"/>
              </a:rPr>
              <a:t>Heapify</a:t>
            </a:r>
            <a:r>
              <a:rPr lang="en-US" altLang="ko-KR" sz="2400" dirty="0" smtClean="0">
                <a:ea typeface="Batang" pitchFamily="18" charset="-127"/>
              </a:rPr>
              <a:t> sub array A[1 .. n-1]</a:t>
            </a:r>
          </a:p>
          <a:p>
            <a:pPr algn="just" eaLnBrk="1" hangingPunct="1">
              <a:buClr>
                <a:schemeClr val="tx2"/>
              </a:buClr>
            </a:pPr>
            <a:r>
              <a:rPr lang="en-US" altLang="ko-KR" sz="2400" dirty="0" smtClean="0">
                <a:ea typeface="Batang" pitchFamily="18" charset="-127"/>
              </a:rPr>
              <a:t>Call Heap sort recursively with sub-heap</a:t>
            </a:r>
          </a:p>
          <a:p>
            <a:pPr eaLnBrk="1" hangingPunct="1">
              <a:buFont typeface="Wingdings" pitchFamily="2" charset="2"/>
              <a:buNone/>
            </a:pPr>
            <a:endParaRPr lang="en-US" sz="2400" dirty="0" smtClean="0"/>
          </a:p>
        </p:txBody>
      </p:sp>
      <p:sp>
        <p:nvSpPr>
          <p:cNvPr id="32772" name="Slide Number Placeholder 3"/>
          <p:cNvSpPr>
            <a:spLocks noGrp="1"/>
          </p:cNvSpPr>
          <p:nvPr>
            <p:ph type="sldNum" sz="quarter" idx="12"/>
          </p:nvPr>
        </p:nvSpPr>
        <p:spPr/>
        <p:txBody>
          <a:bodyPr/>
          <a:lstStyle/>
          <a:p>
            <a:pPr fontAlgn="base">
              <a:spcBef>
                <a:spcPct val="0"/>
              </a:spcBef>
              <a:spcAft>
                <a:spcPct val="0"/>
              </a:spcAft>
              <a:defRPr/>
            </a:pPr>
            <a:fld id="{C8CAFBF7-21AA-4623-8CAE-C6F8A188C61A}" type="slidenum">
              <a:rPr lang="en-US" smtClean="0"/>
              <a:pPr fontAlgn="base">
                <a:spcBef>
                  <a:spcPct val="0"/>
                </a:spcBef>
                <a:spcAft>
                  <a:spcPct val="0"/>
                </a:spcAft>
                <a:defRPr/>
              </a:pPr>
              <a:t>54</a:t>
            </a:fld>
            <a:endParaRPr lang="en-US" smtClean="0"/>
          </a:p>
        </p:txBody>
      </p:sp>
    </p:spTree>
    <p:extLst>
      <p:ext uri="{BB962C8B-B14F-4D97-AF65-F5344CB8AC3E}">
        <p14:creationId xmlns:p14="http://schemas.microsoft.com/office/powerpoint/2010/main" val="295753083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altLang="ko-KR" sz="4000" dirty="0" smtClean="0">
              <a:ea typeface="Batang" pitchFamily="18" charset="-127"/>
            </a:endParaRPr>
          </a:p>
        </p:txBody>
      </p:sp>
      <p:sp>
        <p:nvSpPr>
          <p:cNvPr id="33795" name="Rectangle 3"/>
          <p:cNvSpPr>
            <a:spLocks noGrp="1" noChangeArrowheads="1"/>
          </p:cNvSpPr>
          <p:nvPr>
            <p:ph idx="1"/>
          </p:nvPr>
        </p:nvSpPr>
        <p:spPr>
          <a:xfrm>
            <a:off x="457200" y="1600201"/>
            <a:ext cx="6324600" cy="3810000"/>
          </a:xfrm>
          <a:ln>
            <a:solidFill>
              <a:schemeClr val="tx1"/>
            </a:solidFill>
          </a:ln>
        </p:spPr>
        <p:txBody>
          <a:bodyPr/>
          <a:lstStyle/>
          <a:p>
            <a:pPr algn="just" eaLnBrk="1" hangingPunct="1">
              <a:buFont typeface="Wingdings" pitchFamily="2" charset="2"/>
              <a:buNone/>
            </a:pPr>
            <a:r>
              <a:rPr lang="en-US" altLang="ko-KR" sz="2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2000" dirty="0">
                <a:latin typeface="Courier New" pitchFamily="49" charset="0"/>
                <a:ea typeface="Batang" pitchFamily="18" charset="-127"/>
                <a:cs typeface="Courier New" pitchFamily="49" charset="0"/>
              </a:rPr>
              <a:t>{</a:t>
            </a:r>
            <a:endParaRPr lang="en-US" altLang="ko-KR" sz="2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2000" dirty="0" smtClean="0">
                <a:solidFill>
                  <a:srgbClr val="FF0000"/>
                </a:solidFill>
                <a:latin typeface="Courier New" pitchFamily="49" charset="0"/>
                <a:ea typeface="Batang" pitchFamily="18" charset="-127"/>
                <a:cs typeface="Courier New" pitchFamily="49" charset="0"/>
              </a:rPr>
              <a:t>1</a:t>
            </a:r>
            <a:r>
              <a:rPr lang="en-US" altLang="ko-KR" sz="2000" dirty="0" smtClean="0">
                <a:latin typeface="Courier New" pitchFamily="49" charset="0"/>
                <a:ea typeface="Batang" pitchFamily="18" charset="-127"/>
                <a:cs typeface="Courier New" pitchFamily="49" charset="0"/>
              </a:rPr>
              <a:t>	</a:t>
            </a:r>
            <a:r>
              <a:rPr lang="en-US" altLang="ko-KR" sz="2000" dirty="0" err="1" smtClean="0">
                <a:latin typeface="Courier New" pitchFamily="49" charset="0"/>
                <a:ea typeface="Batang" pitchFamily="18" charset="-127"/>
                <a:cs typeface="Courier New" pitchFamily="49" charset="0"/>
              </a:rPr>
              <a:t>Build_Heap</a:t>
            </a:r>
            <a:r>
              <a:rPr lang="en-US" altLang="ko-KR" sz="2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2000" dirty="0" smtClean="0">
                <a:solidFill>
                  <a:srgbClr val="FF0000"/>
                </a:solidFill>
                <a:latin typeface="Courier New" pitchFamily="49" charset="0"/>
                <a:ea typeface="Batang" pitchFamily="18" charset="-127"/>
                <a:cs typeface="Courier New" pitchFamily="49" charset="0"/>
              </a:rPr>
              <a:t>2</a:t>
            </a:r>
            <a:r>
              <a:rPr lang="en-US" altLang="ko-KR" sz="2000" dirty="0" smtClean="0">
                <a:latin typeface="Courier New" pitchFamily="49" charset="0"/>
                <a:ea typeface="Batang" pitchFamily="18" charset="-127"/>
                <a:cs typeface="Courier New" pitchFamily="49" charset="0"/>
              </a:rPr>
              <a:t>	for </a:t>
            </a:r>
            <a:r>
              <a:rPr lang="en-US" altLang="ko-KR" sz="2000" dirty="0" err="1" smtClean="0">
                <a:latin typeface="Courier New" pitchFamily="49" charset="0"/>
                <a:ea typeface="Batang" pitchFamily="18" charset="-127"/>
                <a:cs typeface="Courier New" pitchFamily="49" charset="0"/>
              </a:rPr>
              <a:t>i</a:t>
            </a:r>
            <a:r>
              <a:rPr lang="en-US" altLang="ko-KR" sz="2000" dirty="0" smtClean="0">
                <a:latin typeface="Courier New" pitchFamily="49" charset="0"/>
                <a:ea typeface="Batang" pitchFamily="18" charset="-127"/>
                <a:cs typeface="Courier New" pitchFamily="49" charset="0"/>
              </a:rPr>
              <a:t> = |A|-1 </a:t>
            </a:r>
            <a:r>
              <a:rPr lang="en-US" altLang="ko-KR" sz="2000" dirty="0" err="1" smtClean="0">
                <a:latin typeface="Courier New" pitchFamily="49" charset="0"/>
                <a:ea typeface="Batang" pitchFamily="18" charset="-127"/>
                <a:cs typeface="Courier New" pitchFamily="49" charset="0"/>
              </a:rPr>
              <a:t>downto</a:t>
            </a:r>
            <a:r>
              <a:rPr lang="en-US" altLang="ko-KR" sz="2000" dirty="0" smtClean="0">
                <a:latin typeface="Courier New" pitchFamily="49" charset="0"/>
                <a:ea typeface="Batang" pitchFamily="18" charset="-127"/>
                <a:cs typeface="Courier New" pitchFamily="49" charset="0"/>
              </a:rPr>
              <a:t> </a:t>
            </a:r>
            <a:r>
              <a:rPr lang="en-US" altLang="ko-KR" sz="2000" dirty="0">
                <a:latin typeface="Courier New" pitchFamily="49" charset="0"/>
                <a:ea typeface="Batang" pitchFamily="18" charset="-127"/>
                <a:cs typeface="Courier New" pitchFamily="49" charset="0"/>
              </a:rPr>
              <a:t>1</a:t>
            </a:r>
            <a:endParaRPr lang="en-US" altLang="ko-KR" sz="2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2000" dirty="0" smtClean="0">
                <a:latin typeface="Courier New" pitchFamily="49" charset="0"/>
                <a:ea typeface="Batang" pitchFamily="18" charset="-127"/>
                <a:cs typeface="Courier New" pitchFamily="49" charset="0"/>
              </a:rPr>
              <a:t>	{</a:t>
            </a:r>
            <a:endParaRPr lang="en-US" altLang="ko-KR" sz="2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2000" dirty="0" smtClean="0">
                <a:solidFill>
                  <a:srgbClr val="FF0000"/>
                </a:solidFill>
                <a:latin typeface="Courier New" pitchFamily="49" charset="0"/>
                <a:ea typeface="Batang" pitchFamily="18" charset="-127"/>
                <a:cs typeface="Courier New" pitchFamily="49" charset="0"/>
              </a:rPr>
              <a:t>3</a:t>
            </a:r>
            <a:r>
              <a:rPr lang="en-US" altLang="ko-KR" sz="2000" dirty="0" smtClean="0">
                <a:latin typeface="Courier New" pitchFamily="49" charset="0"/>
                <a:ea typeface="Batang" pitchFamily="18" charset="-127"/>
                <a:cs typeface="Courier New" pitchFamily="49" charset="0"/>
              </a:rPr>
              <a:t>		swap(A[0], A[</a:t>
            </a:r>
            <a:r>
              <a:rPr lang="en-US" altLang="ko-KR" sz="2000" dirty="0" err="1" smtClean="0">
                <a:latin typeface="Courier New" pitchFamily="49" charset="0"/>
                <a:ea typeface="Batang" pitchFamily="18" charset="-127"/>
                <a:cs typeface="Courier New" pitchFamily="49" charset="0"/>
              </a:rPr>
              <a:t>i</a:t>
            </a:r>
            <a:r>
              <a:rPr lang="en-US" altLang="ko-KR" sz="2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2000" dirty="0" smtClean="0">
                <a:solidFill>
                  <a:srgbClr val="FF0000"/>
                </a:solidFill>
                <a:latin typeface="Courier New" pitchFamily="49" charset="0"/>
                <a:ea typeface="Batang" pitchFamily="18" charset="-127"/>
                <a:cs typeface="Courier New" pitchFamily="49" charset="0"/>
              </a:rPr>
              <a:t>4</a:t>
            </a:r>
            <a:r>
              <a:rPr lang="en-US" altLang="ko-KR" sz="2000" dirty="0">
                <a:latin typeface="Courier New" pitchFamily="49" charset="0"/>
                <a:ea typeface="Batang" pitchFamily="18" charset="-127"/>
                <a:cs typeface="Courier New" pitchFamily="49" charset="0"/>
              </a:rPr>
              <a:t>	</a:t>
            </a:r>
            <a:r>
              <a:rPr lang="en-US" altLang="ko-KR" sz="2000" dirty="0" smtClean="0">
                <a:latin typeface="Courier New" pitchFamily="49" charset="0"/>
                <a:ea typeface="Batang" pitchFamily="18" charset="-127"/>
                <a:cs typeface="Courier New" pitchFamily="49" charset="0"/>
              </a:rPr>
              <a:t>	</a:t>
            </a:r>
            <a:r>
              <a:rPr lang="en-US" altLang="ko-KR" sz="2000" dirty="0" err="1" smtClean="0">
                <a:latin typeface="Courier New" pitchFamily="49" charset="0"/>
                <a:ea typeface="Batang" pitchFamily="18" charset="-127"/>
                <a:cs typeface="Courier New" pitchFamily="49" charset="0"/>
              </a:rPr>
              <a:t>heap_size</a:t>
            </a:r>
            <a:r>
              <a:rPr lang="en-US" altLang="ko-KR" sz="2000" dirty="0" smtClean="0">
                <a:latin typeface="Courier New" pitchFamily="49" charset="0"/>
                <a:ea typeface="Batang" pitchFamily="18" charset="-127"/>
                <a:cs typeface="Courier New" pitchFamily="49" charset="0"/>
              </a:rPr>
              <a:t>(A) = </a:t>
            </a:r>
            <a:r>
              <a:rPr lang="en-US" altLang="ko-KR" sz="2000" dirty="0" err="1" smtClean="0">
                <a:latin typeface="Courier New" pitchFamily="49" charset="0"/>
                <a:ea typeface="Batang" pitchFamily="18" charset="-127"/>
                <a:cs typeface="Courier New" pitchFamily="49" charset="0"/>
              </a:rPr>
              <a:t>heap_size</a:t>
            </a:r>
            <a:r>
              <a:rPr lang="en-US" altLang="ko-KR" sz="2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2000" dirty="0" smtClean="0">
                <a:solidFill>
                  <a:srgbClr val="FF0000"/>
                </a:solidFill>
                <a:latin typeface="Courier New" pitchFamily="49" charset="0"/>
                <a:ea typeface="Batang" pitchFamily="18" charset="-127"/>
                <a:cs typeface="Courier New" pitchFamily="49" charset="0"/>
              </a:rPr>
              <a:t>5</a:t>
            </a:r>
            <a:r>
              <a:rPr lang="en-US" altLang="ko-KR" sz="2000" dirty="0">
                <a:latin typeface="Courier New" pitchFamily="49" charset="0"/>
                <a:ea typeface="Batang" pitchFamily="18" charset="-127"/>
                <a:cs typeface="Courier New" pitchFamily="49" charset="0"/>
              </a:rPr>
              <a:t>	</a:t>
            </a:r>
            <a:r>
              <a:rPr lang="en-US" altLang="ko-KR" sz="2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2000" dirty="0">
                <a:latin typeface="Courier New" pitchFamily="49" charset="0"/>
                <a:ea typeface="Batang" pitchFamily="18" charset="-127"/>
                <a:cs typeface="Courier New" pitchFamily="49" charset="0"/>
              </a:rPr>
              <a:t>	</a:t>
            </a:r>
            <a:r>
              <a:rPr lang="en-US" altLang="ko-KR" sz="2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2000" dirty="0">
                <a:latin typeface="Courier New" pitchFamily="49" charset="0"/>
                <a:ea typeface="Batang" pitchFamily="18" charset="-127"/>
                <a:cs typeface="Courier New" pitchFamily="49" charset="0"/>
              </a:rPr>
              <a:t>}</a:t>
            </a:r>
            <a:endParaRPr lang="en-US" altLang="ko-KR" sz="2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2000" dirty="0" smtClean="0">
              <a:ea typeface="Batang" pitchFamily="18" charset="-127"/>
            </a:endParaRPr>
          </a:p>
        </p:txBody>
      </p:sp>
      <p:sp>
        <p:nvSpPr>
          <p:cNvPr id="33796" name="Slide Number Placeholder 3"/>
          <p:cNvSpPr>
            <a:spLocks noGrp="1"/>
          </p:cNvSpPr>
          <p:nvPr>
            <p:ph type="sldNum" sz="quarter" idx="12"/>
          </p:nvPr>
        </p:nvSpPr>
        <p:spPr/>
        <p:txBody>
          <a:bodyPr/>
          <a:lstStyle/>
          <a:p>
            <a:pPr fontAlgn="base">
              <a:spcBef>
                <a:spcPct val="0"/>
              </a:spcBef>
              <a:spcAft>
                <a:spcPct val="0"/>
              </a:spcAft>
              <a:defRPr/>
            </a:pPr>
            <a:fld id="{C17FF752-63B9-4921-8C99-21944EEF35A4}" type="slidenum">
              <a:rPr lang="en-US" smtClean="0"/>
              <a:pPr fontAlgn="base">
                <a:spcBef>
                  <a:spcPct val="0"/>
                </a:spcBef>
                <a:spcAft>
                  <a:spcPct val="0"/>
                </a:spcAft>
                <a:defRPr/>
              </a:pPr>
              <a:t>55</a:t>
            </a:fld>
            <a:endParaRPr lang="en-US" smtClean="0"/>
          </a:p>
        </p:txBody>
      </p:sp>
      <mc:AlternateContent xmlns:mc="http://schemas.openxmlformats.org/markup-compatibility/2006" xmlns:a14="http://schemas.microsoft.com/office/drawing/2010/main">
        <mc:Choice Requires="a14">
          <p:sp>
            <p:nvSpPr>
              <p:cNvPr id="2" name="TextBox 1"/>
              <p:cNvSpPr txBox="1"/>
              <p:nvPr/>
            </p:nvSpPr>
            <p:spPr>
              <a:xfrm>
                <a:off x="6934200" y="2374942"/>
                <a:ext cx="1524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a:rPr>
                          </m:ctrlPr>
                        </m:sSubPr>
                        <m:e>
                          <m:r>
                            <m:rPr>
                              <m:sty m:val="p"/>
                            </m:rPr>
                            <a:rPr lang="el-GR" i="1" smtClean="0">
                              <a:latin typeface="Cambria Math"/>
                              <a:ea typeface="Cambria Math"/>
                            </a:rPr>
                            <m:t>Θ</m:t>
                          </m:r>
                          <m:r>
                            <a:rPr lang="en-US" b="0" i="1" smtClean="0">
                              <a:latin typeface="Cambria Math"/>
                              <a:ea typeface="Cambria Math"/>
                            </a:rPr>
                            <m:t>(</m:t>
                          </m:r>
                          <m:r>
                            <a:rPr lang="en-US" b="0" i="1" smtClean="0">
                              <a:latin typeface="Cambria Math"/>
                            </a:rPr>
                            <m:t>𝑛𝑙𝑜𝑔</m:t>
                          </m:r>
                        </m:e>
                        <m:sub>
                          <m:r>
                            <a:rPr lang="en-US" b="0" i="1" smtClean="0">
                              <a:latin typeface="Cambria Math"/>
                            </a:rPr>
                            <m:t>2</m:t>
                          </m:r>
                        </m:sub>
                      </m:sSub>
                      <m:r>
                        <a:rPr lang="en-US" b="0" i="1" smtClean="0">
                          <a:latin typeface="Cambria Math"/>
                        </a:rPr>
                        <m:t>𝑛</m:t>
                      </m:r>
                      <m:r>
                        <a:rPr lang="en-US" b="0" i="0" smtClean="0">
                          <a:latin typeface="Cambria Math"/>
                        </a:rPr>
                        <m:t>)</m:t>
                      </m:r>
                    </m:oMath>
                  </m:oMathPara>
                </a14:m>
                <a:endParaRPr lang="en-US" dirty="0"/>
              </a:p>
            </p:txBody>
          </p:sp>
        </mc:Choice>
        <mc:Fallback xmlns="">
          <p:sp>
            <p:nvSpPr>
              <p:cNvPr id="2" name="TextBox 1"/>
              <p:cNvSpPr txBox="1">
                <a:spLocks noRot="1" noChangeAspect="1" noMove="1" noResize="1" noEditPoints="1" noAdjustHandles="1" noChangeArrowheads="1" noChangeShapeType="1" noTextEdit="1"/>
              </p:cNvSpPr>
              <p:nvPr/>
            </p:nvSpPr>
            <p:spPr>
              <a:xfrm>
                <a:off x="6934200" y="2374942"/>
                <a:ext cx="1524000" cy="369332"/>
              </a:xfrm>
              <a:prstGeom prst="rect">
                <a:avLst/>
              </a:prstGeom>
              <a:blipFill rotWithShape="1">
                <a:blip r:embed="rId2"/>
                <a:stretch>
                  <a:fillRect b="-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p:cNvSpPr txBox="1"/>
              <p:nvPr/>
            </p:nvSpPr>
            <p:spPr>
              <a:xfrm>
                <a:off x="6934200" y="4202668"/>
                <a:ext cx="1524000" cy="36933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sSub>
                        <m:sSubPr>
                          <m:ctrlPr>
                            <a:rPr lang="en-US" i="1" smtClean="0">
                              <a:latin typeface="Cambria Math"/>
                            </a:rPr>
                          </m:ctrlPr>
                        </m:sSubPr>
                        <m:e>
                          <m:r>
                            <m:rPr>
                              <m:sty m:val="p"/>
                            </m:rPr>
                            <a:rPr lang="el-GR" i="1" smtClean="0">
                              <a:latin typeface="Cambria Math"/>
                              <a:ea typeface="Cambria Math"/>
                            </a:rPr>
                            <m:t>Θ</m:t>
                          </m:r>
                          <m:r>
                            <a:rPr lang="en-US" b="0" i="1" smtClean="0">
                              <a:latin typeface="Cambria Math"/>
                              <a:ea typeface="Cambria Math"/>
                            </a:rPr>
                            <m:t>(</m:t>
                          </m:r>
                          <m:r>
                            <a:rPr lang="en-US" b="0" i="1" smtClean="0">
                              <a:latin typeface="Cambria Math"/>
                            </a:rPr>
                            <m:t>𝑙𝑜𝑔</m:t>
                          </m:r>
                        </m:e>
                        <m:sub>
                          <m:r>
                            <a:rPr lang="en-US" b="0" i="1" smtClean="0">
                              <a:latin typeface="Cambria Math"/>
                            </a:rPr>
                            <m:t>2</m:t>
                          </m:r>
                        </m:sub>
                      </m:sSub>
                      <m:r>
                        <a:rPr lang="en-US" b="0" i="1" smtClean="0">
                          <a:latin typeface="Cambria Math"/>
                        </a:rPr>
                        <m:t>𝑛</m:t>
                      </m:r>
                      <m:r>
                        <a:rPr lang="en-US" b="0" i="0" smtClean="0">
                          <a:latin typeface="Cambria Math"/>
                        </a:rPr>
                        <m:t>)</m:t>
                      </m:r>
                    </m:oMath>
                  </m:oMathPara>
                </a14:m>
                <a:endParaRPr lang="en-US" dirty="0"/>
              </a:p>
            </p:txBody>
          </p:sp>
        </mc:Choice>
        <mc:Fallback xmlns="">
          <p:sp>
            <p:nvSpPr>
              <p:cNvPr id="7" name="TextBox 6"/>
              <p:cNvSpPr txBox="1">
                <a:spLocks noRot="1" noChangeAspect="1" noMove="1" noResize="1" noEditPoints="1" noAdjustHandles="1" noChangeArrowheads="1" noChangeShapeType="1" noTextEdit="1"/>
              </p:cNvSpPr>
              <p:nvPr/>
            </p:nvSpPr>
            <p:spPr>
              <a:xfrm>
                <a:off x="6934200" y="4202668"/>
                <a:ext cx="1524000" cy="369332"/>
              </a:xfrm>
              <a:prstGeom prst="rect">
                <a:avLst/>
              </a:prstGeom>
              <a:blipFill rotWithShape="1">
                <a:blip r:embed="rId3"/>
                <a:stretch>
                  <a:fillRect b="-14754"/>
                </a:stretch>
              </a:blipFill>
            </p:spPr>
            <p:txBody>
              <a:bodyPr/>
              <a:lstStyle/>
              <a:p>
                <a:r>
                  <a:rPr lang="en-US">
                    <a:noFill/>
                  </a:rPr>
                  <a:t> </a:t>
                </a:r>
              </a:p>
            </p:txBody>
          </p:sp>
        </mc:Fallback>
      </mc:AlternateContent>
      <p:cxnSp>
        <p:nvCxnSpPr>
          <p:cNvPr id="4" name="Straight Arrow Connector 3"/>
          <p:cNvCxnSpPr>
            <a:stCxn id="2" idx="1"/>
          </p:cNvCxnSpPr>
          <p:nvPr/>
        </p:nvCxnSpPr>
        <p:spPr bwMode="auto">
          <a:xfrm flipH="1">
            <a:off x="3505200" y="2559608"/>
            <a:ext cx="34290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6" name="Straight Arrow Connector 5"/>
          <p:cNvCxnSpPr>
            <a:stCxn id="7" idx="1"/>
          </p:cNvCxnSpPr>
          <p:nvPr/>
        </p:nvCxnSpPr>
        <p:spPr bwMode="auto">
          <a:xfrm flipH="1">
            <a:off x="3657600" y="4387334"/>
            <a:ext cx="32766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spTree>
    <p:extLst>
      <p:ext uri="{BB962C8B-B14F-4D97-AF65-F5344CB8AC3E}">
        <p14:creationId xmlns:p14="http://schemas.microsoft.com/office/powerpoint/2010/main" val="2437630939"/>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56</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4</a:t>
            </a: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3</a:t>
            </a: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2</a:t>
            </a: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16</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10</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14</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8</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solidFill>
                  <a:prstClr val="black"/>
                </a:solidFill>
              </a:rPr>
              <a:t>7</a:t>
            </a: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4</a:t>
            </a: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a:t>
            </a: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3</a:t>
            </a: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2</a:t>
            </a: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16</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10</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14</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8</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7</a:t>
            </a: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00200"/>
            <a:ext cx="1752600" cy="276999"/>
          </a:xfrm>
          <a:prstGeom prst="rect">
            <a:avLst/>
          </a:prstGeom>
          <a:noFill/>
        </p:spPr>
        <p:txBody>
          <a:bodyPr wrap="square" rtlCol="0">
            <a:spAutoFit/>
          </a:bodyPr>
          <a:lstStyle/>
          <a:p>
            <a:r>
              <a:rPr lang="en-US" sz="1200" dirty="0" err="1" smtClean="0">
                <a:solidFill>
                  <a:prstClr val="black"/>
                </a:solidFill>
              </a:rPr>
              <a:t>heap_size</a:t>
            </a:r>
            <a:r>
              <a:rPr lang="en-US" sz="1200" dirty="0" smtClean="0">
                <a:solidFill>
                  <a:prstClr val="black"/>
                </a:solidFill>
              </a:rPr>
              <a:t> = 10</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solidFill>
                  <a:prstClr val="black"/>
                </a:solidFill>
              </a:rPr>
              <a:t>0</a:t>
            </a:r>
            <a:endParaRPr lang="en-US" sz="1000" dirty="0">
              <a:solidFill>
                <a:prstClr val="black"/>
              </a:solidFill>
            </a:endParaRPr>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solidFill>
                  <a:prstClr val="black"/>
                </a:solidFill>
              </a:rPr>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solidFill>
                  <a:prstClr val="black"/>
                </a:solidFill>
              </a:rPr>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solidFill>
                  <a:prstClr val="black"/>
                </a:solidFill>
              </a:rPr>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solidFill>
                  <a:prstClr val="black"/>
                </a:solidFill>
              </a:rPr>
              <a:t>4</a:t>
            </a:r>
            <a:endParaRPr lang="en-US" sz="1000" dirty="0">
              <a:solidFill>
                <a:prstClr val="black"/>
              </a:solidFill>
            </a:endParaRPr>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solidFill>
                  <a:prstClr val="black"/>
                </a:solidFill>
              </a:rPr>
              <a:t>5</a:t>
            </a:r>
            <a:endParaRPr lang="en-US" sz="1000" dirty="0">
              <a:solidFill>
                <a:prstClr val="black"/>
              </a:solidFill>
            </a:endParaRPr>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solidFill>
                  <a:prstClr val="black"/>
                </a:solidFill>
              </a:rPr>
              <a:t>6</a:t>
            </a:r>
            <a:endParaRPr lang="en-US" sz="1000" dirty="0">
              <a:solidFill>
                <a:prstClr val="black"/>
              </a:solidFill>
            </a:endParaRPr>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solidFill>
                  <a:prstClr val="black"/>
                </a:solidFill>
              </a:rPr>
              <a:t>7</a:t>
            </a:r>
            <a:endParaRPr lang="en-US" sz="1000" dirty="0">
              <a:solidFill>
                <a:prstClr val="black"/>
              </a:solidFill>
            </a:endParaRPr>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solidFill>
                  <a:prstClr val="black"/>
                </a:solidFill>
              </a:rPr>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solidFill>
                  <a:prstClr val="black"/>
                </a:solidFill>
              </a:rPr>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1)</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1905000"/>
            <a:ext cx="534987" cy="0"/>
          </a:xfrm>
          <a:prstGeom prst="straightConnector1">
            <a:avLst/>
          </a:prstGeom>
          <a:solidFill>
            <a:schemeClr val="accent1"/>
          </a:solidFill>
          <a:ln w="34925" cap="flat" cmpd="sng" algn="ctr">
            <a:solidFill>
              <a:srgbClr val="C00000"/>
            </a:solidFill>
            <a:prstDash val="solid"/>
            <a:round/>
            <a:headEnd type="none" w="med" len="med"/>
            <a:tailEnd type="triangle"/>
          </a:ln>
          <a:effectLst/>
        </p:spPr>
      </p:cxnSp>
    </p:spTree>
    <p:extLst>
      <p:ext uri="{BB962C8B-B14F-4D97-AF65-F5344CB8AC3E}">
        <p14:creationId xmlns:p14="http://schemas.microsoft.com/office/powerpoint/2010/main" val="3340925003"/>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57</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4</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8</a:t>
            </a: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4</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10</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1)</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1336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9" name="Rectangle 8"/>
          <p:cNvSpPr/>
          <p:nvPr/>
        </p:nvSpPr>
        <p:spPr>
          <a:xfrm>
            <a:off x="2639658" y="4736068"/>
            <a:ext cx="332142" cy="369332"/>
          </a:xfrm>
          <a:prstGeom prst="rect">
            <a:avLst/>
          </a:prstGeom>
        </p:spPr>
        <p:txBody>
          <a:bodyPr wrap="none">
            <a:spAutoFit/>
          </a:bodyPr>
          <a:lstStyle/>
          <a:p>
            <a:pPr algn="ctr"/>
            <a:r>
              <a:rPr lang="en-US" dirty="0">
                <a:solidFill>
                  <a:prstClr val="black"/>
                </a:solidFill>
              </a:rPr>
              <a:t>1</a:t>
            </a:r>
          </a:p>
        </p:txBody>
      </p:sp>
      <p:sp>
        <p:nvSpPr>
          <p:cNvPr id="10" name="Rectangle 9"/>
          <p:cNvSpPr/>
          <p:nvPr/>
        </p:nvSpPr>
        <p:spPr>
          <a:xfrm>
            <a:off x="3311235" y="1607127"/>
            <a:ext cx="479618" cy="369332"/>
          </a:xfrm>
          <a:prstGeom prst="rect">
            <a:avLst/>
          </a:prstGeom>
        </p:spPr>
        <p:txBody>
          <a:bodyPr wrap="none">
            <a:spAutoFit/>
          </a:bodyPr>
          <a:lstStyle/>
          <a:p>
            <a:pPr algn="ctr"/>
            <a:r>
              <a:rPr lang="en-US" dirty="0">
                <a:solidFill>
                  <a:prstClr val="black"/>
                </a:solidFill>
              </a:rPr>
              <a:t>16</a:t>
            </a:r>
          </a:p>
        </p:txBody>
      </p:sp>
      <p:sp>
        <p:nvSpPr>
          <p:cNvPr id="11" name="Rectangle 10"/>
          <p:cNvSpPr/>
          <p:nvPr/>
        </p:nvSpPr>
        <p:spPr>
          <a:xfrm>
            <a:off x="1593273" y="5608906"/>
            <a:ext cx="479618" cy="369332"/>
          </a:xfrm>
          <a:prstGeom prst="rect">
            <a:avLst/>
          </a:prstGeom>
        </p:spPr>
        <p:txBody>
          <a:bodyPr wrap="none">
            <a:spAutoFit/>
          </a:bodyPr>
          <a:lstStyle/>
          <a:p>
            <a:pPr algn="ctr"/>
            <a:r>
              <a:rPr lang="en-US" dirty="0">
                <a:solidFill>
                  <a:prstClr val="black"/>
                </a:solidFill>
              </a:rPr>
              <a:t>16</a:t>
            </a:r>
          </a:p>
        </p:txBody>
      </p:sp>
      <p:sp>
        <p:nvSpPr>
          <p:cNvPr id="12" name="Rectangle 11"/>
          <p:cNvSpPr/>
          <p:nvPr/>
        </p:nvSpPr>
        <p:spPr>
          <a:xfrm>
            <a:off x="5784639" y="5601976"/>
            <a:ext cx="332142" cy="369332"/>
          </a:xfrm>
          <a:prstGeom prst="rect">
            <a:avLst/>
          </a:prstGeom>
        </p:spPr>
        <p:txBody>
          <a:bodyPr wrap="none">
            <a:spAutoFit/>
          </a:bodyPr>
          <a:lstStyle/>
          <a:p>
            <a:pPr algn="ctr"/>
            <a:r>
              <a:rPr lang="en-US" dirty="0">
                <a:solidFill>
                  <a:prstClr val="black"/>
                </a:solidFill>
              </a:rPr>
              <a:t>1</a:t>
            </a:r>
          </a:p>
        </p:txBody>
      </p:sp>
    </p:spTree>
    <p:extLst>
      <p:ext uri="{BB962C8B-B14F-4D97-AF65-F5344CB8AC3E}">
        <p14:creationId xmlns:p14="http://schemas.microsoft.com/office/powerpoint/2010/main" val="328214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4.16667E-6 -1.11111E-6 L -0.0026 0.04445 " pathEditMode="relative" rAng="0" ptsTypes="AA">
                                      <p:cBhvr>
                                        <p:cTn id="6" dur="2000" fill="hold"/>
                                        <p:tgtEl>
                                          <p:spTgt spid="8"/>
                                        </p:tgtEl>
                                        <p:attrNameLst>
                                          <p:attrName>ppt_x</p:attrName>
                                          <p:attrName>ppt_y</p:attrName>
                                        </p:attrNameLst>
                                      </p:cBhvr>
                                      <p:rCtr x="-139" y="2222"/>
                                    </p:animMotion>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0.00365 0.00695 L -0.08368 0.45695 " pathEditMode="relative" rAng="0" ptsTypes="AA">
                                      <p:cBhvr>
                                        <p:cTn id="10" dur="2000" fill="hold"/>
                                        <p:tgtEl>
                                          <p:spTgt spid="10"/>
                                        </p:tgtEl>
                                        <p:attrNameLst>
                                          <p:attrName>ppt_x</p:attrName>
                                          <p:attrName>ppt_y</p:attrName>
                                        </p:attrNameLst>
                                      </p:cBhvr>
                                      <p:rCtr x="-4010" y="22500"/>
                                    </p:animMotion>
                                  </p:childTnLst>
                                </p:cTn>
                              </p:par>
                              <p:par>
                                <p:cTn id="11" presetID="37" presetClass="path" presetSubtype="0" accel="50000" decel="50000" fill="hold" grpId="0" nodeType="withEffect">
                                  <p:stCondLst>
                                    <p:cond delay="0"/>
                                  </p:stCondLst>
                                  <p:childTnLst>
                                    <p:animMotion origin="layout" path="M -8.33333E-7 -0.00024 L 0.12031 0.03981 C 0.14566 0.04884 0.18351 0.05393 0.22274 0.05393 C 0.26771 0.05393 0.30365 0.04884 0.32899 0.03981 L 0.44948 -0.00024 " pathEditMode="relative" rAng="0" ptsTypes="FffFF">
                                      <p:cBhvr>
                                        <p:cTn id="12" dur="2000" fill="hold"/>
                                        <p:tgtEl>
                                          <p:spTgt spid="11"/>
                                        </p:tgtEl>
                                        <p:attrNameLst>
                                          <p:attrName>ppt_x</p:attrName>
                                          <p:attrName>ppt_y</p:attrName>
                                        </p:attrNameLst>
                                      </p:cBhvr>
                                      <p:rCtr x="22465" y="2708"/>
                                    </p:animMotion>
                                  </p:childTnLst>
                                </p:cTn>
                              </p:par>
                            </p:childTnLst>
                          </p:cTn>
                        </p:par>
                        <p:par>
                          <p:cTn id="13" fill="hold">
                            <p:stCondLst>
                              <p:cond delay="2000"/>
                            </p:stCondLst>
                            <p:childTnLst>
                              <p:par>
                                <p:cTn id="14" presetID="42" presetClass="path" presetSubtype="0" accel="50000" decel="50000" fill="hold" grpId="0" nodeType="afterEffect">
                                  <p:stCondLst>
                                    <p:cond delay="0"/>
                                  </p:stCondLst>
                                  <p:childTnLst>
                                    <p:animMotion origin="layout" path="M 0.0007 -0.00555 L 0.07934 -0.45694 " pathEditMode="relative" rAng="0" ptsTypes="AA">
                                      <p:cBhvr>
                                        <p:cTn id="15" dur="2000" fill="hold"/>
                                        <p:tgtEl>
                                          <p:spTgt spid="9"/>
                                        </p:tgtEl>
                                        <p:attrNameLst>
                                          <p:attrName>ppt_x</p:attrName>
                                          <p:attrName>ppt_y</p:attrName>
                                        </p:attrNameLst>
                                      </p:cBhvr>
                                      <p:rCtr x="3924" y="-22569"/>
                                    </p:animMotion>
                                  </p:childTnLst>
                                </p:cTn>
                              </p:par>
                              <p:par>
                                <p:cTn id="16" presetID="37" presetClass="path" presetSubtype="0" accel="50000" decel="50000" fill="hold" grpId="0" nodeType="withEffect">
                                  <p:stCondLst>
                                    <p:cond delay="0"/>
                                  </p:stCondLst>
                                  <p:childTnLst>
                                    <p:animMotion origin="layout" path="M -0.0007 0.00069 L -0.12153 0.04005 C -0.14688 0.04907 -0.1849 0.05394 -0.22431 0.05394 C -0.26927 0.05394 -0.30538 0.04907 -0.33073 0.04005 L -0.45139 0.00069 " pathEditMode="relative" rAng="0" ptsTypes="FffFF">
                                      <p:cBhvr>
                                        <p:cTn id="17" dur="2000" fill="hold"/>
                                        <p:tgtEl>
                                          <p:spTgt spid="12"/>
                                        </p:tgtEl>
                                        <p:attrNameLst>
                                          <p:attrName>ppt_x</p:attrName>
                                          <p:attrName>ppt_y</p:attrName>
                                        </p:attrNameLst>
                                      </p:cBhvr>
                                      <p:rCtr x="-22535" y="266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11" grpId="0"/>
      <p:bldP spid="1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58</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4</a:t>
            </a:r>
          </a:p>
        </p:txBody>
      </p:sp>
      <p:sp>
        <p:nvSpPr>
          <p:cNvPr id="23564" name="Oval 12"/>
          <p:cNvSpPr>
            <a:spLocks noChangeArrowheads="1"/>
          </p:cNvSpPr>
          <p:nvPr/>
        </p:nvSpPr>
        <p:spPr bwMode="auto">
          <a:xfrm>
            <a:off x="2514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cxnSp>
        <p:nvCxnSpPr>
          <p:cNvPr id="23573" name="AutoShape 21"/>
          <p:cNvCxnSpPr>
            <a:cxnSpLocks noChangeShapeType="1"/>
            <a:stCxn id="23559" idx="3"/>
            <a:endCxn id="23564" idx="0"/>
          </p:cNvCxnSpPr>
          <p:nvPr/>
        </p:nvCxnSpPr>
        <p:spPr bwMode="auto">
          <a:xfrm flipH="1">
            <a:off x="2781300" y="4113213"/>
            <a:ext cx="1920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8</a:t>
            </a: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4</a:t>
            </a:r>
          </a:p>
        </p:txBody>
      </p:sp>
      <p:sp>
        <p:nvSpPr>
          <p:cNvPr id="23583" name="Rectangle 31"/>
          <p:cNvSpPr>
            <a:spLocks noChangeArrowheads="1"/>
          </p:cNvSpPr>
          <p:nvPr/>
        </p:nvSpPr>
        <p:spPr bwMode="auto">
          <a:xfrm>
            <a:off x="5715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9</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289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3" name="TextBox 52"/>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3" name="Rectangle 2"/>
          <p:cNvSpPr/>
          <p:nvPr/>
        </p:nvSpPr>
        <p:spPr>
          <a:xfrm>
            <a:off x="3390904" y="1597579"/>
            <a:ext cx="332142" cy="369332"/>
          </a:xfrm>
          <a:prstGeom prst="rect">
            <a:avLst/>
          </a:prstGeom>
        </p:spPr>
        <p:txBody>
          <a:bodyPr wrap="none">
            <a:spAutoFit/>
          </a:bodyPr>
          <a:lstStyle/>
          <a:p>
            <a:pPr algn="ctr"/>
            <a:r>
              <a:rPr lang="en-US" dirty="0">
                <a:solidFill>
                  <a:prstClr val="black"/>
                </a:solidFill>
              </a:rPr>
              <a:t>1</a:t>
            </a:r>
          </a:p>
        </p:txBody>
      </p:sp>
      <p:sp>
        <p:nvSpPr>
          <p:cNvPr id="5" name="Rectangle 4"/>
          <p:cNvSpPr/>
          <p:nvPr/>
        </p:nvSpPr>
        <p:spPr>
          <a:xfrm>
            <a:off x="2154041" y="2678668"/>
            <a:ext cx="479618" cy="369332"/>
          </a:xfrm>
          <a:prstGeom prst="rect">
            <a:avLst/>
          </a:prstGeom>
        </p:spPr>
        <p:txBody>
          <a:bodyPr wrap="none">
            <a:spAutoFit/>
          </a:bodyPr>
          <a:lstStyle/>
          <a:p>
            <a:pPr algn="ctr"/>
            <a:r>
              <a:rPr lang="en-US" dirty="0">
                <a:solidFill>
                  <a:prstClr val="black"/>
                </a:solidFill>
              </a:rPr>
              <a:t>14</a:t>
            </a:r>
          </a:p>
        </p:txBody>
      </p:sp>
      <p:sp>
        <p:nvSpPr>
          <p:cNvPr id="7" name="Rectangle 6"/>
          <p:cNvSpPr/>
          <p:nvPr/>
        </p:nvSpPr>
        <p:spPr>
          <a:xfrm>
            <a:off x="1660782" y="5603578"/>
            <a:ext cx="332142" cy="369332"/>
          </a:xfrm>
          <a:prstGeom prst="rect">
            <a:avLst/>
          </a:prstGeom>
        </p:spPr>
        <p:txBody>
          <a:bodyPr wrap="none">
            <a:spAutoFit/>
          </a:bodyPr>
          <a:lstStyle/>
          <a:p>
            <a:pPr algn="ctr"/>
            <a:r>
              <a:rPr lang="en-US" dirty="0">
                <a:solidFill>
                  <a:prstClr val="black"/>
                </a:solidFill>
              </a:rPr>
              <a:t>1</a:t>
            </a:r>
          </a:p>
        </p:txBody>
      </p:sp>
      <p:sp>
        <p:nvSpPr>
          <p:cNvPr id="13" name="Rectangle 12"/>
          <p:cNvSpPr/>
          <p:nvPr/>
        </p:nvSpPr>
        <p:spPr>
          <a:xfrm>
            <a:off x="2046706" y="5609440"/>
            <a:ext cx="479618" cy="369332"/>
          </a:xfrm>
          <a:prstGeom prst="rect">
            <a:avLst/>
          </a:prstGeom>
        </p:spPr>
        <p:txBody>
          <a:bodyPr wrap="none">
            <a:spAutoFit/>
          </a:bodyPr>
          <a:lstStyle/>
          <a:p>
            <a:r>
              <a:rPr lang="en-US" dirty="0"/>
              <a:t>14</a:t>
            </a:r>
          </a:p>
        </p:txBody>
      </p:sp>
      <p:sp>
        <p:nvSpPr>
          <p:cNvPr id="57"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Tree>
    <p:extLst>
      <p:ext uri="{BB962C8B-B14F-4D97-AF65-F5344CB8AC3E}">
        <p14:creationId xmlns:p14="http://schemas.microsoft.com/office/powerpoint/2010/main" val="2290889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23564"/>
                                        </p:tgtEl>
                                        <p:attrNameLst>
                                          <p:attrName>fillcolor</p:attrName>
                                        </p:attrNameLst>
                                      </p:cBhvr>
                                      <p:to>
                                        <a:srgbClr val="FFCCFF"/>
                                      </p:to>
                                    </p:animClr>
                                    <p:set>
                                      <p:cBhvr>
                                        <p:cTn id="7" dur="2000" fill="hold"/>
                                        <p:tgtEl>
                                          <p:spTgt spid="23564"/>
                                        </p:tgtEl>
                                        <p:attrNameLst>
                                          <p:attrName>fill.type</p:attrName>
                                        </p:attrNameLst>
                                      </p:cBhvr>
                                      <p:to>
                                        <p:strVal val="solid"/>
                                      </p:to>
                                    </p:set>
                                    <p:set>
                                      <p:cBhvr>
                                        <p:cTn id="8" dur="2000" fill="hold"/>
                                        <p:tgtEl>
                                          <p:spTgt spid="23564"/>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2000" fill="hold"/>
                                        <p:tgtEl>
                                          <p:spTgt spid="23583"/>
                                        </p:tgtEl>
                                        <p:attrNameLst>
                                          <p:attrName>fillcolor</p:attrName>
                                        </p:attrNameLst>
                                      </p:cBhvr>
                                      <p:to>
                                        <a:srgbClr val="FFCCFF"/>
                                      </p:to>
                                    </p:animClr>
                                    <p:set>
                                      <p:cBhvr>
                                        <p:cTn id="11" dur="2000" fill="hold"/>
                                        <p:tgtEl>
                                          <p:spTgt spid="23583"/>
                                        </p:tgtEl>
                                        <p:attrNameLst>
                                          <p:attrName>fill.type</p:attrName>
                                        </p:attrNameLst>
                                      </p:cBhvr>
                                      <p:to>
                                        <p:strVal val="solid"/>
                                      </p:to>
                                    </p:set>
                                    <p:set>
                                      <p:cBhvr>
                                        <p:cTn id="12" dur="2000" fill="hold"/>
                                        <p:tgtEl>
                                          <p:spTgt spid="23583"/>
                                        </p:tgtEl>
                                        <p:attrNameLst>
                                          <p:attrName>fill.on</p:attrName>
                                        </p:attrNameLst>
                                      </p:cBhvr>
                                      <p:to>
                                        <p:strVal val="true"/>
                                      </p:to>
                                    </p:set>
                                  </p:childTnLst>
                                </p:cTn>
                              </p:par>
                              <p:par>
                                <p:cTn id="13" presetID="1" presetClass="exit" presetSubtype="0" fill="hold" nodeType="withEffect">
                                  <p:stCondLst>
                                    <p:cond delay="0"/>
                                  </p:stCondLst>
                                  <p:childTnLst>
                                    <p:set>
                                      <p:cBhvr>
                                        <p:cTn id="14" dur="1" fill="hold">
                                          <p:stCondLst>
                                            <p:cond delay="0"/>
                                          </p:stCondLst>
                                        </p:cTn>
                                        <p:tgtEl>
                                          <p:spTgt spid="23573"/>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0.00434 -3.33333E-6 L -3.05556E-6 0.02778 " pathEditMode="relative" rAng="0" ptsTypes="AA">
                                      <p:cBhvr>
                                        <p:cTn id="18" dur="2000" fill="hold"/>
                                        <p:tgtEl>
                                          <p:spTgt spid="8"/>
                                        </p:tgtEl>
                                        <p:attrNameLst>
                                          <p:attrName>ppt_x</p:attrName>
                                          <p:attrName>ppt_y</p:attrName>
                                        </p:attrNameLst>
                                      </p:cBhvr>
                                      <p:rCtr x="208" y="1389"/>
                                    </p:animMotion>
                                  </p:childTnLst>
                                </p:cTn>
                              </p:par>
                              <p:par>
                                <p:cTn id="19" presetID="1" presetClass="entr" presetSubtype="0" fill="hold" grpId="0" nodeType="withEffect">
                                  <p:stCondLst>
                                    <p:cond delay="0"/>
                                  </p:stCondLst>
                                  <p:childTnLst>
                                    <p:set>
                                      <p:cBhvr>
                                        <p:cTn id="20" dur="1" fill="hold">
                                          <p:stCondLst>
                                            <p:cond delay="0"/>
                                          </p:stCondLst>
                                        </p:cTn>
                                        <p:tgtEl>
                                          <p:spTgt spid="5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0.00417 0.00741 L -0.12639 0.1588 " pathEditMode="relative" rAng="0" ptsTypes="AA">
                                      <p:cBhvr>
                                        <p:cTn id="24" dur="2000" fill="hold"/>
                                        <p:tgtEl>
                                          <p:spTgt spid="3"/>
                                        </p:tgtEl>
                                        <p:attrNameLst>
                                          <p:attrName>ppt_x</p:attrName>
                                          <p:attrName>ppt_y</p:attrName>
                                        </p:attrNameLst>
                                      </p:cBhvr>
                                      <p:rCtr x="-6111" y="7569"/>
                                    </p:animMotion>
                                  </p:childTnLst>
                                </p:cTn>
                              </p:par>
                              <p:par>
                                <p:cTn id="25" presetID="37" presetClass="path" presetSubtype="0" accel="50000" decel="50000" fill="hold" grpId="0" nodeType="withEffect">
                                  <p:stCondLst>
                                    <p:cond delay="0"/>
                                  </p:stCondLst>
                                  <p:childTnLst>
                                    <p:animMotion origin="layout" path="M -2.77778E-6 0.00046 L 0.01337 0.04005 C 0.01632 0.04908 0.02049 0.05394 0.02483 0.05394 C 0.02986 0.05394 0.03386 0.04908 0.03681 0.04005 L 0.05035 0.00046 " pathEditMode="relative" rAng="0" ptsTypes="FffFF">
                                      <p:cBhvr>
                                        <p:cTn id="26" dur="2000" fill="hold"/>
                                        <p:tgtEl>
                                          <p:spTgt spid="7"/>
                                        </p:tgtEl>
                                        <p:attrNameLst>
                                          <p:attrName>ppt_x</p:attrName>
                                          <p:attrName>ppt_y</p:attrName>
                                        </p:attrNameLst>
                                      </p:cBhvr>
                                      <p:rCtr x="2517" y="2662"/>
                                    </p:animMotion>
                                  </p:childTnLst>
                                </p:cTn>
                              </p:par>
                            </p:childTnLst>
                          </p:cTn>
                        </p:par>
                        <p:par>
                          <p:cTn id="27" fill="hold">
                            <p:stCondLst>
                              <p:cond delay="2000"/>
                            </p:stCondLst>
                            <p:childTnLst>
                              <p:par>
                                <p:cTn id="28" presetID="42" presetClass="path" presetSubtype="0" accel="50000" decel="50000" fill="hold" grpId="0" nodeType="afterEffect">
                                  <p:stCondLst>
                                    <p:cond delay="0"/>
                                  </p:stCondLst>
                                  <p:childTnLst>
                                    <p:animMotion origin="layout" path="M 0.00486 0.00579 L 0.12638 -0.15602 " pathEditMode="relative" rAng="0" ptsTypes="AA">
                                      <p:cBhvr>
                                        <p:cTn id="29" dur="2000" fill="hold"/>
                                        <p:tgtEl>
                                          <p:spTgt spid="5"/>
                                        </p:tgtEl>
                                        <p:attrNameLst>
                                          <p:attrName>ppt_x</p:attrName>
                                          <p:attrName>ppt_y</p:attrName>
                                        </p:attrNameLst>
                                      </p:cBhvr>
                                      <p:rCtr x="6076" y="-8102"/>
                                    </p:animMotion>
                                  </p:childTnLst>
                                </p:cTn>
                              </p:par>
                              <p:par>
                                <p:cTn id="30" presetID="37" presetClass="path" presetSubtype="0" accel="50000" decel="50000" fill="hold" grpId="0" nodeType="withEffect">
                                  <p:stCondLst>
                                    <p:cond delay="0"/>
                                  </p:stCondLst>
                                  <p:childTnLst>
                                    <p:animMotion origin="layout" path="M 0 -0.00047 L -0.01354 0.03981 C -0.01632 0.04884 -0.02049 0.05393 -0.02483 0.05393 C -0.02986 0.05393 -0.03385 0.04884 -0.03663 0.03981 L -0.05 -0.00047 " pathEditMode="relative" rAng="0" ptsTypes="FffFF">
                                      <p:cBhvr>
                                        <p:cTn id="31" dur="2000" fill="hold"/>
                                        <p:tgtEl>
                                          <p:spTgt spid="13"/>
                                        </p:tgtEl>
                                        <p:attrNameLst>
                                          <p:attrName>ppt_x</p:attrName>
                                          <p:attrName>ppt_y</p:attrName>
                                        </p:attrNameLst>
                                      </p:cBhvr>
                                      <p:rCtr x="-2500"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3" grpId="0"/>
      <p:bldP spid="5" grpId="0"/>
      <p:bldP spid="7" grpId="0"/>
      <p:bldP spid="13"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59</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4</a:t>
            </a: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4</a:t>
            </a: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9</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8194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3" name="TextBox 52"/>
          <p:cNvSpPr txBox="1"/>
          <p:nvPr/>
        </p:nvSpPr>
        <p:spPr>
          <a:xfrm>
            <a:off x="914400" y="2390001"/>
            <a:ext cx="1295400" cy="276999"/>
          </a:xfrm>
          <a:prstGeom prst="rect">
            <a:avLst/>
          </a:prstGeom>
          <a:noFill/>
        </p:spPr>
        <p:txBody>
          <a:bodyPr wrap="square" rtlCol="0">
            <a:spAutoFit/>
          </a:bodyPr>
          <a:lstStyle/>
          <a:p>
            <a:r>
              <a:rPr lang="en-US" sz="1200" dirty="0" smtClean="0"/>
              <a:t>HEAPIFY(A, </a:t>
            </a:r>
            <a:r>
              <a:rPr lang="en-US" sz="1200" dirty="0"/>
              <a:t>1</a:t>
            </a:r>
            <a:r>
              <a:rPr lang="en-US" sz="1200" dirty="0" smtClean="0"/>
              <a:t>)</a:t>
            </a:r>
            <a:endParaRPr lang="en-US" sz="1200" dirty="0"/>
          </a:p>
        </p:txBody>
      </p:sp>
      <p:sp>
        <p:nvSpPr>
          <p:cNvPr id="5" name="Rectangle 4"/>
          <p:cNvSpPr/>
          <p:nvPr/>
        </p:nvSpPr>
        <p:spPr>
          <a:xfrm>
            <a:off x="2227779" y="2678668"/>
            <a:ext cx="332142"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3" name="Rectangle 12"/>
          <p:cNvSpPr/>
          <p:nvPr/>
        </p:nvSpPr>
        <p:spPr>
          <a:xfrm>
            <a:off x="2123844" y="5609440"/>
            <a:ext cx="332142" cy="369332"/>
          </a:xfrm>
          <a:prstGeom prst="rect">
            <a:avLst/>
          </a:prstGeom>
        </p:spPr>
        <p:txBody>
          <a:bodyPr wrap="none">
            <a:spAutoFit/>
          </a:bodyPr>
          <a:lstStyle/>
          <a:p>
            <a:r>
              <a:rPr lang="en-US" dirty="0" smtClean="0"/>
              <a:t>1</a:t>
            </a:r>
            <a:endParaRPr lang="en-US" dirty="0"/>
          </a:p>
        </p:txBody>
      </p: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9" name="Rectangle 8"/>
          <p:cNvSpPr/>
          <p:nvPr/>
        </p:nvSpPr>
        <p:spPr>
          <a:xfrm>
            <a:off x="1402080" y="3737848"/>
            <a:ext cx="332142" cy="369332"/>
          </a:xfrm>
          <a:prstGeom prst="rect">
            <a:avLst/>
          </a:prstGeom>
        </p:spPr>
        <p:txBody>
          <a:bodyPr wrap="none">
            <a:spAutoFit/>
          </a:bodyPr>
          <a:lstStyle/>
          <a:p>
            <a:pPr algn="ctr"/>
            <a:r>
              <a:rPr lang="en-US" dirty="0">
                <a:solidFill>
                  <a:prstClr val="black"/>
                </a:solidFill>
              </a:rPr>
              <a:t>8</a:t>
            </a:r>
          </a:p>
        </p:txBody>
      </p:sp>
      <p:sp>
        <p:nvSpPr>
          <p:cNvPr id="10" name="Rectangle 9"/>
          <p:cNvSpPr/>
          <p:nvPr/>
        </p:nvSpPr>
        <p:spPr>
          <a:xfrm>
            <a:off x="3048000" y="5612368"/>
            <a:ext cx="332142" cy="369332"/>
          </a:xfrm>
          <a:prstGeom prst="rect">
            <a:avLst/>
          </a:prstGeom>
        </p:spPr>
        <p:txBody>
          <a:bodyPr wrap="none">
            <a:spAutoFit/>
          </a:bodyPr>
          <a:lstStyle/>
          <a:p>
            <a:pPr algn="ctr"/>
            <a:r>
              <a:rPr lang="en-US" dirty="0">
                <a:solidFill>
                  <a:prstClr val="black"/>
                </a:solidFill>
              </a:rPr>
              <a:t>8</a:t>
            </a:r>
          </a:p>
        </p:txBody>
      </p:sp>
    </p:spTree>
    <p:extLst>
      <p:ext uri="{BB962C8B-B14F-4D97-AF65-F5344CB8AC3E}">
        <p14:creationId xmlns:p14="http://schemas.microsoft.com/office/powerpoint/2010/main" val="13382222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243 -0.00324 L -0.09271 0.15718 " pathEditMode="relative" rAng="0" ptsTypes="AA">
                                      <p:cBhvr>
                                        <p:cTn id="6" dur="2000" fill="hold"/>
                                        <p:tgtEl>
                                          <p:spTgt spid="5"/>
                                        </p:tgtEl>
                                        <p:attrNameLst>
                                          <p:attrName>ppt_x</p:attrName>
                                          <p:attrName>ppt_y</p:attrName>
                                        </p:attrNameLst>
                                      </p:cBhvr>
                                      <p:rCtr x="-4757" y="8009"/>
                                    </p:animMotion>
                                  </p:childTnLst>
                                </p:cTn>
                              </p:par>
                              <p:par>
                                <p:cTn id="7" presetID="37" presetClass="path" presetSubtype="0" accel="50000" decel="50000" fill="hold" grpId="0" nodeType="withEffect">
                                  <p:stCondLst>
                                    <p:cond delay="0"/>
                                  </p:stCondLst>
                                  <p:childTnLst>
                                    <p:animMotion origin="layout" path="M 2.77778E-6 -0.00047 L 0.02656 0.03981 C 0.03229 0.04884 0.04062 0.05393 0.0493 0.05393 C 0.05937 0.05393 0.06718 0.04884 0.07291 0.03981 L 0.09965 -0.00047 " pathEditMode="relative" rAng="0" ptsTypes="FffFF">
                                      <p:cBhvr>
                                        <p:cTn id="8" dur="2000" fill="hold"/>
                                        <p:tgtEl>
                                          <p:spTgt spid="13"/>
                                        </p:tgtEl>
                                        <p:attrNameLst>
                                          <p:attrName>ppt_x</p:attrName>
                                          <p:attrName>ppt_y</p:attrName>
                                        </p:attrNameLst>
                                      </p:cBhvr>
                                      <p:rCtr x="4983" y="2708"/>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2.77778E-6 2.96296E-6 L 0.08923 -0.15232 " pathEditMode="relative" rAng="0" ptsTypes="AA">
                                      <p:cBhvr>
                                        <p:cTn id="11" dur="2000" fill="hold"/>
                                        <p:tgtEl>
                                          <p:spTgt spid="9"/>
                                        </p:tgtEl>
                                        <p:attrNameLst>
                                          <p:attrName>ppt_x</p:attrName>
                                          <p:attrName>ppt_y</p:attrName>
                                        </p:attrNameLst>
                                      </p:cBhvr>
                                      <p:rCtr x="4462" y="-7616"/>
                                    </p:animMotion>
                                  </p:childTnLst>
                                </p:cTn>
                              </p:par>
                              <p:par>
                                <p:cTn id="12" presetID="37" presetClass="path" presetSubtype="0" accel="50000" decel="50000" fill="hold" grpId="0" nodeType="withEffect">
                                  <p:stCondLst>
                                    <p:cond delay="0"/>
                                  </p:stCondLst>
                                  <p:childTnLst>
                                    <p:animMotion origin="layout" path="M -0.00139 -0.0007 L -0.02865 0.03981 C -0.03438 0.04884 -0.04288 0.05393 -0.05174 0.05393 C -0.06181 0.05393 -0.06997 0.04884 -0.0757 0.03981 L -0.10278 -0.0007 " pathEditMode="relative" rAng="0" ptsTypes="FffFF">
                                      <p:cBhvr>
                                        <p:cTn id="13" dur="2000" fill="hold"/>
                                        <p:tgtEl>
                                          <p:spTgt spid="10"/>
                                        </p:tgtEl>
                                        <p:attrNameLst>
                                          <p:attrName>ppt_x</p:attrName>
                                          <p:attrName>ppt_y</p:attrName>
                                        </p:attrNameLst>
                                      </p:cBhvr>
                                      <p:rCtr x="-5069"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3" grpId="0"/>
      <p:bldP spid="9" grpId="0"/>
      <p:bldP spid="1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Divide &amp; Conquer)</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6</a:t>
            </a:fld>
            <a:endParaRPr lang="en-US">
              <a:solidFill>
                <a:prstClr val="black"/>
              </a:solidFill>
            </a:endParaRPr>
          </a:p>
        </p:txBody>
      </p:sp>
      <p:sp>
        <p:nvSpPr>
          <p:cNvPr id="6" name="Rectangle 3"/>
          <p:cNvSpPr>
            <a:spLocks noChangeArrowheads="1"/>
          </p:cNvSpPr>
          <p:nvPr/>
        </p:nvSpPr>
        <p:spPr bwMode="auto">
          <a:xfrm>
            <a:off x="11430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7" name="Rectangle 4"/>
          <p:cNvSpPr>
            <a:spLocks noChangeArrowheads="1"/>
          </p:cNvSpPr>
          <p:nvPr/>
        </p:nvSpPr>
        <p:spPr bwMode="auto">
          <a:xfrm>
            <a:off x="18288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8" name="Rectangle 5"/>
          <p:cNvSpPr>
            <a:spLocks noChangeArrowheads="1"/>
          </p:cNvSpPr>
          <p:nvPr/>
        </p:nvSpPr>
        <p:spPr bwMode="auto">
          <a:xfrm>
            <a:off x="29718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9" name="Rectangle 6"/>
          <p:cNvSpPr>
            <a:spLocks noChangeArrowheads="1"/>
          </p:cNvSpPr>
          <p:nvPr/>
        </p:nvSpPr>
        <p:spPr bwMode="auto">
          <a:xfrm>
            <a:off x="36576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10" name="Rectangle 7"/>
          <p:cNvSpPr>
            <a:spLocks noChangeArrowheads="1"/>
          </p:cNvSpPr>
          <p:nvPr/>
        </p:nvSpPr>
        <p:spPr bwMode="auto">
          <a:xfrm>
            <a:off x="47244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11" name="Rectangle 8"/>
          <p:cNvSpPr>
            <a:spLocks noChangeArrowheads="1"/>
          </p:cNvSpPr>
          <p:nvPr/>
        </p:nvSpPr>
        <p:spPr bwMode="auto">
          <a:xfrm>
            <a:off x="54102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12" name="Rectangle 9"/>
          <p:cNvSpPr>
            <a:spLocks noChangeArrowheads="1"/>
          </p:cNvSpPr>
          <p:nvPr/>
        </p:nvSpPr>
        <p:spPr bwMode="auto">
          <a:xfrm>
            <a:off x="65532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13" name="Rectangle 10"/>
          <p:cNvSpPr>
            <a:spLocks noChangeArrowheads="1"/>
          </p:cNvSpPr>
          <p:nvPr/>
        </p:nvSpPr>
        <p:spPr bwMode="auto">
          <a:xfrm>
            <a:off x="7239000" y="48768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14" name="Text Box 11"/>
          <p:cNvSpPr txBox="1">
            <a:spLocks noChangeArrowheads="1"/>
          </p:cNvSpPr>
          <p:nvPr/>
        </p:nvSpPr>
        <p:spPr bwMode="auto">
          <a:xfrm>
            <a:off x="1219200" y="4510088"/>
            <a:ext cx="6858000"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p>
            <a:pPr>
              <a:spcBef>
                <a:spcPct val="50000"/>
              </a:spcBef>
            </a:pPr>
            <a:r>
              <a:rPr lang="en-US" dirty="0">
                <a:solidFill>
                  <a:prstClr val="black"/>
                </a:solidFill>
              </a:rPr>
              <a:t> 0      1             2      3            4       5            6       7</a:t>
            </a:r>
          </a:p>
        </p:txBody>
      </p:sp>
      <p:sp>
        <p:nvSpPr>
          <p:cNvPr id="15" name="TextBox 14"/>
          <p:cNvSpPr txBox="1"/>
          <p:nvPr/>
        </p:nvSpPr>
        <p:spPr>
          <a:xfrm>
            <a:off x="762000" y="4188023"/>
            <a:ext cx="1905000" cy="307777"/>
          </a:xfrm>
          <a:prstGeom prst="rect">
            <a:avLst/>
          </a:prstGeom>
          <a:noFill/>
        </p:spPr>
        <p:txBody>
          <a:bodyPr wrap="square" rtlCol="0">
            <a:spAutoFit/>
          </a:bodyPr>
          <a:lstStyle/>
          <a:p>
            <a:r>
              <a:rPr lang="en-US" sz="1400" dirty="0" err="1">
                <a:solidFill>
                  <a:prstClr val="black"/>
                </a:solidFill>
              </a:rPr>
              <a:t>MergeSort</a:t>
            </a:r>
            <a:r>
              <a:rPr lang="en-US" sz="1400" dirty="0">
                <a:solidFill>
                  <a:prstClr val="black"/>
                </a:solidFill>
              </a:rPr>
              <a:t>(A, 0, 1)</a:t>
            </a:r>
          </a:p>
        </p:txBody>
      </p:sp>
      <p:sp>
        <p:nvSpPr>
          <p:cNvPr id="16" name="TextBox 15"/>
          <p:cNvSpPr txBox="1"/>
          <p:nvPr/>
        </p:nvSpPr>
        <p:spPr>
          <a:xfrm>
            <a:off x="2667000" y="4191000"/>
            <a:ext cx="1905000" cy="307777"/>
          </a:xfrm>
          <a:prstGeom prst="rect">
            <a:avLst/>
          </a:prstGeom>
          <a:noFill/>
        </p:spPr>
        <p:txBody>
          <a:bodyPr wrap="square" rtlCol="0">
            <a:spAutoFit/>
          </a:bodyPr>
          <a:lstStyle/>
          <a:p>
            <a:r>
              <a:rPr lang="en-US" sz="1400" dirty="0" err="1">
                <a:solidFill>
                  <a:prstClr val="black"/>
                </a:solidFill>
              </a:rPr>
              <a:t>MergeSort</a:t>
            </a:r>
            <a:r>
              <a:rPr lang="en-US" sz="1400" dirty="0">
                <a:solidFill>
                  <a:prstClr val="black"/>
                </a:solidFill>
              </a:rPr>
              <a:t>(A, 2, 3)</a:t>
            </a:r>
          </a:p>
        </p:txBody>
      </p:sp>
      <p:sp>
        <p:nvSpPr>
          <p:cNvPr id="17" name="TextBox 16"/>
          <p:cNvSpPr txBox="1"/>
          <p:nvPr/>
        </p:nvSpPr>
        <p:spPr>
          <a:xfrm>
            <a:off x="4572000" y="4191000"/>
            <a:ext cx="1905000" cy="307777"/>
          </a:xfrm>
          <a:prstGeom prst="rect">
            <a:avLst/>
          </a:prstGeom>
          <a:noFill/>
        </p:spPr>
        <p:txBody>
          <a:bodyPr wrap="square" rtlCol="0">
            <a:spAutoFit/>
          </a:bodyPr>
          <a:lstStyle/>
          <a:p>
            <a:r>
              <a:rPr lang="en-US" sz="1400" dirty="0" err="1">
                <a:solidFill>
                  <a:prstClr val="black"/>
                </a:solidFill>
              </a:rPr>
              <a:t>MergeSort</a:t>
            </a:r>
            <a:r>
              <a:rPr lang="en-US" sz="1400" dirty="0">
                <a:solidFill>
                  <a:prstClr val="black"/>
                </a:solidFill>
              </a:rPr>
              <a:t>(A, 4, 5)</a:t>
            </a:r>
          </a:p>
        </p:txBody>
      </p:sp>
      <p:sp>
        <p:nvSpPr>
          <p:cNvPr id="18" name="TextBox 17"/>
          <p:cNvSpPr txBox="1"/>
          <p:nvPr/>
        </p:nvSpPr>
        <p:spPr>
          <a:xfrm>
            <a:off x="6400800" y="4191000"/>
            <a:ext cx="1905000" cy="307777"/>
          </a:xfrm>
          <a:prstGeom prst="rect">
            <a:avLst/>
          </a:prstGeom>
          <a:noFill/>
        </p:spPr>
        <p:txBody>
          <a:bodyPr wrap="square" rtlCol="0">
            <a:spAutoFit/>
          </a:bodyPr>
          <a:lstStyle/>
          <a:p>
            <a:r>
              <a:rPr lang="en-US" sz="1400" dirty="0" err="1">
                <a:solidFill>
                  <a:prstClr val="black"/>
                </a:solidFill>
              </a:rPr>
              <a:t>MergeSort</a:t>
            </a:r>
            <a:r>
              <a:rPr lang="en-US" sz="1400" dirty="0">
                <a:solidFill>
                  <a:prstClr val="black"/>
                </a:solidFill>
              </a:rPr>
              <a:t>(A, 6, 7)</a:t>
            </a:r>
          </a:p>
        </p:txBody>
      </p:sp>
      <p:sp>
        <p:nvSpPr>
          <p:cNvPr id="19" name="Content Placeholder 2"/>
          <p:cNvSpPr>
            <a:spLocks noGrp="1"/>
          </p:cNvSpPr>
          <p:nvPr>
            <p:ph idx="1"/>
          </p:nvPr>
        </p:nvSpPr>
        <p:spPr>
          <a:xfrm>
            <a:off x="4076700" y="1600201"/>
            <a:ext cx="3771900" cy="2209800"/>
          </a:xfrm>
          <a:ln>
            <a:solidFill>
              <a:schemeClr val="tx2">
                <a:lumMod val="75000"/>
              </a:schemeClr>
            </a:solidFill>
          </a:ln>
        </p:spPr>
        <p:txBody>
          <a:bodyPr/>
          <a:lstStyle/>
          <a:p>
            <a:pPr>
              <a:lnSpc>
                <a:spcPct val="90000"/>
              </a:lnSpc>
              <a:buNone/>
            </a:pPr>
            <a:r>
              <a:rPr lang="en-US" altLang="ko-KR" sz="1600" dirty="0" err="1" smtClean="0">
                <a:ea typeface="Gulim" pitchFamily="34" charset="-127"/>
              </a:rPr>
              <a:t>MergeSort</a:t>
            </a:r>
            <a:r>
              <a:rPr lang="en-US" altLang="ko-KR" sz="1600" dirty="0" smtClean="0">
                <a:ea typeface="Gulim" pitchFamily="34" charset="-127"/>
              </a:rPr>
              <a:t> (A, p, r)</a:t>
            </a:r>
          </a:p>
          <a:p>
            <a:pPr>
              <a:lnSpc>
                <a:spcPct val="90000"/>
              </a:lnSpc>
              <a:buNone/>
            </a:pPr>
            <a:r>
              <a:rPr lang="en-US" altLang="ko-KR" sz="1600" dirty="0" smtClean="0">
                <a:ea typeface="Gulim" pitchFamily="34" charset="-127"/>
              </a:rPr>
              <a:t>If p &lt; r</a:t>
            </a:r>
          </a:p>
          <a:p>
            <a:pPr>
              <a:lnSpc>
                <a:spcPct val="90000"/>
              </a:lnSpc>
              <a:buNone/>
            </a:pPr>
            <a:r>
              <a:rPr lang="en-US" altLang="ko-KR" sz="1600" dirty="0" smtClean="0">
                <a:ea typeface="Gulim" pitchFamily="34" charset="-127"/>
              </a:rPr>
              <a:t>{</a:t>
            </a:r>
          </a:p>
          <a:p>
            <a:pPr>
              <a:lnSpc>
                <a:spcPct val="90000"/>
              </a:lnSpc>
              <a:buNone/>
            </a:pPr>
            <a:r>
              <a:rPr lang="en-US" altLang="ko-KR" sz="1600" dirty="0" smtClean="0">
                <a:ea typeface="Gulim" pitchFamily="34" charset="-127"/>
              </a:rPr>
              <a:t>    q = (p + r)/2;</a:t>
            </a:r>
          </a:p>
          <a:p>
            <a:pPr>
              <a:lnSpc>
                <a:spcPct val="90000"/>
              </a:lnSpc>
              <a:buNone/>
            </a:pPr>
            <a:r>
              <a:rPr lang="en-US" altLang="ko-KR" sz="1600" dirty="0" smtClean="0">
                <a:ea typeface="Gulim" pitchFamily="34" charset="-127"/>
              </a:rPr>
              <a:t>     </a:t>
            </a:r>
            <a:r>
              <a:rPr lang="en-US" altLang="ko-KR" sz="1600" dirty="0" err="1" smtClean="0">
                <a:ea typeface="Gulim" pitchFamily="34" charset="-127"/>
              </a:rPr>
              <a:t>MergeSort</a:t>
            </a:r>
            <a:r>
              <a:rPr lang="en-US" altLang="ko-KR" sz="1600" dirty="0" smtClean="0">
                <a:ea typeface="Gulim" pitchFamily="34" charset="-127"/>
              </a:rPr>
              <a:t> (A, p, q);</a:t>
            </a:r>
          </a:p>
          <a:p>
            <a:pPr>
              <a:lnSpc>
                <a:spcPct val="90000"/>
              </a:lnSpc>
              <a:buNone/>
            </a:pPr>
            <a:r>
              <a:rPr lang="en-US" altLang="ko-KR" sz="1600" dirty="0" smtClean="0">
                <a:ea typeface="Gulim" pitchFamily="34" charset="-127"/>
              </a:rPr>
              <a:t>     </a:t>
            </a:r>
            <a:r>
              <a:rPr lang="en-US" altLang="ko-KR" sz="1600" dirty="0" err="1" smtClean="0">
                <a:ea typeface="Gulim" pitchFamily="34" charset="-127"/>
              </a:rPr>
              <a:t>MergeSort</a:t>
            </a:r>
            <a:r>
              <a:rPr lang="en-US" altLang="ko-KR" sz="1600" dirty="0" smtClean="0">
                <a:ea typeface="Gulim" pitchFamily="34" charset="-127"/>
              </a:rPr>
              <a:t> (A, q+1, r);</a:t>
            </a:r>
          </a:p>
          <a:p>
            <a:pPr>
              <a:lnSpc>
                <a:spcPct val="90000"/>
              </a:lnSpc>
              <a:buNone/>
            </a:pPr>
            <a:r>
              <a:rPr lang="en-US" altLang="ko-KR" sz="1600" dirty="0" smtClean="0">
                <a:ea typeface="Gulim" pitchFamily="34" charset="-127"/>
              </a:rPr>
              <a:t>     Merge (A, p, q, r);</a:t>
            </a:r>
          </a:p>
          <a:p>
            <a:pPr>
              <a:lnSpc>
                <a:spcPct val="90000"/>
              </a:lnSpc>
              <a:buNone/>
            </a:pPr>
            <a:r>
              <a:rPr lang="en-US" altLang="ko-KR" sz="1600" dirty="0" smtClean="0">
                <a:ea typeface="Gulim" pitchFamily="34" charset="-127"/>
              </a:rPr>
              <a:t>}</a:t>
            </a:r>
            <a:endParaRPr lang="en-US" sz="1600" dirty="0" smtClean="0"/>
          </a:p>
          <a:p>
            <a:pPr marL="0" indent="0">
              <a:buNone/>
            </a:pPr>
            <a:endParaRPr lang="en-US" sz="1600" dirty="0"/>
          </a:p>
        </p:txBody>
      </p:sp>
    </p:spTree>
    <p:extLst>
      <p:ext uri="{BB962C8B-B14F-4D97-AF65-F5344CB8AC3E}">
        <p14:creationId xmlns:p14="http://schemas.microsoft.com/office/powerpoint/2010/main" val="248758260"/>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60</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9</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8194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3" name="TextBox 52"/>
          <p:cNvSpPr txBox="1"/>
          <p:nvPr/>
        </p:nvSpPr>
        <p:spPr>
          <a:xfrm>
            <a:off x="381000" y="3304401"/>
            <a:ext cx="1295400" cy="276999"/>
          </a:xfrm>
          <a:prstGeom prst="rect">
            <a:avLst/>
          </a:prstGeom>
          <a:noFill/>
        </p:spPr>
        <p:txBody>
          <a:bodyPr wrap="square" rtlCol="0">
            <a:spAutoFit/>
          </a:bodyPr>
          <a:lstStyle/>
          <a:p>
            <a:r>
              <a:rPr lang="en-US" sz="1200" dirty="0" smtClean="0"/>
              <a:t>HEAPIFY(A, 3)</a:t>
            </a:r>
            <a:endParaRPr lang="en-US" sz="1200" dirty="0"/>
          </a:p>
        </p:txBody>
      </p: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9" name="Rectangle 8"/>
          <p:cNvSpPr/>
          <p:nvPr/>
        </p:nvSpPr>
        <p:spPr>
          <a:xfrm>
            <a:off x="1402080" y="373784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0" name="Rectangle 9"/>
          <p:cNvSpPr/>
          <p:nvPr/>
        </p:nvSpPr>
        <p:spPr>
          <a:xfrm>
            <a:off x="3048000"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3" name="Rectangle 2"/>
          <p:cNvSpPr/>
          <p:nvPr/>
        </p:nvSpPr>
        <p:spPr>
          <a:xfrm>
            <a:off x="1866900" y="4736068"/>
            <a:ext cx="332142" cy="369332"/>
          </a:xfrm>
          <a:prstGeom prst="rect">
            <a:avLst/>
          </a:prstGeom>
        </p:spPr>
        <p:txBody>
          <a:bodyPr wrap="none">
            <a:spAutoFit/>
          </a:bodyPr>
          <a:lstStyle/>
          <a:p>
            <a:pPr algn="ctr"/>
            <a:r>
              <a:rPr lang="en-US" dirty="0">
                <a:solidFill>
                  <a:prstClr val="black"/>
                </a:solidFill>
              </a:rPr>
              <a:t>4</a:t>
            </a:r>
          </a:p>
        </p:txBody>
      </p:sp>
      <p:sp>
        <p:nvSpPr>
          <p:cNvPr id="7" name="Rectangle 6"/>
          <p:cNvSpPr/>
          <p:nvPr/>
        </p:nvSpPr>
        <p:spPr>
          <a:xfrm>
            <a:off x="5335233" y="5612368"/>
            <a:ext cx="332142" cy="369332"/>
          </a:xfrm>
          <a:prstGeom prst="rect">
            <a:avLst/>
          </a:prstGeom>
        </p:spPr>
        <p:txBody>
          <a:bodyPr wrap="none">
            <a:spAutoFit/>
          </a:bodyPr>
          <a:lstStyle/>
          <a:p>
            <a:pPr algn="ctr"/>
            <a:r>
              <a:rPr lang="en-US" dirty="0">
                <a:solidFill>
                  <a:prstClr val="black"/>
                </a:solidFill>
              </a:rPr>
              <a:t>4</a:t>
            </a:r>
          </a:p>
        </p:txBody>
      </p:sp>
    </p:spTree>
    <p:extLst>
      <p:ext uri="{BB962C8B-B14F-4D97-AF65-F5344CB8AC3E}">
        <p14:creationId xmlns:p14="http://schemas.microsoft.com/office/powerpoint/2010/main" val="2613740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417 -0.00278 L 0.04948 0.14745 " pathEditMode="relative" rAng="0" ptsTypes="AA">
                                      <p:cBhvr>
                                        <p:cTn id="6" dur="2000" fill="hold"/>
                                        <p:tgtEl>
                                          <p:spTgt spid="9"/>
                                        </p:tgtEl>
                                        <p:attrNameLst>
                                          <p:attrName>ppt_x</p:attrName>
                                          <p:attrName>ppt_y</p:attrName>
                                        </p:attrNameLst>
                                      </p:cBhvr>
                                      <p:rCtr x="2257" y="7500"/>
                                    </p:animMotion>
                                  </p:childTnLst>
                                </p:cTn>
                              </p:par>
                            </p:childTnLst>
                          </p:cTn>
                        </p:par>
                        <p:par>
                          <p:cTn id="7" fill="hold">
                            <p:stCondLst>
                              <p:cond delay="2000"/>
                            </p:stCondLst>
                            <p:childTnLst>
                              <p:par>
                                <p:cTn id="8" presetID="37" presetClass="path" presetSubtype="0" accel="50000" decel="50000" fill="hold" grpId="0" nodeType="afterEffect">
                                  <p:stCondLst>
                                    <p:cond delay="0"/>
                                  </p:stCondLst>
                                  <p:childTnLst>
                                    <p:animMotion origin="layout" path="M 0 0 L 0.067 0.04 C 0.081 0.049 0.102 0.054 0.124 0.054 C 0.149 0.054 0.169 0.049 0.183 0.04 L 0.25 0 E" pathEditMode="relative" ptsTypes="">
                                      <p:cBhvr>
                                        <p:cTn id="9" dur="2000" fill="hold"/>
                                        <p:tgtEl>
                                          <p:spTgt spid="10"/>
                                        </p:tgtEl>
                                        <p:attrNameLst>
                                          <p:attrName>ppt_x</p:attrName>
                                          <p:attrName>ppt_y</p:attrName>
                                        </p:attrNameLst>
                                      </p:cBhvr>
                                    </p:animMotion>
                                  </p:childTnLst>
                                </p:cTn>
                              </p:par>
                              <p:par>
                                <p:cTn id="10" presetID="42" presetClass="path" presetSubtype="0" accel="50000" decel="50000" fill="hold" grpId="0" nodeType="withEffect">
                                  <p:stCondLst>
                                    <p:cond delay="0"/>
                                  </p:stCondLst>
                                  <p:childTnLst>
                                    <p:animMotion origin="layout" path="M 0.00486 0.00764 L -0.05069 -0.14305 " pathEditMode="relative" rAng="0" ptsTypes="AA">
                                      <p:cBhvr>
                                        <p:cTn id="11" dur="2000" fill="hold"/>
                                        <p:tgtEl>
                                          <p:spTgt spid="3"/>
                                        </p:tgtEl>
                                        <p:attrNameLst>
                                          <p:attrName>ppt_x</p:attrName>
                                          <p:attrName>ppt_y</p:attrName>
                                        </p:attrNameLst>
                                      </p:cBhvr>
                                      <p:rCtr x="-2778" y="-7546"/>
                                    </p:animMotion>
                                  </p:childTnLst>
                                </p:cTn>
                              </p:par>
                            </p:childTnLst>
                          </p:cTn>
                        </p:par>
                        <p:par>
                          <p:cTn id="12" fill="hold">
                            <p:stCondLst>
                              <p:cond delay="4000"/>
                            </p:stCondLst>
                            <p:childTnLst>
                              <p:par>
                                <p:cTn id="13" presetID="37" presetClass="path" presetSubtype="0" accel="50000" decel="50000" fill="hold" grpId="0" nodeType="afterEffect">
                                  <p:stCondLst>
                                    <p:cond delay="0"/>
                                  </p:stCondLst>
                                  <p:childTnLst>
                                    <p:animMotion origin="layout" path="M -0.00018 -4.44444E-6 L -0.06771 0.04051 C -0.08177 0.04954 -0.10296 0.05463 -0.125 0.05463 C -0.15018 0.05463 -0.17032 0.04954 -0.18438 0.04051 L -0.25174 -4.44444E-6 " pathEditMode="relative" rAng="0" ptsTypes="FffFF">
                                      <p:cBhvr>
                                        <p:cTn id="14" dur="2000" fill="hold"/>
                                        <p:tgtEl>
                                          <p:spTgt spid="7"/>
                                        </p:tgtEl>
                                        <p:attrNameLst>
                                          <p:attrName>ppt_x</p:attrName>
                                          <p:attrName>ppt_y</p:attrName>
                                        </p:attrNameLst>
                                      </p:cBhvr>
                                      <p:rCtr x="-12587"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0" grpId="0"/>
      <p:bldP spid="3" grpId="0"/>
      <p:bldP spid="7"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61</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9</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765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 name="Rectangle 4"/>
          <p:cNvSpPr/>
          <p:nvPr/>
        </p:nvSpPr>
        <p:spPr>
          <a:xfrm>
            <a:off x="3314700" y="1600200"/>
            <a:ext cx="479618" cy="369332"/>
          </a:xfrm>
          <a:prstGeom prst="rect">
            <a:avLst/>
          </a:prstGeom>
        </p:spPr>
        <p:txBody>
          <a:bodyPr wrap="none">
            <a:spAutoFit/>
          </a:bodyPr>
          <a:lstStyle/>
          <a:p>
            <a:pPr algn="ctr"/>
            <a:r>
              <a:rPr lang="en-US" dirty="0">
                <a:solidFill>
                  <a:prstClr val="black"/>
                </a:solidFill>
              </a:rPr>
              <a:t>14</a:t>
            </a:r>
          </a:p>
        </p:txBody>
      </p:sp>
      <p:sp>
        <p:nvSpPr>
          <p:cNvPr id="11" name="Rectangle 10"/>
          <p:cNvSpPr/>
          <p:nvPr/>
        </p:nvSpPr>
        <p:spPr>
          <a:xfrm>
            <a:off x="1858608" y="4745593"/>
            <a:ext cx="332142" cy="369332"/>
          </a:xfrm>
          <a:prstGeom prst="rect">
            <a:avLst/>
          </a:prstGeom>
        </p:spPr>
        <p:txBody>
          <a:bodyPr wrap="none">
            <a:spAutoFit/>
          </a:bodyPr>
          <a:lstStyle/>
          <a:p>
            <a:pPr algn="ctr"/>
            <a:r>
              <a:rPr lang="en-US" dirty="0">
                <a:solidFill>
                  <a:prstClr val="black"/>
                </a:solidFill>
              </a:rPr>
              <a:t>1</a:t>
            </a:r>
          </a:p>
        </p:txBody>
      </p:sp>
      <p:sp>
        <p:nvSpPr>
          <p:cNvPr id="12" name="Rectangle 11"/>
          <p:cNvSpPr/>
          <p:nvPr/>
        </p:nvSpPr>
        <p:spPr>
          <a:xfrm>
            <a:off x="1596832" y="5612368"/>
            <a:ext cx="479618" cy="369332"/>
          </a:xfrm>
          <a:prstGeom prst="rect">
            <a:avLst/>
          </a:prstGeom>
        </p:spPr>
        <p:txBody>
          <a:bodyPr wrap="none">
            <a:spAutoFit/>
          </a:bodyPr>
          <a:lstStyle/>
          <a:p>
            <a:pPr algn="ctr"/>
            <a:r>
              <a:rPr lang="en-US" dirty="0">
                <a:solidFill>
                  <a:prstClr val="black"/>
                </a:solidFill>
              </a:rPr>
              <a:t>14</a:t>
            </a:r>
          </a:p>
        </p:txBody>
      </p:sp>
      <p:sp>
        <p:nvSpPr>
          <p:cNvPr id="13" name="Rectangle 12"/>
          <p:cNvSpPr/>
          <p:nvPr/>
        </p:nvSpPr>
        <p:spPr>
          <a:xfrm>
            <a:off x="5335233" y="5612368"/>
            <a:ext cx="332142" cy="369332"/>
          </a:xfrm>
          <a:prstGeom prst="rect">
            <a:avLst/>
          </a:prstGeom>
        </p:spPr>
        <p:txBody>
          <a:bodyPr wrap="none">
            <a:spAutoFit/>
          </a:bodyPr>
          <a:lstStyle/>
          <a:p>
            <a:pPr algn="ctr"/>
            <a:r>
              <a:rPr lang="en-US" dirty="0">
                <a:solidFill>
                  <a:prstClr val="black"/>
                </a:solidFill>
              </a:rPr>
              <a:t>1</a:t>
            </a:r>
          </a:p>
        </p:txBody>
      </p:sp>
    </p:spTree>
    <p:extLst>
      <p:ext uri="{BB962C8B-B14F-4D97-AF65-F5344CB8AC3E}">
        <p14:creationId xmlns:p14="http://schemas.microsoft.com/office/powerpoint/2010/main" val="3101083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312 -0.00278 L -0.16893 0.45925 " pathEditMode="relative" rAng="0" ptsTypes="AA">
                                      <p:cBhvr>
                                        <p:cTn id="6" dur="2000" fill="hold"/>
                                        <p:tgtEl>
                                          <p:spTgt spid="5"/>
                                        </p:tgtEl>
                                        <p:attrNameLst>
                                          <p:attrName>ppt_x</p:attrName>
                                          <p:attrName>ppt_y</p:attrName>
                                        </p:attrNameLst>
                                      </p:cBhvr>
                                      <p:rCtr x="-8611" y="23102"/>
                                    </p:animMotion>
                                  </p:childTnLst>
                                </p:cTn>
                              </p:par>
                              <p:par>
                                <p:cTn id="7" presetID="37" presetClass="path" presetSubtype="0" accel="50000" decel="50000" fill="hold" grpId="0" nodeType="withEffect">
                                  <p:stCondLst>
                                    <p:cond delay="0"/>
                                  </p:stCondLst>
                                  <p:childTnLst>
                                    <p:animMotion origin="layout" path="M 1.94444E-6 -0.0007 L 0.10694 0.03981 C 0.12934 0.04884 0.16285 0.05393 0.19774 0.05393 C 0.23767 0.05393 0.26962 0.04884 0.29201 0.03981 L 0.39913 -0.0007 " pathEditMode="relative" rAng="0" ptsTypes="FffFF">
                                      <p:cBhvr>
                                        <p:cTn id="8" dur="2000" fill="hold"/>
                                        <p:tgtEl>
                                          <p:spTgt spid="12"/>
                                        </p:tgtEl>
                                        <p:attrNameLst>
                                          <p:attrName>ppt_x</p:attrName>
                                          <p:attrName>ppt_y</p:attrName>
                                        </p:attrNameLst>
                                      </p:cBhvr>
                                      <p:rCtr x="19948"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417 -0.00486 L 0.16615 -0.45694 " pathEditMode="relative" rAng="0" ptsTypes="AA">
                                      <p:cBhvr>
                                        <p:cTn id="11" dur="2000" fill="hold"/>
                                        <p:tgtEl>
                                          <p:spTgt spid="11"/>
                                        </p:tgtEl>
                                        <p:attrNameLst>
                                          <p:attrName>ppt_x</p:attrName>
                                          <p:attrName>ppt_y</p:attrName>
                                        </p:attrNameLst>
                                      </p:cBhvr>
                                      <p:rCtr x="8090" y="-22616"/>
                                    </p:animMotion>
                                  </p:childTnLst>
                                </p:cTn>
                              </p:par>
                              <p:par>
                                <p:cTn id="12" presetID="37" presetClass="path" presetSubtype="0" accel="50000" decel="50000" fill="hold" grpId="0" nodeType="withEffect">
                                  <p:stCondLst>
                                    <p:cond delay="0"/>
                                  </p:stCondLst>
                                  <p:childTnLst>
                                    <p:animMotion origin="layout" path="M -0.00468 -0.0007 L -0.11024 0.03981 C -0.13229 0.04884 -0.16528 0.05393 -0.19982 0.05393 C -0.23906 0.05393 -0.27048 0.04884 -0.29253 0.03981 L -0.39791 -0.0007 " pathEditMode="relative" rAng="0" ptsTypes="FffFF">
                                      <p:cBhvr>
                                        <p:cTn id="13" dur="2000" fill="hold"/>
                                        <p:tgtEl>
                                          <p:spTgt spid="13"/>
                                        </p:tgtEl>
                                        <p:attrNameLst>
                                          <p:attrName>ppt_x</p:attrName>
                                          <p:attrName>ppt_y</p:attrName>
                                        </p:attrNameLst>
                                      </p:cBhvr>
                                      <p:rCtr x="-19670"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3" grpId="0"/>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62</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9</a:t>
            </a: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cxnSp>
        <p:nvCxnSpPr>
          <p:cNvPr id="120852" name="AutoShape 20"/>
          <p:cNvCxnSpPr>
            <a:cxnSpLocks noChangeShapeType="1"/>
            <a:stCxn id="120838" idx="5"/>
            <a:endCxn id="120843" idx="0"/>
          </p:cNvCxnSpPr>
          <p:nvPr/>
        </p:nvCxnSpPr>
        <p:spPr bwMode="auto">
          <a:xfrm>
            <a:off x="1751013" y="4113213"/>
            <a:ext cx="268287"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solidFill>
                  <a:prstClr val="black"/>
                </a:solidFill>
              </a:rPr>
              <a:t>9</a:t>
            </a: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8</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 name="Rectangle 4"/>
          <p:cNvSpPr/>
          <p:nvPr/>
        </p:nvSpPr>
        <p:spPr>
          <a:xfrm>
            <a:off x="3388438" y="1600200"/>
            <a:ext cx="332142"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2" name="Rectangle 11"/>
          <p:cNvSpPr/>
          <p:nvPr/>
        </p:nvSpPr>
        <p:spPr>
          <a:xfrm>
            <a:off x="1670570" y="5612368"/>
            <a:ext cx="332142"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53" name="TextBox 52"/>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3" name="Rectangle 2"/>
          <p:cNvSpPr/>
          <p:nvPr/>
        </p:nvSpPr>
        <p:spPr>
          <a:xfrm>
            <a:off x="4540057" y="2667000"/>
            <a:ext cx="479618" cy="369332"/>
          </a:xfrm>
          <a:prstGeom prst="rect">
            <a:avLst/>
          </a:prstGeom>
        </p:spPr>
        <p:txBody>
          <a:bodyPr wrap="none">
            <a:spAutoFit/>
          </a:bodyPr>
          <a:lstStyle/>
          <a:p>
            <a:pPr algn="ctr"/>
            <a:r>
              <a:rPr lang="en-US" dirty="0">
                <a:solidFill>
                  <a:prstClr val="black"/>
                </a:solidFill>
              </a:rPr>
              <a:t>10</a:t>
            </a:r>
          </a:p>
        </p:txBody>
      </p:sp>
      <p:sp>
        <p:nvSpPr>
          <p:cNvPr id="7" name="Rectangle 6"/>
          <p:cNvSpPr/>
          <p:nvPr/>
        </p:nvSpPr>
        <p:spPr>
          <a:xfrm>
            <a:off x="2514600" y="5612368"/>
            <a:ext cx="479618" cy="369332"/>
          </a:xfrm>
          <a:prstGeom prst="rect">
            <a:avLst/>
          </a:prstGeom>
        </p:spPr>
        <p:txBody>
          <a:bodyPr wrap="none">
            <a:spAutoFit/>
          </a:bodyPr>
          <a:lstStyle/>
          <a:p>
            <a:pPr algn="ctr"/>
            <a:r>
              <a:rPr lang="en-US" dirty="0">
                <a:solidFill>
                  <a:prstClr val="black"/>
                </a:solidFill>
              </a:rPr>
              <a:t>10</a:t>
            </a:r>
          </a:p>
        </p:txBody>
      </p:sp>
    </p:spTree>
    <p:extLst>
      <p:ext uri="{BB962C8B-B14F-4D97-AF65-F5344CB8AC3E}">
        <p14:creationId xmlns:p14="http://schemas.microsoft.com/office/powerpoint/2010/main" val="5976324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mph" presetSubtype="2" fill="hold" nodeType="clickEffect">
                                  <p:stCondLst>
                                    <p:cond delay="0"/>
                                  </p:stCondLst>
                                  <p:childTnLst>
                                    <p:animClr clrSpc="rgb" dir="cw">
                                      <p:cBhvr>
                                        <p:cTn id="6" dur="2000" fill="hold"/>
                                        <p:tgtEl>
                                          <p:spTgt spid="120843"/>
                                        </p:tgtEl>
                                        <p:attrNameLst>
                                          <p:attrName>fillcolor</p:attrName>
                                        </p:attrNameLst>
                                      </p:cBhvr>
                                      <p:to>
                                        <a:srgbClr val="FFCCFF"/>
                                      </p:to>
                                    </p:animClr>
                                    <p:set>
                                      <p:cBhvr>
                                        <p:cTn id="7" dur="2000" fill="hold"/>
                                        <p:tgtEl>
                                          <p:spTgt spid="120843"/>
                                        </p:tgtEl>
                                        <p:attrNameLst>
                                          <p:attrName>fill.type</p:attrName>
                                        </p:attrNameLst>
                                      </p:cBhvr>
                                      <p:to>
                                        <p:strVal val="solid"/>
                                      </p:to>
                                    </p:set>
                                    <p:set>
                                      <p:cBhvr>
                                        <p:cTn id="8" dur="2000" fill="hold"/>
                                        <p:tgtEl>
                                          <p:spTgt spid="120843"/>
                                        </p:tgtEl>
                                        <p:attrNameLst>
                                          <p:attrName>fill.on</p:attrName>
                                        </p:attrNameLst>
                                      </p:cBhvr>
                                      <p:to>
                                        <p:strVal val="true"/>
                                      </p:to>
                                    </p:set>
                                  </p:childTnLst>
                                </p:cTn>
                              </p:par>
                              <p:par>
                                <p:cTn id="9" presetID="1" presetClass="emph" presetSubtype="2" fill="hold" nodeType="withEffect">
                                  <p:stCondLst>
                                    <p:cond delay="0"/>
                                  </p:stCondLst>
                                  <p:childTnLst>
                                    <p:animClr clrSpc="rgb" dir="cw">
                                      <p:cBhvr>
                                        <p:cTn id="10" dur="2000" fill="hold"/>
                                        <p:tgtEl>
                                          <p:spTgt spid="120862"/>
                                        </p:tgtEl>
                                        <p:attrNameLst>
                                          <p:attrName>fillcolor</p:attrName>
                                        </p:attrNameLst>
                                      </p:cBhvr>
                                      <p:to>
                                        <a:srgbClr val="FFCCFF"/>
                                      </p:to>
                                    </p:animClr>
                                    <p:set>
                                      <p:cBhvr>
                                        <p:cTn id="11" dur="2000" fill="hold"/>
                                        <p:tgtEl>
                                          <p:spTgt spid="120862"/>
                                        </p:tgtEl>
                                        <p:attrNameLst>
                                          <p:attrName>fill.type</p:attrName>
                                        </p:attrNameLst>
                                      </p:cBhvr>
                                      <p:to>
                                        <p:strVal val="solid"/>
                                      </p:to>
                                    </p:set>
                                    <p:set>
                                      <p:cBhvr>
                                        <p:cTn id="12" dur="2000" fill="hold"/>
                                        <p:tgtEl>
                                          <p:spTgt spid="120862"/>
                                        </p:tgtEl>
                                        <p:attrNameLst>
                                          <p:attrName>fill.on</p:attrName>
                                        </p:attrNameLst>
                                      </p:cBhvr>
                                      <p:to>
                                        <p:strVal val="true"/>
                                      </p:to>
                                    </p:set>
                                  </p:childTnLst>
                                </p:cTn>
                              </p:par>
                              <p:par>
                                <p:cTn id="13" presetID="1" presetClass="exit" presetSubtype="0" fill="hold" nodeType="withEffect">
                                  <p:stCondLst>
                                    <p:cond delay="0"/>
                                  </p:stCondLst>
                                  <p:childTnLst>
                                    <p:set>
                                      <p:cBhvr>
                                        <p:cTn id="14" dur="1" fill="hold">
                                          <p:stCondLst>
                                            <p:cond delay="0"/>
                                          </p:stCondLst>
                                        </p:cTn>
                                        <p:tgtEl>
                                          <p:spTgt spid="120852"/>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0.00434 1.11111E-6 L -3.05556E-6 0.03333 " pathEditMode="relative" rAng="0" ptsTypes="AA">
                                      <p:cBhvr>
                                        <p:cTn id="18" dur="2000" fill="hold"/>
                                        <p:tgtEl>
                                          <p:spTgt spid="8"/>
                                        </p:tgtEl>
                                        <p:attrNameLst>
                                          <p:attrName>ppt_x</p:attrName>
                                          <p:attrName>ppt_y</p:attrName>
                                        </p:attrNameLst>
                                      </p:cBhvr>
                                      <p:rCtr x="208" y="1667"/>
                                    </p:animMotion>
                                  </p:childTnLst>
                                </p:cTn>
                              </p:par>
                            </p:childTnLst>
                          </p:cTn>
                        </p:par>
                        <p:par>
                          <p:cTn id="19" fill="hold">
                            <p:stCondLst>
                              <p:cond delay="2000"/>
                            </p:stCondLst>
                            <p:childTnLst>
                              <p:par>
                                <p:cTn id="20" presetID="1" presetClass="entr" presetSubtype="0" fill="hold" grpId="0" nodeType="afterEffect">
                                  <p:stCondLst>
                                    <p:cond delay="0"/>
                                  </p:stCondLst>
                                  <p:childTnLst>
                                    <p:set>
                                      <p:cBhvr>
                                        <p:cTn id="21" dur="1" fill="hold">
                                          <p:stCondLst>
                                            <p:cond delay="0"/>
                                          </p:stCondLst>
                                        </p:cTn>
                                        <p:tgtEl>
                                          <p:spTgt spid="53"/>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42" presetClass="path" presetSubtype="0" accel="50000" decel="50000" fill="hold" grpId="0" nodeType="clickEffect">
                                  <p:stCondLst>
                                    <p:cond delay="0"/>
                                  </p:stCondLst>
                                  <p:childTnLst>
                                    <p:animMotion origin="layout" path="M -0.00105 0.00416 L 0.13229 0.15509 " pathEditMode="relative" rAng="0" ptsTypes="AA">
                                      <p:cBhvr>
                                        <p:cTn id="25" dur="2000" fill="hold"/>
                                        <p:tgtEl>
                                          <p:spTgt spid="5"/>
                                        </p:tgtEl>
                                        <p:attrNameLst>
                                          <p:attrName>ppt_x</p:attrName>
                                          <p:attrName>ppt_y</p:attrName>
                                        </p:attrNameLst>
                                      </p:cBhvr>
                                      <p:rCtr x="6667" y="7546"/>
                                    </p:animMotion>
                                  </p:childTnLst>
                                </p:cTn>
                              </p:par>
                              <p:par>
                                <p:cTn id="26" presetID="37" presetClass="path" presetSubtype="0" accel="50000" decel="50000" fill="hold" grpId="0" nodeType="withEffect">
                                  <p:stCondLst>
                                    <p:cond delay="0"/>
                                  </p:stCondLst>
                                  <p:childTnLst>
                                    <p:animMotion origin="layout" path="M 1.94444E-6 -0.0007 L 0.02656 0.03981 C 0.03212 0.04884 0.04045 0.05393 0.04913 0.05393 C 0.05903 0.05393 0.06684 0.04884 0.07239 0.03981 L 0.09913 -0.0007 " pathEditMode="relative" rAng="0" ptsTypes="FffFF">
                                      <p:cBhvr>
                                        <p:cTn id="27" dur="2000" fill="hold"/>
                                        <p:tgtEl>
                                          <p:spTgt spid="12"/>
                                        </p:tgtEl>
                                        <p:attrNameLst>
                                          <p:attrName>ppt_x</p:attrName>
                                          <p:attrName>ppt_y</p:attrName>
                                        </p:attrNameLst>
                                      </p:cBhvr>
                                      <p:rCtr x="4948" y="2731"/>
                                    </p:animMotion>
                                  </p:childTnLst>
                                </p:cTn>
                              </p:par>
                            </p:childTnLst>
                          </p:cTn>
                        </p:par>
                        <p:par>
                          <p:cTn id="28" fill="hold">
                            <p:stCondLst>
                              <p:cond delay="2000"/>
                            </p:stCondLst>
                            <p:childTnLst>
                              <p:par>
                                <p:cTn id="29" presetID="42" presetClass="path" presetSubtype="0" accel="50000" decel="50000" fill="hold" grpId="0" nodeType="afterEffect">
                                  <p:stCondLst>
                                    <p:cond delay="0"/>
                                  </p:stCondLst>
                                  <p:childTnLst>
                                    <p:animMotion origin="layout" path="M 0.00417 0.00278 L -0.13524 -0.15278 " pathEditMode="relative" rAng="0" ptsTypes="AA">
                                      <p:cBhvr>
                                        <p:cTn id="30" dur="2000" fill="hold"/>
                                        <p:tgtEl>
                                          <p:spTgt spid="3"/>
                                        </p:tgtEl>
                                        <p:attrNameLst>
                                          <p:attrName>ppt_x</p:attrName>
                                          <p:attrName>ppt_y</p:attrName>
                                        </p:attrNameLst>
                                      </p:cBhvr>
                                      <p:rCtr x="-6979" y="-7778"/>
                                    </p:animMotion>
                                  </p:childTnLst>
                                </p:cTn>
                              </p:par>
                              <p:par>
                                <p:cTn id="31" presetID="37" presetClass="path" presetSubtype="0" accel="50000" decel="50000" fill="hold" grpId="0" nodeType="withEffect">
                                  <p:stCondLst>
                                    <p:cond delay="0"/>
                                  </p:stCondLst>
                                  <p:childTnLst>
                                    <p:animMotion origin="layout" path="M -0.00121 -0.0007 L -0.02847 0.03981 C -0.0342 0.04884 -0.04271 0.05393 -0.05156 0.05393 C -0.06163 0.05393 -0.06962 0.04884 -0.07535 0.03981 L -0.10243 -0.0007 " pathEditMode="relative" rAng="0" ptsTypes="FffFF">
                                      <p:cBhvr>
                                        <p:cTn id="32" dur="2000" fill="hold"/>
                                        <p:tgtEl>
                                          <p:spTgt spid="7"/>
                                        </p:tgtEl>
                                        <p:attrNameLst>
                                          <p:attrName>ppt_x</p:attrName>
                                          <p:attrName>ppt_y</p:attrName>
                                        </p:attrNameLst>
                                      </p:cBhvr>
                                      <p:rCtr x="-5069"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2" grpId="0"/>
      <p:bldP spid="53" grpId="0"/>
      <p:bldP spid="3" grpId="0"/>
      <p:bldP spid="7"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63</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2</a:t>
            </a: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2</a:t>
            </a: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8</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84797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3" name="TextBox 52"/>
          <p:cNvSpPr txBox="1"/>
          <p:nvPr/>
        </p:nvSpPr>
        <p:spPr>
          <a:xfrm>
            <a:off x="4114800" y="2209800"/>
            <a:ext cx="1524000" cy="276999"/>
          </a:xfrm>
          <a:prstGeom prst="rect">
            <a:avLst/>
          </a:prstGeom>
          <a:noFill/>
        </p:spPr>
        <p:txBody>
          <a:bodyPr wrap="square" rtlCol="0">
            <a:spAutoFit/>
          </a:bodyPr>
          <a:lstStyle/>
          <a:p>
            <a:r>
              <a:rPr lang="en-US" sz="1200" dirty="0" smtClean="0"/>
              <a:t>HEAPIFY(A, 1)</a:t>
            </a:r>
            <a:endParaRPr lang="en-US" sz="1200" dirty="0"/>
          </a:p>
        </p:txBody>
      </p: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3" name="Rectangle 2"/>
          <p:cNvSpPr/>
          <p:nvPr/>
        </p:nvSpPr>
        <p:spPr>
          <a:xfrm>
            <a:off x="4613795" y="2667000"/>
            <a:ext cx="332142"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7" name="Rectangle 6"/>
          <p:cNvSpPr/>
          <p:nvPr/>
        </p:nvSpPr>
        <p:spPr>
          <a:xfrm>
            <a:off x="2592033" y="5612368"/>
            <a:ext cx="332142" cy="369332"/>
          </a:xfrm>
          <a:prstGeom prst="rect">
            <a:avLst/>
          </a:prstGeom>
        </p:spPr>
        <p:txBody>
          <a:bodyPr wrap="none">
            <a:spAutoFit/>
          </a:bodyPr>
          <a:lstStyle/>
          <a:p>
            <a:pPr algn="ctr"/>
            <a:r>
              <a:rPr lang="en-US" dirty="0">
                <a:solidFill>
                  <a:prstClr val="black"/>
                </a:solidFill>
              </a:rPr>
              <a:t>1</a:t>
            </a:r>
          </a:p>
        </p:txBody>
      </p:sp>
      <p:sp>
        <p:nvSpPr>
          <p:cNvPr id="9" name="Rectangle 8"/>
          <p:cNvSpPr/>
          <p:nvPr/>
        </p:nvSpPr>
        <p:spPr>
          <a:xfrm>
            <a:off x="3962400" y="5612368"/>
            <a:ext cx="332142" cy="369332"/>
          </a:xfrm>
          <a:prstGeom prst="rect">
            <a:avLst/>
          </a:prstGeom>
        </p:spPr>
        <p:txBody>
          <a:bodyPr wrap="none">
            <a:spAutoFit/>
          </a:bodyPr>
          <a:lstStyle/>
          <a:p>
            <a:pPr algn="ctr"/>
            <a:r>
              <a:rPr lang="en-US" dirty="0">
                <a:solidFill>
                  <a:prstClr val="black"/>
                </a:solidFill>
              </a:rPr>
              <a:t>9</a:t>
            </a:r>
          </a:p>
        </p:txBody>
      </p:sp>
      <p:sp>
        <p:nvSpPr>
          <p:cNvPr id="10" name="Rectangle 9"/>
          <p:cNvSpPr/>
          <p:nvPr/>
        </p:nvSpPr>
        <p:spPr>
          <a:xfrm>
            <a:off x="3849333" y="3743325"/>
            <a:ext cx="332142" cy="369332"/>
          </a:xfrm>
          <a:prstGeom prst="rect">
            <a:avLst/>
          </a:prstGeom>
        </p:spPr>
        <p:txBody>
          <a:bodyPr wrap="none">
            <a:spAutoFit/>
          </a:bodyPr>
          <a:lstStyle/>
          <a:p>
            <a:pPr algn="ctr"/>
            <a:r>
              <a:rPr lang="en-US" dirty="0">
                <a:solidFill>
                  <a:prstClr val="black"/>
                </a:solidFill>
              </a:rPr>
              <a:t>9</a:t>
            </a:r>
          </a:p>
        </p:txBody>
      </p:sp>
    </p:spTree>
    <p:extLst>
      <p:ext uri="{BB962C8B-B14F-4D97-AF65-F5344CB8AC3E}">
        <p14:creationId xmlns:p14="http://schemas.microsoft.com/office/powerpoint/2010/main" val="1175304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313 -0.00417 L -0.08628 0.15787 " pathEditMode="relative" rAng="0" ptsTypes="AA">
                                      <p:cBhvr>
                                        <p:cTn id="6" dur="2000" fill="hold"/>
                                        <p:tgtEl>
                                          <p:spTgt spid="3"/>
                                        </p:tgtEl>
                                        <p:attrNameLst>
                                          <p:attrName>ppt_x</p:attrName>
                                          <p:attrName>ppt_y</p:attrName>
                                        </p:attrNameLst>
                                      </p:cBhvr>
                                      <p:rCtr x="-4479" y="8102"/>
                                    </p:animMotion>
                                  </p:childTnLst>
                                </p:cTn>
                              </p:par>
                              <p:par>
                                <p:cTn id="7" presetID="37" presetClass="path" presetSubtype="0" accel="50000" decel="50000" fill="hold" grpId="0" nodeType="withEffect">
                                  <p:stCondLst>
                                    <p:cond delay="0"/>
                                  </p:stCondLst>
                                  <p:childTnLst>
                                    <p:animMotion origin="layout" path="M -2.5E-6 -0.0007 L 0.03976 0.03981 C 0.04809 0.04884 0.06059 0.05393 0.07344 0.05393 C 0.08837 0.05393 0.10018 0.04884 0.10851 0.03981 L 0.14844 -0.0007 " pathEditMode="relative" rAng="0" ptsTypes="FffFF">
                                      <p:cBhvr>
                                        <p:cTn id="8" dur="2000" fill="hold"/>
                                        <p:tgtEl>
                                          <p:spTgt spid="7"/>
                                        </p:tgtEl>
                                        <p:attrNameLst>
                                          <p:attrName>ppt_x</p:attrName>
                                          <p:attrName>ppt_y</p:attrName>
                                        </p:attrNameLst>
                                      </p:cBhvr>
                                      <p:rCtr x="7413"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26 -0.00602 L 0.08334 -0.15649 " pathEditMode="relative" rAng="0" ptsTypes="AA">
                                      <p:cBhvr>
                                        <p:cTn id="11" dur="2000" fill="hold"/>
                                        <p:tgtEl>
                                          <p:spTgt spid="10"/>
                                        </p:tgtEl>
                                        <p:attrNameLst>
                                          <p:attrName>ppt_x</p:attrName>
                                          <p:attrName>ppt_y</p:attrName>
                                        </p:attrNameLst>
                                      </p:cBhvr>
                                      <p:rCtr x="4288" y="-7523"/>
                                    </p:animMotion>
                                  </p:childTnLst>
                                </p:cTn>
                              </p:par>
                              <p:par>
                                <p:cTn id="12" presetID="37" presetClass="path" presetSubtype="0" accel="50000" decel="50000" fill="hold" grpId="0" nodeType="withEffect">
                                  <p:stCondLst>
                                    <p:cond delay="0"/>
                                  </p:stCondLst>
                                  <p:childTnLst>
                                    <p:animMotion origin="layout" path="M -0.00139 -0.0007 L -0.04202 0.03981 C -0.05052 0.04884 -0.06337 0.05393 -0.07656 0.05393 C -0.09167 0.05393 -0.10382 0.04884 -0.11233 0.03981 L -0.15278 -0.0007 " pathEditMode="relative" rAng="0" ptsTypes="FffFF">
                                      <p:cBhvr>
                                        <p:cTn id="13" dur="2000" fill="hold"/>
                                        <p:tgtEl>
                                          <p:spTgt spid="9"/>
                                        </p:tgtEl>
                                        <p:attrNameLst>
                                          <p:attrName>ppt_x</p:attrName>
                                          <p:attrName>ppt_y</p:attrName>
                                        </p:attrNameLst>
                                      </p:cBhvr>
                                      <p:rCtr x="-7569"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7" grpId="0"/>
      <p:bldP spid="9" grpId="0"/>
      <p:bldP spid="10" grpId="0"/>
    </p:bld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64</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cxnSp>
        <p:nvCxnSpPr>
          <p:cNvPr id="120851" name="AutoShape 19"/>
          <p:cNvCxnSpPr>
            <a:cxnSpLocks noChangeShapeType="1"/>
            <a:stCxn id="120838" idx="3"/>
            <a:endCxn id="120842" idx="0"/>
          </p:cNvCxnSpPr>
          <p:nvPr/>
        </p:nvCxnSpPr>
        <p:spPr bwMode="auto">
          <a:xfrm flipH="1">
            <a:off x="1104900" y="4113213"/>
            <a:ext cx="268288" cy="5349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8</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8602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 name="Rectangle 4"/>
          <p:cNvSpPr/>
          <p:nvPr/>
        </p:nvSpPr>
        <p:spPr>
          <a:xfrm>
            <a:off x="3301807" y="1609725"/>
            <a:ext cx="479618" cy="369332"/>
          </a:xfrm>
          <a:prstGeom prst="rect">
            <a:avLst/>
          </a:prstGeom>
        </p:spPr>
        <p:txBody>
          <a:bodyPr wrap="none">
            <a:spAutoFit/>
          </a:bodyPr>
          <a:lstStyle/>
          <a:p>
            <a:pPr algn="ctr"/>
            <a:r>
              <a:rPr lang="en-US" dirty="0">
                <a:solidFill>
                  <a:prstClr val="black"/>
                </a:solidFill>
              </a:rPr>
              <a:t>10</a:t>
            </a:r>
          </a:p>
        </p:txBody>
      </p:sp>
      <p:sp>
        <p:nvSpPr>
          <p:cNvPr id="11" name="Rectangle 10"/>
          <p:cNvSpPr/>
          <p:nvPr/>
        </p:nvSpPr>
        <p:spPr>
          <a:xfrm>
            <a:off x="953733" y="4736068"/>
            <a:ext cx="332142" cy="369332"/>
          </a:xfrm>
          <a:prstGeom prst="rect">
            <a:avLst/>
          </a:prstGeom>
        </p:spPr>
        <p:txBody>
          <a:bodyPr wrap="none">
            <a:spAutoFit/>
          </a:bodyPr>
          <a:lstStyle/>
          <a:p>
            <a:pPr algn="ctr"/>
            <a:r>
              <a:rPr lang="en-US" dirty="0">
                <a:solidFill>
                  <a:prstClr val="black"/>
                </a:solidFill>
              </a:rPr>
              <a:t>2</a:t>
            </a:r>
          </a:p>
        </p:txBody>
      </p:sp>
      <p:sp>
        <p:nvSpPr>
          <p:cNvPr id="12" name="Rectangle 11"/>
          <p:cNvSpPr/>
          <p:nvPr/>
        </p:nvSpPr>
        <p:spPr>
          <a:xfrm>
            <a:off x="1600200" y="5612368"/>
            <a:ext cx="479618" cy="369332"/>
          </a:xfrm>
          <a:prstGeom prst="rect">
            <a:avLst/>
          </a:prstGeom>
        </p:spPr>
        <p:txBody>
          <a:bodyPr wrap="none">
            <a:spAutoFit/>
          </a:bodyPr>
          <a:lstStyle/>
          <a:p>
            <a:pPr algn="ctr"/>
            <a:r>
              <a:rPr lang="en-US" dirty="0">
                <a:solidFill>
                  <a:prstClr val="black"/>
                </a:solidFill>
              </a:rPr>
              <a:t>10</a:t>
            </a:r>
          </a:p>
        </p:txBody>
      </p:sp>
      <p:sp>
        <p:nvSpPr>
          <p:cNvPr id="13" name="Rectangle 12"/>
          <p:cNvSpPr/>
          <p:nvPr/>
        </p:nvSpPr>
        <p:spPr>
          <a:xfrm>
            <a:off x="4868508" y="5612368"/>
            <a:ext cx="332142" cy="369332"/>
          </a:xfrm>
          <a:prstGeom prst="rect">
            <a:avLst/>
          </a:prstGeom>
        </p:spPr>
        <p:txBody>
          <a:bodyPr wrap="none">
            <a:spAutoFit/>
          </a:bodyPr>
          <a:lstStyle/>
          <a:p>
            <a:pPr algn="ctr"/>
            <a:r>
              <a:rPr lang="en-US" dirty="0">
                <a:solidFill>
                  <a:prstClr val="black"/>
                </a:solidFill>
              </a:rPr>
              <a:t>2</a:t>
            </a:r>
          </a:p>
        </p:txBody>
      </p:sp>
    </p:spTree>
    <p:extLst>
      <p:ext uri="{BB962C8B-B14F-4D97-AF65-F5344CB8AC3E}">
        <p14:creationId xmlns:p14="http://schemas.microsoft.com/office/powerpoint/2010/main" val="3077222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209 -0.00416 L -0.26754 0.45787 " pathEditMode="relative" rAng="0" ptsTypes="AA">
                                      <p:cBhvr>
                                        <p:cTn id="6" dur="2000" fill="hold"/>
                                        <p:tgtEl>
                                          <p:spTgt spid="5"/>
                                        </p:tgtEl>
                                        <p:attrNameLst>
                                          <p:attrName>ppt_x</p:attrName>
                                          <p:attrName>ppt_y</p:attrName>
                                        </p:attrNameLst>
                                      </p:cBhvr>
                                      <p:rCtr x="-13281" y="23102"/>
                                    </p:animMotion>
                                  </p:childTnLst>
                                </p:cTn>
                              </p:par>
                              <p:par>
                                <p:cTn id="7" presetID="37" presetClass="path" presetSubtype="0" accel="50000" decel="50000" fill="hold" grpId="0" nodeType="withEffect">
                                  <p:stCondLst>
                                    <p:cond delay="0"/>
                                  </p:stCondLst>
                                  <p:childTnLst>
                                    <p:animMotion origin="layout" path="M 4.72222E-6 -0.0007 L 0.0934 0.03981 C 0.11302 0.04884 0.14236 0.05393 0.17291 0.05393 C 0.20781 0.05393 0.23559 0.04884 0.2552 0.03981 L 0.34878 -0.0007 " pathEditMode="relative" rAng="0" ptsTypes="FffFF">
                                      <p:cBhvr>
                                        <p:cTn id="8" dur="2000" fill="hold"/>
                                        <p:tgtEl>
                                          <p:spTgt spid="12"/>
                                        </p:tgtEl>
                                        <p:attrNameLst>
                                          <p:attrName>ppt_x</p:attrName>
                                          <p:attrName>ppt_y</p:attrName>
                                        </p:attrNameLst>
                                      </p:cBhvr>
                                      <p:rCtr x="17431"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156 -0.00347 L 0.2625 -0.45417 " pathEditMode="relative" rAng="0" ptsTypes="AA">
                                      <p:cBhvr>
                                        <p:cTn id="11" dur="2000" fill="hold"/>
                                        <p:tgtEl>
                                          <p:spTgt spid="11"/>
                                        </p:tgtEl>
                                        <p:attrNameLst>
                                          <p:attrName>ppt_x</p:attrName>
                                          <p:attrName>ppt_y</p:attrName>
                                        </p:attrNameLst>
                                      </p:cBhvr>
                                      <p:rCtr x="13038" y="-22546"/>
                                    </p:animMotion>
                                  </p:childTnLst>
                                </p:cTn>
                              </p:par>
                              <p:par>
                                <p:cTn id="12" presetID="37" presetClass="path" presetSubtype="0" accel="50000" decel="50000" fill="hold" grpId="0" nodeType="withEffect">
                                  <p:stCondLst>
                                    <p:cond delay="0"/>
                                  </p:stCondLst>
                                  <p:childTnLst>
                                    <p:animMotion origin="layout" path="M -0.00052 -0.0007 L -0.09462 0.03981 C -0.11423 0.04884 -0.14375 0.05393 -0.17448 0.05393 C -0.20937 0.05393 -0.2375 0.04884 -0.25712 0.03981 L -0.35104 -0.0007 " pathEditMode="relative" rAng="0" ptsTypes="FffFF">
                                      <p:cBhvr>
                                        <p:cTn id="13" dur="2000" fill="hold"/>
                                        <p:tgtEl>
                                          <p:spTgt spid="13"/>
                                        </p:tgtEl>
                                        <p:attrNameLst>
                                          <p:attrName>ppt_x</p:attrName>
                                          <p:attrName>ppt_y</p:attrName>
                                        </p:attrNameLst>
                                      </p:cBhvr>
                                      <p:rCtr x="-17535"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11" grpId="0"/>
      <p:bldP spid="12" grpId="0"/>
      <p:bldP spid="13" grpId="0"/>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65</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3</a:t>
            </a: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3</a:t>
            </a: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7</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6" name="TextBox 55"/>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5" name="Rectangle 4"/>
          <p:cNvSpPr/>
          <p:nvPr/>
        </p:nvSpPr>
        <p:spPr>
          <a:xfrm>
            <a:off x="3375545" y="1609725"/>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4611333" y="2686050"/>
            <a:ext cx="332142" cy="369332"/>
          </a:xfrm>
          <a:prstGeom prst="rect">
            <a:avLst/>
          </a:prstGeom>
        </p:spPr>
        <p:txBody>
          <a:bodyPr wrap="none">
            <a:spAutoFit/>
          </a:bodyPr>
          <a:lstStyle/>
          <a:p>
            <a:pPr algn="ctr"/>
            <a:r>
              <a:rPr lang="en-US" dirty="0">
                <a:solidFill>
                  <a:prstClr val="black"/>
                </a:solidFill>
              </a:rPr>
              <a:t>9</a:t>
            </a:r>
          </a:p>
        </p:txBody>
      </p:sp>
      <p:sp>
        <p:nvSpPr>
          <p:cNvPr id="7" name="Rectangle 6"/>
          <p:cNvSpPr/>
          <p:nvPr/>
        </p:nvSpPr>
        <p:spPr>
          <a:xfrm>
            <a:off x="1677633" y="5612368"/>
            <a:ext cx="332142" cy="369332"/>
          </a:xfrm>
          <a:prstGeom prst="rect">
            <a:avLst/>
          </a:prstGeom>
        </p:spPr>
        <p:txBody>
          <a:bodyPr wrap="none">
            <a:spAutoFit/>
          </a:bodyPr>
          <a:lstStyle/>
          <a:p>
            <a:pPr algn="ctr"/>
            <a:r>
              <a:rPr lang="en-US" dirty="0">
                <a:solidFill>
                  <a:prstClr val="black"/>
                </a:solidFill>
              </a:rPr>
              <a:t>2</a:t>
            </a:r>
          </a:p>
        </p:txBody>
      </p:sp>
      <p:sp>
        <p:nvSpPr>
          <p:cNvPr id="9" name="Rectangle 8"/>
          <p:cNvSpPr/>
          <p:nvPr/>
        </p:nvSpPr>
        <p:spPr>
          <a:xfrm>
            <a:off x="2582508" y="5612368"/>
            <a:ext cx="332142" cy="369332"/>
          </a:xfrm>
          <a:prstGeom prst="rect">
            <a:avLst/>
          </a:prstGeom>
        </p:spPr>
        <p:txBody>
          <a:bodyPr wrap="none">
            <a:spAutoFit/>
          </a:bodyPr>
          <a:lstStyle/>
          <a:p>
            <a:pPr algn="ctr"/>
            <a:r>
              <a:rPr lang="en-US" dirty="0">
                <a:solidFill>
                  <a:prstClr val="black"/>
                </a:solidFill>
              </a:rPr>
              <a:t>9</a:t>
            </a:r>
          </a:p>
        </p:txBody>
      </p:sp>
    </p:spTree>
    <p:extLst>
      <p:ext uri="{BB962C8B-B14F-4D97-AF65-F5344CB8AC3E}">
        <p14:creationId xmlns:p14="http://schemas.microsoft.com/office/powerpoint/2010/main" val="1357084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04 -0.00556 L 0.00834 0.02778 " pathEditMode="relative" rAng="0" ptsTypes="AA">
                                      <p:cBhvr>
                                        <p:cTn id="6" dur="2000" fill="hold"/>
                                        <p:tgtEl>
                                          <p:spTgt spid="8"/>
                                        </p:tgtEl>
                                        <p:attrNameLst>
                                          <p:attrName>ppt_x</p:attrName>
                                          <p:attrName>ppt_y</p:attrName>
                                        </p:attrNameLst>
                                      </p:cBhvr>
                                      <p:rCtr x="208" y="1667"/>
                                    </p:animMotion>
                                  </p:childTnLst>
                                </p:cTn>
                              </p:par>
                            </p:childTnLst>
                          </p:cTn>
                        </p:par>
                        <p:par>
                          <p:cTn id="7" fill="hold">
                            <p:stCondLst>
                              <p:cond delay="2000"/>
                            </p:stCondLst>
                            <p:childTnLst>
                              <p:par>
                                <p:cTn id="8" presetID="1" presetClass="entr" presetSubtype="0" fill="hold" grpId="0" nodeType="afterEffect">
                                  <p:stCondLst>
                                    <p:cond delay="0"/>
                                  </p:stCondLst>
                                  <p:childTnLst>
                                    <p:set>
                                      <p:cBhvr>
                                        <p:cTn id="9" dur="1" fill="hold">
                                          <p:stCondLst>
                                            <p:cond delay="0"/>
                                          </p:stCondLst>
                                        </p:cTn>
                                        <p:tgtEl>
                                          <p:spTgt spid="56"/>
                                        </p:tgtEl>
                                        <p:attrNameLst>
                                          <p:attrName>style.visibility</p:attrName>
                                        </p:attrNameLst>
                                      </p:cBhvr>
                                      <p:to>
                                        <p:strVal val="visible"/>
                                      </p:to>
                                    </p:set>
                                  </p:childTnLst>
                                </p:cTn>
                              </p:par>
                            </p:childTnLst>
                          </p:cTn>
                        </p:par>
                      </p:childTnLst>
                    </p:cTn>
                  </p:par>
                  <p:par>
                    <p:cTn id="10" fill="hold">
                      <p:stCondLst>
                        <p:cond delay="indefinite"/>
                      </p:stCondLst>
                      <p:childTnLst>
                        <p:par>
                          <p:cTn id="11" fill="hold">
                            <p:stCondLst>
                              <p:cond delay="0"/>
                            </p:stCondLst>
                            <p:childTnLst>
                              <p:par>
                                <p:cTn id="12" presetID="42" presetClass="path" presetSubtype="0" accel="50000" decel="50000" fill="hold" grpId="0" nodeType="clickEffect">
                                  <p:stCondLst>
                                    <p:cond delay="0"/>
                                  </p:stCondLst>
                                  <p:childTnLst>
                                    <p:animMotion origin="layout" path="M 0.0052 -0.00138 L 0.13455 0.15926 " pathEditMode="relative" rAng="0" ptsTypes="AA">
                                      <p:cBhvr>
                                        <p:cTn id="13" dur="2000" fill="hold"/>
                                        <p:tgtEl>
                                          <p:spTgt spid="5"/>
                                        </p:tgtEl>
                                        <p:attrNameLst>
                                          <p:attrName>ppt_x</p:attrName>
                                          <p:attrName>ppt_y</p:attrName>
                                        </p:attrNameLst>
                                      </p:cBhvr>
                                      <p:rCtr x="6458" y="8032"/>
                                    </p:animMotion>
                                  </p:childTnLst>
                                </p:cTn>
                              </p:par>
                              <p:par>
                                <p:cTn id="14" presetID="37" presetClass="path" presetSubtype="0" accel="50000" decel="50000" fill="hold" grpId="0" nodeType="withEffect">
                                  <p:stCondLst>
                                    <p:cond delay="0"/>
                                  </p:stCondLst>
                                  <p:childTnLst>
                                    <p:animMotion origin="layout" path="M -2.5E-6 -0.0007 L 0.02622 0.03981 C 0.03177 0.04884 0.04011 0.05393 0.04879 0.05393 C 0.05851 0.05393 0.0665 0.04884 0.07205 0.03981 L 0.09844 -0.0007 " pathEditMode="relative" rAng="0" ptsTypes="FffFF">
                                      <p:cBhvr>
                                        <p:cTn id="15" dur="2000" fill="hold"/>
                                        <p:tgtEl>
                                          <p:spTgt spid="7"/>
                                        </p:tgtEl>
                                        <p:attrNameLst>
                                          <p:attrName>ppt_x</p:attrName>
                                          <p:attrName>ppt_y</p:attrName>
                                        </p:attrNameLst>
                                      </p:cBhvr>
                                      <p:rCtr x="4913" y="2731"/>
                                    </p:animMotion>
                                  </p:childTnLst>
                                </p:cTn>
                              </p:par>
                            </p:childTnLst>
                          </p:cTn>
                        </p:par>
                        <p:par>
                          <p:cTn id="16" fill="hold">
                            <p:stCondLst>
                              <p:cond delay="2000"/>
                            </p:stCondLst>
                            <p:childTnLst>
                              <p:par>
                                <p:cTn id="17" presetID="42" presetClass="path" presetSubtype="0" accel="50000" decel="50000" fill="hold" grpId="0" nodeType="afterEffect">
                                  <p:stCondLst>
                                    <p:cond delay="0"/>
                                  </p:stCondLst>
                                  <p:childTnLst>
                                    <p:animMotion origin="layout" path="M -0.00365 -0.00185 L -0.13438 -0.15371 " pathEditMode="relative" rAng="0" ptsTypes="AA">
                                      <p:cBhvr>
                                        <p:cTn id="18" dur="2000" fill="hold"/>
                                        <p:tgtEl>
                                          <p:spTgt spid="3"/>
                                        </p:tgtEl>
                                        <p:attrNameLst>
                                          <p:attrName>ppt_x</p:attrName>
                                          <p:attrName>ppt_y</p:attrName>
                                        </p:attrNameLst>
                                      </p:cBhvr>
                                      <p:rCtr x="-6545" y="-7593"/>
                                    </p:animMotion>
                                  </p:childTnLst>
                                </p:cTn>
                              </p:par>
                              <p:par>
                                <p:cTn id="19" presetID="37" presetClass="path" presetSubtype="0" accel="50000" decel="50000" fill="hold" grpId="0" nodeType="withEffect">
                                  <p:stCondLst>
                                    <p:cond delay="0"/>
                                  </p:stCondLst>
                                  <p:childTnLst>
                                    <p:animMotion origin="layout" path="M -0.00052 -0.0007 L -0.0276 0.03981 C -0.03316 0.04884 -0.04166 0.05393 -0.05052 0.05393 C -0.06041 0.05393 -0.06857 0.04884 -0.07413 0.03981 L -0.10104 -0.0007 " pathEditMode="relative" rAng="0" ptsTypes="FffFF">
                                      <p:cBhvr>
                                        <p:cTn id="20" dur="2000" fill="hold"/>
                                        <p:tgtEl>
                                          <p:spTgt spid="9"/>
                                        </p:tgtEl>
                                        <p:attrNameLst>
                                          <p:attrName>ppt_x</p:attrName>
                                          <p:attrName>ppt_y</p:attrName>
                                        </p:attrNameLst>
                                      </p:cBhvr>
                                      <p:rCtr x="-5035"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 grpId="0"/>
      <p:bldP spid="3" grpId="0"/>
      <p:bldP spid="7" grpId="0"/>
      <p:bldP spid="9" grpId="0"/>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66</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7</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83845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6" name="TextBox 55"/>
          <p:cNvSpPr txBox="1"/>
          <p:nvPr/>
        </p:nvSpPr>
        <p:spPr>
          <a:xfrm>
            <a:off x="3200400" y="2542401"/>
            <a:ext cx="1524000" cy="276999"/>
          </a:xfrm>
          <a:prstGeom prst="rect">
            <a:avLst/>
          </a:prstGeom>
          <a:noFill/>
        </p:spPr>
        <p:txBody>
          <a:bodyPr wrap="square" rtlCol="0">
            <a:spAutoFit/>
          </a:bodyPr>
          <a:lstStyle/>
          <a:p>
            <a:r>
              <a:rPr lang="en-US" sz="1200" dirty="0" smtClean="0"/>
              <a:t>HEAPIFY(A, 2)</a:t>
            </a:r>
            <a:endParaRPr lang="en-US" sz="1200" dirty="0"/>
          </a:p>
        </p:txBody>
      </p:sp>
      <p:sp>
        <p:nvSpPr>
          <p:cNvPr id="3" name="Rectangle 2"/>
          <p:cNvSpPr/>
          <p:nvPr/>
        </p:nvSpPr>
        <p:spPr>
          <a:xfrm>
            <a:off x="4611333" y="2686050"/>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9" name="Rectangle 8"/>
          <p:cNvSpPr/>
          <p:nvPr/>
        </p:nvSpPr>
        <p:spPr>
          <a:xfrm>
            <a:off x="2582508" y="5612368"/>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0" name="Rectangle 9"/>
          <p:cNvSpPr/>
          <p:nvPr/>
        </p:nvSpPr>
        <p:spPr>
          <a:xfrm>
            <a:off x="5440008" y="3745468"/>
            <a:ext cx="332142" cy="369332"/>
          </a:xfrm>
          <a:prstGeom prst="rect">
            <a:avLst/>
          </a:prstGeom>
        </p:spPr>
        <p:txBody>
          <a:bodyPr wrap="none">
            <a:spAutoFit/>
          </a:bodyPr>
          <a:lstStyle/>
          <a:p>
            <a:pPr algn="ctr"/>
            <a:r>
              <a:rPr lang="en-US" dirty="0">
                <a:solidFill>
                  <a:prstClr val="black"/>
                </a:solidFill>
              </a:rPr>
              <a:t>3</a:t>
            </a:r>
          </a:p>
        </p:txBody>
      </p:sp>
      <p:sp>
        <p:nvSpPr>
          <p:cNvPr id="11" name="Rectangle 10"/>
          <p:cNvSpPr/>
          <p:nvPr/>
        </p:nvSpPr>
        <p:spPr>
          <a:xfrm>
            <a:off x="4415454" y="5612368"/>
            <a:ext cx="332142" cy="369332"/>
          </a:xfrm>
          <a:prstGeom prst="rect">
            <a:avLst/>
          </a:prstGeom>
        </p:spPr>
        <p:txBody>
          <a:bodyPr wrap="none">
            <a:spAutoFit/>
          </a:bodyPr>
          <a:lstStyle/>
          <a:p>
            <a:pPr algn="ctr"/>
            <a:r>
              <a:rPr lang="en-US" dirty="0">
                <a:solidFill>
                  <a:prstClr val="black"/>
                </a:solidFill>
              </a:rPr>
              <a:t>3</a:t>
            </a:r>
          </a:p>
        </p:txBody>
      </p:sp>
    </p:spTree>
    <p:extLst>
      <p:ext uri="{BB962C8B-B14F-4D97-AF65-F5344CB8AC3E}">
        <p14:creationId xmlns:p14="http://schemas.microsoft.com/office/powerpoint/2010/main" val="11401733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417 0.00555 L 0.0901 0.1537 " pathEditMode="relative" rAng="0" ptsTypes="AA">
                                      <p:cBhvr>
                                        <p:cTn id="6" dur="2000" fill="hold"/>
                                        <p:tgtEl>
                                          <p:spTgt spid="3"/>
                                        </p:tgtEl>
                                        <p:attrNameLst>
                                          <p:attrName>ppt_x</p:attrName>
                                          <p:attrName>ppt_y</p:attrName>
                                        </p:attrNameLst>
                                      </p:cBhvr>
                                      <p:rCtr x="4705" y="7407"/>
                                    </p:animMotion>
                                  </p:childTnLst>
                                </p:cTn>
                              </p:par>
                              <p:par>
                                <p:cTn id="7" presetID="37" presetClass="path" presetSubtype="0" accel="50000" decel="50000" fill="hold" grpId="0" nodeType="withEffect">
                                  <p:stCondLst>
                                    <p:cond delay="0"/>
                                  </p:stCondLst>
                                  <p:childTnLst>
                                    <p:animMotion origin="layout" path="M -8.33333E-7 -0.0007 L 0.0533 0.03981 C 0.06458 0.04884 0.08142 0.05393 0.09879 0.05393 C 0.11875 0.05393 0.13472 0.04884 0.14601 0.03981 L 0.19948 -0.0007 " pathEditMode="relative" rAng="0" ptsTypes="FffFF">
                                      <p:cBhvr>
                                        <p:cTn id="8" dur="2000" fill="hold"/>
                                        <p:tgtEl>
                                          <p:spTgt spid="9"/>
                                        </p:tgtEl>
                                        <p:attrNameLst>
                                          <p:attrName>ppt_x</p:attrName>
                                          <p:attrName>ppt_y</p:attrName>
                                        </p:attrNameLst>
                                      </p:cBhvr>
                                      <p:rCtr x="9965"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573 -0.00209 L -0.09062 -0.15278 " pathEditMode="relative" rAng="0" ptsTypes="AA">
                                      <p:cBhvr>
                                        <p:cTn id="11" dur="2000" fill="hold"/>
                                        <p:tgtEl>
                                          <p:spTgt spid="10"/>
                                        </p:tgtEl>
                                        <p:attrNameLst>
                                          <p:attrName>ppt_x</p:attrName>
                                          <p:attrName>ppt_y</p:attrName>
                                        </p:attrNameLst>
                                      </p:cBhvr>
                                      <p:rCtr x="-4826" y="-7546"/>
                                    </p:animMotion>
                                  </p:childTnLst>
                                </p:cTn>
                              </p:par>
                              <p:par>
                                <p:cTn id="12" presetID="37" presetClass="path" presetSubtype="0" accel="50000" decel="50000" fill="hold" grpId="0" nodeType="withEffect">
                                  <p:stCondLst>
                                    <p:cond delay="0"/>
                                  </p:stCondLst>
                                  <p:childTnLst>
                                    <p:animMotion origin="layout" path="M -0.00104 -0.0007 L -0.05503 0.03981 C -0.06632 0.04884 -0.08316 0.05393 -0.10086 0.05393 C -0.12083 0.05393 -0.13698 0.04884 -0.14826 0.03981 L -0.20208 -0.0007 " pathEditMode="relative" rAng="0" ptsTypes="FffFF">
                                      <p:cBhvr>
                                        <p:cTn id="13" dur="2000" fill="hold"/>
                                        <p:tgtEl>
                                          <p:spTgt spid="11"/>
                                        </p:tgtEl>
                                        <p:attrNameLst>
                                          <p:attrName>ppt_x</p:attrName>
                                          <p:attrName>ppt_y</p:attrName>
                                        </p:attrNameLst>
                                      </p:cBhvr>
                                      <p:rCtr x="-10052"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P spid="10" grpId="0"/>
      <p:bldP spid="11" grpId="0"/>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67</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8</a:t>
            </a: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7</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765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5440008" y="3745468"/>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1" name="Rectangle 10"/>
          <p:cNvSpPr/>
          <p:nvPr/>
        </p:nvSpPr>
        <p:spPr>
          <a:xfrm>
            <a:off x="4415454" y="5612368"/>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2" name="Rectangle 11"/>
          <p:cNvSpPr/>
          <p:nvPr/>
        </p:nvSpPr>
        <p:spPr>
          <a:xfrm>
            <a:off x="3390900" y="1619250"/>
            <a:ext cx="332142" cy="369332"/>
          </a:xfrm>
          <a:prstGeom prst="rect">
            <a:avLst/>
          </a:prstGeom>
        </p:spPr>
        <p:txBody>
          <a:bodyPr wrap="none">
            <a:spAutoFit/>
          </a:bodyPr>
          <a:lstStyle/>
          <a:p>
            <a:pPr algn="ctr"/>
            <a:r>
              <a:rPr lang="en-US" dirty="0">
                <a:solidFill>
                  <a:prstClr val="black"/>
                </a:solidFill>
              </a:rPr>
              <a:t>9</a:t>
            </a:r>
          </a:p>
        </p:txBody>
      </p:sp>
      <p:sp>
        <p:nvSpPr>
          <p:cNvPr id="13" name="Rectangle 12"/>
          <p:cNvSpPr/>
          <p:nvPr/>
        </p:nvSpPr>
        <p:spPr>
          <a:xfrm>
            <a:off x="1666875" y="5612368"/>
            <a:ext cx="332142" cy="369332"/>
          </a:xfrm>
          <a:prstGeom prst="rect">
            <a:avLst/>
          </a:prstGeom>
        </p:spPr>
        <p:txBody>
          <a:bodyPr wrap="none">
            <a:spAutoFit/>
          </a:bodyPr>
          <a:lstStyle/>
          <a:p>
            <a:pPr algn="ctr"/>
            <a:r>
              <a:rPr lang="en-US" dirty="0">
                <a:solidFill>
                  <a:prstClr val="black"/>
                </a:solidFill>
              </a:rPr>
              <a:t>9</a:t>
            </a:r>
          </a:p>
        </p:txBody>
      </p:sp>
    </p:spTree>
    <p:extLst>
      <p:ext uri="{BB962C8B-B14F-4D97-AF65-F5344CB8AC3E}">
        <p14:creationId xmlns:p14="http://schemas.microsoft.com/office/powerpoint/2010/main" val="6511641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417 0.00834 L 0.22361 0.31204 " pathEditMode="relative" rAng="0" ptsTypes="AA">
                                      <p:cBhvr>
                                        <p:cTn id="6" dur="2000" fill="hold"/>
                                        <p:tgtEl>
                                          <p:spTgt spid="12"/>
                                        </p:tgtEl>
                                        <p:attrNameLst>
                                          <p:attrName>ppt_x</p:attrName>
                                          <p:attrName>ppt_y</p:attrName>
                                        </p:attrNameLst>
                                      </p:cBhvr>
                                      <p:rCtr x="10972" y="15185"/>
                                    </p:animMotion>
                                  </p:childTnLst>
                                </p:cTn>
                              </p:par>
                              <p:par>
                                <p:cTn id="7" presetID="37" presetClass="path" presetSubtype="0" accel="50000" decel="50000" fill="hold" grpId="0" nodeType="withEffect">
                                  <p:stCondLst>
                                    <p:cond delay="0"/>
                                  </p:stCondLst>
                                  <p:childTnLst>
                                    <p:animMotion origin="layout" path="M 2.77778E-6 -0.0007 L 0.08021 0.03981 C 0.09705 0.04884 0.12222 0.05393 0.14843 0.05393 C 0.17847 0.05393 0.20243 0.04884 0.21927 0.03981 L 0.29965 -0.0007 " pathEditMode="relative" rAng="0" ptsTypes="FffFF">
                                      <p:cBhvr>
                                        <p:cTn id="8" dur="2000" fill="hold"/>
                                        <p:tgtEl>
                                          <p:spTgt spid="13"/>
                                        </p:tgtEl>
                                        <p:attrNameLst>
                                          <p:attrName>ppt_x</p:attrName>
                                          <p:attrName>ppt_y</p:attrName>
                                        </p:attrNameLst>
                                      </p:cBhvr>
                                      <p:rCtr x="14983"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364 -0.00486 L -0.225 -0.31111 " pathEditMode="relative" rAng="0" ptsTypes="AA">
                                      <p:cBhvr>
                                        <p:cTn id="11" dur="2000" fill="hold"/>
                                        <p:tgtEl>
                                          <p:spTgt spid="10"/>
                                        </p:tgtEl>
                                        <p:attrNameLst>
                                          <p:attrName>ppt_x</p:attrName>
                                          <p:attrName>ppt_y</p:attrName>
                                        </p:attrNameLst>
                                      </p:cBhvr>
                                      <p:rCtr x="-11076" y="-15324"/>
                                    </p:animMotion>
                                  </p:childTnLst>
                                </p:cTn>
                              </p:par>
                              <p:par>
                                <p:cTn id="12" presetID="37" presetClass="path" presetSubtype="0" accel="50000" decel="50000" fill="hold" grpId="0" nodeType="withEffect">
                                  <p:stCondLst>
                                    <p:cond delay="0"/>
                                  </p:stCondLst>
                                  <p:childTnLst>
                                    <p:animMotion origin="layout" path="M -0.00104 -0.0007 L -0.08177 0.03981 C -0.09878 0.04884 -0.12413 0.05393 -0.15034 0.05393 C -0.18055 0.05393 -0.20451 0.04884 -0.22152 0.03981 L -0.30208 -0.0007 " pathEditMode="relative" rAng="0" ptsTypes="FffFF">
                                      <p:cBhvr>
                                        <p:cTn id="13" dur="2000" fill="hold"/>
                                        <p:tgtEl>
                                          <p:spTgt spid="11"/>
                                        </p:tgtEl>
                                        <p:attrNameLst>
                                          <p:attrName>ppt_x</p:attrName>
                                          <p:attrName>ppt_y</p:attrName>
                                        </p:attrNameLst>
                                      </p:cBhvr>
                                      <p:rCtr x="-15052"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68</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solidFill>
                  <a:prstClr val="black"/>
                </a:solidFill>
              </a:rPr>
              <a:t>7</a:t>
            </a: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cxnSp>
        <p:nvCxnSpPr>
          <p:cNvPr id="120850" name="AutoShape 18"/>
          <p:cNvCxnSpPr>
            <a:cxnSpLocks noChangeShapeType="1"/>
            <a:stCxn id="120837" idx="5"/>
            <a:endCxn id="120841" idx="0"/>
          </p:cNvCxnSpPr>
          <p:nvPr/>
        </p:nvCxnSpPr>
        <p:spPr bwMode="auto">
          <a:xfrm>
            <a:off x="4951413" y="3046413"/>
            <a:ext cx="6492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a:solidFill>
                  <a:prstClr val="black"/>
                </a:solidFill>
              </a:rPr>
              <a:t>7</a:t>
            </a: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6</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7652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12" name="Rectangle 11"/>
          <p:cNvSpPr/>
          <p:nvPr/>
        </p:nvSpPr>
        <p:spPr>
          <a:xfrm>
            <a:off x="3390900" y="1619250"/>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3" name="Rectangle 12"/>
          <p:cNvSpPr/>
          <p:nvPr/>
        </p:nvSpPr>
        <p:spPr>
          <a:xfrm>
            <a:off x="1666875" y="5612368"/>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53" name="TextBox 52"/>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5" name="Rectangle 4"/>
          <p:cNvSpPr/>
          <p:nvPr/>
        </p:nvSpPr>
        <p:spPr>
          <a:xfrm>
            <a:off x="2247900" y="2676525"/>
            <a:ext cx="332142" cy="369332"/>
          </a:xfrm>
          <a:prstGeom prst="rect">
            <a:avLst/>
          </a:prstGeom>
        </p:spPr>
        <p:txBody>
          <a:bodyPr wrap="none">
            <a:spAutoFit/>
          </a:bodyPr>
          <a:lstStyle/>
          <a:p>
            <a:pPr algn="ctr"/>
            <a:r>
              <a:rPr lang="en-US" dirty="0">
                <a:solidFill>
                  <a:prstClr val="black"/>
                </a:solidFill>
              </a:rPr>
              <a:t>8</a:t>
            </a:r>
          </a:p>
        </p:txBody>
      </p:sp>
      <p:sp>
        <p:nvSpPr>
          <p:cNvPr id="7" name="Rectangle 6"/>
          <p:cNvSpPr/>
          <p:nvPr/>
        </p:nvSpPr>
        <p:spPr>
          <a:xfrm>
            <a:off x="2114550" y="5612368"/>
            <a:ext cx="332142" cy="369332"/>
          </a:xfrm>
          <a:prstGeom prst="rect">
            <a:avLst/>
          </a:prstGeom>
        </p:spPr>
        <p:txBody>
          <a:bodyPr wrap="none">
            <a:spAutoFit/>
          </a:bodyPr>
          <a:lstStyle/>
          <a:p>
            <a:pPr algn="ctr"/>
            <a:r>
              <a:rPr lang="en-US" dirty="0">
                <a:solidFill>
                  <a:prstClr val="black"/>
                </a:solidFill>
              </a:rPr>
              <a:t>8</a:t>
            </a:r>
          </a:p>
        </p:txBody>
      </p:sp>
    </p:spTree>
    <p:extLst>
      <p:ext uri="{BB962C8B-B14F-4D97-AF65-F5344CB8AC3E}">
        <p14:creationId xmlns:p14="http://schemas.microsoft.com/office/powerpoint/2010/main" val="20195102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mph" presetSubtype="2" fill="hold" nodeType="afterEffect">
                                  <p:stCondLst>
                                    <p:cond delay="0"/>
                                  </p:stCondLst>
                                  <p:childTnLst>
                                    <p:animClr clrSpc="rgb" dir="cw">
                                      <p:cBhvr>
                                        <p:cTn id="9" dur="2000" fill="hold"/>
                                        <p:tgtEl>
                                          <p:spTgt spid="120841"/>
                                        </p:tgtEl>
                                        <p:attrNameLst>
                                          <p:attrName>fillcolor</p:attrName>
                                        </p:attrNameLst>
                                      </p:cBhvr>
                                      <p:to>
                                        <a:srgbClr val="FFCCFF"/>
                                      </p:to>
                                    </p:animClr>
                                    <p:set>
                                      <p:cBhvr>
                                        <p:cTn id="10" dur="2000" fill="hold"/>
                                        <p:tgtEl>
                                          <p:spTgt spid="120841"/>
                                        </p:tgtEl>
                                        <p:attrNameLst>
                                          <p:attrName>fill.type</p:attrName>
                                        </p:attrNameLst>
                                      </p:cBhvr>
                                      <p:to>
                                        <p:strVal val="solid"/>
                                      </p:to>
                                    </p:set>
                                    <p:set>
                                      <p:cBhvr>
                                        <p:cTn id="11" dur="2000" fill="hold"/>
                                        <p:tgtEl>
                                          <p:spTgt spid="120841"/>
                                        </p:tgtEl>
                                        <p:attrNameLst>
                                          <p:attrName>fill.on</p:attrName>
                                        </p:attrNameLst>
                                      </p:cBhvr>
                                      <p:to>
                                        <p:strVal val="true"/>
                                      </p:to>
                                    </p:set>
                                  </p:childTnLst>
                                </p:cTn>
                              </p:par>
                              <p:par>
                                <p:cTn id="12" presetID="1" presetClass="emph" presetSubtype="2" fill="hold" nodeType="withEffect">
                                  <p:stCondLst>
                                    <p:cond delay="0"/>
                                  </p:stCondLst>
                                  <p:childTnLst>
                                    <p:animClr clrSpc="rgb" dir="cw">
                                      <p:cBhvr>
                                        <p:cTn id="13" dur="2000" fill="hold"/>
                                        <p:tgtEl>
                                          <p:spTgt spid="120860"/>
                                        </p:tgtEl>
                                        <p:attrNameLst>
                                          <p:attrName>fillcolor</p:attrName>
                                        </p:attrNameLst>
                                      </p:cBhvr>
                                      <p:to>
                                        <a:srgbClr val="FFCCFF"/>
                                      </p:to>
                                    </p:animClr>
                                    <p:set>
                                      <p:cBhvr>
                                        <p:cTn id="14" dur="2000" fill="hold"/>
                                        <p:tgtEl>
                                          <p:spTgt spid="120860"/>
                                        </p:tgtEl>
                                        <p:attrNameLst>
                                          <p:attrName>fill.type</p:attrName>
                                        </p:attrNameLst>
                                      </p:cBhvr>
                                      <p:to>
                                        <p:strVal val="solid"/>
                                      </p:to>
                                    </p:set>
                                    <p:set>
                                      <p:cBhvr>
                                        <p:cTn id="15" dur="2000" fill="hold"/>
                                        <p:tgtEl>
                                          <p:spTgt spid="120860"/>
                                        </p:tgtEl>
                                        <p:attrNameLst>
                                          <p:attrName>fill.on</p:attrName>
                                        </p:attrNameLst>
                                      </p:cBhvr>
                                      <p:to>
                                        <p:strVal val="true"/>
                                      </p:to>
                                    </p:set>
                                  </p:childTnLst>
                                </p:cTn>
                              </p:par>
                              <p:par>
                                <p:cTn id="16" presetID="1" presetClass="exit" presetSubtype="0" fill="hold" nodeType="withEffect">
                                  <p:stCondLst>
                                    <p:cond delay="0"/>
                                  </p:stCondLst>
                                  <p:childTnLst>
                                    <p:set>
                                      <p:cBhvr>
                                        <p:cTn id="17" dur="1" fill="hold">
                                          <p:stCondLst>
                                            <p:cond delay="0"/>
                                          </p:stCondLst>
                                        </p:cTn>
                                        <p:tgtEl>
                                          <p:spTgt spid="120850"/>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833 -0.00139 L 0.00434 0.03055 " pathEditMode="relative" rAng="0" ptsTypes="AA">
                                      <p:cBhvr>
                                        <p:cTn id="21" dur="2000" fill="hold"/>
                                        <p:tgtEl>
                                          <p:spTgt spid="8"/>
                                        </p:tgtEl>
                                        <p:attrNameLst>
                                          <p:attrName>ppt_x</p:attrName>
                                          <p:attrName>ppt_y</p:attrName>
                                        </p:attrNameLst>
                                      </p:cBhvr>
                                      <p:rCtr x="625" y="1597"/>
                                    </p:animMotion>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53"/>
                                        </p:tgtEl>
                                        <p:attrNameLst>
                                          <p:attrName>style.visibility</p:attrName>
                                        </p:attrNameLst>
                                      </p:cBhvr>
                                      <p:to>
                                        <p:strVal val="visible"/>
                                      </p:to>
                                    </p:set>
                                  </p:childTnLst>
                                </p:cTn>
                              </p:par>
                            </p:childTnLst>
                          </p:cTn>
                        </p:par>
                        <p:par>
                          <p:cTn id="25" fill="hold">
                            <p:stCondLst>
                              <p:cond delay="2000"/>
                            </p:stCondLst>
                            <p:childTnLst>
                              <p:par>
                                <p:cTn id="26" presetID="1" presetClass="entr" presetSubtype="0" fill="hold" grpId="0" nodeType="afterEffect">
                                  <p:stCondLst>
                                    <p:cond delay="0"/>
                                  </p:stCondLst>
                                  <p:childTnLst>
                                    <p:set>
                                      <p:cBhvr>
                                        <p:cTn id="27" dur="1" fill="hold">
                                          <p:stCondLst>
                                            <p:cond delay="0"/>
                                          </p:stCondLst>
                                        </p:cTn>
                                        <p:tgtEl>
                                          <p:spTgt spid="5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42" presetClass="path" presetSubtype="0" accel="50000" decel="50000" fill="hold" grpId="0" nodeType="clickEffect">
                                  <p:stCondLst>
                                    <p:cond delay="0"/>
                                  </p:stCondLst>
                                  <p:childTnLst>
                                    <p:animMotion origin="layout" path="M 0.00625 -0.00416 L -0.12431 0.1551 " pathEditMode="relative" rAng="0" ptsTypes="AA">
                                      <p:cBhvr>
                                        <p:cTn id="31" dur="2000" fill="hold"/>
                                        <p:tgtEl>
                                          <p:spTgt spid="12"/>
                                        </p:tgtEl>
                                        <p:attrNameLst>
                                          <p:attrName>ppt_x</p:attrName>
                                          <p:attrName>ppt_y</p:attrName>
                                        </p:attrNameLst>
                                      </p:cBhvr>
                                      <p:rCtr x="-6528" y="7963"/>
                                    </p:animMotion>
                                  </p:childTnLst>
                                </p:cTn>
                              </p:par>
                              <p:par>
                                <p:cTn id="32" presetID="37" presetClass="path" presetSubtype="0" accel="50000" decel="50000" fill="hold" grpId="0" nodeType="withEffect">
                                  <p:stCondLst>
                                    <p:cond delay="0"/>
                                  </p:stCondLst>
                                  <p:childTnLst>
                                    <p:animMotion origin="layout" path="M 2.77778E-6 -0.0007 L 0.01319 0.03981 C 0.01597 0.04884 0.02014 0.05393 0.02448 0.05393 C 0.02951 0.05393 0.0335 0.04884 0.03628 0.03981 L 0.04965 -0.0007 " pathEditMode="relative" rAng="0" ptsTypes="FffFF">
                                      <p:cBhvr>
                                        <p:cTn id="33" dur="2000" fill="hold"/>
                                        <p:tgtEl>
                                          <p:spTgt spid="13"/>
                                        </p:tgtEl>
                                        <p:attrNameLst>
                                          <p:attrName>ppt_x</p:attrName>
                                          <p:attrName>ppt_y</p:attrName>
                                        </p:attrNameLst>
                                      </p:cBhvr>
                                      <p:rCtr x="2483" y="2731"/>
                                    </p:animMotion>
                                  </p:childTnLst>
                                </p:cTn>
                              </p:par>
                            </p:childTnLst>
                          </p:cTn>
                        </p:par>
                        <p:par>
                          <p:cTn id="34" fill="hold">
                            <p:stCondLst>
                              <p:cond delay="2000"/>
                            </p:stCondLst>
                            <p:childTnLst>
                              <p:par>
                                <p:cTn id="35" presetID="42" presetClass="path" presetSubtype="0" accel="50000" decel="50000" fill="hold" grpId="0" nodeType="afterEffect">
                                  <p:stCondLst>
                                    <p:cond delay="0"/>
                                  </p:stCondLst>
                                  <p:childTnLst>
                                    <p:animMotion origin="layout" path="M 0.00694 -0.00463 L 0.12639 -0.15509 " pathEditMode="relative" rAng="0" ptsTypes="AA">
                                      <p:cBhvr>
                                        <p:cTn id="36" dur="2000" fill="hold"/>
                                        <p:tgtEl>
                                          <p:spTgt spid="5"/>
                                        </p:tgtEl>
                                        <p:attrNameLst>
                                          <p:attrName>ppt_x</p:attrName>
                                          <p:attrName>ppt_y</p:attrName>
                                        </p:attrNameLst>
                                      </p:cBhvr>
                                      <p:rCtr x="5972" y="-7523"/>
                                    </p:animMotion>
                                  </p:childTnLst>
                                </p:cTn>
                              </p:par>
                              <p:par>
                                <p:cTn id="37" presetID="37" presetClass="path" presetSubtype="0" accel="50000" decel="50000" fill="hold" grpId="0" nodeType="withEffect">
                                  <p:stCondLst>
                                    <p:cond delay="0"/>
                                  </p:stCondLst>
                                  <p:childTnLst>
                                    <p:animMotion origin="layout" path="M 0.0007 -0.0007 L -0.01267 0.03981 C -0.01545 0.04884 -0.01944 0.05393 -0.02378 0.05393 C -0.02882 0.05393 -0.03264 0.04884 -0.03542 0.03981 L -0.04861 -0.0007 " pathEditMode="relative" rAng="0" ptsTypes="FffFF">
                                      <p:cBhvr>
                                        <p:cTn id="38" dur="2000" fill="hold"/>
                                        <p:tgtEl>
                                          <p:spTgt spid="7"/>
                                        </p:tgtEl>
                                        <p:attrNameLst>
                                          <p:attrName>ppt_x</p:attrName>
                                          <p:attrName>ppt_y</p:attrName>
                                        </p:attrNameLst>
                                      </p:cBhvr>
                                      <p:rCtr x="-2465"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5" grpId="0" animBg="1"/>
      <p:bldP spid="12" grpId="0"/>
      <p:bldP spid="13" grpId="0"/>
      <p:bldP spid="53" grpId="0"/>
      <p:bldP spid="5" grpId="0"/>
      <p:bldP spid="7" grpId="0"/>
    </p:bld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69</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6</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84797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5"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3" name="TextBox 52"/>
          <p:cNvSpPr txBox="1"/>
          <p:nvPr/>
        </p:nvSpPr>
        <p:spPr>
          <a:xfrm>
            <a:off x="1066800" y="2390001"/>
            <a:ext cx="1524000" cy="276999"/>
          </a:xfrm>
          <a:prstGeom prst="rect">
            <a:avLst/>
          </a:prstGeom>
          <a:noFill/>
        </p:spPr>
        <p:txBody>
          <a:bodyPr wrap="square" rtlCol="0">
            <a:spAutoFit/>
          </a:bodyPr>
          <a:lstStyle/>
          <a:p>
            <a:r>
              <a:rPr lang="en-US" sz="1200" dirty="0" smtClean="0"/>
              <a:t>HEAPIFY(A, 1)</a:t>
            </a:r>
            <a:endParaRPr lang="en-US" sz="1200" dirty="0"/>
          </a:p>
        </p:txBody>
      </p:sp>
      <p:sp>
        <p:nvSpPr>
          <p:cNvPr id="5" name="Rectangle 4"/>
          <p:cNvSpPr/>
          <p:nvPr/>
        </p:nvSpPr>
        <p:spPr>
          <a:xfrm>
            <a:off x="2247900" y="2676525"/>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7" name="Rectangle 6"/>
          <p:cNvSpPr/>
          <p:nvPr/>
        </p:nvSpPr>
        <p:spPr>
          <a:xfrm>
            <a:off x="2114550" y="5612368"/>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3000375" y="3745468"/>
            <a:ext cx="332142" cy="369332"/>
          </a:xfrm>
          <a:prstGeom prst="rect">
            <a:avLst/>
          </a:prstGeom>
        </p:spPr>
        <p:txBody>
          <a:bodyPr wrap="none">
            <a:spAutoFit/>
          </a:bodyPr>
          <a:lstStyle/>
          <a:p>
            <a:pPr algn="ctr"/>
            <a:r>
              <a:rPr lang="en-US" dirty="0">
                <a:solidFill>
                  <a:prstClr val="black"/>
                </a:solidFill>
              </a:rPr>
              <a:t>7</a:t>
            </a:r>
          </a:p>
        </p:txBody>
      </p:sp>
      <p:sp>
        <p:nvSpPr>
          <p:cNvPr id="9" name="Rectangle 8"/>
          <p:cNvSpPr/>
          <p:nvPr/>
        </p:nvSpPr>
        <p:spPr>
          <a:xfrm>
            <a:off x="3476625" y="5612368"/>
            <a:ext cx="332142" cy="369332"/>
          </a:xfrm>
          <a:prstGeom prst="rect">
            <a:avLst/>
          </a:prstGeom>
        </p:spPr>
        <p:txBody>
          <a:bodyPr wrap="none">
            <a:spAutoFit/>
          </a:bodyPr>
          <a:lstStyle/>
          <a:p>
            <a:pPr algn="ctr"/>
            <a:r>
              <a:rPr lang="en-US" dirty="0">
                <a:solidFill>
                  <a:prstClr val="black"/>
                </a:solidFill>
              </a:rPr>
              <a:t>7</a:t>
            </a:r>
          </a:p>
        </p:txBody>
      </p:sp>
    </p:spTree>
    <p:extLst>
      <p:ext uri="{BB962C8B-B14F-4D97-AF65-F5344CB8AC3E}">
        <p14:creationId xmlns:p14="http://schemas.microsoft.com/office/powerpoint/2010/main" val="1988944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521 0.00556 L 0.08299 0.15509 " pathEditMode="relative" rAng="0" ptsTypes="AA">
                                      <p:cBhvr>
                                        <p:cTn id="6" dur="2000" fill="hold"/>
                                        <p:tgtEl>
                                          <p:spTgt spid="5"/>
                                        </p:tgtEl>
                                        <p:attrNameLst>
                                          <p:attrName>ppt_x</p:attrName>
                                          <p:attrName>ppt_y</p:attrName>
                                        </p:attrNameLst>
                                      </p:cBhvr>
                                      <p:rCtr x="3889" y="7477"/>
                                    </p:animMotion>
                                  </p:childTnLst>
                                </p:cTn>
                              </p:par>
                              <p:par>
                                <p:cTn id="7" presetID="37" presetClass="path" presetSubtype="0" accel="50000" decel="50000" fill="hold" grpId="0" nodeType="withEffect">
                                  <p:stCondLst>
                                    <p:cond delay="0"/>
                                  </p:stCondLst>
                                  <p:childTnLst>
                                    <p:animMotion origin="layout" path="M 4.44444E-6 -0.0007 L 0.04027 0.03981 C 0.04878 0.04884 0.06145 0.05393 0.07465 0.05393 C 0.08975 0.05393 0.10173 0.04884 0.11024 0.03981 L 0.15069 -0.0007 " pathEditMode="relative" rAng="0" ptsTypes="FffFF">
                                      <p:cBhvr>
                                        <p:cTn id="8" dur="2000" fill="hold"/>
                                        <p:tgtEl>
                                          <p:spTgt spid="7"/>
                                        </p:tgtEl>
                                        <p:attrNameLst>
                                          <p:attrName>ppt_x</p:attrName>
                                          <p:attrName>ppt_y</p:attrName>
                                        </p:attrNameLst>
                                      </p:cBhvr>
                                      <p:rCtr x="7535"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347 -0.00348 L -0.08299 -0.15417 " pathEditMode="relative" rAng="0" ptsTypes="AA">
                                      <p:cBhvr>
                                        <p:cTn id="11" dur="2000" fill="hold"/>
                                        <p:tgtEl>
                                          <p:spTgt spid="3"/>
                                        </p:tgtEl>
                                        <p:attrNameLst>
                                          <p:attrName>ppt_x</p:attrName>
                                          <p:attrName>ppt_y</p:attrName>
                                        </p:attrNameLst>
                                      </p:cBhvr>
                                      <p:rCtr x="-3976" y="-7546"/>
                                    </p:animMotion>
                                  </p:childTnLst>
                                </p:cTn>
                              </p:par>
                              <p:par>
                                <p:cTn id="12" presetID="37" presetClass="path" presetSubtype="0" accel="50000" decel="50000" fill="hold" grpId="0" nodeType="withEffect">
                                  <p:stCondLst>
                                    <p:cond delay="0"/>
                                  </p:stCondLst>
                                  <p:childTnLst>
                                    <p:animMotion origin="layout" path="M 0.00173 -0.0007 L -0.03802 0.03981 C -0.04636 0.04884 -0.05886 0.05393 -0.07188 0.05393 C -0.08663 0.05393 -0.09861 0.04884 -0.10695 0.03981 L -0.14653 -0.0007 " pathEditMode="relative" rAng="0" ptsTypes="FffFF">
                                      <p:cBhvr>
                                        <p:cTn id="13" dur="2000" fill="hold"/>
                                        <p:tgtEl>
                                          <p:spTgt spid="9"/>
                                        </p:tgtEl>
                                        <p:attrNameLst>
                                          <p:attrName>ppt_x</p:attrName>
                                          <p:attrName>ppt_y</p:attrName>
                                        </p:attrNameLst>
                                      </p:cBhvr>
                                      <p:rCtr x="-7413"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3" grpId="0"/>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Divide &amp; Conquer)</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7</a:t>
            </a:fld>
            <a:endParaRPr lang="en-US">
              <a:solidFill>
                <a:prstClr val="black"/>
              </a:solidFill>
            </a:endParaRPr>
          </a:p>
        </p:txBody>
      </p:sp>
      <p:sp>
        <p:nvSpPr>
          <p:cNvPr id="6" name="Rectangle 3"/>
          <p:cNvSpPr>
            <a:spLocks noChangeArrowheads="1"/>
          </p:cNvSpPr>
          <p:nvPr/>
        </p:nvSpPr>
        <p:spPr bwMode="auto">
          <a:xfrm>
            <a:off x="7620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7" name="Rectangle 4"/>
          <p:cNvSpPr>
            <a:spLocks noChangeArrowheads="1"/>
          </p:cNvSpPr>
          <p:nvPr/>
        </p:nvSpPr>
        <p:spPr bwMode="auto">
          <a:xfrm>
            <a:off x="17526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8" name="Rectangle 5"/>
          <p:cNvSpPr>
            <a:spLocks noChangeArrowheads="1"/>
          </p:cNvSpPr>
          <p:nvPr/>
        </p:nvSpPr>
        <p:spPr bwMode="auto">
          <a:xfrm>
            <a:off x="27432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9" name="Rectangle 6"/>
          <p:cNvSpPr>
            <a:spLocks noChangeArrowheads="1"/>
          </p:cNvSpPr>
          <p:nvPr/>
        </p:nvSpPr>
        <p:spPr bwMode="auto">
          <a:xfrm>
            <a:off x="37338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10" name="Rectangle 7"/>
          <p:cNvSpPr>
            <a:spLocks noChangeArrowheads="1"/>
          </p:cNvSpPr>
          <p:nvPr/>
        </p:nvSpPr>
        <p:spPr bwMode="auto">
          <a:xfrm>
            <a:off x="47244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11" name="Rectangle 8"/>
          <p:cNvSpPr>
            <a:spLocks noChangeArrowheads="1"/>
          </p:cNvSpPr>
          <p:nvPr/>
        </p:nvSpPr>
        <p:spPr bwMode="auto">
          <a:xfrm>
            <a:off x="57150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12" name="Rectangle 9"/>
          <p:cNvSpPr>
            <a:spLocks noChangeArrowheads="1"/>
          </p:cNvSpPr>
          <p:nvPr/>
        </p:nvSpPr>
        <p:spPr bwMode="auto">
          <a:xfrm>
            <a:off x="67056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13" name="Rectangle 10"/>
          <p:cNvSpPr>
            <a:spLocks noChangeArrowheads="1"/>
          </p:cNvSpPr>
          <p:nvPr/>
        </p:nvSpPr>
        <p:spPr bwMode="auto">
          <a:xfrm>
            <a:off x="7696200" y="49530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14" name="Rectangle 11"/>
          <p:cNvSpPr>
            <a:spLocks noChangeArrowheads="1"/>
          </p:cNvSpPr>
          <p:nvPr/>
        </p:nvSpPr>
        <p:spPr bwMode="auto">
          <a:xfrm>
            <a:off x="9144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dirty="0">
                <a:solidFill>
                  <a:prstClr val="black"/>
                </a:solidFill>
              </a:rPr>
              <a:t>4</a:t>
            </a:r>
          </a:p>
        </p:txBody>
      </p:sp>
      <p:sp>
        <p:nvSpPr>
          <p:cNvPr id="15" name="Rectangle 12"/>
          <p:cNvSpPr>
            <a:spLocks noChangeArrowheads="1"/>
          </p:cNvSpPr>
          <p:nvPr/>
        </p:nvSpPr>
        <p:spPr bwMode="auto">
          <a:xfrm>
            <a:off x="16002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16" name="Rectangle 13"/>
          <p:cNvSpPr>
            <a:spLocks noChangeArrowheads="1"/>
          </p:cNvSpPr>
          <p:nvPr/>
        </p:nvSpPr>
        <p:spPr bwMode="auto">
          <a:xfrm>
            <a:off x="28956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17" name="Rectangle 14"/>
          <p:cNvSpPr>
            <a:spLocks noChangeArrowheads="1"/>
          </p:cNvSpPr>
          <p:nvPr/>
        </p:nvSpPr>
        <p:spPr bwMode="auto">
          <a:xfrm>
            <a:off x="35814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18" name="Rectangle 15"/>
          <p:cNvSpPr>
            <a:spLocks noChangeArrowheads="1"/>
          </p:cNvSpPr>
          <p:nvPr/>
        </p:nvSpPr>
        <p:spPr bwMode="auto">
          <a:xfrm>
            <a:off x="48768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19" name="Rectangle 16"/>
          <p:cNvSpPr>
            <a:spLocks noChangeArrowheads="1"/>
          </p:cNvSpPr>
          <p:nvPr/>
        </p:nvSpPr>
        <p:spPr bwMode="auto">
          <a:xfrm>
            <a:off x="55626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20" name="Rectangle 17"/>
          <p:cNvSpPr>
            <a:spLocks noChangeArrowheads="1"/>
          </p:cNvSpPr>
          <p:nvPr/>
        </p:nvSpPr>
        <p:spPr bwMode="auto">
          <a:xfrm>
            <a:off x="68580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21" name="Rectangle 18"/>
          <p:cNvSpPr>
            <a:spLocks noChangeArrowheads="1"/>
          </p:cNvSpPr>
          <p:nvPr/>
        </p:nvSpPr>
        <p:spPr bwMode="auto">
          <a:xfrm>
            <a:off x="7543800" y="38862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cxnSp>
        <p:nvCxnSpPr>
          <p:cNvPr id="22" name="AutoShape 19"/>
          <p:cNvCxnSpPr>
            <a:cxnSpLocks noChangeShapeType="1"/>
            <a:stCxn id="6" idx="0"/>
            <a:endCxn id="14" idx="2"/>
          </p:cNvCxnSpPr>
          <p:nvPr/>
        </p:nvCxnSpPr>
        <p:spPr bwMode="auto">
          <a:xfrm flipV="1">
            <a:off x="11049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3" name="AutoShape 20"/>
          <p:cNvCxnSpPr>
            <a:cxnSpLocks noChangeShapeType="1"/>
            <a:stCxn id="7" idx="0"/>
            <a:endCxn id="15" idx="2"/>
          </p:cNvCxnSpPr>
          <p:nvPr/>
        </p:nvCxnSpPr>
        <p:spPr bwMode="auto">
          <a:xfrm flipH="1" flipV="1">
            <a:off x="19431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4" name="AutoShape 21"/>
          <p:cNvCxnSpPr>
            <a:cxnSpLocks noChangeShapeType="1"/>
            <a:stCxn id="8" idx="0"/>
            <a:endCxn id="16" idx="2"/>
          </p:cNvCxnSpPr>
          <p:nvPr/>
        </p:nvCxnSpPr>
        <p:spPr bwMode="auto">
          <a:xfrm flipV="1">
            <a:off x="30861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5" name="AutoShape 22"/>
          <p:cNvCxnSpPr>
            <a:cxnSpLocks noChangeShapeType="1"/>
            <a:stCxn id="9" idx="0"/>
            <a:endCxn id="17" idx="2"/>
          </p:cNvCxnSpPr>
          <p:nvPr/>
        </p:nvCxnSpPr>
        <p:spPr bwMode="auto">
          <a:xfrm flipH="1" flipV="1">
            <a:off x="39243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6" name="AutoShape 23"/>
          <p:cNvCxnSpPr>
            <a:cxnSpLocks noChangeShapeType="1"/>
            <a:stCxn id="10" idx="0"/>
            <a:endCxn id="18" idx="2"/>
          </p:cNvCxnSpPr>
          <p:nvPr/>
        </p:nvCxnSpPr>
        <p:spPr bwMode="auto">
          <a:xfrm flipV="1">
            <a:off x="50673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7" name="AutoShape 24"/>
          <p:cNvCxnSpPr>
            <a:cxnSpLocks noChangeShapeType="1"/>
            <a:stCxn id="11" idx="0"/>
            <a:endCxn id="19" idx="2"/>
          </p:cNvCxnSpPr>
          <p:nvPr/>
        </p:nvCxnSpPr>
        <p:spPr bwMode="auto">
          <a:xfrm flipH="1" flipV="1">
            <a:off x="59055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8" name="AutoShape 25"/>
          <p:cNvCxnSpPr>
            <a:cxnSpLocks noChangeShapeType="1"/>
            <a:stCxn id="12" idx="0"/>
            <a:endCxn id="20" idx="2"/>
          </p:cNvCxnSpPr>
          <p:nvPr/>
        </p:nvCxnSpPr>
        <p:spPr bwMode="auto">
          <a:xfrm flipV="1">
            <a:off x="70485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AutoShape 26"/>
          <p:cNvCxnSpPr>
            <a:cxnSpLocks noChangeShapeType="1"/>
            <a:stCxn id="13" idx="0"/>
            <a:endCxn id="21" idx="2"/>
          </p:cNvCxnSpPr>
          <p:nvPr/>
        </p:nvCxnSpPr>
        <p:spPr bwMode="auto">
          <a:xfrm flipH="1" flipV="1">
            <a:off x="7886700" y="4495800"/>
            <a:ext cx="152400" cy="457200"/>
          </a:xfrm>
          <a:prstGeom prst="straightConnector1">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 name="Rectangle 27"/>
          <p:cNvSpPr>
            <a:spLocks noChangeArrowheads="1"/>
          </p:cNvSpPr>
          <p:nvPr/>
        </p:nvSpPr>
        <p:spPr bwMode="auto">
          <a:xfrm>
            <a:off x="12192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31" name="Rectangle 28"/>
          <p:cNvSpPr>
            <a:spLocks noChangeArrowheads="1"/>
          </p:cNvSpPr>
          <p:nvPr/>
        </p:nvSpPr>
        <p:spPr bwMode="auto">
          <a:xfrm>
            <a:off x="19050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32" name="Rectangle 29"/>
          <p:cNvSpPr>
            <a:spLocks noChangeArrowheads="1"/>
          </p:cNvSpPr>
          <p:nvPr/>
        </p:nvSpPr>
        <p:spPr bwMode="auto">
          <a:xfrm>
            <a:off x="25908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33" name="Rectangle 30"/>
          <p:cNvSpPr>
            <a:spLocks noChangeArrowheads="1"/>
          </p:cNvSpPr>
          <p:nvPr/>
        </p:nvSpPr>
        <p:spPr bwMode="auto">
          <a:xfrm>
            <a:off x="32766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34" name="Rectangle 31"/>
          <p:cNvSpPr>
            <a:spLocks noChangeArrowheads="1"/>
          </p:cNvSpPr>
          <p:nvPr/>
        </p:nvSpPr>
        <p:spPr bwMode="auto">
          <a:xfrm>
            <a:off x="51816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35" name="Rectangle 32"/>
          <p:cNvSpPr>
            <a:spLocks noChangeArrowheads="1"/>
          </p:cNvSpPr>
          <p:nvPr/>
        </p:nvSpPr>
        <p:spPr bwMode="auto">
          <a:xfrm>
            <a:off x="58674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36" name="Rectangle 33"/>
          <p:cNvSpPr>
            <a:spLocks noChangeArrowheads="1"/>
          </p:cNvSpPr>
          <p:nvPr/>
        </p:nvSpPr>
        <p:spPr bwMode="auto">
          <a:xfrm>
            <a:off x="65532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37" name="Rectangle 34"/>
          <p:cNvSpPr>
            <a:spLocks noChangeArrowheads="1"/>
          </p:cNvSpPr>
          <p:nvPr/>
        </p:nvSpPr>
        <p:spPr bwMode="auto">
          <a:xfrm>
            <a:off x="7239000" y="2819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38" name="Line 35"/>
          <p:cNvSpPr>
            <a:spLocks noChangeShapeType="1"/>
          </p:cNvSpPr>
          <p:nvPr/>
        </p:nvSpPr>
        <p:spPr bwMode="auto">
          <a:xfrm flipV="1">
            <a:off x="1600200" y="34290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39" name="Line 36"/>
          <p:cNvSpPr>
            <a:spLocks noChangeShapeType="1"/>
          </p:cNvSpPr>
          <p:nvPr/>
        </p:nvSpPr>
        <p:spPr bwMode="auto">
          <a:xfrm flipH="1" flipV="1">
            <a:off x="3276600" y="34290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0" name="Line 37"/>
          <p:cNvSpPr>
            <a:spLocks noChangeShapeType="1"/>
          </p:cNvSpPr>
          <p:nvPr/>
        </p:nvSpPr>
        <p:spPr bwMode="auto">
          <a:xfrm flipV="1">
            <a:off x="5562600" y="34290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1" name="Line 38"/>
          <p:cNvSpPr>
            <a:spLocks noChangeShapeType="1"/>
          </p:cNvSpPr>
          <p:nvPr/>
        </p:nvSpPr>
        <p:spPr bwMode="auto">
          <a:xfrm flipH="1" flipV="1">
            <a:off x="7239000" y="3429000"/>
            <a:ext cx="304800" cy="457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42" name="Rectangle 39"/>
          <p:cNvSpPr>
            <a:spLocks noChangeArrowheads="1"/>
          </p:cNvSpPr>
          <p:nvPr/>
        </p:nvSpPr>
        <p:spPr bwMode="auto">
          <a:xfrm>
            <a:off x="18288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0</a:t>
            </a:r>
          </a:p>
        </p:txBody>
      </p:sp>
      <p:sp>
        <p:nvSpPr>
          <p:cNvPr id="43" name="Rectangle 40"/>
          <p:cNvSpPr>
            <a:spLocks noChangeArrowheads="1"/>
          </p:cNvSpPr>
          <p:nvPr/>
        </p:nvSpPr>
        <p:spPr bwMode="auto">
          <a:xfrm>
            <a:off x="25146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1</a:t>
            </a:r>
          </a:p>
        </p:txBody>
      </p:sp>
      <p:sp>
        <p:nvSpPr>
          <p:cNvPr id="44" name="Rectangle 41"/>
          <p:cNvSpPr>
            <a:spLocks noChangeArrowheads="1"/>
          </p:cNvSpPr>
          <p:nvPr/>
        </p:nvSpPr>
        <p:spPr bwMode="auto">
          <a:xfrm>
            <a:off x="32004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2</a:t>
            </a:r>
          </a:p>
        </p:txBody>
      </p:sp>
      <p:sp>
        <p:nvSpPr>
          <p:cNvPr id="45" name="Rectangle 42"/>
          <p:cNvSpPr>
            <a:spLocks noChangeArrowheads="1"/>
          </p:cNvSpPr>
          <p:nvPr/>
        </p:nvSpPr>
        <p:spPr bwMode="auto">
          <a:xfrm>
            <a:off x="38862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6" name="Rectangle 43"/>
          <p:cNvSpPr>
            <a:spLocks noChangeArrowheads="1"/>
          </p:cNvSpPr>
          <p:nvPr/>
        </p:nvSpPr>
        <p:spPr bwMode="auto">
          <a:xfrm>
            <a:off x="45720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3</a:t>
            </a:r>
          </a:p>
        </p:txBody>
      </p:sp>
      <p:sp>
        <p:nvSpPr>
          <p:cNvPr id="47" name="Rectangle 44"/>
          <p:cNvSpPr>
            <a:spLocks noChangeArrowheads="1"/>
          </p:cNvSpPr>
          <p:nvPr/>
        </p:nvSpPr>
        <p:spPr bwMode="auto">
          <a:xfrm>
            <a:off x="52578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4</a:t>
            </a:r>
          </a:p>
        </p:txBody>
      </p:sp>
      <p:sp>
        <p:nvSpPr>
          <p:cNvPr id="48" name="Rectangle 45"/>
          <p:cNvSpPr>
            <a:spLocks noChangeArrowheads="1"/>
          </p:cNvSpPr>
          <p:nvPr/>
        </p:nvSpPr>
        <p:spPr bwMode="auto">
          <a:xfrm>
            <a:off x="59436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5</a:t>
            </a:r>
          </a:p>
        </p:txBody>
      </p:sp>
      <p:sp>
        <p:nvSpPr>
          <p:cNvPr id="49" name="Rectangle 46"/>
          <p:cNvSpPr>
            <a:spLocks noChangeArrowheads="1"/>
          </p:cNvSpPr>
          <p:nvPr/>
        </p:nvSpPr>
        <p:spPr bwMode="auto">
          <a:xfrm>
            <a:off x="6629400" y="1676400"/>
            <a:ext cx="685800" cy="6096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solidFill>
                  <a:prstClr val="black"/>
                </a:solidFill>
              </a:rPr>
              <a:t>6</a:t>
            </a:r>
          </a:p>
        </p:txBody>
      </p:sp>
      <p:sp>
        <p:nvSpPr>
          <p:cNvPr id="50" name="Line 47"/>
          <p:cNvSpPr>
            <a:spLocks noChangeShapeType="1"/>
          </p:cNvSpPr>
          <p:nvPr/>
        </p:nvSpPr>
        <p:spPr bwMode="auto">
          <a:xfrm flipV="1">
            <a:off x="2590800" y="2286000"/>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1" name="Line 48"/>
          <p:cNvSpPr>
            <a:spLocks noChangeShapeType="1"/>
          </p:cNvSpPr>
          <p:nvPr/>
        </p:nvSpPr>
        <p:spPr bwMode="auto">
          <a:xfrm flipH="1" flipV="1">
            <a:off x="5943600" y="2286000"/>
            <a:ext cx="6096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solidFill>
                <a:prstClr val="black"/>
              </a:solidFill>
            </a:endParaRPr>
          </a:p>
        </p:txBody>
      </p:sp>
      <p:sp>
        <p:nvSpPr>
          <p:cNvPr id="52" name="Rectangle 51"/>
          <p:cNvSpPr/>
          <p:nvPr/>
        </p:nvSpPr>
        <p:spPr>
          <a:xfrm>
            <a:off x="1168400" y="4589046"/>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
        <p:nvSpPr>
          <p:cNvPr id="53" name="Rectangle 52"/>
          <p:cNvSpPr/>
          <p:nvPr/>
        </p:nvSpPr>
        <p:spPr>
          <a:xfrm>
            <a:off x="3160577" y="4584700"/>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
        <p:nvSpPr>
          <p:cNvPr id="54" name="Rectangle 53"/>
          <p:cNvSpPr/>
          <p:nvPr/>
        </p:nvSpPr>
        <p:spPr>
          <a:xfrm>
            <a:off x="5181600" y="4584700"/>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
        <p:nvSpPr>
          <p:cNvPr id="55" name="Rectangle 54"/>
          <p:cNvSpPr/>
          <p:nvPr/>
        </p:nvSpPr>
        <p:spPr>
          <a:xfrm>
            <a:off x="7162800" y="4572000"/>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
        <p:nvSpPr>
          <p:cNvPr id="56" name="Rectangle 55"/>
          <p:cNvSpPr/>
          <p:nvPr/>
        </p:nvSpPr>
        <p:spPr>
          <a:xfrm>
            <a:off x="2133600" y="3505200"/>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
        <p:nvSpPr>
          <p:cNvPr id="57" name="Rectangle 56"/>
          <p:cNvSpPr/>
          <p:nvPr/>
        </p:nvSpPr>
        <p:spPr>
          <a:xfrm>
            <a:off x="6208577" y="3505200"/>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
        <p:nvSpPr>
          <p:cNvPr id="58" name="Rectangle 57"/>
          <p:cNvSpPr/>
          <p:nvPr/>
        </p:nvSpPr>
        <p:spPr>
          <a:xfrm>
            <a:off x="4227377" y="2435423"/>
            <a:ext cx="801823" cy="307777"/>
          </a:xfrm>
          <a:prstGeom prst="rect">
            <a:avLst/>
          </a:prstGeom>
        </p:spPr>
        <p:txBody>
          <a:bodyPr wrap="none">
            <a:spAutoFit/>
          </a:bodyPr>
          <a:lstStyle/>
          <a:p>
            <a:r>
              <a:rPr lang="en-US" altLang="ko-KR" sz="1400" kern="0" dirty="0">
                <a:solidFill>
                  <a:prstClr val="black"/>
                </a:solidFill>
                <a:ea typeface="Gulim" pitchFamily="34" charset="-127"/>
              </a:rPr>
              <a:t> Merge</a:t>
            </a:r>
            <a:endParaRPr lang="en-US" sz="1400" dirty="0">
              <a:solidFill>
                <a:prstClr val="black"/>
              </a:solidFill>
            </a:endParaRPr>
          </a:p>
        </p:txBody>
      </p:sp>
    </p:spTree>
    <p:extLst>
      <p:ext uri="{BB962C8B-B14F-4D97-AF65-F5344CB8AC3E}">
        <p14:creationId xmlns:p14="http://schemas.microsoft.com/office/powerpoint/2010/main" val="6698630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52"/>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3"/>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5"/>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6"/>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6"/>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4"/>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8"/>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19"/>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8"/>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5"/>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2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21"/>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38"/>
                                        </p:tgtEl>
                                        <p:attrNameLst>
                                          <p:attrName>style.visibility</p:attrName>
                                        </p:attrNameLst>
                                      </p:cBhvr>
                                      <p:to>
                                        <p:strVal val="visible"/>
                                      </p:to>
                                    </p:set>
                                  </p:childTnLst>
                                </p:cTn>
                              </p:par>
                              <p:par>
                                <p:cTn id="63" presetID="1" presetClass="entr" presetSubtype="0" fill="hold" grpId="0" nodeType="withEffect">
                                  <p:stCondLst>
                                    <p:cond delay="0"/>
                                  </p:stCondLst>
                                  <p:childTnLst>
                                    <p:set>
                                      <p:cBhvr>
                                        <p:cTn id="64" dur="1" fill="hold">
                                          <p:stCondLst>
                                            <p:cond delay="0"/>
                                          </p:stCondLst>
                                        </p:cTn>
                                        <p:tgtEl>
                                          <p:spTgt spid="56"/>
                                        </p:tgtEl>
                                        <p:attrNameLst>
                                          <p:attrName>style.visibility</p:attrName>
                                        </p:attrNameLst>
                                      </p:cBhvr>
                                      <p:to>
                                        <p:strVal val="visible"/>
                                      </p:to>
                                    </p:set>
                                  </p:childTnLst>
                                </p:cTn>
                              </p:par>
                              <p:par>
                                <p:cTn id="65" presetID="1" presetClass="entr" presetSubtype="0" fill="hold" grpId="0" nodeType="withEffect">
                                  <p:stCondLst>
                                    <p:cond delay="0"/>
                                  </p:stCondLst>
                                  <p:childTnLst>
                                    <p:set>
                                      <p:cBhvr>
                                        <p:cTn id="66" dur="1" fill="hold">
                                          <p:stCondLst>
                                            <p:cond delay="0"/>
                                          </p:stCondLst>
                                        </p:cTn>
                                        <p:tgtEl>
                                          <p:spTgt spid="39"/>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ID="1" presetClass="entr" presetSubtype="0" fill="hold" grpId="0" nodeType="clickEffect">
                                  <p:stCondLst>
                                    <p:cond delay="0"/>
                                  </p:stCondLst>
                                  <p:childTnLst>
                                    <p:set>
                                      <p:cBhvr>
                                        <p:cTn id="70" dur="1" fill="hold">
                                          <p:stCondLst>
                                            <p:cond delay="0"/>
                                          </p:stCondLst>
                                        </p:cTn>
                                        <p:tgtEl>
                                          <p:spTgt spid="30"/>
                                        </p:tgtEl>
                                        <p:attrNameLst>
                                          <p:attrName>style.visibility</p:attrName>
                                        </p:attrNameLst>
                                      </p:cBhvr>
                                      <p:to>
                                        <p:strVal val="visible"/>
                                      </p:to>
                                    </p:set>
                                  </p:childTnLst>
                                </p:cTn>
                              </p:par>
                              <p:par>
                                <p:cTn id="71" presetID="1" presetClass="entr" presetSubtype="0" fill="hold" grpId="0" nodeType="withEffect">
                                  <p:stCondLst>
                                    <p:cond delay="0"/>
                                  </p:stCondLst>
                                  <p:childTnLst>
                                    <p:set>
                                      <p:cBhvr>
                                        <p:cTn id="72" dur="1" fill="hold">
                                          <p:stCondLst>
                                            <p:cond delay="0"/>
                                          </p:stCondLst>
                                        </p:cTn>
                                        <p:tgtEl>
                                          <p:spTgt spid="31"/>
                                        </p:tgtEl>
                                        <p:attrNameLst>
                                          <p:attrName>style.visibility</p:attrName>
                                        </p:attrNameLst>
                                      </p:cBhvr>
                                      <p:to>
                                        <p:strVal val="visible"/>
                                      </p:to>
                                    </p:set>
                                  </p:childTnLst>
                                </p:cTn>
                              </p:par>
                              <p:par>
                                <p:cTn id="73" presetID="1" presetClass="entr" presetSubtype="0" fill="hold" grpId="0" nodeType="withEffect">
                                  <p:stCondLst>
                                    <p:cond delay="0"/>
                                  </p:stCondLst>
                                  <p:childTnLst>
                                    <p:set>
                                      <p:cBhvr>
                                        <p:cTn id="74" dur="1" fill="hold">
                                          <p:stCondLst>
                                            <p:cond delay="0"/>
                                          </p:stCondLst>
                                        </p:cTn>
                                        <p:tgtEl>
                                          <p:spTgt spid="32"/>
                                        </p:tgtEl>
                                        <p:attrNameLst>
                                          <p:attrName>style.visibility</p:attrName>
                                        </p:attrNameLst>
                                      </p:cBhvr>
                                      <p:to>
                                        <p:strVal val="visible"/>
                                      </p:to>
                                    </p:set>
                                  </p:childTnLst>
                                </p:cTn>
                              </p:par>
                              <p:par>
                                <p:cTn id="75" presetID="1" presetClass="entr" presetSubtype="0" fill="hold" grpId="0" nodeType="withEffect">
                                  <p:stCondLst>
                                    <p:cond delay="0"/>
                                  </p:stCondLst>
                                  <p:childTnLst>
                                    <p:set>
                                      <p:cBhvr>
                                        <p:cTn id="76" dur="1" fill="hold">
                                          <p:stCondLst>
                                            <p:cond delay="0"/>
                                          </p:stCondLst>
                                        </p:cTn>
                                        <p:tgtEl>
                                          <p:spTgt spid="33"/>
                                        </p:tgtEl>
                                        <p:attrNameLst>
                                          <p:attrName>style.visibility</p:attrName>
                                        </p:attrNameLst>
                                      </p:cBhvr>
                                      <p:to>
                                        <p:strVal val="visible"/>
                                      </p:to>
                                    </p:set>
                                  </p:childTnLst>
                                </p:cTn>
                              </p:par>
                            </p:childTnLst>
                          </p:cTn>
                        </p:par>
                      </p:childTnLst>
                    </p:cTn>
                  </p:par>
                  <p:par>
                    <p:cTn id="77" fill="hold">
                      <p:stCondLst>
                        <p:cond delay="indefinite"/>
                      </p:stCondLst>
                      <p:childTnLst>
                        <p:par>
                          <p:cTn id="78" fill="hold">
                            <p:stCondLst>
                              <p:cond delay="0"/>
                            </p:stCondLst>
                            <p:childTnLst>
                              <p:par>
                                <p:cTn id="79" presetID="1" presetClass="entr" presetSubtype="0" fill="hold" grpId="0" nodeType="clickEffect">
                                  <p:stCondLst>
                                    <p:cond delay="0"/>
                                  </p:stCondLst>
                                  <p:childTnLst>
                                    <p:set>
                                      <p:cBhvr>
                                        <p:cTn id="80" dur="1" fill="hold">
                                          <p:stCondLst>
                                            <p:cond delay="0"/>
                                          </p:stCondLst>
                                        </p:cTn>
                                        <p:tgtEl>
                                          <p:spTgt spid="40"/>
                                        </p:tgtEl>
                                        <p:attrNameLst>
                                          <p:attrName>style.visibility</p:attrName>
                                        </p:attrNameLst>
                                      </p:cBhvr>
                                      <p:to>
                                        <p:strVal val="visible"/>
                                      </p:to>
                                    </p:set>
                                  </p:childTnLst>
                                </p:cTn>
                              </p:par>
                              <p:par>
                                <p:cTn id="81" presetID="1" presetClass="entr" presetSubtype="0" fill="hold" grpId="0" nodeType="withEffect">
                                  <p:stCondLst>
                                    <p:cond delay="0"/>
                                  </p:stCondLst>
                                  <p:childTnLst>
                                    <p:set>
                                      <p:cBhvr>
                                        <p:cTn id="82" dur="1" fill="hold">
                                          <p:stCondLst>
                                            <p:cond delay="0"/>
                                          </p:stCondLst>
                                        </p:cTn>
                                        <p:tgtEl>
                                          <p:spTgt spid="57"/>
                                        </p:tgtEl>
                                        <p:attrNameLst>
                                          <p:attrName>style.visibility</p:attrName>
                                        </p:attrNameLst>
                                      </p:cBhvr>
                                      <p:to>
                                        <p:strVal val="visible"/>
                                      </p:to>
                                    </p:set>
                                  </p:childTnLst>
                                </p:cTn>
                              </p:par>
                              <p:par>
                                <p:cTn id="83" presetID="1" presetClass="entr" presetSubtype="0" fill="hold" grpId="0" nodeType="withEffect">
                                  <p:stCondLst>
                                    <p:cond delay="0"/>
                                  </p:stCondLst>
                                  <p:childTnLst>
                                    <p:set>
                                      <p:cBhvr>
                                        <p:cTn id="84" dur="1" fill="hold">
                                          <p:stCondLst>
                                            <p:cond delay="0"/>
                                          </p:stCondLst>
                                        </p:cTn>
                                        <p:tgtEl>
                                          <p:spTgt spid="41"/>
                                        </p:tgtEl>
                                        <p:attrNameLst>
                                          <p:attrName>style.visibility</p:attrName>
                                        </p:attrNameLst>
                                      </p:cBhvr>
                                      <p:to>
                                        <p:strVal val="visible"/>
                                      </p:to>
                                    </p:set>
                                  </p:childTnLst>
                                </p:cTn>
                              </p:par>
                            </p:childTnLst>
                          </p:cTn>
                        </p:par>
                      </p:childTnLst>
                    </p:cTn>
                  </p:par>
                  <p:par>
                    <p:cTn id="85" fill="hold">
                      <p:stCondLst>
                        <p:cond delay="indefinite"/>
                      </p:stCondLst>
                      <p:childTnLst>
                        <p:par>
                          <p:cTn id="86" fill="hold">
                            <p:stCondLst>
                              <p:cond delay="0"/>
                            </p:stCondLst>
                            <p:childTnLst>
                              <p:par>
                                <p:cTn id="87" presetID="1" presetClass="entr" presetSubtype="0" fill="hold" grpId="0" nodeType="clickEffect">
                                  <p:stCondLst>
                                    <p:cond delay="0"/>
                                  </p:stCondLst>
                                  <p:childTnLst>
                                    <p:set>
                                      <p:cBhvr>
                                        <p:cTn id="88" dur="1" fill="hold">
                                          <p:stCondLst>
                                            <p:cond delay="0"/>
                                          </p:stCondLst>
                                        </p:cTn>
                                        <p:tgtEl>
                                          <p:spTgt spid="34"/>
                                        </p:tgtEl>
                                        <p:attrNameLst>
                                          <p:attrName>style.visibility</p:attrName>
                                        </p:attrNameLst>
                                      </p:cBhvr>
                                      <p:to>
                                        <p:strVal val="visible"/>
                                      </p:to>
                                    </p:set>
                                  </p:childTnLst>
                                </p:cTn>
                              </p:par>
                              <p:par>
                                <p:cTn id="89" presetID="1" presetClass="entr" presetSubtype="0" fill="hold" grpId="0" nodeType="withEffect">
                                  <p:stCondLst>
                                    <p:cond delay="0"/>
                                  </p:stCondLst>
                                  <p:childTnLst>
                                    <p:set>
                                      <p:cBhvr>
                                        <p:cTn id="90" dur="1" fill="hold">
                                          <p:stCondLst>
                                            <p:cond delay="0"/>
                                          </p:stCondLst>
                                        </p:cTn>
                                        <p:tgtEl>
                                          <p:spTgt spid="35"/>
                                        </p:tgtEl>
                                        <p:attrNameLst>
                                          <p:attrName>style.visibility</p:attrName>
                                        </p:attrNameLst>
                                      </p:cBhvr>
                                      <p:to>
                                        <p:strVal val="visible"/>
                                      </p:to>
                                    </p:set>
                                  </p:childTnLst>
                                </p:cTn>
                              </p:par>
                              <p:par>
                                <p:cTn id="91" presetID="1" presetClass="entr" presetSubtype="0" fill="hold" grpId="0" nodeType="withEffect">
                                  <p:stCondLst>
                                    <p:cond delay="0"/>
                                  </p:stCondLst>
                                  <p:childTnLst>
                                    <p:set>
                                      <p:cBhvr>
                                        <p:cTn id="92" dur="1" fill="hold">
                                          <p:stCondLst>
                                            <p:cond delay="0"/>
                                          </p:stCondLst>
                                        </p:cTn>
                                        <p:tgtEl>
                                          <p:spTgt spid="36"/>
                                        </p:tgtEl>
                                        <p:attrNameLst>
                                          <p:attrName>style.visibility</p:attrName>
                                        </p:attrNameLst>
                                      </p:cBhvr>
                                      <p:to>
                                        <p:strVal val="visible"/>
                                      </p:to>
                                    </p:set>
                                  </p:childTnLst>
                                </p:cTn>
                              </p:par>
                              <p:par>
                                <p:cTn id="93" presetID="1" presetClass="entr" presetSubtype="0" fill="hold" grpId="0" nodeType="withEffect">
                                  <p:stCondLst>
                                    <p:cond delay="0"/>
                                  </p:stCondLst>
                                  <p:childTnLst>
                                    <p:set>
                                      <p:cBhvr>
                                        <p:cTn id="94" dur="1" fill="hold">
                                          <p:stCondLst>
                                            <p:cond delay="0"/>
                                          </p:stCondLst>
                                        </p:cTn>
                                        <p:tgtEl>
                                          <p:spTgt spid="37"/>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ID="1" presetClass="entr" presetSubtype="0" fill="hold" grpId="0" nodeType="clickEffect">
                                  <p:stCondLst>
                                    <p:cond delay="0"/>
                                  </p:stCondLst>
                                  <p:childTnLst>
                                    <p:set>
                                      <p:cBhvr>
                                        <p:cTn id="98" dur="1" fill="hold">
                                          <p:stCondLst>
                                            <p:cond delay="0"/>
                                          </p:stCondLst>
                                        </p:cTn>
                                        <p:tgtEl>
                                          <p:spTgt spid="50"/>
                                        </p:tgtEl>
                                        <p:attrNameLst>
                                          <p:attrName>style.visibility</p:attrName>
                                        </p:attrNameLst>
                                      </p:cBhvr>
                                      <p:to>
                                        <p:strVal val="visible"/>
                                      </p:to>
                                    </p:set>
                                  </p:childTnLst>
                                </p:cTn>
                              </p:par>
                              <p:par>
                                <p:cTn id="99" presetID="1" presetClass="entr" presetSubtype="0" fill="hold" grpId="0" nodeType="withEffect">
                                  <p:stCondLst>
                                    <p:cond delay="0"/>
                                  </p:stCondLst>
                                  <p:childTnLst>
                                    <p:set>
                                      <p:cBhvr>
                                        <p:cTn id="100" dur="1" fill="hold">
                                          <p:stCondLst>
                                            <p:cond delay="0"/>
                                          </p:stCondLst>
                                        </p:cTn>
                                        <p:tgtEl>
                                          <p:spTgt spid="58"/>
                                        </p:tgtEl>
                                        <p:attrNameLst>
                                          <p:attrName>style.visibility</p:attrName>
                                        </p:attrNameLst>
                                      </p:cBhvr>
                                      <p:to>
                                        <p:strVal val="visible"/>
                                      </p:to>
                                    </p:set>
                                  </p:childTnLst>
                                </p:cTn>
                              </p:par>
                              <p:par>
                                <p:cTn id="101" presetID="1" presetClass="entr" presetSubtype="0" fill="hold" grpId="0" nodeType="withEffect">
                                  <p:stCondLst>
                                    <p:cond delay="0"/>
                                  </p:stCondLst>
                                  <p:childTnLst>
                                    <p:set>
                                      <p:cBhvr>
                                        <p:cTn id="102" dur="1" fill="hold">
                                          <p:stCondLst>
                                            <p:cond delay="0"/>
                                          </p:stCondLst>
                                        </p:cTn>
                                        <p:tgtEl>
                                          <p:spTgt spid="51"/>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ID="1" presetClass="entr" presetSubtype="0" fill="hold" grpId="0" nodeType="clickEffect">
                                  <p:stCondLst>
                                    <p:cond delay="0"/>
                                  </p:stCondLst>
                                  <p:childTnLst>
                                    <p:set>
                                      <p:cBhvr>
                                        <p:cTn id="106" dur="1" fill="hold">
                                          <p:stCondLst>
                                            <p:cond delay="0"/>
                                          </p:stCondLst>
                                        </p:cTn>
                                        <p:tgtEl>
                                          <p:spTgt spid="42"/>
                                        </p:tgtEl>
                                        <p:attrNameLst>
                                          <p:attrName>style.visibility</p:attrName>
                                        </p:attrNameLst>
                                      </p:cBhvr>
                                      <p:to>
                                        <p:strVal val="visible"/>
                                      </p:to>
                                    </p:set>
                                  </p:childTnLst>
                                </p:cTn>
                              </p:par>
                              <p:par>
                                <p:cTn id="107" presetID="1" presetClass="entr" presetSubtype="0" fill="hold" grpId="0" nodeType="withEffect">
                                  <p:stCondLst>
                                    <p:cond delay="0"/>
                                  </p:stCondLst>
                                  <p:childTnLst>
                                    <p:set>
                                      <p:cBhvr>
                                        <p:cTn id="108" dur="1" fill="hold">
                                          <p:stCondLst>
                                            <p:cond delay="0"/>
                                          </p:stCondLst>
                                        </p:cTn>
                                        <p:tgtEl>
                                          <p:spTgt spid="43"/>
                                        </p:tgtEl>
                                        <p:attrNameLst>
                                          <p:attrName>style.visibility</p:attrName>
                                        </p:attrNameLst>
                                      </p:cBhvr>
                                      <p:to>
                                        <p:strVal val="visible"/>
                                      </p:to>
                                    </p:set>
                                  </p:childTnLst>
                                </p:cTn>
                              </p:par>
                              <p:par>
                                <p:cTn id="109" presetID="1" presetClass="entr" presetSubtype="0" fill="hold" grpId="0" nodeType="withEffect">
                                  <p:stCondLst>
                                    <p:cond delay="0"/>
                                  </p:stCondLst>
                                  <p:childTnLst>
                                    <p:set>
                                      <p:cBhvr>
                                        <p:cTn id="110" dur="1" fill="hold">
                                          <p:stCondLst>
                                            <p:cond delay="0"/>
                                          </p:stCondLst>
                                        </p:cTn>
                                        <p:tgtEl>
                                          <p:spTgt spid="44"/>
                                        </p:tgtEl>
                                        <p:attrNameLst>
                                          <p:attrName>style.visibility</p:attrName>
                                        </p:attrNameLst>
                                      </p:cBhvr>
                                      <p:to>
                                        <p:strVal val="visible"/>
                                      </p:to>
                                    </p:set>
                                  </p:childTnLst>
                                </p:cTn>
                              </p:par>
                              <p:par>
                                <p:cTn id="111" presetID="1" presetClass="entr" presetSubtype="0" fill="hold" grpId="0" nodeType="withEffect">
                                  <p:stCondLst>
                                    <p:cond delay="0"/>
                                  </p:stCondLst>
                                  <p:childTnLst>
                                    <p:set>
                                      <p:cBhvr>
                                        <p:cTn id="112" dur="1" fill="hold">
                                          <p:stCondLst>
                                            <p:cond delay="0"/>
                                          </p:stCondLst>
                                        </p:cTn>
                                        <p:tgtEl>
                                          <p:spTgt spid="45"/>
                                        </p:tgtEl>
                                        <p:attrNameLst>
                                          <p:attrName>style.visibility</p:attrName>
                                        </p:attrNameLst>
                                      </p:cBhvr>
                                      <p:to>
                                        <p:strVal val="visible"/>
                                      </p:to>
                                    </p:set>
                                  </p:childTnLst>
                                </p:cTn>
                              </p:par>
                              <p:par>
                                <p:cTn id="113" presetID="1" presetClass="entr" presetSubtype="0" fill="hold" grpId="0" nodeType="withEffect">
                                  <p:stCondLst>
                                    <p:cond delay="0"/>
                                  </p:stCondLst>
                                  <p:childTnLst>
                                    <p:set>
                                      <p:cBhvr>
                                        <p:cTn id="114" dur="1" fill="hold">
                                          <p:stCondLst>
                                            <p:cond delay="0"/>
                                          </p:stCondLst>
                                        </p:cTn>
                                        <p:tgtEl>
                                          <p:spTgt spid="46"/>
                                        </p:tgtEl>
                                        <p:attrNameLst>
                                          <p:attrName>style.visibility</p:attrName>
                                        </p:attrNameLst>
                                      </p:cBhvr>
                                      <p:to>
                                        <p:strVal val="visible"/>
                                      </p:to>
                                    </p:set>
                                  </p:childTnLst>
                                </p:cTn>
                              </p:par>
                              <p:par>
                                <p:cTn id="115" presetID="1" presetClass="entr" presetSubtype="0" fill="hold" grpId="0" nodeType="withEffect">
                                  <p:stCondLst>
                                    <p:cond delay="0"/>
                                  </p:stCondLst>
                                  <p:childTnLst>
                                    <p:set>
                                      <p:cBhvr>
                                        <p:cTn id="116" dur="1" fill="hold">
                                          <p:stCondLst>
                                            <p:cond delay="0"/>
                                          </p:stCondLst>
                                        </p:cTn>
                                        <p:tgtEl>
                                          <p:spTgt spid="47"/>
                                        </p:tgtEl>
                                        <p:attrNameLst>
                                          <p:attrName>style.visibility</p:attrName>
                                        </p:attrNameLst>
                                      </p:cBhvr>
                                      <p:to>
                                        <p:strVal val="visible"/>
                                      </p:to>
                                    </p:set>
                                  </p:childTnLst>
                                </p:cTn>
                              </p:par>
                              <p:par>
                                <p:cTn id="117" presetID="1" presetClass="entr" presetSubtype="0" fill="hold" grpId="0" nodeType="withEffect">
                                  <p:stCondLst>
                                    <p:cond delay="0"/>
                                  </p:stCondLst>
                                  <p:childTnLst>
                                    <p:set>
                                      <p:cBhvr>
                                        <p:cTn id="118" dur="1" fill="hold">
                                          <p:stCondLst>
                                            <p:cond delay="0"/>
                                          </p:stCondLst>
                                        </p:cTn>
                                        <p:tgtEl>
                                          <p:spTgt spid="48"/>
                                        </p:tgtEl>
                                        <p:attrNameLst>
                                          <p:attrName>style.visibility</p:attrName>
                                        </p:attrNameLst>
                                      </p:cBhvr>
                                      <p:to>
                                        <p:strVal val="visible"/>
                                      </p:to>
                                    </p:set>
                                  </p:childTnLst>
                                </p:cTn>
                              </p:par>
                              <p:par>
                                <p:cTn id="119" presetID="1" presetClass="entr" presetSubtype="0" fill="hold" grpId="0" nodeType="withEffect">
                                  <p:stCondLst>
                                    <p:cond delay="0"/>
                                  </p:stCondLst>
                                  <p:childTnLst>
                                    <p:set>
                                      <p:cBhvr>
                                        <p:cTn id="120" dur="1" fill="hold">
                                          <p:stCondLst>
                                            <p:cond delay="0"/>
                                          </p:stCondLst>
                                        </p:cTn>
                                        <p:tgtEl>
                                          <p:spTgt spid="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18" grpId="0" animBg="1"/>
      <p:bldP spid="19" grpId="0" animBg="1"/>
      <p:bldP spid="20" grpId="0" animBg="1"/>
      <p:bldP spid="21" grpId="0" animBg="1"/>
      <p:bldP spid="30" grpId="0" animBg="1"/>
      <p:bldP spid="31" grpId="0" animBg="1"/>
      <p:bldP spid="32" grpId="0" animBg="1"/>
      <p:bldP spid="33" grpId="0" animBg="1"/>
      <p:bldP spid="34" grpId="0" animBg="1"/>
      <p:bldP spid="35" grpId="0" animBg="1"/>
      <p:bldP spid="36" grpId="0" animBg="1"/>
      <p:bldP spid="37" grpId="0" animBg="1"/>
      <p:bldP spid="38" grpId="0" animBg="1"/>
      <p:bldP spid="39" grpId="0" animBg="1"/>
      <p:bldP spid="40" grpId="0" animBg="1"/>
      <p:bldP spid="41" grpId="0" animBg="1"/>
      <p:bldP spid="42" grpId="0" animBg="1"/>
      <p:bldP spid="43" grpId="0" animBg="1"/>
      <p:bldP spid="44" grpId="0" animBg="1"/>
      <p:bldP spid="45" grpId="0" animBg="1"/>
      <p:bldP spid="46" grpId="0" animBg="1"/>
      <p:bldP spid="47" grpId="0" animBg="1"/>
      <p:bldP spid="48" grpId="0" animBg="1"/>
      <p:bldP spid="49" grpId="0" animBg="1"/>
      <p:bldP spid="50" grpId="0" animBg="1"/>
      <p:bldP spid="51" grpId="0" animBg="1"/>
      <p:bldP spid="52" grpId="0"/>
      <p:bldP spid="53" grpId="0"/>
      <p:bldP spid="54" grpId="0"/>
      <p:bldP spid="55" grpId="0"/>
      <p:bldP spid="56" grpId="0"/>
      <p:bldP spid="57" grpId="0"/>
      <p:bldP spid="58" grpId="0"/>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70</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2</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2</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6</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8602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3382608" y="1600200"/>
            <a:ext cx="332142" cy="369332"/>
          </a:xfrm>
          <a:prstGeom prst="rect">
            <a:avLst/>
          </a:prstGeom>
        </p:spPr>
        <p:txBody>
          <a:bodyPr wrap="none">
            <a:spAutoFit/>
          </a:bodyPr>
          <a:lstStyle/>
          <a:p>
            <a:pPr algn="ctr"/>
            <a:r>
              <a:rPr lang="en-US" dirty="0">
                <a:solidFill>
                  <a:prstClr val="black"/>
                </a:solidFill>
              </a:rPr>
              <a:t>8</a:t>
            </a:r>
          </a:p>
        </p:txBody>
      </p:sp>
      <p:sp>
        <p:nvSpPr>
          <p:cNvPr id="11" name="Rectangle 10"/>
          <p:cNvSpPr/>
          <p:nvPr/>
        </p:nvSpPr>
        <p:spPr>
          <a:xfrm>
            <a:off x="3848100" y="3745468"/>
            <a:ext cx="332142" cy="369332"/>
          </a:xfrm>
          <a:prstGeom prst="rect">
            <a:avLst/>
          </a:prstGeom>
        </p:spPr>
        <p:txBody>
          <a:bodyPr wrap="none">
            <a:spAutoFit/>
          </a:bodyPr>
          <a:lstStyle/>
          <a:p>
            <a:pPr algn="ctr"/>
            <a:r>
              <a:rPr lang="en-US" dirty="0">
                <a:solidFill>
                  <a:prstClr val="black"/>
                </a:solidFill>
              </a:rPr>
              <a:t>1</a:t>
            </a:r>
          </a:p>
        </p:txBody>
      </p:sp>
      <p:sp>
        <p:nvSpPr>
          <p:cNvPr id="12" name="Rectangle 11"/>
          <p:cNvSpPr/>
          <p:nvPr/>
        </p:nvSpPr>
        <p:spPr>
          <a:xfrm>
            <a:off x="1666875" y="5612368"/>
            <a:ext cx="332142" cy="369332"/>
          </a:xfrm>
          <a:prstGeom prst="rect">
            <a:avLst/>
          </a:prstGeom>
        </p:spPr>
        <p:txBody>
          <a:bodyPr wrap="none">
            <a:spAutoFit/>
          </a:bodyPr>
          <a:lstStyle/>
          <a:p>
            <a:pPr algn="ctr"/>
            <a:r>
              <a:rPr lang="en-US" dirty="0">
                <a:solidFill>
                  <a:prstClr val="black"/>
                </a:solidFill>
              </a:rPr>
              <a:t>8</a:t>
            </a:r>
          </a:p>
        </p:txBody>
      </p:sp>
      <p:sp>
        <p:nvSpPr>
          <p:cNvPr id="13" name="Rectangle 12"/>
          <p:cNvSpPr/>
          <p:nvPr/>
        </p:nvSpPr>
        <p:spPr>
          <a:xfrm>
            <a:off x="3943350" y="5621893"/>
            <a:ext cx="332142" cy="369332"/>
          </a:xfrm>
          <a:prstGeom prst="rect">
            <a:avLst/>
          </a:prstGeom>
        </p:spPr>
        <p:txBody>
          <a:bodyPr wrap="none">
            <a:spAutoFit/>
          </a:bodyPr>
          <a:lstStyle/>
          <a:p>
            <a:pPr algn="ctr"/>
            <a:r>
              <a:rPr lang="en-US" dirty="0">
                <a:solidFill>
                  <a:prstClr val="black"/>
                </a:solidFill>
              </a:rPr>
              <a:t>1</a:t>
            </a:r>
          </a:p>
        </p:txBody>
      </p:sp>
    </p:spTree>
    <p:extLst>
      <p:ext uri="{BB962C8B-B14F-4D97-AF65-F5344CB8AC3E}">
        <p14:creationId xmlns:p14="http://schemas.microsoft.com/office/powerpoint/2010/main" val="12138287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312 -0.00278 L 0.05052 0.31481 " pathEditMode="relative" rAng="0" ptsTypes="AA">
                                      <p:cBhvr>
                                        <p:cTn id="6" dur="2000" fill="hold"/>
                                        <p:tgtEl>
                                          <p:spTgt spid="10"/>
                                        </p:tgtEl>
                                        <p:attrNameLst>
                                          <p:attrName>ppt_x</p:attrName>
                                          <p:attrName>ppt_y</p:attrName>
                                        </p:attrNameLst>
                                      </p:cBhvr>
                                      <p:rCtr x="2674" y="15880"/>
                                    </p:animMotion>
                                  </p:childTnLst>
                                </p:cTn>
                              </p:par>
                              <p:par>
                                <p:cTn id="7" presetID="37" presetClass="path" presetSubtype="0" accel="50000" decel="50000" fill="hold" grpId="0" nodeType="withEffect">
                                  <p:stCondLst>
                                    <p:cond delay="0"/>
                                  </p:stCondLst>
                                  <p:childTnLst>
                                    <p:animMotion origin="layout" path="M 0 0 L 0.067 0.04 C 0.081 0.049 0.102 0.054 0.124 0.054 C 0.149 0.054 0.169 0.049 0.183 0.04 L 0.25 0 E" pathEditMode="relative" ptsTypes="">
                                      <p:cBhvr>
                                        <p:cTn id="8" dur="2000" fill="hold"/>
                                        <p:tgtEl>
                                          <p:spTgt spid="12"/>
                                        </p:tgtEl>
                                        <p:attrNameLst>
                                          <p:attrName>ppt_x</p:attrName>
                                          <p:attrName>ppt_y</p:attrName>
                                        </p:attrNameLst>
                                      </p:cBhvr>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347 -0.00486 L -0.0507 -0.31111 " pathEditMode="relative" rAng="0" ptsTypes="AA">
                                      <p:cBhvr>
                                        <p:cTn id="11" dur="2000" fill="hold"/>
                                        <p:tgtEl>
                                          <p:spTgt spid="11"/>
                                        </p:tgtEl>
                                        <p:attrNameLst>
                                          <p:attrName>ppt_x</p:attrName>
                                          <p:attrName>ppt_y</p:attrName>
                                        </p:attrNameLst>
                                      </p:cBhvr>
                                      <p:rCtr x="-2361" y="-15324"/>
                                    </p:animMotion>
                                  </p:childTnLst>
                                </p:cTn>
                              </p:par>
                              <p:par>
                                <p:cTn id="12" presetID="37" presetClass="path" presetSubtype="0" accel="50000" decel="50000" fill="hold" grpId="0" nodeType="withEffect">
                                  <p:stCondLst>
                                    <p:cond delay="0"/>
                                  </p:stCondLst>
                                  <p:childTnLst>
                                    <p:animMotion origin="layout" path="M 0.00105 -0.00139 L -0.06579 0.04005 C -0.07986 0.04954 -0.10086 0.05463 -0.12274 0.05463 C -0.14757 0.05463 -0.16753 0.04954 -0.18159 0.04005 L -0.24826 -0.00139 " pathEditMode="relative" rAng="0" ptsTypes="FffFF">
                                      <p:cBhvr>
                                        <p:cTn id="13" dur="2000" fill="hold"/>
                                        <p:tgtEl>
                                          <p:spTgt spid="13"/>
                                        </p:tgtEl>
                                        <p:attrNameLst>
                                          <p:attrName>ppt_x</p:attrName>
                                          <p:attrName>ppt_y</p:attrName>
                                        </p:attrNameLst>
                                      </p:cBhvr>
                                      <p:rCtr x="-12465" y="280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71</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2</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cxnSp>
        <p:nvCxnSpPr>
          <p:cNvPr id="120849" name="AutoShape 17"/>
          <p:cNvCxnSpPr>
            <a:cxnSpLocks noChangeShapeType="1"/>
            <a:stCxn id="120837" idx="3"/>
            <a:endCxn id="120840" idx="0"/>
          </p:cNvCxnSpPr>
          <p:nvPr/>
        </p:nvCxnSpPr>
        <p:spPr bwMode="auto">
          <a:xfrm flipH="1">
            <a:off x="4000500" y="3046413"/>
            <a:ext cx="5730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4</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2</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5</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3382608" y="1600200"/>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2" name="Rectangle 11"/>
          <p:cNvSpPr/>
          <p:nvPr/>
        </p:nvSpPr>
        <p:spPr>
          <a:xfrm>
            <a:off x="1666875"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53"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5" name="TextBox 54"/>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3" name="Rectangle 2"/>
          <p:cNvSpPr/>
          <p:nvPr/>
        </p:nvSpPr>
        <p:spPr>
          <a:xfrm>
            <a:off x="2238375" y="2676525"/>
            <a:ext cx="332142" cy="369332"/>
          </a:xfrm>
          <a:prstGeom prst="rect">
            <a:avLst/>
          </a:prstGeom>
        </p:spPr>
        <p:txBody>
          <a:bodyPr wrap="none">
            <a:spAutoFit/>
          </a:bodyPr>
          <a:lstStyle/>
          <a:p>
            <a:pPr algn="ctr"/>
            <a:r>
              <a:rPr lang="en-US" dirty="0">
                <a:solidFill>
                  <a:prstClr val="black"/>
                </a:solidFill>
              </a:rPr>
              <a:t>7</a:t>
            </a:r>
          </a:p>
        </p:txBody>
      </p:sp>
      <p:sp>
        <p:nvSpPr>
          <p:cNvPr id="5" name="Rectangle 4"/>
          <p:cNvSpPr/>
          <p:nvPr/>
        </p:nvSpPr>
        <p:spPr>
          <a:xfrm>
            <a:off x="2124075" y="5612368"/>
            <a:ext cx="332142" cy="369332"/>
          </a:xfrm>
          <a:prstGeom prst="rect">
            <a:avLst/>
          </a:prstGeom>
        </p:spPr>
        <p:txBody>
          <a:bodyPr wrap="none">
            <a:spAutoFit/>
          </a:bodyPr>
          <a:lstStyle/>
          <a:p>
            <a:pPr algn="ctr"/>
            <a:r>
              <a:rPr lang="en-US" dirty="0">
                <a:solidFill>
                  <a:prstClr val="black"/>
                </a:solidFill>
              </a:rPr>
              <a:t>7</a:t>
            </a:r>
          </a:p>
        </p:txBody>
      </p:sp>
    </p:spTree>
    <p:extLst>
      <p:ext uri="{BB962C8B-B14F-4D97-AF65-F5344CB8AC3E}">
        <p14:creationId xmlns:p14="http://schemas.microsoft.com/office/powerpoint/2010/main" val="13283404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mph" presetSubtype="2" fill="hold" nodeType="afterEffect">
                                  <p:stCondLst>
                                    <p:cond delay="0"/>
                                  </p:stCondLst>
                                  <p:childTnLst>
                                    <p:animClr clrSpc="rgb" dir="cw">
                                      <p:cBhvr>
                                        <p:cTn id="9" dur="2000" fill="hold"/>
                                        <p:tgtEl>
                                          <p:spTgt spid="120840"/>
                                        </p:tgtEl>
                                        <p:attrNameLst>
                                          <p:attrName>fillcolor</p:attrName>
                                        </p:attrNameLst>
                                      </p:cBhvr>
                                      <p:to>
                                        <a:srgbClr val="FFCCFF"/>
                                      </p:to>
                                    </p:animClr>
                                    <p:set>
                                      <p:cBhvr>
                                        <p:cTn id="10" dur="2000" fill="hold"/>
                                        <p:tgtEl>
                                          <p:spTgt spid="120840"/>
                                        </p:tgtEl>
                                        <p:attrNameLst>
                                          <p:attrName>fill.type</p:attrName>
                                        </p:attrNameLst>
                                      </p:cBhvr>
                                      <p:to>
                                        <p:strVal val="solid"/>
                                      </p:to>
                                    </p:set>
                                    <p:set>
                                      <p:cBhvr>
                                        <p:cTn id="11" dur="2000" fill="hold"/>
                                        <p:tgtEl>
                                          <p:spTgt spid="120840"/>
                                        </p:tgtEl>
                                        <p:attrNameLst>
                                          <p:attrName>fill.on</p:attrName>
                                        </p:attrNameLst>
                                      </p:cBhvr>
                                      <p:to>
                                        <p:strVal val="true"/>
                                      </p:to>
                                    </p:set>
                                  </p:childTnLst>
                                </p:cTn>
                              </p:par>
                              <p:par>
                                <p:cTn id="12" presetID="1" presetClass="emph" presetSubtype="2" fill="hold" nodeType="withEffect">
                                  <p:stCondLst>
                                    <p:cond delay="0"/>
                                  </p:stCondLst>
                                  <p:childTnLst>
                                    <p:animClr clrSpc="rgb" dir="cw">
                                      <p:cBhvr>
                                        <p:cTn id="13" dur="2000" fill="hold"/>
                                        <p:tgtEl>
                                          <p:spTgt spid="120859"/>
                                        </p:tgtEl>
                                        <p:attrNameLst>
                                          <p:attrName>fillcolor</p:attrName>
                                        </p:attrNameLst>
                                      </p:cBhvr>
                                      <p:to>
                                        <a:srgbClr val="FFCCFF"/>
                                      </p:to>
                                    </p:animClr>
                                    <p:set>
                                      <p:cBhvr>
                                        <p:cTn id="14" dur="2000" fill="hold"/>
                                        <p:tgtEl>
                                          <p:spTgt spid="120859"/>
                                        </p:tgtEl>
                                        <p:attrNameLst>
                                          <p:attrName>fill.type</p:attrName>
                                        </p:attrNameLst>
                                      </p:cBhvr>
                                      <p:to>
                                        <p:strVal val="solid"/>
                                      </p:to>
                                    </p:set>
                                    <p:set>
                                      <p:cBhvr>
                                        <p:cTn id="15" dur="2000" fill="hold"/>
                                        <p:tgtEl>
                                          <p:spTgt spid="120859"/>
                                        </p:tgtEl>
                                        <p:attrNameLst>
                                          <p:attrName>fill.on</p:attrName>
                                        </p:attrNameLst>
                                      </p:cBhvr>
                                      <p:to>
                                        <p:strVal val="true"/>
                                      </p:to>
                                    </p:set>
                                  </p:childTnLst>
                                </p:cTn>
                              </p:par>
                              <p:par>
                                <p:cTn id="16" presetID="1" presetClass="exit" presetSubtype="0" fill="hold" nodeType="withEffect">
                                  <p:stCondLst>
                                    <p:cond delay="0"/>
                                  </p:stCondLst>
                                  <p:childTnLst>
                                    <p:set>
                                      <p:cBhvr>
                                        <p:cTn id="17" dur="1" fill="hold">
                                          <p:stCondLst>
                                            <p:cond delay="0"/>
                                          </p:stCondLst>
                                        </p:cTn>
                                        <p:tgtEl>
                                          <p:spTgt spid="120849"/>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399 1.11111E-6 L 0.00035 0.03333 " pathEditMode="relative" rAng="0" ptsTypes="AA">
                                      <p:cBhvr>
                                        <p:cTn id="21" dur="2000" fill="hold"/>
                                        <p:tgtEl>
                                          <p:spTgt spid="8"/>
                                        </p:tgtEl>
                                        <p:attrNameLst>
                                          <p:attrName>ppt_x</p:attrName>
                                          <p:attrName>ppt_y</p:attrName>
                                        </p:attrNameLst>
                                      </p:cBhvr>
                                      <p:rCtr x="208" y="1667"/>
                                    </p:animMotion>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53"/>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0.00417 -0.00417 L -0.12552 0.15787 " pathEditMode="relative" rAng="0" ptsTypes="AA">
                                      <p:cBhvr>
                                        <p:cTn id="30" dur="2000" fill="hold"/>
                                        <p:tgtEl>
                                          <p:spTgt spid="10"/>
                                        </p:tgtEl>
                                        <p:attrNameLst>
                                          <p:attrName>ppt_x</p:attrName>
                                          <p:attrName>ppt_y</p:attrName>
                                        </p:attrNameLst>
                                      </p:cBhvr>
                                      <p:rCtr x="-6493" y="8102"/>
                                    </p:animMotion>
                                  </p:childTnLst>
                                </p:cTn>
                              </p:par>
                              <p:par>
                                <p:cTn id="31" presetID="37" presetClass="path" presetSubtype="0" accel="50000" decel="50000" fill="hold" grpId="0" nodeType="withEffect">
                                  <p:stCondLst>
                                    <p:cond delay="0"/>
                                  </p:stCondLst>
                                  <p:childTnLst>
                                    <p:animMotion origin="layout" path="M 2.77778E-6 -0.0007 L 0.01319 0.03981 C 0.01597 0.04884 0.02014 0.05393 0.02448 0.05393 C 0.02951 0.05393 0.0335 0.04884 0.03628 0.03981 L 0.04965 -0.0007 " pathEditMode="relative" rAng="0" ptsTypes="FffFF">
                                      <p:cBhvr>
                                        <p:cTn id="32" dur="2000" fill="hold"/>
                                        <p:tgtEl>
                                          <p:spTgt spid="12"/>
                                        </p:tgtEl>
                                        <p:attrNameLst>
                                          <p:attrName>ppt_x</p:attrName>
                                          <p:attrName>ppt_y</p:attrName>
                                        </p:attrNameLst>
                                      </p:cBhvr>
                                      <p:rCtr x="2483" y="2731"/>
                                    </p:animMotion>
                                  </p:childTnLst>
                                </p:cTn>
                              </p:par>
                            </p:childTnLst>
                          </p:cTn>
                        </p:par>
                        <p:par>
                          <p:cTn id="33" fill="hold">
                            <p:stCondLst>
                              <p:cond delay="2000"/>
                            </p:stCondLst>
                            <p:childTnLst>
                              <p:par>
                                <p:cTn id="34" presetID="42" presetClass="path" presetSubtype="0" accel="50000" decel="50000" fill="hold" grpId="0" nodeType="afterEffect">
                                  <p:stCondLst>
                                    <p:cond delay="0"/>
                                  </p:stCondLst>
                                  <p:childTnLst>
                                    <p:animMotion origin="layout" path="M 0.00486 -0.00463 L 0.12534 -0.15509 " pathEditMode="relative" rAng="0" ptsTypes="AA">
                                      <p:cBhvr>
                                        <p:cTn id="35" dur="2000" fill="hold"/>
                                        <p:tgtEl>
                                          <p:spTgt spid="3"/>
                                        </p:tgtEl>
                                        <p:attrNameLst>
                                          <p:attrName>ppt_x</p:attrName>
                                          <p:attrName>ppt_y</p:attrName>
                                        </p:attrNameLst>
                                      </p:cBhvr>
                                      <p:rCtr x="6024" y="-7523"/>
                                    </p:animMotion>
                                  </p:childTnLst>
                                </p:cTn>
                              </p:par>
                              <p:par>
                                <p:cTn id="36" presetID="37" presetClass="path" presetSubtype="0" accel="50000" decel="50000" fill="hold" grpId="0" nodeType="withEffect">
                                  <p:stCondLst>
                                    <p:cond delay="0"/>
                                  </p:stCondLst>
                                  <p:childTnLst>
                                    <p:animMotion origin="layout" path="M -0.00034 -0.0007 L -0.01388 0.03981 C -0.01684 0.04884 -0.021 0.05393 -0.02534 0.05393 C -0.03038 0.05393 -0.03437 0.04884 -0.03732 0.03981 L -0.05069 -0.0007 " pathEditMode="relative" rAng="0" ptsTypes="FffFF">
                                      <p:cBhvr>
                                        <p:cTn id="37" dur="2000" fill="hold"/>
                                        <p:tgtEl>
                                          <p:spTgt spid="5"/>
                                        </p:tgtEl>
                                        <p:attrNameLst>
                                          <p:attrName>ppt_x</p:attrName>
                                          <p:attrName>ppt_y</p:attrName>
                                        </p:attrNameLst>
                                      </p:cBhvr>
                                      <p:rCtr x="-2517"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2" grpId="0"/>
      <p:bldP spid="53" grpId="0" animBg="1"/>
      <p:bldP spid="55" grpId="0"/>
      <p:bldP spid="3" grpId="0"/>
      <p:bldP spid="5" grpId="0"/>
    </p:bld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72</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2</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2</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5</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53"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5" name="TextBox 54"/>
          <p:cNvSpPr txBox="1"/>
          <p:nvPr/>
        </p:nvSpPr>
        <p:spPr>
          <a:xfrm>
            <a:off x="1219200" y="2313801"/>
            <a:ext cx="1524000" cy="276999"/>
          </a:xfrm>
          <a:prstGeom prst="rect">
            <a:avLst/>
          </a:prstGeom>
          <a:noFill/>
        </p:spPr>
        <p:txBody>
          <a:bodyPr wrap="square" rtlCol="0">
            <a:spAutoFit/>
          </a:bodyPr>
          <a:lstStyle/>
          <a:p>
            <a:r>
              <a:rPr lang="en-US" sz="1200" dirty="0" smtClean="0"/>
              <a:t>HEAPIFY(A, 1)</a:t>
            </a:r>
            <a:endParaRPr lang="en-US" sz="1200" dirty="0"/>
          </a:p>
        </p:txBody>
      </p:sp>
      <p:sp>
        <p:nvSpPr>
          <p:cNvPr id="3" name="Rectangle 2"/>
          <p:cNvSpPr/>
          <p:nvPr/>
        </p:nvSpPr>
        <p:spPr>
          <a:xfrm>
            <a:off x="2238375" y="2676525"/>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5" name="Rectangle 4"/>
          <p:cNvSpPr/>
          <p:nvPr/>
        </p:nvSpPr>
        <p:spPr>
          <a:xfrm>
            <a:off x="2124075"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7" name="Rectangle 6"/>
          <p:cNvSpPr/>
          <p:nvPr/>
        </p:nvSpPr>
        <p:spPr>
          <a:xfrm>
            <a:off x="1410933" y="3754993"/>
            <a:ext cx="332142" cy="369332"/>
          </a:xfrm>
          <a:prstGeom prst="rect">
            <a:avLst/>
          </a:prstGeom>
        </p:spPr>
        <p:txBody>
          <a:bodyPr wrap="none">
            <a:spAutoFit/>
          </a:bodyPr>
          <a:lstStyle/>
          <a:p>
            <a:pPr algn="ctr"/>
            <a:r>
              <a:rPr lang="en-US" dirty="0">
                <a:solidFill>
                  <a:prstClr val="black"/>
                </a:solidFill>
              </a:rPr>
              <a:t>4</a:t>
            </a:r>
          </a:p>
        </p:txBody>
      </p:sp>
      <p:sp>
        <p:nvSpPr>
          <p:cNvPr id="9" name="Rectangle 8"/>
          <p:cNvSpPr/>
          <p:nvPr/>
        </p:nvSpPr>
        <p:spPr>
          <a:xfrm>
            <a:off x="3048000" y="5612368"/>
            <a:ext cx="332142" cy="369332"/>
          </a:xfrm>
          <a:prstGeom prst="rect">
            <a:avLst/>
          </a:prstGeom>
        </p:spPr>
        <p:txBody>
          <a:bodyPr wrap="none">
            <a:spAutoFit/>
          </a:bodyPr>
          <a:lstStyle/>
          <a:p>
            <a:pPr algn="ctr"/>
            <a:r>
              <a:rPr lang="en-US" dirty="0">
                <a:solidFill>
                  <a:prstClr val="black"/>
                </a:solidFill>
              </a:rPr>
              <a:t>4</a:t>
            </a:r>
          </a:p>
        </p:txBody>
      </p:sp>
    </p:spTree>
    <p:extLst>
      <p:ext uri="{BB962C8B-B14F-4D97-AF65-F5344CB8AC3E}">
        <p14:creationId xmlns:p14="http://schemas.microsoft.com/office/powerpoint/2010/main" val="28428573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521 -0.00278 L -0.09097 0.15787 " pathEditMode="relative" rAng="0" ptsTypes="AA">
                                      <p:cBhvr>
                                        <p:cTn id="6" dur="2000" fill="hold"/>
                                        <p:tgtEl>
                                          <p:spTgt spid="3"/>
                                        </p:tgtEl>
                                        <p:attrNameLst>
                                          <p:attrName>ppt_x</p:attrName>
                                          <p:attrName>ppt_y</p:attrName>
                                        </p:attrNameLst>
                                      </p:cBhvr>
                                      <p:rCtr x="-4809" y="8032"/>
                                    </p:animMotion>
                                  </p:childTnLst>
                                </p:cTn>
                              </p:par>
                              <p:par>
                                <p:cTn id="7" presetID="37" presetClass="path" presetSubtype="0" accel="50000" decel="50000" fill="hold" grpId="0" nodeType="withEffect">
                                  <p:stCondLst>
                                    <p:cond delay="0"/>
                                  </p:stCondLst>
                                  <p:childTnLst>
                                    <p:animMotion origin="layout" path="M 2.77778E-6 -0.0007 L 0.02656 0.03981 C 0.03229 0.04884 0.04062 0.05393 0.0493 0.05393 C 0.05937 0.05393 0.06718 0.04884 0.07291 0.03981 L 0.09965 -0.0007 " pathEditMode="relative" rAng="0" ptsTypes="FffFF">
                                      <p:cBhvr>
                                        <p:cTn id="8" dur="2000" fill="hold"/>
                                        <p:tgtEl>
                                          <p:spTgt spid="5"/>
                                        </p:tgtEl>
                                        <p:attrNameLst>
                                          <p:attrName>ppt_x</p:attrName>
                                          <p:attrName>ppt_y</p:attrName>
                                        </p:attrNameLst>
                                      </p:cBhvr>
                                      <p:rCtr x="4983"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468 -0.00348 L 0.09062 -0.15556 " pathEditMode="relative" rAng="0" ptsTypes="AA">
                                      <p:cBhvr>
                                        <p:cTn id="11" dur="2000" fill="hold"/>
                                        <p:tgtEl>
                                          <p:spTgt spid="7"/>
                                        </p:tgtEl>
                                        <p:attrNameLst>
                                          <p:attrName>ppt_x</p:attrName>
                                          <p:attrName>ppt_y</p:attrName>
                                        </p:attrNameLst>
                                      </p:cBhvr>
                                      <p:rCtr x="4288" y="-7616"/>
                                    </p:animMotion>
                                  </p:childTnLst>
                                </p:cTn>
                              </p:par>
                              <p:par>
                                <p:cTn id="12" presetID="37" presetClass="path" presetSubtype="0" accel="50000" decel="50000" fill="hold" grpId="0" nodeType="withEffect">
                                  <p:stCondLst>
                                    <p:cond delay="0"/>
                                  </p:stCondLst>
                                  <p:childTnLst>
                                    <p:animMotion origin="layout" path="M -0.00139 -0.0007 L -0.02865 0.03981 C -0.03438 0.04884 -0.04288 0.05393 -0.05174 0.05393 C -0.06181 0.05393 -0.06997 0.04884 -0.0757 0.03981 L -0.10278 -0.0007 " pathEditMode="relative" rAng="0" ptsTypes="FffFF">
                                      <p:cBhvr>
                                        <p:cTn id="13" dur="2000" fill="hold"/>
                                        <p:tgtEl>
                                          <p:spTgt spid="9"/>
                                        </p:tgtEl>
                                        <p:attrNameLst>
                                          <p:attrName>ppt_x</p:attrName>
                                          <p:attrName>ppt_y</p:attrName>
                                        </p:attrNameLst>
                                      </p:cBhvr>
                                      <p:rCtr x="-5069"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7" grpId="0"/>
      <p:bldP spid="9" grpId="0"/>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73</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5</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765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3390900" y="1600200"/>
            <a:ext cx="332142" cy="369332"/>
          </a:xfrm>
          <a:prstGeom prst="rect">
            <a:avLst/>
          </a:prstGeom>
        </p:spPr>
        <p:txBody>
          <a:bodyPr wrap="none">
            <a:spAutoFit/>
          </a:bodyPr>
          <a:lstStyle/>
          <a:p>
            <a:pPr algn="ctr"/>
            <a:r>
              <a:rPr lang="en-US" dirty="0">
                <a:solidFill>
                  <a:prstClr val="black"/>
                </a:solidFill>
              </a:rPr>
              <a:t>7</a:t>
            </a:r>
          </a:p>
        </p:txBody>
      </p:sp>
      <p:sp>
        <p:nvSpPr>
          <p:cNvPr id="14" name="Rectangle 13"/>
          <p:cNvSpPr/>
          <p:nvPr/>
        </p:nvSpPr>
        <p:spPr>
          <a:xfrm>
            <a:off x="2249133" y="2676525"/>
            <a:ext cx="332142" cy="369332"/>
          </a:xfrm>
          <a:prstGeom prst="rect">
            <a:avLst/>
          </a:prstGeom>
        </p:spPr>
        <p:txBody>
          <a:bodyPr wrap="none">
            <a:spAutoFit/>
          </a:bodyPr>
          <a:lstStyle/>
          <a:p>
            <a:pPr algn="ctr"/>
            <a:r>
              <a:rPr lang="en-US" dirty="0">
                <a:solidFill>
                  <a:prstClr val="black"/>
                </a:solidFill>
              </a:rPr>
              <a:t>4</a:t>
            </a:r>
          </a:p>
        </p:txBody>
      </p:sp>
      <p:sp>
        <p:nvSpPr>
          <p:cNvPr id="15" name="Rectangle 14"/>
          <p:cNvSpPr/>
          <p:nvPr/>
        </p:nvSpPr>
        <p:spPr>
          <a:xfrm>
            <a:off x="1676400" y="5612368"/>
            <a:ext cx="332142" cy="369332"/>
          </a:xfrm>
          <a:prstGeom prst="rect">
            <a:avLst/>
          </a:prstGeom>
        </p:spPr>
        <p:txBody>
          <a:bodyPr wrap="none">
            <a:spAutoFit/>
          </a:bodyPr>
          <a:lstStyle/>
          <a:p>
            <a:pPr algn="ctr"/>
            <a:r>
              <a:rPr lang="en-US" dirty="0">
                <a:solidFill>
                  <a:prstClr val="black"/>
                </a:solidFill>
              </a:rPr>
              <a:t>7</a:t>
            </a:r>
          </a:p>
        </p:txBody>
      </p:sp>
      <p:sp>
        <p:nvSpPr>
          <p:cNvPr id="16" name="Rectangle 15"/>
          <p:cNvSpPr/>
          <p:nvPr/>
        </p:nvSpPr>
        <p:spPr>
          <a:xfrm>
            <a:off x="2124075" y="5610225"/>
            <a:ext cx="332142" cy="369332"/>
          </a:xfrm>
          <a:prstGeom prst="rect">
            <a:avLst/>
          </a:prstGeom>
        </p:spPr>
        <p:txBody>
          <a:bodyPr wrap="none">
            <a:spAutoFit/>
          </a:bodyPr>
          <a:lstStyle/>
          <a:p>
            <a:pPr algn="ctr"/>
            <a:r>
              <a:rPr lang="en-US" dirty="0">
                <a:solidFill>
                  <a:prstClr val="black"/>
                </a:solidFill>
              </a:rPr>
              <a:t>4</a:t>
            </a:r>
          </a:p>
        </p:txBody>
      </p:sp>
      <p:sp>
        <p:nvSpPr>
          <p:cNvPr id="17" name="Rectangle 16"/>
          <p:cNvSpPr/>
          <p:nvPr/>
        </p:nvSpPr>
        <p:spPr>
          <a:xfrm>
            <a:off x="3009900" y="3735943"/>
            <a:ext cx="332142" cy="369332"/>
          </a:xfrm>
          <a:prstGeom prst="rect">
            <a:avLst/>
          </a:prstGeom>
        </p:spPr>
        <p:txBody>
          <a:bodyPr wrap="none">
            <a:spAutoFit/>
          </a:bodyPr>
          <a:lstStyle/>
          <a:p>
            <a:pPr algn="ctr"/>
            <a:r>
              <a:rPr lang="en-US" dirty="0">
                <a:solidFill>
                  <a:prstClr val="black"/>
                </a:solidFill>
              </a:rPr>
              <a:t>2</a:t>
            </a:r>
          </a:p>
        </p:txBody>
      </p:sp>
      <p:sp>
        <p:nvSpPr>
          <p:cNvPr id="18" name="Rectangle 17"/>
          <p:cNvSpPr/>
          <p:nvPr/>
        </p:nvSpPr>
        <p:spPr>
          <a:xfrm>
            <a:off x="3506433" y="5610225"/>
            <a:ext cx="332142" cy="369332"/>
          </a:xfrm>
          <a:prstGeom prst="rect">
            <a:avLst/>
          </a:prstGeom>
        </p:spPr>
        <p:txBody>
          <a:bodyPr wrap="none">
            <a:spAutoFit/>
          </a:bodyPr>
          <a:lstStyle/>
          <a:p>
            <a:pPr algn="ctr"/>
            <a:r>
              <a:rPr lang="en-US" dirty="0">
                <a:solidFill>
                  <a:prstClr val="black"/>
                </a:solidFill>
              </a:rPr>
              <a:t>2</a:t>
            </a:r>
          </a:p>
        </p:txBody>
      </p:sp>
    </p:spTree>
    <p:extLst>
      <p:ext uri="{BB962C8B-B14F-4D97-AF65-F5344CB8AC3E}">
        <p14:creationId xmlns:p14="http://schemas.microsoft.com/office/powerpoint/2010/main" val="2836295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313 0.00694 L -0.04201 0.31342 " pathEditMode="relative" rAng="0" ptsTypes="AA">
                                      <p:cBhvr>
                                        <p:cTn id="6" dur="2000" fill="hold"/>
                                        <p:tgtEl>
                                          <p:spTgt spid="10"/>
                                        </p:tgtEl>
                                        <p:attrNameLst>
                                          <p:attrName>ppt_x</p:attrName>
                                          <p:attrName>ppt_y</p:attrName>
                                        </p:attrNameLst>
                                      </p:cBhvr>
                                      <p:rCtr x="-1944" y="15324"/>
                                    </p:animMotion>
                                  </p:childTnLst>
                                </p:cTn>
                              </p:par>
                              <p:par>
                                <p:cTn id="7" presetID="37" presetClass="path" presetSubtype="0" accel="50000" decel="50000" fill="hold" grpId="0" nodeType="withEffect">
                                  <p:stCondLst>
                                    <p:cond delay="0"/>
                                  </p:stCondLst>
                                  <p:childTnLst>
                                    <p:animMotion origin="layout" path="M 1.11111E-6 -0.0007 L 0.05312 0.03981 C 0.06441 0.04884 0.08108 0.05393 0.09844 0.05393 C 0.11823 0.05393 0.13403 0.04884 0.14531 0.03981 L 0.19861 -0.0007 " pathEditMode="relative" rAng="0" ptsTypes="FffFF">
                                      <p:cBhvr>
                                        <p:cTn id="8" dur="2000" fill="hold"/>
                                        <p:tgtEl>
                                          <p:spTgt spid="15"/>
                                        </p:tgtEl>
                                        <p:attrNameLst>
                                          <p:attrName>ppt_x</p:attrName>
                                          <p:attrName>ppt_y</p:attrName>
                                        </p:attrNameLst>
                                      </p:cBhvr>
                                      <p:rCtr x="9931"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486 -0.00486 L 0.04097 -0.30972 " pathEditMode="relative" rAng="0" ptsTypes="AA">
                                      <p:cBhvr>
                                        <p:cTn id="11" dur="2000" fill="hold"/>
                                        <p:tgtEl>
                                          <p:spTgt spid="17"/>
                                        </p:tgtEl>
                                        <p:attrNameLst>
                                          <p:attrName>ppt_x</p:attrName>
                                          <p:attrName>ppt_y</p:attrName>
                                        </p:attrNameLst>
                                      </p:cBhvr>
                                      <p:rCtr x="1806" y="-15255"/>
                                    </p:animMotion>
                                  </p:childTnLst>
                                </p:cTn>
                              </p:par>
                              <p:par>
                                <p:cTn id="12" presetID="37" presetClass="path" presetSubtype="0" accel="50000" decel="50000" fill="hold" grpId="0" nodeType="withEffect">
                                  <p:stCondLst>
                                    <p:cond delay="0"/>
                                  </p:stCondLst>
                                  <p:childTnLst>
                                    <p:animMotion origin="layout" path="M -0.00156 -0.00047 L -0.05572 0.03981 C -0.06701 0.04884 -0.08402 0.05393 -0.10157 0.05393 C -0.12171 0.05393 -0.13785 0.04884 -0.14914 0.03981 L -0.20313 -0.00047 " pathEditMode="relative" rAng="0" ptsTypes="FffFF">
                                      <p:cBhvr>
                                        <p:cTn id="13" dur="2000" fill="hold"/>
                                        <p:tgtEl>
                                          <p:spTgt spid="18"/>
                                        </p:tgtEl>
                                        <p:attrNameLst>
                                          <p:attrName>ppt_x</p:attrName>
                                          <p:attrName>ppt_y</p:attrName>
                                        </p:attrNameLst>
                                      </p:cBhvr>
                                      <p:rCtr x="-10087"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17" grpId="0"/>
      <p:bldP spid="18"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74</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cxnSp>
        <p:nvCxnSpPr>
          <p:cNvPr id="120848" name="AutoShape 16"/>
          <p:cNvCxnSpPr>
            <a:cxnSpLocks noChangeShapeType="1"/>
            <a:stCxn id="120836" idx="5"/>
            <a:endCxn id="23559" idx="0"/>
          </p:cNvCxnSpPr>
          <p:nvPr/>
        </p:nvCxnSpPr>
        <p:spPr bwMode="auto">
          <a:xfrm>
            <a:off x="2589213" y="3046413"/>
            <a:ext cx="5730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1</a:t>
            </a: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4</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3390900" y="1600200"/>
            <a:ext cx="332142"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4" name="Rectangle 13"/>
          <p:cNvSpPr/>
          <p:nvPr/>
        </p:nvSpPr>
        <p:spPr>
          <a:xfrm>
            <a:off x="2249133" y="2676525"/>
            <a:ext cx="332142" cy="369332"/>
          </a:xfrm>
          <a:prstGeom prst="rect">
            <a:avLst/>
          </a:prstGeom>
        </p:spPr>
        <p:txBody>
          <a:bodyPr wrap="none">
            <a:spAutoFit/>
          </a:bodyPr>
          <a:lstStyle/>
          <a:p>
            <a:pPr algn="ctr"/>
            <a:r>
              <a:rPr lang="en-US" dirty="0">
                <a:solidFill>
                  <a:prstClr val="black"/>
                </a:solidFill>
              </a:rPr>
              <a:t>4</a:t>
            </a: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6" name="Rectangle 15"/>
          <p:cNvSpPr/>
          <p:nvPr/>
        </p:nvSpPr>
        <p:spPr>
          <a:xfrm>
            <a:off x="2124075" y="5610225"/>
            <a:ext cx="332142" cy="369332"/>
          </a:xfrm>
          <a:prstGeom prst="rect">
            <a:avLst/>
          </a:prstGeom>
        </p:spPr>
        <p:txBody>
          <a:bodyPr wrap="none">
            <a:spAutoFit/>
          </a:bodyPr>
          <a:lstStyle/>
          <a:p>
            <a:pPr algn="ctr"/>
            <a:r>
              <a:rPr lang="en-US" dirty="0">
                <a:solidFill>
                  <a:prstClr val="black"/>
                </a:solidFill>
              </a:rPr>
              <a:t>4</a:t>
            </a:r>
          </a:p>
        </p:txBody>
      </p:sp>
      <p:sp>
        <p:nvSpPr>
          <p:cNvPr id="53"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6" name="TextBox 55"/>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Tree>
    <p:extLst>
      <p:ext uri="{BB962C8B-B14F-4D97-AF65-F5344CB8AC3E}">
        <p14:creationId xmlns:p14="http://schemas.microsoft.com/office/powerpoint/2010/main" val="3612410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mph" presetSubtype="2" fill="hold" nodeType="afterEffect">
                                  <p:stCondLst>
                                    <p:cond delay="0"/>
                                  </p:stCondLst>
                                  <p:childTnLst>
                                    <p:animClr clrSpc="rgb" dir="cw">
                                      <p:cBhvr>
                                        <p:cTn id="9" dur="2000" fill="hold"/>
                                        <p:tgtEl>
                                          <p:spTgt spid="23559"/>
                                        </p:tgtEl>
                                        <p:attrNameLst>
                                          <p:attrName>fillcolor</p:attrName>
                                        </p:attrNameLst>
                                      </p:cBhvr>
                                      <p:to>
                                        <a:srgbClr val="FFCCFF"/>
                                      </p:to>
                                    </p:animClr>
                                    <p:set>
                                      <p:cBhvr>
                                        <p:cTn id="10" dur="2000" fill="hold"/>
                                        <p:tgtEl>
                                          <p:spTgt spid="23559"/>
                                        </p:tgtEl>
                                        <p:attrNameLst>
                                          <p:attrName>fill.type</p:attrName>
                                        </p:attrNameLst>
                                      </p:cBhvr>
                                      <p:to>
                                        <p:strVal val="solid"/>
                                      </p:to>
                                    </p:set>
                                    <p:set>
                                      <p:cBhvr>
                                        <p:cTn id="11" dur="2000" fill="hold"/>
                                        <p:tgtEl>
                                          <p:spTgt spid="23559"/>
                                        </p:tgtEl>
                                        <p:attrNameLst>
                                          <p:attrName>fill.on</p:attrName>
                                        </p:attrNameLst>
                                      </p:cBhvr>
                                      <p:to>
                                        <p:strVal val="true"/>
                                      </p:to>
                                    </p:set>
                                  </p:childTnLst>
                                </p:cTn>
                              </p:par>
                              <p:par>
                                <p:cTn id="12" presetID="1" presetClass="emph" presetSubtype="2" fill="hold" nodeType="withEffect">
                                  <p:stCondLst>
                                    <p:cond delay="0"/>
                                  </p:stCondLst>
                                  <p:childTnLst>
                                    <p:animClr clrSpc="rgb" dir="cw">
                                      <p:cBhvr>
                                        <p:cTn id="13" dur="2000" fill="hold"/>
                                        <p:tgtEl>
                                          <p:spTgt spid="23578"/>
                                        </p:tgtEl>
                                        <p:attrNameLst>
                                          <p:attrName>fillcolor</p:attrName>
                                        </p:attrNameLst>
                                      </p:cBhvr>
                                      <p:to>
                                        <a:srgbClr val="FFCCFF"/>
                                      </p:to>
                                    </p:animClr>
                                    <p:set>
                                      <p:cBhvr>
                                        <p:cTn id="14" dur="2000" fill="hold"/>
                                        <p:tgtEl>
                                          <p:spTgt spid="23578"/>
                                        </p:tgtEl>
                                        <p:attrNameLst>
                                          <p:attrName>fill.type</p:attrName>
                                        </p:attrNameLst>
                                      </p:cBhvr>
                                      <p:to>
                                        <p:strVal val="solid"/>
                                      </p:to>
                                    </p:set>
                                    <p:set>
                                      <p:cBhvr>
                                        <p:cTn id="15" dur="2000" fill="hold"/>
                                        <p:tgtEl>
                                          <p:spTgt spid="23578"/>
                                        </p:tgtEl>
                                        <p:attrNameLst>
                                          <p:attrName>fill.on</p:attrName>
                                        </p:attrNameLst>
                                      </p:cBhvr>
                                      <p:to>
                                        <p:strVal val="true"/>
                                      </p:to>
                                    </p:set>
                                  </p:childTnLst>
                                </p:cTn>
                              </p:par>
                              <p:par>
                                <p:cTn id="16" presetID="1" presetClass="exit" presetSubtype="0" fill="hold" nodeType="withEffect">
                                  <p:stCondLst>
                                    <p:cond delay="0"/>
                                  </p:stCondLst>
                                  <p:childTnLst>
                                    <p:set>
                                      <p:cBhvr>
                                        <p:cTn id="17" dur="1" fill="hold">
                                          <p:stCondLst>
                                            <p:cond delay="0"/>
                                          </p:stCondLst>
                                        </p:cTn>
                                        <p:tgtEl>
                                          <p:spTgt spid="120848"/>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434 -0.00417 L -3.05556E-6 0.02917 " pathEditMode="relative" rAng="0" ptsTypes="AA">
                                      <p:cBhvr>
                                        <p:cTn id="21" dur="2000" fill="hold"/>
                                        <p:tgtEl>
                                          <p:spTgt spid="8"/>
                                        </p:tgtEl>
                                        <p:attrNameLst>
                                          <p:attrName>ppt_x</p:attrName>
                                          <p:attrName>ppt_y</p:attrName>
                                        </p:attrNameLst>
                                      </p:cBhvr>
                                      <p:rCtr x="208" y="1667"/>
                                    </p:animMotion>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56"/>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0.00417 0.00833 L -0.12639 0.15925 " pathEditMode="relative" rAng="0" ptsTypes="AA">
                                      <p:cBhvr>
                                        <p:cTn id="30" dur="2000" fill="hold"/>
                                        <p:tgtEl>
                                          <p:spTgt spid="10"/>
                                        </p:tgtEl>
                                        <p:attrNameLst>
                                          <p:attrName>ppt_x</p:attrName>
                                          <p:attrName>ppt_y</p:attrName>
                                        </p:attrNameLst>
                                      </p:cBhvr>
                                      <p:rCtr x="-6528" y="7546"/>
                                    </p:animMotion>
                                  </p:childTnLst>
                                </p:cTn>
                              </p:par>
                              <p:par>
                                <p:cTn id="31" presetID="37" presetClass="path" presetSubtype="0" accel="50000" decel="50000" fill="hold" grpId="0" nodeType="withEffect">
                                  <p:stCondLst>
                                    <p:cond delay="0"/>
                                  </p:stCondLst>
                                  <p:childTnLst>
                                    <p:animMotion origin="layout" path="M 1.11111E-6 -0.0007 L 0.01302 0.03981 C 0.01562 0.04884 0.01979 0.05393 0.02396 0.05393 C 0.02882 0.05393 0.03281 0.04884 0.03542 0.03981 L 0.04861 -0.0007 " pathEditMode="relative" rAng="0" ptsTypes="FffFF">
                                      <p:cBhvr>
                                        <p:cTn id="32" dur="2000" fill="hold"/>
                                        <p:tgtEl>
                                          <p:spTgt spid="15"/>
                                        </p:tgtEl>
                                        <p:attrNameLst>
                                          <p:attrName>ppt_x</p:attrName>
                                          <p:attrName>ppt_y</p:attrName>
                                        </p:attrNameLst>
                                      </p:cBhvr>
                                      <p:rCtr x="2431" y="2731"/>
                                    </p:animMotion>
                                  </p:childTnLst>
                                </p:cTn>
                              </p:par>
                            </p:childTnLst>
                          </p:cTn>
                        </p:par>
                        <p:par>
                          <p:cTn id="33" fill="hold">
                            <p:stCondLst>
                              <p:cond delay="2000"/>
                            </p:stCondLst>
                            <p:childTnLst>
                              <p:par>
                                <p:cTn id="34" presetID="42" presetClass="path" presetSubtype="0" accel="50000" decel="50000" fill="hold" grpId="0" nodeType="afterEffect">
                                  <p:stCondLst>
                                    <p:cond delay="0"/>
                                  </p:stCondLst>
                                  <p:childTnLst>
                                    <p:animMotion origin="layout" path="M 0.00209 -0.00278 L 0.12292 -0.15556 " pathEditMode="relative" rAng="0" ptsTypes="AA">
                                      <p:cBhvr>
                                        <p:cTn id="35" dur="2000" fill="hold"/>
                                        <p:tgtEl>
                                          <p:spTgt spid="14"/>
                                        </p:tgtEl>
                                        <p:attrNameLst>
                                          <p:attrName>ppt_x</p:attrName>
                                          <p:attrName>ppt_y</p:attrName>
                                        </p:attrNameLst>
                                      </p:cBhvr>
                                      <p:rCtr x="6042" y="-7639"/>
                                    </p:animMotion>
                                  </p:childTnLst>
                                </p:cTn>
                              </p:par>
                              <p:par>
                                <p:cTn id="36" presetID="37" presetClass="path" presetSubtype="0" accel="50000" decel="50000" fill="hold" grpId="0" nodeType="withEffect">
                                  <p:stCondLst>
                                    <p:cond delay="0"/>
                                  </p:stCondLst>
                                  <p:childTnLst>
                                    <p:animMotion origin="layout" path="M -0.00034 -0.00047 L -0.01388 0.03981 C -0.01684 0.04884 -0.021 0.05393 -0.02534 0.05393 C -0.03038 0.05393 -0.03437 0.04884 -0.03732 0.03981 L -0.05069 -0.00047 " pathEditMode="relative" rAng="0" ptsTypes="FffFF">
                                      <p:cBhvr>
                                        <p:cTn id="37" dur="2000" fill="hold"/>
                                        <p:tgtEl>
                                          <p:spTgt spid="16"/>
                                        </p:tgtEl>
                                        <p:attrNameLst>
                                          <p:attrName>ppt_x</p:attrName>
                                          <p:attrName>ppt_y</p:attrName>
                                        </p:attrNameLst>
                                      </p:cBhvr>
                                      <p:rCtr x="-2517"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4" grpId="0"/>
      <p:bldP spid="15" grpId="0"/>
      <p:bldP spid="16" grpId="0"/>
      <p:bldP spid="53" grpId="0" animBg="1"/>
      <p:bldP spid="56" grpId="0"/>
    </p:bld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75</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solidFill>
                  <a:prstClr val="black"/>
                </a:solidFill>
              </a:rPr>
              <a:t>3</a:t>
            </a: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4</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8602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3390900" y="1600200"/>
            <a:ext cx="332143" cy="369332"/>
          </a:xfrm>
          <a:prstGeom prst="rect">
            <a:avLst/>
          </a:prstGeom>
        </p:spPr>
        <p:txBody>
          <a:bodyPr wrap="none">
            <a:spAutoFit/>
          </a:bodyPr>
          <a:lstStyle/>
          <a:p>
            <a:pPr algn="ctr"/>
            <a:r>
              <a:rPr lang="en-US" dirty="0">
                <a:solidFill>
                  <a:prstClr val="black"/>
                </a:solidFill>
              </a:rPr>
              <a:t>4</a:t>
            </a:r>
          </a:p>
        </p:txBody>
      </p:sp>
      <p:sp>
        <p:nvSpPr>
          <p:cNvPr id="14" name="Rectangle 13"/>
          <p:cNvSpPr/>
          <p:nvPr/>
        </p:nvSpPr>
        <p:spPr>
          <a:xfrm>
            <a:off x="2249133" y="26765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a:solidFill>
                  <a:prstClr val="black"/>
                </a:solidFill>
              </a:rPr>
              <a:t>4</a:t>
            </a: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1401408" y="3745468"/>
            <a:ext cx="332142" cy="369332"/>
          </a:xfrm>
          <a:prstGeom prst="rect">
            <a:avLst/>
          </a:prstGeom>
        </p:spPr>
        <p:txBody>
          <a:bodyPr wrap="none">
            <a:spAutoFit/>
          </a:bodyPr>
          <a:lstStyle/>
          <a:p>
            <a:pPr algn="ctr"/>
            <a:r>
              <a:rPr lang="en-US" dirty="0">
                <a:solidFill>
                  <a:prstClr val="black"/>
                </a:solidFill>
              </a:rPr>
              <a:t>1</a:t>
            </a:r>
          </a:p>
        </p:txBody>
      </p:sp>
      <p:sp>
        <p:nvSpPr>
          <p:cNvPr id="5" name="Rectangle 4"/>
          <p:cNvSpPr/>
          <p:nvPr/>
        </p:nvSpPr>
        <p:spPr>
          <a:xfrm>
            <a:off x="3039708" y="5612368"/>
            <a:ext cx="332142" cy="369332"/>
          </a:xfrm>
          <a:prstGeom prst="rect">
            <a:avLst/>
          </a:prstGeom>
        </p:spPr>
        <p:txBody>
          <a:bodyPr wrap="none">
            <a:spAutoFit/>
          </a:bodyPr>
          <a:lstStyle/>
          <a:p>
            <a:pPr algn="ctr"/>
            <a:r>
              <a:rPr lang="en-US" dirty="0">
                <a:solidFill>
                  <a:prstClr val="black"/>
                </a:solidFill>
              </a:rPr>
              <a:t>1</a:t>
            </a:r>
          </a:p>
        </p:txBody>
      </p:sp>
    </p:spTree>
    <p:extLst>
      <p:ext uri="{BB962C8B-B14F-4D97-AF65-F5344CB8AC3E}">
        <p14:creationId xmlns:p14="http://schemas.microsoft.com/office/powerpoint/2010/main" val="3222833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312 -0.00417 L -0.2191 0.31342 " pathEditMode="relative" rAng="0" ptsTypes="AA">
                                      <p:cBhvr>
                                        <p:cTn id="6" dur="2000" fill="hold"/>
                                        <p:tgtEl>
                                          <p:spTgt spid="10"/>
                                        </p:tgtEl>
                                        <p:attrNameLst>
                                          <p:attrName>ppt_x</p:attrName>
                                          <p:attrName>ppt_y</p:attrName>
                                        </p:attrNameLst>
                                      </p:cBhvr>
                                      <p:rCtr x="-11111" y="15880"/>
                                    </p:animMotion>
                                  </p:childTnLst>
                                </p:cTn>
                              </p:par>
                              <p:par>
                                <p:cTn id="7" presetID="37" presetClass="path" presetSubtype="0" accel="50000" decel="50000" fill="hold" grpId="0" nodeType="withEffect">
                                  <p:stCondLst>
                                    <p:cond delay="0"/>
                                  </p:stCondLst>
                                  <p:childTnLst>
                                    <p:animMotion origin="layout" path="M 1.11111E-6 -0.0007 L 0.03976 0.03981 C 0.04809 0.04884 0.06059 0.05393 0.07361 0.05393 C 0.08854 0.05393 0.10035 0.04884 0.10868 0.03981 L 0.14861 -0.0007 " pathEditMode="relative" rAng="0" ptsTypes="FffFF">
                                      <p:cBhvr>
                                        <p:cTn id="8" dur="2000" fill="hold"/>
                                        <p:tgtEl>
                                          <p:spTgt spid="15"/>
                                        </p:tgtEl>
                                        <p:attrNameLst>
                                          <p:attrName>ppt_x</p:attrName>
                                          <p:attrName>ppt_y</p:attrName>
                                        </p:attrNameLst>
                                      </p:cBhvr>
                                      <p:rCtr x="7431"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 3.33333E-6 L 0.21701 -0.31065 " pathEditMode="relative" rAng="0" ptsTypes="AA">
                                      <p:cBhvr>
                                        <p:cTn id="11" dur="2000" fill="hold"/>
                                        <p:tgtEl>
                                          <p:spTgt spid="3"/>
                                        </p:tgtEl>
                                        <p:attrNameLst>
                                          <p:attrName>ppt_x</p:attrName>
                                          <p:attrName>ppt_y</p:attrName>
                                        </p:attrNameLst>
                                      </p:cBhvr>
                                      <p:rCtr x="10851" y="-15532"/>
                                    </p:animMotion>
                                  </p:childTnLst>
                                </p:cTn>
                              </p:par>
                              <p:par>
                                <p:cTn id="12" presetID="37" presetClass="path" presetSubtype="0" accel="50000" decel="50000" fill="hold" grpId="0" nodeType="withEffect">
                                  <p:stCondLst>
                                    <p:cond delay="0"/>
                                  </p:stCondLst>
                                  <p:childTnLst>
                                    <p:animMotion origin="layout" path="M -0.00052 -0.0007 L -0.04097 0.03981 C -0.04948 0.04884 -0.06215 0.05393 -0.07517 0.05393 C -0.09028 0.05393 -0.10226 0.04884 -0.11076 0.03981 L -0.15104 -0.0007 " pathEditMode="relative" rAng="0" ptsTypes="FffFF">
                                      <p:cBhvr>
                                        <p:cTn id="13" dur="2000" fill="hold"/>
                                        <p:tgtEl>
                                          <p:spTgt spid="5"/>
                                        </p:tgtEl>
                                        <p:attrNameLst>
                                          <p:attrName>ppt_x</p:attrName>
                                          <p:attrName>ppt_y</p:attrName>
                                        </p:attrNameLst>
                                      </p:cBhvr>
                                      <p:rCtr x="-7535"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5" grpId="0"/>
      <p:bldP spid="3" grpId="0"/>
      <p:bldP spid="5"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76</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cxnSp>
        <p:nvCxnSpPr>
          <p:cNvPr id="120847" name="AutoShape 15"/>
          <p:cNvCxnSpPr>
            <a:cxnSpLocks noChangeShapeType="1"/>
            <a:stCxn id="120836" idx="3"/>
            <a:endCxn id="120838" idx="0"/>
          </p:cNvCxnSpPr>
          <p:nvPr/>
        </p:nvCxnSpPr>
        <p:spPr bwMode="auto">
          <a:xfrm flipH="1">
            <a:off x="1562100" y="3046413"/>
            <a:ext cx="6492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3</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0" name="Rectangle 9"/>
          <p:cNvSpPr/>
          <p:nvPr/>
        </p:nvSpPr>
        <p:spPr>
          <a:xfrm>
            <a:off x="3390900" y="1600200"/>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4" name="Rectangle 13"/>
          <p:cNvSpPr/>
          <p:nvPr/>
        </p:nvSpPr>
        <p:spPr>
          <a:xfrm>
            <a:off x="2249133" y="26765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1401408" y="37454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3039708" y="56123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3"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dirty="0" smtClean="0">
                <a:solidFill>
                  <a:prstClr val="black"/>
                </a:solidFill>
                <a:latin typeface="Courier New" pitchFamily="49" charset="0"/>
                <a:ea typeface="Batang" pitchFamily="18" charset="-127"/>
                <a:cs typeface="Courier New" pitchFamily="49" charset="0"/>
              </a:rPr>
              <a:t>HEAPIFY</a:t>
            </a:r>
            <a:r>
              <a:rPr lang="en-US" altLang="ko-KR" sz="600" dirty="0" smtClean="0">
                <a:solidFill>
                  <a:prstClr val="black"/>
                </a:solidFill>
                <a:latin typeface="Courier New" pitchFamily="49" charset="0"/>
                <a:ea typeface="Batang" pitchFamily="18" charset="-127"/>
                <a:cs typeface="Courier New" pitchFamily="49" charset="0"/>
              </a:rPr>
              <a:t>(A, </a:t>
            </a:r>
            <a:r>
              <a:rPr lang="en-US" altLang="ko-KR" sz="600" dirty="0" err="1" smtClean="0">
                <a:solidFill>
                  <a:prstClr val="black"/>
                </a:solidFill>
                <a:latin typeface="Courier New" pitchFamily="49" charset="0"/>
                <a:ea typeface="Batang" pitchFamily="18" charset="-127"/>
                <a:cs typeface="Courier New" pitchFamily="49" charset="0"/>
              </a:rPr>
              <a:t>i</a:t>
            </a:r>
            <a:r>
              <a:rPr lang="en-US" altLang="ko-KR" sz="600" dirty="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dirty="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1</a:t>
            </a:r>
            <a:r>
              <a:rPr lang="en-US" altLang="ko-KR" sz="600" dirty="0" smtClean="0">
                <a:solidFill>
                  <a:prstClr val="black"/>
                </a:solidFill>
                <a:latin typeface="Courier New" pitchFamily="49" charset="0"/>
                <a:ea typeface="Batang" pitchFamily="18" charset="-127"/>
                <a:cs typeface="Courier New" pitchFamily="49" charset="0"/>
              </a:rPr>
              <a:t>	L = </a:t>
            </a:r>
            <a:r>
              <a:rPr lang="en-US" altLang="ko-KR" sz="600" dirty="0" err="1" smtClean="0">
                <a:solidFill>
                  <a:prstClr val="black"/>
                </a:solidFill>
                <a:latin typeface="Courier New" pitchFamily="49" charset="0"/>
                <a:ea typeface="Batang" pitchFamily="18" charset="-127"/>
                <a:cs typeface="Courier New" pitchFamily="49" charset="0"/>
              </a:rPr>
              <a:t>LeftChild</a:t>
            </a:r>
            <a:r>
              <a:rPr lang="en-US" altLang="ko-KR" sz="600" dirty="0" smtClean="0">
                <a:solidFill>
                  <a:prstClr val="black"/>
                </a:solidFill>
                <a:latin typeface="Courier New" pitchFamily="49" charset="0"/>
                <a:ea typeface="Batang" pitchFamily="18" charset="-127"/>
                <a:cs typeface="Courier New" pitchFamily="49" charset="0"/>
              </a:rPr>
              <a:t>(</a:t>
            </a:r>
            <a:r>
              <a:rPr lang="en-US" altLang="ko-KR" sz="600" dirty="0" err="1" smtClean="0">
                <a:solidFill>
                  <a:prstClr val="black"/>
                </a:solidFill>
                <a:latin typeface="Courier New" pitchFamily="49" charset="0"/>
                <a:ea typeface="Batang" pitchFamily="18" charset="-127"/>
                <a:cs typeface="Courier New" pitchFamily="49" charset="0"/>
              </a:rPr>
              <a:t>i</a:t>
            </a:r>
            <a:r>
              <a:rPr lang="en-US" altLang="ko-KR" sz="600" dirty="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2</a:t>
            </a:r>
            <a:r>
              <a:rPr lang="en-US" altLang="ko-KR" sz="600" dirty="0" smtClean="0">
                <a:solidFill>
                  <a:prstClr val="black"/>
                </a:solidFill>
                <a:latin typeface="Courier New" pitchFamily="49" charset="0"/>
                <a:ea typeface="Batang" pitchFamily="18" charset="-127"/>
                <a:cs typeface="Courier New" pitchFamily="49" charset="0"/>
              </a:rPr>
              <a:t>	R = </a:t>
            </a:r>
            <a:r>
              <a:rPr lang="en-US" altLang="ko-KR" sz="600" dirty="0" err="1" smtClean="0">
                <a:solidFill>
                  <a:prstClr val="black"/>
                </a:solidFill>
                <a:latin typeface="Courier New" pitchFamily="49" charset="0"/>
                <a:ea typeface="Batang" pitchFamily="18" charset="-127"/>
                <a:cs typeface="Courier New" pitchFamily="49" charset="0"/>
              </a:rPr>
              <a:t>RightChild</a:t>
            </a:r>
            <a:r>
              <a:rPr lang="en-US" altLang="ko-KR" sz="600" dirty="0" smtClean="0">
                <a:solidFill>
                  <a:prstClr val="black"/>
                </a:solidFill>
                <a:latin typeface="Courier New" pitchFamily="49" charset="0"/>
                <a:ea typeface="Batang" pitchFamily="18" charset="-127"/>
                <a:cs typeface="Courier New" pitchFamily="49" charset="0"/>
              </a:rPr>
              <a:t>(</a:t>
            </a:r>
            <a:r>
              <a:rPr lang="en-US" altLang="ko-KR" sz="600" dirty="0" err="1" smtClean="0">
                <a:solidFill>
                  <a:prstClr val="black"/>
                </a:solidFill>
                <a:latin typeface="Courier New" pitchFamily="49" charset="0"/>
                <a:ea typeface="Batang" pitchFamily="18" charset="-127"/>
                <a:cs typeface="Courier New" pitchFamily="49" charset="0"/>
              </a:rPr>
              <a:t>i</a:t>
            </a:r>
            <a:r>
              <a:rPr lang="en-US" altLang="ko-KR" sz="600" dirty="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3</a:t>
            </a:r>
            <a:r>
              <a:rPr lang="en-US" altLang="ko-KR" sz="600" dirty="0" smtClean="0">
                <a:solidFill>
                  <a:prstClr val="black"/>
                </a:solidFill>
                <a:latin typeface="Courier New" pitchFamily="49" charset="0"/>
                <a:ea typeface="Batang" pitchFamily="18" charset="-127"/>
                <a:cs typeface="Courier New" pitchFamily="49" charset="0"/>
              </a:rPr>
              <a:t>	if L </a:t>
            </a:r>
            <a:r>
              <a:rPr lang="en-US" altLang="ko-KR" sz="600" dirty="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dirty="0" smtClean="0">
                <a:solidFill>
                  <a:prstClr val="black"/>
                </a:solidFill>
                <a:latin typeface="Courier New" pitchFamily="49" charset="0"/>
                <a:ea typeface="Batang" pitchFamily="18" charset="-127"/>
                <a:cs typeface="Courier New" pitchFamily="49" charset="0"/>
              </a:rPr>
              <a:t> </a:t>
            </a:r>
            <a:r>
              <a:rPr lang="en-US" altLang="ko-KR" sz="600" dirty="0" err="1" smtClean="0">
                <a:solidFill>
                  <a:prstClr val="black"/>
                </a:solidFill>
                <a:latin typeface="Courier New" pitchFamily="49" charset="0"/>
                <a:ea typeface="Batang" pitchFamily="18" charset="-127"/>
                <a:cs typeface="Courier New" pitchFamily="49" charset="0"/>
              </a:rPr>
              <a:t>Heapsize</a:t>
            </a:r>
            <a:r>
              <a:rPr lang="en-US" altLang="ko-KR" sz="600" dirty="0" smtClean="0">
                <a:solidFill>
                  <a:prstClr val="black"/>
                </a:solidFill>
                <a:latin typeface="Courier New" pitchFamily="49" charset="0"/>
                <a:ea typeface="Batang" pitchFamily="18" charset="-127"/>
                <a:cs typeface="Courier New" pitchFamily="49" charset="0"/>
              </a:rPr>
              <a:t>(A) and A[L] &gt;A[</a:t>
            </a:r>
            <a:r>
              <a:rPr lang="en-US" altLang="ko-KR" sz="600" dirty="0" err="1" smtClean="0">
                <a:solidFill>
                  <a:prstClr val="black"/>
                </a:solidFill>
                <a:latin typeface="Courier New" pitchFamily="49" charset="0"/>
                <a:ea typeface="Batang" pitchFamily="18" charset="-127"/>
                <a:cs typeface="Courier New" pitchFamily="49" charset="0"/>
              </a:rPr>
              <a:t>i</a:t>
            </a:r>
            <a:r>
              <a:rPr lang="en-US" altLang="ko-KR" sz="600" dirty="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4</a:t>
            </a:r>
            <a:r>
              <a:rPr lang="en-US" altLang="ko-KR" sz="600" dirty="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5</a:t>
            </a:r>
            <a:r>
              <a:rPr lang="en-US" altLang="ko-KR" sz="600" dirty="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6</a:t>
            </a:r>
            <a:r>
              <a:rPr lang="en-US" altLang="ko-KR" sz="600" dirty="0" smtClean="0">
                <a:solidFill>
                  <a:prstClr val="black"/>
                </a:solidFill>
                <a:latin typeface="Courier New" pitchFamily="49" charset="0"/>
                <a:ea typeface="Batang" pitchFamily="18" charset="-127"/>
                <a:cs typeface="Courier New" pitchFamily="49" charset="0"/>
              </a:rPr>
              <a:t>		</a:t>
            </a:r>
            <a:r>
              <a:rPr lang="en-US" altLang="ko-KR" sz="600" dirty="0" err="1" smtClean="0">
                <a:solidFill>
                  <a:prstClr val="black"/>
                </a:solidFill>
                <a:latin typeface="Courier New" pitchFamily="49" charset="0"/>
                <a:ea typeface="Batang" pitchFamily="18" charset="-127"/>
                <a:cs typeface="Courier New" pitchFamily="49" charset="0"/>
              </a:rPr>
              <a:t>Lagest</a:t>
            </a:r>
            <a:r>
              <a:rPr lang="en-US" altLang="ko-KR" sz="600" dirty="0" smtClean="0">
                <a:solidFill>
                  <a:prstClr val="black"/>
                </a:solidFill>
                <a:latin typeface="Courier New" pitchFamily="49" charset="0"/>
                <a:ea typeface="Batang" pitchFamily="18" charset="-127"/>
                <a:cs typeface="Courier New" pitchFamily="49" charset="0"/>
              </a:rPr>
              <a:t> = I;</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7</a:t>
            </a:r>
            <a:r>
              <a:rPr lang="en-US" altLang="ko-KR" sz="600" dirty="0" smtClean="0">
                <a:solidFill>
                  <a:prstClr val="black"/>
                </a:solidFill>
                <a:latin typeface="Courier New" pitchFamily="49" charset="0"/>
                <a:ea typeface="Batang" pitchFamily="18" charset="-127"/>
                <a:cs typeface="Courier New" pitchFamily="49" charset="0"/>
              </a:rPr>
              <a:t>	if  R </a:t>
            </a:r>
            <a:r>
              <a:rPr lang="en-US" altLang="ko-KR" sz="600" dirty="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dirty="0" smtClean="0">
                <a:solidFill>
                  <a:prstClr val="black"/>
                </a:solidFill>
                <a:latin typeface="Courier New" pitchFamily="49" charset="0"/>
                <a:ea typeface="Batang" pitchFamily="18" charset="-127"/>
                <a:cs typeface="Courier New" pitchFamily="49" charset="0"/>
              </a:rPr>
              <a:t> </a:t>
            </a:r>
            <a:r>
              <a:rPr lang="en-US" altLang="ko-KR" sz="600" dirty="0" err="1" smtClean="0">
                <a:solidFill>
                  <a:prstClr val="black"/>
                </a:solidFill>
                <a:latin typeface="Courier New" pitchFamily="49" charset="0"/>
                <a:ea typeface="Batang" pitchFamily="18" charset="-127"/>
                <a:cs typeface="Courier New" pitchFamily="49" charset="0"/>
              </a:rPr>
              <a:t>Heapsize</a:t>
            </a:r>
            <a:r>
              <a:rPr lang="en-US" altLang="ko-KR" sz="600" dirty="0" smtClean="0">
                <a:solidFill>
                  <a:prstClr val="black"/>
                </a:solidFill>
                <a:latin typeface="Courier New" pitchFamily="49" charset="0"/>
                <a:ea typeface="Batang" pitchFamily="18" charset="-127"/>
                <a:cs typeface="Courier New" pitchFamily="49" charset="0"/>
              </a:rPr>
              <a:t>(A) and A[R] &gt; A[Largest]</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8</a:t>
            </a:r>
            <a:r>
              <a:rPr lang="en-US" altLang="ko-KR" sz="600" dirty="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9</a:t>
            </a:r>
            <a:r>
              <a:rPr lang="en-US" altLang="ko-KR" sz="600" dirty="0" smtClean="0">
                <a:solidFill>
                  <a:prstClr val="black"/>
                </a:solidFill>
                <a:latin typeface="Courier New" pitchFamily="49" charset="0"/>
                <a:ea typeface="Batang" pitchFamily="18" charset="-127"/>
                <a:cs typeface="Courier New" pitchFamily="49" charset="0"/>
              </a:rPr>
              <a:t>	if Largest </a:t>
            </a:r>
            <a:r>
              <a:rPr lang="en-US" altLang="ko-KR" sz="600" dirty="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dirty="0" smtClean="0">
                <a:solidFill>
                  <a:prstClr val="black"/>
                </a:solidFill>
                <a:latin typeface="Courier New" pitchFamily="49" charset="0"/>
                <a:ea typeface="Batang" pitchFamily="18" charset="-127"/>
                <a:cs typeface="Courier New" pitchFamily="49" charset="0"/>
              </a:rPr>
              <a:t> </a:t>
            </a:r>
            <a:r>
              <a:rPr lang="en-US" altLang="ko-KR" sz="600" dirty="0" err="1" smtClean="0">
                <a:solidFill>
                  <a:prstClr val="black"/>
                </a:solidFill>
                <a:latin typeface="Courier New" pitchFamily="49" charset="0"/>
                <a:ea typeface="Batang" pitchFamily="18" charset="-127"/>
                <a:cs typeface="Courier New" pitchFamily="49" charset="0"/>
              </a:rPr>
              <a:t>i</a:t>
            </a:r>
            <a:endParaRPr lang="en-US" altLang="ko-KR" sz="600" dirty="0" smtClean="0">
              <a:solidFill>
                <a:prstClr val="black"/>
              </a:solidFill>
              <a:latin typeface="Courier New" pitchFamily="49" charset="0"/>
              <a:ea typeface="Batang" pitchFamily="18" charset="-127"/>
              <a:cs typeface="Courier New" pitchFamily="49" charset="0"/>
            </a:endParaRP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10</a:t>
            </a:r>
            <a:r>
              <a:rPr lang="en-US" altLang="ko-KR" sz="600" dirty="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11</a:t>
            </a:r>
            <a:r>
              <a:rPr lang="en-US" altLang="ko-KR" sz="600" dirty="0" smtClean="0">
                <a:solidFill>
                  <a:prstClr val="black"/>
                </a:solidFill>
                <a:latin typeface="Courier New" pitchFamily="49" charset="0"/>
                <a:ea typeface="Batang" pitchFamily="18" charset="-127"/>
                <a:cs typeface="Courier New" pitchFamily="49" charset="0"/>
              </a:rPr>
              <a:t>		Swap (A[</a:t>
            </a:r>
            <a:r>
              <a:rPr lang="en-US" altLang="ko-KR" sz="600" dirty="0" err="1" smtClean="0">
                <a:solidFill>
                  <a:prstClr val="black"/>
                </a:solidFill>
                <a:latin typeface="Courier New" pitchFamily="49" charset="0"/>
                <a:ea typeface="Batang" pitchFamily="18" charset="-127"/>
                <a:cs typeface="Courier New" pitchFamily="49" charset="0"/>
              </a:rPr>
              <a:t>i</a:t>
            </a:r>
            <a:r>
              <a:rPr lang="en-US" altLang="ko-KR" sz="600" dirty="0" smtClean="0">
                <a:solidFill>
                  <a:prstClr val="black"/>
                </a:solidFill>
                <a:latin typeface="Courier New" pitchFamily="49" charset="0"/>
                <a:ea typeface="Batang" pitchFamily="18" charset="-127"/>
                <a:cs typeface="Courier New" pitchFamily="49" charset="0"/>
              </a:rPr>
              <a:t>], A[Largest]);</a:t>
            </a:r>
          </a:p>
          <a:p>
            <a:pPr algn="just">
              <a:buClr>
                <a:srgbClr val="EEECE1"/>
              </a:buClr>
              <a:buFont typeface="Wingdings" pitchFamily="2" charset="2"/>
              <a:buNone/>
            </a:pPr>
            <a:r>
              <a:rPr lang="en-US" altLang="ko-KR" sz="600" dirty="0" smtClean="0">
                <a:solidFill>
                  <a:srgbClr val="FF0000"/>
                </a:solidFill>
                <a:latin typeface="Courier New" pitchFamily="49" charset="0"/>
                <a:ea typeface="Batang" pitchFamily="18" charset="-127"/>
                <a:cs typeface="Courier New" pitchFamily="49" charset="0"/>
              </a:rPr>
              <a:t>12</a:t>
            </a:r>
            <a:r>
              <a:rPr lang="en-US" altLang="ko-KR" sz="600" dirty="0" smtClean="0">
                <a:solidFill>
                  <a:prstClr val="black"/>
                </a:solidFill>
                <a:latin typeface="Courier New" pitchFamily="49" charset="0"/>
                <a:ea typeface="Batang" pitchFamily="18" charset="-127"/>
                <a:cs typeface="Courier New" pitchFamily="49" charset="0"/>
              </a:rPr>
              <a:t>		</a:t>
            </a:r>
            <a:r>
              <a:rPr lang="en-US" altLang="ko-KR" sz="600" b="1" dirty="0" smtClean="0">
                <a:solidFill>
                  <a:prstClr val="black"/>
                </a:solidFill>
                <a:latin typeface="Courier New" pitchFamily="49" charset="0"/>
                <a:ea typeface="Batang" pitchFamily="18" charset="-127"/>
                <a:cs typeface="Courier New" pitchFamily="49" charset="0"/>
              </a:rPr>
              <a:t>HEAPIFY</a:t>
            </a:r>
            <a:r>
              <a:rPr lang="en-US" altLang="ko-KR" sz="600" dirty="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dirty="0" smtClean="0">
                <a:solidFill>
                  <a:srgbClr val="FF0000"/>
                </a:solidFill>
                <a:latin typeface="Courier New" pitchFamily="49" charset="0"/>
                <a:ea typeface="Batang" pitchFamily="18" charset="-127"/>
                <a:cs typeface="Courier New" pitchFamily="49" charset="0"/>
              </a:rPr>
              <a:t>13</a:t>
            </a:r>
            <a:r>
              <a:rPr lang="en-US" sz="600" dirty="0" smtClean="0">
                <a:solidFill>
                  <a:prstClr val="black"/>
                </a:solidFill>
                <a:latin typeface="Courier New" pitchFamily="49" charset="0"/>
                <a:ea typeface="Batang" pitchFamily="18" charset="-127"/>
                <a:cs typeface="Courier New" pitchFamily="49" charset="0"/>
              </a:rPr>
              <a:t>	} </a:t>
            </a:r>
            <a:r>
              <a:rPr lang="en-US" sz="600" dirty="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dirty="0" smtClean="0">
                <a:solidFill>
                  <a:prstClr val="black"/>
                </a:solidFill>
                <a:latin typeface="Courier New" pitchFamily="49" charset="0"/>
                <a:ea typeface="Batang" pitchFamily="18" charset="-127"/>
                <a:cs typeface="Courier New" pitchFamily="49" charset="0"/>
              </a:rPr>
              <a:t>}</a:t>
            </a:r>
            <a:r>
              <a:rPr lang="en-US" sz="600" dirty="0" smtClean="0">
                <a:solidFill>
                  <a:srgbClr val="009900"/>
                </a:solidFill>
                <a:latin typeface="Courier New" pitchFamily="49" charset="0"/>
                <a:ea typeface="Batang" pitchFamily="18" charset="-127"/>
                <a:cs typeface="Courier New" pitchFamily="49" charset="0"/>
              </a:rPr>
              <a:t>// end of HEAPIFY</a:t>
            </a:r>
          </a:p>
        </p:txBody>
      </p:sp>
      <p:sp>
        <p:nvSpPr>
          <p:cNvPr id="55" name="TextBox 54"/>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7" name="Rectangle 6"/>
          <p:cNvSpPr/>
          <p:nvPr/>
        </p:nvSpPr>
        <p:spPr>
          <a:xfrm>
            <a:off x="4611333" y="2686050"/>
            <a:ext cx="332142" cy="369332"/>
          </a:xfrm>
          <a:prstGeom prst="rect">
            <a:avLst/>
          </a:prstGeom>
        </p:spPr>
        <p:txBody>
          <a:bodyPr wrap="none">
            <a:spAutoFit/>
          </a:bodyPr>
          <a:lstStyle/>
          <a:p>
            <a:pPr algn="ctr"/>
            <a:r>
              <a:rPr lang="en-US" dirty="0">
                <a:solidFill>
                  <a:prstClr val="black"/>
                </a:solidFill>
              </a:rPr>
              <a:t>3</a:t>
            </a:r>
          </a:p>
        </p:txBody>
      </p:sp>
      <p:sp>
        <p:nvSpPr>
          <p:cNvPr id="9" name="Rectangle 8"/>
          <p:cNvSpPr/>
          <p:nvPr/>
        </p:nvSpPr>
        <p:spPr>
          <a:xfrm>
            <a:off x="2581275" y="5612368"/>
            <a:ext cx="332142" cy="369332"/>
          </a:xfrm>
          <a:prstGeom prst="rect">
            <a:avLst/>
          </a:prstGeom>
        </p:spPr>
        <p:txBody>
          <a:bodyPr wrap="none">
            <a:spAutoFit/>
          </a:bodyPr>
          <a:lstStyle/>
          <a:p>
            <a:pPr algn="ctr"/>
            <a:r>
              <a:rPr lang="en-US" dirty="0">
                <a:solidFill>
                  <a:prstClr val="black"/>
                </a:solidFill>
              </a:rPr>
              <a:t>3</a:t>
            </a:r>
          </a:p>
        </p:txBody>
      </p:sp>
    </p:spTree>
    <p:extLst>
      <p:ext uri="{BB962C8B-B14F-4D97-AF65-F5344CB8AC3E}">
        <p14:creationId xmlns:p14="http://schemas.microsoft.com/office/powerpoint/2010/main" val="214093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mph" presetSubtype="2" fill="hold" nodeType="clickEffect">
                                  <p:stCondLst>
                                    <p:cond delay="0"/>
                                  </p:stCondLst>
                                  <p:childTnLst>
                                    <p:animClr clrSpc="rgb" dir="cw">
                                      <p:cBhvr>
                                        <p:cTn id="10" dur="2000" fill="hold"/>
                                        <p:tgtEl>
                                          <p:spTgt spid="120838"/>
                                        </p:tgtEl>
                                        <p:attrNameLst>
                                          <p:attrName>fillcolor</p:attrName>
                                        </p:attrNameLst>
                                      </p:cBhvr>
                                      <p:to>
                                        <a:srgbClr val="FFCCFF"/>
                                      </p:to>
                                    </p:animClr>
                                    <p:set>
                                      <p:cBhvr>
                                        <p:cTn id="11" dur="2000" fill="hold"/>
                                        <p:tgtEl>
                                          <p:spTgt spid="120838"/>
                                        </p:tgtEl>
                                        <p:attrNameLst>
                                          <p:attrName>fill.type</p:attrName>
                                        </p:attrNameLst>
                                      </p:cBhvr>
                                      <p:to>
                                        <p:strVal val="solid"/>
                                      </p:to>
                                    </p:set>
                                    <p:set>
                                      <p:cBhvr>
                                        <p:cTn id="12" dur="2000" fill="hold"/>
                                        <p:tgtEl>
                                          <p:spTgt spid="120838"/>
                                        </p:tgtEl>
                                        <p:attrNameLst>
                                          <p:attrName>fill.on</p:attrName>
                                        </p:attrNameLst>
                                      </p:cBhvr>
                                      <p:to>
                                        <p:strVal val="true"/>
                                      </p:to>
                                    </p:set>
                                  </p:childTnLst>
                                </p:cTn>
                              </p:par>
                              <p:par>
                                <p:cTn id="13" presetID="1" presetClass="emph" presetSubtype="2" fill="hold" nodeType="withEffect">
                                  <p:stCondLst>
                                    <p:cond delay="0"/>
                                  </p:stCondLst>
                                  <p:childTnLst>
                                    <p:animClr clrSpc="rgb" dir="cw">
                                      <p:cBhvr>
                                        <p:cTn id="14" dur="2000" fill="hold"/>
                                        <p:tgtEl>
                                          <p:spTgt spid="120857"/>
                                        </p:tgtEl>
                                        <p:attrNameLst>
                                          <p:attrName>fillcolor</p:attrName>
                                        </p:attrNameLst>
                                      </p:cBhvr>
                                      <p:to>
                                        <a:srgbClr val="FFCCFF"/>
                                      </p:to>
                                    </p:animClr>
                                    <p:set>
                                      <p:cBhvr>
                                        <p:cTn id="15" dur="2000" fill="hold"/>
                                        <p:tgtEl>
                                          <p:spTgt spid="120857"/>
                                        </p:tgtEl>
                                        <p:attrNameLst>
                                          <p:attrName>fill.type</p:attrName>
                                        </p:attrNameLst>
                                      </p:cBhvr>
                                      <p:to>
                                        <p:strVal val="solid"/>
                                      </p:to>
                                    </p:set>
                                    <p:set>
                                      <p:cBhvr>
                                        <p:cTn id="16" dur="2000" fill="hold"/>
                                        <p:tgtEl>
                                          <p:spTgt spid="120857"/>
                                        </p:tgtEl>
                                        <p:attrNameLst>
                                          <p:attrName>fill.on</p:attrName>
                                        </p:attrNameLst>
                                      </p:cBhvr>
                                      <p:to>
                                        <p:strVal val="true"/>
                                      </p:to>
                                    </p:set>
                                  </p:childTnLst>
                                </p:cTn>
                              </p:par>
                              <p:par>
                                <p:cTn id="17" presetID="1" presetClass="exit" presetSubtype="0" fill="hold" nodeType="withEffect">
                                  <p:stCondLst>
                                    <p:cond delay="0"/>
                                  </p:stCondLst>
                                  <p:childTnLst>
                                    <p:set>
                                      <p:cBhvr>
                                        <p:cTn id="18" dur="1" fill="hold">
                                          <p:stCondLst>
                                            <p:cond delay="0"/>
                                          </p:stCondLst>
                                        </p:cTn>
                                        <p:tgtEl>
                                          <p:spTgt spid="120847"/>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nodeType="clickEffect">
                                  <p:stCondLst>
                                    <p:cond delay="0"/>
                                  </p:stCondLst>
                                  <p:childTnLst>
                                    <p:animMotion origin="layout" path="M 0.00608 -0.00417 L 0.00209 0.02917 " pathEditMode="relative" rAng="0" ptsTypes="AA">
                                      <p:cBhvr>
                                        <p:cTn id="22" dur="2000" fill="hold"/>
                                        <p:tgtEl>
                                          <p:spTgt spid="8"/>
                                        </p:tgtEl>
                                        <p:attrNameLst>
                                          <p:attrName>ppt_x</p:attrName>
                                          <p:attrName>ppt_y</p:attrName>
                                        </p:attrNameLst>
                                      </p:cBhvr>
                                      <p:rCtr x="-208" y="1667"/>
                                    </p:animMotion>
                                  </p:childTnLst>
                                </p:cTn>
                              </p:par>
                            </p:childTnLst>
                          </p:cTn>
                        </p:par>
                        <p:par>
                          <p:cTn id="23" fill="hold">
                            <p:stCondLst>
                              <p:cond delay="2000"/>
                            </p:stCondLst>
                            <p:childTnLst>
                              <p:par>
                                <p:cTn id="24" presetID="1" presetClass="entr" presetSubtype="0" fill="hold" grpId="0" nodeType="afterEffect">
                                  <p:stCondLst>
                                    <p:cond delay="0"/>
                                  </p:stCondLst>
                                  <p:childTnLst>
                                    <p:set>
                                      <p:cBhvr>
                                        <p:cTn id="25" dur="1" fill="hold">
                                          <p:stCondLst>
                                            <p:cond delay="0"/>
                                          </p:stCondLst>
                                        </p:cTn>
                                        <p:tgtEl>
                                          <p:spTgt spid="53"/>
                                        </p:tgtEl>
                                        <p:attrNameLst>
                                          <p:attrName>style.visibility</p:attrName>
                                        </p:attrNameLst>
                                      </p:cBhvr>
                                      <p:to>
                                        <p:strVal val="visible"/>
                                      </p:to>
                                    </p:set>
                                  </p:childTnLst>
                                </p:cTn>
                              </p:par>
                              <p:par>
                                <p:cTn id="26" presetID="1" presetClass="entr" presetSubtype="0" fill="hold" grpId="0" nodeType="withEffect">
                                  <p:stCondLst>
                                    <p:cond delay="0"/>
                                  </p:stCondLst>
                                  <p:childTnLst>
                                    <p:set>
                                      <p:cBhvr>
                                        <p:cTn id="27" dur="1" fill="hold">
                                          <p:stCondLst>
                                            <p:cond delay="0"/>
                                          </p:stCondLst>
                                        </p:cTn>
                                        <p:tgtEl>
                                          <p:spTgt spid="55"/>
                                        </p:tgtEl>
                                        <p:attrNameLst>
                                          <p:attrName>style.visibility</p:attrName>
                                        </p:attrNameLst>
                                      </p:cBhvr>
                                      <p:to>
                                        <p:strVal val="visible"/>
                                      </p:to>
                                    </p:set>
                                  </p:childTnLst>
                                </p:cTn>
                              </p:par>
                            </p:childTnLst>
                          </p:cTn>
                        </p:par>
                      </p:childTnLst>
                    </p:cTn>
                  </p:par>
                  <p:par>
                    <p:cTn id="28" fill="hold">
                      <p:stCondLst>
                        <p:cond delay="indefinite"/>
                      </p:stCondLst>
                      <p:childTnLst>
                        <p:par>
                          <p:cTn id="29" fill="hold">
                            <p:stCondLst>
                              <p:cond delay="0"/>
                            </p:stCondLst>
                            <p:childTnLst>
                              <p:par>
                                <p:cTn id="30" presetID="42" presetClass="path" presetSubtype="0" accel="50000" decel="50000" fill="hold" grpId="0" nodeType="clickEffect">
                                  <p:stCondLst>
                                    <p:cond delay="0"/>
                                  </p:stCondLst>
                                  <p:childTnLst>
                                    <p:animMotion origin="layout" path="M 0.0059 -0.00463 L 0.13368 0.1574 " pathEditMode="relative" rAng="0" ptsTypes="AA">
                                      <p:cBhvr>
                                        <p:cTn id="31" dur="2000" fill="hold"/>
                                        <p:tgtEl>
                                          <p:spTgt spid="10"/>
                                        </p:tgtEl>
                                        <p:attrNameLst>
                                          <p:attrName>ppt_x</p:attrName>
                                          <p:attrName>ppt_y</p:attrName>
                                        </p:attrNameLst>
                                      </p:cBhvr>
                                      <p:rCtr x="6389" y="8102"/>
                                    </p:animMotion>
                                  </p:childTnLst>
                                </p:cTn>
                              </p:par>
                              <p:par>
                                <p:cTn id="32" presetID="37" presetClass="path" presetSubtype="0" accel="50000" decel="50000" fill="hold" grpId="0" nodeType="withEffect">
                                  <p:stCondLst>
                                    <p:cond delay="0"/>
                                  </p:stCondLst>
                                  <p:childTnLst>
                                    <p:animMotion origin="layout" path="M 1.11111E-6 -0.0007 L 0.02639 0.03981 C 0.03194 0.04884 0.0401 0.05393 0.04878 0.05393 C 0.05868 0.05393 0.06649 0.04884 0.07205 0.03981 L 0.09861 -0.0007 " pathEditMode="relative" rAng="0" ptsTypes="FffFF">
                                      <p:cBhvr>
                                        <p:cTn id="33" dur="2000" fill="hold"/>
                                        <p:tgtEl>
                                          <p:spTgt spid="15"/>
                                        </p:tgtEl>
                                        <p:attrNameLst>
                                          <p:attrName>ppt_x</p:attrName>
                                          <p:attrName>ppt_y</p:attrName>
                                        </p:attrNameLst>
                                      </p:cBhvr>
                                      <p:rCtr x="4931" y="2731"/>
                                    </p:animMotion>
                                  </p:childTnLst>
                                </p:cTn>
                              </p:par>
                            </p:childTnLst>
                          </p:cTn>
                        </p:par>
                        <p:par>
                          <p:cTn id="34" fill="hold">
                            <p:stCondLst>
                              <p:cond delay="2000"/>
                            </p:stCondLst>
                            <p:childTnLst>
                              <p:par>
                                <p:cTn id="35" presetID="42" presetClass="path" presetSubtype="0" accel="50000" decel="50000" fill="hold" grpId="0" nodeType="afterEffect">
                                  <p:stCondLst>
                                    <p:cond delay="0"/>
                                  </p:stCondLst>
                                  <p:childTnLst>
                                    <p:animMotion origin="layout" path="M -0.00469 -0.00602 L -0.13542 -0.15787 " pathEditMode="relative" rAng="0" ptsTypes="AA">
                                      <p:cBhvr>
                                        <p:cTn id="36" dur="2000" fill="hold"/>
                                        <p:tgtEl>
                                          <p:spTgt spid="7"/>
                                        </p:tgtEl>
                                        <p:attrNameLst>
                                          <p:attrName>ppt_x</p:attrName>
                                          <p:attrName>ppt_y</p:attrName>
                                        </p:attrNameLst>
                                      </p:cBhvr>
                                      <p:rCtr x="-6545" y="-7593"/>
                                    </p:animMotion>
                                  </p:childTnLst>
                                </p:cTn>
                              </p:par>
                              <p:par>
                                <p:cTn id="37" presetID="37" presetClass="path" presetSubtype="0" accel="50000" decel="50000" fill="hold" grpId="0" nodeType="withEffect">
                                  <p:stCondLst>
                                    <p:cond delay="0"/>
                                  </p:stCondLst>
                                  <p:childTnLst>
                                    <p:animMotion origin="layout" path="M -0.00034 -0.0007 L -0.02725 0.03981 C -0.03298 0.04884 -0.04149 0.05393 -0.05017 0.05393 C -0.06024 0.05393 -0.06822 0.04884 -0.07395 0.03981 L -0.10069 -0.0007 " pathEditMode="relative" rAng="0" ptsTypes="FffFF">
                                      <p:cBhvr>
                                        <p:cTn id="38" dur="2000" fill="hold"/>
                                        <p:tgtEl>
                                          <p:spTgt spid="9"/>
                                        </p:tgtEl>
                                        <p:attrNameLst>
                                          <p:attrName>ppt_x</p:attrName>
                                          <p:attrName>ppt_y</p:attrName>
                                        </p:attrNameLst>
                                      </p:cBhvr>
                                      <p:rCtr x="-5017"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0" grpId="0"/>
      <p:bldP spid="15" grpId="0"/>
      <p:bldP spid="53" grpId="0" animBg="1"/>
      <p:bldP spid="55" grpId="0"/>
      <p:bldP spid="7" grpId="0"/>
      <p:bldP spid="9" grpId="0"/>
    </p:bld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77</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3</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54"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cxnSp>
        <p:nvCxnSpPr>
          <p:cNvPr id="8" name="Straight Arrow Connector 7"/>
          <p:cNvCxnSpPr/>
          <p:nvPr/>
        </p:nvCxnSpPr>
        <p:spPr bwMode="auto">
          <a:xfrm>
            <a:off x="4799013" y="249555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4" name="Rectangle 13"/>
          <p:cNvSpPr/>
          <p:nvPr/>
        </p:nvSpPr>
        <p:spPr>
          <a:xfrm>
            <a:off x="2249133" y="26765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a:solidFill>
                  <a:prstClr val="black"/>
                </a:solidFill>
              </a:rPr>
              <a:t>3</a:t>
            </a: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1401408" y="37454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3039708" y="56123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7" name="Rectangle 6"/>
          <p:cNvSpPr/>
          <p:nvPr/>
        </p:nvSpPr>
        <p:spPr>
          <a:xfrm>
            <a:off x="4611333" y="2686050"/>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9" name="Rectangle 8"/>
          <p:cNvSpPr/>
          <p:nvPr/>
        </p:nvSpPr>
        <p:spPr>
          <a:xfrm>
            <a:off x="2581275"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1" name="Rectangle 10"/>
          <p:cNvSpPr/>
          <p:nvPr/>
        </p:nvSpPr>
        <p:spPr>
          <a:xfrm>
            <a:off x="3390900" y="1609725"/>
            <a:ext cx="332142" cy="369332"/>
          </a:xfrm>
          <a:prstGeom prst="rect">
            <a:avLst/>
          </a:prstGeom>
        </p:spPr>
        <p:txBody>
          <a:bodyPr wrap="none">
            <a:spAutoFit/>
          </a:bodyPr>
          <a:lstStyle/>
          <a:p>
            <a:pPr algn="ctr"/>
            <a:r>
              <a:rPr lang="en-US" dirty="0">
                <a:solidFill>
                  <a:prstClr val="black"/>
                </a:solidFill>
              </a:rPr>
              <a:t>3</a:t>
            </a:r>
          </a:p>
        </p:txBody>
      </p:sp>
    </p:spTree>
    <p:extLst>
      <p:ext uri="{BB962C8B-B14F-4D97-AF65-F5344CB8AC3E}">
        <p14:creationId xmlns:p14="http://schemas.microsoft.com/office/powerpoint/2010/main" val="1807566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521 -0.00416 L 0.13299 0.15649 " pathEditMode="relative" rAng="0" ptsTypes="AA">
                                      <p:cBhvr>
                                        <p:cTn id="6" dur="2000" fill="hold"/>
                                        <p:tgtEl>
                                          <p:spTgt spid="11"/>
                                        </p:tgtEl>
                                        <p:attrNameLst>
                                          <p:attrName>ppt_x</p:attrName>
                                          <p:attrName>ppt_y</p:attrName>
                                        </p:attrNameLst>
                                      </p:cBhvr>
                                      <p:rCtr x="6389" y="8032"/>
                                    </p:animMotion>
                                  </p:childTnLst>
                                </p:cTn>
                              </p:par>
                              <p:par>
                                <p:cTn id="7" presetID="37" presetClass="path" presetSubtype="0" accel="50000" decel="50000" fill="hold" grpId="0" nodeType="withEffect">
                                  <p:stCondLst>
                                    <p:cond delay="0"/>
                                  </p:stCondLst>
                                  <p:childTnLst>
                                    <p:animMotion origin="layout" path="M 1.11111E-6 -0.0007 L 0.02639 0.03981 C 0.03194 0.04884 0.0401 0.05393 0.04878 0.05393 C 0.05868 0.05393 0.06649 0.04884 0.07205 0.03981 L 0.09861 -0.0007 " pathEditMode="relative" rAng="0" ptsTypes="FffFF">
                                      <p:cBhvr>
                                        <p:cTn id="8" dur="2000" fill="hold"/>
                                        <p:tgtEl>
                                          <p:spTgt spid="15"/>
                                        </p:tgtEl>
                                        <p:attrNameLst>
                                          <p:attrName>ppt_x</p:attrName>
                                          <p:attrName>ppt_y</p:attrName>
                                        </p:attrNameLst>
                                      </p:cBhvr>
                                      <p:rCtr x="4931"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052 0.00648 L -0.13125 -0.15648 " pathEditMode="relative" rAng="0" ptsTypes="AA">
                                      <p:cBhvr>
                                        <p:cTn id="11" dur="2000" fill="hold"/>
                                        <p:tgtEl>
                                          <p:spTgt spid="7"/>
                                        </p:tgtEl>
                                        <p:attrNameLst>
                                          <p:attrName>ppt_x</p:attrName>
                                          <p:attrName>ppt_y</p:attrName>
                                        </p:attrNameLst>
                                      </p:cBhvr>
                                      <p:rCtr x="-6545" y="-8148"/>
                                    </p:animMotion>
                                  </p:childTnLst>
                                </p:cTn>
                              </p:par>
                              <p:par>
                                <p:cTn id="12" presetID="37" presetClass="path" presetSubtype="0" accel="50000" decel="50000" fill="hold" grpId="0" nodeType="withEffect">
                                  <p:stCondLst>
                                    <p:cond delay="0"/>
                                  </p:stCondLst>
                                  <p:childTnLst>
                                    <p:animMotion origin="layout" path="M -0.00034 -0.0007 L -0.02725 0.03981 C -0.03298 0.04884 -0.04149 0.05393 -0.05017 0.05393 C -0.06024 0.05393 -0.06822 0.04884 -0.07395 0.03981 L -0.10069 -0.0007 " pathEditMode="relative" rAng="0" ptsTypes="FffFF">
                                      <p:cBhvr>
                                        <p:cTn id="13" dur="2000" fill="hold"/>
                                        <p:tgtEl>
                                          <p:spTgt spid="9"/>
                                        </p:tgtEl>
                                        <p:attrNameLst>
                                          <p:attrName>ppt_x</p:attrName>
                                          <p:attrName>ppt_y</p:attrName>
                                        </p:attrNameLst>
                                      </p:cBhvr>
                                      <p:rCtr x="-5017"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7" grpId="0"/>
      <p:bldP spid="9" grpId="0"/>
      <p:bldP spid="11" grpId="0"/>
    </p:bld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78</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cxnSp>
        <p:nvCxnSpPr>
          <p:cNvPr id="120846" name="AutoShape 14"/>
          <p:cNvCxnSpPr>
            <a:cxnSpLocks noChangeShapeType="1"/>
            <a:stCxn id="120835" idx="5"/>
            <a:endCxn id="120837" idx="0"/>
          </p:cNvCxnSpPr>
          <p:nvPr/>
        </p:nvCxnSpPr>
        <p:spPr bwMode="auto">
          <a:xfrm>
            <a:off x="3732213" y="1979613"/>
            <a:ext cx="1030287"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2</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4" name="Rectangle 13"/>
          <p:cNvSpPr/>
          <p:nvPr/>
        </p:nvSpPr>
        <p:spPr>
          <a:xfrm>
            <a:off x="2249133" y="26765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1401408" y="37454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3039708" y="56123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7" name="Rectangle 6"/>
          <p:cNvSpPr/>
          <p:nvPr/>
        </p:nvSpPr>
        <p:spPr>
          <a:xfrm>
            <a:off x="4611333" y="2686050"/>
            <a:ext cx="332143" cy="369332"/>
          </a:xfrm>
          <a:prstGeom prst="rect">
            <a:avLst/>
          </a:prstGeom>
        </p:spPr>
        <p:txBody>
          <a:bodyPr wrap="none">
            <a:spAutoFit/>
          </a:bodyPr>
          <a:lstStyle/>
          <a:p>
            <a:pPr algn="ctr"/>
            <a:r>
              <a:rPr lang="en-US" dirty="0">
                <a:solidFill>
                  <a:prstClr val="black"/>
                </a:solidFill>
              </a:rPr>
              <a:t>3</a:t>
            </a:r>
          </a:p>
        </p:txBody>
      </p:sp>
      <p:sp>
        <p:nvSpPr>
          <p:cNvPr id="9" name="Rectangle 8"/>
          <p:cNvSpPr/>
          <p:nvPr/>
        </p:nvSpPr>
        <p:spPr>
          <a:xfrm>
            <a:off x="2581275" y="5612368"/>
            <a:ext cx="332143" cy="369332"/>
          </a:xfrm>
          <a:prstGeom prst="rect">
            <a:avLst/>
          </a:prstGeom>
        </p:spPr>
        <p:txBody>
          <a:bodyPr wrap="none">
            <a:spAutoFit/>
          </a:bodyPr>
          <a:lstStyle/>
          <a:p>
            <a:pPr algn="ctr"/>
            <a:r>
              <a:rPr lang="en-US" dirty="0">
                <a:solidFill>
                  <a:prstClr val="black"/>
                </a:solidFill>
              </a:rPr>
              <a:t>3</a:t>
            </a:r>
          </a:p>
        </p:txBody>
      </p:sp>
      <p:sp>
        <p:nvSpPr>
          <p:cNvPr id="11" name="Rectangle 10"/>
          <p:cNvSpPr/>
          <p:nvPr/>
        </p:nvSpPr>
        <p:spPr>
          <a:xfrm>
            <a:off x="3390900" y="1609725"/>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55" name="TextBox 54"/>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60"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sp>
        <p:nvSpPr>
          <p:cNvPr id="61"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Tree>
    <p:extLst>
      <p:ext uri="{BB962C8B-B14F-4D97-AF65-F5344CB8AC3E}">
        <p14:creationId xmlns:p14="http://schemas.microsoft.com/office/powerpoint/2010/main" val="32121052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mph" presetSubtype="2" fill="hold" nodeType="afterEffect">
                                  <p:stCondLst>
                                    <p:cond delay="0"/>
                                  </p:stCondLst>
                                  <p:childTnLst>
                                    <p:animClr clrSpc="rgb" dir="cw">
                                      <p:cBhvr>
                                        <p:cTn id="9" dur="2000" fill="hold"/>
                                        <p:tgtEl>
                                          <p:spTgt spid="120837"/>
                                        </p:tgtEl>
                                        <p:attrNameLst>
                                          <p:attrName>fillcolor</p:attrName>
                                        </p:attrNameLst>
                                      </p:cBhvr>
                                      <p:to>
                                        <a:srgbClr val="FFCCFF"/>
                                      </p:to>
                                    </p:animClr>
                                    <p:set>
                                      <p:cBhvr>
                                        <p:cTn id="10" dur="2000" fill="hold"/>
                                        <p:tgtEl>
                                          <p:spTgt spid="120837"/>
                                        </p:tgtEl>
                                        <p:attrNameLst>
                                          <p:attrName>fill.type</p:attrName>
                                        </p:attrNameLst>
                                      </p:cBhvr>
                                      <p:to>
                                        <p:strVal val="solid"/>
                                      </p:to>
                                    </p:set>
                                    <p:set>
                                      <p:cBhvr>
                                        <p:cTn id="11" dur="2000" fill="hold"/>
                                        <p:tgtEl>
                                          <p:spTgt spid="120837"/>
                                        </p:tgtEl>
                                        <p:attrNameLst>
                                          <p:attrName>fill.on</p:attrName>
                                        </p:attrNameLst>
                                      </p:cBhvr>
                                      <p:to>
                                        <p:strVal val="true"/>
                                      </p:to>
                                    </p:set>
                                  </p:childTnLst>
                                </p:cTn>
                              </p:par>
                              <p:par>
                                <p:cTn id="12" presetID="1" presetClass="emph" presetSubtype="2" fill="hold" nodeType="withEffect">
                                  <p:stCondLst>
                                    <p:cond delay="0"/>
                                  </p:stCondLst>
                                  <p:childTnLst>
                                    <p:animClr clrSpc="rgb" dir="cw">
                                      <p:cBhvr>
                                        <p:cTn id="13" dur="2000" fill="hold"/>
                                        <p:tgtEl>
                                          <p:spTgt spid="120856"/>
                                        </p:tgtEl>
                                        <p:attrNameLst>
                                          <p:attrName>fillcolor</p:attrName>
                                        </p:attrNameLst>
                                      </p:cBhvr>
                                      <p:to>
                                        <a:srgbClr val="FFCCFF"/>
                                      </p:to>
                                    </p:animClr>
                                    <p:set>
                                      <p:cBhvr>
                                        <p:cTn id="14" dur="2000" fill="hold"/>
                                        <p:tgtEl>
                                          <p:spTgt spid="120856"/>
                                        </p:tgtEl>
                                        <p:attrNameLst>
                                          <p:attrName>fill.type</p:attrName>
                                        </p:attrNameLst>
                                      </p:cBhvr>
                                      <p:to>
                                        <p:strVal val="solid"/>
                                      </p:to>
                                    </p:set>
                                    <p:set>
                                      <p:cBhvr>
                                        <p:cTn id="15" dur="2000" fill="hold"/>
                                        <p:tgtEl>
                                          <p:spTgt spid="120856"/>
                                        </p:tgtEl>
                                        <p:attrNameLst>
                                          <p:attrName>fill.on</p:attrName>
                                        </p:attrNameLst>
                                      </p:cBhvr>
                                      <p:to>
                                        <p:strVal val="true"/>
                                      </p:to>
                                    </p:set>
                                  </p:childTnLst>
                                </p:cTn>
                              </p:par>
                              <p:par>
                                <p:cTn id="16" presetID="1" presetClass="exit" presetSubtype="0" fill="hold" nodeType="withEffect">
                                  <p:stCondLst>
                                    <p:cond delay="0"/>
                                  </p:stCondLst>
                                  <p:childTnLst>
                                    <p:set>
                                      <p:cBhvr>
                                        <p:cTn id="17" dur="1" fill="hold">
                                          <p:stCondLst>
                                            <p:cond delay="0"/>
                                          </p:stCondLst>
                                        </p:cTn>
                                        <p:tgtEl>
                                          <p:spTgt spid="120846"/>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4 -0.00556 L -3.05556E-6 0.02778 " pathEditMode="relative" rAng="0" ptsTypes="AA">
                                      <p:cBhvr>
                                        <p:cTn id="21" dur="2000" fill="hold"/>
                                        <p:tgtEl>
                                          <p:spTgt spid="8"/>
                                        </p:tgtEl>
                                        <p:attrNameLst>
                                          <p:attrName>ppt_x</p:attrName>
                                          <p:attrName>ppt_y</p:attrName>
                                        </p:attrNameLst>
                                      </p:cBhvr>
                                      <p:rCtr x="-208" y="1667"/>
                                    </p:animMotion>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6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42" presetClass="path" presetSubtype="0" accel="50000" decel="50000" fill="hold" grpId="0" nodeType="clickEffect">
                                  <p:stCondLst>
                                    <p:cond delay="0"/>
                                  </p:stCondLst>
                                  <p:childTnLst>
                                    <p:animMotion origin="layout" path="M -0.00208 -0.00416 L -0.12431 0.15649 " pathEditMode="relative" rAng="0" ptsTypes="AA">
                                      <p:cBhvr>
                                        <p:cTn id="30" dur="2000" fill="hold"/>
                                        <p:tgtEl>
                                          <p:spTgt spid="11"/>
                                        </p:tgtEl>
                                        <p:attrNameLst>
                                          <p:attrName>ppt_x</p:attrName>
                                          <p:attrName>ppt_y</p:attrName>
                                        </p:attrNameLst>
                                      </p:cBhvr>
                                      <p:rCtr x="-6111" y="8032"/>
                                    </p:animMotion>
                                  </p:childTnLst>
                                </p:cTn>
                              </p:par>
                              <p:par>
                                <p:cTn id="31" presetID="37" presetClass="path" presetSubtype="0" accel="50000" decel="50000" fill="hold" grpId="0" nodeType="withEffect">
                                  <p:stCondLst>
                                    <p:cond delay="0"/>
                                  </p:stCondLst>
                                  <p:childTnLst>
                                    <p:animMotion origin="layout" path="M 1.11111E-6 -0.0007 L 0.01302 0.03981 C 0.01562 0.04884 0.01979 0.05393 0.02396 0.05393 C 0.02882 0.05393 0.03281 0.04884 0.03542 0.03981 L 0.04861 -0.0007 " pathEditMode="relative" rAng="0" ptsTypes="FffFF">
                                      <p:cBhvr>
                                        <p:cTn id="32" dur="2000" fill="hold"/>
                                        <p:tgtEl>
                                          <p:spTgt spid="15"/>
                                        </p:tgtEl>
                                        <p:attrNameLst>
                                          <p:attrName>ppt_x</p:attrName>
                                          <p:attrName>ppt_y</p:attrName>
                                        </p:attrNameLst>
                                      </p:cBhvr>
                                      <p:rCtr x="2431" y="2731"/>
                                    </p:animMotion>
                                  </p:childTnLst>
                                </p:cTn>
                              </p:par>
                            </p:childTnLst>
                          </p:cTn>
                        </p:par>
                        <p:par>
                          <p:cTn id="33" fill="hold">
                            <p:stCondLst>
                              <p:cond delay="2000"/>
                            </p:stCondLst>
                            <p:childTnLst>
                              <p:par>
                                <p:cTn id="34" presetID="42" presetClass="path" presetSubtype="0" accel="50000" decel="50000" fill="hold" grpId="0" nodeType="afterEffect">
                                  <p:stCondLst>
                                    <p:cond delay="0"/>
                                  </p:stCondLst>
                                  <p:childTnLst>
                                    <p:animMotion origin="layout" path="M 0.00469 -0.00463 L 0.12396 -0.15509 " pathEditMode="relative" rAng="0" ptsTypes="AA">
                                      <p:cBhvr>
                                        <p:cTn id="35" dur="2000" fill="hold"/>
                                        <p:tgtEl>
                                          <p:spTgt spid="14"/>
                                        </p:tgtEl>
                                        <p:attrNameLst>
                                          <p:attrName>ppt_x</p:attrName>
                                          <p:attrName>ppt_y</p:attrName>
                                        </p:attrNameLst>
                                      </p:cBhvr>
                                      <p:rCtr x="5955" y="-7523"/>
                                    </p:animMotion>
                                  </p:childTnLst>
                                </p:cTn>
                              </p:par>
                              <p:par>
                                <p:cTn id="36" presetID="37" presetClass="path" presetSubtype="0" accel="50000" decel="50000" fill="hold" grpId="0" nodeType="withEffect">
                                  <p:stCondLst>
                                    <p:cond delay="0"/>
                                  </p:stCondLst>
                                  <p:childTnLst>
                                    <p:animMotion origin="layout" path="M -0.00034 -0.00047 L -0.01388 0.03981 C -0.01684 0.04884 -0.021 0.05393 -0.02534 0.05393 C -0.03038 0.05393 -0.03437 0.04884 -0.03732 0.03981 L -0.05069 -0.00047 " pathEditMode="relative" rAng="0" ptsTypes="FffFF">
                                      <p:cBhvr>
                                        <p:cTn id="37" dur="2000" fill="hold"/>
                                        <p:tgtEl>
                                          <p:spTgt spid="16"/>
                                        </p:tgtEl>
                                        <p:attrNameLst>
                                          <p:attrName>ppt_x</p:attrName>
                                          <p:attrName>ppt_y</p:attrName>
                                        </p:attrNameLst>
                                      </p:cBhvr>
                                      <p:rCtr x="-2517"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14" grpId="0"/>
      <p:bldP spid="15" grpId="0"/>
      <p:bldP spid="16" grpId="0"/>
      <p:bldP spid="11" grpId="0"/>
      <p:bldP spid="55" grpId="0"/>
      <p:bldP spid="61" grpId="0" animBg="1"/>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79</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a:t>
            </a:r>
            <a:r>
              <a:rPr lang="en-US" sz="1200" dirty="0"/>
              <a:t>2</a:t>
            </a:r>
            <a:endParaRPr lang="en-US" sz="1200" dirty="0" smtClean="0"/>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cxnSp>
        <p:nvCxnSpPr>
          <p:cNvPr id="8" name="Straight Arrow Connector 7"/>
          <p:cNvCxnSpPr/>
          <p:nvPr/>
        </p:nvCxnSpPr>
        <p:spPr bwMode="auto">
          <a:xfrm>
            <a:off x="4799013" y="2466975"/>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4" name="Rectangle 13"/>
          <p:cNvSpPr/>
          <p:nvPr/>
        </p:nvSpPr>
        <p:spPr>
          <a:xfrm>
            <a:off x="2249133" y="2676525"/>
            <a:ext cx="332143" cy="369332"/>
          </a:xfrm>
          <a:prstGeom prst="rect">
            <a:avLst/>
          </a:prstGeom>
        </p:spPr>
        <p:txBody>
          <a:bodyPr wrap="none">
            <a:spAutoFit/>
          </a:bodyPr>
          <a:lstStyle/>
          <a:p>
            <a:pPr algn="ctr"/>
            <a:r>
              <a:rPr lang="en-US" dirty="0">
                <a:solidFill>
                  <a:prstClr val="black"/>
                </a:solidFill>
              </a:rPr>
              <a:t>1</a:t>
            </a: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a:solidFill>
                  <a:prstClr val="black"/>
                </a:solidFill>
              </a:rPr>
              <a:t>2</a:t>
            </a: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a:solidFill>
                  <a:prstClr val="black"/>
                </a:solidFill>
              </a:rPr>
              <a:t>1</a:t>
            </a:r>
          </a:p>
        </p:txBody>
      </p:sp>
      <p:sp>
        <p:nvSpPr>
          <p:cNvPr id="3" name="Rectangle 2"/>
          <p:cNvSpPr/>
          <p:nvPr/>
        </p:nvSpPr>
        <p:spPr>
          <a:xfrm>
            <a:off x="1401408" y="37454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3039708" y="56123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7" name="Rectangle 6"/>
          <p:cNvSpPr/>
          <p:nvPr/>
        </p:nvSpPr>
        <p:spPr>
          <a:xfrm>
            <a:off x="4611333" y="2686050"/>
            <a:ext cx="332143" cy="369332"/>
          </a:xfrm>
          <a:prstGeom prst="rect">
            <a:avLst/>
          </a:prstGeom>
        </p:spPr>
        <p:txBody>
          <a:bodyPr wrap="none">
            <a:spAutoFit/>
          </a:bodyPr>
          <a:lstStyle/>
          <a:p>
            <a:pPr algn="ctr"/>
            <a:r>
              <a:rPr lang="en-US" dirty="0">
                <a:solidFill>
                  <a:prstClr val="black"/>
                </a:solidFill>
              </a:rPr>
              <a:t>3</a:t>
            </a:r>
          </a:p>
        </p:txBody>
      </p:sp>
      <p:sp>
        <p:nvSpPr>
          <p:cNvPr id="9" name="Rectangle 8"/>
          <p:cNvSpPr/>
          <p:nvPr/>
        </p:nvSpPr>
        <p:spPr>
          <a:xfrm>
            <a:off x="2581275" y="5612368"/>
            <a:ext cx="332143" cy="369332"/>
          </a:xfrm>
          <a:prstGeom prst="rect">
            <a:avLst/>
          </a:prstGeom>
        </p:spPr>
        <p:txBody>
          <a:bodyPr wrap="none">
            <a:spAutoFit/>
          </a:bodyPr>
          <a:lstStyle/>
          <a:p>
            <a:pPr algn="ctr"/>
            <a:r>
              <a:rPr lang="en-US" dirty="0">
                <a:solidFill>
                  <a:prstClr val="black"/>
                </a:solidFill>
              </a:rPr>
              <a:t>3</a:t>
            </a:r>
          </a:p>
        </p:txBody>
      </p:sp>
      <p:sp>
        <p:nvSpPr>
          <p:cNvPr id="11" name="Rectangle 10"/>
          <p:cNvSpPr/>
          <p:nvPr/>
        </p:nvSpPr>
        <p:spPr>
          <a:xfrm>
            <a:off x="3390900" y="1609725"/>
            <a:ext cx="332143" cy="369332"/>
          </a:xfrm>
          <a:prstGeom prst="rect">
            <a:avLst/>
          </a:prstGeom>
        </p:spPr>
        <p:txBody>
          <a:bodyPr wrap="none">
            <a:spAutoFit/>
          </a:bodyPr>
          <a:lstStyle/>
          <a:p>
            <a:pPr algn="ctr"/>
            <a:r>
              <a:rPr lang="en-US" dirty="0">
                <a:solidFill>
                  <a:prstClr val="black"/>
                </a:solidFill>
              </a:rPr>
              <a:t>2</a:t>
            </a:r>
          </a:p>
        </p:txBody>
      </p:sp>
      <p:sp>
        <p:nvSpPr>
          <p:cNvPr id="60"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spTree>
    <p:extLst>
      <p:ext uri="{BB962C8B-B14F-4D97-AF65-F5344CB8AC3E}">
        <p14:creationId xmlns:p14="http://schemas.microsoft.com/office/powerpoint/2010/main" val="38165964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417 -0.00277 L -0.12639 0.15787 " pathEditMode="relative" rAng="0" ptsTypes="AA">
                                      <p:cBhvr>
                                        <p:cTn id="6" dur="2000" fill="hold"/>
                                        <p:tgtEl>
                                          <p:spTgt spid="11"/>
                                        </p:tgtEl>
                                        <p:attrNameLst>
                                          <p:attrName>ppt_x</p:attrName>
                                          <p:attrName>ppt_y</p:attrName>
                                        </p:attrNameLst>
                                      </p:cBhvr>
                                      <p:rCtr x="-6528" y="8032"/>
                                    </p:animMotion>
                                  </p:childTnLst>
                                </p:cTn>
                              </p:par>
                              <p:par>
                                <p:cTn id="7" presetID="37" presetClass="path" presetSubtype="0" accel="50000" decel="50000" fill="hold" grpId="0" nodeType="withEffect">
                                  <p:stCondLst>
                                    <p:cond delay="0"/>
                                  </p:stCondLst>
                                  <p:childTnLst>
                                    <p:animMotion origin="layout" path="M 1.11111E-6 -0.0007 L 0.01302 0.03981 C 0.01562 0.04884 0.01979 0.05393 0.02396 0.05393 C 0.02882 0.05393 0.03281 0.04884 0.03542 0.03981 L 0.04861 -0.0007 " pathEditMode="relative" rAng="0" ptsTypes="FffFF">
                                      <p:cBhvr>
                                        <p:cTn id="8" dur="2000" fill="hold"/>
                                        <p:tgtEl>
                                          <p:spTgt spid="15"/>
                                        </p:tgtEl>
                                        <p:attrNameLst>
                                          <p:attrName>ppt_x</p:attrName>
                                          <p:attrName>ppt_y</p:attrName>
                                        </p:attrNameLst>
                                      </p:cBhvr>
                                      <p:rCtr x="2431" y="2731"/>
                                    </p:animMotion>
                                  </p:childTnLst>
                                </p:cTn>
                              </p:par>
                            </p:childTnLst>
                          </p:cTn>
                        </p:par>
                        <p:par>
                          <p:cTn id="9" fill="hold">
                            <p:stCondLst>
                              <p:cond delay="2000"/>
                            </p:stCondLst>
                            <p:childTnLst>
                              <p:par>
                                <p:cTn id="10" presetID="42" presetClass="path" presetSubtype="0" accel="50000" decel="50000" fill="hold" grpId="0" nodeType="afterEffect">
                                  <p:stCondLst>
                                    <p:cond delay="0"/>
                                  </p:stCondLst>
                                  <p:childTnLst>
                                    <p:animMotion origin="layout" path="M 0.00469 -0.00324 L 0.12396 -0.1537 " pathEditMode="relative" rAng="0" ptsTypes="AA">
                                      <p:cBhvr>
                                        <p:cTn id="11" dur="2000" fill="hold"/>
                                        <p:tgtEl>
                                          <p:spTgt spid="14"/>
                                        </p:tgtEl>
                                        <p:attrNameLst>
                                          <p:attrName>ppt_x</p:attrName>
                                          <p:attrName>ppt_y</p:attrName>
                                        </p:attrNameLst>
                                      </p:cBhvr>
                                      <p:rCtr x="5955" y="-7523"/>
                                    </p:animMotion>
                                  </p:childTnLst>
                                </p:cTn>
                              </p:par>
                              <p:par>
                                <p:cTn id="12" presetID="37" presetClass="path" presetSubtype="0" accel="50000" decel="50000" fill="hold" grpId="0" nodeType="withEffect">
                                  <p:stCondLst>
                                    <p:cond delay="0"/>
                                  </p:stCondLst>
                                  <p:childTnLst>
                                    <p:animMotion origin="layout" path="M -0.00034 -0.00047 L -0.01388 0.03981 C -0.01684 0.04884 -0.021 0.05393 -0.02534 0.05393 C -0.03038 0.05393 -0.03437 0.04884 -0.03732 0.03981 L -0.05069 -0.00047 " pathEditMode="relative" rAng="0" ptsTypes="FffFF">
                                      <p:cBhvr>
                                        <p:cTn id="13" dur="2000" fill="hold"/>
                                        <p:tgtEl>
                                          <p:spTgt spid="16"/>
                                        </p:tgtEl>
                                        <p:attrNameLst>
                                          <p:attrName>ppt_x</p:attrName>
                                          <p:attrName>ppt_y</p:attrName>
                                        </p:attrNameLst>
                                      </p:cBhvr>
                                      <p:rCtr x="-2517"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16" grpId="0"/>
      <p:bldP spid="11"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Sort (Merge) Divide &amp; Conquer)</a:t>
            </a:r>
            <a:endParaRPr lang="en-US" dirty="0"/>
          </a:p>
        </p:txBody>
      </p:sp>
      <p:sp>
        <p:nvSpPr>
          <p:cNvPr id="3" name="Content Placeholder 2"/>
          <p:cNvSpPr>
            <a:spLocks noGrp="1"/>
          </p:cNvSpPr>
          <p:nvPr>
            <p:ph idx="1"/>
          </p:nvPr>
        </p:nvSpPr>
        <p:spPr/>
        <p:txBody>
          <a:bodyPr/>
          <a:lstStyle/>
          <a:p>
            <a:pPr>
              <a:buClr>
                <a:schemeClr val="tx2"/>
              </a:buClr>
            </a:pPr>
            <a:r>
              <a:rPr lang="en-US" dirty="0" smtClean="0"/>
              <a:t>Merge(A, p, q, r) is main function in Merge Sort</a:t>
            </a:r>
          </a:p>
          <a:p>
            <a:pPr>
              <a:buClr>
                <a:schemeClr val="tx2"/>
              </a:buClr>
            </a:pPr>
            <a:r>
              <a:rPr lang="en-US" dirty="0" smtClean="0"/>
              <a:t>When Merge(A, p, q r) is called, sub-tree A[</a:t>
            </a:r>
            <a:r>
              <a:rPr lang="en-US" dirty="0" err="1" smtClean="0"/>
              <a:t>p..q</a:t>
            </a:r>
            <a:r>
              <a:rPr lang="en-US" dirty="0" smtClean="0"/>
              <a:t>] and A[p+1..r] must be sorted sub-tree.</a:t>
            </a:r>
            <a:endParaRPr lang="en-US"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8</a:t>
            </a:fld>
            <a:endParaRPr lang="en-US">
              <a:solidFill>
                <a:prstClr val="black"/>
              </a:solidFill>
            </a:endParaRPr>
          </a:p>
        </p:txBody>
      </p:sp>
    </p:spTree>
    <p:extLst>
      <p:ext uri="{BB962C8B-B14F-4D97-AF65-F5344CB8AC3E}">
        <p14:creationId xmlns:p14="http://schemas.microsoft.com/office/powerpoint/2010/main" val="2292471761"/>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80</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cxnSp>
        <p:nvCxnSpPr>
          <p:cNvPr id="120845" name="AutoShape 13"/>
          <p:cNvCxnSpPr>
            <a:cxnSpLocks noChangeShapeType="1"/>
            <a:stCxn id="120835" idx="3"/>
            <a:endCxn id="120836" idx="0"/>
          </p:cNvCxnSpPr>
          <p:nvPr/>
        </p:nvCxnSpPr>
        <p:spPr bwMode="auto">
          <a:xfrm flipH="1">
            <a:off x="2400300" y="1979613"/>
            <a:ext cx="954088" cy="611187"/>
          </a:xfrm>
          <a:prstGeom prst="straightConnector1">
            <a:avLst/>
          </a:prstGeom>
          <a:noFill/>
          <a:ln w="9525">
            <a:solidFill>
              <a:schemeClr val="tx1"/>
            </a:solidFill>
            <a:round/>
            <a:headEnd/>
            <a:tailEnd/>
          </a:ln>
        </p:spPr>
      </p:cxnSp>
      <p:sp>
        <p:nvSpPr>
          <p:cNvPr id="120854" name="Rectangle 22"/>
          <p:cNvSpPr>
            <a:spLocks noChangeArrowheads="1"/>
          </p:cNvSpPr>
          <p:nvPr/>
        </p:nvSpPr>
        <p:spPr bwMode="auto">
          <a:xfrm>
            <a:off x="1600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1</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cxnSp>
        <p:nvCxnSpPr>
          <p:cNvPr id="8" name="Straight Arrow Connector 7"/>
          <p:cNvCxnSpPr/>
          <p:nvPr/>
        </p:nvCxnSpPr>
        <p:spPr bwMode="auto">
          <a:xfrm>
            <a:off x="4799013" y="2667000"/>
            <a:ext cx="534987" cy="0"/>
          </a:xfrm>
          <a:prstGeom prst="straightConnector1">
            <a:avLst/>
          </a:prstGeom>
          <a:solidFill>
            <a:schemeClr val="accent1"/>
          </a:solidFill>
          <a:ln w="22225" cap="flat" cmpd="sng" algn="ctr">
            <a:solidFill>
              <a:srgbClr val="C00000"/>
            </a:solidFill>
            <a:prstDash val="solid"/>
            <a:round/>
            <a:headEnd type="none" w="med" len="med"/>
            <a:tailEnd type="triangle"/>
          </a:ln>
          <a:effectLst/>
        </p:spPr>
      </p:cxnSp>
      <p:sp>
        <p:nvSpPr>
          <p:cNvPr id="14" name="Rectangle 13"/>
          <p:cNvSpPr/>
          <p:nvPr/>
        </p:nvSpPr>
        <p:spPr>
          <a:xfrm>
            <a:off x="2249133" y="26765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1401408" y="37454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3039708" y="56123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7" name="Rectangle 6"/>
          <p:cNvSpPr/>
          <p:nvPr/>
        </p:nvSpPr>
        <p:spPr>
          <a:xfrm>
            <a:off x="4611333" y="2686050"/>
            <a:ext cx="332143" cy="369332"/>
          </a:xfrm>
          <a:prstGeom prst="rect">
            <a:avLst/>
          </a:prstGeom>
        </p:spPr>
        <p:txBody>
          <a:bodyPr wrap="none">
            <a:spAutoFit/>
          </a:bodyPr>
          <a:lstStyle/>
          <a:p>
            <a:pPr algn="ctr"/>
            <a:r>
              <a:rPr lang="en-US" dirty="0">
                <a:solidFill>
                  <a:prstClr val="black"/>
                </a:solidFill>
              </a:rPr>
              <a:t>3</a:t>
            </a:r>
          </a:p>
        </p:txBody>
      </p:sp>
      <p:sp>
        <p:nvSpPr>
          <p:cNvPr id="9" name="Rectangle 8"/>
          <p:cNvSpPr/>
          <p:nvPr/>
        </p:nvSpPr>
        <p:spPr>
          <a:xfrm>
            <a:off x="2581275" y="5612368"/>
            <a:ext cx="332143" cy="369332"/>
          </a:xfrm>
          <a:prstGeom prst="rect">
            <a:avLst/>
          </a:prstGeom>
        </p:spPr>
        <p:txBody>
          <a:bodyPr wrap="none">
            <a:spAutoFit/>
          </a:bodyPr>
          <a:lstStyle/>
          <a:p>
            <a:pPr algn="ctr"/>
            <a:r>
              <a:rPr lang="en-US" dirty="0">
                <a:solidFill>
                  <a:prstClr val="black"/>
                </a:solidFill>
              </a:rPr>
              <a:t>3</a:t>
            </a:r>
          </a:p>
        </p:txBody>
      </p:sp>
      <p:sp>
        <p:nvSpPr>
          <p:cNvPr id="11" name="Rectangle 10"/>
          <p:cNvSpPr/>
          <p:nvPr/>
        </p:nvSpPr>
        <p:spPr>
          <a:xfrm>
            <a:off x="3390900" y="1609725"/>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55" name="TextBox 54"/>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60"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sp>
        <p:nvSpPr>
          <p:cNvPr id="61" name="Rectangle 3"/>
          <p:cNvSpPr txBox="1">
            <a:spLocks noChangeArrowheads="1"/>
          </p:cNvSpPr>
          <p:nvPr/>
        </p:nvSpPr>
        <p:spPr>
          <a:xfrm>
            <a:off x="6477000" y="344805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Tree>
    <p:extLst>
      <p:ext uri="{BB962C8B-B14F-4D97-AF65-F5344CB8AC3E}">
        <p14:creationId xmlns:p14="http://schemas.microsoft.com/office/powerpoint/2010/main" val="12512805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par>
                          <p:cTn id="7" fill="hold">
                            <p:stCondLst>
                              <p:cond delay="0"/>
                            </p:stCondLst>
                            <p:childTnLst>
                              <p:par>
                                <p:cTn id="8" presetID="1" presetClass="emph" presetSubtype="2" fill="hold" nodeType="afterEffect">
                                  <p:stCondLst>
                                    <p:cond delay="0"/>
                                  </p:stCondLst>
                                  <p:childTnLst>
                                    <p:animClr clrSpc="rgb" dir="cw">
                                      <p:cBhvr>
                                        <p:cTn id="9" dur="2000" fill="hold"/>
                                        <p:tgtEl>
                                          <p:spTgt spid="120836"/>
                                        </p:tgtEl>
                                        <p:attrNameLst>
                                          <p:attrName>fillcolor</p:attrName>
                                        </p:attrNameLst>
                                      </p:cBhvr>
                                      <p:to>
                                        <a:srgbClr val="FFCCFF"/>
                                      </p:to>
                                    </p:animClr>
                                    <p:set>
                                      <p:cBhvr>
                                        <p:cTn id="10" dur="2000" fill="hold"/>
                                        <p:tgtEl>
                                          <p:spTgt spid="120836"/>
                                        </p:tgtEl>
                                        <p:attrNameLst>
                                          <p:attrName>fill.type</p:attrName>
                                        </p:attrNameLst>
                                      </p:cBhvr>
                                      <p:to>
                                        <p:strVal val="solid"/>
                                      </p:to>
                                    </p:set>
                                    <p:set>
                                      <p:cBhvr>
                                        <p:cTn id="11" dur="2000" fill="hold"/>
                                        <p:tgtEl>
                                          <p:spTgt spid="120836"/>
                                        </p:tgtEl>
                                        <p:attrNameLst>
                                          <p:attrName>fill.on</p:attrName>
                                        </p:attrNameLst>
                                      </p:cBhvr>
                                      <p:to>
                                        <p:strVal val="true"/>
                                      </p:to>
                                    </p:set>
                                  </p:childTnLst>
                                </p:cTn>
                              </p:par>
                              <p:par>
                                <p:cTn id="12" presetID="1" presetClass="emph" presetSubtype="2" fill="hold" nodeType="withEffect">
                                  <p:stCondLst>
                                    <p:cond delay="0"/>
                                  </p:stCondLst>
                                  <p:childTnLst>
                                    <p:animClr clrSpc="rgb" dir="cw">
                                      <p:cBhvr>
                                        <p:cTn id="13" dur="2000" fill="hold"/>
                                        <p:tgtEl>
                                          <p:spTgt spid="120855"/>
                                        </p:tgtEl>
                                        <p:attrNameLst>
                                          <p:attrName>fillcolor</p:attrName>
                                        </p:attrNameLst>
                                      </p:cBhvr>
                                      <p:to>
                                        <a:srgbClr val="FFCCFF"/>
                                      </p:to>
                                    </p:animClr>
                                    <p:set>
                                      <p:cBhvr>
                                        <p:cTn id="14" dur="2000" fill="hold"/>
                                        <p:tgtEl>
                                          <p:spTgt spid="120855"/>
                                        </p:tgtEl>
                                        <p:attrNameLst>
                                          <p:attrName>fill.type</p:attrName>
                                        </p:attrNameLst>
                                      </p:cBhvr>
                                      <p:to>
                                        <p:strVal val="solid"/>
                                      </p:to>
                                    </p:set>
                                    <p:set>
                                      <p:cBhvr>
                                        <p:cTn id="15" dur="2000" fill="hold"/>
                                        <p:tgtEl>
                                          <p:spTgt spid="120855"/>
                                        </p:tgtEl>
                                        <p:attrNameLst>
                                          <p:attrName>fill.on</p:attrName>
                                        </p:attrNameLst>
                                      </p:cBhvr>
                                      <p:to>
                                        <p:strVal val="true"/>
                                      </p:to>
                                    </p:set>
                                  </p:childTnLst>
                                </p:cTn>
                              </p:par>
                              <p:par>
                                <p:cTn id="16" presetID="1" presetClass="exit" presetSubtype="0" fill="hold" nodeType="withEffect">
                                  <p:stCondLst>
                                    <p:cond delay="0"/>
                                  </p:stCondLst>
                                  <p:childTnLst>
                                    <p:set>
                                      <p:cBhvr>
                                        <p:cTn id="17" dur="1" fill="hold">
                                          <p:stCondLst>
                                            <p:cond delay="0"/>
                                          </p:stCondLst>
                                        </p:cTn>
                                        <p:tgtEl>
                                          <p:spTgt spid="120845"/>
                                        </p:tgtEl>
                                        <p:attrNameLst>
                                          <p:attrName>style.visibility</p:attrName>
                                        </p:attrNameLst>
                                      </p:cBhvr>
                                      <p:to>
                                        <p:strVal val="hidden"/>
                                      </p:to>
                                    </p:set>
                                  </p:childTnLst>
                                </p:cTn>
                              </p:par>
                            </p:childTnLst>
                          </p:cTn>
                        </p:par>
                      </p:childTnLst>
                    </p:cTn>
                  </p:par>
                  <p:par>
                    <p:cTn id="18" fill="hold">
                      <p:stCondLst>
                        <p:cond delay="indefinite"/>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00434 -0.00833 L -3.05556E-6 0.025 " pathEditMode="relative" rAng="0" ptsTypes="AA">
                                      <p:cBhvr>
                                        <p:cTn id="21" dur="2000" fill="hold"/>
                                        <p:tgtEl>
                                          <p:spTgt spid="8"/>
                                        </p:tgtEl>
                                        <p:attrNameLst>
                                          <p:attrName>ppt_x</p:attrName>
                                          <p:attrName>ppt_y</p:attrName>
                                        </p:attrNameLst>
                                      </p:cBhvr>
                                      <p:rCtr x="208" y="1667"/>
                                    </p:animMotion>
                                  </p:childTnLst>
                                </p:cTn>
                              </p:par>
                            </p:childTnLst>
                          </p:cTn>
                        </p:par>
                        <p:par>
                          <p:cTn id="22" fill="hold">
                            <p:stCondLst>
                              <p:cond delay="2000"/>
                            </p:stCondLst>
                            <p:childTnLst>
                              <p:par>
                                <p:cTn id="23" presetID="1" presetClass="entr" presetSubtype="0" fill="hold" grpId="0" nodeType="afterEffect">
                                  <p:stCondLst>
                                    <p:cond delay="0"/>
                                  </p:stCondLst>
                                  <p:childTnLst>
                                    <p:set>
                                      <p:cBhvr>
                                        <p:cTn id="24" dur="1" fill="hold">
                                          <p:stCondLst>
                                            <p:cond delay="0"/>
                                          </p:stCondLst>
                                        </p:cTn>
                                        <p:tgtEl>
                                          <p:spTgt spid="55"/>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6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5" grpId="0"/>
      <p:bldP spid="61" grpId="0" animBg="1"/>
    </p:bld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(Heap Sort)</a:t>
            </a:r>
            <a:endParaRPr lang="en-US" dirty="0" smtClean="0"/>
          </a:p>
        </p:txBody>
      </p:sp>
      <p:sp>
        <p:nvSpPr>
          <p:cNvPr id="23587" name="Slide Number Placeholder 34"/>
          <p:cNvSpPr>
            <a:spLocks noGrp="1"/>
          </p:cNvSpPr>
          <p:nvPr>
            <p:ph type="sldNum" sz="quarter" idx="12"/>
          </p:nvPr>
        </p:nvSpPr>
        <p:spPr/>
        <p:txBody>
          <a:bodyPr/>
          <a:lstStyle/>
          <a:p>
            <a:pPr fontAlgn="base">
              <a:spcBef>
                <a:spcPct val="0"/>
              </a:spcBef>
              <a:spcAft>
                <a:spcPct val="0"/>
              </a:spcAft>
              <a:defRPr/>
            </a:pPr>
            <a:fld id="{9BFA2D62-FA66-4F68-ABA3-14CE61230836}" type="slidenum">
              <a:rPr lang="en-US" smtClean="0">
                <a:solidFill>
                  <a:prstClr val="black"/>
                </a:solidFill>
              </a:rPr>
              <a:pPr fontAlgn="base">
                <a:spcBef>
                  <a:spcPct val="0"/>
                </a:spcBef>
                <a:spcAft>
                  <a:spcPct val="0"/>
                </a:spcAft>
                <a:defRPr/>
              </a:pPr>
              <a:t>81</a:t>
            </a:fld>
            <a:endParaRPr lang="en-US" smtClean="0">
              <a:solidFill>
                <a:prstClr val="black"/>
              </a:solidFill>
            </a:endParaRPr>
          </a:p>
        </p:txBody>
      </p:sp>
      <p:sp>
        <p:nvSpPr>
          <p:cNvPr id="120835" name="Oval 3"/>
          <p:cNvSpPr>
            <a:spLocks noChangeArrowheads="1"/>
          </p:cNvSpPr>
          <p:nvPr/>
        </p:nvSpPr>
        <p:spPr bwMode="auto">
          <a:xfrm>
            <a:off x="3276600" y="15240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6" name="Oval 4"/>
          <p:cNvSpPr>
            <a:spLocks noChangeArrowheads="1"/>
          </p:cNvSpPr>
          <p:nvPr/>
        </p:nvSpPr>
        <p:spPr bwMode="auto">
          <a:xfrm>
            <a:off x="2133600" y="25908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7" name="Oval 5"/>
          <p:cNvSpPr>
            <a:spLocks noChangeArrowheads="1"/>
          </p:cNvSpPr>
          <p:nvPr/>
        </p:nvSpPr>
        <p:spPr bwMode="auto">
          <a:xfrm>
            <a:off x="4495800" y="25908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120838" name="Oval 6"/>
          <p:cNvSpPr>
            <a:spLocks noChangeArrowheads="1"/>
          </p:cNvSpPr>
          <p:nvPr/>
        </p:nvSpPr>
        <p:spPr bwMode="auto">
          <a:xfrm>
            <a:off x="1295400" y="3657600"/>
            <a:ext cx="533400" cy="533400"/>
          </a:xfrm>
          <a:prstGeom prst="ellipse">
            <a:avLst/>
          </a:prstGeom>
          <a:solidFill>
            <a:srgbClr val="FFCCFF"/>
          </a:solidFill>
          <a:ln w="9525">
            <a:solidFill>
              <a:schemeClr val="tx1"/>
            </a:solidFill>
            <a:round/>
            <a:headEnd/>
            <a:tailEnd/>
          </a:ln>
        </p:spPr>
        <p:txBody>
          <a:bodyPr wrap="none" anchor="ctr"/>
          <a:lstStyle/>
          <a:p>
            <a:pPr algn="ctr"/>
            <a:endParaRPr lang="en-US" dirty="0">
              <a:solidFill>
                <a:prstClr val="black"/>
              </a:solidFill>
            </a:endParaRPr>
          </a:p>
        </p:txBody>
      </p:sp>
      <p:sp>
        <p:nvSpPr>
          <p:cNvPr id="23559" name="Oval 7"/>
          <p:cNvSpPr>
            <a:spLocks noChangeArrowheads="1"/>
          </p:cNvSpPr>
          <p:nvPr/>
        </p:nvSpPr>
        <p:spPr bwMode="auto">
          <a:xfrm>
            <a:off x="28956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40" name="Oval 8"/>
          <p:cNvSpPr>
            <a:spLocks noChangeArrowheads="1"/>
          </p:cNvSpPr>
          <p:nvPr/>
        </p:nvSpPr>
        <p:spPr bwMode="auto">
          <a:xfrm>
            <a:off x="37338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41" name="Oval 9"/>
          <p:cNvSpPr>
            <a:spLocks noChangeArrowheads="1"/>
          </p:cNvSpPr>
          <p:nvPr/>
        </p:nvSpPr>
        <p:spPr bwMode="auto">
          <a:xfrm>
            <a:off x="5334000" y="36576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42" name="Oval 10"/>
          <p:cNvSpPr>
            <a:spLocks noChangeArrowheads="1"/>
          </p:cNvSpPr>
          <p:nvPr/>
        </p:nvSpPr>
        <p:spPr bwMode="auto">
          <a:xfrm>
            <a:off x="8382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43" name="Oval 11"/>
          <p:cNvSpPr>
            <a:spLocks noChangeArrowheads="1"/>
          </p:cNvSpPr>
          <p:nvPr/>
        </p:nvSpPr>
        <p:spPr bwMode="auto">
          <a:xfrm>
            <a:off x="1752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64" name="Oval 12"/>
          <p:cNvSpPr>
            <a:spLocks noChangeArrowheads="1"/>
          </p:cNvSpPr>
          <p:nvPr/>
        </p:nvSpPr>
        <p:spPr bwMode="auto">
          <a:xfrm>
            <a:off x="2514600" y="4648200"/>
            <a:ext cx="533400" cy="533400"/>
          </a:xfrm>
          <a:prstGeom prst="ellipse">
            <a:avLst/>
          </a:prstGeom>
          <a:solidFill>
            <a:srgbClr val="FFCCFF"/>
          </a:solidFill>
          <a:ln w="9525">
            <a:solidFill>
              <a:schemeClr val="tx1"/>
            </a:solidFill>
            <a:round/>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120854" name="Rectangle 22"/>
          <p:cNvSpPr>
            <a:spLocks noChangeArrowheads="1"/>
          </p:cNvSpPr>
          <p:nvPr/>
        </p:nvSpPr>
        <p:spPr bwMode="auto">
          <a:xfrm>
            <a:off x="16002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5" name="Rectangle 23"/>
          <p:cNvSpPr>
            <a:spLocks noChangeArrowheads="1"/>
          </p:cNvSpPr>
          <p:nvPr/>
        </p:nvSpPr>
        <p:spPr bwMode="auto">
          <a:xfrm>
            <a:off x="20574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6" name="Rectangle 24"/>
          <p:cNvSpPr>
            <a:spLocks noChangeArrowheads="1"/>
          </p:cNvSpPr>
          <p:nvPr/>
        </p:nvSpPr>
        <p:spPr bwMode="auto">
          <a:xfrm>
            <a:off x="25146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120857" name="Rectangle 25"/>
          <p:cNvSpPr>
            <a:spLocks noChangeArrowheads="1"/>
          </p:cNvSpPr>
          <p:nvPr/>
        </p:nvSpPr>
        <p:spPr bwMode="auto">
          <a:xfrm>
            <a:off x="2971800" y="5562600"/>
            <a:ext cx="457200" cy="457200"/>
          </a:xfrm>
          <a:prstGeom prst="rect">
            <a:avLst/>
          </a:prstGeom>
          <a:solidFill>
            <a:srgbClr val="FFCCFF"/>
          </a:solidFill>
          <a:ln w="9525">
            <a:solidFill>
              <a:schemeClr val="tx1"/>
            </a:solidFill>
            <a:miter lim="800000"/>
            <a:headEnd/>
            <a:tailEnd/>
          </a:ln>
        </p:spPr>
        <p:txBody>
          <a:bodyPr wrap="none" anchor="ctr"/>
          <a:lstStyle/>
          <a:p>
            <a:pPr algn="ctr"/>
            <a:endParaRPr lang="en-US" dirty="0">
              <a:solidFill>
                <a:prstClr val="black"/>
              </a:solidFill>
            </a:endParaRPr>
          </a:p>
        </p:txBody>
      </p:sp>
      <p:sp>
        <p:nvSpPr>
          <p:cNvPr id="23578" name="Rectangle 26"/>
          <p:cNvSpPr>
            <a:spLocks noChangeArrowheads="1"/>
          </p:cNvSpPr>
          <p:nvPr/>
        </p:nvSpPr>
        <p:spPr bwMode="auto">
          <a:xfrm>
            <a:off x="3429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7</a:t>
            </a:r>
            <a:endParaRPr lang="en-US" dirty="0">
              <a:solidFill>
                <a:prstClr val="black"/>
              </a:solidFill>
            </a:endParaRPr>
          </a:p>
        </p:txBody>
      </p:sp>
      <p:sp>
        <p:nvSpPr>
          <p:cNvPr id="120859" name="Rectangle 27"/>
          <p:cNvSpPr>
            <a:spLocks noChangeArrowheads="1"/>
          </p:cNvSpPr>
          <p:nvPr/>
        </p:nvSpPr>
        <p:spPr bwMode="auto">
          <a:xfrm>
            <a:off x="38862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8</a:t>
            </a:r>
            <a:endParaRPr lang="en-US" dirty="0">
              <a:solidFill>
                <a:prstClr val="black"/>
              </a:solidFill>
            </a:endParaRPr>
          </a:p>
        </p:txBody>
      </p:sp>
      <p:sp>
        <p:nvSpPr>
          <p:cNvPr id="120860" name="Rectangle 28"/>
          <p:cNvSpPr>
            <a:spLocks noChangeArrowheads="1"/>
          </p:cNvSpPr>
          <p:nvPr/>
        </p:nvSpPr>
        <p:spPr bwMode="auto">
          <a:xfrm>
            <a:off x="43434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9</a:t>
            </a:r>
            <a:endParaRPr lang="en-US" dirty="0">
              <a:solidFill>
                <a:prstClr val="black"/>
              </a:solidFill>
            </a:endParaRPr>
          </a:p>
        </p:txBody>
      </p:sp>
      <p:sp>
        <p:nvSpPr>
          <p:cNvPr id="120861" name="Rectangle 29"/>
          <p:cNvSpPr>
            <a:spLocks noChangeArrowheads="1"/>
          </p:cNvSpPr>
          <p:nvPr/>
        </p:nvSpPr>
        <p:spPr bwMode="auto">
          <a:xfrm>
            <a:off x="48006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10</a:t>
            </a:r>
            <a:endParaRPr lang="en-US" dirty="0">
              <a:solidFill>
                <a:prstClr val="black"/>
              </a:solidFill>
            </a:endParaRPr>
          </a:p>
        </p:txBody>
      </p:sp>
      <p:sp>
        <p:nvSpPr>
          <p:cNvPr id="120862" name="Rectangle 30"/>
          <p:cNvSpPr>
            <a:spLocks noChangeArrowheads="1"/>
          </p:cNvSpPr>
          <p:nvPr/>
        </p:nvSpPr>
        <p:spPr bwMode="auto">
          <a:xfrm>
            <a:off x="52578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14</a:t>
            </a:r>
            <a:endParaRPr lang="en-US" dirty="0">
              <a:solidFill>
                <a:prstClr val="black"/>
              </a:solidFill>
            </a:endParaRPr>
          </a:p>
        </p:txBody>
      </p:sp>
      <p:sp>
        <p:nvSpPr>
          <p:cNvPr id="23583" name="Rectangle 31"/>
          <p:cNvSpPr>
            <a:spLocks noChangeArrowheads="1"/>
          </p:cNvSpPr>
          <p:nvPr/>
        </p:nvSpPr>
        <p:spPr bwMode="auto">
          <a:xfrm>
            <a:off x="5715000" y="5562600"/>
            <a:ext cx="457200" cy="457200"/>
          </a:xfrm>
          <a:prstGeom prst="rect">
            <a:avLst/>
          </a:prstGeom>
          <a:solidFill>
            <a:srgbClr val="FFCCFF"/>
          </a:solidFill>
          <a:ln w="9525">
            <a:solidFill>
              <a:schemeClr val="tx1"/>
            </a:solidFill>
            <a:miter lim="800000"/>
            <a:headEnd/>
            <a:tailEnd/>
          </a:ln>
        </p:spPr>
        <p:txBody>
          <a:bodyPr wrap="none" anchor="ctr"/>
          <a:lstStyle/>
          <a:p>
            <a:pPr algn="ctr"/>
            <a:r>
              <a:rPr lang="en-US" dirty="0" smtClean="0">
                <a:solidFill>
                  <a:prstClr val="black"/>
                </a:solidFill>
              </a:rPr>
              <a:t>16</a:t>
            </a:r>
            <a:endParaRPr lang="en-US" dirty="0">
              <a:solidFill>
                <a:prstClr val="black"/>
              </a:solidFill>
            </a:endParaRPr>
          </a:p>
        </p:txBody>
      </p:sp>
      <p:sp>
        <p:nvSpPr>
          <p:cNvPr id="2" name="Text Box 32"/>
          <p:cNvSpPr txBox="1">
            <a:spLocks noChangeArrowheads="1"/>
          </p:cNvSpPr>
          <p:nvPr/>
        </p:nvSpPr>
        <p:spPr bwMode="auto">
          <a:xfrm>
            <a:off x="1676400" y="5318125"/>
            <a:ext cx="4495800" cy="244475"/>
          </a:xfrm>
          <a:prstGeom prst="rect">
            <a:avLst/>
          </a:prstGeom>
          <a:noFill/>
          <a:ln w="9525">
            <a:noFill/>
            <a:miter lim="800000"/>
            <a:headEnd/>
            <a:tailEnd/>
          </a:ln>
        </p:spPr>
        <p:txBody>
          <a:bodyPr>
            <a:spAutoFit/>
          </a:bodyPr>
          <a:lstStyle/>
          <a:p>
            <a:pPr>
              <a:spcBef>
                <a:spcPct val="50000"/>
              </a:spcBef>
            </a:pPr>
            <a:r>
              <a:rPr lang="en-US" sz="1000" dirty="0">
                <a:solidFill>
                  <a:prstClr val="black"/>
                </a:solidFill>
              </a:rPr>
              <a:t> 0        1         2         3        4        5        6         7        8        9</a:t>
            </a:r>
          </a:p>
        </p:txBody>
      </p:sp>
      <p:sp>
        <p:nvSpPr>
          <p:cNvPr id="4" name="TextBox 3"/>
          <p:cNvSpPr txBox="1"/>
          <p:nvPr/>
        </p:nvSpPr>
        <p:spPr>
          <a:xfrm>
            <a:off x="457200" y="1613477"/>
            <a:ext cx="1524000" cy="276999"/>
          </a:xfrm>
          <a:prstGeom prst="rect">
            <a:avLst/>
          </a:prstGeom>
          <a:noFill/>
        </p:spPr>
        <p:txBody>
          <a:bodyPr wrap="square" rtlCol="0">
            <a:spAutoFit/>
          </a:bodyPr>
          <a:lstStyle/>
          <a:p>
            <a:r>
              <a:rPr lang="en-US" sz="1200" dirty="0" err="1" smtClean="0"/>
              <a:t>heap_size</a:t>
            </a:r>
            <a:r>
              <a:rPr lang="en-US" sz="1200" dirty="0" smtClean="0"/>
              <a:t> = 1</a:t>
            </a:r>
          </a:p>
        </p:txBody>
      </p:sp>
      <p:sp>
        <p:nvSpPr>
          <p:cNvPr id="6" name="TextBox 5"/>
          <p:cNvSpPr txBox="1"/>
          <p:nvPr/>
        </p:nvSpPr>
        <p:spPr>
          <a:xfrm>
            <a:off x="3028156" y="1658779"/>
            <a:ext cx="248444" cy="246221"/>
          </a:xfrm>
          <a:prstGeom prst="rect">
            <a:avLst/>
          </a:prstGeom>
          <a:noFill/>
        </p:spPr>
        <p:txBody>
          <a:bodyPr wrap="square" rtlCol="0">
            <a:spAutoFit/>
          </a:bodyPr>
          <a:lstStyle/>
          <a:p>
            <a:r>
              <a:rPr lang="en-US" sz="1000" dirty="0" smtClean="0"/>
              <a:t>0</a:t>
            </a:r>
            <a:endParaRPr lang="en-US" sz="1000" dirty="0"/>
          </a:p>
        </p:txBody>
      </p:sp>
      <p:sp>
        <p:nvSpPr>
          <p:cNvPr id="44" name="TextBox 43"/>
          <p:cNvSpPr txBox="1"/>
          <p:nvPr/>
        </p:nvSpPr>
        <p:spPr>
          <a:xfrm>
            <a:off x="1905000" y="2725579"/>
            <a:ext cx="248444" cy="246221"/>
          </a:xfrm>
          <a:prstGeom prst="rect">
            <a:avLst/>
          </a:prstGeom>
          <a:noFill/>
        </p:spPr>
        <p:txBody>
          <a:bodyPr wrap="square" rtlCol="0">
            <a:spAutoFit/>
          </a:bodyPr>
          <a:lstStyle/>
          <a:p>
            <a:r>
              <a:rPr lang="en-US" sz="1000" dirty="0"/>
              <a:t>1</a:t>
            </a:r>
          </a:p>
        </p:txBody>
      </p:sp>
      <p:sp>
        <p:nvSpPr>
          <p:cNvPr id="45" name="TextBox 44"/>
          <p:cNvSpPr txBox="1"/>
          <p:nvPr/>
        </p:nvSpPr>
        <p:spPr>
          <a:xfrm>
            <a:off x="4247356" y="2725579"/>
            <a:ext cx="248444" cy="246221"/>
          </a:xfrm>
          <a:prstGeom prst="rect">
            <a:avLst/>
          </a:prstGeom>
          <a:noFill/>
        </p:spPr>
        <p:txBody>
          <a:bodyPr wrap="square" rtlCol="0">
            <a:spAutoFit/>
          </a:bodyPr>
          <a:lstStyle/>
          <a:p>
            <a:r>
              <a:rPr lang="en-US" sz="1000" dirty="0"/>
              <a:t>2</a:t>
            </a:r>
          </a:p>
        </p:txBody>
      </p:sp>
      <p:sp>
        <p:nvSpPr>
          <p:cNvPr id="46" name="TextBox 45"/>
          <p:cNvSpPr txBox="1"/>
          <p:nvPr/>
        </p:nvSpPr>
        <p:spPr>
          <a:xfrm>
            <a:off x="1046956" y="3792379"/>
            <a:ext cx="248444" cy="246221"/>
          </a:xfrm>
          <a:prstGeom prst="rect">
            <a:avLst/>
          </a:prstGeom>
          <a:noFill/>
        </p:spPr>
        <p:txBody>
          <a:bodyPr wrap="square" rtlCol="0">
            <a:spAutoFit/>
          </a:bodyPr>
          <a:lstStyle/>
          <a:p>
            <a:r>
              <a:rPr lang="en-US" sz="1000" dirty="0"/>
              <a:t>3</a:t>
            </a:r>
          </a:p>
        </p:txBody>
      </p:sp>
      <p:sp>
        <p:nvSpPr>
          <p:cNvPr id="47" name="TextBox 46"/>
          <p:cNvSpPr txBox="1"/>
          <p:nvPr/>
        </p:nvSpPr>
        <p:spPr>
          <a:xfrm>
            <a:off x="2667000" y="3792379"/>
            <a:ext cx="248444" cy="246221"/>
          </a:xfrm>
          <a:prstGeom prst="rect">
            <a:avLst/>
          </a:prstGeom>
          <a:noFill/>
        </p:spPr>
        <p:txBody>
          <a:bodyPr wrap="square" rtlCol="0">
            <a:spAutoFit/>
          </a:bodyPr>
          <a:lstStyle/>
          <a:p>
            <a:r>
              <a:rPr lang="en-US" sz="1000" dirty="0" smtClean="0"/>
              <a:t>4</a:t>
            </a:r>
            <a:endParaRPr lang="en-US" sz="1000" dirty="0"/>
          </a:p>
        </p:txBody>
      </p:sp>
      <p:sp>
        <p:nvSpPr>
          <p:cNvPr id="48" name="TextBox 47"/>
          <p:cNvSpPr txBox="1"/>
          <p:nvPr/>
        </p:nvSpPr>
        <p:spPr>
          <a:xfrm>
            <a:off x="3505200" y="3799114"/>
            <a:ext cx="248444" cy="246221"/>
          </a:xfrm>
          <a:prstGeom prst="rect">
            <a:avLst/>
          </a:prstGeom>
          <a:noFill/>
        </p:spPr>
        <p:txBody>
          <a:bodyPr wrap="square" rtlCol="0">
            <a:spAutoFit/>
          </a:bodyPr>
          <a:lstStyle/>
          <a:p>
            <a:r>
              <a:rPr lang="en-US" sz="1000" dirty="0" smtClean="0"/>
              <a:t>5</a:t>
            </a:r>
            <a:endParaRPr lang="en-US" sz="1000" dirty="0"/>
          </a:p>
        </p:txBody>
      </p:sp>
      <p:sp>
        <p:nvSpPr>
          <p:cNvPr id="49" name="TextBox 48"/>
          <p:cNvSpPr txBox="1"/>
          <p:nvPr/>
        </p:nvSpPr>
        <p:spPr>
          <a:xfrm>
            <a:off x="5085556" y="3799114"/>
            <a:ext cx="248444" cy="246221"/>
          </a:xfrm>
          <a:prstGeom prst="rect">
            <a:avLst/>
          </a:prstGeom>
          <a:noFill/>
        </p:spPr>
        <p:txBody>
          <a:bodyPr wrap="square" rtlCol="0">
            <a:spAutoFit/>
          </a:bodyPr>
          <a:lstStyle/>
          <a:p>
            <a:r>
              <a:rPr lang="en-US" sz="1000" dirty="0" smtClean="0"/>
              <a:t>6</a:t>
            </a:r>
            <a:endParaRPr lang="en-US" sz="1000" dirty="0"/>
          </a:p>
        </p:txBody>
      </p:sp>
      <p:sp>
        <p:nvSpPr>
          <p:cNvPr id="50" name="TextBox 49"/>
          <p:cNvSpPr txBox="1"/>
          <p:nvPr/>
        </p:nvSpPr>
        <p:spPr>
          <a:xfrm>
            <a:off x="589756" y="4782979"/>
            <a:ext cx="248444" cy="246221"/>
          </a:xfrm>
          <a:prstGeom prst="rect">
            <a:avLst/>
          </a:prstGeom>
          <a:noFill/>
        </p:spPr>
        <p:txBody>
          <a:bodyPr wrap="square" rtlCol="0">
            <a:spAutoFit/>
          </a:bodyPr>
          <a:lstStyle/>
          <a:p>
            <a:r>
              <a:rPr lang="en-US" sz="1000" dirty="0" smtClean="0"/>
              <a:t>7</a:t>
            </a:r>
            <a:endParaRPr lang="en-US" sz="1000" dirty="0"/>
          </a:p>
        </p:txBody>
      </p:sp>
      <p:sp>
        <p:nvSpPr>
          <p:cNvPr id="51" name="TextBox 50"/>
          <p:cNvSpPr txBox="1"/>
          <p:nvPr/>
        </p:nvSpPr>
        <p:spPr>
          <a:xfrm>
            <a:off x="1504156" y="4789714"/>
            <a:ext cx="248444" cy="246221"/>
          </a:xfrm>
          <a:prstGeom prst="rect">
            <a:avLst/>
          </a:prstGeom>
          <a:noFill/>
        </p:spPr>
        <p:txBody>
          <a:bodyPr wrap="square" rtlCol="0">
            <a:spAutoFit/>
          </a:bodyPr>
          <a:lstStyle/>
          <a:p>
            <a:r>
              <a:rPr lang="en-US" sz="1000" dirty="0"/>
              <a:t>8</a:t>
            </a:r>
          </a:p>
        </p:txBody>
      </p:sp>
      <p:sp>
        <p:nvSpPr>
          <p:cNvPr id="52" name="TextBox 51"/>
          <p:cNvSpPr txBox="1"/>
          <p:nvPr/>
        </p:nvSpPr>
        <p:spPr>
          <a:xfrm>
            <a:off x="2286000" y="4789714"/>
            <a:ext cx="248444" cy="246221"/>
          </a:xfrm>
          <a:prstGeom prst="rect">
            <a:avLst/>
          </a:prstGeom>
          <a:noFill/>
        </p:spPr>
        <p:txBody>
          <a:bodyPr wrap="square" rtlCol="0">
            <a:spAutoFit/>
          </a:bodyPr>
          <a:lstStyle/>
          <a:p>
            <a:r>
              <a:rPr lang="en-US" sz="1000" dirty="0"/>
              <a:t>9</a:t>
            </a:r>
          </a:p>
        </p:txBody>
      </p:sp>
      <p:sp>
        <p:nvSpPr>
          <p:cNvPr id="14" name="Rectangle 13"/>
          <p:cNvSpPr/>
          <p:nvPr/>
        </p:nvSpPr>
        <p:spPr>
          <a:xfrm>
            <a:off x="2249133" y="26765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15" name="Rectangle 14"/>
          <p:cNvSpPr/>
          <p:nvPr/>
        </p:nvSpPr>
        <p:spPr>
          <a:xfrm>
            <a:off x="1676400" y="5612368"/>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16" name="Rectangle 15"/>
          <p:cNvSpPr/>
          <p:nvPr/>
        </p:nvSpPr>
        <p:spPr>
          <a:xfrm>
            <a:off x="2124075" y="5610225"/>
            <a:ext cx="332143" cy="369332"/>
          </a:xfrm>
          <a:prstGeom prst="rect">
            <a:avLst/>
          </a:prstGeom>
        </p:spPr>
        <p:txBody>
          <a:bodyPr wrap="none">
            <a:spAutoFit/>
          </a:bodyPr>
          <a:lstStyle/>
          <a:p>
            <a:pPr algn="ctr"/>
            <a:r>
              <a:rPr lang="en-US" dirty="0" smtClean="0">
                <a:solidFill>
                  <a:prstClr val="black"/>
                </a:solidFill>
              </a:rPr>
              <a:t>2</a:t>
            </a:r>
            <a:endParaRPr lang="en-US" dirty="0">
              <a:solidFill>
                <a:prstClr val="black"/>
              </a:solidFill>
            </a:endParaRPr>
          </a:p>
        </p:txBody>
      </p:sp>
      <p:sp>
        <p:nvSpPr>
          <p:cNvPr id="3" name="Rectangle 2"/>
          <p:cNvSpPr/>
          <p:nvPr/>
        </p:nvSpPr>
        <p:spPr>
          <a:xfrm>
            <a:off x="1401408" y="37454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5" name="Rectangle 4"/>
          <p:cNvSpPr/>
          <p:nvPr/>
        </p:nvSpPr>
        <p:spPr>
          <a:xfrm>
            <a:off x="3039708" y="5612368"/>
            <a:ext cx="332143" cy="369332"/>
          </a:xfrm>
          <a:prstGeom prst="rect">
            <a:avLst/>
          </a:prstGeom>
        </p:spPr>
        <p:txBody>
          <a:bodyPr wrap="none">
            <a:spAutoFit/>
          </a:bodyPr>
          <a:lstStyle/>
          <a:p>
            <a:pPr algn="ctr"/>
            <a:r>
              <a:rPr lang="en-US" dirty="0" smtClean="0">
                <a:solidFill>
                  <a:prstClr val="black"/>
                </a:solidFill>
              </a:rPr>
              <a:t>4</a:t>
            </a:r>
            <a:endParaRPr lang="en-US" dirty="0">
              <a:solidFill>
                <a:prstClr val="black"/>
              </a:solidFill>
            </a:endParaRPr>
          </a:p>
        </p:txBody>
      </p:sp>
      <p:sp>
        <p:nvSpPr>
          <p:cNvPr id="7" name="Rectangle 6"/>
          <p:cNvSpPr/>
          <p:nvPr/>
        </p:nvSpPr>
        <p:spPr>
          <a:xfrm>
            <a:off x="4611333" y="2686050"/>
            <a:ext cx="332143" cy="369332"/>
          </a:xfrm>
          <a:prstGeom prst="rect">
            <a:avLst/>
          </a:prstGeom>
        </p:spPr>
        <p:txBody>
          <a:bodyPr wrap="none">
            <a:spAutoFit/>
          </a:bodyPr>
          <a:lstStyle/>
          <a:p>
            <a:pPr algn="ctr"/>
            <a:r>
              <a:rPr lang="en-US" dirty="0">
                <a:solidFill>
                  <a:prstClr val="black"/>
                </a:solidFill>
              </a:rPr>
              <a:t>3</a:t>
            </a:r>
          </a:p>
        </p:txBody>
      </p:sp>
      <p:sp>
        <p:nvSpPr>
          <p:cNvPr id="9" name="Rectangle 8"/>
          <p:cNvSpPr/>
          <p:nvPr/>
        </p:nvSpPr>
        <p:spPr>
          <a:xfrm>
            <a:off x="2581275" y="5612368"/>
            <a:ext cx="332143" cy="369332"/>
          </a:xfrm>
          <a:prstGeom prst="rect">
            <a:avLst/>
          </a:prstGeom>
        </p:spPr>
        <p:txBody>
          <a:bodyPr wrap="none">
            <a:spAutoFit/>
          </a:bodyPr>
          <a:lstStyle/>
          <a:p>
            <a:pPr algn="ctr"/>
            <a:r>
              <a:rPr lang="en-US" dirty="0">
                <a:solidFill>
                  <a:prstClr val="black"/>
                </a:solidFill>
              </a:rPr>
              <a:t>3</a:t>
            </a:r>
          </a:p>
        </p:txBody>
      </p:sp>
      <p:sp>
        <p:nvSpPr>
          <p:cNvPr id="11" name="Rectangle 10"/>
          <p:cNvSpPr/>
          <p:nvPr/>
        </p:nvSpPr>
        <p:spPr>
          <a:xfrm>
            <a:off x="3390900" y="1609725"/>
            <a:ext cx="332143" cy="369332"/>
          </a:xfrm>
          <a:prstGeom prst="rect">
            <a:avLst/>
          </a:prstGeom>
        </p:spPr>
        <p:txBody>
          <a:bodyPr wrap="none">
            <a:spAutoFit/>
          </a:bodyPr>
          <a:lstStyle/>
          <a:p>
            <a:pPr algn="ctr"/>
            <a:r>
              <a:rPr lang="en-US" dirty="0" smtClean="0">
                <a:solidFill>
                  <a:prstClr val="black"/>
                </a:solidFill>
              </a:rPr>
              <a:t>1</a:t>
            </a:r>
            <a:endParaRPr lang="en-US" dirty="0">
              <a:solidFill>
                <a:prstClr val="black"/>
              </a:solidFill>
            </a:endParaRPr>
          </a:p>
        </p:txBody>
      </p:sp>
      <p:sp>
        <p:nvSpPr>
          <p:cNvPr id="55" name="TextBox 54"/>
          <p:cNvSpPr txBox="1"/>
          <p:nvPr/>
        </p:nvSpPr>
        <p:spPr>
          <a:xfrm>
            <a:off x="38100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60" name="Rectangle 3"/>
          <p:cNvSpPr>
            <a:spLocks noGrp="1" noChangeArrowheads="1"/>
          </p:cNvSpPr>
          <p:nvPr>
            <p:ph idx="1"/>
          </p:nvPr>
        </p:nvSpPr>
        <p:spPr>
          <a:xfrm>
            <a:off x="5334000" y="1447800"/>
            <a:ext cx="3657600" cy="1981199"/>
          </a:xfrm>
          <a:ln>
            <a:solidFill>
              <a:schemeClr val="tx1"/>
            </a:solidFill>
          </a:ln>
        </p:spPr>
        <p:txBody>
          <a:bodyPr/>
          <a:lstStyle/>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HEAPSORT(A)</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Build_Heap</a:t>
            </a:r>
            <a:r>
              <a:rPr lang="en-US" altLang="ko-KR" sz="10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for </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 = |A|-1 </a:t>
            </a:r>
            <a:r>
              <a:rPr lang="en-US" altLang="ko-KR" sz="1000" dirty="0" err="1" smtClean="0">
                <a:latin typeface="Courier New" pitchFamily="49" charset="0"/>
                <a:ea typeface="Batang" pitchFamily="18" charset="-127"/>
                <a:cs typeface="Courier New" pitchFamily="49" charset="0"/>
              </a:rPr>
              <a:t>downto</a:t>
            </a:r>
            <a:r>
              <a:rPr lang="en-US" altLang="ko-KR" sz="1000" dirty="0" smtClean="0">
                <a:latin typeface="Courier New" pitchFamily="49" charset="0"/>
                <a:ea typeface="Batang" pitchFamily="18" charset="-127"/>
                <a:cs typeface="Courier New" pitchFamily="49" charset="0"/>
              </a:rPr>
              <a:t> </a:t>
            </a:r>
            <a:r>
              <a:rPr lang="en-US" altLang="ko-KR" sz="1000" dirty="0">
                <a:latin typeface="Courier New" pitchFamily="49" charset="0"/>
                <a:ea typeface="Batang" pitchFamily="18" charset="-127"/>
                <a:cs typeface="Courier New" pitchFamily="49" charset="0"/>
              </a:rPr>
              <a:t>1</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latin typeface="Courier New" pitchFamily="49" charset="0"/>
                <a:ea typeface="Batang" pitchFamily="18" charset="-127"/>
                <a:cs typeface="Courier New" pitchFamily="49" charset="0"/>
              </a:rPr>
              <a:t>	{</a:t>
            </a:r>
            <a:endParaRPr lang="en-US" altLang="ko-KR" sz="1000" dirty="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swap(A[0], A[</a:t>
            </a:r>
            <a:r>
              <a:rPr lang="en-US" altLang="ko-KR" sz="1000" dirty="0" err="1" smtClean="0">
                <a:latin typeface="Courier New" pitchFamily="49" charset="0"/>
                <a:ea typeface="Batang" pitchFamily="18" charset="-127"/>
                <a:cs typeface="Courier New" pitchFamily="49" charset="0"/>
              </a:rPr>
              <a:t>i</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(A) – 1;</a:t>
            </a:r>
          </a:p>
          <a:p>
            <a:pPr algn="just" eaLnBrk="1" hangingPunct="1">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HEAPIFY(A, 0)</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000" dirty="0">
                <a:latin typeface="Courier New" pitchFamily="49" charset="0"/>
                <a:ea typeface="Batang" pitchFamily="18" charset="-127"/>
                <a:cs typeface="Courier New" pitchFamily="49" charset="0"/>
              </a:rPr>
              <a:t>}</a:t>
            </a:r>
            <a:endParaRPr lang="en-US" altLang="ko-KR" sz="1000" dirty="0" smtClean="0">
              <a:latin typeface="Courier New" pitchFamily="49" charset="0"/>
              <a:ea typeface="Batang" pitchFamily="18" charset="-127"/>
              <a:cs typeface="Courier New" pitchFamily="49" charset="0"/>
            </a:endParaRPr>
          </a:p>
          <a:p>
            <a:pPr algn="just" eaLnBrk="1" hangingPunct="1">
              <a:buFont typeface="Wingdings" pitchFamily="2" charset="2"/>
              <a:buNone/>
            </a:pPr>
            <a:endParaRPr lang="en-US" altLang="ko-KR" sz="1000" dirty="0" smtClean="0">
              <a:ea typeface="Batang" pitchFamily="18" charset="-127"/>
            </a:endParaRPr>
          </a:p>
        </p:txBody>
      </p:sp>
    </p:spTree>
    <p:extLst>
      <p:ext uri="{BB962C8B-B14F-4D97-AF65-F5344CB8AC3E}">
        <p14:creationId xmlns:p14="http://schemas.microsoft.com/office/powerpoint/2010/main" val="1420688137"/>
      </p:ext>
    </p:extLst>
  </p:cSld>
  <p:clrMapOvr>
    <a:masterClrMapping/>
  </p:clrMapOvr>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pPr eaLnBrk="1" hangingPunct="1"/>
            <a:r>
              <a:rPr lang="en-US" altLang="ko-KR" sz="4000" dirty="0" smtClean="0">
                <a:ea typeface="Batang" pitchFamily="18" charset="-127"/>
              </a:rPr>
              <a:t>Priority Queues with Heap </a:t>
            </a:r>
          </a:p>
        </p:txBody>
      </p:sp>
      <p:sp>
        <p:nvSpPr>
          <p:cNvPr id="62467" name="Rectangle 3"/>
          <p:cNvSpPr>
            <a:spLocks noGrp="1" noChangeArrowheads="1"/>
          </p:cNvSpPr>
          <p:nvPr>
            <p:ph idx="1"/>
          </p:nvPr>
        </p:nvSpPr>
        <p:spPr/>
        <p:txBody>
          <a:bodyPr/>
          <a:lstStyle/>
          <a:p>
            <a:pPr marL="533400" indent="-533400" eaLnBrk="1" hangingPunct="1">
              <a:buClr>
                <a:schemeClr val="tx2"/>
              </a:buClr>
            </a:pPr>
            <a:r>
              <a:rPr lang="en-US" altLang="ko-KR" sz="2400" dirty="0" smtClean="0">
                <a:ea typeface="Batang" pitchFamily="18" charset="-127"/>
              </a:rPr>
              <a:t>Priority queue is a data structure for maintaining a set S of elements each with an associated value called </a:t>
            </a:r>
            <a:r>
              <a:rPr lang="en-US" altLang="ko-KR" sz="2400" b="1" dirty="0" smtClean="0">
                <a:ea typeface="Batang" pitchFamily="18" charset="-127"/>
              </a:rPr>
              <a:t>key</a:t>
            </a:r>
            <a:r>
              <a:rPr lang="en-US" altLang="ko-KR" sz="2400" dirty="0" smtClean="0">
                <a:ea typeface="Batang" pitchFamily="18" charset="-127"/>
              </a:rPr>
              <a:t>. </a:t>
            </a:r>
          </a:p>
          <a:p>
            <a:pPr marL="533400" indent="-533400" eaLnBrk="1" hangingPunct="1">
              <a:buClr>
                <a:schemeClr val="tx2"/>
              </a:buClr>
            </a:pPr>
            <a:r>
              <a:rPr lang="en-US" altLang="ko-KR" sz="2400" dirty="0" smtClean="0">
                <a:ea typeface="Batang" pitchFamily="18" charset="-127"/>
              </a:rPr>
              <a:t>We can use a heap to implement a priority queue </a:t>
            </a:r>
          </a:p>
          <a:p>
            <a:pPr marL="533400" indent="-533400" eaLnBrk="1" hangingPunct="1">
              <a:buClr>
                <a:schemeClr val="tx2"/>
              </a:buClr>
            </a:pPr>
            <a:r>
              <a:rPr lang="en-US" altLang="ko-KR" sz="2400" dirty="0" smtClean="0">
                <a:ea typeface="Batang" pitchFamily="18" charset="-127"/>
              </a:rPr>
              <a:t>A priority queue need supports the following operations.</a:t>
            </a:r>
          </a:p>
          <a:p>
            <a:pPr marL="933450" lvl="1" indent="-533400">
              <a:buFontTx/>
              <a:buAutoNum type="arabicPeriod"/>
            </a:pPr>
            <a:r>
              <a:rPr lang="en-US" altLang="ko-KR" sz="1800" b="1" dirty="0" smtClean="0">
                <a:ea typeface="Batang" pitchFamily="18" charset="-127"/>
              </a:rPr>
              <a:t>Insert</a:t>
            </a:r>
            <a:r>
              <a:rPr lang="en-US" altLang="ko-KR" sz="1800" dirty="0" smtClean="0">
                <a:ea typeface="Batang" pitchFamily="18" charset="-127"/>
              </a:rPr>
              <a:t>(S, x) : insert the element x into the set S.</a:t>
            </a:r>
          </a:p>
          <a:p>
            <a:pPr marL="933450" lvl="1" indent="-533400">
              <a:buFontTx/>
              <a:buAutoNum type="arabicPeriod"/>
            </a:pPr>
            <a:r>
              <a:rPr lang="en-US" altLang="ko-KR" sz="1800" b="1" dirty="0" smtClean="0">
                <a:ea typeface="Batang" pitchFamily="18" charset="-127"/>
              </a:rPr>
              <a:t>Maximum</a:t>
            </a:r>
            <a:r>
              <a:rPr lang="en-US" altLang="ko-KR" sz="1800" dirty="0" smtClean="0">
                <a:ea typeface="Batang" pitchFamily="18" charset="-127"/>
              </a:rPr>
              <a:t>(S): returns the elements of S with the largest key.</a:t>
            </a:r>
          </a:p>
          <a:p>
            <a:pPr marL="933450" lvl="1" indent="-533400">
              <a:buFontTx/>
              <a:buAutoNum type="arabicPeriod"/>
            </a:pPr>
            <a:r>
              <a:rPr lang="en-US" altLang="ko-KR" sz="1800" b="1" dirty="0" err="1" smtClean="0">
                <a:ea typeface="Batang" pitchFamily="18" charset="-127"/>
              </a:rPr>
              <a:t>Extract_Max</a:t>
            </a:r>
            <a:r>
              <a:rPr lang="en-US" altLang="ko-KR" sz="1800" dirty="0" smtClean="0">
                <a:ea typeface="Batang" pitchFamily="18" charset="-127"/>
              </a:rPr>
              <a:t>(S): removes and returns the elements of S with the largest key.</a:t>
            </a:r>
            <a:endParaRPr lang="en-US" sz="1800" dirty="0" smtClean="0">
              <a:ea typeface="Batang" pitchFamily="18" charset="-127"/>
            </a:endParaRPr>
          </a:p>
        </p:txBody>
      </p:sp>
      <p:sp>
        <p:nvSpPr>
          <p:cNvPr id="62468" name="Slide Number Placeholder 3"/>
          <p:cNvSpPr>
            <a:spLocks noGrp="1"/>
          </p:cNvSpPr>
          <p:nvPr>
            <p:ph type="sldNum" sz="quarter" idx="12"/>
          </p:nvPr>
        </p:nvSpPr>
        <p:spPr/>
        <p:txBody>
          <a:bodyPr/>
          <a:lstStyle/>
          <a:p>
            <a:pPr fontAlgn="base">
              <a:spcBef>
                <a:spcPct val="0"/>
              </a:spcBef>
              <a:spcAft>
                <a:spcPct val="0"/>
              </a:spcAft>
              <a:defRPr/>
            </a:pPr>
            <a:fld id="{8B420AB7-9B70-4274-8A7F-96DB898413CC}" type="slidenum">
              <a:rPr lang="en-US" smtClean="0"/>
              <a:pPr fontAlgn="base">
                <a:spcBef>
                  <a:spcPct val="0"/>
                </a:spcBef>
                <a:spcAft>
                  <a:spcPct val="0"/>
                </a:spcAft>
                <a:defRPr/>
              </a:pPr>
              <a:t>82</a:t>
            </a:fld>
            <a:endParaRPr lang="en-US" smtClean="0"/>
          </a:p>
        </p:txBody>
      </p:sp>
    </p:spTree>
    <p:extLst>
      <p:ext uri="{BB962C8B-B14F-4D97-AF65-F5344CB8AC3E}">
        <p14:creationId xmlns:p14="http://schemas.microsoft.com/office/powerpoint/2010/main" val="368666738"/>
      </p:ext>
    </p:extLst>
  </p:cSld>
  <p:clrMapOvr>
    <a:masterClrMapping/>
  </p:clrMapOvr>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p:nvPr>
        </p:nvSpPr>
        <p:spPr/>
        <p:txBody>
          <a:bodyPr/>
          <a:lstStyle/>
          <a:p>
            <a:r>
              <a:rPr lang="en-US" altLang="ko-KR" sz="4000" dirty="0">
                <a:ea typeface="Batang" pitchFamily="18" charset="-127"/>
              </a:rPr>
              <a:t>Priority Queues with Heap </a:t>
            </a:r>
            <a:endParaRPr lang="en-US" altLang="ko-KR" sz="4000" dirty="0" smtClean="0">
              <a:ea typeface="Batang" pitchFamily="18" charset="-127"/>
            </a:endParaRPr>
          </a:p>
        </p:txBody>
      </p:sp>
      <p:sp>
        <p:nvSpPr>
          <p:cNvPr id="63491" name="Rectangle 3"/>
          <p:cNvSpPr>
            <a:spLocks noGrp="1" noChangeArrowheads="1"/>
          </p:cNvSpPr>
          <p:nvPr>
            <p:ph idx="1"/>
          </p:nvPr>
        </p:nvSpPr>
        <p:spPr/>
        <p:txBody>
          <a:bodyPr/>
          <a:lstStyle/>
          <a:p>
            <a:pPr algn="just" eaLnBrk="1" hangingPunct="1">
              <a:lnSpc>
                <a:spcPct val="90000"/>
              </a:lnSpc>
              <a:buFont typeface="Wingdings" pitchFamily="2" charset="2"/>
              <a:buNone/>
            </a:pPr>
            <a:r>
              <a:rPr lang="en-US" altLang="ko-KR" sz="2400" b="1" dirty="0" smtClean="0">
                <a:ea typeface="Batang" pitchFamily="18" charset="-127"/>
              </a:rPr>
              <a:t>Applications with priority queues</a:t>
            </a:r>
          </a:p>
          <a:p>
            <a:pPr algn="just" eaLnBrk="1" hangingPunct="1">
              <a:lnSpc>
                <a:spcPct val="90000"/>
              </a:lnSpc>
              <a:buClr>
                <a:schemeClr val="tx2"/>
              </a:buClr>
            </a:pPr>
            <a:r>
              <a:rPr lang="en-US" altLang="ko-KR" sz="2000" dirty="0" smtClean="0">
                <a:ea typeface="Batang" pitchFamily="18" charset="-127"/>
              </a:rPr>
              <a:t>A priority queue can be used to </a:t>
            </a:r>
            <a:r>
              <a:rPr lang="en-US" altLang="ko-KR" sz="2000" u="sng" dirty="0" smtClean="0">
                <a:ea typeface="Batang" pitchFamily="18" charset="-127"/>
              </a:rPr>
              <a:t>schedule jobs</a:t>
            </a:r>
            <a:r>
              <a:rPr lang="en-US" altLang="ko-KR" sz="2000" dirty="0" smtClean="0">
                <a:ea typeface="Batang" pitchFamily="18" charset="-127"/>
              </a:rPr>
              <a:t> on a shared computer </a:t>
            </a:r>
            <a:r>
              <a:rPr lang="en-US" altLang="ko-KR" sz="2000" dirty="0" smtClean="0">
                <a:latin typeface="Times New Roman" pitchFamily="18" charset="0"/>
                <a:ea typeface="Batang" pitchFamily="18" charset="-127"/>
              </a:rPr>
              <a:t>–</a:t>
            </a:r>
            <a:r>
              <a:rPr lang="en-US" altLang="ko-KR" sz="2000" dirty="0" smtClean="0">
                <a:ea typeface="Batang" pitchFamily="18" charset="-127"/>
              </a:rPr>
              <a:t> each job with priority vector is resided in the priority queue. A job with highest priority is chosen for next service.</a:t>
            </a:r>
          </a:p>
          <a:p>
            <a:pPr algn="just" eaLnBrk="1" hangingPunct="1">
              <a:lnSpc>
                <a:spcPct val="90000"/>
              </a:lnSpc>
              <a:buClr>
                <a:schemeClr val="tx2"/>
              </a:buClr>
            </a:pPr>
            <a:r>
              <a:rPr lang="en-US" altLang="ko-KR" sz="2000" dirty="0" smtClean="0">
                <a:ea typeface="Batang" pitchFamily="18" charset="-127"/>
              </a:rPr>
              <a:t>A priority queue can also be used in an event-driven simulator -The item in the priority queue are event to be simulated, each with an associated time of occurrence that serves as its key. The event must be simulated in order of their time of occurrence, since the simulation of an even can cause other events to be simulated in the future.</a:t>
            </a:r>
            <a:endParaRPr lang="en-US" sz="2000" dirty="0" smtClean="0"/>
          </a:p>
        </p:txBody>
      </p:sp>
      <p:sp>
        <p:nvSpPr>
          <p:cNvPr id="63492" name="Slide Number Placeholder 3"/>
          <p:cNvSpPr>
            <a:spLocks noGrp="1"/>
          </p:cNvSpPr>
          <p:nvPr>
            <p:ph type="sldNum" sz="quarter" idx="12"/>
          </p:nvPr>
        </p:nvSpPr>
        <p:spPr/>
        <p:txBody>
          <a:bodyPr/>
          <a:lstStyle/>
          <a:p>
            <a:pPr fontAlgn="base">
              <a:spcBef>
                <a:spcPct val="0"/>
              </a:spcBef>
              <a:spcAft>
                <a:spcPct val="0"/>
              </a:spcAft>
              <a:defRPr/>
            </a:pPr>
            <a:fld id="{88078B3F-F6B0-4F55-9A9C-DAB6AA0D8A79}" type="slidenum">
              <a:rPr lang="en-US" smtClean="0"/>
              <a:pPr fontAlgn="base">
                <a:spcBef>
                  <a:spcPct val="0"/>
                </a:spcBef>
                <a:spcAft>
                  <a:spcPct val="0"/>
                </a:spcAft>
                <a:defRPr/>
              </a:pPr>
              <a:t>83</a:t>
            </a:fld>
            <a:endParaRPr lang="en-US" smtClean="0"/>
          </a:p>
        </p:txBody>
      </p:sp>
    </p:spTree>
    <p:extLst>
      <p:ext uri="{BB962C8B-B14F-4D97-AF65-F5344CB8AC3E}">
        <p14:creationId xmlns:p14="http://schemas.microsoft.com/office/powerpoint/2010/main" val="2872309579"/>
      </p:ext>
    </p:extLst>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p:txBody>
          <a:bodyPr/>
          <a:lstStyle/>
          <a:p>
            <a:r>
              <a:rPr lang="en-US" altLang="ko-KR" sz="4000" dirty="0">
                <a:ea typeface="Batang" pitchFamily="18" charset="-127"/>
              </a:rPr>
              <a:t>Priority Queues with Heap </a:t>
            </a:r>
            <a:r>
              <a:rPr lang="en-US" altLang="ko-KR" sz="4000" dirty="0" smtClean="0">
                <a:ea typeface="Batang" pitchFamily="18" charset="-127"/>
              </a:rPr>
              <a:t/>
            </a:r>
            <a:br>
              <a:rPr lang="en-US" altLang="ko-KR" sz="4000" dirty="0" smtClean="0">
                <a:ea typeface="Batang" pitchFamily="18" charset="-127"/>
              </a:rPr>
            </a:br>
            <a:r>
              <a:rPr lang="en-US" altLang="ko-KR" sz="2800" dirty="0" smtClean="0">
                <a:ea typeface="Batang" pitchFamily="18" charset="-127"/>
              </a:rPr>
              <a:t>(Extract Maximum)</a:t>
            </a:r>
          </a:p>
        </p:txBody>
      </p:sp>
      <p:sp>
        <p:nvSpPr>
          <p:cNvPr id="64515" name="Rectangle 3"/>
          <p:cNvSpPr>
            <a:spLocks noGrp="1" noChangeArrowheads="1"/>
          </p:cNvSpPr>
          <p:nvPr>
            <p:ph idx="1"/>
          </p:nvPr>
        </p:nvSpPr>
        <p:spPr>
          <a:xfrm>
            <a:off x="457200" y="1600200"/>
            <a:ext cx="5105400" cy="4530725"/>
          </a:xfrm>
          <a:ln>
            <a:solidFill>
              <a:schemeClr val="tx1"/>
            </a:solidFill>
          </a:ln>
        </p:spPr>
        <p:txBody>
          <a:bodyPr/>
          <a:lstStyle/>
          <a:p>
            <a:pPr algn="just" eaLnBrk="1" hangingPunct="1">
              <a:buFont typeface="Wingdings" pitchFamily="2" charset="2"/>
              <a:buNone/>
            </a:pPr>
            <a:r>
              <a:rPr lang="en-US" altLang="ko-KR" sz="1800" b="1" dirty="0" err="1" smtClean="0">
                <a:latin typeface="Courier New" pitchFamily="49" charset="0"/>
                <a:ea typeface="Batang" pitchFamily="18" charset="-127"/>
                <a:cs typeface="Courier New" pitchFamily="49" charset="0"/>
              </a:rPr>
              <a:t>Extract_Max</a:t>
            </a:r>
            <a:r>
              <a:rPr lang="en-US" altLang="ko-KR" sz="1800" dirty="0" smtClean="0">
                <a:latin typeface="Courier New" pitchFamily="49" charset="0"/>
                <a:ea typeface="Batang" pitchFamily="18" charset="-127"/>
                <a:cs typeface="Courier New" pitchFamily="49" charset="0"/>
              </a:rPr>
              <a:t>(A)</a:t>
            </a:r>
          </a:p>
          <a:p>
            <a:pPr algn="just" eaLnBrk="1" hangingPunct="1">
              <a:buFont typeface="Wingdings" pitchFamily="2" charset="2"/>
              <a:buNone/>
            </a:pPr>
            <a:r>
              <a:rPr lang="en-US" altLang="ko-KR" sz="1800" dirty="0">
                <a:latin typeface="Courier New" pitchFamily="49" charset="0"/>
                <a:ea typeface="Batang" pitchFamily="18" charset="-127"/>
                <a:cs typeface="Courier New" pitchFamily="49" charset="0"/>
              </a:rPr>
              <a:t>{</a:t>
            </a:r>
            <a:endParaRPr lang="en-US" altLang="ko-KR" sz="1800" dirty="0" smtClean="0">
              <a:latin typeface="Courier New" pitchFamily="49" charset="0"/>
              <a:ea typeface="Batang" pitchFamily="18" charset="-127"/>
              <a:cs typeface="Courier New" pitchFamily="49" charset="0"/>
            </a:endParaRP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1</a:t>
            </a:r>
            <a:r>
              <a:rPr lang="en-US" altLang="ko-KR" sz="1800" dirty="0" smtClean="0">
                <a:latin typeface="Courier New" pitchFamily="49" charset="0"/>
                <a:ea typeface="Batang" pitchFamily="18" charset="-127"/>
                <a:cs typeface="Courier New" pitchFamily="49" charset="0"/>
              </a:rPr>
              <a:t>	if (</a:t>
            </a:r>
            <a:r>
              <a:rPr lang="en-US" altLang="ko-KR" sz="1800" dirty="0" err="1" smtClean="0">
                <a:latin typeface="Courier New" pitchFamily="49" charset="0"/>
                <a:ea typeface="Batang" pitchFamily="18" charset="-127"/>
                <a:cs typeface="Courier New" pitchFamily="49" charset="0"/>
              </a:rPr>
              <a:t>heap_size</a:t>
            </a:r>
            <a:r>
              <a:rPr lang="en-US" altLang="ko-KR" sz="1800" dirty="0" smtClean="0">
                <a:latin typeface="Courier New" pitchFamily="49" charset="0"/>
                <a:ea typeface="Batang" pitchFamily="18" charset="-127"/>
                <a:cs typeface="Courier New" pitchFamily="49" charset="0"/>
              </a:rPr>
              <a:t> &lt; 1)</a:t>
            </a: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2</a:t>
            </a:r>
            <a:r>
              <a:rPr lang="en-US" altLang="ko-KR" sz="1800" dirty="0">
                <a:latin typeface="Courier New" pitchFamily="49" charset="0"/>
                <a:ea typeface="Batang" pitchFamily="18" charset="-127"/>
                <a:cs typeface="Courier New" pitchFamily="49" charset="0"/>
              </a:rPr>
              <a:t>	</a:t>
            </a:r>
            <a:r>
              <a:rPr lang="en-US" altLang="ko-KR" sz="1800" dirty="0" smtClean="0">
                <a:latin typeface="Courier New" pitchFamily="49" charset="0"/>
                <a:ea typeface="Batang" pitchFamily="18" charset="-127"/>
                <a:cs typeface="Courier New" pitchFamily="49" charset="0"/>
              </a:rPr>
              <a:t>	Error “heap underflow”</a:t>
            </a: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3</a:t>
            </a:r>
            <a:r>
              <a:rPr lang="en-US" altLang="ko-KR" sz="1800" dirty="0" smtClean="0">
                <a:latin typeface="Courier New" pitchFamily="49" charset="0"/>
                <a:ea typeface="Batang" pitchFamily="18" charset="-127"/>
                <a:cs typeface="Courier New" pitchFamily="49" charset="0"/>
              </a:rPr>
              <a:t>	else</a:t>
            </a:r>
          </a:p>
          <a:p>
            <a:pPr algn="just" eaLnBrk="1" hangingPunct="1">
              <a:buFont typeface="Wingdings" pitchFamily="2" charset="2"/>
              <a:buNone/>
            </a:pPr>
            <a:r>
              <a:rPr lang="en-US" altLang="ko-KR" sz="1800" dirty="0">
                <a:latin typeface="Courier New" pitchFamily="49" charset="0"/>
                <a:ea typeface="Batang" pitchFamily="18" charset="-127"/>
                <a:cs typeface="Courier New" pitchFamily="49" charset="0"/>
              </a:rPr>
              <a:t>	</a:t>
            </a:r>
            <a:r>
              <a:rPr lang="en-US" altLang="ko-KR" sz="18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4</a:t>
            </a:r>
            <a:r>
              <a:rPr lang="en-US" altLang="ko-KR" sz="1800" dirty="0" smtClean="0">
                <a:latin typeface="Courier New" pitchFamily="49" charset="0"/>
                <a:ea typeface="Batang" pitchFamily="18" charset="-127"/>
                <a:cs typeface="Courier New" pitchFamily="49" charset="0"/>
              </a:rPr>
              <a:t>    	max = A[0];</a:t>
            </a: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5</a:t>
            </a:r>
            <a:r>
              <a:rPr lang="en-US" altLang="ko-KR" sz="1800" dirty="0" smtClean="0">
                <a:latin typeface="Courier New" pitchFamily="49" charset="0"/>
                <a:ea typeface="Batang" pitchFamily="18" charset="-127"/>
                <a:cs typeface="Courier New" pitchFamily="49" charset="0"/>
              </a:rPr>
              <a:t>		A[0] = A[</a:t>
            </a:r>
            <a:r>
              <a:rPr lang="en-US" altLang="ko-KR" sz="1800" dirty="0" err="1" smtClean="0">
                <a:latin typeface="Courier New" pitchFamily="49" charset="0"/>
                <a:ea typeface="Batang" pitchFamily="18" charset="-127"/>
                <a:cs typeface="Courier New" pitchFamily="49" charset="0"/>
              </a:rPr>
              <a:t>heap_size</a:t>
            </a:r>
            <a:r>
              <a:rPr lang="en-US" altLang="ko-KR" sz="1800" dirty="0" smtClean="0">
                <a:latin typeface="Courier New" pitchFamily="49" charset="0"/>
                <a:ea typeface="Batang" pitchFamily="18" charset="-127"/>
                <a:cs typeface="Courier New" pitchFamily="49" charset="0"/>
              </a:rPr>
              <a:t> -1];</a:t>
            </a: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6</a:t>
            </a:r>
            <a:r>
              <a:rPr lang="en-US" altLang="ko-KR" sz="1800" dirty="0">
                <a:latin typeface="Courier New" pitchFamily="49" charset="0"/>
                <a:ea typeface="Batang" pitchFamily="18" charset="-127"/>
                <a:cs typeface="Courier New" pitchFamily="49" charset="0"/>
              </a:rPr>
              <a:t>	</a:t>
            </a:r>
            <a:r>
              <a:rPr lang="en-US" altLang="ko-KR" sz="1800" dirty="0" smtClean="0">
                <a:latin typeface="Courier New" pitchFamily="49" charset="0"/>
                <a:ea typeface="Batang" pitchFamily="18" charset="-127"/>
                <a:cs typeface="Courier New" pitchFamily="49" charset="0"/>
              </a:rPr>
              <a:t>	</a:t>
            </a:r>
            <a:r>
              <a:rPr lang="en-US" altLang="ko-KR" sz="1800" dirty="0" err="1" smtClean="0">
                <a:latin typeface="Courier New" pitchFamily="49" charset="0"/>
                <a:ea typeface="Batang" pitchFamily="18" charset="-127"/>
                <a:cs typeface="Courier New" pitchFamily="49" charset="0"/>
              </a:rPr>
              <a:t>heap_size</a:t>
            </a:r>
            <a:r>
              <a:rPr lang="en-US" altLang="ko-KR" sz="1800" dirty="0" smtClean="0">
                <a:latin typeface="Courier New" pitchFamily="49" charset="0"/>
                <a:ea typeface="Batang" pitchFamily="18" charset="-127"/>
                <a:cs typeface="Courier New" pitchFamily="49" charset="0"/>
              </a:rPr>
              <a:t> = </a:t>
            </a:r>
            <a:r>
              <a:rPr lang="en-US" altLang="ko-KR" sz="1800" dirty="0" err="1" smtClean="0">
                <a:latin typeface="Courier New" pitchFamily="49" charset="0"/>
                <a:ea typeface="Batang" pitchFamily="18" charset="-127"/>
                <a:cs typeface="Courier New" pitchFamily="49" charset="0"/>
              </a:rPr>
              <a:t>heap_size</a:t>
            </a:r>
            <a:r>
              <a:rPr lang="en-US" altLang="ko-KR" sz="1800" dirty="0" smtClean="0">
                <a:latin typeface="Courier New" pitchFamily="49" charset="0"/>
                <a:ea typeface="Batang" pitchFamily="18" charset="-127"/>
                <a:cs typeface="Courier New" pitchFamily="49" charset="0"/>
              </a:rPr>
              <a:t> – 1;</a:t>
            </a:r>
          </a:p>
          <a:p>
            <a:pPr algn="just" eaLnBrk="1" hangingPunct="1">
              <a:buFont typeface="Wingdings" pitchFamily="2" charset="2"/>
              <a:buNone/>
            </a:pPr>
            <a:r>
              <a:rPr lang="en-US" altLang="ko-KR" sz="1800" b="1" dirty="0" smtClean="0">
                <a:solidFill>
                  <a:srgbClr val="FF0000"/>
                </a:solidFill>
                <a:latin typeface="Courier New" pitchFamily="49" charset="0"/>
                <a:ea typeface="Batang" pitchFamily="18" charset="-127"/>
                <a:cs typeface="Courier New" pitchFamily="49" charset="0"/>
              </a:rPr>
              <a:t>7</a:t>
            </a:r>
            <a:r>
              <a:rPr lang="en-US" altLang="ko-KR" sz="1800" b="1" dirty="0" smtClean="0">
                <a:latin typeface="Courier New" pitchFamily="49" charset="0"/>
                <a:ea typeface="Batang" pitchFamily="18" charset="-127"/>
                <a:cs typeface="Courier New" pitchFamily="49" charset="0"/>
              </a:rPr>
              <a:t>		HEAPIFY</a:t>
            </a:r>
            <a:r>
              <a:rPr lang="en-US" altLang="ko-KR" sz="1800" dirty="0" smtClean="0">
                <a:latin typeface="Courier New" pitchFamily="49" charset="0"/>
                <a:ea typeface="Batang" pitchFamily="18" charset="-127"/>
                <a:cs typeface="Courier New" pitchFamily="49" charset="0"/>
              </a:rPr>
              <a:t> (A, 0);</a:t>
            </a:r>
          </a:p>
          <a:p>
            <a:pPr algn="just" eaLnBrk="1" hangingPunct="1">
              <a:buFont typeface="Wingdings" pitchFamily="2" charset="2"/>
              <a:buNone/>
            </a:pPr>
            <a:r>
              <a:rPr lang="en-US" altLang="ko-KR" sz="1800" dirty="0" smtClean="0">
                <a:solidFill>
                  <a:srgbClr val="FF0000"/>
                </a:solidFill>
                <a:latin typeface="Courier New" pitchFamily="49" charset="0"/>
                <a:ea typeface="Batang" pitchFamily="18" charset="-127"/>
                <a:cs typeface="Courier New" pitchFamily="49" charset="0"/>
              </a:rPr>
              <a:t>8</a:t>
            </a:r>
            <a:r>
              <a:rPr lang="en-US" altLang="ko-KR" sz="1800" dirty="0">
                <a:latin typeface="Courier New" pitchFamily="49" charset="0"/>
                <a:ea typeface="Batang" pitchFamily="18" charset="-127"/>
                <a:cs typeface="Courier New" pitchFamily="49" charset="0"/>
              </a:rPr>
              <a:t>	</a:t>
            </a:r>
            <a:r>
              <a:rPr lang="en-US" altLang="ko-KR" sz="1800" dirty="0" smtClean="0">
                <a:latin typeface="Courier New" pitchFamily="49" charset="0"/>
                <a:ea typeface="Batang" pitchFamily="18" charset="-127"/>
                <a:cs typeface="Courier New" pitchFamily="49" charset="0"/>
              </a:rPr>
              <a:t>	return (max);</a:t>
            </a:r>
          </a:p>
          <a:p>
            <a:pPr algn="just" eaLnBrk="1" hangingPunct="1">
              <a:buFont typeface="Wingdings" pitchFamily="2" charset="2"/>
              <a:buNone/>
            </a:pPr>
            <a:r>
              <a:rPr lang="en-US" altLang="ko-KR" sz="1800" dirty="0">
                <a:latin typeface="Courier New" pitchFamily="49" charset="0"/>
                <a:ea typeface="Batang" pitchFamily="18" charset="-127"/>
                <a:cs typeface="Courier New" pitchFamily="49" charset="0"/>
              </a:rPr>
              <a:t>	</a:t>
            </a:r>
            <a:r>
              <a:rPr lang="en-US" altLang="ko-KR" sz="1800" dirty="0" smtClean="0">
                <a:latin typeface="Courier New" pitchFamily="49" charset="0"/>
                <a:ea typeface="Batang" pitchFamily="18" charset="-127"/>
                <a:cs typeface="Courier New" pitchFamily="49" charset="0"/>
              </a:rPr>
              <a:t>}</a:t>
            </a:r>
          </a:p>
          <a:p>
            <a:pPr algn="just" eaLnBrk="1" hangingPunct="1">
              <a:buFont typeface="Wingdings" pitchFamily="2" charset="2"/>
              <a:buNone/>
            </a:pPr>
            <a:r>
              <a:rPr lang="en-US" altLang="ko-KR" sz="1800" dirty="0">
                <a:latin typeface="Courier New" pitchFamily="49" charset="0"/>
                <a:ea typeface="Batang" pitchFamily="18" charset="-127"/>
                <a:cs typeface="Courier New" pitchFamily="49" charset="0"/>
              </a:rPr>
              <a:t>}</a:t>
            </a:r>
            <a:endParaRPr lang="en-US" altLang="ko-KR" sz="1800" dirty="0" smtClean="0">
              <a:latin typeface="Courier New" pitchFamily="49" charset="0"/>
              <a:ea typeface="Batang" pitchFamily="18" charset="-127"/>
              <a:cs typeface="Courier New" pitchFamily="49" charset="0"/>
            </a:endParaRPr>
          </a:p>
          <a:p>
            <a:pPr eaLnBrk="1" hangingPunct="1">
              <a:buFont typeface="Wingdings" pitchFamily="2" charset="2"/>
              <a:buNone/>
            </a:pPr>
            <a:endParaRPr lang="en-US" sz="1800" dirty="0" smtClean="0"/>
          </a:p>
        </p:txBody>
      </p:sp>
      <p:sp>
        <p:nvSpPr>
          <p:cNvPr id="64516" name="Slide Number Placeholder 3"/>
          <p:cNvSpPr>
            <a:spLocks noGrp="1"/>
          </p:cNvSpPr>
          <p:nvPr>
            <p:ph type="sldNum" sz="quarter" idx="12"/>
          </p:nvPr>
        </p:nvSpPr>
        <p:spPr/>
        <p:txBody>
          <a:bodyPr/>
          <a:lstStyle/>
          <a:p>
            <a:pPr fontAlgn="base">
              <a:spcBef>
                <a:spcPct val="0"/>
              </a:spcBef>
              <a:spcAft>
                <a:spcPct val="0"/>
              </a:spcAft>
              <a:defRPr/>
            </a:pPr>
            <a:fld id="{12CF2E94-5CB8-4C02-BA97-2D51BB9B0AC1}" type="slidenum">
              <a:rPr lang="en-US" smtClean="0"/>
              <a:pPr fontAlgn="base">
                <a:spcBef>
                  <a:spcPct val="0"/>
                </a:spcBef>
                <a:spcAft>
                  <a:spcPct val="0"/>
                </a:spcAft>
                <a:defRPr/>
              </a:pPr>
              <a:t>84</a:t>
            </a:fld>
            <a:endParaRPr lang="en-US" smtClean="0"/>
          </a:p>
        </p:txBody>
      </p:sp>
      <p:sp>
        <p:nvSpPr>
          <p:cNvPr id="2" name="Right Brace 1"/>
          <p:cNvSpPr/>
          <p:nvPr/>
        </p:nvSpPr>
        <p:spPr bwMode="auto">
          <a:xfrm>
            <a:off x="5029200" y="3733800"/>
            <a:ext cx="152400" cy="7620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mc:AlternateContent xmlns:mc="http://schemas.openxmlformats.org/markup-compatibility/2006" xmlns:a14="http://schemas.microsoft.com/office/drawing/2010/main">
        <mc:Choice Requires="a14">
          <p:sp>
            <p:nvSpPr>
              <p:cNvPr id="3" name="TextBox 2"/>
              <p:cNvSpPr txBox="1"/>
              <p:nvPr/>
            </p:nvSpPr>
            <p:spPr>
              <a:xfrm>
                <a:off x="5943600" y="3931920"/>
                <a:ext cx="1981200" cy="369332"/>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m:rPr>
                          <m:sty m:val="p"/>
                        </m:rPr>
                        <a:rPr lang="el-GR" i="1" smtClean="0">
                          <a:latin typeface="Cambria Math"/>
                          <a:ea typeface="Cambria Math"/>
                        </a:rPr>
                        <m:t>Θ</m:t>
                      </m:r>
                      <m:r>
                        <a:rPr lang="en-US" b="0" i="1" smtClean="0">
                          <a:latin typeface="Cambria Math"/>
                          <a:ea typeface="Cambria Math"/>
                        </a:rPr>
                        <m:t>(1)</m:t>
                      </m:r>
                    </m:oMath>
                  </m:oMathPara>
                </a14:m>
                <a:endParaRPr lang="en-US" dirty="0"/>
              </a:p>
            </p:txBody>
          </p:sp>
        </mc:Choice>
        <mc:Fallback xmlns="">
          <p:sp>
            <p:nvSpPr>
              <p:cNvPr id="3" name="TextBox 2"/>
              <p:cNvSpPr txBox="1">
                <a:spLocks noRot="1" noChangeAspect="1" noMove="1" noResize="1" noEditPoints="1" noAdjustHandles="1" noChangeArrowheads="1" noChangeShapeType="1" noTextEdit="1"/>
              </p:cNvSpPr>
              <p:nvPr/>
            </p:nvSpPr>
            <p:spPr>
              <a:xfrm>
                <a:off x="5943600" y="3931920"/>
                <a:ext cx="1981200" cy="369332"/>
              </a:xfrm>
              <a:prstGeom prst="rect">
                <a:avLst/>
              </a:prstGeom>
              <a:blipFill rotWithShape="1">
                <a:blip r:embed="rId2"/>
                <a:stretch>
                  <a:fillRect b="-1475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8" name="TextBox 7"/>
              <p:cNvSpPr txBox="1"/>
              <p:nvPr/>
            </p:nvSpPr>
            <p:spPr>
              <a:xfrm>
                <a:off x="5943600" y="4572000"/>
                <a:ext cx="1981200" cy="369332"/>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m:rPr>
                          <m:sty m:val="p"/>
                        </m:rPr>
                        <a:rPr lang="el-GR" i="1" smtClean="0">
                          <a:latin typeface="Cambria Math"/>
                          <a:ea typeface="Cambria Math"/>
                        </a:rPr>
                        <m:t>Θ</m:t>
                      </m:r>
                      <m:r>
                        <a:rPr lang="en-US" b="0" i="1" smtClean="0">
                          <a:latin typeface="Cambria Math"/>
                          <a:ea typeface="Cambria Math"/>
                        </a:rPr>
                        <m:t>(</m:t>
                      </m:r>
                      <m:sSub>
                        <m:sSubPr>
                          <m:ctrlPr>
                            <a:rPr lang="en-US" b="0" i="1" smtClean="0">
                              <a:latin typeface="Cambria Math"/>
                              <a:ea typeface="Cambria Math"/>
                            </a:rPr>
                          </m:ctrlPr>
                        </m:sSubPr>
                        <m:e>
                          <m:r>
                            <a:rPr lang="en-US" b="0" i="1" smtClean="0">
                              <a:latin typeface="Cambria Math"/>
                              <a:ea typeface="Cambria Math"/>
                            </a:rPr>
                            <m:t>𝑙𝑜𝑔</m:t>
                          </m:r>
                        </m:e>
                        <m:sub>
                          <m:r>
                            <a:rPr lang="en-US" b="0" i="1" smtClean="0">
                              <a:latin typeface="Cambria Math"/>
                              <a:ea typeface="Cambria Math"/>
                            </a:rPr>
                            <m:t>2</m:t>
                          </m:r>
                        </m:sub>
                      </m:sSub>
                      <m:r>
                        <a:rPr lang="en-US" b="0" i="1" smtClean="0">
                          <a:latin typeface="Cambria Math"/>
                          <a:ea typeface="Cambria Math"/>
                        </a:rPr>
                        <m:t>𝑛</m:t>
                      </m:r>
                      <m:r>
                        <a:rPr lang="en-US" b="0" i="1" smtClean="0">
                          <a:latin typeface="Cambria Math"/>
                          <a:ea typeface="Cambria Math"/>
                        </a:rPr>
                        <m:t>)</m:t>
                      </m:r>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5943600" y="4572000"/>
                <a:ext cx="1981200" cy="369332"/>
              </a:xfrm>
              <a:prstGeom prst="rect">
                <a:avLst/>
              </a:prstGeom>
              <a:blipFill rotWithShape="1">
                <a:blip r:embed="rId3"/>
                <a:stretch>
                  <a:fillRect b="-14754"/>
                </a:stretch>
              </a:blipFill>
            </p:spPr>
            <p:txBody>
              <a:bodyPr/>
              <a:lstStyle/>
              <a:p>
                <a:r>
                  <a:rPr lang="en-US">
                    <a:noFill/>
                  </a:rPr>
                  <a:t> </a:t>
                </a:r>
              </a:p>
            </p:txBody>
          </p:sp>
        </mc:Fallback>
      </mc:AlternateContent>
      <p:cxnSp>
        <p:nvCxnSpPr>
          <p:cNvPr id="5" name="Straight Arrow Connector 4"/>
          <p:cNvCxnSpPr>
            <a:stCxn id="3" idx="1"/>
          </p:cNvCxnSpPr>
          <p:nvPr/>
        </p:nvCxnSpPr>
        <p:spPr bwMode="auto">
          <a:xfrm flipH="1">
            <a:off x="5181600" y="4116586"/>
            <a:ext cx="7620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7" name="Straight Arrow Connector 6"/>
          <p:cNvCxnSpPr>
            <a:stCxn id="8" idx="1"/>
          </p:cNvCxnSpPr>
          <p:nvPr/>
        </p:nvCxnSpPr>
        <p:spPr bwMode="auto">
          <a:xfrm flipH="1">
            <a:off x="3581400" y="4756666"/>
            <a:ext cx="23622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spTree>
    <p:extLst>
      <p:ext uri="{BB962C8B-B14F-4D97-AF65-F5344CB8AC3E}">
        <p14:creationId xmlns:p14="http://schemas.microsoft.com/office/powerpoint/2010/main" val="1274502465"/>
      </p:ext>
    </p:extLst>
  </p:cSld>
  <p:clrMapOvr>
    <a:masterClrMapping/>
  </p:clrMapOvr>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a:ea typeface="Batang" pitchFamily="18" charset="-127"/>
              </a:rPr>
              <a:t>(Extract Maximum)</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18</a:t>
            </a:r>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16</a:t>
            </a:r>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14</a:t>
            </a:r>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8</a:t>
            </a:r>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18</a:t>
            </a:r>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16</a:t>
            </a:r>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14</a:t>
            </a:r>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7</a:t>
            </a:r>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8</a:t>
            </a:r>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12323" name="Oval 35"/>
          <p:cNvSpPr>
            <a:spLocks noChangeArrowheads="1"/>
          </p:cNvSpPr>
          <p:nvPr/>
        </p:nvSpPr>
        <p:spPr bwMode="auto">
          <a:xfrm>
            <a:off x="29718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4</a:t>
            </a:r>
          </a:p>
        </p:txBody>
      </p:sp>
      <p:cxnSp>
        <p:nvCxnSpPr>
          <p:cNvPr id="65570" name="AutoShape 36"/>
          <p:cNvCxnSpPr>
            <a:cxnSpLocks noChangeShapeType="1"/>
            <a:stCxn id="65543" idx="5"/>
            <a:endCxn id="12323" idx="0"/>
          </p:cNvCxnSpPr>
          <p:nvPr/>
        </p:nvCxnSpPr>
        <p:spPr bwMode="auto">
          <a:xfrm>
            <a:off x="2970213" y="4113213"/>
            <a:ext cx="268287" cy="534987"/>
          </a:xfrm>
          <a:prstGeom prst="straightConnector1">
            <a:avLst/>
          </a:prstGeom>
          <a:noFill/>
          <a:ln w="9525">
            <a:solidFill>
              <a:schemeClr val="tx1"/>
            </a:solidFill>
            <a:round/>
            <a:headEnd/>
            <a:tailEnd/>
          </a:ln>
        </p:spPr>
      </p:cxnSp>
      <p:sp>
        <p:nvSpPr>
          <p:cNvPr id="12325" name="Rectangle 37"/>
          <p:cNvSpPr>
            <a:spLocks noChangeArrowheads="1"/>
          </p:cNvSpPr>
          <p:nvPr/>
        </p:nvSpPr>
        <p:spPr bwMode="auto">
          <a:xfrm>
            <a:off x="5791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4</a:t>
            </a:r>
          </a:p>
        </p:txBody>
      </p:sp>
      <p:sp>
        <p:nvSpPr>
          <p:cNvPr id="65572" name="Text Box 38"/>
          <p:cNvSpPr txBox="1">
            <a:spLocks noChangeArrowheads="1"/>
          </p:cNvSpPr>
          <p:nvPr/>
        </p:nvSpPr>
        <p:spPr bwMode="auto">
          <a:xfrm>
            <a:off x="533400" y="1676400"/>
            <a:ext cx="2057400" cy="630942"/>
          </a:xfrm>
          <a:prstGeom prst="rect">
            <a:avLst/>
          </a:prstGeom>
          <a:noFill/>
          <a:ln w="9525">
            <a:noFill/>
            <a:miter lim="800000"/>
            <a:headEnd/>
            <a:tailEnd/>
          </a:ln>
        </p:spPr>
        <p:txBody>
          <a:bodyPr>
            <a:spAutoFit/>
          </a:bodyPr>
          <a:lstStyle/>
          <a:p>
            <a:pPr>
              <a:spcBef>
                <a:spcPct val="50000"/>
              </a:spcBef>
            </a:pPr>
            <a:r>
              <a:rPr lang="en-US" sz="1400" dirty="0" err="1" smtClean="0"/>
              <a:t>heap_size</a:t>
            </a:r>
            <a:r>
              <a:rPr lang="en-US" sz="1400" dirty="0" smtClean="0"/>
              <a:t> </a:t>
            </a:r>
            <a:r>
              <a:rPr lang="en-US" sz="1400" dirty="0"/>
              <a:t>= </a:t>
            </a:r>
            <a:r>
              <a:rPr lang="en-US" sz="1400" dirty="0" smtClean="0"/>
              <a:t>11</a:t>
            </a:r>
          </a:p>
          <a:p>
            <a:pPr>
              <a:spcBef>
                <a:spcPct val="50000"/>
              </a:spcBef>
            </a:pPr>
            <a:r>
              <a:rPr lang="en-US" sz="1400" dirty="0" smtClean="0"/>
              <a:t>max = 18</a:t>
            </a:r>
            <a:endParaRPr lang="en-US" sz="1400" dirty="0"/>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85</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49" name="TextBox 48"/>
          <p:cNvSpPr txBox="1"/>
          <p:nvPr/>
        </p:nvSpPr>
        <p:spPr>
          <a:xfrm>
            <a:off x="2667001" y="4781550"/>
            <a:ext cx="380999" cy="246221"/>
          </a:xfrm>
          <a:prstGeom prst="rect">
            <a:avLst/>
          </a:prstGeom>
          <a:noFill/>
        </p:spPr>
        <p:txBody>
          <a:bodyPr wrap="square" rtlCol="0">
            <a:spAutoFit/>
          </a:bodyPr>
          <a:lstStyle/>
          <a:p>
            <a:r>
              <a:rPr lang="en-US" sz="1000" dirty="0" smtClean="0"/>
              <a:t>10</a:t>
            </a:r>
            <a:endParaRPr lang="en-US" sz="1000" dirty="0"/>
          </a:p>
        </p:txBody>
      </p:sp>
      <p:sp>
        <p:nvSpPr>
          <p:cNvPr id="50" name="Rectangle 3"/>
          <p:cNvSpPr txBox="1">
            <a:spLocks noChangeArrowheads="1"/>
          </p:cNvSpPr>
          <p:nvPr/>
        </p:nvSpPr>
        <p:spPr>
          <a:xfrm>
            <a:off x="5867400" y="1447800"/>
            <a:ext cx="3048000" cy="259080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Font typeface="Wingdings" pitchFamily="2" charset="2"/>
              <a:buNone/>
            </a:pPr>
            <a:r>
              <a:rPr lang="en-US" altLang="ko-KR" sz="1000" b="1" dirty="0" err="1" smtClean="0">
                <a:latin typeface="Courier New" pitchFamily="49" charset="0"/>
                <a:ea typeface="Batang" pitchFamily="18" charset="-127"/>
                <a:cs typeface="Courier New" pitchFamily="49" charset="0"/>
              </a:rPr>
              <a:t>Extract_Max</a:t>
            </a:r>
            <a:r>
              <a:rPr lang="en-US" altLang="ko-KR" sz="1000" dirty="0" smtClean="0">
                <a:latin typeface="Courier New" pitchFamily="49" charset="0"/>
                <a:ea typeface="Batang" pitchFamily="18" charset="-127"/>
                <a:cs typeface="Courier New" pitchFamily="49" charset="0"/>
              </a:rPr>
              <a:t>(A)</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if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&lt;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Error “heap underflow”</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else</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smtClean="0">
                <a:latin typeface="Courier New" pitchFamily="49" charset="0"/>
                <a:ea typeface="Batang" pitchFamily="18" charset="-127"/>
                <a:cs typeface="Courier New" pitchFamily="49" charset="0"/>
              </a:rPr>
              <a:t>    	max = A[0];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smtClean="0">
                <a:latin typeface="Courier New" pitchFamily="49" charset="0"/>
                <a:ea typeface="Batang" pitchFamily="18" charset="-127"/>
                <a:cs typeface="Courier New" pitchFamily="49" charset="0"/>
              </a:rPr>
              <a:t>		A[0] = A[</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6</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1;</a:t>
            </a:r>
          </a:p>
          <a:p>
            <a:pPr algn="just">
              <a:buFont typeface="Wingdings" pitchFamily="2" charset="2"/>
              <a:buNone/>
            </a:pPr>
            <a:r>
              <a:rPr lang="en-US" altLang="ko-KR" sz="1000" b="1" dirty="0" smtClean="0">
                <a:solidFill>
                  <a:srgbClr val="FF0000"/>
                </a:solidFill>
                <a:latin typeface="Courier New" pitchFamily="49" charset="0"/>
                <a:ea typeface="Batang" pitchFamily="18" charset="-127"/>
                <a:cs typeface="Courier New" pitchFamily="49" charset="0"/>
              </a:rPr>
              <a:t>7</a:t>
            </a:r>
            <a:r>
              <a:rPr lang="en-US" altLang="ko-KR" sz="1000" b="1" dirty="0" smtClean="0">
                <a:latin typeface="Courier New" pitchFamily="49" charset="0"/>
                <a:ea typeface="Batang" pitchFamily="18" charset="-127"/>
                <a:cs typeface="Courier New" pitchFamily="49" charset="0"/>
              </a:rPr>
              <a:t>		HEAPIFY</a:t>
            </a:r>
            <a:r>
              <a:rPr lang="en-US" altLang="ko-KR" sz="1000" dirty="0" smtClean="0">
                <a:latin typeface="Courier New" pitchFamily="49" charset="0"/>
                <a:ea typeface="Batang" pitchFamily="18" charset="-127"/>
                <a:cs typeface="Courier New" pitchFamily="49" charset="0"/>
              </a:rPr>
              <a:t> (A, 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8</a:t>
            </a:r>
            <a:r>
              <a:rPr lang="en-US" altLang="ko-KR" sz="1000" dirty="0" smtClean="0">
                <a:latin typeface="Courier New" pitchFamily="49" charset="0"/>
                <a:ea typeface="Batang" pitchFamily="18" charset="-127"/>
                <a:cs typeface="Courier New" pitchFamily="49" charset="0"/>
              </a:rPr>
              <a:t>		return (max);</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buFont typeface="Wingdings" pitchFamily="2" charset="2"/>
              <a:buNone/>
            </a:pPr>
            <a:endParaRPr lang="en-US" sz="1000" dirty="0" smtClean="0"/>
          </a:p>
        </p:txBody>
      </p:sp>
      <p:cxnSp>
        <p:nvCxnSpPr>
          <p:cNvPr id="4" name="Straight Arrow Connector 3"/>
          <p:cNvCxnSpPr/>
          <p:nvPr/>
        </p:nvCxnSpPr>
        <p:spPr bwMode="auto">
          <a:xfrm>
            <a:off x="5410200" y="2847260"/>
            <a:ext cx="3810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5" name="Rectangle 4"/>
          <p:cNvSpPr/>
          <p:nvPr/>
        </p:nvSpPr>
        <p:spPr>
          <a:xfrm>
            <a:off x="3096858" y="4736068"/>
            <a:ext cx="332142" cy="369332"/>
          </a:xfrm>
          <a:prstGeom prst="rect">
            <a:avLst/>
          </a:prstGeom>
          <a:solidFill>
            <a:srgbClr val="CCFFFF"/>
          </a:solidFill>
        </p:spPr>
        <p:txBody>
          <a:bodyPr wrap="none">
            <a:spAutoFit/>
          </a:bodyPr>
          <a:lstStyle/>
          <a:p>
            <a:pPr algn="ctr"/>
            <a:r>
              <a:rPr lang="en-US" dirty="0"/>
              <a:t>4</a:t>
            </a:r>
          </a:p>
        </p:txBody>
      </p:sp>
      <p:sp>
        <p:nvSpPr>
          <p:cNvPr id="54" name="Rectangle 53"/>
          <p:cNvSpPr/>
          <p:nvPr/>
        </p:nvSpPr>
        <p:spPr>
          <a:xfrm>
            <a:off x="5878158" y="5610225"/>
            <a:ext cx="332142" cy="369332"/>
          </a:xfrm>
          <a:prstGeom prst="rect">
            <a:avLst/>
          </a:prstGeom>
          <a:solidFill>
            <a:srgbClr val="CCFFFF"/>
          </a:solidFill>
        </p:spPr>
        <p:txBody>
          <a:bodyPr wrap="none">
            <a:spAutoFit/>
          </a:bodyPr>
          <a:lstStyle/>
          <a:p>
            <a:pPr algn="ctr"/>
            <a:r>
              <a:rPr lang="en-US" dirty="0"/>
              <a:t>4</a:t>
            </a:r>
          </a:p>
        </p:txBody>
      </p:sp>
    </p:spTree>
    <p:extLst>
      <p:ext uri="{BB962C8B-B14F-4D97-AF65-F5344CB8AC3E}">
        <p14:creationId xmlns:p14="http://schemas.microsoft.com/office/powerpoint/2010/main" val="2758993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313 -0.00417 L -0.01198 -0.45486 " pathEditMode="relative" rAng="0" ptsTypes="AA">
                                      <p:cBhvr>
                                        <p:cTn id="6" dur="2000" fill="hold"/>
                                        <p:tgtEl>
                                          <p:spTgt spid="5"/>
                                        </p:tgtEl>
                                        <p:attrNameLst>
                                          <p:attrName>ppt_x</p:attrName>
                                          <p:attrName>ppt_y</p:attrName>
                                        </p:attrNameLst>
                                      </p:cBhvr>
                                      <p:rCtr x="-764" y="-22546"/>
                                    </p:animMotion>
                                  </p:childTnLst>
                                </p:cTn>
                              </p:par>
                              <p:par>
                                <p:cTn id="7" presetID="37" presetClass="path" presetSubtype="0" accel="50000" decel="50000" fill="hold" grpId="0" nodeType="withEffect">
                                  <p:stCondLst>
                                    <p:cond delay="0"/>
                                  </p:stCondLst>
                                  <p:childTnLst>
                                    <p:animMotion origin="layout" path="M 2.5E-6 -0.00047 L -0.1349 0.03981 C -0.16302 0.04884 -0.20538 0.05393 -0.24931 0.05393 C -0.29948 0.05393 -0.33976 0.04884 -0.36788 0.03981 L -0.50261 -0.00047 " pathEditMode="relative" rAng="0" ptsTypes="FffFF">
                                      <p:cBhvr>
                                        <p:cTn id="8" dur="2000" fill="hold"/>
                                        <p:tgtEl>
                                          <p:spTgt spid="54"/>
                                        </p:tgtEl>
                                        <p:attrNameLst>
                                          <p:attrName>ppt_x</p:attrName>
                                          <p:attrName>ppt_y</p:attrName>
                                        </p:attrNameLst>
                                      </p:cBhvr>
                                      <p:rCtr x="-25139" y="2708"/>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54" grpId="0" animBg="1"/>
    </p:bld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a:ea typeface="Batang" pitchFamily="18" charset="-127"/>
              </a:rPr>
              <a:t>(Extract Maximum)</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14</a:t>
            </a:r>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8</a:t>
            </a:r>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14</a:t>
            </a:r>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7</a:t>
            </a:r>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8</a:t>
            </a:r>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12323" name="Oval 35"/>
          <p:cNvSpPr>
            <a:spLocks noChangeArrowheads="1"/>
          </p:cNvSpPr>
          <p:nvPr/>
        </p:nvSpPr>
        <p:spPr bwMode="auto">
          <a:xfrm>
            <a:off x="29718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4</a:t>
            </a:r>
          </a:p>
        </p:txBody>
      </p:sp>
      <p:cxnSp>
        <p:nvCxnSpPr>
          <p:cNvPr id="65570" name="AutoShape 36"/>
          <p:cNvCxnSpPr>
            <a:cxnSpLocks noChangeShapeType="1"/>
            <a:stCxn id="65543" idx="5"/>
            <a:endCxn id="12323" idx="0"/>
          </p:cNvCxnSpPr>
          <p:nvPr/>
        </p:nvCxnSpPr>
        <p:spPr bwMode="auto">
          <a:xfrm>
            <a:off x="2970213" y="4113213"/>
            <a:ext cx="268287" cy="534987"/>
          </a:xfrm>
          <a:prstGeom prst="straightConnector1">
            <a:avLst/>
          </a:prstGeom>
          <a:noFill/>
          <a:ln w="9525">
            <a:solidFill>
              <a:schemeClr val="tx1"/>
            </a:solidFill>
            <a:round/>
            <a:headEnd/>
            <a:tailEnd/>
          </a:ln>
        </p:spPr>
      </p:cxnSp>
      <p:sp>
        <p:nvSpPr>
          <p:cNvPr id="12325" name="Rectangle 37"/>
          <p:cNvSpPr>
            <a:spLocks noChangeArrowheads="1"/>
          </p:cNvSpPr>
          <p:nvPr/>
        </p:nvSpPr>
        <p:spPr bwMode="auto">
          <a:xfrm>
            <a:off x="5791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4</a:t>
            </a:r>
          </a:p>
        </p:txBody>
      </p:sp>
      <p:sp>
        <p:nvSpPr>
          <p:cNvPr id="65572" name="Text Box 38"/>
          <p:cNvSpPr txBox="1">
            <a:spLocks noChangeArrowheads="1"/>
          </p:cNvSpPr>
          <p:nvPr/>
        </p:nvSpPr>
        <p:spPr bwMode="auto">
          <a:xfrm>
            <a:off x="533400" y="1676400"/>
            <a:ext cx="2057400" cy="630942"/>
          </a:xfrm>
          <a:prstGeom prst="rect">
            <a:avLst/>
          </a:prstGeom>
          <a:noFill/>
          <a:ln w="9525">
            <a:noFill/>
            <a:miter lim="800000"/>
            <a:headEnd/>
            <a:tailEnd/>
          </a:ln>
        </p:spPr>
        <p:txBody>
          <a:bodyPr>
            <a:spAutoFit/>
          </a:bodyPr>
          <a:lstStyle/>
          <a:p>
            <a:pPr>
              <a:spcBef>
                <a:spcPct val="50000"/>
              </a:spcBef>
            </a:pPr>
            <a:r>
              <a:rPr lang="en-US" sz="1400" dirty="0" err="1" smtClean="0"/>
              <a:t>heap_size</a:t>
            </a:r>
            <a:r>
              <a:rPr lang="en-US" sz="1400" dirty="0" smtClean="0"/>
              <a:t> </a:t>
            </a:r>
            <a:r>
              <a:rPr lang="en-US" sz="1400" dirty="0"/>
              <a:t>= </a:t>
            </a:r>
            <a:r>
              <a:rPr lang="en-US" sz="1400" dirty="0" smtClean="0"/>
              <a:t>10</a:t>
            </a:r>
          </a:p>
          <a:p>
            <a:pPr>
              <a:spcBef>
                <a:spcPct val="50000"/>
              </a:spcBef>
            </a:pPr>
            <a:r>
              <a:rPr lang="en-US" sz="1400" dirty="0" smtClean="0"/>
              <a:t>max = 18</a:t>
            </a:r>
            <a:endParaRPr lang="en-US" sz="1400" dirty="0"/>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86</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49" name="TextBox 48"/>
          <p:cNvSpPr txBox="1"/>
          <p:nvPr/>
        </p:nvSpPr>
        <p:spPr>
          <a:xfrm>
            <a:off x="2667001" y="4781550"/>
            <a:ext cx="380999" cy="246221"/>
          </a:xfrm>
          <a:prstGeom prst="rect">
            <a:avLst/>
          </a:prstGeom>
          <a:noFill/>
        </p:spPr>
        <p:txBody>
          <a:bodyPr wrap="square" rtlCol="0">
            <a:spAutoFit/>
          </a:bodyPr>
          <a:lstStyle/>
          <a:p>
            <a:r>
              <a:rPr lang="en-US" sz="1000" dirty="0" smtClean="0"/>
              <a:t>10</a:t>
            </a:r>
            <a:endParaRPr lang="en-US" sz="1000" dirty="0"/>
          </a:p>
        </p:txBody>
      </p:sp>
      <p:sp>
        <p:nvSpPr>
          <p:cNvPr id="50" name="Rectangle 3"/>
          <p:cNvSpPr txBox="1">
            <a:spLocks noChangeArrowheads="1"/>
          </p:cNvSpPr>
          <p:nvPr/>
        </p:nvSpPr>
        <p:spPr>
          <a:xfrm>
            <a:off x="5867400" y="1447800"/>
            <a:ext cx="3048000" cy="259080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Font typeface="Wingdings" pitchFamily="2" charset="2"/>
              <a:buNone/>
            </a:pPr>
            <a:r>
              <a:rPr lang="en-US" altLang="ko-KR" sz="1000" b="1" dirty="0" err="1" smtClean="0">
                <a:latin typeface="Courier New" pitchFamily="49" charset="0"/>
                <a:ea typeface="Batang" pitchFamily="18" charset="-127"/>
                <a:cs typeface="Courier New" pitchFamily="49" charset="0"/>
              </a:rPr>
              <a:t>Extract_Max</a:t>
            </a:r>
            <a:r>
              <a:rPr lang="en-US" altLang="ko-KR" sz="1000" dirty="0" smtClean="0">
                <a:latin typeface="Courier New" pitchFamily="49" charset="0"/>
                <a:ea typeface="Batang" pitchFamily="18" charset="-127"/>
                <a:cs typeface="Courier New" pitchFamily="49" charset="0"/>
              </a:rPr>
              <a:t>(A)</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if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&lt;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Error “heap underflow”</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else</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smtClean="0">
                <a:latin typeface="Courier New" pitchFamily="49" charset="0"/>
                <a:ea typeface="Batang" pitchFamily="18" charset="-127"/>
                <a:cs typeface="Courier New" pitchFamily="49" charset="0"/>
              </a:rPr>
              <a:t>    	max = A[0];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smtClean="0">
                <a:latin typeface="Courier New" pitchFamily="49" charset="0"/>
                <a:ea typeface="Batang" pitchFamily="18" charset="-127"/>
                <a:cs typeface="Courier New" pitchFamily="49" charset="0"/>
              </a:rPr>
              <a:t>		A[0] = A[</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6</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1;</a:t>
            </a:r>
          </a:p>
          <a:p>
            <a:pPr algn="just">
              <a:buFont typeface="Wingdings" pitchFamily="2" charset="2"/>
              <a:buNone/>
            </a:pPr>
            <a:r>
              <a:rPr lang="en-US" altLang="ko-KR" sz="1000" b="1" dirty="0" smtClean="0">
                <a:solidFill>
                  <a:srgbClr val="FF0000"/>
                </a:solidFill>
                <a:latin typeface="Courier New" pitchFamily="49" charset="0"/>
                <a:ea typeface="Batang" pitchFamily="18" charset="-127"/>
                <a:cs typeface="Courier New" pitchFamily="49" charset="0"/>
              </a:rPr>
              <a:t>7</a:t>
            </a:r>
            <a:r>
              <a:rPr lang="en-US" altLang="ko-KR" sz="1000" b="1" dirty="0" smtClean="0">
                <a:latin typeface="Courier New" pitchFamily="49" charset="0"/>
                <a:ea typeface="Batang" pitchFamily="18" charset="-127"/>
                <a:cs typeface="Courier New" pitchFamily="49" charset="0"/>
              </a:rPr>
              <a:t>		HEAPIFY</a:t>
            </a:r>
            <a:r>
              <a:rPr lang="en-US" altLang="ko-KR" sz="1000" dirty="0" smtClean="0">
                <a:latin typeface="Courier New" pitchFamily="49" charset="0"/>
                <a:ea typeface="Batang" pitchFamily="18" charset="-127"/>
                <a:cs typeface="Courier New" pitchFamily="49" charset="0"/>
              </a:rPr>
              <a:t> (A, 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8</a:t>
            </a:r>
            <a:r>
              <a:rPr lang="en-US" altLang="ko-KR" sz="1000" dirty="0" smtClean="0">
                <a:latin typeface="Courier New" pitchFamily="49" charset="0"/>
                <a:ea typeface="Batang" pitchFamily="18" charset="-127"/>
                <a:cs typeface="Courier New" pitchFamily="49" charset="0"/>
              </a:rPr>
              <a:t>		return (max);</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buFont typeface="Wingdings" pitchFamily="2" charset="2"/>
              <a:buNone/>
            </a:pPr>
            <a:endParaRPr lang="en-US" sz="1000" dirty="0" smtClean="0"/>
          </a:p>
        </p:txBody>
      </p:sp>
      <p:cxnSp>
        <p:nvCxnSpPr>
          <p:cNvPr id="4" name="Straight Arrow Connector 3"/>
          <p:cNvCxnSpPr/>
          <p:nvPr/>
        </p:nvCxnSpPr>
        <p:spPr bwMode="auto">
          <a:xfrm>
            <a:off x="5410200" y="3009900"/>
            <a:ext cx="3810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55" name="TextBox 54"/>
          <p:cNvSpPr txBox="1"/>
          <p:nvPr/>
        </p:nvSpPr>
        <p:spPr>
          <a:xfrm>
            <a:off x="3657600" y="1524000"/>
            <a:ext cx="1524000" cy="276999"/>
          </a:xfrm>
          <a:prstGeom prst="rect">
            <a:avLst/>
          </a:prstGeom>
          <a:noFill/>
        </p:spPr>
        <p:txBody>
          <a:bodyPr wrap="square" rtlCol="0">
            <a:spAutoFit/>
          </a:bodyPr>
          <a:lstStyle/>
          <a:p>
            <a:r>
              <a:rPr lang="en-US" sz="1200" dirty="0" smtClean="0"/>
              <a:t>HEAPIFY(A, 0)</a:t>
            </a:r>
            <a:endParaRPr lang="en-US" sz="1200" dirty="0"/>
          </a:p>
        </p:txBody>
      </p:sp>
      <p:sp>
        <p:nvSpPr>
          <p:cNvPr id="3" name="Rectangle 2"/>
          <p:cNvSpPr/>
          <p:nvPr/>
        </p:nvSpPr>
        <p:spPr>
          <a:xfrm>
            <a:off x="3000375" y="1619250"/>
            <a:ext cx="332142" cy="369332"/>
          </a:xfrm>
          <a:prstGeom prst="rect">
            <a:avLst/>
          </a:prstGeom>
        </p:spPr>
        <p:txBody>
          <a:bodyPr wrap="none">
            <a:spAutoFit/>
          </a:bodyPr>
          <a:lstStyle/>
          <a:p>
            <a:pPr algn="ctr"/>
            <a:r>
              <a:rPr lang="en-US" dirty="0"/>
              <a:t>4</a:t>
            </a:r>
          </a:p>
        </p:txBody>
      </p:sp>
      <p:sp>
        <p:nvSpPr>
          <p:cNvPr id="6" name="Rectangle 5"/>
          <p:cNvSpPr/>
          <p:nvPr/>
        </p:nvSpPr>
        <p:spPr>
          <a:xfrm>
            <a:off x="1790700" y="2676525"/>
            <a:ext cx="479618" cy="369332"/>
          </a:xfrm>
          <a:prstGeom prst="rect">
            <a:avLst/>
          </a:prstGeom>
        </p:spPr>
        <p:txBody>
          <a:bodyPr wrap="none">
            <a:spAutoFit/>
          </a:bodyPr>
          <a:lstStyle/>
          <a:p>
            <a:pPr algn="ctr"/>
            <a:r>
              <a:rPr lang="en-US" dirty="0"/>
              <a:t>16</a:t>
            </a:r>
          </a:p>
        </p:txBody>
      </p:sp>
      <p:sp>
        <p:nvSpPr>
          <p:cNvPr id="7" name="Rectangle 6"/>
          <p:cNvSpPr/>
          <p:nvPr/>
        </p:nvSpPr>
        <p:spPr>
          <a:xfrm>
            <a:off x="1287108" y="5612368"/>
            <a:ext cx="332142" cy="369332"/>
          </a:xfrm>
          <a:prstGeom prst="rect">
            <a:avLst/>
          </a:prstGeom>
        </p:spPr>
        <p:txBody>
          <a:bodyPr wrap="none">
            <a:spAutoFit/>
          </a:bodyPr>
          <a:lstStyle/>
          <a:p>
            <a:pPr algn="ctr"/>
            <a:r>
              <a:rPr lang="en-US" dirty="0"/>
              <a:t>4</a:t>
            </a:r>
          </a:p>
        </p:txBody>
      </p:sp>
      <p:sp>
        <p:nvSpPr>
          <p:cNvPr id="8" name="Rectangle 7"/>
          <p:cNvSpPr/>
          <p:nvPr/>
        </p:nvSpPr>
        <p:spPr>
          <a:xfrm>
            <a:off x="1666875" y="5612368"/>
            <a:ext cx="479618" cy="369332"/>
          </a:xfrm>
          <a:prstGeom prst="rect">
            <a:avLst/>
          </a:prstGeom>
        </p:spPr>
        <p:txBody>
          <a:bodyPr wrap="none">
            <a:spAutoFit/>
          </a:bodyPr>
          <a:lstStyle/>
          <a:p>
            <a:pPr algn="ctr"/>
            <a:r>
              <a:rPr lang="en-US" dirty="0"/>
              <a:t>16</a:t>
            </a:r>
          </a:p>
        </p:txBody>
      </p:sp>
      <p:sp>
        <p:nvSpPr>
          <p:cNvPr id="59" name="Rectangle 3"/>
          <p:cNvSpPr txBox="1">
            <a:spLocks noChangeArrowheads="1"/>
          </p:cNvSpPr>
          <p:nvPr/>
        </p:nvSpPr>
        <p:spPr>
          <a:xfrm>
            <a:off x="6400800" y="403860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Tree>
    <p:extLst>
      <p:ext uri="{BB962C8B-B14F-4D97-AF65-F5344CB8AC3E}">
        <p14:creationId xmlns:p14="http://schemas.microsoft.com/office/powerpoint/2010/main" val="25111679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572">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xit" presetSubtype="0" fill="hold" grpId="0" nodeType="afterEffect">
                                  <p:stCondLst>
                                    <p:cond delay="0"/>
                                  </p:stCondLst>
                                  <p:childTnLst>
                                    <p:set>
                                      <p:cBhvr>
                                        <p:cTn id="9" dur="1" fill="hold">
                                          <p:stCondLst>
                                            <p:cond delay="0"/>
                                          </p:stCondLst>
                                        </p:cTn>
                                        <p:tgtEl>
                                          <p:spTgt spid="12323"/>
                                        </p:tgtEl>
                                        <p:attrNameLst>
                                          <p:attrName>style.visibility</p:attrName>
                                        </p:attrNameLst>
                                      </p:cBhvr>
                                      <p:to>
                                        <p:strVal val="hidden"/>
                                      </p:to>
                                    </p:set>
                                  </p:childTnLst>
                                </p:cTn>
                              </p:par>
                              <p:par>
                                <p:cTn id="10" presetID="1" presetClass="exit" presetSubtype="0" fill="hold" grpId="0" nodeType="withEffect">
                                  <p:stCondLst>
                                    <p:cond delay="0"/>
                                  </p:stCondLst>
                                  <p:childTnLst>
                                    <p:set>
                                      <p:cBhvr>
                                        <p:cTn id="11" dur="1" fill="hold">
                                          <p:stCondLst>
                                            <p:cond delay="0"/>
                                          </p:stCondLst>
                                        </p:cTn>
                                        <p:tgtEl>
                                          <p:spTgt spid="12325"/>
                                        </p:tgtEl>
                                        <p:attrNameLst>
                                          <p:attrName>style.visibility</p:attrName>
                                        </p:attrNameLst>
                                      </p:cBhvr>
                                      <p:to>
                                        <p:strVal val="hidden"/>
                                      </p:to>
                                    </p:set>
                                  </p:childTnLst>
                                </p:cTn>
                              </p:par>
                              <p:par>
                                <p:cTn id="12" presetID="1" presetClass="exit" presetSubtype="0" fill="hold" nodeType="withEffect">
                                  <p:stCondLst>
                                    <p:cond delay="0"/>
                                  </p:stCondLst>
                                  <p:childTnLst>
                                    <p:set>
                                      <p:cBhvr>
                                        <p:cTn id="13" dur="1" fill="hold">
                                          <p:stCondLst>
                                            <p:cond delay="0"/>
                                          </p:stCondLst>
                                        </p:cTn>
                                        <p:tgtEl>
                                          <p:spTgt spid="65570"/>
                                        </p:tgtEl>
                                        <p:attrNameLst>
                                          <p:attrName>style.visibility</p:attrName>
                                        </p:attrNameLst>
                                      </p:cBhvr>
                                      <p:to>
                                        <p:strVal val="hidden"/>
                                      </p:to>
                                    </p:set>
                                  </p:childTnLst>
                                </p:cTn>
                              </p:par>
                            </p:childTnLst>
                          </p:cTn>
                        </p:par>
                      </p:childTnLst>
                    </p:cTn>
                  </p:par>
                  <p:par>
                    <p:cTn id="14" fill="hold">
                      <p:stCondLst>
                        <p:cond delay="indefinite"/>
                      </p:stCondLst>
                      <p:childTnLst>
                        <p:par>
                          <p:cTn id="15" fill="hold">
                            <p:stCondLst>
                              <p:cond delay="0"/>
                            </p:stCondLst>
                            <p:childTnLst>
                              <p:par>
                                <p:cTn id="16" presetID="42" presetClass="path" presetSubtype="0" accel="50000" decel="50000" fill="hold" nodeType="clickEffect">
                                  <p:stCondLst>
                                    <p:cond delay="0"/>
                                  </p:stCondLst>
                                  <p:childTnLst>
                                    <p:animMotion origin="layout" path="M -0.00417 0.00139 L 0 0.02917 " pathEditMode="relative" rAng="0" ptsTypes="AA">
                                      <p:cBhvr>
                                        <p:cTn id="17" dur="2000" fill="hold"/>
                                        <p:tgtEl>
                                          <p:spTgt spid="4"/>
                                        </p:tgtEl>
                                        <p:attrNameLst>
                                          <p:attrName>ppt_x</p:attrName>
                                          <p:attrName>ppt_y</p:attrName>
                                        </p:attrNameLst>
                                      </p:cBhvr>
                                      <p:rCtr x="208" y="1389"/>
                                    </p:animMotion>
                                  </p:childTnLst>
                                </p:cTn>
                              </p:par>
                            </p:childTnLst>
                          </p:cTn>
                        </p:par>
                        <p:par>
                          <p:cTn id="18" fill="hold">
                            <p:stCondLst>
                              <p:cond delay="2000"/>
                            </p:stCondLst>
                            <p:childTnLst>
                              <p:par>
                                <p:cTn id="19" presetID="1" presetClass="entr" presetSubtype="0" fill="hold" grpId="0" nodeType="afterEffect">
                                  <p:stCondLst>
                                    <p:cond delay="0"/>
                                  </p:stCondLst>
                                  <p:childTnLst>
                                    <p:set>
                                      <p:cBhvr>
                                        <p:cTn id="20" dur="1" fill="hold">
                                          <p:stCondLst>
                                            <p:cond delay="0"/>
                                          </p:stCondLst>
                                        </p:cTn>
                                        <p:tgtEl>
                                          <p:spTgt spid="55"/>
                                        </p:tgtEl>
                                        <p:attrNameLst>
                                          <p:attrName>style.visibility</p:attrName>
                                        </p:attrNameLst>
                                      </p:cBhvr>
                                      <p:to>
                                        <p:strVal val="visible"/>
                                      </p:to>
                                    </p:set>
                                  </p:childTnLst>
                                </p:cTn>
                              </p:par>
                            </p:childTnLst>
                          </p:cTn>
                        </p:par>
                        <p:par>
                          <p:cTn id="21" fill="hold">
                            <p:stCondLst>
                              <p:cond delay="2000"/>
                            </p:stCondLst>
                            <p:childTnLst>
                              <p:par>
                                <p:cTn id="22" presetID="1" presetClass="entr" presetSubtype="0" fill="hold" grpId="0" nodeType="afterEffect">
                                  <p:stCondLst>
                                    <p:cond delay="0"/>
                                  </p:stCondLst>
                                  <p:childTnLst>
                                    <p:set>
                                      <p:cBhvr>
                                        <p:cTn id="23" dur="1" fill="hold">
                                          <p:stCondLst>
                                            <p:cond delay="0"/>
                                          </p:stCondLst>
                                        </p:cTn>
                                        <p:tgtEl>
                                          <p:spTgt spid="59"/>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42" presetClass="path" presetSubtype="0" accel="50000" decel="50000" fill="hold" grpId="0" nodeType="clickEffect">
                                  <p:stCondLst>
                                    <p:cond delay="0"/>
                                  </p:stCondLst>
                                  <p:childTnLst>
                                    <p:animMotion origin="layout" path="M 0.00313 -0.00416 L -0.12639 0.1551 " pathEditMode="relative" rAng="0" ptsTypes="AA">
                                      <p:cBhvr>
                                        <p:cTn id="27" dur="2000" fill="hold"/>
                                        <p:tgtEl>
                                          <p:spTgt spid="3"/>
                                        </p:tgtEl>
                                        <p:attrNameLst>
                                          <p:attrName>ppt_x</p:attrName>
                                          <p:attrName>ppt_y</p:attrName>
                                        </p:attrNameLst>
                                      </p:cBhvr>
                                      <p:rCtr x="-6476" y="7963"/>
                                    </p:animMotion>
                                  </p:childTnLst>
                                </p:cTn>
                              </p:par>
                              <p:par>
                                <p:cTn id="28" presetID="37" presetClass="path" presetSubtype="0" accel="50000" decel="50000" fill="hold" grpId="0" nodeType="withEffect">
                                  <p:stCondLst>
                                    <p:cond delay="0"/>
                                  </p:stCondLst>
                                  <p:childTnLst>
                                    <p:animMotion origin="layout" path="M -4.16667E-6 -0.0007 L 0.0132 0.03981 C 0.01598 0.04884 0.02014 0.05393 0.02448 0.05393 C 0.02934 0.05393 0.03334 0.04884 0.03612 0.03981 L 0.04948 -0.0007 " pathEditMode="relative" rAng="0" ptsTypes="FffFF">
                                      <p:cBhvr>
                                        <p:cTn id="29" dur="2000" fill="hold"/>
                                        <p:tgtEl>
                                          <p:spTgt spid="7"/>
                                        </p:tgtEl>
                                        <p:attrNameLst>
                                          <p:attrName>ppt_x</p:attrName>
                                          <p:attrName>ppt_y</p:attrName>
                                        </p:attrNameLst>
                                      </p:cBhvr>
                                      <p:rCtr x="2465" y="2731"/>
                                    </p:animMotion>
                                  </p:childTnLst>
                                </p:cTn>
                              </p:par>
                            </p:childTnLst>
                          </p:cTn>
                        </p:par>
                        <p:par>
                          <p:cTn id="30" fill="hold">
                            <p:stCondLst>
                              <p:cond delay="2000"/>
                            </p:stCondLst>
                            <p:childTnLst>
                              <p:par>
                                <p:cTn id="31" presetID="42" presetClass="path" presetSubtype="0" accel="50000" decel="50000" fill="hold" grpId="0" nodeType="afterEffect">
                                  <p:stCondLst>
                                    <p:cond delay="0"/>
                                  </p:stCondLst>
                                  <p:childTnLst>
                                    <p:animMotion origin="layout" path="M 0.00503 -0.00185 L 0.12465 -0.15232 " pathEditMode="relative" rAng="0" ptsTypes="AA">
                                      <p:cBhvr>
                                        <p:cTn id="32" dur="2000" fill="hold"/>
                                        <p:tgtEl>
                                          <p:spTgt spid="6"/>
                                        </p:tgtEl>
                                        <p:attrNameLst>
                                          <p:attrName>ppt_x</p:attrName>
                                          <p:attrName>ppt_y</p:attrName>
                                        </p:attrNameLst>
                                      </p:cBhvr>
                                      <p:rCtr x="5972" y="-7523"/>
                                    </p:animMotion>
                                  </p:childTnLst>
                                </p:cTn>
                              </p:par>
                              <p:par>
                                <p:cTn id="33" presetID="37" presetClass="path" presetSubtype="0" accel="50000" decel="50000" fill="hold" grpId="0" nodeType="withEffect">
                                  <p:stCondLst>
                                    <p:cond delay="0"/>
                                  </p:stCondLst>
                                  <p:childTnLst>
                                    <p:animMotion origin="layout" path="M -0.00017 -0.0007 L -0.01371 0.03981 C -0.01649 0.04884 -0.02083 0.05393 -0.02517 0.05393 C -0.03021 0.05393 -0.0342 0.04884 -0.03698 0.03981 L -0.05035 -0.0007 " pathEditMode="relative" rAng="0" ptsTypes="FffFF">
                                      <p:cBhvr>
                                        <p:cTn id="34" dur="2000" fill="hold"/>
                                        <p:tgtEl>
                                          <p:spTgt spid="8"/>
                                        </p:tgtEl>
                                        <p:attrNameLst>
                                          <p:attrName>ppt_x</p:attrName>
                                          <p:attrName>ppt_y</p:attrName>
                                        </p:attrNameLst>
                                      </p:cBhvr>
                                      <p:rCtr x="-2517"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23" grpId="0" animBg="1"/>
      <p:bldP spid="12325" grpId="0" animBg="1"/>
      <p:bldP spid="55" grpId="0"/>
      <p:bldP spid="3" grpId="0"/>
      <p:bldP spid="6" grpId="0"/>
      <p:bldP spid="7" grpId="0"/>
      <p:bldP spid="8" grpId="0"/>
      <p:bldP spid="59" grpId="0" animBg="1"/>
    </p:bld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a:ea typeface="Batang" pitchFamily="18" charset="-127"/>
              </a:rPr>
              <a:t>(Extract Maximum)</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8</a:t>
            </a:r>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7</a:t>
            </a:r>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8</a:t>
            </a:r>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65572" name="Text Box 38"/>
          <p:cNvSpPr txBox="1">
            <a:spLocks noChangeArrowheads="1"/>
          </p:cNvSpPr>
          <p:nvPr/>
        </p:nvSpPr>
        <p:spPr bwMode="auto">
          <a:xfrm>
            <a:off x="533400" y="1676400"/>
            <a:ext cx="2057400" cy="630942"/>
          </a:xfrm>
          <a:prstGeom prst="rect">
            <a:avLst/>
          </a:prstGeom>
          <a:noFill/>
          <a:ln w="9525">
            <a:noFill/>
            <a:miter lim="800000"/>
            <a:headEnd/>
            <a:tailEnd/>
          </a:ln>
        </p:spPr>
        <p:txBody>
          <a:bodyPr>
            <a:spAutoFit/>
          </a:bodyPr>
          <a:lstStyle/>
          <a:p>
            <a:pPr>
              <a:spcBef>
                <a:spcPct val="50000"/>
              </a:spcBef>
            </a:pPr>
            <a:r>
              <a:rPr lang="en-US" sz="1400" dirty="0" err="1" smtClean="0"/>
              <a:t>heap_size</a:t>
            </a:r>
            <a:r>
              <a:rPr lang="en-US" sz="1400" dirty="0" smtClean="0"/>
              <a:t> </a:t>
            </a:r>
            <a:r>
              <a:rPr lang="en-US" sz="1400" dirty="0"/>
              <a:t>= </a:t>
            </a:r>
            <a:r>
              <a:rPr lang="en-US" sz="1400" dirty="0" smtClean="0"/>
              <a:t>10</a:t>
            </a:r>
          </a:p>
          <a:p>
            <a:pPr>
              <a:spcBef>
                <a:spcPct val="50000"/>
              </a:spcBef>
            </a:pPr>
            <a:r>
              <a:rPr lang="en-US" sz="1400" dirty="0" smtClean="0"/>
              <a:t>max = 18</a:t>
            </a:r>
            <a:endParaRPr lang="en-US" sz="1400" dirty="0"/>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87</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50" name="Rectangle 3"/>
          <p:cNvSpPr txBox="1">
            <a:spLocks noChangeArrowheads="1"/>
          </p:cNvSpPr>
          <p:nvPr/>
        </p:nvSpPr>
        <p:spPr>
          <a:xfrm>
            <a:off x="5867400" y="1447800"/>
            <a:ext cx="3048000" cy="259080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Font typeface="Wingdings" pitchFamily="2" charset="2"/>
              <a:buNone/>
            </a:pPr>
            <a:r>
              <a:rPr lang="en-US" altLang="ko-KR" sz="1000" b="1" dirty="0" err="1" smtClean="0">
                <a:latin typeface="Courier New" pitchFamily="49" charset="0"/>
                <a:ea typeface="Batang" pitchFamily="18" charset="-127"/>
                <a:cs typeface="Courier New" pitchFamily="49" charset="0"/>
              </a:rPr>
              <a:t>Extract_Max</a:t>
            </a:r>
            <a:r>
              <a:rPr lang="en-US" altLang="ko-KR" sz="1000" dirty="0" smtClean="0">
                <a:latin typeface="Courier New" pitchFamily="49" charset="0"/>
                <a:ea typeface="Batang" pitchFamily="18" charset="-127"/>
                <a:cs typeface="Courier New" pitchFamily="49" charset="0"/>
              </a:rPr>
              <a:t>(A)</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if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&lt;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Error “heap underflow”</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else</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smtClean="0">
                <a:latin typeface="Courier New" pitchFamily="49" charset="0"/>
                <a:ea typeface="Batang" pitchFamily="18" charset="-127"/>
                <a:cs typeface="Courier New" pitchFamily="49" charset="0"/>
              </a:rPr>
              <a:t>    	max = A[0];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smtClean="0">
                <a:latin typeface="Courier New" pitchFamily="49" charset="0"/>
                <a:ea typeface="Batang" pitchFamily="18" charset="-127"/>
                <a:cs typeface="Courier New" pitchFamily="49" charset="0"/>
              </a:rPr>
              <a:t>		A[0] = A[</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6</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1;</a:t>
            </a:r>
          </a:p>
          <a:p>
            <a:pPr algn="just">
              <a:buFont typeface="Wingdings" pitchFamily="2" charset="2"/>
              <a:buNone/>
            </a:pPr>
            <a:r>
              <a:rPr lang="en-US" altLang="ko-KR" sz="1000" b="1" dirty="0" smtClean="0">
                <a:solidFill>
                  <a:srgbClr val="FF0000"/>
                </a:solidFill>
                <a:latin typeface="Courier New" pitchFamily="49" charset="0"/>
                <a:ea typeface="Batang" pitchFamily="18" charset="-127"/>
                <a:cs typeface="Courier New" pitchFamily="49" charset="0"/>
              </a:rPr>
              <a:t>7</a:t>
            </a:r>
            <a:r>
              <a:rPr lang="en-US" altLang="ko-KR" sz="1000" b="1" dirty="0" smtClean="0">
                <a:latin typeface="Courier New" pitchFamily="49" charset="0"/>
                <a:ea typeface="Batang" pitchFamily="18" charset="-127"/>
                <a:cs typeface="Courier New" pitchFamily="49" charset="0"/>
              </a:rPr>
              <a:t>		HEAPIFY</a:t>
            </a:r>
            <a:r>
              <a:rPr lang="en-US" altLang="ko-KR" sz="1000" dirty="0" smtClean="0">
                <a:latin typeface="Courier New" pitchFamily="49" charset="0"/>
                <a:ea typeface="Batang" pitchFamily="18" charset="-127"/>
                <a:cs typeface="Courier New" pitchFamily="49" charset="0"/>
              </a:rPr>
              <a:t> (A, 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8</a:t>
            </a:r>
            <a:r>
              <a:rPr lang="en-US" altLang="ko-KR" sz="1000" dirty="0" smtClean="0">
                <a:latin typeface="Courier New" pitchFamily="49" charset="0"/>
                <a:ea typeface="Batang" pitchFamily="18" charset="-127"/>
                <a:cs typeface="Courier New" pitchFamily="49" charset="0"/>
              </a:rPr>
              <a:t>		return (max);</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buFont typeface="Wingdings" pitchFamily="2" charset="2"/>
              <a:buNone/>
            </a:pPr>
            <a:endParaRPr lang="en-US" sz="1000" dirty="0" smtClean="0"/>
          </a:p>
        </p:txBody>
      </p:sp>
      <p:cxnSp>
        <p:nvCxnSpPr>
          <p:cNvPr id="4" name="Straight Arrow Connector 3"/>
          <p:cNvCxnSpPr/>
          <p:nvPr/>
        </p:nvCxnSpPr>
        <p:spPr bwMode="auto">
          <a:xfrm>
            <a:off x="5410200" y="3009900"/>
            <a:ext cx="3810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55" name="TextBox 54"/>
          <p:cNvSpPr txBox="1"/>
          <p:nvPr/>
        </p:nvSpPr>
        <p:spPr>
          <a:xfrm>
            <a:off x="2286000" y="2514600"/>
            <a:ext cx="1524000" cy="276999"/>
          </a:xfrm>
          <a:prstGeom prst="rect">
            <a:avLst/>
          </a:prstGeom>
          <a:noFill/>
        </p:spPr>
        <p:txBody>
          <a:bodyPr wrap="square" rtlCol="0">
            <a:spAutoFit/>
          </a:bodyPr>
          <a:lstStyle/>
          <a:p>
            <a:r>
              <a:rPr lang="en-US" sz="1200" dirty="0" smtClean="0"/>
              <a:t>HEAPIFY(A, 1)</a:t>
            </a:r>
            <a:endParaRPr lang="en-US" sz="1200" dirty="0"/>
          </a:p>
        </p:txBody>
      </p: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6" name="Rectangle 5"/>
          <p:cNvSpPr/>
          <p:nvPr/>
        </p:nvSpPr>
        <p:spPr>
          <a:xfrm>
            <a:off x="1864438" y="2676525"/>
            <a:ext cx="332143" cy="369332"/>
          </a:xfrm>
          <a:prstGeom prst="rect">
            <a:avLst/>
          </a:prstGeom>
        </p:spPr>
        <p:txBody>
          <a:bodyPr wrap="none">
            <a:spAutoFit/>
          </a:bodyPr>
          <a:lstStyle/>
          <a:p>
            <a:pPr algn="ctr"/>
            <a:r>
              <a:rPr lang="en-US" dirty="0"/>
              <a:t>4</a:t>
            </a:r>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8" name="Rectangle 7"/>
          <p:cNvSpPr/>
          <p:nvPr/>
        </p:nvSpPr>
        <p:spPr>
          <a:xfrm>
            <a:off x="1740613" y="5612368"/>
            <a:ext cx="332143" cy="369332"/>
          </a:xfrm>
          <a:prstGeom prst="rect">
            <a:avLst/>
          </a:prstGeom>
        </p:spPr>
        <p:txBody>
          <a:bodyPr wrap="none">
            <a:spAutoFit/>
          </a:bodyPr>
          <a:lstStyle/>
          <a:p>
            <a:pPr algn="ctr"/>
            <a:r>
              <a:rPr lang="en-US" dirty="0"/>
              <a:t>4</a:t>
            </a:r>
          </a:p>
        </p:txBody>
      </p:sp>
      <p:sp>
        <p:nvSpPr>
          <p:cNvPr id="59" name="Rectangle 3"/>
          <p:cNvSpPr txBox="1">
            <a:spLocks noChangeArrowheads="1"/>
          </p:cNvSpPr>
          <p:nvPr/>
        </p:nvSpPr>
        <p:spPr>
          <a:xfrm>
            <a:off x="6400800" y="403860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 name="Rectangle 4"/>
          <p:cNvSpPr/>
          <p:nvPr/>
        </p:nvSpPr>
        <p:spPr>
          <a:xfrm>
            <a:off x="949132" y="3745468"/>
            <a:ext cx="479618" cy="369332"/>
          </a:xfrm>
          <a:prstGeom prst="rect">
            <a:avLst/>
          </a:prstGeom>
        </p:spPr>
        <p:txBody>
          <a:bodyPr wrap="none">
            <a:spAutoFit/>
          </a:bodyPr>
          <a:lstStyle/>
          <a:p>
            <a:pPr algn="ctr"/>
            <a:r>
              <a:rPr lang="en-US" dirty="0"/>
              <a:t>14</a:t>
            </a:r>
          </a:p>
        </p:txBody>
      </p:sp>
      <p:sp>
        <p:nvSpPr>
          <p:cNvPr id="9" name="Rectangle 8"/>
          <p:cNvSpPr/>
          <p:nvPr/>
        </p:nvSpPr>
        <p:spPr>
          <a:xfrm>
            <a:off x="2590800" y="5612368"/>
            <a:ext cx="479618" cy="369332"/>
          </a:xfrm>
          <a:prstGeom prst="rect">
            <a:avLst/>
          </a:prstGeom>
        </p:spPr>
        <p:txBody>
          <a:bodyPr wrap="none">
            <a:spAutoFit/>
          </a:bodyPr>
          <a:lstStyle/>
          <a:p>
            <a:pPr algn="ctr"/>
            <a:r>
              <a:rPr lang="en-US" dirty="0"/>
              <a:t>14</a:t>
            </a:r>
          </a:p>
        </p:txBody>
      </p:sp>
    </p:spTree>
    <p:extLst>
      <p:ext uri="{BB962C8B-B14F-4D97-AF65-F5344CB8AC3E}">
        <p14:creationId xmlns:p14="http://schemas.microsoft.com/office/powerpoint/2010/main" val="3253679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0.00312 -0.00417 L -0.09392 0.15648 " pathEditMode="relative" rAng="0" ptsTypes="AA">
                                      <p:cBhvr>
                                        <p:cTn id="10" dur="2000" fill="hold"/>
                                        <p:tgtEl>
                                          <p:spTgt spid="6"/>
                                        </p:tgtEl>
                                        <p:attrNameLst>
                                          <p:attrName>ppt_x</p:attrName>
                                          <p:attrName>ppt_y</p:attrName>
                                        </p:attrNameLst>
                                      </p:cBhvr>
                                      <p:rCtr x="-4861" y="8032"/>
                                    </p:animMotion>
                                  </p:childTnLst>
                                </p:cTn>
                              </p:par>
                              <p:par>
                                <p:cTn id="11" presetID="37" presetClass="path" presetSubtype="0" accel="50000" decel="50000" fill="hold" grpId="0" nodeType="withEffect">
                                  <p:stCondLst>
                                    <p:cond delay="0"/>
                                  </p:stCondLst>
                                  <p:childTnLst>
                                    <p:animMotion origin="layout" path="M 3.05556E-6 -0.0007 L 0.02673 0.03981 C 0.03229 0.04884 0.04062 0.05393 0.04948 0.05393 C 0.05937 0.05393 0.06736 0.04884 0.07291 0.03981 L 0.09982 -0.0007 " pathEditMode="relative" rAng="0" ptsTypes="FffFF">
                                      <p:cBhvr>
                                        <p:cTn id="12" dur="2000" fill="hold"/>
                                        <p:tgtEl>
                                          <p:spTgt spid="8"/>
                                        </p:tgtEl>
                                        <p:attrNameLst>
                                          <p:attrName>ppt_x</p:attrName>
                                          <p:attrName>ppt_y</p:attrName>
                                        </p:attrNameLst>
                                      </p:cBhvr>
                                      <p:rCtr x="4983" y="2731"/>
                                    </p:animMotion>
                                  </p:childTnLst>
                                </p:cTn>
                              </p:par>
                            </p:childTnLst>
                          </p:cTn>
                        </p:par>
                        <p:par>
                          <p:cTn id="13" fill="hold">
                            <p:stCondLst>
                              <p:cond delay="2000"/>
                            </p:stCondLst>
                            <p:childTnLst>
                              <p:par>
                                <p:cTn id="14" presetID="42" presetClass="path" presetSubtype="0" accel="50000" decel="50000" fill="hold" grpId="0" nodeType="afterEffect">
                                  <p:stCondLst>
                                    <p:cond delay="0"/>
                                  </p:stCondLst>
                                  <p:childTnLst>
                                    <p:animMotion origin="layout" path="M 0.00435 -0.00348 L 0.09098 -0.15417 " pathEditMode="relative" rAng="0" ptsTypes="AA">
                                      <p:cBhvr>
                                        <p:cTn id="15" dur="2000" fill="hold"/>
                                        <p:tgtEl>
                                          <p:spTgt spid="5"/>
                                        </p:tgtEl>
                                        <p:attrNameLst>
                                          <p:attrName>ppt_x</p:attrName>
                                          <p:attrName>ppt_y</p:attrName>
                                        </p:attrNameLst>
                                      </p:cBhvr>
                                      <p:rCtr x="4323" y="-7546"/>
                                    </p:animMotion>
                                  </p:childTnLst>
                                </p:cTn>
                              </p:par>
                              <p:par>
                                <p:cTn id="16" presetID="37" presetClass="path" presetSubtype="0" accel="50000" decel="50000" fill="hold" grpId="0" nodeType="withEffect">
                                  <p:stCondLst>
                                    <p:cond delay="0"/>
                                  </p:stCondLst>
                                  <p:childTnLst>
                                    <p:animMotion origin="layout" path="M -0.00121 -0.0007 L -0.02847 0.03981 C -0.0342 0.04884 -0.0427 0.05393 -0.05156 0.05393 C -0.06163 0.05393 -0.06961 0.04884 -0.07534 0.03981 L -0.10243 -0.0007 " pathEditMode="relative" rAng="0" ptsTypes="FffFF">
                                      <p:cBhvr>
                                        <p:cTn id="17" dur="2000" fill="hold"/>
                                        <p:tgtEl>
                                          <p:spTgt spid="9"/>
                                        </p:tgtEl>
                                        <p:attrNameLst>
                                          <p:attrName>ppt_x</p:attrName>
                                          <p:attrName>ppt_y</p:attrName>
                                        </p:attrNameLst>
                                      </p:cBhvr>
                                      <p:rCtr x="-5069"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6" grpId="0"/>
      <p:bldP spid="8" grpId="0"/>
      <p:bldP spid="5" grpId="0"/>
      <p:bldP spid="9" grpId="0"/>
    </p:bld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a:ea typeface="Batang" pitchFamily="18" charset="-127"/>
              </a:rPr>
              <a:t>(Extract Maximum)</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7</a:t>
            </a:r>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65572" name="Text Box 38"/>
          <p:cNvSpPr txBox="1">
            <a:spLocks noChangeArrowheads="1"/>
          </p:cNvSpPr>
          <p:nvPr/>
        </p:nvSpPr>
        <p:spPr bwMode="auto">
          <a:xfrm>
            <a:off x="533400" y="1676400"/>
            <a:ext cx="2057400" cy="630942"/>
          </a:xfrm>
          <a:prstGeom prst="rect">
            <a:avLst/>
          </a:prstGeom>
          <a:noFill/>
          <a:ln w="9525">
            <a:noFill/>
            <a:miter lim="800000"/>
            <a:headEnd/>
            <a:tailEnd/>
          </a:ln>
        </p:spPr>
        <p:txBody>
          <a:bodyPr>
            <a:spAutoFit/>
          </a:bodyPr>
          <a:lstStyle/>
          <a:p>
            <a:pPr>
              <a:spcBef>
                <a:spcPct val="50000"/>
              </a:spcBef>
            </a:pPr>
            <a:r>
              <a:rPr lang="en-US" sz="1400" dirty="0" err="1" smtClean="0"/>
              <a:t>heap_size</a:t>
            </a:r>
            <a:r>
              <a:rPr lang="en-US" sz="1400" dirty="0" smtClean="0"/>
              <a:t> </a:t>
            </a:r>
            <a:r>
              <a:rPr lang="en-US" sz="1400" dirty="0"/>
              <a:t>= </a:t>
            </a:r>
            <a:r>
              <a:rPr lang="en-US" sz="1400" dirty="0" smtClean="0"/>
              <a:t>10</a:t>
            </a:r>
          </a:p>
          <a:p>
            <a:pPr>
              <a:spcBef>
                <a:spcPct val="50000"/>
              </a:spcBef>
            </a:pPr>
            <a:r>
              <a:rPr lang="en-US" sz="1400" dirty="0" smtClean="0"/>
              <a:t>max = 18</a:t>
            </a:r>
            <a:endParaRPr lang="en-US" sz="1400" dirty="0"/>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88</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50" name="Rectangle 3"/>
          <p:cNvSpPr txBox="1">
            <a:spLocks noChangeArrowheads="1"/>
          </p:cNvSpPr>
          <p:nvPr/>
        </p:nvSpPr>
        <p:spPr>
          <a:xfrm>
            <a:off x="5867400" y="1447800"/>
            <a:ext cx="3048000" cy="259080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Font typeface="Wingdings" pitchFamily="2" charset="2"/>
              <a:buNone/>
            </a:pPr>
            <a:r>
              <a:rPr lang="en-US" altLang="ko-KR" sz="1000" b="1" dirty="0" err="1" smtClean="0">
                <a:latin typeface="Courier New" pitchFamily="49" charset="0"/>
                <a:ea typeface="Batang" pitchFamily="18" charset="-127"/>
                <a:cs typeface="Courier New" pitchFamily="49" charset="0"/>
              </a:rPr>
              <a:t>Extract_Max</a:t>
            </a:r>
            <a:r>
              <a:rPr lang="en-US" altLang="ko-KR" sz="1000" dirty="0" smtClean="0">
                <a:latin typeface="Courier New" pitchFamily="49" charset="0"/>
                <a:ea typeface="Batang" pitchFamily="18" charset="-127"/>
                <a:cs typeface="Courier New" pitchFamily="49" charset="0"/>
              </a:rPr>
              <a:t>(A)</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if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&lt;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Error “heap underflow”</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else</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smtClean="0">
                <a:latin typeface="Courier New" pitchFamily="49" charset="0"/>
                <a:ea typeface="Batang" pitchFamily="18" charset="-127"/>
                <a:cs typeface="Courier New" pitchFamily="49" charset="0"/>
              </a:rPr>
              <a:t>    	max = A[0];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smtClean="0">
                <a:latin typeface="Courier New" pitchFamily="49" charset="0"/>
                <a:ea typeface="Batang" pitchFamily="18" charset="-127"/>
                <a:cs typeface="Courier New" pitchFamily="49" charset="0"/>
              </a:rPr>
              <a:t>		A[0] = A[</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6</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1;</a:t>
            </a:r>
          </a:p>
          <a:p>
            <a:pPr algn="just">
              <a:buFont typeface="Wingdings" pitchFamily="2" charset="2"/>
              <a:buNone/>
            </a:pPr>
            <a:r>
              <a:rPr lang="en-US" altLang="ko-KR" sz="1000" b="1" dirty="0" smtClean="0">
                <a:solidFill>
                  <a:srgbClr val="FF0000"/>
                </a:solidFill>
                <a:latin typeface="Courier New" pitchFamily="49" charset="0"/>
                <a:ea typeface="Batang" pitchFamily="18" charset="-127"/>
                <a:cs typeface="Courier New" pitchFamily="49" charset="0"/>
              </a:rPr>
              <a:t>7</a:t>
            </a:r>
            <a:r>
              <a:rPr lang="en-US" altLang="ko-KR" sz="1000" b="1" dirty="0" smtClean="0">
                <a:latin typeface="Courier New" pitchFamily="49" charset="0"/>
                <a:ea typeface="Batang" pitchFamily="18" charset="-127"/>
                <a:cs typeface="Courier New" pitchFamily="49" charset="0"/>
              </a:rPr>
              <a:t>		HEAPIFY</a:t>
            </a:r>
            <a:r>
              <a:rPr lang="en-US" altLang="ko-KR" sz="1000" dirty="0" smtClean="0">
                <a:latin typeface="Courier New" pitchFamily="49" charset="0"/>
                <a:ea typeface="Batang" pitchFamily="18" charset="-127"/>
                <a:cs typeface="Courier New" pitchFamily="49" charset="0"/>
              </a:rPr>
              <a:t> (A, 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8</a:t>
            </a:r>
            <a:r>
              <a:rPr lang="en-US" altLang="ko-KR" sz="1000" dirty="0" smtClean="0">
                <a:latin typeface="Courier New" pitchFamily="49" charset="0"/>
                <a:ea typeface="Batang" pitchFamily="18" charset="-127"/>
                <a:cs typeface="Courier New" pitchFamily="49" charset="0"/>
              </a:rPr>
              <a:t>		return (max);</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buFont typeface="Wingdings" pitchFamily="2" charset="2"/>
              <a:buNone/>
            </a:pPr>
            <a:endParaRPr lang="en-US" sz="1000" dirty="0" smtClean="0"/>
          </a:p>
        </p:txBody>
      </p:sp>
      <p:cxnSp>
        <p:nvCxnSpPr>
          <p:cNvPr id="4" name="Straight Arrow Connector 3"/>
          <p:cNvCxnSpPr/>
          <p:nvPr/>
        </p:nvCxnSpPr>
        <p:spPr bwMode="auto">
          <a:xfrm>
            <a:off x="5410200" y="3200400"/>
            <a:ext cx="3810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55" name="TextBox 54"/>
          <p:cNvSpPr txBox="1"/>
          <p:nvPr/>
        </p:nvSpPr>
        <p:spPr>
          <a:xfrm>
            <a:off x="1066800" y="3352800"/>
            <a:ext cx="1524000" cy="276999"/>
          </a:xfrm>
          <a:prstGeom prst="rect">
            <a:avLst/>
          </a:prstGeom>
          <a:noFill/>
        </p:spPr>
        <p:txBody>
          <a:bodyPr wrap="square" rtlCol="0">
            <a:spAutoFit/>
          </a:bodyPr>
          <a:lstStyle/>
          <a:p>
            <a:r>
              <a:rPr lang="en-US" sz="1200" dirty="0" smtClean="0"/>
              <a:t>HEAPIFY(A, </a:t>
            </a:r>
            <a:r>
              <a:rPr lang="en-US" sz="1200" dirty="0"/>
              <a:t>3</a:t>
            </a:r>
            <a:r>
              <a:rPr lang="en-US" sz="1200" dirty="0" smtClean="0"/>
              <a:t>)</a:t>
            </a:r>
            <a:endParaRPr lang="en-US" sz="1200" dirty="0"/>
          </a:p>
        </p:txBody>
      </p: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6" name="Rectangle 5"/>
          <p:cNvSpPr/>
          <p:nvPr/>
        </p:nvSpPr>
        <p:spPr>
          <a:xfrm>
            <a:off x="1790700" y="2676525"/>
            <a:ext cx="479619" cy="369332"/>
          </a:xfrm>
          <a:prstGeom prst="rect">
            <a:avLst/>
          </a:prstGeom>
        </p:spPr>
        <p:txBody>
          <a:bodyPr wrap="none">
            <a:spAutoFit/>
          </a:bodyPr>
          <a:lstStyle/>
          <a:p>
            <a:pPr algn="ctr"/>
            <a:r>
              <a:rPr lang="en-US" dirty="0" smtClean="0"/>
              <a:t>14</a:t>
            </a:r>
            <a:endParaRPr lang="en-US" dirty="0"/>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8" name="Rectangle 7"/>
          <p:cNvSpPr/>
          <p:nvPr/>
        </p:nvSpPr>
        <p:spPr>
          <a:xfrm>
            <a:off x="1666875" y="5612368"/>
            <a:ext cx="479619" cy="369332"/>
          </a:xfrm>
          <a:prstGeom prst="rect">
            <a:avLst/>
          </a:prstGeom>
        </p:spPr>
        <p:txBody>
          <a:bodyPr wrap="none">
            <a:spAutoFit/>
          </a:bodyPr>
          <a:lstStyle/>
          <a:p>
            <a:pPr algn="ctr"/>
            <a:r>
              <a:rPr lang="en-US" dirty="0" smtClean="0"/>
              <a:t>14</a:t>
            </a:r>
            <a:endParaRPr lang="en-US" dirty="0"/>
          </a:p>
        </p:txBody>
      </p:sp>
      <p:sp>
        <p:nvSpPr>
          <p:cNvPr id="59" name="Rectangle 3"/>
          <p:cNvSpPr txBox="1">
            <a:spLocks noChangeArrowheads="1"/>
          </p:cNvSpPr>
          <p:nvPr/>
        </p:nvSpPr>
        <p:spPr>
          <a:xfrm>
            <a:off x="6400800" y="4038600"/>
            <a:ext cx="2514600" cy="188595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EEECE1"/>
              </a:buClr>
              <a:buFont typeface="Wingdings" pitchFamily="2" charset="2"/>
              <a:buNone/>
            </a:pP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i)</a:t>
            </a:r>
          </a:p>
          <a:p>
            <a:pPr algn="just">
              <a:buClr>
                <a:srgbClr val="EEECE1"/>
              </a:buClr>
              <a:buFont typeface="Wingdings" pitchFamily="2" charset="2"/>
              <a:buNone/>
            </a:pPr>
            <a:r>
              <a:rPr lang="en-US" altLang="ko-KR" sz="600" smtClean="0">
                <a:solidFill>
                  <a:prstClr val="black"/>
                </a:solidFill>
                <a:latin typeface="Courier New" pitchFamily="49" charset="0"/>
                <a:ea typeface="Batang" pitchFamily="18" charset="-127"/>
                <a:cs typeface="Courier New" pitchFamily="49" charset="0"/>
              </a:rPr>
              <a: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a:t>
            </a:r>
            <a:r>
              <a:rPr lang="en-US" altLang="ko-KR" sz="600" smtClean="0">
                <a:solidFill>
                  <a:prstClr val="black"/>
                </a:solidFill>
                <a:latin typeface="Courier New" pitchFamily="49" charset="0"/>
                <a:ea typeface="Batang" pitchFamily="18" charset="-127"/>
                <a:cs typeface="Courier New" pitchFamily="49" charset="0"/>
              </a:rPr>
              <a:t>	L = LeftChild(i);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2</a:t>
            </a:r>
            <a:r>
              <a:rPr lang="en-US" altLang="ko-KR" sz="600" smtClean="0">
                <a:solidFill>
                  <a:prstClr val="black"/>
                </a:solidFill>
                <a:latin typeface="Courier New" pitchFamily="49" charset="0"/>
                <a:ea typeface="Batang" pitchFamily="18" charset="-127"/>
                <a:cs typeface="Courier New" pitchFamily="49" charset="0"/>
              </a:rPr>
              <a:t>	R = RightChild(i);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3</a:t>
            </a:r>
            <a:r>
              <a:rPr lang="en-US" altLang="ko-KR" sz="600" smtClean="0">
                <a:solidFill>
                  <a:prstClr val="black"/>
                </a:solidFill>
                <a:latin typeface="Courier New" pitchFamily="49" charset="0"/>
                <a:ea typeface="Batang" pitchFamily="18" charset="-127"/>
                <a:cs typeface="Courier New" pitchFamily="49" charset="0"/>
              </a:rPr>
              <a:t>	if L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A[L] &gt;A[i]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4</a:t>
            </a:r>
            <a:r>
              <a:rPr lang="en-US" altLang="ko-KR" sz="600" smtClean="0">
                <a:solidFill>
                  <a:prstClr val="black"/>
                </a:solidFill>
                <a:latin typeface="Courier New" pitchFamily="49" charset="0"/>
                <a:ea typeface="Batang" pitchFamily="18" charset="-127"/>
                <a:cs typeface="Courier New" pitchFamily="49" charset="0"/>
              </a:rPr>
              <a:t>     	 Largest = L;</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5</a:t>
            </a:r>
            <a:r>
              <a:rPr lang="en-US" altLang="ko-KR" sz="600" smtClean="0">
                <a:solidFill>
                  <a:prstClr val="black"/>
                </a:solidFill>
                <a:latin typeface="Courier New" pitchFamily="49" charset="0"/>
                <a:ea typeface="Batang" pitchFamily="18" charset="-127"/>
                <a:cs typeface="Courier New" pitchFamily="49" charset="0"/>
              </a:rPr>
              <a:t>	else</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6</a:t>
            </a:r>
            <a:r>
              <a:rPr lang="en-US" altLang="ko-KR" sz="600" smtClean="0">
                <a:solidFill>
                  <a:prstClr val="black"/>
                </a:solidFill>
                <a:latin typeface="Courier New" pitchFamily="49" charset="0"/>
                <a:ea typeface="Batang" pitchFamily="18" charset="-127"/>
                <a:cs typeface="Courier New" pitchFamily="49" charset="0"/>
              </a:rPr>
              <a:t>		Lagest =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7</a:t>
            </a:r>
            <a:r>
              <a:rPr lang="en-US" altLang="ko-KR" sz="600" smtClean="0">
                <a:solidFill>
                  <a:prstClr val="black"/>
                </a:solidFill>
                <a:latin typeface="Courier New" pitchFamily="49" charset="0"/>
                <a:ea typeface="Batang" pitchFamily="18" charset="-127"/>
                <a:cs typeface="Courier New" pitchFamily="49" charset="0"/>
              </a:rPr>
              <a:t>	if  R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Heapsize(A) and A[R] &gt;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8</a:t>
            </a:r>
            <a:r>
              <a:rPr lang="en-US" altLang="ko-KR" sz="600" smtClean="0">
                <a:solidFill>
                  <a:prstClr val="black"/>
                </a:solidFill>
                <a:latin typeface="Courier New" pitchFamily="49" charset="0"/>
                <a:ea typeface="Batang" pitchFamily="18" charset="-127"/>
                <a:cs typeface="Courier New" pitchFamily="49" charset="0"/>
              </a:rPr>
              <a:t>		Largest = r;</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9</a:t>
            </a:r>
            <a:r>
              <a:rPr lang="en-US" altLang="ko-KR" sz="600" smtClean="0">
                <a:solidFill>
                  <a:prstClr val="black"/>
                </a:solidFill>
                <a:latin typeface="Courier New" pitchFamily="49" charset="0"/>
                <a:ea typeface="Batang" pitchFamily="18" charset="-127"/>
                <a:cs typeface="Courier New" pitchFamily="49" charset="0"/>
              </a:rPr>
              <a:t>	if Largest </a:t>
            </a:r>
            <a:r>
              <a:rPr lang="en-US" altLang="ko-KR" sz="600" smtClean="0">
                <a:solidFill>
                  <a:prstClr val="black"/>
                </a:solidFill>
                <a:latin typeface="Courier New" pitchFamily="49" charset="0"/>
                <a:ea typeface="Batang" pitchFamily="18" charset="-127"/>
                <a:cs typeface="Courier New" pitchFamily="49" charset="0"/>
                <a:sym typeface="Symbol" pitchFamily="18" charset="2"/>
              </a:rPr>
              <a:t></a:t>
            </a:r>
            <a:r>
              <a:rPr lang="en-US" altLang="ko-KR" sz="600" smtClean="0">
                <a:solidFill>
                  <a:prstClr val="black"/>
                </a:solidFill>
                <a:latin typeface="Courier New" pitchFamily="49" charset="0"/>
                <a:ea typeface="Batang" pitchFamily="18" charset="-127"/>
                <a:cs typeface="Courier New" pitchFamily="49" charset="0"/>
              </a:rPr>
              <a:t> i</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10</a:t>
            </a:r>
            <a:r>
              <a:rPr lang="en-US" altLang="ko-KR" sz="600" smtClean="0">
                <a:solidFill>
                  <a:prstClr val="black"/>
                </a:solidFill>
                <a:latin typeface="Courier New" pitchFamily="49" charset="0"/>
                <a:ea typeface="Batang" pitchFamily="18" charset="-127"/>
                <a:cs typeface="Courier New" pitchFamily="49" charset="0"/>
              </a:rPr>
              <a:t>	{</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11</a:t>
            </a:r>
            <a:r>
              <a:rPr lang="en-US" altLang="ko-KR" sz="600" smtClean="0">
                <a:solidFill>
                  <a:prstClr val="black"/>
                </a:solidFill>
                <a:latin typeface="Courier New" pitchFamily="49" charset="0"/>
                <a:ea typeface="Batang" pitchFamily="18" charset="-127"/>
                <a:cs typeface="Courier New" pitchFamily="49" charset="0"/>
              </a:rPr>
              <a:t>		Swap (A[i], A[Largest]);</a:t>
            </a:r>
          </a:p>
          <a:p>
            <a:pPr algn="just">
              <a:buClr>
                <a:srgbClr val="EEECE1"/>
              </a:buClr>
              <a:buFont typeface="Wingdings" pitchFamily="2" charset="2"/>
              <a:buNone/>
            </a:pPr>
            <a:r>
              <a:rPr lang="en-US" altLang="ko-KR" sz="600" smtClean="0">
                <a:solidFill>
                  <a:srgbClr val="FF0000"/>
                </a:solidFill>
                <a:latin typeface="Courier New" pitchFamily="49" charset="0"/>
                <a:ea typeface="Batang" pitchFamily="18" charset="-127"/>
                <a:cs typeface="Courier New" pitchFamily="49" charset="0"/>
              </a:rPr>
              <a:t>12</a:t>
            </a:r>
            <a:r>
              <a:rPr lang="en-US" altLang="ko-KR" sz="600" smtClean="0">
                <a:solidFill>
                  <a:prstClr val="black"/>
                </a:solidFill>
                <a:latin typeface="Courier New" pitchFamily="49" charset="0"/>
                <a:ea typeface="Batang" pitchFamily="18" charset="-127"/>
                <a:cs typeface="Courier New" pitchFamily="49" charset="0"/>
              </a:rPr>
              <a:t>		</a:t>
            </a:r>
            <a:r>
              <a:rPr lang="en-US" altLang="ko-KR" sz="600" b="1" smtClean="0">
                <a:solidFill>
                  <a:prstClr val="black"/>
                </a:solidFill>
                <a:latin typeface="Courier New" pitchFamily="49" charset="0"/>
                <a:ea typeface="Batang" pitchFamily="18" charset="-127"/>
                <a:cs typeface="Courier New" pitchFamily="49" charset="0"/>
              </a:rPr>
              <a:t>HEAPIFY</a:t>
            </a:r>
            <a:r>
              <a:rPr lang="en-US" altLang="ko-KR" sz="600" smtClean="0">
                <a:solidFill>
                  <a:prstClr val="black"/>
                </a:solidFill>
                <a:latin typeface="Courier New" pitchFamily="49" charset="0"/>
                <a:ea typeface="Batang" pitchFamily="18" charset="-127"/>
                <a:cs typeface="Courier New" pitchFamily="49" charset="0"/>
              </a:rPr>
              <a:t>(A, Largest);</a:t>
            </a:r>
          </a:p>
          <a:p>
            <a:pPr algn="just">
              <a:buClr>
                <a:srgbClr val="EEECE1"/>
              </a:buClr>
              <a:buFont typeface="Wingdings" pitchFamily="2" charset="2"/>
              <a:buNone/>
            </a:pPr>
            <a:r>
              <a:rPr lang="en-US" sz="600" smtClean="0">
                <a:solidFill>
                  <a:srgbClr val="FF0000"/>
                </a:solidFill>
                <a:latin typeface="Courier New" pitchFamily="49" charset="0"/>
                <a:ea typeface="Batang" pitchFamily="18" charset="-127"/>
                <a:cs typeface="Courier New" pitchFamily="49" charset="0"/>
              </a:rPr>
              <a:t>13</a:t>
            </a:r>
            <a:r>
              <a:rPr lang="en-US" sz="600" smtClean="0">
                <a:solidFill>
                  <a:prstClr val="black"/>
                </a:solidFill>
                <a:latin typeface="Courier New" pitchFamily="49" charset="0"/>
                <a:ea typeface="Batang" pitchFamily="18" charset="-127"/>
                <a:cs typeface="Courier New" pitchFamily="49" charset="0"/>
              </a:rPr>
              <a:t>	} </a:t>
            </a:r>
            <a:r>
              <a:rPr lang="en-US" sz="600" smtClean="0">
                <a:solidFill>
                  <a:srgbClr val="009900"/>
                </a:solidFill>
                <a:latin typeface="Courier New" pitchFamily="49" charset="0"/>
                <a:ea typeface="Batang" pitchFamily="18" charset="-127"/>
                <a:cs typeface="Courier New" pitchFamily="49" charset="0"/>
              </a:rPr>
              <a:t>//end if</a:t>
            </a:r>
          </a:p>
          <a:p>
            <a:pPr algn="just">
              <a:buClr>
                <a:srgbClr val="EEECE1"/>
              </a:buClr>
              <a:buFont typeface="Wingdings" pitchFamily="2" charset="2"/>
              <a:buNone/>
            </a:pPr>
            <a:r>
              <a:rPr lang="en-US" sz="600" smtClean="0">
                <a:solidFill>
                  <a:prstClr val="black"/>
                </a:solidFill>
                <a:latin typeface="Courier New" pitchFamily="49" charset="0"/>
                <a:ea typeface="Batang" pitchFamily="18" charset="-127"/>
                <a:cs typeface="Courier New" pitchFamily="49" charset="0"/>
              </a:rPr>
              <a:t>}</a:t>
            </a:r>
            <a:r>
              <a:rPr lang="en-US" sz="600" smtClean="0">
                <a:solidFill>
                  <a:srgbClr val="009900"/>
                </a:solidFill>
                <a:latin typeface="Courier New" pitchFamily="49" charset="0"/>
                <a:ea typeface="Batang" pitchFamily="18" charset="-127"/>
                <a:cs typeface="Courier New" pitchFamily="49" charset="0"/>
              </a:rPr>
              <a:t>// end of HEAPIFY</a:t>
            </a:r>
            <a:endParaRPr lang="en-US" sz="600" dirty="0" smtClean="0">
              <a:solidFill>
                <a:srgbClr val="009900"/>
              </a:solidFill>
              <a:latin typeface="Courier New" pitchFamily="49" charset="0"/>
              <a:ea typeface="Batang" pitchFamily="18" charset="-127"/>
              <a:cs typeface="Courier New" pitchFamily="49" charset="0"/>
            </a:endParaRPr>
          </a:p>
        </p:txBody>
      </p:sp>
      <p:sp>
        <p:nvSpPr>
          <p:cNvPr id="5" name="Rectangle 4"/>
          <p:cNvSpPr/>
          <p:nvPr/>
        </p:nvSpPr>
        <p:spPr>
          <a:xfrm>
            <a:off x="1022870" y="3745468"/>
            <a:ext cx="332142" cy="369332"/>
          </a:xfrm>
          <a:prstGeom prst="rect">
            <a:avLst/>
          </a:prstGeom>
        </p:spPr>
        <p:txBody>
          <a:bodyPr wrap="none">
            <a:spAutoFit/>
          </a:bodyPr>
          <a:lstStyle/>
          <a:p>
            <a:pPr algn="ctr"/>
            <a:r>
              <a:rPr lang="en-US" dirty="0" smtClean="0"/>
              <a:t>4</a:t>
            </a:r>
            <a:endParaRPr lang="en-US" dirty="0"/>
          </a:p>
        </p:txBody>
      </p:sp>
      <p:sp>
        <p:nvSpPr>
          <p:cNvPr id="9" name="Rectangle 8"/>
          <p:cNvSpPr/>
          <p:nvPr/>
        </p:nvSpPr>
        <p:spPr>
          <a:xfrm>
            <a:off x="2664538" y="5612368"/>
            <a:ext cx="332142" cy="369332"/>
          </a:xfrm>
          <a:prstGeom prst="rect">
            <a:avLst/>
          </a:prstGeom>
        </p:spPr>
        <p:txBody>
          <a:bodyPr wrap="none">
            <a:spAutoFit/>
          </a:bodyPr>
          <a:lstStyle/>
          <a:p>
            <a:pPr algn="ctr"/>
            <a:r>
              <a:rPr lang="en-US" dirty="0" smtClean="0"/>
              <a:t>4</a:t>
            </a:r>
            <a:endParaRPr lang="en-US" dirty="0"/>
          </a:p>
        </p:txBody>
      </p:sp>
      <p:sp>
        <p:nvSpPr>
          <p:cNvPr id="10" name="Rectangle 9"/>
          <p:cNvSpPr/>
          <p:nvPr/>
        </p:nvSpPr>
        <p:spPr>
          <a:xfrm>
            <a:off x="1485900" y="4736068"/>
            <a:ext cx="332142" cy="369332"/>
          </a:xfrm>
          <a:prstGeom prst="rect">
            <a:avLst/>
          </a:prstGeom>
        </p:spPr>
        <p:txBody>
          <a:bodyPr wrap="none">
            <a:spAutoFit/>
          </a:bodyPr>
          <a:lstStyle/>
          <a:p>
            <a:pPr algn="ctr"/>
            <a:r>
              <a:rPr lang="en-US" dirty="0"/>
              <a:t>8</a:t>
            </a:r>
          </a:p>
        </p:txBody>
      </p:sp>
      <p:sp>
        <p:nvSpPr>
          <p:cNvPr id="11" name="Rectangle 10"/>
          <p:cNvSpPr/>
          <p:nvPr/>
        </p:nvSpPr>
        <p:spPr>
          <a:xfrm>
            <a:off x="4944708" y="5612368"/>
            <a:ext cx="332142" cy="369332"/>
          </a:xfrm>
          <a:prstGeom prst="rect">
            <a:avLst/>
          </a:prstGeom>
        </p:spPr>
        <p:txBody>
          <a:bodyPr wrap="none">
            <a:spAutoFit/>
          </a:bodyPr>
          <a:lstStyle/>
          <a:p>
            <a:pPr algn="ctr"/>
            <a:r>
              <a:rPr lang="en-US" dirty="0"/>
              <a:t>8</a:t>
            </a:r>
          </a:p>
        </p:txBody>
      </p:sp>
    </p:spTree>
    <p:extLst>
      <p:ext uri="{BB962C8B-B14F-4D97-AF65-F5344CB8AC3E}">
        <p14:creationId xmlns:p14="http://schemas.microsoft.com/office/powerpoint/2010/main" val="3264434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42" presetClass="path" presetSubtype="0" accel="50000" decel="50000" fill="hold" grpId="0" nodeType="clickEffect">
                                  <p:stCondLst>
                                    <p:cond delay="0"/>
                                  </p:stCondLst>
                                  <p:childTnLst>
                                    <p:animMotion origin="layout" path="M 0.00521 -0.00278 L 0.05018 0.14652 " pathEditMode="relative" rAng="0" ptsTypes="AA">
                                      <p:cBhvr>
                                        <p:cTn id="10" dur="2000" fill="hold"/>
                                        <p:tgtEl>
                                          <p:spTgt spid="5"/>
                                        </p:tgtEl>
                                        <p:attrNameLst>
                                          <p:attrName>ppt_x</p:attrName>
                                          <p:attrName>ppt_y</p:attrName>
                                        </p:attrNameLst>
                                      </p:cBhvr>
                                      <p:rCtr x="2240" y="7454"/>
                                    </p:animMotion>
                                  </p:childTnLst>
                                </p:cTn>
                              </p:par>
                              <p:par>
                                <p:cTn id="11" presetID="37" presetClass="path" presetSubtype="0" accel="50000" decel="50000" fill="hold" grpId="0" nodeType="withEffect">
                                  <p:stCondLst>
                                    <p:cond delay="0"/>
                                  </p:stCondLst>
                                  <p:childTnLst>
                                    <p:animMotion origin="layout" path="M 0 0 L 0.067 0.04 C 0.081 0.049 0.102 0.054 0.124 0.054 C 0.149 0.054 0.169 0.049 0.183 0.04 L 0.25 0 E" pathEditMode="relative" ptsTypes="">
                                      <p:cBhvr>
                                        <p:cTn id="12" dur="2000" fill="hold"/>
                                        <p:tgtEl>
                                          <p:spTgt spid="9"/>
                                        </p:tgtEl>
                                        <p:attrNameLst>
                                          <p:attrName>ppt_x</p:attrName>
                                          <p:attrName>ppt_y</p:attrName>
                                        </p:attrNameLst>
                                      </p:cBhvr>
                                    </p:animMotion>
                                  </p:childTnLst>
                                </p:cTn>
                              </p:par>
                            </p:childTnLst>
                          </p:cTn>
                        </p:par>
                        <p:par>
                          <p:cTn id="13" fill="hold">
                            <p:stCondLst>
                              <p:cond delay="2000"/>
                            </p:stCondLst>
                            <p:childTnLst>
                              <p:par>
                                <p:cTn id="14" presetID="42" presetClass="path" presetSubtype="0" accel="50000" decel="50000" fill="hold" grpId="0" nodeType="afterEffect">
                                  <p:stCondLst>
                                    <p:cond delay="0"/>
                                  </p:stCondLst>
                                  <p:childTnLst>
                                    <p:animMotion origin="layout" path="M -0.00348 -0.00347 L -0.0507 -0.14305 " pathEditMode="relative" rAng="0" ptsTypes="AA">
                                      <p:cBhvr>
                                        <p:cTn id="15" dur="2000" fill="hold"/>
                                        <p:tgtEl>
                                          <p:spTgt spid="10"/>
                                        </p:tgtEl>
                                        <p:attrNameLst>
                                          <p:attrName>ppt_x</p:attrName>
                                          <p:attrName>ppt_y</p:attrName>
                                        </p:attrNameLst>
                                      </p:cBhvr>
                                      <p:rCtr x="-2361" y="-6991"/>
                                    </p:animMotion>
                                  </p:childTnLst>
                                </p:cTn>
                              </p:par>
                              <p:par>
                                <p:cTn id="16" presetID="37" presetClass="path" presetSubtype="0" accel="50000" decel="50000" fill="hold" grpId="0" nodeType="withEffect">
                                  <p:stCondLst>
                                    <p:cond delay="0"/>
                                  </p:stCondLst>
                                  <p:childTnLst>
                                    <p:animMotion origin="layout" path="M 0.00069 -4.44444E-6 L -0.06649 0.04051 C -0.08056 0.04954 -0.10174 0.05463 -0.12361 0.05463 C -0.14861 0.05463 -0.16875 0.04954 -0.18281 0.04051 L -0.24983 -4.44444E-6 " pathEditMode="relative" rAng="0" ptsTypes="FffFF">
                                      <p:cBhvr>
                                        <p:cTn id="17" dur="2000" fill="hold"/>
                                        <p:tgtEl>
                                          <p:spTgt spid="11"/>
                                        </p:tgtEl>
                                        <p:attrNameLst>
                                          <p:attrName>ppt_x</p:attrName>
                                          <p:attrName>ppt_y</p:attrName>
                                        </p:attrNameLst>
                                      </p:cBhvr>
                                      <p:rCtr x="-12535" y="2731"/>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 grpId="0"/>
      <p:bldP spid="5" grpId="0"/>
      <p:bldP spid="9" grpId="0"/>
      <p:bldP spid="10" grpId="0"/>
      <p:bldP spid="11" grpId="0"/>
    </p:bld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a:ea typeface="Batang" pitchFamily="18" charset="-127"/>
              </a:rPr>
              <a:t>(Extract Maximum)</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8</a:t>
            </a: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7</a:t>
            </a:r>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4</a:t>
            </a:r>
            <a:endParaRPr lang="en-US" dirty="0"/>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65572" name="Text Box 38"/>
          <p:cNvSpPr txBox="1">
            <a:spLocks noChangeArrowheads="1"/>
          </p:cNvSpPr>
          <p:nvPr/>
        </p:nvSpPr>
        <p:spPr bwMode="auto">
          <a:xfrm>
            <a:off x="533400" y="1676400"/>
            <a:ext cx="2057400" cy="630942"/>
          </a:xfrm>
          <a:prstGeom prst="rect">
            <a:avLst/>
          </a:prstGeom>
          <a:noFill/>
          <a:ln w="9525">
            <a:noFill/>
            <a:miter lim="800000"/>
            <a:headEnd/>
            <a:tailEnd/>
          </a:ln>
        </p:spPr>
        <p:txBody>
          <a:bodyPr>
            <a:spAutoFit/>
          </a:bodyPr>
          <a:lstStyle/>
          <a:p>
            <a:pPr>
              <a:spcBef>
                <a:spcPct val="50000"/>
              </a:spcBef>
            </a:pPr>
            <a:r>
              <a:rPr lang="en-US" sz="1400" dirty="0" err="1" smtClean="0"/>
              <a:t>heap_size</a:t>
            </a:r>
            <a:r>
              <a:rPr lang="en-US" sz="1400" dirty="0" smtClean="0"/>
              <a:t> </a:t>
            </a:r>
            <a:r>
              <a:rPr lang="en-US" sz="1400" dirty="0"/>
              <a:t>= </a:t>
            </a:r>
            <a:r>
              <a:rPr lang="en-US" sz="1400" dirty="0" smtClean="0"/>
              <a:t>10</a:t>
            </a:r>
          </a:p>
          <a:p>
            <a:pPr>
              <a:spcBef>
                <a:spcPct val="50000"/>
              </a:spcBef>
            </a:pPr>
            <a:r>
              <a:rPr lang="en-US" sz="1400" dirty="0" smtClean="0"/>
              <a:t>max = 18</a:t>
            </a:r>
            <a:endParaRPr lang="en-US" sz="1400" dirty="0"/>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89</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50" name="Rectangle 3"/>
          <p:cNvSpPr txBox="1">
            <a:spLocks noChangeArrowheads="1"/>
          </p:cNvSpPr>
          <p:nvPr/>
        </p:nvSpPr>
        <p:spPr>
          <a:xfrm>
            <a:off x="5867400" y="1447800"/>
            <a:ext cx="3048000" cy="2590800"/>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Font typeface="Wingdings" pitchFamily="2" charset="2"/>
              <a:buNone/>
            </a:pPr>
            <a:r>
              <a:rPr lang="en-US" altLang="ko-KR" sz="1000" b="1" dirty="0" err="1" smtClean="0">
                <a:latin typeface="Courier New" pitchFamily="49" charset="0"/>
                <a:ea typeface="Batang" pitchFamily="18" charset="-127"/>
                <a:cs typeface="Courier New" pitchFamily="49" charset="0"/>
              </a:rPr>
              <a:t>Extract_Max</a:t>
            </a:r>
            <a:r>
              <a:rPr lang="en-US" altLang="ko-KR" sz="1000" dirty="0" smtClean="0">
                <a:latin typeface="Courier New" pitchFamily="49" charset="0"/>
                <a:ea typeface="Batang" pitchFamily="18" charset="-127"/>
                <a:cs typeface="Courier New" pitchFamily="49" charset="0"/>
              </a:rPr>
              <a:t>(A)</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1</a:t>
            </a:r>
            <a:r>
              <a:rPr lang="en-US" altLang="ko-KR" sz="1000" dirty="0" smtClean="0">
                <a:latin typeface="Courier New" pitchFamily="49" charset="0"/>
                <a:ea typeface="Batang" pitchFamily="18" charset="-127"/>
                <a:cs typeface="Courier New" pitchFamily="49" charset="0"/>
              </a:rPr>
              <a:t>	if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&lt;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2</a:t>
            </a:r>
            <a:r>
              <a:rPr lang="en-US" altLang="ko-KR" sz="1000" dirty="0" smtClean="0">
                <a:latin typeface="Courier New" pitchFamily="49" charset="0"/>
                <a:ea typeface="Batang" pitchFamily="18" charset="-127"/>
                <a:cs typeface="Courier New" pitchFamily="49" charset="0"/>
              </a:rPr>
              <a:t>		Error “heap underflow”</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3</a:t>
            </a:r>
            <a:r>
              <a:rPr lang="en-US" altLang="ko-KR" sz="1000" dirty="0" smtClean="0">
                <a:latin typeface="Courier New" pitchFamily="49" charset="0"/>
                <a:ea typeface="Batang" pitchFamily="18" charset="-127"/>
                <a:cs typeface="Courier New" pitchFamily="49" charset="0"/>
              </a:rPr>
              <a:t>	else</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4</a:t>
            </a:r>
            <a:r>
              <a:rPr lang="en-US" altLang="ko-KR" sz="1000" dirty="0" smtClean="0">
                <a:latin typeface="Courier New" pitchFamily="49" charset="0"/>
                <a:ea typeface="Batang" pitchFamily="18" charset="-127"/>
                <a:cs typeface="Courier New" pitchFamily="49" charset="0"/>
              </a:rPr>
              <a:t>    	max = A[0];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5</a:t>
            </a:r>
            <a:r>
              <a:rPr lang="en-US" altLang="ko-KR" sz="1000" dirty="0" smtClean="0">
                <a:latin typeface="Courier New" pitchFamily="49" charset="0"/>
                <a:ea typeface="Batang" pitchFamily="18" charset="-127"/>
                <a:cs typeface="Courier New" pitchFamily="49" charset="0"/>
              </a:rPr>
              <a:t>		A[0] = A[</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-1];</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6</a:t>
            </a:r>
            <a:r>
              <a:rPr lang="en-US" altLang="ko-KR" sz="1000" dirty="0">
                <a:latin typeface="Courier New" pitchFamily="49" charset="0"/>
                <a:ea typeface="Batang" pitchFamily="18" charset="-127"/>
                <a:cs typeface="Courier New" pitchFamily="49" charset="0"/>
              </a:rPr>
              <a:t>	</a:t>
            </a:r>
            <a:r>
              <a:rPr lang="en-US" altLang="ko-KR" sz="1000" dirty="0" smtClean="0">
                <a:latin typeface="Courier New" pitchFamily="49" charset="0"/>
                <a:ea typeface="Batang" pitchFamily="18" charset="-127"/>
                <a:cs typeface="Courier New" pitchFamily="49" charset="0"/>
              </a:rPr>
              <a:t>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a:t>
            </a:r>
            <a:r>
              <a:rPr lang="en-US" altLang="ko-KR" sz="1000" dirty="0" err="1" smtClean="0">
                <a:latin typeface="Courier New" pitchFamily="49" charset="0"/>
                <a:ea typeface="Batang" pitchFamily="18" charset="-127"/>
                <a:cs typeface="Courier New" pitchFamily="49" charset="0"/>
              </a:rPr>
              <a:t>heap_size</a:t>
            </a:r>
            <a:r>
              <a:rPr lang="en-US" altLang="ko-KR" sz="1000" dirty="0" smtClean="0">
                <a:latin typeface="Courier New" pitchFamily="49" charset="0"/>
                <a:ea typeface="Batang" pitchFamily="18" charset="-127"/>
                <a:cs typeface="Courier New" pitchFamily="49" charset="0"/>
              </a:rPr>
              <a:t> – 1;</a:t>
            </a:r>
          </a:p>
          <a:p>
            <a:pPr algn="just">
              <a:buFont typeface="Wingdings" pitchFamily="2" charset="2"/>
              <a:buNone/>
            </a:pPr>
            <a:r>
              <a:rPr lang="en-US" altLang="ko-KR" sz="1000" b="1" dirty="0" smtClean="0">
                <a:solidFill>
                  <a:srgbClr val="FF0000"/>
                </a:solidFill>
                <a:latin typeface="Courier New" pitchFamily="49" charset="0"/>
                <a:ea typeface="Batang" pitchFamily="18" charset="-127"/>
                <a:cs typeface="Courier New" pitchFamily="49" charset="0"/>
              </a:rPr>
              <a:t>7</a:t>
            </a:r>
            <a:r>
              <a:rPr lang="en-US" altLang="ko-KR" sz="1000" b="1" dirty="0" smtClean="0">
                <a:latin typeface="Courier New" pitchFamily="49" charset="0"/>
                <a:ea typeface="Batang" pitchFamily="18" charset="-127"/>
                <a:cs typeface="Courier New" pitchFamily="49" charset="0"/>
              </a:rPr>
              <a:t>		HEAPIFY</a:t>
            </a:r>
            <a:r>
              <a:rPr lang="en-US" altLang="ko-KR" sz="1000" dirty="0" smtClean="0">
                <a:latin typeface="Courier New" pitchFamily="49" charset="0"/>
                <a:ea typeface="Batang" pitchFamily="18" charset="-127"/>
                <a:cs typeface="Courier New" pitchFamily="49" charset="0"/>
              </a:rPr>
              <a:t> (A, 0);</a:t>
            </a:r>
          </a:p>
          <a:p>
            <a:pPr algn="just">
              <a:buFont typeface="Wingdings" pitchFamily="2" charset="2"/>
              <a:buNone/>
            </a:pPr>
            <a:r>
              <a:rPr lang="en-US" altLang="ko-KR" sz="1000" dirty="0" smtClean="0">
                <a:solidFill>
                  <a:srgbClr val="FF0000"/>
                </a:solidFill>
                <a:latin typeface="Courier New" pitchFamily="49" charset="0"/>
                <a:ea typeface="Batang" pitchFamily="18" charset="-127"/>
                <a:cs typeface="Courier New" pitchFamily="49" charset="0"/>
              </a:rPr>
              <a:t>8</a:t>
            </a:r>
            <a:r>
              <a:rPr lang="en-US" altLang="ko-KR" sz="1000" dirty="0" smtClean="0">
                <a:latin typeface="Courier New" pitchFamily="49" charset="0"/>
                <a:ea typeface="Batang" pitchFamily="18" charset="-127"/>
                <a:cs typeface="Courier New" pitchFamily="49" charset="0"/>
              </a:rPr>
              <a:t>		return (max);</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	}</a:t>
            </a:r>
          </a:p>
          <a:p>
            <a:pPr algn="just">
              <a:buFont typeface="Wingdings" pitchFamily="2" charset="2"/>
              <a:buNone/>
            </a:pPr>
            <a:r>
              <a:rPr lang="en-US" altLang="ko-KR" sz="1000" dirty="0" smtClean="0">
                <a:latin typeface="Courier New" pitchFamily="49" charset="0"/>
                <a:ea typeface="Batang" pitchFamily="18" charset="-127"/>
                <a:cs typeface="Courier New" pitchFamily="49" charset="0"/>
              </a:rPr>
              <a:t>}</a:t>
            </a:r>
          </a:p>
          <a:p>
            <a:pPr>
              <a:buFont typeface="Wingdings" pitchFamily="2" charset="2"/>
              <a:buNone/>
            </a:pPr>
            <a:endParaRPr lang="en-US" sz="1000" dirty="0" smtClean="0"/>
          </a:p>
        </p:txBody>
      </p:sp>
      <p:cxnSp>
        <p:nvCxnSpPr>
          <p:cNvPr id="4" name="Straight Arrow Connector 3"/>
          <p:cNvCxnSpPr/>
          <p:nvPr/>
        </p:nvCxnSpPr>
        <p:spPr bwMode="auto">
          <a:xfrm>
            <a:off x="5410200" y="3352800"/>
            <a:ext cx="3810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6" name="Rectangle 5"/>
          <p:cNvSpPr/>
          <p:nvPr/>
        </p:nvSpPr>
        <p:spPr>
          <a:xfrm>
            <a:off x="1790700" y="2676525"/>
            <a:ext cx="479619" cy="369332"/>
          </a:xfrm>
          <a:prstGeom prst="rect">
            <a:avLst/>
          </a:prstGeom>
        </p:spPr>
        <p:txBody>
          <a:bodyPr wrap="none">
            <a:spAutoFit/>
          </a:bodyPr>
          <a:lstStyle/>
          <a:p>
            <a:pPr algn="ctr"/>
            <a:r>
              <a:rPr lang="en-US" dirty="0" smtClean="0"/>
              <a:t>14</a:t>
            </a:r>
            <a:endParaRPr lang="en-US" dirty="0"/>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8" name="Rectangle 7"/>
          <p:cNvSpPr/>
          <p:nvPr/>
        </p:nvSpPr>
        <p:spPr>
          <a:xfrm>
            <a:off x="1666875" y="5612368"/>
            <a:ext cx="479619" cy="369332"/>
          </a:xfrm>
          <a:prstGeom prst="rect">
            <a:avLst/>
          </a:prstGeom>
        </p:spPr>
        <p:txBody>
          <a:bodyPr wrap="none">
            <a:spAutoFit/>
          </a:bodyPr>
          <a:lstStyle/>
          <a:p>
            <a:pPr algn="ctr"/>
            <a:r>
              <a:rPr lang="en-US" dirty="0" smtClean="0"/>
              <a:t>14</a:t>
            </a:r>
            <a:endParaRPr lang="en-US" dirty="0"/>
          </a:p>
        </p:txBody>
      </p:sp>
      <p:sp>
        <p:nvSpPr>
          <p:cNvPr id="5" name="Rectangle 4"/>
          <p:cNvSpPr/>
          <p:nvPr/>
        </p:nvSpPr>
        <p:spPr>
          <a:xfrm>
            <a:off x="1022870" y="3745468"/>
            <a:ext cx="332143" cy="369332"/>
          </a:xfrm>
          <a:prstGeom prst="rect">
            <a:avLst/>
          </a:prstGeom>
        </p:spPr>
        <p:txBody>
          <a:bodyPr wrap="none">
            <a:spAutoFit/>
          </a:bodyPr>
          <a:lstStyle/>
          <a:p>
            <a:pPr algn="ctr"/>
            <a:r>
              <a:rPr lang="en-US" dirty="0"/>
              <a:t>8</a:t>
            </a:r>
          </a:p>
        </p:txBody>
      </p:sp>
      <p:sp>
        <p:nvSpPr>
          <p:cNvPr id="10" name="Rectangle 9"/>
          <p:cNvSpPr/>
          <p:nvPr/>
        </p:nvSpPr>
        <p:spPr>
          <a:xfrm>
            <a:off x="1485900" y="4736068"/>
            <a:ext cx="332143" cy="369332"/>
          </a:xfrm>
          <a:prstGeom prst="rect">
            <a:avLst/>
          </a:prstGeom>
        </p:spPr>
        <p:txBody>
          <a:bodyPr wrap="none">
            <a:spAutoFit/>
          </a:bodyPr>
          <a:lstStyle/>
          <a:p>
            <a:pPr algn="ctr"/>
            <a:r>
              <a:rPr lang="en-US" dirty="0" smtClean="0"/>
              <a:t>4</a:t>
            </a:r>
            <a:endParaRPr lang="en-US" dirty="0"/>
          </a:p>
        </p:txBody>
      </p:sp>
    </p:spTree>
    <p:extLst>
      <p:ext uri="{BB962C8B-B14F-4D97-AF65-F5344CB8AC3E}">
        <p14:creationId xmlns:p14="http://schemas.microsoft.com/office/powerpoint/2010/main" val="4086253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xit" presetSubtype="2" fill="hold" nodeType="clickEffect">
                                  <p:stCondLst>
                                    <p:cond delay="0"/>
                                  </p:stCondLst>
                                  <p:childTnLst>
                                    <p:anim calcmode="lin" valueType="num">
                                      <p:cBhvr additive="base">
                                        <p:cTn id="6" dur="2000"/>
                                        <p:tgtEl>
                                          <p:spTgt spid="65572">
                                            <p:txEl>
                                              <p:pRg st="1" end="1"/>
                                            </p:txEl>
                                          </p:spTgt>
                                        </p:tgtEl>
                                        <p:attrNameLst>
                                          <p:attrName>ppt_x</p:attrName>
                                        </p:attrNameLst>
                                      </p:cBhvr>
                                      <p:tavLst>
                                        <p:tav tm="0">
                                          <p:val>
                                            <p:strVal val="ppt_x"/>
                                          </p:val>
                                        </p:tav>
                                        <p:tav tm="100000">
                                          <p:val>
                                            <p:strVal val="1+ppt_w/2"/>
                                          </p:val>
                                        </p:tav>
                                      </p:tavLst>
                                    </p:anim>
                                    <p:anim calcmode="lin" valueType="num">
                                      <p:cBhvr additive="base">
                                        <p:cTn id="7" dur="2000"/>
                                        <p:tgtEl>
                                          <p:spTgt spid="65572">
                                            <p:txEl>
                                              <p:pRg st="1" end="1"/>
                                            </p:txEl>
                                          </p:spTgt>
                                        </p:tgtEl>
                                        <p:attrNameLst>
                                          <p:attrName>ppt_y</p:attrName>
                                        </p:attrNameLst>
                                      </p:cBhvr>
                                      <p:tavLst>
                                        <p:tav tm="0">
                                          <p:val>
                                            <p:strVal val="ppt_y"/>
                                          </p:val>
                                        </p:tav>
                                        <p:tav tm="100000">
                                          <p:val>
                                            <p:strVal val="ppt_y"/>
                                          </p:val>
                                        </p:tav>
                                      </p:tavLst>
                                    </p:anim>
                                    <p:set>
                                      <p:cBhvr>
                                        <p:cTn id="8" dur="1" fill="hold">
                                          <p:stCondLst>
                                            <p:cond delay="1999"/>
                                          </p:stCondLst>
                                        </p:cTn>
                                        <p:tgtEl>
                                          <p:spTgt spid="65572">
                                            <p:txEl>
                                              <p:pRg st="1" end="1"/>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solidFill>
                  <a:srgbClr val="1F497D"/>
                </a:solidFill>
                <a:ea typeface="UWKMJF (KSC)" pitchFamily="2" charset="-127"/>
              </a:rPr>
              <a:t>Sorting with Recursion</a:t>
            </a:r>
            <a:r>
              <a:rPr lang="en-US" altLang="ko-KR" sz="4000" dirty="0">
                <a:solidFill>
                  <a:srgbClr val="1F497D"/>
                </a:solidFill>
                <a:ea typeface="UWKMJF (KSC)" pitchFamily="2" charset="-127"/>
              </a:rPr>
              <a:t/>
            </a:r>
            <a:br>
              <a:rPr lang="en-US" altLang="ko-KR" sz="4000" dirty="0">
                <a:solidFill>
                  <a:srgbClr val="1F497D"/>
                </a:solidFill>
                <a:ea typeface="UWKMJF (KSC)" pitchFamily="2" charset="-127"/>
              </a:rPr>
            </a:br>
            <a:r>
              <a:rPr lang="en-US" altLang="ko-KR" sz="2800" dirty="0">
                <a:solidFill>
                  <a:srgbClr val="1F497D"/>
                </a:solidFill>
                <a:ea typeface="UWKMJF (KSC)" pitchFamily="2" charset="-127"/>
              </a:rPr>
              <a:t>(Merge </a:t>
            </a:r>
            <a:r>
              <a:rPr lang="en-US" altLang="ko-KR" sz="2800" dirty="0" smtClean="0">
                <a:solidFill>
                  <a:srgbClr val="1F497D"/>
                </a:solidFill>
                <a:ea typeface="UWKMJF (KSC)" pitchFamily="2" charset="-127"/>
              </a:rPr>
              <a:t>Sort (Merge) Divide </a:t>
            </a:r>
            <a:r>
              <a:rPr lang="en-US" altLang="ko-KR" sz="2800" dirty="0">
                <a:solidFill>
                  <a:srgbClr val="1F497D"/>
                </a:solidFill>
                <a:ea typeface="UWKMJF (KSC)" pitchFamily="2" charset="-127"/>
              </a:rPr>
              <a:t>&amp; Conquer)</a:t>
            </a:r>
            <a:endParaRPr lang="en-US" dirty="0"/>
          </a:p>
        </p:txBody>
      </p:sp>
      <p:sp>
        <p:nvSpPr>
          <p:cNvPr id="3" name="Content Placeholder 2"/>
          <p:cNvSpPr>
            <a:spLocks noGrp="1"/>
          </p:cNvSpPr>
          <p:nvPr>
            <p:ph idx="1"/>
          </p:nvPr>
        </p:nvSpPr>
        <p:spPr>
          <a:xfrm>
            <a:off x="457200" y="1600200"/>
            <a:ext cx="5334000" cy="4648200"/>
          </a:xfrm>
          <a:ln>
            <a:solidFill>
              <a:schemeClr val="tx2">
                <a:lumMod val="75000"/>
              </a:schemeClr>
            </a:solidFill>
          </a:ln>
        </p:spPr>
        <p:txBody>
          <a:bodyPr/>
          <a:lstStyle/>
          <a:p>
            <a:pPr lvl="0">
              <a:lnSpc>
                <a:spcPct val="80000"/>
              </a:lnSpc>
              <a:buClr>
                <a:srgbClr val="666600"/>
              </a:buClr>
              <a:buNone/>
            </a:pPr>
            <a:r>
              <a:rPr lang="en-US" altLang="ko-KR" sz="1200" dirty="0">
                <a:solidFill>
                  <a:srgbClr val="000000"/>
                </a:solidFill>
                <a:latin typeface="Courier New" pitchFamily="49" charset="0"/>
                <a:ea typeface="Gulim" pitchFamily="34" charset="-127"/>
                <a:cs typeface="Courier New" pitchFamily="49" charset="0"/>
              </a:rPr>
              <a:t>Merge(A, p, q, r)</a:t>
            </a:r>
          </a:p>
          <a:p>
            <a:pPr lvl="0">
              <a:lnSpc>
                <a:spcPct val="80000"/>
              </a:lnSpc>
              <a:buClr>
                <a:srgbClr val="666600"/>
              </a:buClr>
              <a:buNone/>
            </a:pPr>
            <a:r>
              <a:rPr lang="en-US" altLang="ko-KR" sz="1200" dirty="0">
                <a:solidFill>
                  <a:srgbClr val="000000"/>
                </a:solidFill>
                <a:latin typeface="Courier New" pitchFamily="49" charset="0"/>
                <a:ea typeface="Gulim" pitchFamily="34" charset="-127"/>
                <a:cs typeface="Courier New" pitchFamily="49" charset="0"/>
              </a:rPr>
              <a:t>{   </a:t>
            </a:r>
            <a:endParaRPr lang="en-US" altLang="ko-KR" sz="1200" dirty="0" smtClean="0">
              <a:solidFill>
                <a:srgbClr val="0000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n1 </a:t>
            </a:r>
            <a:r>
              <a:rPr lang="en-US" altLang="ko-KR" sz="1200" dirty="0">
                <a:solidFill>
                  <a:srgbClr val="000000"/>
                </a:solidFill>
                <a:latin typeface="Courier New" pitchFamily="49" charset="0"/>
                <a:ea typeface="Gulim" pitchFamily="34" charset="-127"/>
                <a:cs typeface="Courier New" pitchFamily="49" charset="0"/>
              </a:rPr>
              <a:t>= q – p + 1;</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2</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n2 </a:t>
            </a:r>
            <a:r>
              <a:rPr lang="en-US" altLang="ko-KR" sz="1200" dirty="0">
                <a:solidFill>
                  <a:srgbClr val="000000"/>
                </a:solidFill>
                <a:latin typeface="Courier New" pitchFamily="49" charset="0"/>
                <a:ea typeface="Gulim" pitchFamily="34" charset="-127"/>
                <a:cs typeface="Courier New" pitchFamily="49" charset="0"/>
              </a:rPr>
              <a:t>= r – </a:t>
            </a:r>
            <a:r>
              <a:rPr lang="en-US" altLang="ko-KR" sz="1200" dirty="0" smtClean="0">
                <a:solidFill>
                  <a:srgbClr val="000000"/>
                </a:solidFill>
                <a:latin typeface="Courier New" pitchFamily="49" charset="0"/>
                <a:ea typeface="Gulim" pitchFamily="34" charset="-127"/>
                <a:cs typeface="Courier New" pitchFamily="49" charset="0"/>
              </a:rPr>
              <a:t>q;</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3</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for </a:t>
            </a:r>
            <a:r>
              <a:rPr lang="en-US" altLang="ko-KR" sz="1200" dirty="0" err="1">
                <a:solidFill>
                  <a:srgbClr val="000000"/>
                </a:solidFill>
                <a:latin typeface="Courier New" pitchFamily="49" charset="0"/>
                <a:ea typeface="Gulim" pitchFamily="34" charset="-127"/>
                <a:cs typeface="Courier New" pitchFamily="49" charset="0"/>
              </a:rPr>
              <a:t>i</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=0 </a:t>
            </a:r>
            <a:r>
              <a:rPr lang="en-US" altLang="ko-KR" sz="1200" dirty="0">
                <a:solidFill>
                  <a:srgbClr val="000000"/>
                </a:solidFill>
                <a:latin typeface="Courier New" pitchFamily="49" charset="0"/>
                <a:ea typeface="Gulim" pitchFamily="34" charset="-127"/>
                <a:cs typeface="Courier New" pitchFamily="49" charset="0"/>
              </a:rPr>
              <a:t>to </a:t>
            </a:r>
            <a:r>
              <a:rPr lang="en-US" altLang="ko-KR" sz="1200" dirty="0" smtClean="0">
                <a:solidFill>
                  <a:srgbClr val="000000"/>
                </a:solidFill>
                <a:latin typeface="Courier New" pitchFamily="49" charset="0"/>
                <a:ea typeface="Gulim" pitchFamily="34" charset="-127"/>
                <a:cs typeface="Courier New" pitchFamily="49" charset="0"/>
              </a:rPr>
              <a:t>n1-1</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4</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	L[</a:t>
            </a:r>
            <a:r>
              <a:rPr lang="en-US" altLang="ko-KR" sz="1200" dirty="0" err="1" smtClean="0">
                <a:solidFill>
                  <a:srgbClr val="000000"/>
                </a:solidFill>
                <a:latin typeface="Courier New" pitchFamily="49" charset="0"/>
                <a:ea typeface="Gulim" pitchFamily="34" charset="-127"/>
                <a:cs typeface="Courier New" pitchFamily="49" charset="0"/>
              </a:rPr>
              <a:t>i</a:t>
            </a:r>
            <a:r>
              <a:rPr lang="en-US" altLang="ko-KR" sz="1200" dirty="0">
                <a:solidFill>
                  <a:srgbClr val="000000"/>
                </a:solidFill>
                <a:latin typeface="Courier New" pitchFamily="49" charset="0"/>
                <a:ea typeface="Gulim" pitchFamily="34" charset="-127"/>
                <a:cs typeface="Courier New" pitchFamily="49" charset="0"/>
              </a:rPr>
              <a:t>] = A[p+ </a:t>
            </a:r>
            <a:r>
              <a:rPr lang="en-US" altLang="ko-KR" sz="1200" dirty="0" err="1">
                <a:solidFill>
                  <a:srgbClr val="000000"/>
                </a:solidFill>
                <a:latin typeface="Courier New" pitchFamily="49" charset="0"/>
                <a:ea typeface="Gulim" pitchFamily="34" charset="-127"/>
                <a:cs typeface="Courier New" pitchFamily="49" charset="0"/>
              </a:rPr>
              <a:t>i</a:t>
            </a:r>
            <a:r>
              <a:rPr lang="en-US" altLang="ko-KR" sz="1200" dirty="0">
                <a:solidFill>
                  <a:srgbClr val="000000"/>
                </a:solidFill>
                <a:latin typeface="Courier New" pitchFamily="49" charset="0"/>
                <a:ea typeface="Gulim" pitchFamily="34" charset="-127"/>
                <a:cs typeface="Courier New" pitchFamily="49" charset="0"/>
              </a:rPr>
              <a:t> – 1</a:t>
            </a:r>
            <a:r>
              <a:rPr lang="en-US" altLang="ko-KR" sz="1200" dirty="0" smtClean="0">
                <a:solidFill>
                  <a:srgbClr val="000000"/>
                </a:solidFill>
                <a:latin typeface="Courier New" pitchFamily="49" charset="0"/>
                <a:ea typeface="Gulim" pitchFamily="34" charset="-127"/>
                <a:cs typeface="Courier New" pitchFamily="49" charset="0"/>
              </a:rPr>
              <a:t>]; </a:t>
            </a:r>
            <a:r>
              <a:rPr lang="en-US" altLang="ko-KR" sz="1200" dirty="0" smtClean="0">
                <a:solidFill>
                  <a:srgbClr val="009900"/>
                </a:solidFill>
                <a:latin typeface="Courier New" pitchFamily="49" charset="0"/>
                <a:ea typeface="Gulim" pitchFamily="34" charset="-127"/>
                <a:cs typeface="Courier New" pitchFamily="49" charset="0"/>
              </a:rPr>
              <a:t>//L is a local array</a:t>
            </a:r>
          </a:p>
          <a:p>
            <a:pPr>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5</a:t>
            </a:r>
            <a:r>
              <a:rPr lang="en-US" altLang="ko-KR" sz="1200" dirty="0">
                <a:solidFill>
                  <a:srgbClr val="000000"/>
                </a:solidFill>
                <a:latin typeface="Courier New" pitchFamily="49" charset="0"/>
                <a:ea typeface="Gulim" pitchFamily="34" charset="-127"/>
                <a:cs typeface="Courier New" pitchFamily="49" charset="0"/>
              </a:rPr>
              <a:t>	L[n1 + 1] = </a:t>
            </a:r>
            <a:r>
              <a:rPr lang="en-US" altLang="ko-KR" sz="1200" dirty="0">
                <a:solidFill>
                  <a:srgbClr val="000000"/>
                </a:solidFill>
                <a:latin typeface="Courier New" pitchFamily="49" charset="0"/>
                <a:ea typeface="Gulim" pitchFamily="34" charset="-127"/>
                <a:cs typeface="Courier New" pitchFamily="49" charset="0"/>
                <a:sym typeface="Symbol" pitchFamily="18" charset="2"/>
              </a:rPr>
              <a:t></a:t>
            </a:r>
            <a:r>
              <a:rPr lang="en-US" altLang="ko-KR" sz="1200" dirty="0" smtClean="0">
                <a:solidFill>
                  <a:srgbClr val="000000"/>
                </a:solidFill>
                <a:latin typeface="Courier New" pitchFamily="49" charset="0"/>
                <a:ea typeface="Gulim" pitchFamily="34" charset="-127"/>
                <a:cs typeface="Courier New" pitchFamily="49" charset="0"/>
              </a:rPr>
              <a:t>;</a:t>
            </a:r>
            <a:endParaRPr lang="en-US" altLang="ko-KR" sz="1200" dirty="0">
              <a:solidFill>
                <a:srgbClr val="0000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6</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for </a:t>
            </a:r>
            <a:r>
              <a:rPr lang="en-US" altLang="ko-KR" sz="1200" dirty="0">
                <a:solidFill>
                  <a:srgbClr val="000000"/>
                </a:solidFill>
                <a:latin typeface="Courier New" pitchFamily="49" charset="0"/>
                <a:ea typeface="Gulim" pitchFamily="34" charset="-127"/>
                <a:cs typeface="Courier New" pitchFamily="49" charset="0"/>
              </a:rPr>
              <a:t>j = </a:t>
            </a:r>
            <a:r>
              <a:rPr lang="en-US" altLang="ko-KR" sz="1200" dirty="0" smtClean="0">
                <a:solidFill>
                  <a:srgbClr val="000000"/>
                </a:solidFill>
                <a:latin typeface="Courier New" pitchFamily="49" charset="0"/>
                <a:ea typeface="Gulim" pitchFamily="34" charset="-127"/>
                <a:cs typeface="Courier New" pitchFamily="49" charset="0"/>
              </a:rPr>
              <a:t>0 </a:t>
            </a:r>
            <a:r>
              <a:rPr lang="en-US" altLang="ko-KR" sz="1200" dirty="0">
                <a:solidFill>
                  <a:srgbClr val="000000"/>
                </a:solidFill>
                <a:latin typeface="Courier New" pitchFamily="49" charset="0"/>
                <a:ea typeface="Gulim" pitchFamily="34" charset="-127"/>
                <a:cs typeface="Courier New" pitchFamily="49" charset="0"/>
              </a:rPr>
              <a:t>to n2 </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7</a:t>
            </a:r>
            <a:r>
              <a:rPr lang="en-US" altLang="ko-KR" sz="1200" dirty="0" smtClean="0">
                <a:solidFill>
                  <a:srgbClr val="000000"/>
                </a:solidFill>
                <a:latin typeface="Courier New" pitchFamily="49" charset="0"/>
                <a:ea typeface="Gulim" pitchFamily="34" charset="-127"/>
                <a:cs typeface="Courier New" pitchFamily="49" charset="0"/>
              </a:rPr>
              <a:t>		R[j</a:t>
            </a:r>
            <a:r>
              <a:rPr lang="en-US" altLang="ko-KR" sz="1200" dirty="0">
                <a:solidFill>
                  <a:srgbClr val="000000"/>
                </a:solidFill>
                <a:latin typeface="Courier New" pitchFamily="49" charset="0"/>
                <a:ea typeface="Gulim" pitchFamily="34" charset="-127"/>
                <a:cs typeface="Courier New" pitchFamily="49" charset="0"/>
              </a:rPr>
              <a:t>] = A[q + j</a:t>
            </a:r>
            <a:r>
              <a:rPr lang="en-US" altLang="ko-KR" sz="1200" dirty="0" smtClean="0">
                <a:solidFill>
                  <a:srgbClr val="000000"/>
                </a:solidFill>
                <a:latin typeface="Courier New" pitchFamily="49" charset="0"/>
                <a:ea typeface="Gulim" pitchFamily="34" charset="-127"/>
                <a:cs typeface="Courier New" pitchFamily="49" charset="0"/>
              </a:rPr>
              <a:t>]; </a:t>
            </a:r>
            <a:r>
              <a:rPr lang="en-US" altLang="ko-KR" sz="1200" dirty="0" smtClean="0">
                <a:solidFill>
                  <a:srgbClr val="009900"/>
                </a:solidFill>
                <a:latin typeface="Courier New" pitchFamily="49" charset="0"/>
                <a:ea typeface="Gulim" pitchFamily="34" charset="-127"/>
                <a:cs typeface="Courier New" pitchFamily="49" charset="0"/>
              </a:rPr>
              <a:t>// R is a local array</a:t>
            </a:r>
            <a:endParaRPr lang="en-US" altLang="ko-KR" sz="1200" dirty="0">
              <a:solidFill>
                <a:srgbClr val="0099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8</a:t>
            </a:r>
            <a:r>
              <a:rPr lang="en-US" altLang="ko-KR" sz="1200" dirty="0" smtClean="0">
                <a:solidFill>
                  <a:srgbClr val="000000"/>
                </a:solidFill>
                <a:latin typeface="Courier New" pitchFamily="49" charset="0"/>
                <a:ea typeface="Gulim" pitchFamily="34" charset="-127"/>
                <a:cs typeface="Courier New" pitchFamily="49" charset="0"/>
              </a:rPr>
              <a:t>	R[n2 </a:t>
            </a:r>
            <a:r>
              <a:rPr lang="en-US" altLang="ko-KR" sz="1200" dirty="0">
                <a:solidFill>
                  <a:srgbClr val="000000"/>
                </a:solidFill>
                <a:latin typeface="Courier New" pitchFamily="49" charset="0"/>
                <a:ea typeface="Gulim" pitchFamily="34" charset="-127"/>
                <a:cs typeface="Courier New" pitchFamily="49" charset="0"/>
              </a:rPr>
              <a:t>+ 1] = </a:t>
            </a:r>
            <a:r>
              <a:rPr lang="en-US" altLang="ko-KR" sz="1200" dirty="0">
                <a:solidFill>
                  <a:srgbClr val="000000"/>
                </a:solidFill>
                <a:latin typeface="Courier New" pitchFamily="49" charset="0"/>
                <a:ea typeface="Gulim" pitchFamily="34" charset="-127"/>
                <a:cs typeface="Courier New" pitchFamily="49" charset="0"/>
                <a:sym typeface="Symbol" pitchFamily="18" charset="2"/>
              </a:rPr>
              <a:t></a:t>
            </a:r>
            <a:r>
              <a:rPr lang="en-US" altLang="ko-KR" sz="1200" dirty="0" smtClean="0">
                <a:solidFill>
                  <a:srgbClr val="000000"/>
                </a:solidFill>
                <a:latin typeface="Courier New" pitchFamily="49" charset="0"/>
                <a:ea typeface="Gulim" pitchFamily="34" charset="-127"/>
                <a:cs typeface="Courier New" pitchFamily="49" charset="0"/>
              </a:rPr>
              <a:t>;</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9</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err="1" smtClean="0">
                <a:solidFill>
                  <a:srgbClr val="000000"/>
                </a:solidFill>
                <a:latin typeface="Courier New" pitchFamily="49" charset="0"/>
                <a:ea typeface="Gulim" pitchFamily="34" charset="-127"/>
                <a:cs typeface="Courier New" pitchFamily="49" charset="0"/>
              </a:rPr>
              <a:t>i</a:t>
            </a:r>
            <a:r>
              <a:rPr lang="en-US" altLang="ko-KR" sz="1200" dirty="0" smtClean="0">
                <a:solidFill>
                  <a:srgbClr val="000000"/>
                </a:solidFill>
                <a:latin typeface="Courier New" pitchFamily="49" charset="0"/>
                <a:ea typeface="Gulim" pitchFamily="34" charset="-127"/>
                <a:cs typeface="Courier New" pitchFamily="49" charset="0"/>
              </a:rPr>
              <a:t> </a:t>
            </a:r>
            <a:r>
              <a:rPr lang="en-US" altLang="ko-KR" sz="1200" dirty="0">
                <a:solidFill>
                  <a:srgbClr val="000000"/>
                </a:solidFill>
                <a:latin typeface="Courier New" pitchFamily="49" charset="0"/>
                <a:ea typeface="Gulim" pitchFamily="34" charset="-127"/>
                <a:cs typeface="Courier New" pitchFamily="49" charset="0"/>
              </a:rPr>
              <a:t>= j = 1;</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10</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for </a:t>
            </a:r>
            <a:r>
              <a:rPr lang="en-US" altLang="ko-KR" sz="1200" dirty="0">
                <a:solidFill>
                  <a:srgbClr val="000000"/>
                </a:solidFill>
                <a:latin typeface="Courier New" pitchFamily="49" charset="0"/>
                <a:ea typeface="Gulim" pitchFamily="34" charset="-127"/>
                <a:cs typeface="Courier New" pitchFamily="49" charset="0"/>
              </a:rPr>
              <a:t>k = p to r</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11</a:t>
            </a:r>
            <a:r>
              <a:rPr lang="en-US" altLang="ko-KR" sz="1200" dirty="0" smtClean="0">
                <a:solidFill>
                  <a:srgbClr val="000000"/>
                </a:solidFill>
                <a:latin typeface="Courier New" pitchFamily="49" charset="0"/>
                <a:ea typeface="Gulim" pitchFamily="34" charset="-127"/>
                <a:cs typeface="Courier New" pitchFamily="49" charset="0"/>
              </a:rPr>
              <a:t>	{   </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12</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	if </a:t>
            </a:r>
            <a:r>
              <a:rPr lang="en-US" altLang="ko-KR" sz="1200" dirty="0">
                <a:solidFill>
                  <a:srgbClr val="000000"/>
                </a:solidFill>
                <a:latin typeface="Courier New" pitchFamily="49" charset="0"/>
                <a:ea typeface="Gulim" pitchFamily="34" charset="-127"/>
                <a:cs typeface="Courier New" pitchFamily="49" charset="0"/>
              </a:rPr>
              <a:t>L[</a:t>
            </a:r>
            <a:r>
              <a:rPr lang="en-US" altLang="ko-KR" sz="1200" dirty="0" err="1">
                <a:solidFill>
                  <a:srgbClr val="000000"/>
                </a:solidFill>
                <a:latin typeface="Courier New" pitchFamily="49" charset="0"/>
                <a:ea typeface="Gulim" pitchFamily="34" charset="-127"/>
                <a:cs typeface="Courier New" pitchFamily="49" charset="0"/>
              </a:rPr>
              <a:t>i</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a:solidFill>
                  <a:srgbClr val="000000"/>
                </a:solidFill>
                <a:latin typeface="Courier New" pitchFamily="49" charset="0"/>
                <a:ea typeface="Gulim" pitchFamily="34" charset="-127"/>
                <a:cs typeface="Courier New" pitchFamily="49" charset="0"/>
                <a:sym typeface="Symbol" pitchFamily="18" charset="2"/>
              </a:rPr>
              <a:t></a:t>
            </a:r>
            <a:r>
              <a:rPr lang="en-US" altLang="ko-KR" sz="1200" dirty="0">
                <a:solidFill>
                  <a:srgbClr val="000000"/>
                </a:solidFill>
                <a:latin typeface="Courier New" pitchFamily="49" charset="0"/>
                <a:ea typeface="Gulim" pitchFamily="34" charset="-127"/>
                <a:cs typeface="Courier New" pitchFamily="49" charset="0"/>
              </a:rPr>
              <a:t> R[j] then</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13</a:t>
            </a:r>
            <a:r>
              <a:rPr lang="en-US" altLang="ko-KR" sz="1200" dirty="0" smtClean="0">
                <a:solidFill>
                  <a:srgbClr val="000000"/>
                </a:solidFill>
                <a:latin typeface="Courier New" pitchFamily="49" charset="0"/>
                <a:ea typeface="Gulim" pitchFamily="34" charset="-127"/>
                <a:cs typeface="Courier New" pitchFamily="49" charset="0"/>
              </a:rPr>
              <a:t>		{    </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14</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		A[k</a:t>
            </a:r>
            <a:r>
              <a:rPr lang="en-US" altLang="ko-KR" sz="1200" dirty="0">
                <a:solidFill>
                  <a:srgbClr val="000000"/>
                </a:solidFill>
                <a:latin typeface="Courier New" pitchFamily="49" charset="0"/>
                <a:ea typeface="Gulim" pitchFamily="34" charset="-127"/>
                <a:cs typeface="Courier New" pitchFamily="49" charset="0"/>
              </a:rPr>
              <a:t>] = L[</a:t>
            </a:r>
            <a:r>
              <a:rPr lang="en-US" altLang="ko-KR" sz="1200" dirty="0" err="1">
                <a:solidFill>
                  <a:srgbClr val="000000"/>
                </a:solidFill>
                <a:latin typeface="Courier New" pitchFamily="49" charset="0"/>
                <a:ea typeface="Gulim" pitchFamily="34" charset="-127"/>
                <a:cs typeface="Courier New" pitchFamily="49" charset="0"/>
              </a:rPr>
              <a:t>i</a:t>
            </a:r>
            <a:r>
              <a:rPr lang="en-US" altLang="ko-KR" sz="1200" dirty="0">
                <a:solidFill>
                  <a:srgbClr val="000000"/>
                </a:solidFill>
                <a:latin typeface="Courier New" pitchFamily="49" charset="0"/>
                <a:ea typeface="Gulim" pitchFamily="34" charset="-127"/>
                <a:cs typeface="Courier New" pitchFamily="49" charset="0"/>
              </a:rPr>
              <a:t>];</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15</a:t>
            </a:r>
            <a:r>
              <a:rPr lang="en-US" altLang="ko-KR" sz="1200" dirty="0" smtClean="0">
                <a:solidFill>
                  <a:srgbClr val="000000"/>
                </a:solidFill>
                <a:latin typeface="Courier New" pitchFamily="49" charset="0"/>
                <a:ea typeface="Gulim" pitchFamily="34" charset="-127"/>
                <a:cs typeface="Courier New" pitchFamily="49" charset="0"/>
              </a:rPr>
              <a:t>			</a:t>
            </a:r>
            <a:r>
              <a:rPr lang="en-US" altLang="ko-KR" sz="1200" dirty="0" err="1" smtClean="0">
                <a:solidFill>
                  <a:srgbClr val="000000"/>
                </a:solidFill>
                <a:latin typeface="Courier New" pitchFamily="49" charset="0"/>
                <a:ea typeface="Gulim" pitchFamily="34" charset="-127"/>
                <a:cs typeface="Courier New" pitchFamily="49" charset="0"/>
              </a:rPr>
              <a:t>i</a:t>
            </a:r>
            <a:r>
              <a:rPr lang="en-US" altLang="ko-KR" sz="1200" dirty="0" smtClean="0">
                <a:solidFill>
                  <a:srgbClr val="000000"/>
                </a:solidFill>
                <a:latin typeface="Courier New" pitchFamily="49" charset="0"/>
                <a:ea typeface="Gulim" pitchFamily="34" charset="-127"/>
                <a:cs typeface="Courier New" pitchFamily="49" charset="0"/>
              </a:rPr>
              <a:t> </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err="1">
                <a:solidFill>
                  <a:srgbClr val="000000"/>
                </a:solidFill>
                <a:latin typeface="Courier New" pitchFamily="49" charset="0"/>
                <a:ea typeface="Gulim" pitchFamily="34" charset="-127"/>
                <a:cs typeface="Courier New" pitchFamily="49" charset="0"/>
              </a:rPr>
              <a:t>i</a:t>
            </a:r>
            <a:r>
              <a:rPr lang="en-US" altLang="ko-KR" sz="1200" dirty="0">
                <a:solidFill>
                  <a:srgbClr val="000000"/>
                </a:solidFill>
                <a:latin typeface="Courier New" pitchFamily="49" charset="0"/>
                <a:ea typeface="Gulim" pitchFamily="34" charset="-127"/>
                <a:cs typeface="Courier New" pitchFamily="49" charset="0"/>
              </a:rPr>
              <a:t> + 1; </a:t>
            </a:r>
            <a:endParaRPr lang="en-US" altLang="ko-KR" sz="1200" dirty="0" smtClean="0">
              <a:solidFill>
                <a:srgbClr val="0000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16</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	}</a:t>
            </a:r>
            <a:endParaRPr lang="en-US" altLang="ko-KR" sz="1200" dirty="0">
              <a:solidFill>
                <a:srgbClr val="0000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17</a:t>
            </a:r>
            <a:r>
              <a:rPr lang="en-US" altLang="ko-KR" sz="1200" dirty="0" smtClean="0">
                <a:solidFill>
                  <a:srgbClr val="000000"/>
                </a:solidFill>
                <a:latin typeface="Courier New" pitchFamily="49" charset="0"/>
                <a:ea typeface="Gulim" pitchFamily="34" charset="-127"/>
                <a:cs typeface="Courier New" pitchFamily="49" charset="0"/>
              </a:rPr>
              <a:t>		else</a:t>
            </a:r>
            <a:endParaRPr lang="en-US" altLang="ko-KR" sz="1200" dirty="0">
              <a:solidFill>
                <a:srgbClr val="0000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18</a:t>
            </a:r>
            <a:r>
              <a:rPr lang="en-US" altLang="ko-KR" sz="1200" dirty="0" smtClean="0">
                <a:solidFill>
                  <a:srgbClr val="000000"/>
                </a:solidFill>
                <a:latin typeface="Courier New" pitchFamily="49" charset="0"/>
                <a:ea typeface="Gulim" pitchFamily="34" charset="-127"/>
                <a:cs typeface="Courier New" pitchFamily="49" charset="0"/>
              </a:rPr>
              <a:t>		{   </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19</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		A[k</a:t>
            </a:r>
            <a:r>
              <a:rPr lang="en-US" altLang="ko-KR" sz="1200" dirty="0">
                <a:solidFill>
                  <a:srgbClr val="000000"/>
                </a:solidFill>
                <a:latin typeface="Courier New" pitchFamily="49" charset="0"/>
                <a:ea typeface="Gulim" pitchFamily="34" charset="-127"/>
                <a:cs typeface="Courier New" pitchFamily="49" charset="0"/>
              </a:rPr>
              <a:t>] = L[j</a:t>
            </a:r>
            <a:r>
              <a:rPr lang="en-US" altLang="ko-KR" sz="1200" dirty="0" smtClean="0">
                <a:solidFill>
                  <a:srgbClr val="000000"/>
                </a:solidFill>
                <a:latin typeface="Courier New" pitchFamily="49" charset="0"/>
                <a:ea typeface="Gulim" pitchFamily="34" charset="-127"/>
                <a:cs typeface="Courier New" pitchFamily="49" charset="0"/>
              </a:rPr>
              <a:t>];</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20</a:t>
            </a:r>
            <a:r>
              <a:rPr lang="en-US" altLang="ko-KR" sz="1200" dirty="0">
                <a:solidFill>
                  <a:srgbClr val="000000"/>
                </a:solidFill>
                <a:latin typeface="Courier New" pitchFamily="49" charset="0"/>
                <a:ea typeface="Gulim" pitchFamily="34" charset="-127"/>
                <a:cs typeface="Courier New" pitchFamily="49" charset="0"/>
              </a:rPr>
              <a:t>	</a:t>
            </a:r>
            <a:r>
              <a:rPr lang="en-US" altLang="ko-KR" sz="1200" dirty="0" smtClean="0">
                <a:solidFill>
                  <a:srgbClr val="000000"/>
                </a:solidFill>
                <a:latin typeface="Courier New" pitchFamily="49" charset="0"/>
                <a:ea typeface="Gulim" pitchFamily="34" charset="-127"/>
                <a:cs typeface="Courier New" pitchFamily="49" charset="0"/>
              </a:rPr>
              <a:t>		j </a:t>
            </a:r>
            <a:r>
              <a:rPr lang="en-US" altLang="ko-KR" sz="1200" dirty="0">
                <a:solidFill>
                  <a:srgbClr val="000000"/>
                </a:solidFill>
                <a:latin typeface="Courier New" pitchFamily="49" charset="0"/>
                <a:ea typeface="Gulim" pitchFamily="34" charset="-127"/>
                <a:cs typeface="Courier New" pitchFamily="49" charset="0"/>
              </a:rPr>
              <a:t>= j +1;   </a:t>
            </a:r>
            <a:endParaRPr lang="en-US" altLang="ko-KR" sz="1200" dirty="0" smtClean="0">
              <a:solidFill>
                <a:srgbClr val="000000"/>
              </a:solidFill>
              <a:latin typeface="Courier New" pitchFamily="49" charset="0"/>
              <a:ea typeface="Gulim" pitchFamily="34" charset="-127"/>
              <a:cs typeface="Courier New" pitchFamily="49" charset="0"/>
            </a:endParaRP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21</a:t>
            </a:r>
            <a:r>
              <a:rPr lang="en-US" altLang="ko-KR" sz="1200" dirty="0" smtClean="0">
                <a:solidFill>
                  <a:srgbClr val="000000"/>
                </a:solidFill>
                <a:latin typeface="Courier New" pitchFamily="49" charset="0"/>
                <a:ea typeface="Gulim" pitchFamily="34" charset="-127"/>
                <a:cs typeface="Courier New" pitchFamily="49" charset="0"/>
              </a:rPr>
              <a:t>		}</a:t>
            </a:r>
          </a:p>
          <a:p>
            <a:pPr lvl="0">
              <a:lnSpc>
                <a:spcPct val="80000"/>
              </a:lnSpc>
              <a:buClr>
                <a:srgbClr val="666600"/>
              </a:buClr>
              <a:buNone/>
            </a:pPr>
            <a:r>
              <a:rPr lang="en-US" altLang="ko-KR" sz="1200" dirty="0" smtClean="0">
                <a:solidFill>
                  <a:srgbClr val="FF0000"/>
                </a:solidFill>
                <a:latin typeface="Courier New" pitchFamily="49" charset="0"/>
                <a:ea typeface="Gulim" pitchFamily="34" charset="-127"/>
                <a:cs typeface="Courier New" pitchFamily="49" charset="0"/>
              </a:rPr>
              <a:t>22</a:t>
            </a:r>
            <a:r>
              <a:rPr lang="en-US" altLang="ko-KR" sz="1200" dirty="0" smtClean="0">
                <a:solidFill>
                  <a:srgbClr val="000000"/>
                </a:solidFill>
                <a:latin typeface="Courier New" pitchFamily="49" charset="0"/>
                <a:ea typeface="Gulim" pitchFamily="34" charset="-127"/>
                <a:cs typeface="Courier New" pitchFamily="49" charset="0"/>
              </a:rPr>
              <a:t>	}</a:t>
            </a:r>
            <a:r>
              <a:rPr lang="en-US" altLang="ko-KR" sz="1200" dirty="0" smtClean="0">
                <a:solidFill>
                  <a:srgbClr val="009900"/>
                </a:solidFill>
                <a:latin typeface="Courier New" pitchFamily="49" charset="0"/>
                <a:ea typeface="Gulim" pitchFamily="34" charset="-127"/>
                <a:cs typeface="Courier New" pitchFamily="49" charset="0"/>
              </a:rPr>
              <a:t>//</a:t>
            </a:r>
            <a:r>
              <a:rPr lang="en-US" altLang="ko-KR" sz="1200" dirty="0">
                <a:solidFill>
                  <a:srgbClr val="009900"/>
                </a:solidFill>
                <a:latin typeface="Courier New" pitchFamily="49" charset="0"/>
                <a:ea typeface="Gulim" pitchFamily="34" charset="-127"/>
                <a:cs typeface="Courier New" pitchFamily="49" charset="0"/>
              </a:rPr>
              <a:t>end for</a:t>
            </a:r>
          </a:p>
          <a:p>
            <a:pPr lvl="0">
              <a:lnSpc>
                <a:spcPct val="80000"/>
              </a:lnSpc>
              <a:buClr>
                <a:srgbClr val="666600"/>
              </a:buClr>
              <a:buNone/>
            </a:pPr>
            <a:r>
              <a:rPr lang="en-US" altLang="ko-KR" sz="1200" dirty="0">
                <a:solidFill>
                  <a:srgbClr val="000000"/>
                </a:solidFill>
                <a:latin typeface="Courier New" pitchFamily="49" charset="0"/>
                <a:ea typeface="Gulim" pitchFamily="34" charset="-127"/>
                <a:cs typeface="Courier New" pitchFamily="49" charset="0"/>
              </a:rPr>
              <a:t>} </a:t>
            </a:r>
            <a:endParaRPr lang="en-US" sz="1200" dirty="0">
              <a:solidFill>
                <a:srgbClr val="000000"/>
              </a:solidFill>
              <a:latin typeface="Courier New" pitchFamily="49" charset="0"/>
              <a:ea typeface="Gulim" pitchFamily="34" charset="-127"/>
              <a:cs typeface="Courier New" pitchFamily="49" charset="0"/>
            </a:endParaRPr>
          </a:p>
          <a:p>
            <a:endParaRPr lang="en-US" sz="1200" dirty="0"/>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9</a:t>
            </a:fld>
            <a:endParaRPr lang="en-US">
              <a:solidFill>
                <a:prstClr val="black"/>
              </a:solidFill>
            </a:endParaRPr>
          </a:p>
        </p:txBody>
      </p:sp>
      <p:sp>
        <p:nvSpPr>
          <p:cNvPr id="6" name="Right Brace 5"/>
          <p:cNvSpPr/>
          <p:nvPr/>
        </p:nvSpPr>
        <p:spPr bwMode="auto">
          <a:xfrm>
            <a:off x="5257800" y="2362200"/>
            <a:ext cx="152400" cy="9144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8" name="TextBox 7"/>
          <p:cNvSpPr txBox="1"/>
          <p:nvPr/>
        </p:nvSpPr>
        <p:spPr>
          <a:xfrm>
            <a:off x="6019800" y="2057400"/>
            <a:ext cx="2438400" cy="338554"/>
          </a:xfrm>
          <a:prstGeom prst="rect">
            <a:avLst/>
          </a:prstGeom>
          <a:noFill/>
        </p:spPr>
        <p:txBody>
          <a:bodyPr wrap="square" rtlCol="0">
            <a:spAutoFit/>
          </a:bodyPr>
          <a:lstStyle/>
          <a:p>
            <a:r>
              <a:rPr lang="en-US" sz="1600" dirty="0" smtClean="0"/>
              <a:t>Let |A| = r-p +1= n</a:t>
            </a:r>
            <a:endParaRPr lang="en-US" sz="1600" dirty="0"/>
          </a:p>
        </p:txBody>
      </p:sp>
      <p:sp>
        <p:nvSpPr>
          <p:cNvPr id="9" name="TextBox 8"/>
          <p:cNvSpPr txBox="1"/>
          <p:nvPr/>
        </p:nvSpPr>
        <p:spPr>
          <a:xfrm>
            <a:off x="6019800" y="2642316"/>
            <a:ext cx="914400" cy="369332"/>
          </a:xfrm>
          <a:prstGeom prst="rect">
            <a:avLst/>
          </a:prstGeom>
          <a:noFill/>
        </p:spPr>
        <p:txBody>
          <a:bodyPr wrap="square" rtlCol="0">
            <a:spAutoFit/>
          </a:bodyPr>
          <a:lstStyle/>
          <a:p>
            <a:r>
              <a:rPr lang="en-US" dirty="0" smtClean="0">
                <a:sym typeface="Symbol"/>
              </a:rPr>
              <a:t>(n)</a:t>
            </a:r>
            <a:endParaRPr lang="en-US" dirty="0"/>
          </a:p>
        </p:txBody>
      </p:sp>
      <p:sp>
        <p:nvSpPr>
          <p:cNvPr id="10" name="Right Brace 9"/>
          <p:cNvSpPr/>
          <p:nvPr/>
        </p:nvSpPr>
        <p:spPr bwMode="auto">
          <a:xfrm>
            <a:off x="4038600" y="3657600"/>
            <a:ext cx="152400" cy="20574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69358" y="4444284"/>
            <a:ext cx="969963" cy="493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cxnSp>
        <p:nvCxnSpPr>
          <p:cNvPr id="16" name="Straight Arrow Connector 15"/>
          <p:cNvCxnSpPr>
            <a:stCxn id="9" idx="1"/>
          </p:cNvCxnSpPr>
          <p:nvPr/>
        </p:nvCxnSpPr>
        <p:spPr bwMode="auto">
          <a:xfrm flipH="1">
            <a:off x="5410200" y="2826982"/>
            <a:ext cx="6096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18" name="Straight Arrow Connector 17"/>
          <p:cNvCxnSpPr>
            <a:stCxn id="2050" idx="1"/>
          </p:cNvCxnSpPr>
          <p:nvPr/>
        </p:nvCxnSpPr>
        <p:spPr bwMode="auto">
          <a:xfrm flipH="1" flipV="1">
            <a:off x="4191000" y="4691140"/>
            <a:ext cx="1778358" cy="1"/>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spTree>
    <p:extLst>
      <p:ext uri="{BB962C8B-B14F-4D97-AF65-F5344CB8AC3E}">
        <p14:creationId xmlns:p14="http://schemas.microsoft.com/office/powerpoint/2010/main" val="16979330"/>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ea typeface="Batang" pitchFamily="18" charset="-127"/>
              </a:rPr>
              <a:t>Priority Queues with Heap </a:t>
            </a:r>
            <a:br>
              <a:rPr lang="en-US" altLang="ko-KR" dirty="0">
                <a:ea typeface="Batang" pitchFamily="18" charset="-127"/>
              </a:rPr>
            </a:br>
            <a:r>
              <a:rPr lang="en-US" altLang="ko-KR" sz="3200" dirty="0" smtClean="0">
                <a:ea typeface="Batang" pitchFamily="18" charset="-127"/>
              </a:rPr>
              <a:t>(Insert)</a:t>
            </a:r>
            <a:endParaRPr lang="en-US" dirty="0"/>
          </a:p>
        </p:txBody>
      </p:sp>
      <p:sp>
        <p:nvSpPr>
          <p:cNvPr id="5" name="Content Placeholder 4"/>
          <p:cNvSpPr>
            <a:spLocks noGrp="1"/>
          </p:cNvSpPr>
          <p:nvPr>
            <p:ph idx="1"/>
          </p:nvPr>
        </p:nvSpPr>
        <p:spPr/>
        <p:txBody>
          <a:bodyPr/>
          <a:lstStyle/>
          <a:p>
            <a:r>
              <a:rPr lang="en-US" dirty="0" smtClean="0"/>
              <a:t>The </a:t>
            </a:r>
            <a:r>
              <a:rPr lang="en-US" dirty="0" err="1" smtClean="0"/>
              <a:t>Heap_Insert</a:t>
            </a:r>
            <a:r>
              <a:rPr lang="en-US" dirty="0" smtClean="0"/>
              <a:t> inserts a node into heap A.</a:t>
            </a:r>
          </a:p>
          <a:p>
            <a:pPr lvl="1"/>
            <a:r>
              <a:rPr lang="en-US" dirty="0" smtClean="0"/>
              <a:t>Increase the heap size by one</a:t>
            </a:r>
          </a:p>
          <a:p>
            <a:pPr lvl="1"/>
            <a:r>
              <a:rPr lang="en-US" dirty="0" smtClean="0"/>
              <a:t>Insert new element in the right location in the heap.</a:t>
            </a:r>
          </a:p>
          <a:p>
            <a:pPr lvl="2"/>
            <a:r>
              <a:rPr lang="en-US" dirty="0" smtClean="0"/>
              <a:t>Needs comparison and swaps </a:t>
            </a:r>
            <a:r>
              <a:rPr lang="en-US" dirty="0"/>
              <a:t>t</a:t>
            </a:r>
            <a:r>
              <a:rPr lang="en-US" dirty="0" smtClean="0"/>
              <a:t>o </a:t>
            </a:r>
            <a:r>
              <a:rPr lang="en-US" dirty="0"/>
              <a:t>find out right location for new </a:t>
            </a:r>
            <a:r>
              <a:rPr lang="en-US" dirty="0" smtClean="0"/>
              <a:t>element. </a:t>
            </a:r>
            <a:endParaRPr lang="en-US" dirty="0"/>
          </a:p>
        </p:txBody>
      </p:sp>
      <p:sp>
        <p:nvSpPr>
          <p:cNvPr id="4" name="Slide Number Placeholder 3"/>
          <p:cNvSpPr>
            <a:spLocks noGrp="1"/>
          </p:cNvSpPr>
          <p:nvPr>
            <p:ph type="sldNum" sz="quarter" idx="12"/>
          </p:nvPr>
        </p:nvSpPr>
        <p:spPr/>
        <p:txBody>
          <a:bodyPr/>
          <a:lstStyle/>
          <a:p>
            <a:fld id="{9366B58E-A11A-469A-B130-C765257D3974}" type="slidenum">
              <a:rPr lang="en-US" smtClean="0">
                <a:solidFill>
                  <a:prstClr val="black"/>
                </a:solidFill>
              </a:rPr>
              <a:pPr/>
              <a:t>90</a:t>
            </a:fld>
            <a:endParaRPr lang="en-US">
              <a:solidFill>
                <a:prstClr val="black"/>
              </a:solidFill>
            </a:endParaRPr>
          </a:p>
        </p:txBody>
      </p:sp>
    </p:spTree>
    <p:extLst>
      <p:ext uri="{BB962C8B-B14F-4D97-AF65-F5344CB8AC3E}">
        <p14:creationId xmlns:p14="http://schemas.microsoft.com/office/powerpoint/2010/main" val="679293305"/>
      </p:ext>
    </p:extLst>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ko-KR" dirty="0">
                <a:ea typeface="Batang" pitchFamily="18" charset="-127"/>
              </a:rPr>
              <a:t>Priority Queues with Heap </a:t>
            </a:r>
            <a:br>
              <a:rPr lang="en-US" altLang="ko-KR" dirty="0">
                <a:ea typeface="Batang" pitchFamily="18" charset="-127"/>
              </a:rPr>
            </a:br>
            <a:r>
              <a:rPr lang="en-US" altLang="ko-KR" sz="3200" dirty="0">
                <a:ea typeface="Batang" pitchFamily="18" charset="-127"/>
              </a:rPr>
              <a:t>(Insert)</a:t>
            </a:r>
            <a:endParaRPr lang="en-US" dirty="0"/>
          </a:p>
        </p:txBody>
      </p:sp>
      <p:sp>
        <p:nvSpPr>
          <p:cNvPr id="3" name="Content Placeholder 2"/>
          <p:cNvSpPr>
            <a:spLocks noGrp="1"/>
          </p:cNvSpPr>
          <p:nvPr>
            <p:ph idx="1"/>
          </p:nvPr>
        </p:nvSpPr>
        <p:spPr>
          <a:xfrm>
            <a:off x="457200" y="1600201"/>
            <a:ext cx="7239000" cy="3429000"/>
          </a:xfrm>
          <a:ln>
            <a:solidFill>
              <a:schemeClr val="tx1"/>
            </a:solidFill>
          </a:ln>
        </p:spPr>
        <p:txBody>
          <a:bodyPr/>
          <a:lstStyle/>
          <a:p>
            <a:pPr lvl="0" algn="just">
              <a:buClr>
                <a:srgbClr val="FBEEC9"/>
              </a:buClr>
              <a:buNone/>
            </a:pPr>
            <a:r>
              <a:rPr lang="en-US" altLang="ko-KR" sz="1600" b="1" dirty="0" err="1" smtClean="0">
                <a:solidFill>
                  <a:prstClr val="black"/>
                </a:solidFill>
                <a:latin typeface="Courier New" pitchFamily="49" charset="0"/>
                <a:ea typeface="Batang" pitchFamily="18" charset="-127"/>
                <a:cs typeface="Courier New" pitchFamily="49" charset="0"/>
              </a:rPr>
              <a:t>Heap_Insert</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(A, key</a:t>
            </a:r>
            <a:r>
              <a:rPr lang="en-US" altLang="ko-KR" sz="1600" dirty="0" smtClean="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sz="1600" dirty="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sz="1600" dirty="0" smtClean="0">
                <a:solidFill>
                  <a:srgbClr val="FF0000"/>
                </a:solidFill>
                <a:latin typeface="Courier New" pitchFamily="49" charset="0"/>
                <a:ea typeface="Batang" pitchFamily="18" charset="-127"/>
                <a:cs typeface="Courier New" pitchFamily="49" charset="0"/>
              </a:rPr>
              <a:t>1</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err="1" smtClean="0">
                <a:solidFill>
                  <a:prstClr val="black"/>
                </a:solidFill>
                <a:latin typeface="Courier New" pitchFamily="49" charset="0"/>
                <a:ea typeface="Batang" pitchFamily="18" charset="-127"/>
                <a:cs typeface="Courier New" pitchFamily="49" charset="0"/>
              </a:rPr>
              <a:t>heap_size</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err="1" smtClean="0">
                <a:solidFill>
                  <a:prstClr val="black"/>
                </a:solidFill>
                <a:latin typeface="Courier New" pitchFamily="49" charset="0"/>
                <a:ea typeface="Batang" pitchFamily="18" charset="-127"/>
                <a:cs typeface="Courier New" pitchFamily="49" charset="0"/>
              </a:rPr>
              <a:t>heap_size</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1;</a:t>
            </a:r>
            <a:endParaRPr lang="en-US" altLang="ko-KR" sz="1600" dirty="0">
              <a:solidFill>
                <a:prstClr val="black"/>
              </a:solidFill>
              <a:latin typeface="Courier New" pitchFamily="49" charset="0"/>
              <a:ea typeface="Batang" pitchFamily="18" charset="-127"/>
              <a:cs typeface="Courier New" pitchFamily="49" charset="0"/>
            </a:endParaRPr>
          </a:p>
          <a:p>
            <a:pPr lvl="0" algn="just">
              <a:buClr>
                <a:srgbClr val="FBEEC9"/>
              </a:buClr>
              <a:buNone/>
            </a:pPr>
            <a:r>
              <a:rPr lang="en-US" altLang="ko-KR" sz="1600" dirty="0" smtClean="0">
                <a:solidFill>
                  <a:srgbClr val="FF0000"/>
                </a:solidFill>
                <a:latin typeface="Courier New" pitchFamily="49" charset="0"/>
                <a:ea typeface="Batang" pitchFamily="18" charset="-127"/>
                <a:cs typeface="Courier New" pitchFamily="49" charset="0"/>
              </a:rPr>
              <a:t>2</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err="1" smtClean="0">
                <a:solidFill>
                  <a:prstClr val="black"/>
                </a:solidFill>
                <a:latin typeface="Courier New" pitchFamily="49" charset="0"/>
                <a:ea typeface="Batang" pitchFamily="18" charset="-127"/>
                <a:cs typeface="Courier New" pitchFamily="49" charset="0"/>
              </a:rPr>
              <a:t>heap_size</a:t>
            </a:r>
            <a:r>
              <a:rPr lang="en-US" altLang="ko-KR" sz="1600" dirty="0" smtClean="0">
                <a:solidFill>
                  <a:prstClr val="black"/>
                </a:solidFill>
                <a:latin typeface="Courier New" pitchFamily="49" charset="0"/>
                <a:ea typeface="Batang" pitchFamily="18" charset="-127"/>
                <a:cs typeface="Courier New" pitchFamily="49" charset="0"/>
              </a:rPr>
              <a:t> – 1 </a:t>
            </a:r>
            <a:r>
              <a:rPr lang="en-US" altLang="ko-KR" sz="1600" dirty="0" smtClean="0">
                <a:solidFill>
                  <a:srgbClr val="009900"/>
                </a:solidFill>
                <a:latin typeface="Courier New" pitchFamily="49" charset="0"/>
                <a:ea typeface="Batang" pitchFamily="18" charset="-127"/>
                <a:cs typeface="Courier New" pitchFamily="49" charset="0"/>
              </a:rPr>
              <a:t>//highest index in the heap</a:t>
            </a:r>
            <a:endParaRPr lang="en-US" altLang="ko-KR" sz="1600" dirty="0">
              <a:solidFill>
                <a:srgbClr val="009900"/>
              </a:solidFill>
              <a:latin typeface="Courier New" pitchFamily="49" charset="0"/>
              <a:ea typeface="Batang" pitchFamily="18" charset="-127"/>
              <a:cs typeface="Courier New" pitchFamily="49" charset="0"/>
            </a:endParaRPr>
          </a:p>
          <a:p>
            <a:pPr lvl="0" algn="just">
              <a:buClr>
                <a:srgbClr val="FBEEC9"/>
              </a:buClr>
              <a:buNone/>
            </a:pPr>
            <a:r>
              <a:rPr lang="en-US" altLang="ko-KR" sz="1600" dirty="0" smtClean="0">
                <a:solidFill>
                  <a:srgbClr val="FF0000"/>
                </a:solidFill>
                <a:latin typeface="Courier New" pitchFamily="49" charset="0"/>
                <a:ea typeface="Batang" pitchFamily="18" charset="-127"/>
                <a:cs typeface="Courier New" pitchFamily="49" charset="0"/>
              </a:rPr>
              <a:t>3</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while </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 &gt;</a:t>
            </a:r>
            <a:r>
              <a:rPr lang="en-US" altLang="ko-KR" sz="1600" dirty="0">
                <a:solidFill>
                  <a:prstClr val="black"/>
                </a:solidFill>
                <a:latin typeface="Courier New" pitchFamily="49" charset="0"/>
                <a:ea typeface="Batang" pitchFamily="18" charset="-127"/>
                <a:cs typeface="Courier New" pitchFamily="49" charset="0"/>
              </a:rPr>
              <a:t>0 and </a:t>
            </a:r>
            <a:r>
              <a:rPr lang="en-US" altLang="ko-KR" sz="1600" dirty="0" smtClean="0">
                <a:solidFill>
                  <a:prstClr val="black"/>
                </a:solidFill>
                <a:latin typeface="Courier New" pitchFamily="49" charset="0"/>
                <a:ea typeface="Batang" pitchFamily="18" charset="-127"/>
                <a:cs typeface="Courier New" pitchFamily="49" charset="0"/>
              </a:rPr>
              <a:t>A[Parent(</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&lt; </a:t>
            </a:r>
            <a:r>
              <a:rPr lang="en-US" altLang="ko-KR" sz="1600" dirty="0" smtClean="0">
                <a:solidFill>
                  <a:prstClr val="black"/>
                </a:solidFill>
                <a:latin typeface="Courier New" pitchFamily="49" charset="0"/>
                <a:ea typeface="Batang" pitchFamily="18" charset="-127"/>
                <a:cs typeface="Courier New" pitchFamily="49" charset="0"/>
              </a:rPr>
              <a:t>key</a:t>
            </a:r>
          </a:p>
          <a:p>
            <a:pPr lvl="0" algn="just">
              <a:buClr>
                <a:srgbClr val="FBEEC9"/>
              </a:buClr>
              <a:buNone/>
            </a:pP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sz="1600" dirty="0" smtClean="0">
                <a:solidFill>
                  <a:srgbClr val="FF0000"/>
                </a:solidFill>
                <a:latin typeface="Courier New" pitchFamily="49" charset="0"/>
                <a:ea typeface="Batang" pitchFamily="18" charset="-127"/>
                <a:cs typeface="Courier New" pitchFamily="49" charset="0"/>
              </a:rPr>
              <a:t>4</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	A[</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A[Parent(</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sz="1600" dirty="0" smtClean="0">
                <a:solidFill>
                  <a:srgbClr val="FF0000"/>
                </a:solidFill>
                <a:latin typeface="Courier New" pitchFamily="49" charset="0"/>
                <a:ea typeface="Batang" pitchFamily="18" charset="-127"/>
                <a:cs typeface="Courier New" pitchFamily="49" charset="0"/>
              </a:rPr>
              <a:t>5</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Parent(</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a:t>
            </a:r>
          </a:p>
          <a:p>
            <a:pPr lvl="0" algn="just">
              <a:buClr>
                <a:srgbClr val="FBEEC9"/>
              </a:buClr>
              <a:buNone/>
            </a:pPr>
            <a:r>
              <a:rPr lang="en-US" altLang="ko-KR" sz="1600" dirty="0" smtClean="0">
                <a:solidFill>
                  <a:prstClr val="black"/>
                </a:solidFill>
                <a:latin typeface="Courier New" pitchFamily="49" charset="0"/>
                <a:ea typeface="Batang" pitchFamily="18" charset="-127"/>
                <a:cs typeface="Courier New" pitchFamily="49" charset="0"/>
              </a:rPr>
              <a:t>	}</a:t>
            </a:r>
            <a:endParaRPr lang="en-US" altLang="ko-KR" sz="1600" dirty="0">
              <a:solidFill>
                <a:prstClr val="black"/>
              </a:solidFill>
              <a:latin typeface="Courier New" pitchFamily="49" charset="0"/>
              <a:ea typeface="Batang" pitchFamily="18" charset="-127"/>
              <a:cs typeface="Courier New" pitchFamily="49" charset="0"/>
            </a:endParaRPr>
          </a:p>
          <a:p>
            <a:pPr lvl="0" algn="just">
              <a:buClr>
                <a:srgbClr val="FBEEC9"/>
              </a:buClr>
              <a:buNone/>
            </a:pPr>
            <a:r>
              <a:rPr lang="en-US" altLang="ko-KR" sz="1600" dirty="0" smtClean="0">
                <a:solidFill>
                  <a:srgbClr val="FF0000"/>
                </a:solidFill>
                <a:latin typeface="Courier New" pitchFamily="49" charset="0"/>
                <a:ea typeface="Batang" pitchFamily="18" charset="-127"/>
                <a:cs typeface="Courier New" pitchFamily="49" charset="0"/>
              </a:rPr>
              <a:t>6</a:t>
            </a:r>
            <a:r>
              <a:rPr lang="en-US" altLang="ko-KR" sz="1600" dirty="0" smtClean="0">
                <a:solidFill>
                  <a:prstClr val="black"/>
                </a:solidFill>
                <a:latin typeface="Courier New" pitchFamily="49" charset="0"/>
                <a:ea typeface="Batang" pitchFamily="18" charset="-127"/>
                <a:cs typeface="Courier New" pitchFamily="49" charset="0"/>
              </a:rPr>
              <a:t>	A[</a:t>
            </a:r>
            <a:r>
              <a:rPr lang="en-US" altLang="ko-KR" sz="1600" dirty="0" err="1" smtClean="0">
                <a:solidFill>
                  <a:prstClr val="black"/>
                </a:solidFill>
                <a:latin typeface="Courier New" pitchFamily="49" charset="0"/>
                <a:ea typeface="Batang" pitchFamily="18" charset="-127"/>
                <a:cs typeface="Courier New" pitchFamily="49" charset="0"/>
              </a:rPr>
              <a:t>i</a:t>
            </a:r>
            <a:r>
              <a:rPr lang="en-US" altLang="ko-KR" sz="1600" dirty="0" smtClean="0">
                <a:solidFill>
                  <a:prstClr val="black"/>
                </a:solidFill>
                <a:latin typeface="Courier New" pitchFamily="49" charset="0"/>
                <a:ea typeface="Batang" pitchFamily="18" charset="-127"/>
                <a:cs typeface="Courier New" pitchFamily="49" charset="0"/>
              </a:rPr>
              <a:t>] </a:t>
            </a:r>
            <a:r>
              <a:rPr lang="en-US" altLang="ko-KR" sz="1600" dirty="0">
                <a:solidFill>
                  <a:prstClr val="black"/>
                </a:solidFill>
                <a:latin typeface="Courier New" pitchFamily="49" charset="0"/>
                <a:ea typeface="Batang" pitchFamily="18" charset="-127"/>
                <a:cs typeface="Courier New" pitchFamily="49" charset="0"/>
              </a:rPr>
              <a:t>= </a:t>
            </a:r>
            <a:r>
              <a:rPr lang="en-US" altLang="ko-KR" sz="1600" dirty="0" smtClean="0">
                <a:solidFill>
                  <a:prstClr val="black"/>
                </a:solidFill>
                <a:latin typeface="Courier New" pitchFamily="49" charset="0"/>
                <a:ea typeface="Batang" pitchFamily="18" charset="-127"/>
                <a:cs typeface="Courier New" pitchFamily="49" charset="0"/>
              </a:rPr>
              <a:t>key </a:t>
            </a:r>
            <a:r>
              <a:rPr lang="en-US" altLang="ko-KR" sz="1600" dirty="0" smtClean="0">
                <a:solidFill>
                  <a:srgbClr val="009900"/>
                </a:solidFill>
                <a:latin typeface="Courier New" pitchFamily="49" charset="0"/>
                <a:ea typeface="Batang" pitchFamily="18" charset="-127"/>
                <a:cs typeface="Courier New" pitchFamily="49" charset="0"/>
              </a:rPr>
              <a:t>// copy the key value in the right location</a:t>
            </a:r>
          </a:p>
          <a:p>
            <a:pPr lvl="0" algn="just">
              <a:buClr>
                <a:srgbClr val="FBEEC9"/>
              </a:buClr>
              <a:buNone/>
            </a:pPr>
            <a:r>
              <a:rPr lang="en-US" altLang="ko-KR" sz="1600" dirty="0">
                <a:solidFill>
                  <a:prstClr val="black"/>
                </a:solidFill>
                <a:latin typeface="Courier New" pitchFamily="49" charset="0"/>
                <a:ea typeface="Batang" pitchFamily="18" charset="-127"/>
                <a:cs typeface="Courier New" pitchFamily="49" charset="0"/>
              </a:rPr>
              <a:t>}</a:t>
            </a:r>
          </a:p>
          <a:p>
            <a:endParaRPr lang="en-US" sz="1600" dirty="0">
              <a:latin typeface="Courier New" pitchFamily="49" charset="0"/>
              <a:cs typeface="Courier New" pitchFamily="49" charset="0"/>
            </a:endParaRPr>
          </a:p>
        </p:txBody>
      </p:sp>
      <p:sp>
        <p:nvSpPr>
          <p:cNvPr id="5" name="Slide Number Placeholder 4"/>
          <p:cNvSpPr>
            <a:spLocks noGrp="1"/>
          </p:cNvSpPr>
          <p:nvPr>
            <p:ph type="sldNum" sz="quarter" idx="12"/>
          </p:nvPr>
        </p:nvSpPr>
        <p:spPr/>
        <p:txBody>
          <a:bodyPr/>
          <a:lstStyle/>
          <a:p>
            <a:fld id="{9366B58E-A11A-469A-B130-C765257D3974}" type="slidenum">
              <a:rPr lang="en-US" smtClean="0">
                <a:solidFill>
                  <a:prstClr val="black"/>
                </a:solidFill>
              </a:rPr>
              <a:pPr/>
              <a:t>91</a:t>
            </a:fld>
            <a:endParaRPr lang="en-US">
              <a:solidFill>
                <a:prstClr val="black"/>
              </a:solidFill>
            </a:endParaRPr>
          </a:p>
        </p:txBody>
      </p:sp>
      <p:sp>
        <p:nvSpPr>
          <p:cNvPr id="6" name="Right Brace 5"/>
          <p:cNvSpPr/>
          <p:nvPr/>
        </p:nvSpPr>
        <p:spPr bwMode="auto">
          <a:xfrm>
            <a:off x="5105400" y="2971800"/>
            <a:ext cx="152400" cy="12192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7" name="Right Brace 6"/>
          <p:cNvSpPr/>
          <p:nvPr/>
        </p:nvSpPr>
        <p:spPr bwMode="auto">
          <a:xfrm>
            <a:off x="6477000" y="2286000"/>
            <a:ext cx="76200" cy="381000"/>
          </a:xfrm>
          <a:prstGeom prst="righ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mc:AlternateContent xmlns:mc="http://schemas.openxmlformats.org/markup-compatibility/2006" xmlns:a14="http://schemas.microsoft.com/office/drawing/2010/main">
        <mc:Choice Requires="a14">
          <p:sp>
            <p:nvSpPr>
              <p:cNvPr id="8" name="TextBox 7"/>
              <p:cNvSpPr txBox="1"/>
              <p:nvPr/>
            </p:nvSpPr>
            <p:spPr>
              <a:xfrm>
                <a:off x="7772400" y="2295525"/>
                <a:ext cx="1143000" cy="369332"/>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m:rPr>
                          <m:sty m:val="p"/>
                        </m:rPr>
                        <a:rPr lang="el-GR" i="1" smtClean="0">
                          <a:latin typeface="Cambria Math"/>
                          <a:ea typeface="Cambria Math"/>
                        </a:rPr>
                        <m:t>Θ</m:t>
                      </m:r>
                      <m:r>
                        <a:rPr lang="en-US" b="0" i="1" smtClean="0">
                          <a:latin typeface="Cambria Math"/>
                          <a:ea typeface="Cambria Math"/>
                        </a:rPr>
                        <m:t>(1)</m:t>
                      </m:r>
                    </m:oMath>
                  </m:oMathPara>
                </a14:m>
                <a:endParaRPr lang="en-US" dirty="0"/>
              </a:p>
            </p:txBody>
          </p:sp>
        </mc:Choice>
        <mc:Fallback xmlns="">
          <p:sp>
            <p:nvSpPr>
              <p:cNvPr id="8" name="TextBox 7"/>
              <p:cNvSpPr txBox="1">
                <a:spLocks noRot="1" noChangeAspect="1" noMove="1" noResize="1" noEditPoints="1" noAdjustHandles="1" noChangeArrowheads="1" noChangeShapeType="1" noTextEdit="1"/>
              </p:cNvSpPr>
              <p:nvPr/>
            </p:nvSpPr>
            <p:spPr>
              <a:xfrm>
                <a:off x="7772400" y="2295525"/>
                <a:ext cx="1143000" cy="369332"/>
              </a:xfrm>
              <a:prstGeom prst="rect">
                <a:avLst/>
              </a:prstGeom>
              <a:blipFill rotWithShape="1">
                <a:blip r:embed="rId2"/>
                <a:stretch>
                  <a:fillRect b="-16667"/>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9" name="TextBox 8"/>
              <p:cNvSpPr txBox="1"/>
              <p:nvPr/>
            </p:nvSpPr>
            <p:spPr>
              <a:xfrm>
                <a:off x="7772400" y="4202668"/>
                <a:ext cx="1143000" cy="369332"/>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m:rPr>
                          <m:sty m:val="p"/>
                        </m:rPr>
                        <a:rPr lang="el-GR" i="1" smtClean="0">
                          <a:latin typeface="Cambria Math"/>
                          <a:ea typeface="Cambria Math"/>
                        </a:rPr>
                        <m:t>Θ</m:t>
                      </m:r>
                      <m:r>
                        <a:rPr lang="en-US" b="0" i="1" smtClean="0">
                          <a:latin typeface="Cambria Math"/>
                          <a:ea typeface="Cambria Math"/>
                        </a:rPr>
                        <m:t>(1)</m:t>
                      </m:r>
                    </m:oMath>
                  </m:oMathPara>
                </a14:m>
                <a:endParaRPr lang="en-US" dirty="0"/>
              </a:p>
            </p:txBody>
          </p:sp>
        </mc:Choice>
        <mc:Fallback xmlns="">
          <p:sp>
            <p:nvSpPr>
              <p:cNvPr id="9" name="TextBox 8"/>
              <p:cNvSpPr txBox="1">
                <a:spLocks noRot="1" noChangeAspect="1" noMove="1" noResize="1" noEditPoints="1" noAdjustHandles="1" noChangeArrowheads="1" noChangeShapeType="1" noTextEdit="1"/>
              </p:cNvSpPr>
              <p:nvPr/>
            </p:nvSpPr>
            <p:spPr>
              <a:xfrm>
                <a:off x="7772400" y="4202668"/>
                <a:ext cx="1143000" cy="369332"/>
              </a:xfrm>
              <a:prstGeom prst="rect">
                <a:avLst/>
              </a:prstGeom>
              <a:blipFill rotWithShape="1">
                <a:blip r:embed="rId3"/>
                <a:stretch>
                  <a:fillRect b="-14754"/>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p:cNvSpPr txBox="1"/>
              <p:nvPr/>
            </p:nvSpPr>
            <p:spPr>
              <a:xfrm>
                <a:off x="7772400" y="3402568"/>
                <a:ext cx="1143000" cy="369332"/>
              </a:xfrm>
              <a:prstGeom prst="rect">
                <a:avLst/>
              </a:prstGeom>
              <a:noFill/>
            </p:spPr>
            <p:txBody>
              <a:bodyPr wrap="square" rtlCol="0">
                <a:spAutoFit/>
              </a:bodyPr>
              <a:lstStyle/>
              <a:p>
                <a:pPr/>
                <a14:m>
                  <m:oMathPara xmlns:m="http://schemas.openxmlformats.org/officeDocument/2006/math">
                    <m:oMathParaPr>
                      <m:jc m:val="left"/>
                    </m:oMathParaPr>
                    <m:oMath xmlns:m="http://schemas.openxmlformats.org/officeDocument/2006/math">
                      <m:r>
                        <m:rPr>
                          <m:sty m:val="p"/>
                        </m:rPr>
                        <a:rPr lang="en-US" i="1" smtClean="0">
                          <a:latin typeface="Cambria Math"/>
                          <a:ea typeface="Cambria Math"/>
                        </a:rPr>
                        <m:t>O</m:t>
                      </m:r>
                      <m:r>
                        <a:rPr lang="en-US" b="0" i="1" smtClean="0">
                          <a:latin typeface="Cambria Math"/>
                          <a:ea typeface="Cambria Math"/>
                        </a:rPr>
                        <m:t>(</m:t>
                      </m:r>
                      <m:sSub>
                        <m:sSubPr>
                          <m:ctrlPr>
                            <a:rPr lang="en-US" b="0" i="1" smtClean="0">
                              <a:latin typeface="Cambria Math"/>
                              <a:ea typeface="Cambria Math"/>
                            </a:rPr>
                          </m:ctrlPr>
                        </m:sSubPr>
                        <m:e>
                          <m:r>
                            <a:rPr lang="en-US" b="0" i="1" smtClean="0">
                              <a:latin typeface="Cambria Math"/>
                              <a:ea typeface="Cambria Math"/>
                            </a:rPr>
                            <m:t>𝑙𝑜𝑔</m:t>
                          </m:r>
                        </m:e>
                        <m:sub>
                          <m:r>
                            <a:rPr lang="en-US" b="0" i="1" smtClean="0">
                              <a:latin typeface="Cambria Math"/>
                              <a:ea typeface="Cambria Math"/>
                            </a:rPr>
                            <m:t>2</m:t>
                          </m:r>
                        </m:sub>
                      </m:sSub>
                      <m:r>
                        <a:rPr lang="en-US" b="0" i="1" smtClean="0">
                          <a:latin typeface="Cambria Math"/>
                          <a:ea typeface="Cambria Math"/>
                        </a:rPr>
                        <m:t>𝑛</m:t>
                      </m:r>
                      <m:r>
                        <a:rPr lang="en-US" b="0" i="1" smtClean="0">
                          <a:latin typeface="Cambria Math"/>
                          <a:ea typeface="Cambria Math"/>
                        </a:rPr>
                        <m:t>)</m:t>
                      </m:r>
                    </m:oMath>
                  </m:oMathPara>
                </a14:m>
                <a:endParaRPr lang="en-US" dirty="0"/>
              </a:p>
            </p:txBody>
          </p:sp>
        </mc:Choice>
        <mc:Fallback xmlns="">
          <p:sp>
            <p:nvSpPr>
              <p:cNvPr id="10" name="TextBox 9"/>
              <p:cNvSpPr txBox="1">
                <a:spLocks noRot="1" noChangeAspect="1" noMove="1" noResize="1" noEditPoints="1" noAdjustHandles="1" noChangeArrowheads="1" noChangeShapeType="1" noTextEdit="1"/>
              </p:cNvSpPr>
              <p:nvPr/>
            </p:nvSpPr>
            <p:spPr>
              <a:xfrm>
                <a:off x="7772400" y="3402568"/>
                <a:ext cx="1143000" cy="369332"/>
              </a:xfrm>
              <a:prstGeom prst="rect">
                <a:avLst/>
              </a:prstGeom>
              <a:blipFill rotWithShape="1">
                <a:blip r:embed="rId4"/>
                <a:stretch>
                  <a:fillRect b="-14754"/>
                </a:stretch>
              </a:blipFill>
            </p:spPr>
            <p:txBody>
              <a:bodyPr/>
              <a:lstStyle/>
              <a:p>
                <a:r>
                  <a:rPr lang="en-US">
                    <a:noFill/>
                  </a:rPr>
                  <a:t> </a:t>
                </a:r>
              </a:p>
            </p:txBody>
          </p:sp>
        </mc:Fallback>
      </mc:AlternateContent>
      <p:cxnSp>
        <p:nvCxnSpPr>
          <p:cNvPr id="12" name="Straight Arrow Connector 11"/>
          <p:cNvCxnSpPr>
            <a:stCxn id="8" idx="1"/>
          </p:cNvCxnSpPr>
          <p:nvPr/>
        </p:nvCxnSpPr>
        <p:spPr bwMode="auto">
          <a:xfrm flipH="1">
            <a:off x="6553200" y="2480191"/>
            <a:ext cx="12192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14" name="Straight Arrow Connector 13"/>
          <p:cNvCxnSpPr>
            <a:stCxn id="10" idx="1"/>
          </p:cNvCxnSpPr>
          <p:nvPr/>
        </p:nvCxnSpPr>
        <p:spPr bwMode="auto">
          <a:xfrm flipH="1">
            <a:off x="5486400" y="3587234"/>
            <a:ext cx="22860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p:cxnSp>
        <p:nvCxnSpPr>
          <p:cNvPr id="16" name="Straight Arrow Connector 15"/>
          <p:cNvCxnSpPr>
            <a:stCxn id="9" idx="1"/>
          </p:cNvCxnSpPr>
          <p:nvPr/>
        </p:nvCxnSpPr>
        <p:spPr bwMode="auto">
          <a:xfrm flipH="1">
            <a:off x="7543800" y="4387334"/>
            <a:ext cx="228600" cy="0"/>
          </a:xfrm>
          <a:prstGeom prst="straightConnector1">
            <a:avLst/>
          </a:prstGeom>
          <a:solidFill>
            <a:schemeClr val="accent1"/>
          </a:solidFill>
          <a:ln w="9525" cap="flat" cmpd="sng" algn="ctr">
            <a:solidFill>
              <a:srgbClr val="C00000"/>
            </a:solidFill>
            <a:prstDash val="sysDash"/>
            <a:round/>
            <a:headEnd type="none" w="med" len="med"/>
            <a:tailEnd type="triangle"/>
          </a:ln>
          <a:effectLst/>
        </p:spPr>
      </p:cxnSp>
      <mc:AlternateContent xmlns:mc="http://schemas.openxmlformats.org/markup-compatibility/2006" xmlns:a14="http://schemas.microsoft.com/office/drawing/2010/main">
        <mc:Choice Requires="a14">
          <p:sp>
            <p:nvSpPr>
              <p:cNvPr id="17" name="TextBox 16"/>
              <p:cNvSpPr txBox="1"/>
              <p:nvPr/>
            </p:nvSpPr>
            <p:spPr>
              <a:xfrm>
                <a:off x="533400" y="5257800"/>
                <a:ext cx="7848600" cy="646331"/>
              </a:xfrm>
              <a:prstGeom prst="rect">
                <a:avLst/>
              </a:prstGeom>
              <a:noFill/>
            </p:spPr>
            <p:txBody>
              <a:bodyPr wrap="square" rtlCol="0">
                <a:spAutoFit/>
              </a:bodyPr>
              <a:lstStyle/>
              <a:p>
                <a:r>
                  <a:rPr lang="en-US" dirty="0" smtClean="0"/>
                  <a:t>The running time of </a:t>
                </a:r>
                <a:r>
                  <a:rPr lang="en-US" dirty="0" err="1" smtClean="0"/>
                  <a:t>Heap_Insert</a:t>
                </a:r>
                <a:r>
                  <a:rPr lang="en-US" dirty="0" smtClean="0"/>
                  <a:t> on an n-element heap is </a:t>
                </a:r>
                <a14:m>
                  <m:oMath xmlns:m="http://schemas.openxmlformats.org/officeDocument/2006/math">
                    <m:r>
                      <m:rPr>
                        <m:sty m:val="p"/>
                      </m:rPr>
                      <a:rPr lang="en-US" i="1">
                        <a:latin typeface="Cambria Math"/>
                        <a:ea typeface="Cambria Math"/>
                      </a:rPr>
                      <m:t>O</m:t>
                    </m:r>
                    <m:r>
                      <a:rPr lang="en-US" i="1">
                        <a:latin typeface="Cambria Math"/>
                        <a:ea typeface="Cambria Math"/>
                      </a:rPr>
                      <m:t>(</m:t>
                    </m:r>
                    <m:sSub>
                      <m:sSubPr>
                        <m:ctrlPr>
                          <a:rPr lang="en-US" i="1">
                            <a:latin typeface="Cambria Math"/>
                            <a:ea typeface="Cambria Math"/>
                          </a:rPr>
                        </m:ctrlPr>
                      </m:sSubPr>
                      <m:e>
                        <m:r>
                          <a:rPr lang="en-US" i="1">
                            <a:latin typeface="Cambria Math"/>
                            <a:ea typeface="Cambria Math"/>
                          </a:rPr>
                          <m:t>𝑙𝑜𝑔</m:t>
                        </m:r>
                      </m:e>
                      <m:sub>
                        <m:r>
                          <a:rPr lang="en-US" i="1">
                            <a:latin typeface="Cambria Math"/>
                            <a:ea typeface="Cambria Math"/>
                          </a:rPr>
                          <m:t>2</m:t>
                        </m:r>
                      </m:sub>
                    </m:sSub>
                    <m:r>
                      <a:rPr lang="en-US" i="1">
                        <a:latin typeface="Cambria Math"/>
                        <a:ea typeface="Cambria Math"/>
                      </a:rPr>
                      <m:t>𝑛</m:t>
                    </m:r>
                    <m:r>
                      <a:rPr lang="en-US" i="1">
                        <a:latin typeface="Cambria Math"/>
                        <a:ea typeface="Cambria Math"/>
                      </a:rPr>
                      <m:t>)</m:t>
                    </m:r>
                  </m:oMath>
                </a14:m>
                <a:endParaRPr lang="en-US" dirty="0"/>
              </a:p>
              <a:p>
                <a:endParaRPr lang="en-US" dirty="0"/>
              </a:p>
            </p:txBody>
          </p:sp>
        </mc:Choice>
        <mc:Fallback xmlns="">
          <p:sp>
            <p:nvSpPr>
              <p:cNvPr id="17" name="TextBox 16"/>
              <p:cNvSpPr txBox="1">
                <a:spLocks noRot="1" noChangeAspect="1" noMove="1" noResize="1" noEditPoints="1" noAdjustHandles="1" noChangeArrowheads="1" noChangeShapeType="1" noTextEdit="1"/>
              </p:cNvSpPr>
              <p:nvPr/>
            </p:nvSpPr>
            <p:spPr>
              <a:xfrm>
                <a:off x="533400" y="5257800"/>
                <a:ext cx="7848600" cy="646331"/>
              </a:xfrm>
              <a:prstGeom prst="rect">
                <a:avLst/>
              </a:prstGeom>
              <a:blipFill rotWithShape="1">
                <a:blip r:embed="rId5"/>
                <a:stretch>
                  <a:fillRect l="-699" t="-4717" r="-155"/>
                </a:stretch>
              </a:blipFill>
            </p:spPr>
            <p:txBody>
              <a:bodyPr/>
              <a:lstStyle/>
              <a:p>
                <a:r>
                  <a:rPr lang="en-US">
                    <a:noFill/>
                  </a:rPr>
                  <a:t> </a:t>
                </a:r>
              </a:p>
            </p:txBody>
          </p:sp>
        </mc:Fallback>
      </mc:AlternateContent>
    </p:spTree>
    <p:extLst>
      <p:ext uri="{BB962C8B-B14F-4D97-AF65-F5344CB8AC3E}">
        <p14:creationId xmlns:p14="http://schemas.microsoft.com/office/powerpoint/2010/main" val="3066863931"/>
      </p:ext>
    </p:extLst>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smtClean="0">
                <a:ea typeface="Batang" pitchFamily="18" charset="-127"/>
              </a:rPr>
              <a:t>(Insert)</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7</a:t>
            </a:r>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8</a:t>
            </a: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7</a:t>
            </a:r>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4</a:t>
            </a:r>
            <a:endParaRPr lang="en-US" dirty="0"/>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65572" name="Text Box 38"/>
          <p:cNvSpPr txBox="1">
            <a:spLocks noChangeArrowheads="1"/>
          </p:cNvSpPr>
          <p:nvPr/>
        </p:nvSpPr>
        <p:spPr bwMode="auto">
          <a:xfrm>
            <a:off x="533400" y="1676400"/>
            <a:ext cx="2057400" cy="276999"/>
          </a:xfrm>
          <a:prstGeom prst="rect">
            <a:avLst/>
          </a:prstGeom>
          <a:noFill/>
          <a:ln w="9525">
            <a:noFill/>
            <a:miter lim="800000"/>
            <a:headEnd/>
            <a:tailEnd/>
          </a:ln>
        </p:spPr>
        <p:txBody>
          <a:bodyPr>
            <a:spAutoFit/>
          </a:bodyPr>
          <a:lstStyle/>
          <a:p>
            <a:pPr>
              <a:spcBef>
                <a:spcPct val="50000"/>
              </a:spcBef>
            </a:pPr>
            <a:r>
              <a:rPr lang="en-US" sz="1200" dirty="0" smtClean="0"/>
              <a:t>Initial </a:t>
            </a:r>
            <a:r>
              <a:rPr lang="en-US" sz="1200" dirty="0" err="1" smtClean="0"/>
              <a:t>heap_size</a:t>
            </a:r>
            <a:r>
              <a:rPr lang="en-US" sz="1200" dirty="0" smtClean="0"/>
              <a:t> </a:t>
            </a:r>
            <a:r>
              <a:rPr lang="en-US" sz="1200" dirty="0"/>
              <a:t>= </a:t>
            </a:r>
            <a:r>
              <a:rPr lang="en-US" sz="1200" dirty="0" smtClean="0"/>
              <a:t>10</a:t>
            </a:r>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92</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6" name="Rectangle 5"/>
          <p:cNvSpPr/>
          <p:nvPr/>
        </p:nvSpPr>
        <p:spPr>
          <a:xfrm>
            <a:off x="1790700" y="2676525"/>
            <a:ext cx="479619" cy="369332"/>
          </a:xfrm>
          <a:prstGeom prst="rect">
            <a:avLst/>
          </a:prstGeom>
        </p:spPr>
        <p:txBody>
          <a:bodyPr wrap="none">
            <a:spAutoFit/>
          </a:bodyPr>
          <a:lstStyle/>
          <a:p>
            <a:pPr algn="ctr"/>
            <a:r>
              <a:rPr lang="en-US" dirty="0" smtClean="0"/>
              <a:t>14</a:t>
            </a:r>
            <a:endParaRPr lang="en-US" dirty="0"/>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8" name="Rectangle 7"/>
          <p:cNvSpPr/>
          <p:nvPr/>
        </p:nvSpPr>
        <p:spPr>
          <a:xfrm>
            <a:off x="1666875" y="5612368"/>
            <a:ext cx="479619" cy="369332"/>
          </a:xfrm>
          <a:prstGeom prst="rect">
            <a:avLst/>
          </a:prstGeom>
        </p:spPr>
        <p:txBody>
          <a:bodyPr wrap="none">
            <a:spAutoFit/>
          </a:bodyPr>
          <a:lstStyle/>
          <a:p>
            <a:pPr algn="ctr"/>
            <a:r>
              <a:rPr lang="en-US" dirty="0" smtClean="0"/>
              <a:t>14</a:t>
            </a:r>
            <a:endParaRPr lang="en-US" dirty="0"/>
          </a:p>
        </p:txBody>
      </p:sp>
      <p:sp>
        <p:nvSpPr>
          <p:cNvPr id="5" name="Rectangle 4"/>
          <p:cNvSpPr/>
          <p:nvPr/>
        </p:nvSpPr>
        <p:spPr>
          <a:xfrm>
            <a:off x="1022870" y="3745468"/>
            <a:ext cx="332143" cy="369332"/>
          </a:xfrm>
          <a:prstGeom prst="rect">
            <a:avLst/>
          </a:prstGeom>
        </p:spPr>
        <p:txBody>
          <a:bodyPr wrap="none">
            <a:spAutoFit/>
          </a:bodyPr>
          <a:lstStyle/>
          <a:p>
            <a:pPr algn="ctr"/>
            <a:r>
              <a:rPr lang="en-US" dirty="0"/>
              <a:t>8</a:t>
            </a:r>
          </a:p>
        </p:txBody>
      </p:sp>
      <p:sp>
        <p:nvSpPr>
          <p:cNvPr id="10" name="Rectangle 9"/>
          <p:cNvSpPr/>
          <p:nvPr/>
        </p:nvSpPr>
        <p:spPr>
          <a:xfrm>
            <a:off x="1485900" y="4736068"/>
            <a:ext cx="332143" cy="369332"/>
          </a:xfrm>
          <a:prstGeom prst="rect">
            <a:avLst/>
          </a:prstGeom>
        </p:spPr>
        <p:txBody>
          <a:bodyPr wrap="none">
            <a:spAutoFit/>
          </a:bodyPr>
          <a:lstStyle/>
          <a:p>
            <a:pPr algn="ctr"/>
            <a:r>
              <a:rPr lang="en-US" dirty="0" smtClean="0"/>
              <a:t>4</a:t>
            </a:r>
            <a:endParaRPr lang="en-US" dirty="0"/>
          </a:p>
        </p:txBody>
      </p:sp>
      <p:sp>
        <p:nvSpPr>
          <p:cNvPr id="56" name="Text Box 38"/>
          <p:cNvSpPr txBox="1">
            <a:spLocks noChangeArrowheads="1"/>
          </p:cNvSpPr>
          <p:nvPr/>
        </p:nvSpPr>
        <p:spPr bwMode="auto">
          <a:xfrm>
            <a:off x="533400" y="2009001"/>
            <a:ext cx="2057400" cy="276999"/>
          </a:xfrm>
          <a:prstGeom prst="rect">
            <a:avLst/>
          </a:prstGeom>
          <a:noFill/>
          <a:ln w="9525">
            <a:noFill/>
            <a:miter lim="800000"/>
            <a:headEnd/>
            <a:tailEnd/>
          </a:ln>
        </p:spPr>
        <p:txBody>
          <a:bodyPr>
            <a:spAutoFit/>
          </a:bodyPr>
          <a:lstStyle/>
          <a:p>
            <a:pPr>
              <a:spcBef>
                <a:spcPct val="50000"/>
              </a:spcBef>
            </a:pPr>
            <a:r>
              <a:rPr lang="en-US" sz="1200" dirty="0" smtClean="0"/>
              <a:t>Insert _Heap(A, 15)</a:t>
            </a:r>
          </a:p>
        </p:txBody>
      </p:sp>
      <p:sp>
        <p:nvSpPr>
          <p:cNvPr id="57" name="Content Placeholder 2"/>
          <p:cNvSpPr txBox="1">
            <a:spLocks/>
          </p:cNvSpPr>
          <p:nvPr/>
        </p:nvSpPr>
        <p:spPr>
          <a:xfrm>
            <a:off x="5638800" y="1447800"/>
            <a:ext cx="2895600" cy="1904999"/>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900" b="1" dirty="0" err="1" smtClean="0">
                <a:solidFill>
                  <a:prstClr val="black"/>
                </a:solidFill>
                <a:latin typeface="Courier New" pitchFamily="49" charset="0"/>
                <a:ea typeface="Batang" pitchFamily="18" charset="-127"/>
                <a:cs typeface="Courier New" pitchFamily="49" charset="0"/>
              </a:rPr>
              <a:t>Heap_Insert</a:t>
            </a:r>
            <a:r>
              <a:rPr lang="en-US" altLang="ko-KR" sz="900" dirty="0" smtClean="0">
                <a:solidFill>
                  <a:prstClr val="black"/>
                </a:solidFill>
                <a:latin typeface="Courier New" pitchFamily="49" charset="0"/>
                <a:ea typeface="Batang" pitchFamily="18" charset="-127"/>
                <a:cs typeface="Courier New" pitchFamily="49" charset="0"/>
              </a:rPr>
              <a:t> (A,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1</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2</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3</a:t>
            </a:r>
            <a:r>
              <a:rPr lang="en-US" altLang="ko-KR" sz="900" dirty="0" smtClean="0">
                <a:solidFill>
                  <a:prstClr val="black"/>
                </a:solidFill>
                <a:latin typeface="Courier New" pitchFamily="49" charset="0"/>
                <a:ea typeface="Batang" pitchFamily="18" charset="-127"/>
                <a:cs typeface="Courier New" pitchFamily="49" charset="0"/>
              </a:rPr>
              <a:t>	while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&gt;0 and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&lt;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4</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5</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6</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key</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endParaRPr lang="en-US" sz="900" dirty="0">
              <a:latin typeface="Courier New" pitchFamily="49" charset="0"/>
              <a:cs typeface="Courier New" pitchFamily="49" charset="0"/>
            </a:endParaRPr>
          </a:p>
        </p:txBody>
      </p:sp>
      <p:sp>
        <p:nvSpPr>
          <p:cNvPr id="58" name="Rectangle 32"/>
          <p:cNvSpPr>
            <a:spLocks noChangeArrowheads="1"/>
          </p:cNvSpPr>
          <p:nvPr/>
        </p:nvSpPr>
        <p:spPr bwMode="auto">
          <a:xfrm>
            <a:off x="5791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59" name="Oval 35"/>
          <p:cNvSpPr>
            <a:spLocks noChangeArrowheads="1"/>
          </p:cNvSpPr>
          <p:nvPr/>
        </p:nvSpPr>
        <p:spPr bwMode="auto">
          <a:xfrm>
            <a:off x="29718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cxnSp>
        <p:nvCxnSpPr>
          <p:cNvPr id="13" name="Straight Connector 12"/>
          <p:cNvCxnSpPr>
            <a:stCxn id="65543" idx="5"/>
            <a:endCxn id="59" idx="0"/>
          </p:cNvCxnSpPr>
          <p:nvPr/>
        </p:nvCxnSpPr>
        <p:spPr bwMode="auto">
          <a:xfrm>
            <a:off x="2969885" y="4112885"/>
            <a:ext cx="268615" cy="5353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Arrow Connector 14"/>
          <p:cNvCxnSpPr/>
          <p:nvPr/>
        </p:nvCxnSpPr>
        <p:spPr bwMode="auto">
          <a:xfrm>
            <a:off x="5245100" y="1879600"/>
            <a:ext cx="3429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64" name="Text Box 38"/>
          <p:cNvSpPr txBox="1">
            <a:spLocks noChangeArrowheads="1"/>
          </p:cNvSpPr>
          <p:nvPr/>
        </p:nvSpPr>
        <p:spPr bwMode="auto">
          <a:xfrm>
            <a:off x="533400" y="2286000"/>
            <a:ext cx="1390650" cy="276999"/>
          </a:xfrm>
          <a:prstGeom prst="rect">
            <a:avLst/>
          </a:prstGeom>
          <a:noFill/>
          <a:ln w="9525">
            <a:noFill/>
            <a:miter lim="800000"/>
            <a:headEnd/>
            <a:tailEnd/>
          </a:ln>
        </p:spPr>
        <p:txBody>
          <a:bodyPr wrap="square">
            <a:spAutoFit/>
          </a:bodyPr>
          <a:lstStyle/>
          <a:p>
            <a:pPr>
              <a:spcBef>
                <a:spcPct val="50000"/>
              </a:spcBef>
            </a:pPr>
            <a:r>
              <a:rPr lang="en-US" sz="1200" dirty="0" err="1" smtClean="0"/>
              <a:t>heap_size</a:t>
            </a:r>
            <a:r>
              <a:rPr lang="en-US" sz="1200" dirty="0" smtClean="0"/>
              <a:t> </a:t>
            </a:r>
            <a:r>
              <a:rPr lang="en-US" sz="1200" dirty="0"/>
              <a:t>= </a:t>
            </a:r>
            <a:r>
              <a:rPr lang="en-US" sz="1200" dirty="0" smtClean="0"/>
              <a:t>11</a:t>
            </a:r>
          </a:p>
        </p:txBody>
      </p:sp>
      <p:sp>
        <p:nvSpPr>
          <p:cNvPr id="65" name="TextBox 64"/>
          <p:cNvSpPr txBox="1"/>
          <p:nvPr/>
        </p:nvSpPr>
        <p:spPr>
          <a:xfrm>
            <a:off x="2672556" y="4782979"/>
            <a:ext cx="400844" cy="246221"/>
          </a:xfrm>
          <a:prstGeom prst="rect">
            <a:avLst/>
          </a:prstGeom>
          <a:noFill/>
        </p:spPr>
        <p:txBody>
          <a:bodyPr wrap="square" rtlCol="0">
            <a:spAutoFit/>
          </a:bodyPr>
          <a:lstStyle/>
          <a:p>
            <a:r>
              <a:rPr lang="en-US" sz="1000" dirty="0" smtClean="0"/>
              <a:t>10</a:t>
            </a:r>
            <a:endParaRPr lang="en-US" sz="1000" dirty="0"/>
          </a:p>
        </p:txBody>
      </p:sp>
      <p:sp>
        <p:nvSpPr>
          <p:cNvPr id="67" name="Rectangle 66"/>
          <p:cNvSpPr/>
          <p:nvPr/>
        </p:nvSpPr>
        <p:spPr>
          <a:xfrm>
            <a:off x="533400" y="2678668"/>
            <a:ext cx="479619" cy="369332"/>
          </a:xfrm>
          <a:prstGeom prst="rect">
            <a:avLst/>
          </a:prstGeom>
          <a:solidFill>
            <a:srgbClr val="CCFFFF"/>
          </a:solidFill>
        </p:spPr>
        <p:txBody>
          <a:bodyPr wrap="none">
            <a:spAutoFit/>
          </a:bodyPr>
          <a:lstStyle/>
          <a:p>
            <a:pPr algn="ctr"/>
            <a:r>
              <a:rPr lang="en-US" dirty="0" smtClean="0"/>
              <a:t>15</a:t>
            </a:r>
            <a:endParaRPr lang="en-US" dirty="0"/>
          </a:p>
        </p:txBody>
      </p:sp>
    </p:spTree>
    <p:extLst>
      <p:ext uri="{BB962C8B-B14F-4D97-AF65-F5344CB8AC3E}">
        <p14:creationId xmlns:p14="http://schemas.microsoft.com/office/powerpoint/2010/main" val="3722534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nodeType="afterEffect">
                                  <p:stCondLst>
                                    <p:cond delay="500"/>
                                  </p:stCondLst>
                                  <p:childTnLst>
                                    <p:set>
                                      <p:cBhvr>
                                        <p:cTn id="9" dur="1" fill="hold">
                                          <p:stCondLst>
                                            <p:cond delay="0"/>
                                          </p:stCondLst>
                                        </p:cTn>
                                        <p:tgtEl>
                                          <p:spTgt spid="15"/>
                                        </p:tgtEl>
                                        <p:attrNameLst>
                                          <p:attrName>style.visibility</p:attrName>
                                        </p:attrNameLst>
                                      </p:cBhvr>
                                      <p:to>
                                        <p:strVal val="visible"/>
                                      </p:to>
                                    </p:set>
                                  </p:childTnLst>
                                </p:cTn>
                              </p:par>
                              <p:par>
                                <p:cTn id="10" presetID="1" presetClass="entr" presetSubtype="0" fill="hold" grpId="0" nodeType="withEffect">
                                  <p:stCondLst>
                                    <p:cond delay="0"/>
                                  </p:stCondLst>
                                  <p:childTnLst>
                                    <p:set>
                                      <p:cBhvr>
                                        <p:cTn id="11" dur="1" fill="hold">
                                          <p:stCondLst>
                                            <p:cond delay="0"/>
                                          </p:stCondLst>
                                        </p:cTn>
                                        <p:tgtEl>
                                          <p:spTgt spid="57"/>
                                        </p:tgtEl>
                                        <p:attrNameLst>
                                          <p:attrName>style.visibility</p:attrName>
                                        </p:attrNameLst>
                                      </p:cBhvr>
                                      <p:to>
                                        <p:strVal val="visible"/>
                                      </p:to>
                                    </p:set>
                                  </p:childTnLst>
                                </p:cTn>
                              </p:par>
                              <p:par>
                                <p:cTn id="12" presetID="10" presetClass="entr" presetSubtype="0" fill="hold" grpId="0" nodeType="withEffect">
                                  <p:stCondLst>
                                    <p:cond delay="0"/>
                                  </p:stCondLst>
                                  <p:childTnLst>
                                    <p:set>
                                      <p:cBhvr>
                                        <p:cTn id="13" dur="1" fill="hold">
                                          <p:stCondLst>
                                            <p:cond delay="0"/>
                                          </p:stCondLst>
                                        </p:cTn>
                                        <p:tgtEl>
                                          <p:spTgt spid="67"/>
                                        </p:tgtEl>
                                        <p:attrNameLst>
                                          <p:attrName>style.visibility</p:attrName>
                                        </p:attrNameLst>
                                      </p:cBhvr>
                                      <p:to>
                                        <p:strVal val="visible"/>
                                      </p:to>
                                    </p:set>
                                    <p:animEffect transition="in" filter="fade">
                                      <p:cBhvr>
                                        <p:cTn id="14" dur="500"/>
                                        <p:tgtEl>
                                          <p:spTgt spid="67"/>
                                        </p:tgtEl>
                                      </p:cBhvr>
                                    </p:animEffec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grpId="0" nodeType="clickEffect">
                                  <p:stCondLst>
                                    <p:cond delay="0"/>
                                  </p:stCondLst>
                                  <p:childTnLst>
                                    <p:set>
                                      <p:cBhvr>
                                        <p:cTn id="22" dur="1" fill="hold">
                                          <p:stCondLst>
                                            <p:cond delay="0"/>
                                          </p:stCondLst>
                                        </p:cTn>
                                        <p:tgtEl>
                                          <p:spTgt spid="59"/>
                                        </p:tgtEl>
                                        <p:attrNameLst>
                                          <p:attrName>style.visibility</p:attrName>
                                        </p:attrNameLst>
                                      </p:cBhvr>
                                      <p:to>
                                        <p:strVal val="visible"/>
                                      </p:to>
                                    </p:set>
                                    <p:animEffect transition="in" filter="fade">
                                      <p:cBhvr>
                                        <p:cTn id="23" dur="500"/>
                                        <p:tgtEl>
                                          <p:spTgt spid="59"/>
                                        </p:tgtEl>
                                      </p:cBhvr>
                                    </p:animEffect>
                                  </p:childTnLst>
                                </p:cTn>
                              </p:par>
                              <p:par>
                                <p:cTn id="24" presetID="10" presetClass="entr" presetSubtype="0" fill="hold" nodeType="withEffect">
                                  <p:stCondLst>
                                    <p:cond delay="0"/>
                                  </p:stCondLst>
                                  <p:childTnLst>
                                    <p:set>
                                      <p:cBhvr>
                                        <p:cTn id="25" dur="1" fill="hold">
                                          <p:stCondLst>
                                            <p:cond delay="0"/>
                                          </p:stCondLst>
                                        </p:cTn>
                                        <p:tgtEl>
                                          <p:spTgt spid="13"/>
                                        </p:tgtEl>
                                        <p:attrNameLst>
                                          <p:attrName>style.visibility</p:attrName>
                                        </p:attrNameLst>
                                      </p:cBhvr>
                                      <p:to>
                                        <p:strVal val="visible"/>
                                      </p:to>
                                    </p:set>
                                    <p:animEffect transition="in" filter="fade">
                                      <p:cBhvr>
                                        <p:cTn id="26" dur="500"/>
                                        <p:tgtEl>
                                          <p:spTgt spid="13"/>
                                        </p:tgtEl>
                                      </p:cBhvr>
                                    </p:animEffect>
                                  </p:childTnLst>
                                </p:cTn>
                              </p:par>
                              <p:par>
                                <p:cTn id="27" presetID="10" presetClass="entr" presetSubtype="0" fill="hold" grpId="0" nodeType="withEffect">
                                  <p:stCondLst>
                                    <p:cond delay="0"/>
                                  </p:stCondLst>
                                  <p:childTnLst>
                                    <p:set>
                                      <p:cBhvr>
                                        <p:cTn id="28" dur="1" fill="hold">
                                          <p:stCondLst>
                                            <p:cond delay="0"/>
                                          </p:stCondLst>
                                        </p:cTn>
                                        <p:tgtEl>
                                          <p:spTgt spid="58"/>
                                        </p:tgtEl>
                                        <p:attrNameLst>
                                          <p:attrName>style.visibility</p:attrName>
                                        </p:attrNameLst>
                                      </p:cBhvr>
                                      <p:to>
                                        <p:strVal val="visible"/>
                                      </p:to>
                                    </p:set>
                                    <p:animEffect transition="in" filter="fade">
                                      <p:cBhvr>
                                        <p:cTn id="29" dur="500"/>
                                        <p:tgtEl>
                                          <p:spTgt spid="58"/>
                                        </p:tgtEl>
                                      </p:cBhvr>
                                    </p:animEffect>
                                  </p:childTnLst>
                                </p:cTn>
                              </p:par>
                              <p:par>
                                <p:cTn id="30" presetID="10" presetClass="entr" presetSubtype="0" fill="hold" grpId="0" nodeType="withEffect">
                                  <p:stCondLst>
                                    <p:cond delay="0"/>
                                  </p:stCondLst>
                                  <p:childTnLst>
                                    <p:set>
                                      <p:cBhvr>
                                        <p:cTn id="31" dur="1" fill="hold">
                                          <p:stCondLst>
                                            <p:cond delay="0"/>
                                          </p:stCondLst>
                                        </p:cTn>
                                        <p:tgtEl>
                                          <p:spTgt spid="65"/>
                                        </p:tgtEl>
                                        <p:attrNameLst>
                                          <p:attrName>style.visibility</p:attrName>
                                        </p:attrNameLst>
                                      </p:cBhvr>
                                      <p:to>
                                        <p:strVal val="visible"/>
                                      </p:to>
                                    </p:set>
                                    <p:animEffect transition="in" filter="fade">
                                      <p:cBhvr>
                                        <p:cTn id="32"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 grpId="0"/>
      <p:bldP spid="57" grpId="0" animBg="1"/>
      <p:bldP spid="58" grpId="0" animBg="1"/>
      <p:bldP spid="59" grpId="0" animBg="1"/>
      <p:bldP spid="64" grpId="0"/>
      <p:bldP spid="65" grpId="0"/>
      <p:bldP spid="67" grpId="0" animBg="1"/>
    </p:bld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smtClean="0">
                <a:ea typeface="Batang" pitchFamily="18" charset="-127"/>
              </a:rPr>
              <a:t>(Insert)</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7</a:t>
            </a:r>
            <a:endParaRPr lang="en-US" dirty="0"/>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8</a:t>
            </a: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7</a:t>
            </a:r>
            <a:endParaRPr lang="en-US" dirty="0"/>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4</a:t>
            </a:r>
            <a:endParaRPr lang="en-US" dirty="0"/>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65572" name="Text Box 38"/>
          <p:cNvSpPr txBox="1">
            <a:spLocks noChangeArrowheads="1"/>
          </p:cNvSpPr>
          <p:nvPr/>
        </p:nvSpPr>
        <p:spPr bwMode="auto">
          <a:xfrm>
            <a:off x="533400" y="1676400"/>
            <a:ext cx="2057400" cy="276999"/>
          </a:xfrm>
          <a:prstGeom prst="rect">
            <a:avLst/>
          </a:prstGeom>
          <a:noFill/>
          <a:ln w="9525">
            <a:noFill/>
            <a:miter lim="800000"/>
            <a:headEnd/>
            <a:tailEnd/>
          </a:ln>
        </p:spPr>
        <p:txBody>
          <a:bodyPr>
            <a:spAutoFit/>
          </a:bodyPr>
          <a:lstStyle/>
          <a:p>
            <a:pPr>
              <a:spcBef>
                <a:spcPct val="50000"/>
              </a:spcBef>
            </a:pPr>
            <a:r>
              <a:rPr lang="en-US" sz="1200" dirty="0" smtClean="0"/>
              <a:t>Initial </a:t>
            </a:r>
            <a:r>
              <a:rPr lang="en-US" sz="1200" dirty="0" err="1" smtClean="0"/>
              <a:t>heap_size</a:t>
            </a:r>
            <a:r>
              <a:rPr lang="en-US" sz="1200" dirty="0" smtClean="0"/>
              <a:t> </a:t>
            </a:r>
            <a:r>
              <a:rPr lang="en-US" sz="1200" dirty="0"/>
              <a:t>= </a:t>
            </a:r>
            <a:r>
              <a:rPr lang="en-US" sz="1200" dirty="0" smtClean="0"/>
              <a:t>10</a:t>
            </a:r>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93</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6" name="Rectangle 5"/>
          <p:cNvSpPr/>
          <p:nvPr/>
        </p:nvSpPr>
        <p:spPr>
          <a:xfrm>
            <a:off x="1790700" y="2676525"/>
            <a:ext cx="479619" cy="369332"/>
          </a:xfrm>
          <a:prstGeom prst="rect">
            <a:avLst/>
          </a:prstGeom>
        </p:spPr>
        <p:txBody>
          <a:bodyPr wrap="none">
            <a:spAutoFit/>
          </a:bodyPr>
          <a:lstStyle/>
          <a:p>
            <a:pPr algn="ctr"/>
            <a:r>
              <a:rPr lang="en-US" dirty="0" smtClean="0"/>
              <a:t>14</a:t>
            </a:r>
            <a:endParaRPr lang="en-US" dirty="0"/>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8" name="Rectangle 7"/>
          <p:cNvSpPr/>
          <p:nvPr/>
        </p:nvSpPr>
        <p:spPr>
          <a:xfrm>
            <a:off x="1666875" y="5612368"/>
            <a:ext cx="479619" cy="369332"/>
          </a:xfrm>
          <a:prstGeom prst="rect">
            <a:avLst/>
          </a:prstGeom>
        </p:spPr>
        <p:txBody>
          <a:bodyPr wrap="none">
            <a:spAutoFit/>
          </a:bodyPr>
          <a:lstStyle/>
          <a:p>
            <a:pPr algn="ctr"/>
            <a:r>
              <a:rPr lang="en-US" dirty="0" smtClean="0"/>
              <a:t>14</a:t>
            </a:r>
            <a:endParaRPr lang="en-US" dirty="0"/>
          </a:p>
        </p:txBody>
      </p:sp>
      <p:sp>
        <p:nvSpPr>
          <p:cNvPr id="5" name="Rectangle 4"/>
          <p:cNvSpPr/>
          <p:nvPr/>
        </p:nvSpPr>
        <p:spPr>
          <a:xfrm>
            <a:off x="1022870" y="3745468"/>
            <a:ext cx="332143" cy="369332"/>
          </a:xfrm>
          <a:prstGeom prst="rect">
            <a:avLst/>
          </a:prstGeom>
        </p:spPr>
        <p:txBody>
          <a:bodyPr wrap="none">
            <a:spAutoFit/>
          </a:bodyPr>
          <a:lstStyle/>
          <a:p>
            <a:pPr algn="ctr"/>
            <a:r>
              <a:rPr lang="en-US" dirty="0"/>
              <a:t>8</a:t>
            </a:r>
          </a:p>
        </p:txBody>
      </p:sp>
      <p:sp>
        <p:nvSpPr>
          <p:cNvPr id="10" name="Rectangle 9"/>
          <p:cNvSpPr/>
          <p:nvPr/>
        </p:nvSpPr>
        <p:spPr>
          <a:xfrm>
            <a:off x="1485900" y="4736068"/>
            <a:ext cx="332143" cy="369332"/>
          </a:xfrm>
          <a:prstGeom prst="rect">
            <a:avLst/>
          </a:prstGeom>
        </p:spPr>
        <p:txBody>
          <a:bodyPr wrap="none">
            <a:spAutoFit/>
          </a:bodyPr>
          <a:lstStyle/>
          <a:p>
            <a:pPr algn="ctr"/>
            <a:r>
              <a:rPr lang="en-US" dirty="0" smtClean="0"/>
              <a:t>4</a:t>
            </a:r>
            <a:endParaRPr lang="en-US" dirty="0"/>
          </a:p>
        </p:txBody>
      </p:sp>
      <p:sp>
        <p:nvSpPr>
          <p:cNvPr id="56" name="Text Box 38"/>
          <p:cNvSpPr txBox="1">
            <a:spLocks noChangeArrowheads="1"/>
          </p:cNvSpPr>
          <p:nvPr/>
        </p:nvSpPr>
        <p:spPr bwMode="auto">
          <a:xfrm>
            <a:off x="533400" y="2009001"/>
            <a:ext cx="2057400" cy="276999"/>
          </a:xfrm>
          <a:prstGeom prst="rect">
            <a:avLst/>
          </a:prstGeom>
          <a:noFill/>
          <a:ln w="9525">
            <a:noFill/>
            <a:miter lim="800000"/>
            <a:headEnd/>
            <a:tailEnd/>
          </a:ln>
        </p:spPr>
        <p:txBody>
          <a:bodyPr>
            <a:spAutoFit/>
          </a:bodyPr>
          <a:lstStyle/>
          <a:p>
            <a:pPr>
              <a:spcBef>
                <a:spcPct val="50000"/>
              </a:spcBef>
            </a:pPr>
            <a:r>
              <a:rPr lang="en-US" sz="1200" dirty="0" smtClean="0"/>
              <a:t>Insert _Heap(A, 15)</a:t>
            </a:r>
          </a:p>
        </p:txBody>
      </p:sp>
      <p:sp>
        <p:nvSpPr>
          <p:cNvPr id="57" name="Content Placeholder 2"/>
          <p:cNvSpPr txBox="1">
            <a:spLocks/>
          </p:cNvSpPr>
          <p:nvPr/>
        </p:nvSpPr>
        <p:spPr>
          <a:xfrm>
            <a:off x="5638800" y="1447800"/>
            <a:ext cx="2895600" cy="1904999"/>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900" b="1" dirty="0" err="1" smtClean="0">
                <a:solidFill>
                  <a:prstClr val="black"/>
                </a:solidFill>
                <a:latin typeface="Courier New" pitchFamily="49" charset="0"/>
                <a:ea typeface="Batang" pitchFamily="18" charset="-127"/>
                <a:cs typeface="Courier New" pitchFamily="49" charset="0"/>
              </a:rPr>
              <a:t>Heap_Insert</a:t>
            </a:r>
            <a:r>
              <a:rPr lang="en-US" altLang="ko-KR" sz="900" dirty="0" smtClean="0">
                <a:solidFill>
                  <a:prstClr val="black"/>
                </a:solidFill>
                <a:latin typeface="Courier New" pitchFamily="49" charset="0"/>
                <a:ea typeface="Batang" pitchFamily="18" charset="-127"/>
                <a:cs typeface="Courier New" pitchFamily="49" charset="0"/>
              </a:rPr>
              <a:t> (A,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1</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2</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3</a:t>
            </a:r>
            <a:r>
              <a:rPr lang="en-US" altLang="ko-KR" sz="900" dirty="0" smtClean="0">
                <a:solidFill>
                  <a:prstClr val="black"/>
                </a:solidFill>
                <a:latin typeface="Courier New" pitchFamily="49" charset="0"/>
                <a:ea typeface="Batang" pitchFamily="18" charset="-127"/>
                <a:cs typeface="Courier New" pitchFamily="49" charset="0"/>
              </a:rPr>
              <a:t>	while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&gt;0 and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&lt;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4</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5</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6</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key</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endParaRPr lang="en-US" sz="900" dirty="0">
              <a:latin typeface="Courier New" pitchFamily="49" charset="0"/>
              <a:cs typeface="Courier New" pitchFamily="49" charset="0"/>
            </a:endParaRPr>
          </a:p>
        </p:txBody>
      </p:sp>
      <p:sp>
        <p:nvSpPr>
          <p:cNvPr id="58" name="Rectangle 32"/>
          <p:cNvSpPr>
            <a:spLocks noChangeArrowheads="1"/>
          </p:cNvSpPr>
          <p:nvPr/>
        </p:nvSpPr>
        <p:spPr bwMode="auto">
          <a:xfrm>
            <a:off x="5791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59" name="Oval 35"/>
          <p:cNvSpPr>
            <a:spLocks noChangeArrowheads="1"/>
          </p:cNvSpPr>
          <p:nvPr/>
        </p:nvSpPr>
        <p:spPr bwMode="auto">
          <a:xfrm>
            <a:off x="29718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cxnSp>
        <p:nvCxnSpPr>
          <p:cNvPr id="13" name="Straight Connector 12"/>
          <p:cNvCxnSpPr>
            <a:stCxn id="65543" idx="5"/>
            <a:endCxn id="59" idx="0"/>
          </p:cNvCxnSpPr>
          <p:nvPr/>
        </p:nvCxnSpPr>
        <p:spPr bwMode="auto">
          <a:xfrm>
            <a:off x="2969885" y="4112885"/>
            <a:ext cx="268615" cy="5353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Arrow Connector 14"/>
          <p:cNvCxnSpPr/>
          <p:nvPr/>
        </p:nvCxnSpPr>
        <p:spPr bwMode="auto">
          <a:xfrm>
            <a:off x="5245100" y="2057400"/>
            <a:ext cx="3429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60" name="TextBox 59"/>
          <p:cNvSpPr txBox="1"/>
          <p:nvPr/>
        </p:nvSpPr>
        <p:spPr>
          <a:xfrm>
            <a:off x="2672556" y="4782979"/>
            <a:ext cx="400844" cy="246221"/>
          </a:xfrm>
          <a:prstGeom prst="rect">
            <a:avLst/>
          </a:prstGeom>
          <a:noFill/>
        </p:spPr>
        <p:txBody>
          <a:bodyPr wrap="square" rtlCol="0">
            <a:spAutoFit/>
          </a:bodyPr>
          <a:lstStyle/>
          <a:p>
            <a:r>
              <a:rPr lang="en-US" sz="1000" dirty="0" smtClean="0"/>
              <a:t>10</a:t>
            </a:r>
            <a:endParaRPr lang="en-US" sz="1000" dirty="0"/>
          </a:p>
        </p:txBody>
      </p:sp>
      <p:sp>
        <p:nvSpPr>
          <p:cNvPr id="14" name="TextBox 13"/>
          <p:cNvSpPr txBox="1"/>
          <p:nvPr/>
        </p:nvSpPr>
        <p:spPr>
          <a:xfrm>
            <a:off x="3906044" y="4736068"/>
            <a:ext cx="664369" cy="276999"/>
          </a:xfrm>
          <a:prstGeom prst="rect">
            <a:avLst/>
          </a:prstGeom>
          <a:noFill/>
        </p:spPr>
        <p:txBody>
          <a:bodyPr wrap="square" rtlCol="0">
            <a:spAutoFit/>
          </a:bodyPr>
          <a:lstStyle/>
          <a:p>
            <a:r>
              <a:rPr lang="en-US" sz="1200" dirty="0" err="1" smtClean="0"/>
              <a:t>i</a:t>
            </a:r>
            <a:r>
              <a:rPr lang="en-US" sz="1200" dirty="0" smtClean="0"/>
              <a:t>=10</a:t>
            </a:r>
            <a:endParaRPr lang="en-US" sz="1200" dirty="0"/>
          </a:p>
        </p:txBody>
      </p:sp>
      <p:cxnSp>
        <p:nvCxnSpPr>
          <p:cNvPr id="17" name="Straight Arrow Connector 16"/>
          <p:cNvCxnSpPr>
            <a:stCxn id="14" idx="1"/>
          </p:cNvCxnSpPr>
          <p:nvPr/>
        </p:nvCxnSpPr>
        <p:spPr bwMode="auto">
          <a:xfrm flipH="1" flipV="1">
            <a:off x="3619500" y="4874567"/>
            <a:ext cx="286544" cy="1"/>
          </a:xfrm>
          <a:prstGeom prst="straightConnector1">
            <a:avLst/>
          </a:prstGeom>
          <a:solidFill>
            <a:schemeClr val="accent1"/>
          </a:solidFill>
          <a:ln w="25400" cap="flat" cmpd="sng" algn="ctr">
            <a:solidFill>
              <a:schemeClr val="tx2">
                <a:lumMod val="50000"/>
              </a:schemeClr>
            </a:solidFill>
            <a:prstDash val="solid"/>
            <a:round/>
            <a:headEnd type="none" w="med" len="med"/>
            <a:tailEnd type="triangle"/>
          </a:ln>
          <a:effectLst/>
        </p:spPr>
      </p:cxnSp>
      <p:sp>
        <p:nvSpPr>
          <p:cNvPr id="18" name="Left Brace 17"/>
          <p:cNvSpPr/>
          <p:nvPr/>
        </p:nvSpPr>
        <p:spPr bwMode="auto">
          <a:xfrm>
            <a:off x="5562603" y="2209800"/>
            <a:ext cx="76200" cy="760571"/>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19" name="Rectangle 18"/>
          <p:cNvSpPr/>
          <p:nvPr/>
        </p:nvSpPr>
        <p:spPr>
          <a:xfrm>
            <a:off x="2625435" y="3738541"/>
            <a:ext cx="332142" cy="369332"/>
          </a:xfrm>
          <a:prstGeom prst="rect">
            <a:avLst/>
          </a:prstGeom>
          <a:solidFill>
            <a:srgbClr val="CCFFFF"/>
          </a:solidFill>
        </p:spPr>
        <p:txBody>
          <a:bodyPr wrap="none">
            <a:spAutoFit/>
          </a:bodyPr>
          <a:lstStyle/>
          <a:p>
            <a:pPr algn="ctr"/>
            <a:r>
              <a:rPr lang="en-US" dirty="0"/>
              <a:t>7</a:t>
            </a:r>
          </a:p>
        </p:txBody>
      </p:sp>
      <p:sp>
        <p:nvSpPr>
          <p:cNvPr id="20" name="Rectangle 19"/>
          <p:cNvSpPr/>
          <p:nvPr/>
        </p:nvSpPr>
        <p:spPr>
          <a:xfrm>
            <a:off x="3110721" y="5604162"/>
            <a:ext cx="332142" cy="369332"/>
          </a:xfrm>
          <a:prstGeom prst="rect">
            <a:avLst/>
          </a:prstGeom>
          <a:solidFill>
            <a:srgbClr val="CCFFFF"/>
          </a:solidFill>
        </p:spPr>
        <p:txBody>
          <a:bodyPr wrap="none">
            <a:spAutoFit/>
          </a:bodyPr>
          <a:lstStyle/>
          <a:p>
            <a:pPr algn="ctr"/>
            <a:r>
              <a:rPr lang="en-US" dirty="0"/>
              <a:t>7</a:t>
            </a:r>
          </a:p>
        </p:txBody>
      </p:sp>
      <p:sp>
        <p:nvSpPr>
          <p:cNvPr id="69" name="Text Box 38"/>
          <p:cNvSpPr txBox="1">
            <a:spLocks noChangeArrowheads="1"/>
          </p:cNvSpPr>
          <p:nvPr/>
        </p:nvSpPr>
        <p:spPr bwMode="auto">
          <a:xfrm>
            <a:off x="533400" y="2286000"/>
            <a:ext cx="1390650" cy="276999"/>
          </a:xfrm>
          <a:prstGeom prst="rect">
            <a:avLst/>
          </a:prstGeom>
          <a:noFill/>
          <a:ln w="9525">
            <a:noFill/>
            <a:miter lim="800000"/>
            <a:headEnd/>
            <a:tailEnd/>
          </a:ln>
        </p:spPr>
        <p:txBody>
          <a:bodyPr wrap="square">
            <a:spAutoFit/>
          </a:bodyPr>
          <a:lstStyle/>
          <a:p>
            <a:pPr>
              <a:spcBef>
                <a:spcPct val="50000"/>
              </a:spcBef>
            </a:pPr>
            <a:r>
              <a:rPr lang="en-US" sz="1200" dirty="0" err="1" smtClean="0"/>
              <a:t>heap_size</a:t>
            </a:r>
            <a:r>
              <a:rPr lang="en-US" sz="1200" dirty="0" smtClean="0"/>
              <a:t> </a:t>
            </a:r>
            <a:r>
              <a:rPr lang="en-US" sz="1200" dirty="0"/>
              <a:t>= </a:t>
            </a:r>
            <a:r>
              <a:rPr lang="en-US" sz="1200" dirty="0" smtClean="0"/>
              <a:t>11</a:t>
            </a:r>
          </a:p>
        </p:txBody>
      </p:sp>
      <p:sp>
        <p:nvSpPr>
          <p:cNvPr id="70" name="Rectangle 69"/>
          <p:cNvSpPr/>
          <p:nvPr/>
        </p:nvSpPr>
        <p:spPr>
          <a:xfrm>
            <a:off x="533400" y="2678668"/>
            <a:ext cx="479619" cy="369332"/>
          </a:xfrm>
          <a:prstGeom prst="rect">
            <a:avLst/>
          </a:prstGeom>
          <a:solidFill>
            <a:srgbClr val="CCFFFF"/>
          </a:solidFill>
        </p:spPr>
        <p:txBody>
          <a:bodyPr wrap="none">
            <a:spAutoFit/>
          </a:bodyPr>
          <a:lstStyle/>
          <a:p>
            <a:pPr algn="ctr"/>
            <a:r>
              <a:rPr lang="en-US" dirty="0" smtClean="0"/>
              <a:t>15</a:t>
            </a:r>
            <a:endParaRPr lang="en-US" dirty="0"/>
          </a:p>
        </p:txBody>
      </p:sp>
    </p:spTree>
    <p:extLst>
      <p:ext uri="{BB962C8B-B14F-4D97-AF65-F5344CB8AC3E}">
        <p14:creationId xmlns:p14="http://schemas.microsoft.com/office/powerpoint/2010/main" val="5056117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par>
                                <p:cTn id="8" presetID="10" presetClass="entr" presetSubtype="0" fill="hold" nodeType="withEffect">
                                  <p:stCondLst>
                                    <p:cond delay="0"/>
                                  </p:stCondLst>
                                  <p:childTnLst>
                                    <p:set>
                                      <p:cBhvr>
                                        <p:cTn id="9" dur="1" fill="hold">
                                          <p:stCondLst>
                                            <p:cond delay="0"/>
                                          </p:stCondLst>
                                        </p:cTn>
                                        <p:tgtEl>
                                          <p:spTgt spid="17"/>
                                        </p:tgtEl>
                                        <p:attrNameLst>
                                          <p:attrName>style.visibility</p:attrName>
                                        </p:attrNameLst>
                                      </p:cBhvr>
                                      <p:to>
                                        <p:strVal val="visible"/>
                                      </p:to>
                                    </p:set>
                                    <p:animEffect transition="in" filter="fade">
                                      <p:cBhvr>
                                        <p:cTn id="10" dur="500"/>
                                        <p:tgtEl>
                                          <p:spTgt spid="17"/>
                                        </p:tgtEl>
                                      </p:cBhvr>
                                    </p:animEffect>
                                  </p:childTnLst>
                                </p:cTn>
                              </p:par>
                            </p:childTnLst>
                          </p:cTn>
                        </p:par>
                      </p:childTnLst>
                    </p:cTn>
                  </p:par>
                  <p:par>
                    <p:cTn id="11" fill="hold">
                      <p:stCondLst>
                        <p:cond delay="indefinite"/>
                      </p:stCondLst>
                      <p:childTnLst>
                        <p:par>
                          <p:cTn id="12" fill="hold">
                            <p:stCondLst>
                              <p:cond delay="0"/>
                            </p:stCondLst>
                            <p:childTnLst>
                              <p:par>
                                <p:cTn id="13" presetID="42" presetClass="path" presetSubtype="0" accel="50000" decel="50000" fill="hold" nodeType="clickEffect">
                                  <p:stCondLst>
                                    <p:cond delay="0"/>
                                  </p:stCondLst>
                                  <p:childTnLst>
                                    <p:animMotion origin="layout" path="M -1.11111E-6 5.55112E-17 L -0.00069 0.07778 " pathEditMode="relative" rAng="0" ptsTypes="AA">
                                      <p:cBhvr>
                                        <p:cTn id="14" dur="2000" fill="hold"/>
                                        <p:tgtEl>
                                          <p:spTgt spid="15"/>
                                        </p:tgtEl>
                                        <p:attrNameLst>
                                          <p:attrName>ppt_x</p:attrName>
                                          <p:attrName>ppt_y</p:attrName>
                                        </p:attrNameLst>
                                      </p:cBhvr>
                                      <p:rCtr x="-35" y="3889"/>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grpId="0" nodeType="clickEffect">
                                  <p:stCondLst>
                                    <p:cond delay="0"/>
                                  </p:stCondLst>
                                  <p:childTnLst>
                                    <p:animMotion origin="layout" path="M 0.00625 0.00926 L 0.05104 0.14838 " pathEditMode="relative" rAng="0" ptsTypes="AA">
                                      <p:cBhvr>
                                        <p:cTn id="18" dur="2000" fill="hold"/>
                                        <p:tgtEl>
                                          <p:spTgt spid="19"/>
                                        </p:tgtEl>
                                        <p:attrNameLst>
                                          <p:attrName>ppt_x</p:attrName>
                                          <p:attrName>ppt_y</p:attrName>
                                        </p:attrNameLst>
                                      </p:cBhvr>
                                      <p:rCtr x="2240" y="6944"/>
                                    </p:animMotion>
                                  </p:childTnLst>
                                </p:cTn>
                              </p:par>
                              <p:par>
                                <p:cTn id="19" presetID="37" presetClass="path" presetSubtype="0" accel="50000" decel="50000" fill="hold" grpId="0" nodeType="withEffect">
                                  <p:stCondLst>
                                    <p:cond delay="0"/>
                                  </p:stCondLst>
                                  <p:childTnLst>
                                    <p:animMotion origin="layout" path="M -3.33333E-6 0.00046 L 0.08039 0.04005 C 0.09723 0.04908 0.1224 0.05394 0.14861 0.05394 C 0.17865 0.05394 0.20261 0.04908 0.21945 0.04005 L 0.3 0.00046 " pathEditMode="relative" rAng="0" ptsTypes="FffFF">
                                      <p:cBhvr>
                                        <p:cTn id="20" dur="2000" fill="hold"/>
                                        <p:tgtEl>
                                          <p:spTgt spid="20"/>
                                        </p:tgtEl>
                                        <p:attrNameLst>
                                          <p:attrName>ppt_x</p:attrName>
                                          <p:attrName>ppt_y</p:attrName>
                                        </p:attrNameLst>
                                      </p:cBhvr>
                                      <p:rCtr x="15000" y="2662"/>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9" grpId="0" animBg="1"/>
      <p:bldP spid="20" grpId="0" animBg="1"/>
    </p:bld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smtClean="0">
                <a:ea typeface="Batang" pitchFamily="18" charset="-127"/>
              </a:rPr>
              <a:t>(Insert)</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14</a:t>
            </a: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7</a:t>
            </a:r>
            <a:endParaRPr lang="en-US" dirty="0"/>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14</a:t>
            </a: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8</a:t>
            </a: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7</a:t>
            </a:r>
            <a:endParaRPr lang="en-US" dirty="0"/>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4</a:t>
            </a:r>
            <a:endParaRPr lang="en-US" dirty="0"/>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65572" name="Text Box 38"/>
          <p:cNvSpPr txBox="1">
            <a:spLocks noChangeArrowheads="1"/>
          </p:cNvSpPr>
          <p:nvPr/>
        </p:nvSpPr>
        <p:spPr bwMode="auto">
          <a:xfrm>
            <a:off x="533400" y="1676400"/>
            <a:ext cx="2057400" cy="276999"/>
          </a:xfrm>
          <a:prstGeom prst="rect">
            <a:avLst/>
          </a:prstGeom>
          <a:noFill/>
          <a:ln w="9525">
            <a:noFill/>
            <a:miter lim="800000"/>
            <a:headEnd/>
            <a:tailEnd/>
          </a:ln>
        </p:spPr>
        <p:txBody>
          <a:bodyPr>
            <a:spAutoFit/>
          </a:bodyPr>
          <a:lstStyle/>
          <a:p>
            <a:pPr>
              <a:spcBef>
                <a:spcPct val="50000"/>
              </a:spcBef>
            </a:pPr>
            <a:r>
              <a:rPr lang="en-US" sz="1200" dirty="0" smtClean="0"/>
              <a:t>Initial </a:t>
            </a:r>
            <a:r>
              <a:rPr lang="en-US" sz="1200" dirty="0" err="1" smtClean="0"/>
              <a:t>heap_size</a:t>
            </a:r>
            <a:r>
              <a:rPr lang="en-US" sz="1200" dirty="0" smtClean="0"/>
              <a:t> </a:t>
            </a:r>
            <a:r>
              <a:rPr lang="en-US" sz="1200" dirty="0"/>
              <a:t>= </a:t>
            </a:r>
            <a:r>
              <a:rPr lang="en-US" sz="1200" dirty="0" smtClean="0"/>
              <a:t>10</a:t>
            </a:r>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94</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5" name="Rectangle 4"/>
          <p:cNvSpPr/>
          <p:nvPr/>
        </p:nvSpPr>
        <p:spPr>
          <a:xfrm>
            <a:off x="1022870" y="3745468"/>
            <a:ext cx="332143" cy="369332"/>
          </a:xfrm>
          <a:prstGeom prst="rect">
            <a:avLst/>
          </a:prstGeom>
        </p:spPr>
        <p:txBody>
          <a:bodyPr wrap="none">
            <a:spAutoFit/>
          </a:bodyPr>
          <a:lstStyle/>
          <a:p>
            <a:pPr algn="ctr"/>
            <a:r>
              <a:rPr lang="en-US" dirty="0"/>
              <a:t>8</a:t>
            </a:r>
          </a:p>
        </p:txBody>
      </p:sp>
      <p:sp>
        <p:nvSpPr>
          <p:cNvPr id="10" name="Rectangle 9"/>
          <p:cNvSpPr/>
          <p:nvPr/>
        </p:nvSpPr>
        <p:spPr>
          <a:xfrm>
            <a:off x="1485900" y="4736068"/>
            <a:ext cx="332143" cy="369332"/>
          </a:xfrm>
          <a:prstGeom prst="rect">
            <a:avLst/>
          </a:prstGeom>
        </p:spPr>
        <p:txBody>
          <a:bodyPr wrap="none">
            <a:spAutoFit/>
          </a:bodyPr>
          <a:lstStyle/>
          <a:p>
            <a:pPr algn="ctr"/>
            <a:r>
              <a:rPr lang="en-US" dirty="0" smtClean="0"/>
              <a:t>4</a:t>
            </a:r>
            <a:endParaRPr lang="en-US" dirty="0"/>
          </a:p>
        </p:txBody>
      </p:sp>
      <p:sp>
        <p:nvSpPr>
          <p:cNvPr id="56" name="Text Box 38"/>
          <p:cNvSpPr txBox="1">
            <a:spLocks noChangeArrowheads="1"/>
          </p:cNvSpPr>
          <p:nvPr/>
        </p:nvSpPr>
        <p:spPr bwMode="auto">
          <a:xfrm>
            <a:off x="533400" y="2009001"/>
            <a:ext cx="2057400" cy="276999"/>
          </a:xfrm>
          <a:prstGeom prst="rect">
            <a:avLst/>
          </a:prstGeom>
          <a:noFill/>
          <a:ln w="9525">
            <a:noFill/>
            <a:miter lim="800000"/>
            <a:headEnd/>
            <a:tailEnd/>
          </a:ln>
        </p:spPr>
        <p:txBody>
          <a:bodyPr>
            <a:spAutoFit/>
          </a:bodyPr>
          <a:lstStyle/>
          <a:p>
            <a:pPr>
              <a:spcBef>
                <a:spcPct val="50000"/>
              </a:spcBef>
            </a:pPr>
            <a:r>
              <a:rPr lang="en-US" sz="1200" dirty="0" smtClean="0"/>
              <a:t>Insert _Heap(A, 15)</a:t>
            </a:r>
          </a:p>
        </p:txBody>
      </p:sp>
      <p:sp>
        <p:nvSpPr>
          <p:cNvPr id="57" name="Content Placeholder 2"/>
          <p:cNvSpPr txBox="1">
            <a:spLocks/>
          </p:cNvSpPr>
          <p:nvPr/>
        </p:nvSpPr>
        <p:spPr>
          <a:xfrm>
            <a:off x="5638800" y="1447800"/>
            <a:ext cx="2895600" cy="1904999"/>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900" b="1" dirty="0" err="1" smtClean="0">
                <a:solidFill>
                  <a:prstClr val="black"/>
                </a:solidFill>
                <a:latin typeface="Courier New" pitchFamily="49" charset="0"/>
                <a:ea typeface="Batang" pitchFamily="18" charset="-127"/>
                <a:cs typeface="Courier New" pitchFamily="49" charset="0"/>
              </a:rPr>
              <a:t>Heap_Insert</a:t>
            </a:r>
            <a:r>
              <a:rPr lang="en-US" altLang="ko-KR" sz="900" dirty="0" smtClean="0">
                <a:solidFill>
                  <a:prstClr val="black"/>
                </a:solidFill>
                <a:latin typeface="Courier New" pitchFamily="49" charset="0"/>
                <a:ea typeface="Batang" pitchFamily="18" charset="-127"/>
                <a:cs typeface="Courier New" pitchFamily="49" charset="0"/>
              </a:rPr>
              <a:t> (A,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1</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2</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3</a:t>
            </a:r>
            <a:r>
              <a:rPr lang="en-US" altLang="ko-KR" sz="900" dirty="0" smtClean="0">
                <a:solidFill>
                  <a:prstClr val="black"/>
                </a:solidFill>
                <a:latin typeface="Courier New" pitchFamily="49" charset="0"/>
                <a:ea typeface="Batang" pitchFamily="18" charset="-127"/>
                <a:cs typeface="Courier New" pitchFamily="49" charset="0"/>
              </a:rPr>
              <a:t>	while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&gt;0 and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&lt;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4</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5</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6</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key</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endParaRPr lang="en-US" sz="900" dirty="0">
              <a:latin typeface="Courier New" pitchFamily="49" charset="0"/>
              <a:cs typeface="Courier New" pitchFamily="49" charset="0"/>
            </a:endParaRPr>
          </a:p>
        </p:txBody>
      </p:sp>
      <p:sp>
        <p:nvSpPr>
          <p:cNvPr id="58" name="Rectangle 32"/>
          <p:cNvSpPr>
            <a:spLocks noChangeArrowheads="1"/>
          </p:cNvSpPr>
          <p:nvPr/>
        </p:nvSpPr>
        <p:spPr bwMode="auto">
          <a:xfrm>
            <a:off x="5791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7</a:t>
            </a:r>
            <a:endParaRPr lang="en-US" dirty="0"/>
          </a:p>
        </p:txBody>
      </p:sp>
      <p:sp>
        <p:nvSpPr>
          <p:cNvPr id="59" name="Oval 35"/>
          <p:cNvSpPr>
            <a:spLocks noChangeArrowheads="1"/>
          </p:cNvSpPr>
          <p:nvPr/>
        </p:nvSpPr>
        <p:spPr bwMode="auto">
          <a:xfrm>
            <a:off x="29718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7</a:t>
            </a:r>
            <a:endParaRPr lang="en-US" dirty="0"/>
          </a:p>
        </p:txBody>
      </p:sp>
      <p:cxnSp>
        <p:nvCxnSpPr>
          <p:cNvPr id="13" name="Straight Connector 12"/>
          <p:cNvCxnSpPr>
            <a:stCxn id="65543" idx="5"/>
            <a:endCxn id="59" idx="0"/>
          </p:cNvCxnSpPr>
          <p:nvPr/>
        </p:nvCxnSpPr>
        <p:spPr bwMode="auto">
          <a:xfrm>
            <a:off x="2969885" y="4112885"/>
            <a:ext cx="268615" cy="535315"/>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5" name="Straight Arrow Connector 14"/>
          <p:cNvCxnSpPr/>
          <p:nvPr/>
        </p:nvCxnSpPr>
        <p:spPr bwMode="auto">
          <a:xfrm>
            <a:off x="5245100" y="2590800"/>
            <a:ext cx="342900" cy="0"/>
          </a:xfrm>
          <a:prstGeom prst="straightConnector1">
            <a:avLst/>
          </a:prstGeom>
          <a:solidFill>
            <a:schemeClr val="accent1"/>
          </a:solidFill>
          <a:ln w="25400" cap="flat" cmpd="sng" algn="ctr">
            <a:solidFill>
              <a:srgbClr val="C00000"/>
            </a:solidFill>
            <a:prstDash val="solid"/>
            <a:round/>
            <a:headEnd type="none" w="med" len="med"/>
            <a:tailEnd type="triangle"/>
          </a:ln>
          <a:effectLst/>
        </p:spPr>
      </p:cxnSp>
      <p:sp>
        <p:nvSpPr>
          <p:cNvPr id="60" name="TextBox 59"/>
          <p:cNvSpPr txBox="1"/>
          <p:nvPr/>
        </p:nvSpPr>
        <p:spPr>
          <a:xfrm>
            <a:off x="2672556" y="4782979"/>
            <a:ext cx="400844" cy="246221"/>
          </a:xfrm>
          <a:prstGeom prst="rect">
            <a:avLst/>
          </a:prstGeom>
          <a:noFill/>
        </p:spPr>
        <p:txBody>
          <a:bodyPr wrap="square" rtlCol="0">
            <a:spAutoFit/>
          </a:bodyPr>
          <a:lstStyle/>
          <a:p>
            <a:r>
              <a:rPr lang="en-US" sz="1000" dirty="0" smtClean="0"/>
              <a:t>10</a:t>
            </a:r>
            <a:endParaRPr lang="en-US" sz="1000" dirty="0"/>
          </a:p>
        </p:txBody>
      </p:sp>
      <p:sp>
        <p:nvSpPr>
          <p:cNvPr id="14" name="TextBox 13"/>
          <p:cNvSpPr txBox="1"/>
          <p:nvPr/>
        </p:nvSpPr>
        <p:spPr>
          <a:xfrm>
            <a:off x="3105944" y="3200400"/>
            <a:ext cx="664369" cy="276999"/>
          </a:xfrm>
          <a:prstGeom prst="rect">
            <a:avLst/>
          </a:prstGeom>
          <a:noFill/>
        </p:spPr>
        <p:txBody>
          <a:bodyPr wrap="square" rtlCol="0">
            <a:spAutoFit/>
          </a:bodyPr>
          <a:lstStyle/>
          <a:p>
            <a:r>
              <a:rPr lang="en-US" sz="1200" dirty="0" err="1" smtClean="0"/>
              <a:t>i</a:t>
            </a:r>
            <a:r>
              <a:rPr lang="en-US" sz="1200" dirty="0" smtClean="0"/>
              <a:t>=4</a:t>
            </a:r>
            <a:endParaRPr lang="en-US" sz="1200" dirty="0"/>
          </a:p>
        </p:txBody>
      </p:sp>
      <p:cxnSp>
        <p:nvCxnSpPr>
          <p:cNvPr id="17" name="Straight Arrow Connector 16"/>
          <p:cNvCxnSpPr>
            <a:stCxn id="14" idx="1"/>
          </p:cNvCxnSpPr>
          <p:nvPr/>
        </p:nvCxnSpPr>
        <p:spPr bwMode="auto">
          <a:xfrm flipH="1">
            <a:off x="2957577" y="3338900"/>
            <a:ext cx="148367" cy="242500"/>
          </a:xfrm>
          <a:prstGeom prst="straightConnector1">
            <a:avLst/>
          </a:prstGeom>
          <a:solidFill>
            <a:schemeClr val="accent1"/>
          </a:solidFill>
          <a:ln w="25400" cap="flat" cmpd="sng" algn="ctr">
            <a:solidFill>
              <a:schemeClr val="tx2">
                <a:lumMod val="50000"/>
              </a:schemeClr>
            </a:solidFill>
            <a:prstDash val="solid"/>
            <a:round/>
            <a:headEnd type="none" w="med" len="med"/>
            <a:tailEnd type="triangle"/>
          </a:ln>
          <a:effectLst/>
        </p:spPr>
      </p:cxnSp>
      <p:sp>
        <p:nvSpPr>
          <p:cNvPr id="18" name="Left Brace 17"/>
          <p:cNvSpPr/>
          <p:nvPr/>
        </p:nvSpPr>
        <p:spPr bwMode="auto">
          <a:xfrm>
            <a:off x="5562603" y="2209800"/>
            <a:ext cx="76200" cy="760571"/>
          </a:xfrm>
          <a:prstGeom prst="leftBrac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Verdana" pitchFamily="34" charset="0"/>
            </a:endParaRPr>
          </a:p>
        </p:txBody>
      </p:sp>
      <p:sp>
        <p:nvSpPr>
          <p:cNvPr id="20" name="Rectangle 19"/>
          <p:cNvSpPr/>
          <p:nvPr/>
        </p:nvSpPr>
        <p:spPr>
          <a:xfrm>
            <a:off x="3110721" y="5604162"/>
            <a:ext cx="332142" cy="369332"/>
          </a:xfrm>
          <a:prstGeom prst="rect">
            <a:avLst/>
          </a:prstGeom>
          <a:solidFill>
            <a:srgbClr val="CCFFFF"/>
          </a:solidFill>
        </p:spPr>
        <p:txBody>
          <a:bodyPr wrap="none">
            <a:spAutoFit/>
          </a:bodyPr>
          <a:lstStyle/>
          <a:p>
            <a:pPr algn="ctr"/>
            <a:r>
              <a:rPr lang="en-US" dirty="0"/>
              <a:t>7</a:t>
            </a:r>
          </a:p>
        </p:txBody>
      </p:sp>
      <p:sp>
        <p:nvSpPr>
          <p:cNvPr id="12" name="Rectangle 11"/>
          <p:cNvSpPr/>
          <p:nvPr/>
        </p:nvSpPr>
        <p:spPr>
          <a:xfrm>
            <a:off x="593037" y="2678668"/>
            <a:ext cx="360345" cy="369332"/>
          </a:xfrm>
          <a:prstGeom prst="rect">
            <a:avLst/>
          </a:prstGeom>
          <a:solidFill>
            <a:srgbClr val="CCFFFF"/>
          </a:solidFill>
        </p:spPr>
        <p:txBody>
          <a:bodyPr wrap="none">
            <a:spAutoFit/>
          </a:bodyPr>
          <a:lstStyle/>
          <a:p>
            <a:pPr algn="ctr"/>
            <a:r>
              <a:rPr lang="en-US" dirty="0" smtClean="0"/>
              <a:t>15</a:t>
            </a:r>
            <a:endParaRPr lang="en-US" dirty="0"/>
          </a:p>
        </p:txBody>
      </p:sp>
      <p:sp>
        <p:nvSpPr>
          <p:cNvPr id="68" name="Text Box 38"/>
          <p:cNvSpPr txBox="1">
            <a:spLocks noChangeArrowheads="1"/>
          </p:cNvSpPr>
          <p:nvPr/>
        </p:nvSpPr>
        <p:spPr bwMode="auto">
          <a:xfrm>
            <a:off x="533400" y="2286000"/>
            <a:ext cx="1390650" cy="276999"/>
          </a:xfrm>
          <a:prstGeom prst="rect">
            <a:avLst/>
          </a:prstGeom>
          <a:noFill/>
          <a:ln w="9525">
            <a:noFill/>
            <a:miter lim="800000"/>
            <a:headEnd/>
            <a:tailEnd/>
          </a:ln>
        </p:spPr>
        <p:txBody>
          <a:bodyPr wrap="square">
            <a:spAutoFit/>
          </a:bodyPr>
          <a:lstStyle/>
          <a:p>
            <a:pPr>
              <a:spcBef>
                <a:spcPct val="50000"/>
              </a:spcBef>
            </a:pPr>
            <a:r>
              <a:rPr lang="en-US" sz="1200" dirty="0" err="1" smtClean="0"/>
              <a:t>heap_size</a:t>
            </a:r>
            <a:r>
              <a:rPr lang="en-US" sz="1200" dirty="0" smtClean="0"/>
              <a:t> </a:t>
            </a:r>
            <a:r>
              <a:rPr lang="en-US" sz="1200" dirty="0"/>
              <a:t>= </a:t>
            </a:r>
            <a:r>
              <a:rPr lang="en-US" sz="1200" dirty="0" smtClean="0"/>
              <a:t>11</a:t>
            </a:r>
          </a:p>
        </p:txBody>
      </p:sp>
      <p:sp>
        <p:nvSpPr>
          <p:cNvPr id="6" name="Rectangle 5"/>
          <p:cNvSpPr/>
          <p:nvPr/>
        </p:nvSpPr>
        <p:spPr>
          <a:xfrm>
            <a:off x="1850337" y="2676525"/>
            <a:ext cx="360345" cy="369332"/>
          </a:xfrm>
          <a:prstGeom prst="rect">
            <a:avLst/>
          </a:prstGeom>
          <a:solidFill>
            <a:srgbClr val="CCFFFF"/>
          </a:solidFill>
        </p:spPr>
        <p:txBody>
          <a:bodyPr wrap="none">
            <a:spAutoFit/>
          </a:bodyPr>
          <a:lstStyle/>
          <a:p>
            <a:pPr algn="ctr"/>
            <a:r>
              <a:rPr lang="en-US" dirty="0" smtClean="0"/>
              <a:t>14</a:t>
            </a:r>
            <a:endParaRPr lang="en-US" dirty="0"/>
          </a:p>
        </p:txBody>
      </p:sp>
      <p:sp>
        <p:nvSpPr>
          <p:cNvPr id="8" name="Rectangle 7"/>
          <p:cNvSpPr/>
          <p:nvPr/>
        </p:nvSpPr>
        <p:spPr>
          <a:xfrm>
            <a:off x="1708495" y="5612368"/>
            <a:ext cx="396379" cy="369332"/>
          </a:xfrm>
          <a:prstGeom prst="rect">
            <a:avLst/>
          </a:prstGeom>
          <a:solidFill>
            <a:srgbClr val="CCFFFF"/>
          </a:solidFill>
        </p:spPr>
        <p:txBody>
          <a:bodyPr wrap="none">
            <a:spAutoFit/>
          </a:bodyPr>
          <a:lstStyle/>
          <a:p>
            <a:pPr algn="ctr"/>
            <a:r>
              <a:rPr lang="en-US" dirty="0" smtClean="0"/>
              <a:t>14</a:t>
            </a:r>
            <a:endParaRPr lang="en-US" dirty="0"/>
          </a:p>
        </p:txBody>
      </p:sp>
      <p:sp>
        <p:nvSpPr>
          <p:cNvPr id="69" name="Rectangle 68"/>
          <p:cNvSpPr/>
          <p:nvPr/>
        </p:nvSpPr>
        <p:spPr>
          <a:xfrm>
            <a:off x="609600" y="2667000"/>
            <a:ext cx="360345" cy="369332"/>
          </a:xfrm>
          <a:prstGeom prst="rect">
            <a:avLst/>
          </a:prstGeom>
          <a:solidFill>
            <a:srgbClr val="CCFFFF"/>
          </a:solidFill>
        </p:spPr>
        <p:txBody>
          <a:bodyPr wrap="none">
            <a:spAutoFit/>
          </a:bodyPr>
          <a:lstStyle/>
          <a:p>
            <a:pPr algn="ctr"/>
            <a:r>
              <a:rPr lang="en-US" dirty="0" smtClean="0"/>
              <a:t>15</a:t>
            </a:r>
            <a:endParaRPr lang="en-US" dirty="0"/>
          </a:p>
        </p:txBody>
      </p:sp>
    </p:spTree>
    <p:extLst>
      <p:ext uri="{BB962C8B-B14F-4D97-AF65-F5344CB8AC3E}">
        <p14:creationId xmlns:p14="http://schemas.microsoft.com/office/powerpoint/2010/main" val="42739614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grpId="0" nodeType="clickEffect">
                                  <p:stCondLst>
                                    <p:cond delay="0"/>
                                  </p:stCondLst>
                                  <p:childTnLst>
                                    <p:animMotion origin="layout" path="M 0.00417 0.0037 L 0.08212 0.15324 " pathEditMode="relative" rAng="0" ptsTypes="AA">
                                      <p:cBhvr>
                                        <p:cTn id="6" dur="2000" fill="hold"/>
                                        <p:tgtEl>
                                          <p:spTgt spid="6"/>
                                        </p:tgtEl>
                                        <p:attrNameLst>
                                          <p:attrName>ppt_x</p:attrName>
                                          <p:attrName>ppt_y</p:attrName>
                                        </p:attrNameLst>
                                      </p:cBhvr>
                                      <p:rCtr x="3889" y="7477"/>
                                    </p:animMotion>
                                  </p:childTnLst>
                                </p:cTn>
                              </p:par>
                              <p:par>
                                <p:cTn id="7" presetID="37" presetClass="path" presetSubtype="0" accel="50000" decel="50000" fill="hold" grpId="0" nodeType="withEffect">
                                  <p:stCondLst>
                                    <p:cond delay="0"/>
                                  </p:stCondLst>
                                  <p:childTnLst>
                                    <p:animMotion origin="layout" path="M 3.05556E-6 -0.0007 L 0.0401 0.03981 C 0.04843 0.04884 0.06111 0.05393 0.07413 0.05393 C 0.08923 0.05393 0.10121 0.04884 0.10955 0.03981 L 0.14982 -0.0007 " pathEditMode="relative" rAng="0" ptsTypes="FffFF">
                                      <p:cBhvr>
                                        <p:cTn id="8" dur="2000" fill="hold"/>
                                        <p:tgtEl>
                                          <p:spTgt spid="8"/>
                                        </p:tgtEl>
                                        <p:attrNameLst>
                                          <p:attrName>ppt_x</p:attrName>
                                          <p:attrName>ppt_y</p:attrName>
                                        </p:attrNameLst>
                                      </p:cBhvr>
                                      <p:rCtr x="7483" y="2731"/>
                                    </p:animMotion>
                                  </p:childTnLst>
                                </p:cTn>
                              </p:par>
                            </p:childTnLst>
                          </p:cTn>
                        </p:par>
                      </p:childTnLst>
                    </p:cTn>
                  </p:par>
                  <p:par>
                    <p:cTn id="9" fill="hold">
                      <p:stCondLst>
                        <p:cond delay="indefinite"/>
                      </p:stCondLst>
                      <p:childTnLst>
                        <p:par>
                          <p:cTn id="10" fill="hold">
                            <p:stCondLst>
                              <p:cond delay="0"/>
                            </p:stCondLst>
                            <p:childTnLst>
                              <p:par>
                                <p:cTn id="11" presetID="42" presetClass="path" presetSubtype="0" accel="50000" decel="50000" fill="hold" grpId="0" nodeType="clickEffect">
                                  <p:stCondLst>
                                    <p:cond delay="0"/>
                                  </p:stCondLst>
                                  <p:childTnLst>
                                    <p:animMotion origin="layout" path="M -1.66667E-6 4.44444E-6 L -0.06771 -0.12014 " pathEditMode="relative" rAng="0" ptsTypes="AA">
                                      <p:cBhvr>
                                        <p:cTn id="12" dur="2000" fill="hold"/>
                                        <p:tgtEl>
                                          <p:spTgt spid="14"/>
                                        </p:tgtEl>
                                        <p:attrNameLst>
                                          <p:attrName>ppt_x</p:attrName>
                                          <p:attrName>ppt_y</p:attrName>
                                        </p:attrNameLst>
                                      </p:cBhvr>
                                      <p:rCtr x="-3385" y="-6019"/>
                                    </p:animMotion>
                                  </p:childTnLst>
                                </p:cTn>
                              </p:par>
                              <p:par>
                                <p:cTn id="13" presetID="42" presetClass="path" presetSubtype="0" accel="50000" decel="50000" fill="hold" nodeType="withEffect">
                                  <p:stCondLst>
                                    <p:cond delay="0"/>
                                  </p:stCondLst>
                                  <p:childTnLst>
                                    <p:animMotion origin="layout" path="M 2.77778E-6 1.85185E-6 L -0.06493 -0.11551 " pathEditMode="relative" rAng="0" ptsTypes="AA">
                                      <p:cBhvr>
                                        <p:cTn id="14" dur="2000" fill="hold"/>
                                        <p:tgtEl>
                                          <p:spTgt spid="17"/>
                                        </p:tgtEl>
                                        <p:attrNameLst>
                                          <p:attrName>ppt_x</p:attrName>
                                          <p:attrName>ppt_y</p:attrName>
                                        </p:attrNameLst>
                                      </p:cBhvr>
                                      <p:rCtr x="-3247" y="-5787"/>
                                    </p:animMotion>
                                  </p:childTnLst>
                                </p:cTn>
                              </p:par>
                            </p:childTnLst>
                          </p:cTn>
                        </p:par>
                      </p:childTnLst>
                    </p:cTn>
                  </p:par>
                  <p:par>
                    <p:cTn id="15" fill="hold">
                      <p:stCondLst>
                        <p:cond delay="indefinite"/>
                      </p:stCondLst>
                      <p:childTnLst>
                        <p:par>
                          <p:cTn id="16" fill="hold">
                            <p:stCondLst>
                              <p:cond delay="0"/>
                            </p:stCondLst>
                            <p:childTnLst>
                              <p:par>
                                <p:cTn id="17" presetID="42" presetClass="path" presetSubtype="0" accel="50000" decel="50000" fill="hold" nodeType="clickEffect">
                                  <p:stCondLst>
                                    <p:cond delay="0"/>
                                  </p:stCondLst>
                                  <p:childTnLst>
                                    <p:animMotion origin="layout" path="M -1.11111E-6 2.22222E-6 L -0.00069 0.06666 " pathEditMode="relative" rAng="0" ptsTypes="AA">
                                      <p:cBhvr>
                                        <p:cTn id="18" dur="2000" fill="hold"/>
                                        <p:tgtEl>
                                          <p:spTgt spid="15"/>
                                        </p:tgtEl>
                                        <p:attrNameLst>
                                          <p:attrName>ppt_x</p:attrName>
                                          <p:attrName>ppt_y</p:attrName>
                                        </p:attrNameLst>
                                      </p:cBhvr>
                                      <p:rCtr x="-35" y="3333"/>
                                    </p:animMotion>
                                  </p:childTnLst>
                                </p:cTn>
                              </p:par>
                            </p:childTnLst>
                          </p:cTn>
                        </p:par>
                      </p:childTnLst>
                    </p:cTn>
                  </p:par>
                  <p:par>
                    <p:cTn id="19" fill="hold">
                      <p:stCondLst>
                        <p:cond delay="indefinite"/>
                      </p:stCondLst>
                      <p:childTnLst>
                        <p:par>
                          <p:cTn id="20" fill="hold">
                            <p:stCondLst>
                              <p:cond delay="0"/>
                            </p:stCondLst>
                            <p:childTnLst>
                              <p:par>
                                <p:cTn id="21" presetID="42" presetClass="path" presetSubtype="0" accel="50000" decel="50000" fill="hold" grpId="0" nodeType="clickEffect">
                                  <p:stCondLst>
                                    <p:cond delay="0"/>
                                  </p:stCondLst>
                                  <p:childTnLst>
                                    <p:animMotion origin="layout" path="M -0.00226 0.00787 L 0.13819 0.00162 " pathEditMode="relative" rAng="0" ptsTypes="AA">
                                      <p:cBhvr>
                                        <p:cTn id="22" dur="2000" fill="hold"/>
                                        <p:tgtEl>
                                          <p:spTgt spid="12"/>
                                        </p:tgtEl>
                                        <p:attrNameLst>
                                          <p:attrName>ppt_x</p:attrName>
                                          <p:attrName>ppt_y</p:attrName>
                                        </p:attrNameLst>
                                      </p:cBhvr>
                                      <p:rCtr x="7014" y="-324"/>
                                    </p:animMotion>
                                  </p:childTnLst>
                                </p:cTn>
                              </p:par>
                              <p:par>
                                <p:cTn id="23" presetID="42" presetClass="path" presetSubtype="0" accel="50000" decel="50000" fill="hold" grpId="0" nodeType="withEffect">
                                  <p:stCondLst>
                                    <p:cond delay="0"/>
                                  </p:stCondLst>
                                  <p:childTnLst>
                                    <p:animMotion origin="layout" path="M 0.00018 0.00185 L 0.12223 0.43056 " pathEditMode="relative" rAng="0" ptsTypes="AA">
                                      <p:cBhvr>
                                        <p:cTn id="24" dur="2000" fill="hold"/>
                                        <p:tgtEl>
                                          <p:spTgt spid="69"/>
                                        </p:tgtEl>
                                        <p:attrNameLst>
                                          <p:attrName>ppt_x</p:attrName>
                                          <p:attrName>ppt_y</p:attrName>
                                        </p:attrNameLst>
                                      </p:cBhvr>
                                      <p:rCtr x="6094" y="21435"/>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2" grpId="0" animBg="1"/>
      <p:bldP spid="6" grpId="0" animBg="1"/>
      <p:bldP spid="8" grpId="0" animBg="1"/>
      <p:bldP spid="69" grpId="0" animBg="1"/>
    </p:bld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title"/>
          </p:nvPr>
        </p:nvSpPr>
        <p:spPr/>
        <p:txBody>
          <a:bodyPr/>
          <a:lstStyle/>
          <a:p>
            <a:r>
              <a:rPr lang="en-US" altLang="ko-KR" sz="4000" dirty="0">
                <a:ea typeface="Batang" pitchFamily="18" charset="-127"/>
              </a:rPr>
              <a:t>Priority Queues with Heap </a:t>
            </a:r>
            <a:br>
              <a:rPr lang="en-US" altLang="ko-KR" sz="4000" dirty="0">
                <a:ea typeface="Batang" pitchFamily="18" charset="-127"/>
              </a:rPr>
            </a:br>
            <a:r>
              <a:rPr lang="en-US" altLang="ko-KR" sz="2800" dirty="0" smtClean="0">
                <a:ea typeface="Batang" pitchFamily="18" charset="-127"/>
              </a:rPr>
              <a:t>(Insert)</a:t>
            </a:r>
            <a:endParaRPr lang="en-US" sz="2800" dirty="0" smtClean="0"/>
          </a:p>
        </p:txBody>
      </p:sp>
      <p:sp>
        <p:nvSpPr>
          <p:cNvPr id="12291" name="Oval 3"/>
          <p:cNvSpPr>
            <a:spLocks noChangeArrowheads="1"/>
          </p:cNvSpPr>
          <p:nvPr/>
        </p:nvSpPr>
        <p:spPr bwMode="auto">
          <a:xfrm>
            <a:off x="2895600" y="15240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0" name="Oval 4"/>
          <p:cNvSpPr>
            <a:spLocks noChangeArrowheads="1"/>
          </p:cNvSpPr>
          <p:nvPr/>
        </p:nvSpPr>
        <p:spPr bwMode="auto">
          <a:xfrm>
            <a:off x="17526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15</a:t>
            </a:r>
            <a:endParaRPr lang="en-US" dirty="0"/>
          </a:p>
        </p:txBody>
      </p:sp>
      <p:sp>
        <p:nvSpPr>
          <p:cNvPr id="65541" name="Oval 5"/>
          <p:cNvSpPr>
            <a:spLocks noChangeArrowheads="1"/>
          </p:cNvSpPr>
          <p:nvPr/>
        </p:nvSpPr>
        <p:spPr bwMode="auto">
          <a:xfrm>
            <a:off x="4114800" y="25908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a:t>10</a:t>
            </a:r>
          </a:p>
        </p:txBody>
      </p:sp>
      <p:sp>
        <p:nvSpPr>
          <p:cNvPr id="65542" name="Oval 6"/>
          <p:cNvSpPr>
            <a:spLocks noChangeArrowheads="1"/>
          </p:cNvSpPr>
          <p:nvPr/>
        </p:nvSpPr>
        <p:spPr bwMode="auto">
          <a:xfrm>
            <a:off x="914400" y="36576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3" name="Oval 7"/>
          <p:cNvSpPr>
            <a:spLocks noChangeArrowheads="1"/>
          </p:cNvSpPr>
          <p:nvPr/>
        </p:nvSpPr>
        <p:spPr bwMode="auto">
          <a:xfrm>
            <a:off x="25146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14</a:t>
            </a:r>
            <a:endParaRPr lang="en-US" dirty="0"/>
          </a:p>
        </p:txBody>
      </p:sp>
      <p:sp>
        <p:nvSpPr>
          <p:cNvPr id="65544" name="Oval 8"/>
          <p:cNvSpPr>
            <a:spLocks noChangeArrowheads="1"/>
          </p:cNvSpPr>
          <p:nvPr/>
        </p:nvSpPr>
        <p:spPr bwMode="auto">
          <a:xfrm>
            <a:off x="33528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9</a:t>
            </a:r>
          </a:p>
        </p:txBody>
      </p:sp>
      <p:sp>
        <p:nvSpPr>
          <p:cNvPr id="65545" name="Oval 9"/>
          <p:cNvSpPr>
            <a:spLocks noChangeArrowheads="1"/>
          </p:cNvSpPr>
          <p:nvPr/>
        </p:nvSpPr>
        <p:spPr bwMode="auto">
          <a:xfrm>
            <a:off x="4953000" y="3657600"/>
            <a:ext cx="533400" cy="533400"/>
          </a:xfrm>
          <a:prstGeom prst="ellipse">
            <a:avLst/>
          </a:prstGeom>
          <a:solidFill>
            <a:srgbClr val="CCFFFF"/>
          </a:solidFill>
          <a:ln w="9525">
            <a:solidFill>
              <a:schemeClr val="tx1"/>
            </a:solidFill>
            <a:round/>
            <a:headEnd/>
            <a:tailEnd/>
          </a:ln>
        </p:spPr>
        <p:txBody>
          <a:bodyPr wrap="none" anchor="ctr"/>
          <a:lstStyle/>
          <a:p>
            <a:pPr algn="ctr"/>
            <a:r>
              <a:rPr lang="en-US"/>
              <a:t>3</a:t>
            </a:r>
          </a:p>
        </p:txBody>
      </p:sp>
      <p:sp>
        <p:nvSpPr>
          <p:cNvPr id="65546" name="Oval 10"/>
          <p:cNvSpPr>
            <a:spLocks noChangeArrowheads="1"/>
          </p:cNvSpPr>
          <p:nvPr/>
        </p:nvSpPr>
        <p:spPr bwMode="auto">
          <a:xfrm>
            <a:off x="4572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2</a:t>
            </a:r>
          </a:p>
        </p:txBody>
      </p:sp>
      <p:sp>
        <p:nvSpPr>
          <p:cNvPr id="65547" name="Oval 11"/>
          <p:cNvSpPr>
            <a:spLocks noChangeArrowheads="1"/>
          </p:cNvSpPr>
          <p:nvPr/>
        </p:nvSpPr>
        <p:spPr bwMode="auto">
          <a:xfrm>
            <a:off x="1371600" y="4648200"/>
            <a:ext cx="533400" cy="533400"/>
          </a:xfrm>
          <a:prstGeom prst="ellipse">
            <a:avLst/>
          </a:prstGeom>
          <a:solidFill>
            <a:srgbClr val="CCFFFF"/>
          </a:solidFill>
          <a:ln w="9525">
            <a:solidFill>
              <a:schemeClr val="tx1"/>
            </a:solidFill>
            <a:round/>
            <a:headEnd/>
            <a:tailEnd/>
          </a:ln>
        </p:spPr>
        <p:txBody>
          <a:bodyPr wrap="none" anchor="ctr"/>
          <a:lstStyle/>
          <a:p>
            <a:pPr algn="ctr"/>
            <a:endParaRPr lang="en-US" dirty="0"/>
          </a:p>
        </p:txBody>
      </p:sp>
      <p:sp>
        <p:nvSpPr>
          <p:cNvPr id="65548" name="Oval 12"/>
          <p:cNvSpPr>
            <a:spLocks noChangeArrowheads="1"/>
          </p:cNvSpPr>
          <p:nvPr/>
        </p:nvSpPr>
        <p:spPr bwMode="auto">
          <a:xfrm>
            <a:off x="21336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a:t>1</a:t>
            </a:r>
          </a:p>
        </p:txBody>
      </p:sp>
      <p:cxnSp>
        <p:nvCxnSpPr>
          <p:cNvPr id="65549" name="AutoShape 13"/>
          <p:cNvCxnSpPr>
            <a:cxnSpLocks noChangeShapeType="1"/>
            <a:stCxn id="12291" idx="3"/>
            <a:endCxn id="65540" idx="0"/>
          </p:cNvCxnSpPr>
          <p:nvPr/>
        </p:nvCxnSpPr>
        <p:spPr bwMode="auto">
          <a:xfrm flipH="1">
            <a:off x="2019300" y="1979613"/>
            <a:ext cx="954088" cy="611187"/>
          </a:xfrm>
          <a:prstGeom prst="straightConnector1">
            <a:avLst/>
          </a:prstGeom>
          <a:noFill/>
          <a:ln w="9525">
            <a:solidFill>
              <a:schemeClr val="tx1"/>
            </a:solidFill>
            <a:round/>
            <a:headEnd/>
            <a:tailEnd/>
          </a:ln>
        </p:spPr>
      </p:cxnSp>
      <p:cxnSp>
        <p:nvCxnSpPr>
          <p:cNvPr id="65550" name="AutoShape 14"/>
          <p:cNvCxnSpPr>
            <a:cxnSpLocks noChangeShapeType="1"/>
            <a:stCxn id="12291" idx="5"/>
            <a:endCxn id="65541" idx="0"/>
          </p:cNvCxnSpPr>
          <p:nvPr/>
        </p:nvCxnSpPr>
        <p:spPr bwMode="auto">
          <a:xfrm>
            <a:off x="3351213" y="1979613"/>
            <a:ext cx="1030287" cy="611187"/>
          </a:xfrm>
          <a:prstGeom prst="straightConnector1">
            <a:avLst/>
          </a:prstGeom>
          <a:noFill/>
          <a:ln w="9525">
            <a:solidFill>
              <a:schemeClr val="tx1"/>
            </a:solidFill>
            <a:round/>
            <a:headEnd/>
            <a:tailEnd/>
          </a:ln>
        </p:spPr>
      </p:cxnSp>
      <p:cxnSp>
        <p:nvCxnSpPr>
          <p:cNvPr id="65551" name="AutoShape 15"/>
          <p:cNvCxnSpPr>
            <a:cxnSpLocks noChangeShapeType="1"/>
            <a:stCxn id="65540" idx="3"/>
            <a:endCxn id="65542" idx="0"/>
          </p:cNvCxnSpPr>
          <p:nvPr/>
        </p:nvCxnSpPr>
        <p:spPr bwMode="auto">
          <a:xfrm flipH="1">
            <a:off x="1181100" y="3046413"/>
            <a:ext cx="649288" cy="611187"/>
          </a:xfrm>
          <a:prstGeom prst="straightConnector1">
            <a:avLst/>
          </a:prstGeom>
          <a:noFill/>
          <a:ln w="9525">
            <a:solidFill>
              <a:schemeClr val="tx1"/>
            </a:solidFill>
            <a:round/>
            <a:headEnd/>
            <a:tailEnd/>
          </a:ln>
        </p:spPr>
      </p:cxnSp>
      <p:cxnSp>
        <p:nvCxnSpPr>
          <p:cNvPr id="65552" name="AutoShape 16"/>
          <p:cNvCxnSpPr>
            <a:cxnSpLocks noChangeShapeType="1"/>
            <a:stCxn id="65540" idx="5"/>
            <a:endCxn id="65543" idx="0"/>
          </p:cNvCxnSpPr>
          <p:nvPr/>
        </p:nvCxnSpPr>
        <p:spPr bwMode="auto">
          <a:xfrm>
            <a:off x="2208213" y="3046413"/>
            <a:ext cx="573087" cy="611187"/>
          </a:xfrm>
          <a:prstGeom prst="straightConnector1">
            <a:avLst/>
          </a:prstGeom>
          <a:noFill/>
          <a:ln w="9525">
            <a:solidFill>
              <a:schemeClr val="tx1"/>
            </a:solidFill>
            <a:round/>
            <a:headEnd/>
            <a:tailEnd/>
          </a:ln>
        </p:spPr>
      </p:cxnSp>
      <p:cxnSp>
        <p:nvCxnSpPr>
          <p:cNvPr id="65553" name="AutoShape 17"/>
          <p:cNvCxnSpPr>
            <a:cxnSpLocks noChangeShapeType="1"/>
            <a:stCxn id="65541" idx="3"/>
            <a:endCxn id="65544" idx="0"/>
          </p:cNvCxnSpPr>
          <p:nvPr/>
        </p:nvCxnSpPr>
        <p:spPr bwMode="auto">
          <a:xfrm flipH="1">
            <a:off x="3619500" y="3046413"/>
            <a:ext cx="573088" cy="611187"/>
          </a:xfrm>
          <a:prstGeom prst="straightConnector1">
            <a:avLst/>
          </a:prstGeom>
          <a:noFill/>
          <a:ln w="9525">
            <a:solidFill>
              <a:schemeClr val="tx1"/>
            </a:solidFill>
            <a:round/>
            <a:headEnd/>
            <a:tailEnd/>
          </a:ln>
        </p:spPr>
      </p:cxnSp>
      <p:cxnSp>
        <p:nvCxnSpPr>
          <p:cNvPr id="65554" name="AutoShape 18"/>
          <p:cNvCxnSpPr>
            <a:cxnSpLocks noChangeShapeType="1"/>
            <a:stCxn id="65541" idx="5"/>
            <a:endCxn id="65545" idx="0"/>
          </p:cNvCxnSpPr>
          <p:nvPr/>
        </p:nvCxnSpPr>
        <p:spPr bwMode="auto">
          <a:xfrm>
            <a:off x="4570413" y="3046413"/>
            <a:ext cx="649287" cy="611187"/>
          </a:xfrm>
          <a:prstGeom prst="straightConnector1">
            <a:avLst/>
          </a:prstGeom>
          <a:noFill/>
          <a:ln w="9525">
            <a:solidFill>
              <a:schemeClr val="tx1"/>
            </a:solidFill>
            <a:round/>
            <a:headEnd/>
            <a:tailEnd/>
          </a:ln>
        </p:spPr>
      </p:cxnSp>
      <p:cxnSp>
        <p:nvCxnSpPr>
          <p:cNvPr id="65555" name="AutoShape 19"/>
          <p:cNvCxnSpPr>
            <a:cxnSpLocks noChangeShapeType="1"/>
            <a:stCxn id="65542" idx="3"/>
            <a:endCxn id="65546" idx="0"/>
          </p:cNvCxnSpPr>
          <p:nvPr/>
        </p:nvCxnSpPr>
        <p:spPr bwMode="auto">
          <a:xfrm flipH="1">
            <a:off x="723900" y="4113213"/>
            <a:ext cx="268288" cy="534987"/>
          </a:xfrm>
          <a:prstGeom prst="straightConnector1">
            <a:avLst/>
          </a:prstGeom>
          <a:noFill/>
          <a:ln w="9525">
            <a:solidFill>
              <a:schemeClr val="tx1"/>
            </a:solidFill>
            <a:round/>
            <a:headEnd/>
            <a:tailEnd/>
          </a:ln>
        </p:spPr>
      </p:cxnSp>
      <p:cxnSp>
        <p:nvCxnSpPr>
          <p:cNvPr id="65556" name="AutoShape 20"/>
          <p:cNvCxnSpPr>
            <a:cxnSpLocks noChangeShapeType="1"/>
            <a:stCxn id="65542" idx="5"/>
            <a:endCxn id="65547" idx="0"/>
          </p:cNvCxnSpPr>
          <p:nvPr/>
        </p:nvCxnSpPr>
        <p:spPr bwMode="auto">
          <a:xfrm>
            <a:off x="1370013" y="4113213"/>
            <a:ext cx="268287" cy="534987"/>
          </a:xfrm>
          <a:prstGeom prst="straightConnector1">
            <a:avLst/>
          </a:prstGeom>
          <a:noFill/>
          <a:ln w="9525">
            <a:solidFill>
              <a:schemeClr val="tx1"/>
            </a:solidFill>
            <a:round/>
            <a:headEnd/>
            <a:tailEnd/>
          </a:ln>
        </p:spPr>
      </p:cxnSp>
      <p:cxnSp>
        <p:nvCxnSpPr>
          <p:cNvPr id="65557" name="AutoShape 21"/>
          <p:cNvCxnSpPr>
            <a:cxnSpLocks noChangeShapeType="1"/>
            <a:stCxn id="65543" idx="3"/>
            <a:endCxn id="65548" idx="0"/>
          </p:cNvCxnSpPr>
          <p:nvPr/>
        </p:nvCxnSpPr>
        <p:spPr bwMode="auto">
          <a:xfrm flipH="1">
            <a:off x="2400300" y="4113213"/>
            <a:ext cx="192088" cy="534987"/>
          </a:xfrm>
          <a:prstGeom prst="straightConnector1">
            <a:avLst/>
          </a:prstGeom>
          <a:noFill/>
          <a:ln w="9525">
            <a:solidFill>
              <a:schemeClr val="tx1"/>
            </a:solidFill>
            <a:round/>
            <a:headEnd/>
            <a:tailEnd/>
          </a:ln>
        </p:spPr>
      </p:cxnSp>
      <p:sp>
        <p:nvSpPr>
          <p:cNvPr id="12311" name="Rectangle 23"/>
          <p:cNvSpPr>
            <a:spLocks noChangeArrowheads="1"/>
          </p:cNvSpPr>
          <p:nvPr/>
        </p:nvSpPr>
        <p:spPr bwMode="auto">
          <a:xfrm>
            <a:off x="1219200" y="5562600"/>
            <a:ext cx="457200" cy="457200"/>
          </a:xfrm>
          <a:prstGeom prst="rect">
            <a:avLst/>
          </a:prstGeom>
          <a:solidFill>
            <a:srgbClr val="CCFFFF"/>
          </a:solidFill>
          <a:ln w="9525">
            <a:solidFill>
              <a:schemeClr val="tx1"/>
            </a:solidFill>
            <a:miter lim="800000"/>
            <a:headEnd/>
            <a:tailEnd/>
          </a:ln>
        </p:spPr>
        <p:txBody>
          <a:bodyPr wrap="none" anchor="ctr"/>
          <a:lstStyle/>
          <a:p>
            <a:pPr algn="ctr"/>
            <a:endParaRPr lang="en-US" dirty="0"/>
          </a:p>
        </p:txBody>
      </p:sp>
      <p:sp>
        <p:nvSpPr>
          <p:cNvPr id="65559" name="Rectangle 24"/>
          <p:cNvSpPr>
            <a:spLocks noChangeArrowheads="1"/>
          </p:cNvSpPr>
          <p:nvPr/>
        </p:nvSpPr>
        <p:spPr bwMode="auto">
          <a:xfrm>
            <a:off x="1676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15</a:t>
            </a:r>
            <a:endParaRPr lang="en-US" dirty="0"/>
          </a:p>
        </p:txBody>
      </p:sp>
      <p:sp>
        <p:nvSpPr>
          <p:cNvPr id="65560" name="Rectangle 25"/>
          <p:cNvSpPr>
            <a:spLocks noChangeArrowheads="1"/>
          </p:cNvSpPr>
          <p:nvPr/>
        </p:nvSpPr>
        <p:spPr bwMode="auto">
          <a:xfrm>
            <a:off x="2133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10</a:t>
            </a:r>
          </a:p>
        </p:txBody>
      </p:sp>
      <p:sp>
        <p:nvSpPr>
          <p:cNvPr id="65561" name="Rectangle 26"/>
          <p:cNvSpPr>
            <a:spLocks noChangeArrowheads="1"/>
          </p:cNvSpPr>
          <p:nvPr/>
        </p:nvSpPr>
        <p:spPr bwMode="auto">
          <a:xfrm>
            <a:off x="2590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8</a:t>
            </a:r>
            <a:endParaRPr lang="en-US" dirty="0"/>
          </a:p>
        </p:txBody>
      </p:sp>
      <p:sp>
        <p:nvSpPr>
          <p:cNvPr id="65562" name="Rectangle 27"/>
          <p:cNvSpPr>
            <a:spLocks noChangeArrowheads="1"/>
          </p:cNvSpPr>
          <p:nvPr/>
        </p:nvSpPr>
        <p:spPr bwMode="auto">
          <a:xfrm>
            <a:off x="3048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14</a:t>
            </a:r>
            <a:endParaRPr lang="en-US" dirty="0"/>
          </a:p>
        </p:txBody>
      </p:sp>
      <p:sp>
        <p:nvSpPr>
          <p:cNvPr id="65563" name="Rectangle 28"/>
          <p:cNvSpPr>
            <a:spLocks noChangeArrowheads="1"/>
          </p:cNvSpPr>
          <p:nvPr/>
        </p:nvSpPr>
        <p:spPr bwMode="auto">
          <a:xfrm>
            <a:off x="3505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9</a:t>
            </a:r>
          </a:p>
        </p:txBody>
      </p:sp>
      <p:sp>
        <p:nvSpPr>
          <p:cNvPr id="65564" name="Rectangle 29"/>
          <p:cNvSpPr>
            <a:spLocks noChangeArrowheads="1"/>
          </p:cNvSpPr>
          <p:nvPr/>
        </p:nvSpPr>
        <p:spPr bwMode="auto">
          <a:xfrm>
            <a:off x="39624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3</a:t>
            </a:r>
          </a:p>
        </p:txBody>
      </p:sp>
      <p:sp>
        <p:nvSpPr>
          <p:cNvPr id="65565" name="Rectangle 30"/>
          <p:cNvSpPr>
            <a:spLocks noChangeArrowheads="1"/>
          </p:cNvSpPr>
          <p:nvPr/>
        </p:nvSpPr>
        <p:spPr bwMode="auto">
          <a:xfrm>
            <a:off x="44196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2</a:t>
            </a:r>
          </a:p>
        </p:txBody>
      </p:sp>
      <p:sp>
        <p:nvSpPr>
          <p:cNvPr id="65566" name="Rectangle 31"/>
          <p:cNvSpPr>
            <a:spLocks noChangeArrowheads="1"/>
          </p:cNvSpPr>
          <p:nvPr/>
        </p:nvSpPr>
        <p:spPr bwMode="auto">
          <a:xfrm>
            <a:off x="48768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4</a:t>
            </a:r>
            <a:endParaRPr lang="en-US" dirty="0"/>
          </a:p>
        </p:txBody>
      </p:sp>
      <p:sp>
        <p:nvSpPr>
          <p:cNvPr id="65567" name="Rectangle 32"/>
          <p:cNvSpPr>
            <a:spLocks noChangeArrowheads="1"/>
          </p:cNvSpPr>
          <p:nvPr/>
        </p:nvSpPr>
        <p:spPr bwMode="auto">
          <a:xfrm>
            <a:off x="53340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a:t>1</a:t>
            </a:r>
          </a:p>
        </p:txBody>
      </p:sp>
      <p:sp>
        <p:nvSpPr>
          <p:cNvPr id="65568" name="Text Box 33"/>
          <p:cNvSpPr txBox="1">
            <a:spLocks noChangeArrowheads="1"/>
          </p:cNvSpPr>
          <p:nvPr/>
        </p:nvSpPr>
        <p:spPr bwMode="auto">
          <a:xfrm>
            <a:off x="1295400" y="5318125"/>
            <a:ext cx="5029200" cy="215444"/>
          </a:xfrm>
          <a:prstGeom prst="rect">
            <a:avLst/>
          </a:prstGeom>
          <a:noFill/>
          <a:ln w="9525">
            <a:noFill/>
            <a:miter lim="800000"/>
            <a:headEnd/>
            <a:tailEnd/>
          </a:ln>
        </p:spPr>
        <p:txBody>
          <a:bodyPr>
            <a:spAutoFit/>
          </a:bodyPr>
          <a:lstStyle/>
          <a:p>
            <a:pPr>
              <a:spcBef>
                <a:spcPct val="50000"/>
              </a:spcBef>
            </a:pPr>
            <a:r>
              <a:rPr lang="en-US" sz="800" dirty="0"/>
              <a:t> 0        </a:t>
            </a:r>
            <a:r>
              <a:rPr lang="en-US" sz="800" dirty="0" smtClean="0"/>
              <a:t>  </a:t>
            </a:r>
            <a:r>
              <a:rPr lang="en-US" sz="800" dirty="0"/>
              <a:t>1        </a:t>
            </a:r>
            <a:r>
              <a:rPr lang="en-US" sz="800" dirty="0" smtClean="0"/>
              <a:t>   </a:t>
            </a:r>
            <a:r>
              <a:rPr lang="en-US" sz="800" dirty="0"/>
              <a:t>2        </a:t>
            </a:r>
            <a:r>
              <a:rPr lang="en-US" sz="800" dirty="0" smtClean="0"/>
              <a:t>  </a:t>
            </a:r>
            <a:r>
              <a:rPr lang="en-US" sz="800" dirty="0"/>
              <a:t>3            4      </a:t>
            </a:r>
            <a:r>
              <a:rPr lang="en-US" sz="800" dirty="0" smtClean="0"/>
              <a:t>    </a:t>
            </a:r>
            <a:r>
              <a:rPr lang="en-US" sz="800" dirty="0"/>
              <a:t>5       </a:t>
            </a:r>
            <a:r>
              <a:rPr lang="en-US" sz="800" dirty="0" smtClean="0"/>
              <a:t>    </a:t>
            </a:r>
            <a:r>
              <a:rPr lang="en-US" sz="800" dirty="0"/>
              <a:t>6          7           8    </a:t>
            </a:r>
            <a:r>
              <a:rPr lang="en-US" sz="800" dirty="0" smtClean="0"/>
              <a:t>       </a:t>
            </a:r>
            <a:r>
              <a:rPr lang="en-US" sz="800" dirty="0"/>
              <a:t>9  </a:t>
            </a:r>
            <a:r>
              <a:rPr lang="en-US" sz="800" dirty="0" smtClean="0"/>
              <a:t>       </a:t>
            </a:r>
            <a:r>
              <a:rPr lang="en-US" sz="800" dirty="0"/>
              <a:t>10 </a:t>
            </a:r>
          </a:p>
        </p:txBody>
      </p:sp>
      <p:sp>
        <p:nvSpPr>
          <p:cNvPr id="37" name="Slide Number Placeholder 36"/>
          <p:cNvSpPr>
            <a:spLocks noGrp="1"/>
          </p:cNvSpPr>
          <p:nvPr>
            <p:ph type="sldNum" sz="quarter" idx="12"/>
          </p:nvPr>
        </p:nvSpPr>
        <p:spPr/>
        <p:txBody>
          <a:bodyPr/>
          <a:lstStyle/>
          <a:p>
            <a:pPr>
              <a:defRPr/>
            </a:pPr>
            <a:fld id="{2A575D4E-AA25-44C7-8BAF-E7ED2C88569F}" type="slidenum">
              <a:rPr lang="en-US" smtClean="0"/>
              <a:pPr>
                <a:defRPr/>
              </a:pPr>
              <a:t>95</a:t>
            </a:fld>
            <a:endParaRPr lang="en-US"/>
          </a:p>
        </p:txBody>
      </p:sp>
      <p:sp>
        <p:nvSpPr>
          <p:cNvPr id="2" name="TextBox 1"/>
          <p:cNvSpPr txBox="1"/>
          <p:nvPr/>
        </p:nvSpPr>
        <p:spPr>
          <a:xfrm>
            <a:off x="2647156" y="1676400"/>
            <a:ext cx="172244" cy="246221"/>
          </a:xfrm>
          <a:prstGeom prst="rect">
            <a:avLst/>
          </a:prstGeom>
          <a:noFill/>
        </p:spPr>
        <p:txBody>
          <a:bodyPr wrap="square" rtlCol="0">
            <a:spAutoFit/>
          </a:bodyPr>
          <a:lstStyle/>
          <a:p>
            <a:r>
              <a:rPr lang="en-US" sz="1000" dirty="0" smtClean="0"/>
              <a:t>0</a:t>
            </a:r>
            <a:endParaRPr lang="en-US" sz="1000" dirty="0"/>
          </a:p>
        </p:txBody>
      </p:sp>
      <p:sp>
        <p:nvSpPr>
          <p:cNvPr id="40" name="TextBox 39"/>
          <p:cNvSpPr txBox="1"/>
          <p:nvPr/>
        </p:nvSpPr>
        <p:spPr>
          <a:xfrm>
            <a:off x="1524000" y="2725579"/>
            <a:ext cx="172244" cy="246221"/>
          </a:xfrm>
          <a:prstGeom prst="rect">
            <a:avLst/>
          </a:prstGeom>
          <a:noFill/>
        </p:spPr>
        <p:txBody>
          <a:bodyPr wrap="square" rtlCol="0">
            <a:spAutoFit/>
          </a:bodyPr>
          <a:lstStyle/>
          <a:p>
            <a:r>
              <a:rPr lang="en-US" sz="1000" dirty="0" smtClean="0"/>
              <a:t>1</a:t>
            </a:r>
            <a:endParaRPr lang="en-US" sz="1000" dirty="0"/>
          </a:p>
        </p:txBody>
      </p:sp>
      <p:sp>
        <p:nvSpPr>
          <p:cNvPr id="41" name="TextBox 40"/>
          <p:cNvSpPr txBox="1"/>
          <p:nvPr/>
        </p:nvSpPr>
        <p:spPr>
          <a:xfrm>
            <a:off x="3886200" y="2724150"/>
            <a:ext cx="172244" cy="246221"/>
          </a:xfrm>
          <a:prstGeom prst="rect">
            <a:avLst/>
          </a:prstGeom>
          <a:noFill/>
        </p:spPr>
        <p:txBody>
          <a:bodyPr wrap="square" rtlCol="0">
            <a:spAutoFit/>
          </a:bodyPr>
          <a:lstStyle/>
          <a:p>
            <a:r>
              <a:rPr lang="en-US" sz="1000" dirty="0" smtClean="0"/>
              <a:t>2</a:t>
            </a:r>
            <a:endParaRPr lang="en-US" sz="1000" dirty="0"/>
          </a:p>
        </p:txBody>
      </p:sp>
      <p:sp>
        <p:nvSpPr>
          <p:cNvPr id="42" name="TextBox 41"/>
          <p:cNvSpPr txBox="1"/>
          <p:nvPr/>
        </p:nvSpPr>
        <p:spPr>
          <a:xfrm>
            <a:off x="685800" y="3792379"/>
            <a:ext cx="172244" cy="246221"/>
          </a:xfrm>
          <a:prstGeom prst="rect">
            <a:avLst/>
          </a:prstGeom>
          <a:noFill/>
        </p:spPr>
        <p:txBody>
          <a:bodyPr wrap="square" rtlCol="0">
            <a:spAutoFit/>
          </a:bodyPr>
          <a:lstStyle/>
          <a:p>
            <a:r>
              <a:rPr lang="en-US" sz="1000" dirty="0" smtClean="0"/>
              <a:t>3</a:t>
            </a:r>
            <a:endParaRPr lang="en-US" sz="1000" dirty="0"/>
          </a:p>
        </p:txBody>
      </p:sp>
      <p:sp>
        <p:nvSpPr>
          <p:cNvPr id="43" name="TextBox 42"/>
          <p:cNvSpPr txBox="1"/>
          <p:nvPr/>
        </p:nvSpPr>
        <p:spPr>
          <a:xfrm>
            <a:off x="2286000" y="3790950"/>
            <a:ext cx="172244" cy="246221"/>
          </a:xfrm>
          <a:prstGeom prst="rect">
            <a:avLst/>
          </a:prstGeom>
          <a:noFill/>
        </p:spPr>
        <p:txBody>
          <a:bodyPr wrap="square" rtlCol="0">
            <a:spAutoFit/>
          </a:bodyPr>
          <a:lstStyle/>
          <a:p>
            <a:r>
              <a:rPr lang="en-US" sz="1000" dirty="0" smtClean="0"/>
              <a:t>4</a:t>
            </a:r>
            <a:endParaRPr lang="en-US" sz="1000" dirty="0"/>
          </a:p>
        </p:txBody>
      </p:sp>
      <p:sp>
        <p:nvSpPr>
          <p:cNvPr id="44" name="TextBox 43"/>
          <p:cNvSpPr txBox="1"/>
          <p:nvPr/>
        </p:nvSpPr>
        <p:spPr>
          <a:xfrm>
            <a:off x="3104356" y="3790950"/>
            <a:ext cx="172244" cy="246221"/>
          </a:xfrm>
          <a:prstGeom prst="rect">
            <a:avLst/>
          </a:prstGeom>
          <a:noFill/>
        </p:spPr>
        <p:txBody>
          <a:bodyPr wrap="square" rtlCol="0">
            <a:spAutoFit/>
          </a:bodyPr>
          <a:lstStyle/>
          <a:p>
            <a:r>
              <a:rPr lang="en-US" sz="1000" dirty="0"/>
              <a:t>5</a:t>
            </a:r>
          </a:p>
        </p:txBody>
      </p:sp>
      <p:sp>
        <p:nvSpPr>
          <p:cNvPr id="45" name="TextBox 44"/>
          <p:cNvSpPr txBox="1"/>
          <p:nvPr/>
        </p:nvSpPr>
        <p:spPr>
          <a:xfrm>
            <a:off x="4724400" y="3790950"/>
            <a:ext cx="172244" cy="246221"/>
          </a:xfrm>
          <a:prstGeom prst="rect">
            <a:avLst/>
          </a:prstGeom>
          <a:noFill/>
        </p:spPr>
        <p:txBody>
          <a:bodyPr wrap="square" rtlCol="0">
            <a:spAutoFit/>
          </a:bodyPr>
          <a:lstStyle/>
          <a:p>
            <a:r>
              <a:rPr lang="en-US" sz="1000" dirty="0" smtClean="0"/>
              <a:t>6</a:t>
            </a:r>
            <a:endParaRPr lang="en-US" sz="1000" dirty="0"/>
          </a:p>
        </p:txBody>
      </p:sp>
      <p:sp>
        <p:nvSpPr>
          <p:cNvPr id="46" name="TextBox 45"/>
          <p:cNvSpPr txBox="1"/>
          <p:nvPr/>
        </p:nvSpPr>
        <p:spPr>
          <a:xfrm>
            <a:off x="228600" y="4782979"/>
            <a:ext cx="172244" cy="246221"/>
          </a:xfrm>
          <a:prstGeom prst="rect">
            <a:avLst/>
          </a:prstGeom>
          <a:noFill/>
        </p:spPr>
        <p:txBody>
          <a:bodyPr wrap="square" rtlCol="0">
            <a:spAutoFit/>
          </a:bodyPr>
          <a:lstStyle/>
          <a:p>
            <a:r>
              <a:rPr lang="en-US" sz="1000" dirty="0" smtClean="0"/>
              <a:t>7</a:t>
            </a:r>
            <a:endParaRPr lang="en-US" sz="1000" dirty="0"/>
          </a:p>
        </p:txBody>
      </p:sp>
      <p:sp>
        <p:nvSpPr>
          <p:cNvPr id="47" name="TextBox 46"/>
          <p:cNvSpPr txBox="1"/>
          <p:nvPr/>
        </p:nvSpPr>
        <p:spPr>
          <a:xfrm>
            <a:off x="1143000" y="4781550"/>
            <a:ext cx="172244" cy="246221"/>
          </a:xfrm>
          <a:prstGeom prst="rect">
            <a:avLst/>
          </a:prstGeom>
          <a:noFill/>
        </p:spPr>
        <p:txBody>
          <a:bodyPr wrap="square" rtlCol="0">
            <a:spAutoFit/>
          </a:bodyPr>
          <a:lstStyle/>
          <a:p>
            <a:r>
              <a:rPr lang="en-US" sz="1000" dirty="0" smtClean="0"/>
              <a:t>8</a:t>
            </a:r>
            <a:endParaRPr lang="en-US" sz="1000" dirty="0"/>
          </a:p>
        </p:txBody>
      </p:sp>
      <p:sp>
        <p:nvSpPr>
          <p:cNvPr id="48" name="TextBox 47"/>
          <p:cNvSpPr txBox="1"/>
          <p:nvPr/>
        </p:nvSpPr>
        <p:spPr>
          <a:xfrm>
            <a:off x="1924050" y="4782979"/>
            <a:ext cx="172244" cy="246221"/>
          </a:xfrm>
          <a:prstGeom prst="rect">
            <a:avLst/>
          </a:prstGeom>
          <a:noFill/>
        </p:spPr>
        <p:txBody>
          <a:bodyPr wrap="square" rtlCol="0">
            <a:spAutoFit/>
          </a:bodyPr>
          <a:lstStyle/>
          <a:p>
            <a:r>
              <a:rPr lang="en-US" sz="1000" dirty="0" smtClean="0"/>
              <a:t>9</a:t>
            </a:r>
            <a:endParaRPr lang="en-US" sz="1000" dirty="0"/>
          </a:p>
        </p:txBody>
      </p:sp>
      <p:sp>
        <p:nvSpPr>
          <p:cNvPr id="3" name="Rectangle 2"/>
          <p:cNvSpPr/>
          <p:nvPr/>
        </p:nvSpPr>
        <p:spPr>
          <a:xfrm>
            <a:off x="2926637" y="1619250"/>
            <a:ext cx="479619" cy="369332"/>
          </a:xfrm>
          <a:prstGeom prst="rect">
            <a:avLst/>
          </a:prstGeom>
        </p:spPr>
        <p:txBody>
          <a:bodyPr wrap="none">
            <a:spAutoFit/>
          </a:bodyPr>
          <a:lstStyle/>
          <a:p>
            <a:pPr algn="ctr"/>
            <a:r>
              <a:rPr lang="en-US" dirty="0" smtClean="0"/>
              <a:t>16</a:t>
            </a:r>
            <a:endParaRPr lang="en-US" dirty="0"/>
          </a:p>
        </p:txBody>
      </p:sp>
      <p:sp>
        <p:nvSpPr>
          <p:cNvPr id="7" name="Rectangle 6"/>
          <p:cNvSpPr/>
          <p:nvPr/>
        </p:nvSpPr>
        <p:spPr>
          <a:xfrm>
            <a:off x="1213370" y="5612368"/>
            <a:ext cx="479619" cy="369332"/>
          </a:xfrm>
          <a:prstGeom prst="rect">
            <a:avLst/>
          </a:prstGeom>
        </p:spPr>
        <p:txBody>
          <a:bodyPr wrap="none">
            <a:spAutoFit/>
          </a:bodyPr>
          <a:lstStyle/>
          <a:p>
            <a:pPr algn="ctr"/>
            <a:r>
              <a:rPr lang="en-US" dirty="0" smtClean="0"/>
              <a:t>16</a:t>
            </a:r>
            <a:endParaRPr lang="en-US" dirty="0"/>
          </a:p>
        </p:txBody>
      </p:sp>
      <p:sp>
        <p:nvSpPr>
          <p:cNvPr id="5" name="Rectangle 4"/>
          <p:cNvSpPr/>
          <p:nvPr/>
        </p:nvSpPr>
        <p:spPr>
          <a:xfrm>
            <a:off x="1022870" y="3745468"/>
            <a:ext cx="332143" cy="369332"/>
          </a:xfrm>
          <a:prstGeom prst="rect">
            <a:avLst/>
          </a:prstGeom>
        </p:spPr>
        <p:txBody>
          <a:bodyPr wrap="none">
            <a:spAutoFit/>
          </a:bodyPr>
          <a:lstStyle/>
          <a:p>
            <a:pPr algn="ctr"/>
            <a:r>
              <a:rPr lang="en-US" dirty="0"/>
              <a:t>8</a:t>
            </a:r>
          </a:p>
        </p:txBody>
      </p:sp>
      <p:sp>
        <p:nvSpPr>
          <p:cNvPr id="10" name="Rectangle 9"/>
          <p:cNvSpPr/>
          <p:nvPr/>
        </p:nvSpPr>
        <p:spPr>
          <a:xfrm>
            <a:off x="1485900" y="4736068"/>
            <a:ext cx="332143" cy="369332"/>
          </a:xfrm>
          <a:prstGeom prst="rect">
            <a:avLst/>
          </a:prstGeom>
        </p:spPr>
        <p:txBody>
          <a:bodyPr wrap="none">
            <a:spAutoFit/>
          </a:bodyPr>
          <a:lstStyle/>
          <a:p>
            <a:pPr algn="ctr"/>
            <a:r>
              <a:rPr lang="en-US" dirty="0" smtClean="0"/>
              <a:t>4</a:t>
            </a:r>
            <a:endParaRPr lang="en-US" dirty="0"/>
          </a:p>
        </p:txBody>
      </p:sp>
      <p:sp>
        <p:nvSpPr>
          <p:cNvPr id="57" name="Content Placeholder 2"/>
          <p:cNvSpPr txBox="1">
            <a:spLocks/>
          </p:cNvSpPr>
          <p:nvPr/>
        </p:nvSpPr>
        <p:spPr>
          <a:xfrm>
            <a:off x="5638800" y="1447800"/>
            <a:ext cx="2895600" cy="1904999"/>
          </a:xfrm>
          <a:prstGeom prst="rect">
            <a:avLst/>
          </a:prstGeom>
          <a:ln>
            <a:solidFill>
              <a:schemeClr val="tx1"/>
            </a:solidFill>
          </a:ln>
        </p:spPr>
        <p:txBody>
          <a:bodyPr/>
          <a:lstStyle>
            <a:lvl1pPr marL="342900" indent="-342900" algn="l" rtl="0" eaLnBrk="1" fontAlgn="base" hangingPunct="1">
              <a:spcBef>
                <a:spcPct val="20000"/>
              </a:spcBef>
              <a:spcAft>
                <a:spcPct val="0"/>
              </a:spcAft>
              <a:buClr>
                <a:schemeClr val="bg2"/>
              </a:buClr>
              <a:buSzPct val="75000"/>
              <a:buFont typeface="Wingdings" pitchFamily="2" charset="2"/>
              <a:buChar char="p"/>
              <a:defRPr sz="28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SzPct val="75000"/>
              <a:buFont typeface="Wingdings" pitchFamily="2" charset="2"/>
              <a:buChar char="n"/>
              <a:defRPr sz="2400">
                <a:solidFill>
                  <a:schemeClr val="tx1"/>
                </a:solidFill>
                <a:latin typeface="+mn-lt"/>
              </a:defRPr>
            </a:lvl2pPr>
            <a:lvl3pPr marL="1143000" indent="-228600" algn="l" rtl="0" eaLnBrk="1" fontAlgn="base" hangingPunct="1">
              <a:spcBef>
                <a:spcPct val="20000"/>
              </a:spcBef>
              <a:spcAft>
                <a:spcPct val="0"/>
              </a:spcAft>
              <a:buClr>
                <a:schemeClr val="accent1"/>
              </a:buClr>
              <a:buSzPct val="65000"/>
              <a:buFont typeface="Wingdings" pitchFamily="2" charset="2"/>
              <a:buChar char="p"/>
              <a:defRPr sz="2000">
                <a:solidFill>
                  <a:schemeClr val="tx1"/>
                </a:solidFill>
                <a:latin typeface="+mn-lt"/>
              </a:defRPr>
            </a:lvl3pPr>
            <a:lvl4pPr marL="1600200" indent="-228600" algn="l" rtl="0" eaLnBrk="1" fontAlgn="base" hangingPunct="1">
              <a:spcBef>
                <a:spcPct val="20000"/>
              </a:spcBef>
              <a:spcAft>
                <a:spcPct val="0"/>
              </a:spcAft>
              <a:buClr>
                <a:schemeClr val="bg2"/>
              </a:buClr>
              <a:buFont typeface="Wingdings" pitchFamily="2" charset="2"/>
              <a:buChar char="§"/>
              <a:defRPr>
                <a:solidFill>
                  <a:schemeClr val="tx1"/>
                </a:solidFill>
                <a:latin typeface="+mn-lt"/>
              </a:defRPr>
            </a:lvl4pPr>
            <a:lvl5pPr marL="20574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5pPr>
            <a:lvl6pPr marL="25146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6pPr>
            <a:lvl7pPr marL="29718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7pPr>
            <a:lvl8pPr marL="34290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8pPr>
            <a:lvl9pPr marL="3886200" indent="-228600" algn="l" rtl="0" eaLnBrk="1" fontAlgn="base" hangingPunct="1">
              <a:spcBef>
                <a:spcPct val="20000"/>
              </a:spcBef>
              <a:spcAft>
                <a:spcPct val="0"/>
              </a:spcAft>
              <a:buClr>
                <a:schemeClr val="tx2"/>
              </a:buClr>
              <a:buSzPct val="80000"/>
              <a:buFont typeface="Wingdings" pitchFamily="2" charset="2"/>
              <a:buChar char="§"/>
              <a:defRPr>
                <a:solidFill>
                  <a:schemeClr val="tx1"/>
                </a:solidFill>
                <a:latin typeface="+mn-lt"/>
              </a:defRPr>
            </a:lvl9pPr>
          </a:lstStyle>
          <a:p>
            <a:pPr algn="just">
              <a:buClr>
                <a:srgbClr val="FBEEC9"/>
              </a:buClr>
              <a:buFont typeface="Wingdings" pitchFamily="2" charset="2"/>
              <a:buNone/>
            </a:pPr>
            <a:r>
              <a:rPr lang="en-US" altLang="ko-KR" sz="900" b="1" dirty="0" err="1" smtClean="0">
                <a:solidFill>
                  <a:prstClr val="black"/>
                </a:solidFill>
                <a:latin typeface="Courier New" pitchFamily="49" charset="0"/>
                <a:ea typeface="Batang" pitchFamily="18" charset="-127"/>
                <a:cs typeface="Courier New" pitchFamily="49" charset="0"/>
              </a:rPr>
              <a:t>Heap_Insert</a:t>
            </a:r>
            <a:r>
              <a:rPr lang="en-US" altLang="ko-KR" sz="900" dirty="0" smtClean="0">
                <a:solidFill>
                  <a:prstClr val="black"/>
                </a:solidFill>
                <a:latin typeface="Courier New" pitchFamily="49" charset="0"/>
                <a:ea typeface="Batang" pitchFamily="18" charset="-127"/>
                <a:cs typeface="Courier New" pitchFamily="49" charset="0"/>
              </a:rPr>
              <a:t> (A,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1</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2</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t>
            </a:r>
            <a:r>
              <a:rPr lang="en-US" altLang="ko-KR" sz="900" dirty="0" err="1" smtClean="0">
                <a:solidFill>
                  <a:prstClr val="black"/>
                </a:solidFill>
                <a:latin typeface="Courier New" pitchFamily="49" charset="0"/>
                <a:ea typeface="Batang" pitchFamily="18" charset="-127"/>
                <a:cs typeface="Courier New" pitchFamily="49" charset="0"/>
              </a:rPr>
              <a:t>heap_size</a:t>
            </a:r>
            <a:r>
              <a:rPr lang="en-US" altLang="ko-KR" sz="900" dirty="0" smtClean="0">
                <a:solidFill>
                  <a:prstClr val="black"/>
                </a:solidFill>
                <a:latin typeface="Courier New" pitchFamily="49" charset="0"/>
                <a:ea typeface="Batang" pitchFamily="18" charset="-127"/>
                <a:cs typeface="Courier New" pitchFamily="49" charset="0"/>
              </a:rPr>
              <a:t> – 1</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3</a:t>
            </a:r>
            <a:r>
              <a:rPr lang="en-US" altLang="ko-KR" sz="900" dirty="0" smtClean="0">
                <a:solidFill>
                  <a:prstClr val="black"/>
                </a:solidFill>
                <a:latin typeface="Courier New" pitchFamily="49" charset="0"/>
                <a:ea typeface="Batang" pitchFamily="18" charset="-127"/>
                <a:cs typeface="Courier New" pitchFamily="49" charset="0"/>
              </a:rPr>
              <a:t>	while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&gt;0 and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&lt; key</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4</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A[Parent(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5</a:t>
            </a:r>
            <a:r>
              <a:rPr lang="en-US" altLang="ko-KR" sz="900" dirty="0" smtClean="0">
                <a:solidFill>
                  <a:prstClr val="black"/>
                </a:solidFill>
                <a:latin typeface="Courier New" pitchFamily="49" charset="0"/>
                <a:ea typeface="Batang" pitchFamily="18" charset="-127"/>
                <a:cs typeface="Courier New" pitchFamily="49" charset="0"/>
              </a:rPr>
              <a:t>		</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Parent(</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a:t>
            </a: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	}</a:t>
            </a:r>
          </a:p>
          <a:p>
            <a:pPr algn="just">
              <a:buClr>
                <a:srgbClr val="FBEEC9"/>
              </a:buClr>
              <a:buFont typeface="Wingdings" pitchFamily="2" charset="2"/>
              <a:buNone/>
            </a:pPr>
            <a:r>
              <a:rPr lang="en-US" altLang="ko-KR" sz="900" dirty="0" smtClean="0">
                <a:solidFill>
                  <a:srgbClr val="FF0000"/>
                </a:solidFill>
                <a:latin typeface="Courier New" pitchFamily="49" charset="0"/>
                <a:ea typeface="Batang" pitchFamily="18" charset="-127"/>
                <a:cs typeface="Courier New" pitchFamily="49" charset="0"/>
              </a:rPr>
              <a:t>6</a:t>
            </a:r>
            <a:r>
              <a:rPr lang="en-US" altLang="ko-KR" sz="900" dirty="0" smtClean="0">
                <a:solidFill>
                  <a:prstClr val="black"/>
                </a:solidFill>
                <a:latin typeface="Courier New" pitchFamily="49" charset="0"/>
                <a:ea typeface="Batang" pitchFamily="18" charset="-127"/>
                <a:cs typeface="Courier New" pitchFamily="49" charset="0"/>
              </a:rPr>
              <a:t>	A[</a:t>
            </a:r>
            <a:r>
              <a:rPr lang="en-US" altLang="ko-KR" sz="900" dirty="0" err="1" smtClean="0">
                <a:solidFill>
                  <a:prstClr val="black"/>
                </a:solidFill>
                <a:latin typeface="Courier New" pitchFamily="49" charset="0"/>
                <a:ea typeface="Batang" pitchFamily="18" charset="-127"/>
                <a:cs typeface="Courier New" pitchFamily="49" charset="0"/>
              </a:rPr>
              <a:t>i</a:t>
            </a:r>
            <a:r>
              <a:rPr lang="en-US" altLang="ko-KR" sz="900" dirty="0" smtClean="0">
                <a:solidFill>
                  <a:prstClr val="black"/>
                </a:solidFill>
                <a:latin typeface="Courier New" pitchFamily="49" charset="0"/>
                <a:ea typeface="Batang" pitchFamily="18" charset="-127"/>
                <a:cs typeface="Courier New" pitchFamily="49" charset="0"/>
              </a:rPr>
              <a:t>] = key</a:t>
            </a:r>
            <a:endParaRPr lang="en-US" altLang="ko-KR" sz="900" dirty="0" smtClean="0">
              <a:solidFill>
                <a:srgbClr val="009900"/>
              </a:solidFill>
              <a:latin typeface="Courier New" pitchFamily="49" charset="0"/>
              <a:ea typeface="Batang" pitchFamily="18" charset="-127"/>
              <a:cs typeface="Courier New" pitchFamily="49" charset="0"/>
            </a:endParaRPr>
          </a:p>
          <a:p>
            <a:pPr algn="just">
              <a:buClr>
                <a:srgbClr val="FBEEC9"/>
              </a:buClr>
              <a:buFont typeface="Wingdings" pitchFamily="2" charset="2"/>
              <a:buNone/>
            </a:pPr>
            <a:r>
              <a:rPr lang="en-US" altLang="ko-KR" sz="900" dirty="0" smtClean="0">
                <a:solidFill>
                  <a:prstClr val="black"/>
                </a:solidFill>
                <a:latin typeface="Courier New" pitchFamily="49" charset="0"/>
                <a:ea typeface="Batang" pitchFamily="18" charset="-127"/>
                <a:cs typeface="Courier New" pitchFamily="49" charset="0"/>
              </a:rPr>
              <a:t>}</a:t>
            </a:r>
          </a:p>
          <a:p>
            <a:endParaRPr lang="en-US" sz="900" dirty="0">
              <a:latin typeface="Courier New" pitchFamily="49" charset="0"/>
              <a:cs typeface="Courier New" pitchFamily="49" charset="0"/>
            </a:endParaRPr>
          </a:p>
        </p:txBody>
      </p:sp>
      <p:sp>
        <p:nvSpPr>
          <p:cNvPr id="58" name="Rectangle 32"/>
          <p:cNvSpPr>
            <a:spLocks noChangeArrowheads="1"/>
          </p:cNvSpPr>
          <p:nvPr/>
        </p:nvSpPr>
        <p:spPr bwMode="auto">
          <a:xfrm>
            <a:off x="5791200" y="5562600"/>
            <a:ext cx="457200" cy="457200"/>
          </a:xfrm>
          <a:prstGeom prst="rect">
            <a:avLst/>
          </a:prstGeom>
          <a:solidFill>
            <a:srgbClr val="CCFFFF"/>
          </a:solidFill>
          <a:ln w="9525">
            <a:solidFill>
              <a:schemeClr val="tx1"/>
            </a:solidFill>
            <a:miter lim="800000"/>
            <a:headEnd/>
            <a:tailEnd/>
          </a:ln>
        </p:spPr>
        <p:txBody>
          <a:bodyPr wrap="none" anchor="ctr"/>
          <a:lstStyle/>
          <a:p>
            <a:pPr algn="ctr"/>
            <a:r>
              <a:rPr lang="en-US" dirty="0" smtClean="0"/>
              <a:t>7</a:t>
            </a:r>
            <a:endParaRPr lang="en-US" dirty="0"/>
          </a:p>
        </p:txBody>
      </p:sp>
      <p:sp>
        <p:nvSpPr>
          <p:cNvPr id="59" name="Oval 35"/>
          <p:cNvSpPr>
            <a:spLocks noChangeArrowheads="1"/>
          </p:cNvSpPr>
          <p:nvPr/>
        </p:nvSpPr>
        <p:spPr bwMode="auto">
          <a:xfrm>
            <a:off x="2971800" y="4648200"/>
            <a:ext cx="533400" cy="533400"/>
          </a:xfrm>
          <a:prstGeom prst="ellipse">
            <a:avLst/>
          </a:prstGeom>
          <a:solidFill>
            <a:srgbClr val="CCFFFF"/>
          </a:solidFill>
          <a:ln w="9525">
            <a:solidFill>
              <a:schemeClr val="tx1"/>
            </a:solidFill>
            <a:round/>
            <a:headEnd/>
            <a:tailEnd/>
          </a:ln>
        </p:spPr>
        <p:txBody>
          <a:bodyPr wrap="none" anchor="ctr"/>
          <a:lstStyle/>
          <a:p>
            <a:pPr algn="ctr"/>
            <a:r>
              <a:rPr lang="en-US" dirty="0" smtClean="0"/>
              <a:t>7</a:t>
            </a:r>
            <a:endParaRPr lang="en-US" dirty="0"/>
          </a:p>
        </p:txBody>
      </p:sp>
      <p:cxnSp>
        <p:nvCxnSpPr>
          <p:cNvPr id="13" name="Straight Connector 12"/>
          <p:cNvCxnSpPr>
            <a:stCxn id="65543" idx="5"/>
            <a:endCxn id="59" idx="0"/>
          </p:cNvCxnSpPr>
          <p:nvPr/>
        </p:nvCxnSpPr>
        <p:spPr bwMode="auto">
          <a:xfrm>
            <a:off x="2969885" y="4112885"/>
            <a:ext cx="268615" cy="535315"/>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60" name="TextBox 59"/>
          <p:cNvSpPr txBox="1"/>
          <p:nvPr/>
        </p:nvSpPr>
        <p:spPr>
          <a:xfrm>
            <a:off x="2672556" y="4782979"/>
            <a:ext cx="400844" cy="246221"/>
          </a:xfrm>
          <a:prstGeom prst="rect">
            <a:avLst/>
          </a:prstGeom>
          <a:noFill/>
        </p:spPr>
        <p:txBody>
          <a:bodyPr wrap="square" rtlCol="0">
            <a:spAutoFit/>
          </a:bodyPr>
          <a:lstStyle/>
          <a:p>
            <a:r>
              <a:rPr lang="en-US" sz="1000" dirty="0" smtClean="0"/>
              <a:t>10</a:t>
            </a:r>
            <a:endParaRPr lang="en-US" sz="1000" dirty="0"/>
          </a:p>
        </p:txBody>
      </p:sp>
    </p:spTree>
    <p:extLst>
      <p:ext uri="{BB962C8B-B14F-4D97-AF65-F5344CB8AC3E}">
        <p14:creationId xmlns:p14="http://schemas.microsoft.com/office/powerpoint/2010/main" val="1929312809"/>
      </p:ext>
    </p:extLst>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 name="Slide Number Placeholder 5"/>
          <p:cNvSpPr>
            <a:spLocks noGrp="1"/>
          </p:cNvSpPr>
          <p:nvPr>
            <p:ph type="sldNum" sz="quarter" idx="12"/>
          </p:nvPr>
        </p:nvSpPr>
        <p:spPr/>
        <p:txBody>
          <a:bodyPr/>
          <a:lstStyle/>
          <a:p>
            <a:fld id="{AF62D964-D30B-45F3-ABAE-2076F2E79EDB}" type="slidenum">
              <a:rPr lang="en-US"/>
              <a:pPr/>
              <a:t>96</a:t>
            </a:fld>
            <a:endParaRPr lang="en-US"/>
          </a:p>
        </p:txBody>
      </p:sp>
      <p:sp>
        <p:nvSpPr>
          <p:cNvPr id="41003" name="Rectangle 43"/>
          <p:cNvSpPr>
            <a:spLocks noGrp="1" noChangeArrowheads="1"/>
          </p:cNvSpPr>
          <p:nvPr>
            <p:ph type="title"/>
          </p:nvPr>
        </p:nvSpPr>
        <p:spPr/>
        <p:txBody>
          <a:bodyPr/>
          <a:lstStyle/>
          <a:p>
            <a:r>
              <a:rPr lang="en-US" dirty="0"/>
              <a:t>Review: Sorting Algorithms</a:t>
            </a:r>
          </a:p>
        </p:txBody>
      </p:sp>
      <mc:AlternateContent xmlns:mc="http://schemas.openxmlformats.org/markup-compatibility/2006" xmlns:a14="http://schemas.microsoft.com/office/drawing/2010/main">
        <mc:Choice Requires="a14">
          <p:graphicFrame>
            <p:nvGraphicFramePr>
              <p:cNvPr id="41009" name="Group 49"/>
              <p:cNvGraphicFramePr>
                <a:graphicFrameLocks noGrp="1"/>
              </p:cNvGraphicFramePr>
              <p:nvPr>
                <p:ph idx="1"/>
                <p:extLst>
                  <p:ext uri="{D42A27DB-BD31-4B8C-83A1-F6EECF244321}">
                    <p14:modId xmlns:p14="http://schemas.microsoft.com/office/powerpoint/2010/main" val="262562712"/>
                  </p:ext>
                </p:extLst>
              </p:nvPr>
            </p:nvGraphicFramePr>
            <p:xfrm>
              <a:off x="1295400" y="1917700"/>
              <a:ext cx="6477000" cy="4070414"/>
            </p:xfrm>
            <a:graphic>
              <a:graphicData uri="http://schemas.openxmlformats.org/drawingml/2006/table">
                <a:tbl>
                  <a:tblPr/>
                  <a:tblGrid>
                    <a:gridCol w="2159000"/>
                    <a:gridCol w="2159000"/>
                    <a:gridCol w="2159000"/>
                  </a:tblGrid>
                  <a:tr h="34290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Verdana" pitchFamily="34" charset="0"/>
                            </a:rPr>
                            <a:t>Algorithm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Best Case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Worst Case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Insertion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p>
                                </m:s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Selection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p>
                                </m:s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p>
                                </m:s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Bubble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p>
                                </m:s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p>
                                </m:s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Shell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d>
                                  <m:d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dPr>
                                  <m:e>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𝑘</m:t>
                                        </m:r>
                                      </m:sup>
                                    </m:sSup>
                                  </m:e>
                                </m:d>
                              </m:oMath>
                            </m:oMathPara>
                          </a14:m>
                          <a:endParaRPr kumimoji="0" lang="en-US" sz="2400" b="0" i="1" u="none" strike="noStrike" cap="none" normalizeH="0" baseline="0" dirty="0" smtClean="0">
                            <a:ln>
                              <a:noFill/>
                            </a:ln>
                            <a:solidFill>
                              <a:schemeClr val="tx1"/>
                            </a:solidFill>
                            <a:effectLst/>
                            <a:latin typeface="Cambria Math"/>
                            <a:ea typeface="Cambria Math"/>
                            <a:sym typeface="Math A" pitchFamily="18" charset="2"/>
                          </a:endParaRP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a:rPr kumimoji="0" lang="en-US" sz="2400" b="0" i="1" u="none" strike="noStrike" cap="none" normalizeH="0" baseline="0" dirty="0" smtClean="0">
                                    <a:ln>
                                      <a:noFill/>
                                    </a:ln>
                                    <a:solidFill>
                                      <a:schemeClr val="tx1"/>
                                    </a:solidFill>
                                    <a:effectLst/>
                                    <a:latin typeface="Cambria Math"/>
                                    <a:ea typeface="Cambria Math"/>
                                    <a:sym typeface="Math A" pitchFamily="18" charset="2"/>
                                  </a:rPr>
                                  <m:t>1&lt;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𝑘</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&lt;2 </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d>
                                  <m:d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dPr>
                                  <m:e>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𝑘</m:t>
                                        </m:r>
                                      </m:sup>
                                    </m:sSup>
                                  </m:e>
                                </m:d>
                              </m:oMath>
                            </m:oMathPara>
                          </a14:m>
                          <a:endParaRPr kumimoji="0" lang="en-US" sz="2400" b="0" i="1" u="none" strike="noStrike" cap="none" normalizeH="0" baseline="0" dirty="0" smtClean="0">
                            <a:ln>
                              <a:noFill/>
                            </a:ln>
                            <a:solidFill>
                              <a:schemeClr val="tx1"/>
                            </a:solidFill>
                            <a:effectLst/>
                            <a:latin typeface="Cambria Math"/>
                            <a:ea typeface="Cambria Math"/>
                            <a:sym typeface="Math A" pitchFamily="18" charset="2"/>
                          </a:endParaRPr>
                        </a:p>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a:rPr kumimoji="0" lang="en-US" sz="2400" b="0" i="1" u="none" strike="noStrike" cap="none" normalizeH="0" baseline="0" dirty="0" smtClean="0">
                                    <a:ln>
                                      <a:noFill/>
                                    </a:ln>
                                    <a:solidFill>
                                      <a:schemeClr val="tx1"/>
                                    </a:solidFill>
                                    <a:effectLst/>
                                    <a:latin typeface="Cambria Math"/>
                                    <a:ea typeface="Cambria Math"/>
                                    <a:sym typeface="Math A" pitchFamily="18" charset="2"/>
                                  </a:rPr>
                                  <m:t>1&lt;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𝑘</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&lt;2 </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Merge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sSub>
                                  <m:sSub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b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𝑙𝑜𝑔</m:t>
                                    </m:r>
                                  </m:e>
                                  <m: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b>
                                </m:s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sSub>
                                  <m:sSub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b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𝑙𝑜𝑔</m:t>
                                    </m:r>
                                  </m:e>
                                  <m: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b>
                                </m:s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Heap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sSub>
                                  <m:sSub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b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𝑙𝑜𝑔</m:t>
                                    </m:r>
                                  </m:e>
                                  <m: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b>
                                </m:s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sSub>
                                  <m:sSub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b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𝑙𝑜𝑔</m:t>
                                    </m:r>
                                  </m:e>
                                  <m: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b>
                                </m:s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429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Quick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sSub>
                                  <m:sSub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b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𝑙𝑜𝑔</m:t>
                                    </m:r>
                                  </m:e>
                                  <m: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b>
                                </m:sSub>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14:m>
                            <m:oMathPara xmlns:m="http://schemas.openxmlformats.org/officeDocument/2006/math">
                              <m:oMathParaPr>
                                <m:jc m:val="centerGroup"/>
                              </m:oMathParaPr>
                              <m:oMath xmlns:m="http://schemas.openxmlformats.org/officeDocument/2006/math">
                                <m:r>
                                  <m:rPr>
                                    <m:sty m:val="p"/>
                                  </m:rPr>
                                  <a:rPr kumimoji="0" lang="el-GR" sz="2400" b="0" i="1" u="none" strike="noStrike" cap="none" normalizeH="0" baseline="0" dirty="0" smtClean="0">
                                    <a:ln>
                                      <a:noFill/>
                                    </a:ln>
                                    <a:solidFill>
                                      <a:schemeClr val="tx1"/>
                                    </a:solidFill>
                                    <a:effectLst/>
                                    <a:latin typeface="Cambria Math"/>
                                    <a:ea typeface="Cambria Math"/>
                                    <a:sym typeface="Math A" pitchFamily="18" charset="2"/>
                                  </a:rPr>
                                  <m:t>Θ</m:t>
                                </m:r>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sSup>
                                  <m:sSupPr>
                                    <m:ctrlPr>
                                      <a:rPr kumimoji="0" lang="en-US" sz="2400" b="0" i="1" u="none" strike="noStrike" cap="none" normalizeH="0" baseline="0" dirty="0" smtClean="0">
                                        <a:ln>
                                          <a:noFill/>
                                        </a:ln>
                                        <a:solidFill>
                                          <a:schemeClr val="tx1"/>
                                        </a:solidFill>
                                        <a:effectLst/>
                                        <a:latin typeface="Cambria Math"/>
                                        <a:ea typeface="Cambria Math"/>
                                        <a:sym typeface="Math A" pitchFamily="18" charset="2"/>
                                      </a:rPr>
                                    </m:ctrlPr>
                                  </m:sSupPr>
                                  <m:e>
                                    <m:r>
                                      <a:rPr kumimoji="0" lang="en-US" sz="2400" b="0" i="1" u="none" strike="noStrike" cap="none" normalizeH="0" baseline="0" dirty="0" smtClean="0">
                                        <a:ln>
                                          <a:noFill/>
                                        </a:ln>
                                        <a:solidFill>
                                          <a:schemeClr val="tx1"/>
                                        </a:solidFill>
                                        <a:effectLst/>
                                        <a:latin typeface="Cambria Math"/>
                                        <a:ea typeface="Cambria Math"/>
                                        <a:sym typeface="Math A" pitchFamily="18" charset="2"/>
                                      </a:rPr>
                                      <m:t>𝑛</m:t>
                                    </m:r>
                                  </m:e>
                                  <m: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2</m:t>
                                    </m:r>
                                  </m:sup>
                                </m:sSup>
                                <m:r>
                                  <a:rPr kumimoji="0" lang="en-US" sz="2400" b="0" i="1" u="none" strike="noStrike" cap="none" normalizeH="0" baseline="0" dirty="0" smtClean="0">
                                    <a:ln>
                                      <a:noFill/>
                                    </a:ln>
                                    <a:solidFill>
                                      <a:schemeClr val="tx1"/>
                                    </a:solidFill>
                                    <a:effectLst/>
                                    <a:latin typeface="Cambria Math"/>
                                    <a:ea typeface="Cambria Math"/>
                                    <a:sym typeface="Math A" pitchFamily="18" charset="2"/>
                                  </a:rPr>
                                  <m:t>)</m:t>
                                </m:r>
                              </m:oMath>
                            </m:oMathPara>
                          </a14:m>
                          <a:endParaRPr kumimoji="0" lang="en-US" sz="2400" b="0" i="0" u="none" strike="noStrike" cap="none" normalizeH="0" baseline="0" dirty="0" smtClean="0">
                            <a:ln>
                              <a:noFill/>
                            </a:ln>
                            <a:solidFill>
                              <a:schemeClr val="tx1"/>
                            </a:solidFill>
                            <a:effectLst/>
                            <a:latin typeface="Verdana" pitchFamily="34" charset="0"/>
                            <a:sym typeface="Math1" pitchFamily="2" charset="2"/>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mc:Choice>
        <mc:Fallback xmlns="">
          <p:graphicFrame>
            <p:nvGraphicFramePr>
              <p:cNvPr id="41009" name="Group 49"/>
              <p:cNvGraphicFramePr>
                <a:graphicFrameLocks noGrp="1"/>
              </p:cNvGraphicFramePr>
              <p:nvPr>
                <p:ph idx="1"/>
                <p:extLst>
                  <p:ext uri="{D42A27DB-BD31-4B8C-83A1-F6EECF244321}">
                    <p14:modId xmlns:p14="http://schemas.microsoft.com/office/powerpoint/2010/main" val="262562712"/>
                  </p:ext>
                </p:extLst>
              </p:nvPr>
            </p:nvGraphicFramePr>
            <p:xfrm>
              <a:off x="1295400" y="1917700"/>
              <a:ext cx="6477000" cy="4070414"/>
            </p:xfrm>
            <a:graphic>
              <a:graphicData uri="http://schemas.openxmlformats.org/drawingml/2006/table">
                <a:tbl>
                  <a:tblPr/>
                  <a:tblGrid>
                    <a:gridCol w="2159000"/>
                    <a:gridCol w="2159000"/>
                    <a:gridCol w="2159000"/>
                  </a:tblGrid>
                  <a:tr h="457200">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dirty="0" smtClean="0">
                              <a:ln>
                                <a:noFill/>
                              </a:ln>
                              <a:solidFill>
                                <a:schemeClr val="tx1"/>
                              </a:solidFill>
                              <a:effectLst/>
                              <a:latin typeface="Verdana" pitchFamily="34" charset="0"/>
                            </a:rPr>
                            <a:t>Algorithm</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Best Case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Worst Case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Insertion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110667" r="-100000" b="-720000"/>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110667" b="-720000"/>
                          </a:stretch>
                        </a:blip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Selection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210667" r="-100000" b="-620000"/>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210667" b="-620000"/>
                          </a:stretch>
                        </a:blip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Bubble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310667" r="-100000" b="-520000"/>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310667" b="-520000"/>
                          </a:stretch>
                        </a:blipFill>
                      </a:tcPr>
                    </a:tc>
                  </a:tr>
                  <a:tr h="870014">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Shell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216901" r="-100000" b="-174648"/>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216901" b="-174648"/>
                          </a:stretch>
                        </a:blip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Merge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600000" r="-100000" b="-230667"/>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600000" b="-230667"/>
                          </a:stretch>
                        </a:blip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Heap</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700000" r="-100000" b="-130667"/>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700000" b="-130667"/>
                          </a:stretch>
                        </a:blipFill>
                      </a:tcPr>
                    </a:tc>
                  </a:tr>
                  <a:tr h="457200">
                    <a:tc>
                      <a:txBody>
                        <a:bodyPr/>
                        <a:lstStyle/>
                        <a:p>
                          <a:pPr marL="0" marR="0" lvl="0" indent="0" algn="l"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r>
                            <a:rPr kumimoji="0" lang="en-US" sz="2400" b="0" i="0" u="none" strike="noStrike" cap="none" normalizeH="0" baseline="0" smtClean="0">
                              <a:ln>
                                <a:noFill/>
                              </a:ln>
                              <a:solidFill>
                                <a:schemeClr val="tx1"/>
                              </a:solidFill>
                              <a:effectLst/>
                              <a:latin typeface="Verdana" pitchFamily="34" charset="0"/>
                            </a:rPr>
                            <a:t>Quick</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blipFill rotWithShape="1">
                          <a:blip r:embed="rId2"/>
                          <a:stretch>
                            <a:fillRect l="-104520" t="-800000" r="-100000" b="-30667"/>
                          </a:stretch>
                        </a:blipFill>
                      </a:tcPr>
                    </a:tc>
                    <a:tc>
                      <a:txBody>
                        <a:bodyPr/>
                        <a:lstStyle/>
                        <a:p>
                          <a:endParaRPr lang="en-US"/>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blipFill rotWithShape="1">
                          <a:blip r:embed="rId2"/>
                          <a:stretch>
                            <a:fillRect l="-204520" t="-800000" b="-30667"/>
                          </a:stretch>
                        </a:blipFill>
                      </a:tcPr>
                    </a:tc>
                  </a:tr>
                </a:tbl>
              </a:graphicData>
            </a:graphic>
          </p:graphicFrame>
        </mc:Fallback>
      </mc:AlternateContent>
    </p:spTree>
    <p:extLst>
      <p:ext uri="{BB962C8B-B14F-4D97-AF65-F5344CB8AC3E}">
        <p14:creationId xmlns:p14="http://schemas.microsoft.com/office/powerpoint/2010/main" val="777472074"/>
      </p:ext>
    </p:extLst>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Sorting Algorithm Competition</a:t>
            </a:r>
            <a:endParaRPr lang="en-US" dirty="0"/>
          </a:p>
        </p:txBody>
      </p:sp>
      <p:sp>
        <p:nvSpPr>
          <p:cNvPr id="4" name="Slide Number Placeholder 3"/>
          <p:cNvSpPr>
            <a:spLocks noGrp="1"/>
          </p:cNvSpPr>
          <p:nvPr>
            <p:ph type="sldNum" sz="quarter" idx="12"/>
          </p:nvPr>
        </p:nvSpPr>
        <p:spPr/>
        <p:txBody>
          <a:bodyPr/>
          <a:lstStyle/>
          <a:p>
            <a:fld id="{5631BB31-C196-4B42-87A7-E4629E8253C4}" type="slidenum">
              <a:rPr lang="en-US" smtClean="0"/>
              <a:pPr/>
              <a:t>97</a:t>
            </a:fld>
            <a:endParaRPr lang="en-US"/>
          </a:p>
        </p:txBody>
      </p:sp>
      <p:sp>
        <p:nvSpPr>
          <p:cNvPr id="5" name="TextBox 4"/>
          <p:cNvSpPr txBox="1"/>
          <p:nvPr/>
        </p:nvSpPr>
        <p:spPr>
          <a:xfrm>
            <a:off x="1447800" y="2569627"/>
            <a:ext cx="6520824" cy="369332"/>
          </a:xfrm>
          <a:prstGeom prst="rect">
            <a:avLst/>
          </a:prstGeom>
          <a:noFill/>
        </p:spPr>
        <p:txBody>
          <a:bodyPr wrap="none" rtlCol="0">
            <a:spAutoFit/>
          </a:bodyPr>
          <a:lstStyle/>
          <a:p>
            <a:r>
              <a:rPr lang="en-US" dirty="0"/>
              <a:t> Click here to see </a:t>
            </a:r>
            <a:r>
              <a:rPr lang="en-US" dirty="0">
                <a:hlinkClick r:id="rId2"/>
              </a:rPr>
              <a:t>http://www.sorting-algorithms.com/</a:t>
            </a:r>
            <a:endParaRPr lang="en-US" dirty="0"/>
          </a:p>
        </p:txBody>
      </p:sp>
    </p:spTree>
    <p:extLst>
      <p:ext uri="{BB962C8B-B14F-4D97-AF65-F5344CB8AC3E}">
        <p14:creationId xmlns:p14="http://schemas.microsoft.com/office/powerpoint/2010/main" val="273717467"/>
      </p:ext>
    </p:extLst>
  </p:cSld>
  <p:clrMapOvr>
    <a:masterClrMapping/>
  </p:clrMapOvr>
</p:sld>
</file>

<file path=ppt/theme/theme1.xml><?xml version="1.0" encoding="utf-8"?>
<a:theme xmlns:a="http://schemas.openxmlformats.org/drawingml/2006/main" name="1_Theme1">
  <a:themeElements>
    <a:clrScheme name="Custom 3">
      <a:dk1>
        <a:sysClr val="windowText" lastClr="000000"/>
      </a:dk1>
      <a:lt1>
        <a:sysClr val="window" lastClr="FFFFFF"/>
      </a:lt1>
      <a:dk2>
        <a:srgbClr val="1F497D"/>
      </a:dk2>
      <a:lt2>
        <a:srgbClr val="EEECE1"/>
      </a:lt2>
      <a:accent1>
        <a:srgbClr val="4F81BD"/>
      </a:accent1>
      <a:accent2>
        <a:srgbClr val="0C0C0C"/>
      </a:accent2>
      <a:accent3>
        <a:srgbClr val="9BBB59"/>
      </a:accent3>
      <a:accent4>
        <a:srgbClr val="8064A2"/>
      </a:accent4>
      <a:accent5>
        <a:srgbClr val="4BACC6"/>
      </a:accent5>
      <a:accent6>
        <a:srgbClr val="F79646"/>
      </a:accent6>
      <a:hlink>
        <a:srgbClr val="0000FF"/>
      </a:hlink>
      <a:folHlink>
        <a:srgbClr val="800080"/>
      </a:folHlink>
    </a:clrScheme>
    <a:fontScheme name="Office Theme">
      <a:majorFont>
        <a:latin typeface="Garamond"/>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6699"/>
        </a:dk1>
        <a:lt1>
          <a:srgbClr val="FFFFFF"/>
        </a:lt1>
        <a:dk2>
          <a:srgbClr val="000000"/>
        </a:dk2>
        <a:lt2>
          <a:srgbClr val="99FF99"/>
        </a:lt2>
        <a:accent1>
          <a:srgbClr val="00CC99"/>
        </a:accent1>
        <a:accent2>
          <a:srgbClr val="009999"/>
        </a:accent2>
        <a:accent3>
          <a:srgbClr val="AAAAAA"/>
        </a:accent3>
        <a:accent4>
          <a:srgbClr val="DADADA"/>
        </a:accent4>
        <a:accent5>
          <a:srgbClr val="AAE2CA"/>
        </a:accent5>
        <a:accent6>
          <a:srgbClr val="008A8A"/>
        </a:accent6>
        <a:hlink>
          <a:srgbClr val="0066FF"/>
        </a:hlink>
        <a:folHlink>
          <a:srgbClr val="989CBA"/>
        </a:folHlink>
      </a:clrScheme>
      <a:clrMap bg1="dk2" tx1="lt1" bg2="dk1" tx2="lt2" accent1="accent1" accent2="accent2" accent3="accent3" accent4="accent4" accent5="accent5" accent6="accent6" hlink="hlink" folHlink="folHlink"/>
    </a:extraClrScheme>
    <a:extraClrScheme>
      <a:clrScheme name="Office Theme 2">
        <a:dk1>
          <a:srgbClr val="808000"/>
        </a:dk1>
        <a:lt1>
          <a:srgbClr val="FFFFFF"/>
        </a:lt1>
        <a:dk2>
          <a:srgbClr val="5C271E"/>
        </a:dk2>
        <a:lt2>
          <a:srgbClr val="FFDD89"/>
        </a:lt2>
        <a:accent1>
          <a:srgbClr val="CC6600"/>
        </a:accent1>
        <a:accent2>
          <a:srgbClr val="CC9900"/>
        </a:accent2>
        <a:accent3>
          <a:srgbClr val="B5ACAB"/>
        </a:accent3>
        <a:accent4>
          <a:srgbClr val="DADADA"/>
        </a:accent4>
        <a:accent5>
          <a:srgbClr val="E2B8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Office Theme 3">
        <a:dk1>
          <a:srgbClr val="763B00"/>
        </a:dk1>
        <a:lt1>
          <a:srgbClr val="FFFFFF"/>
        </a:lt1>
        <a:dk2>
          <a:srgbClr val="330000"/>
        </a:dk2>
        <a:lt2>
          <a:srgbClr val="CC9900"/>
        </a:lt2>
        <a:accent1>
          <a:srgbClr val="FFCC00"/>
        </a:accent1>
        <a:accent2>
          <a:srgbClr val="CC3300"/>
        </a:accent2>
        <a:accent3>
          <a:srgbClr val="ADAAAA"/>
        </a:accent3>
        <a:accent4>
          <a:srgbClr val="DADADA"/>
        </a:accent4>
        <a:accent5>
          <a:srgbClr val="FFE2AA"/>
        </a:accent5>
        <a:accent6>
          <a:srgbClr val="B92D00"/>
        </a:accent6>
        <a:hlink>
          <a:srgbClr val="666699"/>
        </a:hlink>
        <a:folHlink>
          <a:srgbClr val="999966"/>
        </a:folHlink>
      </a:clrScheme>
      <a:clrMap bg1="dk2" tx1="lt1" bg2="dk1" tx2="lt2" accent1="accent1" accent2="accent2" accent3="accent3" accent4="accent4" accent5="accent5" accent6="accent6" hlink="hlink" folHlink="folHlink"/>
    </a:extraClrScheme>
    <a:extraClrScheme>
      <a:clrScheme name="Office Theme 4">
        <a:dk1>
          <a:srgbClr val="6D3696"/>
        </a:dk1>
        <a:lt1>
          <a:srgbClr val="FFFFFF"/>
        </a:lt1>
        <a:dk2>
          <a:srgbClr val="51255D"/>
        </a:dk2>
        <a:lt2>
          <a:srgbClr val="FFFFCC"/>
        </a:lt2>
        <a:accent1>
          <a:srgbClr val="666699"/>
        </a:accent1>
        <a:accent2>
          <a:srgbClr val="800080"/>
        </a:accent2>
        <a:accent3>
          <a:srgbClr val="B3ACB6"/>
        </a:accent3>
        <a:accent4>
          <a:srgbClr val="DADADA"/>
        </a:accent4>
        <a:accent5>
          <a:srgbClr val="B8B8CA"/>
        </a:accent5>
        <a:accent6>
          <a:srgbClr val="730073"/>
        </a:accent6>
        <a:hlink>
          <a:srgbClr val="CCCC00"/>
        </a:hlink>
        <a:folHlink>
          <a:srgbClr val="A3A274"/>
        </a:folHlink>
      </a:clrScheme>
      <a:clrMap bg1="dk2" tx1="lt1" bg2="dk1" tx2="lt2" accent1="accent1" accent2="accent2" accent3="accent3" accent4="accent4" accent5="accent5" accent6="accent6" hlink="hlink" folHlink="folHlink"/>
    </a:extraClrScheme>
    <a:extraClrScheme>
      <a:clrScheme name="Office Theme 5">
        <a:dk1>
          <a:srgbClr val="CC6600"/>
        </a:dk1>
        <a:lt1>
          <a:srgbClr val="FFFFFF"/>
        </a:lt1>
        <a:dk2>
          <a:srgbClr val="4A553B"/>
        </a:dk2>
        <a:lt2>
          <a:srgbClr val="FFBF1F"/>
        </a:lt2>
        <a:accent1>
          <a:srgbClr val="FFCC00"/>
        </a:accent1>
        <a:accent2>
          <a:srgbClr val="CC9900"/>
        </a:accent2>
        <a:accent3>
          <a:srgbClr val="B1B4AF"/>
        </a:accent3>
        <a:accent4>
          <a:srgbClr val="DADADA"/>
        </a:accent4>
        <a:accent5>
          <a:srgbClr val="FFE2AA"/>
        </a:accent5>
        <a:accent6>
          <a:srgbClr val="B98A00"/>
        </a:accent6>
        <a:hlink>
          <a:srgbClr val="669900"/>
        </a:hlink>
        <a:folHlink>
          <a:srgbClr val="A3A274"/>
        </a:folHlink>
      </a:clrScheme>
      <a:clrMap bg1="dk2" tx1="lt1" bg2="dk1" tx2="lt2" accent1="accent1" accent2="accent2" accent3="accent3" accent4="accent4" accent5="accent5" accent6="accent6" hlink="hlink" folHlink="folHlink"/>
    </a:extraClrScheme>
    <a:extraClrScheme>
      <a:clrScheme name="Office Theme 6">
        <a:dk1>
          <a:srgbClr val="000000"/>
        </a:dk1>
        <a:lt1>
          <a:srgbClr val="FFFFFF"/>
        </a:lt1>
        <a:dk2>
          <a:srgbClr val="666699"/>
        </a:dk2>
        <a:lt2>
          <a:srgbClr val="FFCC00"/>
        </a:lt2>
        <a:accent1>
          <a:srgbClr val="FF9900"/>
        </a:accent1>
        <a:accent2>
          <a:srgbClr val="FF0000"/>
        </a:accent2>
        <a:accent3>
          <a:srgbClr val="FFFFFF"/>
        </a:accent3>
        <a:accent4>
          <a:srgbClr val="000000"/>
        </a:accent4>
        <a:accent5>
          <a:srgbClr val="FFCAAA"/>
        </a:accent5>
        <a:accent6>
          <a:srgbClr val="E70000"/>
        </a:accent6>
        <a:hlink>
          <a:srgbClr val="666699"/>
        </a:hlink>
        <a:folHlink>
          <a:srgbClr val="999966"/>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CC3300"/>
        </a:dk2>
        <a:lt2>
          <a:srgbClr val="663300"/>
        </a:lt2>
        <a:accent1>
          <a:srgbClr val="FFCC00"/>
        </a:accent1>
        <a:accent2>
          <a:srgbClr val="CC6600"/>
        </a:accent2>
        <a:accent3>
          <a:srgbClr val="FFFFFF"/>
        </a:accent3>
        <a:accent4>
          <a:srgbClr val="000000"/>
        </a:accent4>
        <a:accent5>
          <a:srgbClr val="FFE2AA"/>
        </a:accent5>
        <a:accent6>
          <a:srgbClr val="B95C00"/>
        </a:accent6>
        <a:hlink>
          <a:srgbClr val="CC9900"/>
        </a:hlink>
        <a:folHlink>
          <a:srgbClr val="996633"/>
        </a:folHlink>
      </a:clrScheme>
      <a:clrMap bg1="lt1" tx1="dk1" bg2="lt2" tx2="dk2" accent1="accent1" accent2="accent2" accent3="accent3" accent4="accent4" accent5="accent5" accent6="accent6" hlink="hlink" folHlink="folHlink"/>
    </a:extraClrScheme>
    <a:extraClrScheme>
      <a:clrScheme name="Office Theme 8">
        <a:dk1>
          <a:srgbClr val="000000"/>
        </a:dk1>
        <a:lt1>
          <a:srgbClr val="FFFFFF"/>
        </a:lt1>
        <a:dk2>
          <a:srgbClr val="999900"/>
        </a:dk2>
        <a:lt2>
          <a:srgbClr val="666600"/>
        </a:lt2>
        <a:accent1>
          <a:srgbClr val="99CC00"/>
        </a:accent1>
        <a:accent2>
          <a:srgbClr val="CCCC66"/>
        </a:accent2>
        <a:accent3>
          <a:srgbClr val="FFFFFF"/>
        </a:accent3>
        <a:accent4>
          <a:srgbClr val="000000"/>
        </a:accent4>
        <a:accent5>
          <a:srgbClr val="CAE2AA"/>
        </a:accent5>
        <a:accent6>
          <a:srgbClr val="B9B95C"/>
        </a:accent6>
        <a:hlink>
          <a:srgbClr val="FFCC00"/>
        </a:hlink>
        <a:folHlink>
          <a:srgbClr val="CC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Template>
  <TotalTime>2966</TotalTime>
  <Words>5146</Words>
  <Application>Microsoft Office PowerPoint</Application>
  <PresentationFormat>On-screen Show (4:3)</PresentationFormat>
  <Paragraphs>3247</Paragraphs>
  <Slides>97</Slides>
  <Notes>0</Notes>
  <HiddenSlides>0</HiddenSlides>
  <MMClips>0</MMClips>
  <ScaleCrop>false</ScaleCrop>
  <HeadingPairs>
    <vt:vector size="4" baseType="variant">
      <vt:variant>
        <vt:lpstr>Theme</vt:lpstr>
      </vt:variant>
      <vt:variant>
        <vt:i4>1</vt:i4>
      </vt:variant>
      <vt:variant>
        <vt:lpstr>Slide Titles</vt:lpstr>
      </vt:variant>
      <vt:variant>
        <vt:i4>97</vt:i4>
      </vt:variant>
    </vt:vector>
  </HeadingPairs>
  <TitlesOfParts>
    <vt:vector size="98" baseType="lpstr">
      <vt:lpstr>1_Theme1</vt:lpstr>
      <vt:lpstr>Preview</vt:lpstr>
      <vt:lpstr>Sorting with Recursion (Merge Sort: Divide &amp; Conquer)</vt:lpstr>
      <vt:lpstr>Sorting with Recursion (Merge Sort: Divide &amp; Conquer)</vt:lpstr>
      <vt:lpstr>Sorting with Recursion (Merge Sort: Divide &amp; Conquer)</vt:lpstr>
      <vt:lpstr>Sorting with Recursion (Merge Sort: Divide &amp; Conquer)</vt:lpstr>
      <vt:lpstr>Sorting with Recursion (Merge Sort: Divide &amp; Conquer)</vt:lpstr>
      <vt:lpstr>Sorting with Recursion (Merge Sort: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(Merge) Divide &amp; Conquer)</vt:lpstr>
      <vt:lpstr>Sorting with Recursion (Merge Sort Divide &amp; Conquer: Run Time Analysis )</vt:lpstr>
      <vt:lpstr>Sorting with Recursion (Merge Sort Divide &amp; Conquer: Run Time Analysis )</vt:lpstr>
      <vt:lpstr>Graph</vt:lpstr>
      <vt:lpstr>Graph</vt:lpstr>
      <vt:lpstr>Graph</vt:lpstr>
      <vt:lpstr>Tree</vt:lpstr>
      <vt:lpstr>Tree</vt:lpstr>
      <vt:lpstr>Tree</vt:lpstr>
      <vt:lpstr>Binary Tree</vt:lpstr>
      <vt:lpstr>Binary Tree</vt:lpstr>
      <vt:lpstr>Binary Tree</vt:lpstr>
      <vt:lpstr>Sorting with Recursion (Heap Sort: Heap)</vt:lpstr>
      <vt:lpstr>Sorting with Recursion (Heap Sort: Heap)</vt:lpstr>
      <vt:lpstr>Sorting with Recursion (Heap Sort: Heap)</vt:lpstr>
      <vt:lpstr>Sorting with Recursion (Heap Sort: Heap Functions)</vt:lpstr>
      <vt:lpstr>Sorting with Recursion (Heap Sort: Heap: HEAPIFY)</vt:lpstr>
      <vt:lpstr>Sorting with Recursion (Heap Sort: Heap: HEAPIFY)</vt:lpstr>
      <vt:lpstr>Sorting with Recursion (Heap Sort: Heap: HEAPIFY)</vt:lpstr>
      <vt:lpstr>Sorting with Recursion (Heap Sort: Heap: HEAPIFY)</vt:lpstr>
      <vt:lpstr>Sorting with Recursion (Heap Sort: Heap: HEAPIFY)</vt:lpstr>
      <vt:lpstr>Sorting with Recursion (Heap Sort: Heap: HEAPIFY)</vt:lpstr>
      <vt:lpstr>Sorting with Recursion (Heap Sort: Heap:  Run Time for HEAPIFY)</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 Heap: Build_Heap)</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Sorting with Recursion (Heap Sort)</vt:lpstr>
      <vt:lpstr>Priority Queues with Heap </vt:lpstr>
      <vt:lpstr>Priority Queues with Heap </vt:lpstr>
      <vt:lpstr>Priority Queues with Heap  (Extract Maximum)</vt:lpstr>
      <vt:lpstr>Priority Queues with Heap  (Extract Maximum)</vt:lpstr>
      <vt:lpstr>Priority Queues with Heap  (Extract Maximum)</vt:lpstr>
      <vt:lpstr>Priority Queues with Heap  (Extract Maximum)</vt:lpstr>
      <vt:lpstr>Priority Queues with Heap  (Extract Maximum)</vt:lpstr>
      <vt:lpstr>Priority Queues with Heap  (Extract Maximum)</vt:lpstr>
      <vt:lpstr>Priority Queues with Heap  (Insert)</vt:lpstr>
      <vt:lpstr>Priority Queues with Heap  (Insert)</vt:lpstr>
      <vt:lpstr>Priority Queues with Heap  (Insert)</vt:lpstr>
      <vt:lpstr>Priority Queues with Heap  (Insert)</vt:lpstr>
      <vt:lpstr>Priority Queues with Heap  (Insert)</vt:lpstr>
      <vt:lpstr>Priority Queues with Heap  (Insert)</vt:lpstr>
      <vt:lpstr>Review: Sorting Algorithms</vt:lpstr>
      <vt:lpstr>Sorting Algorithm Competition</vt:lpstr>
    </vt:vector>
  </TitlesOfParts>
  <Company>Salisbury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Information Technology</dc:creator>
  <cp:lastModifiedBy>Information Technology</cp:lastModifiedBy>
  <cp:revision>46</cp:revision>
  <dcterms:created xsi:type="dcterms:W3CDTF">2012-07-17T14:39:36Z</dcterms:created>
  <dcterms:modified xsi:type="dcterms:W3CDTF">2013-02-13T15:08:23Z</dcterms:modified>
</cp:coreProperties>
</file>