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1"/>
  </p:notesMasterIdLst>
  <p:sldIdLst>
    <p:sldId id="320" r:id="rId2"/>
    <p:sldId id="256" r:id="rId3"/>
    <p:sldId id="257" r:id="rId4"/>
    <p:sldId id="259" r:id="rId5"/>
    <p:sldId id="258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5" r:id="rId22"/>
    <p:sldId id="276" r:id="rId23"/>
    <p:sldId id="321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7" r:id="rId34"/>
    <p:sldId id="286" r:id="rId35"/>
    <p:sldId id="288" r:id="rId36"/>
    <p:sldId id="290" r:id="rId37"/>
    <p:sldId id="324" r:id="rId38"/>
    <p:sldId id="325" r:id="rId39"/>
    <p:sldId id="326" r:id="rId40"/>
    <p:sldId id="327" r:id="rId41"/>
    <p:sldId id="291" r:id="rId42"/>
    <p:sldId id="292" r:id="rId43"/>
    <p:sldId id="29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295" r:id="rId67"/>
    <p:sldId id="318" r:id="rId68"/>
    <p:sldId id="317" r:id="rId69"/>
    <p:sldId id="319" r:id="rId7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567" autoAdjust="0"/>
    <p:restoredTop sz="86475" autoAdjust="0"/>
  </p:normalViewPr>
  <p:slideViewPr>
    <p:cSldViewPr>
      <p:cViewPr>
        <p:scale>
          <a:sx n="120" d="100"/>
          <a:sy n="120" d="100"/>
        </p:scale>
        <p:origin x="204" y="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318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  <p:sld r:id="rId21" collapse="1"/>
      <p:sld r:id="rId22" collapse="1"/>
      <p:sld r:id="rId23" collapse="1"/>
      <p:sld r:id="rId24" collapse="1"/>
      <p:sld r:id="rId25" collapse="1"/>
      <p:sld r:id="rId26" collapse="1"/>
      <p:sld r:id="rId27" collapse="1"/>
      <p:sld r:id="rId28" collapse="1"/>
      <p:sld r:id="rId29" collapse="1"/>
      <p:sld r:id="rId30" collapse="1"/>
      <p:sld r:id="rId31" collapse="1"/>
      <p:sld r:id="rId32" collapse="1"/>
      <p:sld r:id="rId33" collapse="1"/>
      <p:sld r:id="rId34" collapse="1"/>
      <p:sld r:id="rId35" collapse="1"/>
      <p:sld r:id="rId36" collapse="1"/>
      <p:sld r:id="rId37" collapse="1"/>
      <p:sld r:id="rId38" collapse="1"/>
      <p:sld r:id="rId39" collapse="1"/>
      <p:sld r:id="rId40" collapse="1"/>
      <p:sld r:id="rId41" collapse="1"/>
      <p:sld r:id="rId42" collapse="1"/>
      <p:sld r:id="rId43" collapse="1"/>
      <p:sld r:id="rId44" collapse="1"/>
      <p:sld r:id="rId45" collapse="1"/>
      <p:sld r:id="rId46" collapse="1"/>
      <p:sld r:id="rId47" collapse="1"/>
      <p:sld r:id="rId48" collapse="1"/>
      <p:sld r:id="rId49" collapse="1"/>
      <p:sld r:id="rId50" collapse="1"/>
      <p:sld r:id="rId51" collapse="1"/>
      <p:sld r:id="rId52" collapse="1"/>
      <p:sld r:id="rId53" collapse="1"/>
      <p:sld r:id="rId54" collapse="1"/>
      <p:sld r:id="rId55" collapse="1"/>
      <p:sld r:id="rId56" collapse="1"/>
      <p:sld r:id="rId57" collapse="1"/>
      <p:sld r:id="rId58" collapse="1"/>
      <p:sld r:id="rId59" collapse="1"/>
      <p:sld r:id="rId60" collapse="1"/>
      <p:sld r:id="rId61" collapse="1"/>
      <p:sld r:id="rId62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13" Type="http://schemas.openxmlformats.org/officeDocument/2006/relationships/slide" Target="slides/slide13.xml"/><Relationship Id="rId18" Type="http://schemas.openxmlformats.org/officeDocument/2006/relationships/slide" Target="slides/slide18.xml"/><Relationship Id="rId26" Type="http://schemas.openxmlformats.org/officeDocument/2006/relationships/slide" Target="slides/slide26.xml"/><Relationship Id="rId39" Type="http://schemas.openxmlformats.org/officeDocument/2006/relationships/slide" Target="slides/slide45.xml"/><Relationship Id="rId21" Type="http://schemas.openxmlformats.org/officeDocument/2006/relationships/slide" Target="slides/slide21.xml"/><Relationship Id="rId34" Type="http://schemas.openxmlformats.org/officeDocument/2006/relationships/slide" Target="slides/slide35.xml"/><Relationship Id="rId42" Type="http://schemas.openxmlformats.org/officeDocument/2006/relationships/slide" Target="slides/slide48.xml"/><Relationship Id="rId47" Type="http://schemas.openxmlformats.org/officeDocument/2006/relationships/slide" Target="slides/slide53.xml"/><Relationship Id="rId50" Type="http://schemas.openxmlformats.org/officeDocument/2006/relationships/slide" Target="slides/slide56.xml"/><Relationship Id="rId55" Type="http://schemas.openxmlformats.org/officeDocument/2006/relationships/slide" Target="slides/slide61.xml"/><Relationship Id="rId7" Type="http://schemas.openxmlformats.org/officeDocument/2006/relationships/slide" Target="slides/slide7.xml"/><Relationship Id="rId2" Type="http://schemas.openxmlformats.org/officeDocument/2006/relationships/slide" Target="slides/slide2.xml"/><Relationship Id="rId16" Type="http://schemas.openxmlformats.org/officeDocument/2006/relationships/slide" Target="slides/slide16.xml"/><Relationship Id="rId20" Type="http://schemas.openxmlformats.org/officeDocument/2006/relationships/slide" Target="slides/slide20.xml"/><Relationship Id="rId29" Type="http://schemas.openxmlformats.org/officeDocument/2006/relationships/slide" Target="slides/slide29.xml"/><Relationship Id="rId41" Type="http://schemas.openxmlformats.org/officeDocument/2006/relationships/slide" Target="slides/slide47.xml"/><Relationship Id="rId54" Type="http://schemas.openxmlformats.org/officeDocument/2006/relationships/slide" Target="slides/slide60.xml"/><Relationship Id="rId62" Type="http://schemas.openxmlformats.org/officeDocument/2006/relationships/slide" Target="slides/slide69.xml"/><Relationship Id="rId1" Type="http://schemas.openxmlformats.org/officeDocument/2006/relationships/slide" Target="slides/slide1.xml"/><Relationship Id="rId6" Type="http://schemas.openxmlformats.org/officeDocument/2006/relationships/slide" Target="slides/slide6.xml"/><Relationship Id="rId11" Type="http://schemas.openxmlformats.org/officeDocument/2006/relationships/slide" Target="slides/slide11.xml"/><Relationship Id="rId24" Type="http://schemas.openxmlformats.org/officeDocument/2006/relationships/slide" Target="slides/slide24.xml"/><Relationship Id="rId32" Type="http://schemas.openxmlformats.org/officeDocument/2006/relationships/slide" Target="slides/slide32.xml"/><Relationship Id="rId37" Type="http://schemas.openxmlformats.org/officeDocument/2006/relationships/slide" Target="slides/slide43.xml"/><Relationship Id="rId40" Type="http://schemas.openxmlformats.org/officeDocument/2006/relationships/slide" Target="slides/slide46.xml"/><Relationship Id="rId45" Type="http://schemas.openxmlformats.org/officeDocument/2006/relationships/slide" Target="slides/slide51.xml"/><Relationship Id="rId53" Type="http://schemas.openxmlformats.org/officeDocument/2006/relationships/slide" Target="slides/slide59.xml"/><Relationship Id="rId58" Type="http://schemas.openxmlformats.org/officeDocument/2006/relationships/slide" Target="slides/slide64.xml"/><Relationship Id="rId5" Type="http://schemas.openxmlformats.org/officeDocument/2006/relationships/slide" Target="slides/slide5.xml"/><Relationship Id="rId15" Type="http://schemas.openxmlformats.org/officeDocument/2006/relationships/slide" Target="slides/slide15.xml"/><Relationship Id="rId23" Type="http://schemas.openxmlformats.org/officeDocument/2006/relationships/slide" Target="slides/slide23.xml"/><Relationship Id="rId28" Type="http://schemas.openxmlformats.org/officeDocument/2006/relationships/slide" Target="slides/slide28.xml"/><Relationship Id="rId36" Type="http://schemas.openxmlformats.org/officeDocument/2006/relationships/slide" Target="slides/slide42.xml"/><Relationship Id="rId49" Type="http://schemas.openxmlformats.org/officeDocument/2006/relationships/slide" Target="slides/slide55.xml"/><Relationship Id="rId57" Type="http://schemas.openxmlformats.org/officeDocument/2006/relationships/slide" Target="slides/slide63.xml"/><Relationship Id="rId61" Type="http://schemas.openxmlformats.org/officeDocument/2006/relationships/slide" Target="slides/slide68.xml"/><Relationship Id="rId10" Type="http://schemas.openxmlformats.org/officeDocument/2006/relationships/slide" Target="slides/slide10.xml"/><Relationship Id="rId19" Type="http://schemas.openxmlformats.org/officeDocument/2006/relationships/slide" Target="slides/slide19.xml"/><Relationship Id="rId31" Type="http://schemas.openxmlformats.org/officeDocument/2006/relationships/slide" Target="slides/slide31.xml"/><Relationship Id="rId44" Type="http://schemas.openxmlformats.org/officeDocument/2006/relationships/slide" Target="slides/slide50.xml"/><Relationship Id="rId52" Type="http://schemas.openxmlformats.org/officeDocument/2006/relationships/slide" Target="slides/slide58.xml"/><Relationship Id="rId60" Type="http://schemas.openxmlformats.org/officeDocument/2006/relationships/slide" Target="slides/slide67.xml"/><Relationship Id="rId4" Type="http://schemas.openxmlformats.org/officeDocument/2006/relationships/slide" Target="slides/slide4.xml"/><Relationship Id="rId9" Type="http://schemas.openxmlformats.org/officeDocument/2006/relationships/slide" Target="slides/slide9.xml"/><Relationship Id="rId14" Type="http://schemas.openxmlformats.org/officeDocument/2006/relationships/slide" Target="slides/slide14.xml"/><Relationship Id="rId22" Type="http://schemas.openxmlformats.org/officeDocument/2006/relationships/slide" Target="slides/slide22.xml"/><Relationship Id="rId27" Type="http://schemas.openxmlformats.org/officeDocument/2006/relationships/slide" Target="slides/slide27.xml"/><Relationship Id="rId30" Type="http://schemas.openxmlformats.org/officeDocument/2006/relationships/slide" Target="slides/slide30.xml"/><Relationship Id="rId35" Type="http://schemas.openxmlformats.org/officeDocument/2006/relationships/slide" Target="slides/slide41.xml"/><Relationship Id="rId43" Type="http://schemas.openxmlformats.org/officeDocument/2006/relationships/slide" Target="slides/slide49.xml"/><Relationship Id="rId48" Type="http://schemas.openxmlformats.org/officeDocument/2006/relationships/slide" Target="slides/slide54.xml"/><Relationship Id="rId56" Type="http://schemas.openxmlformats.org/officeDocument/2006/relationships/slide" Target="slides/slide62.xml"/><Relationship Id="rId8" Type="http://schemas.openxmlformats.org/officeDocument/2006/relationships/slide" Target="slides/slide8.xml"/><Relationship Id="rId51" Type="http://schemas.openxmlformats.org/officeDocument/2006/relationships/slide" Target="slides/slide57.xml"/><Relationship Id="rId3" Type="http://schemas.openxmlformats.org/officeDocument/2006/relationships/slide" Target="slides/slide3.xml"/><Relationship Id="rId12" Type="http://schemas.openxmlformats.org/officeDocument/2006/relationships/slide" Target="slides/slide12.xml"/><Relationship Id="rId17" Type="http://schemas.openxmlformats.org/officeDocument/2006/relationships/slide" Target="slides/slide17.xml"/><Relationship Id="rId25" Type="http://schemas.openxmlformats.org/officeDocument/2006/relationships/slide" Target="slides/slide25.xml"/><Relationship Id="rId33" Type="http://schemas.openxmlformats.org/officeDocument/2006/relationships/slide" Target="slides/slide33.xml"/><Relationship Id="rId38" Type="http://schemas.openxmlformats.org/officeDocument/2006/relationships/slide" Target="slides/slide44.xml"/><Relationship Id="rId46" Type="http://schemas.openxmlformats.org/officeDocument/2006/relationships/slide" Target="slides/slide52.xml"/><Relationship Id="rId59" Type="http://schemas.openxmlformats.org/officeDocument/2006/relationships/slide" Target="slides/slide6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48530-BB48-4EBD-A353-AA212B57F55B}" type="datetimeFigureOut">
              <a:rPr lang="en-US" smtClean="0"/>
              <a:t>2/11/2013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9F398-7876-44E1-B046-B7DF1B085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709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CE9F398-7876-44E1-B046-B7DF1B08523B}" type="slidenum">
              <a:rPr lang="en-US" smtClean="0"/>
              <a:t>69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5904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2127250"/>
          </a:xfrm>
        </p:spPr>
        <p:txBody>
          <a:bodyPr/>
          <a:lstStyle>
            <a:lvl1pPr algn="ctr">
              <a:defRPr sz="5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2098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91844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fld id="{E1E1DB64-2AE1-4D94-BDC5-F3E120C65403}" type="datetime1">
              <a:rPr lang="en-US" smtClean="0"/>
              <a:t>2/11/2013</a:t>
            </a:fld>
            <a:endParaRPr lang="en-US"/>
          </a:p>
        </p:txBody>
      </p:sp>
      <p:sp>
        <p:nvSpPr>
          <p:cNvPr id="29184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291846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2889250"/>
            <a:ext cx="8610600" cy="201613"/>
            <a:chOff x="144" y="1680"/>
            <a:chExt cx="5424" cy="144"/>
          </a:xfrm>
        </p:grpSpPr>
        <p:sp>
          <p:nvSpPr>
            <p:cNvPr id="291848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49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1850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5E5698-0A0F-4C08-B73A-47EDBA8070D6}" type="datetime1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40F1D5-32A6-4615-824D-2F4F75BF62AD}" type="datetime1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ACC82CD-51CD-4725-ACB8-5A23237C25F0}" type="datetime1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8A637D-4036-4B81-81C5-F0CFBEB75ADC}" type="datetime1">
              <a:rPr lang="en-US" smtClean="0"/>
              <a:t>2/11/2013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6BD9060-C333-45EA-B11E-C65BE80CCB16}" type="datetime1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1F954E-4A9D-4F01-B339-5A1B9999ECF2}" type="datetime1">
              <a:rPr lang="en-US" smtClean="0"/>
              <a:t>2/11/2013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DC8772-304D-4786-A93E-3D8F2E9DDA3A}" type="datetime1">
              <a:rPr lang="en-US" smtClean="0"/>
              <a:t>2/11/2013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0DF0B7-A5E9-4CDE-AD15-CEA1CF33DF73}" type="datetime1">
              <a:rPr lang="en-US" smtClean="0"/>
              <a:t>2/11/2013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7501A-4807-4D0A-86CA-8AA4F7ED4593}" type="datetime1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43BCAA-5F7A-4A82-89C7-937701719DF6}" type="datetime1">
              <a:rPr lang="en-US" smtClean="0"/>
              <a:t>2/11/2013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908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/>
            </a:lvl1pPr>
          </a:lstStyle>
          <a:p>
            <a:fld id="{EF09DAB7-4EAD-4E5B-A6DC-4CC4482ECF26}" type="datetime1">
              <a:rPr lang="en-US" smtClean="0"/>
              <a:t>2/11/2013</a:t>
            </a:fld>
            <a:endParaRPr lang="en-US"/>
          </a:p>
        </p:txBody>
      </p:sp>
      <p:sp>
        <p:nvSpPr>
          <p:cNvPr id="2908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/>
            </a:lvl1pPr>
          </a:lstStyle>
          <a:p>
            <a:r>
              <a:rPr lang="en-US" dirty="0" smtClean="0"/>
              <a:t>COSC320 Design&amp;Analysis of Algorithms      Dr. Sang-Eon Park</a:t>
            </a:r>
            <a:endParaRPr lang="en-US" dirty="0"/>
          </a:p>
        </p:txBody>
      </p:sp>
      <p:sp>
        <p:nvSpPr>
          <p:cNvPr id="2908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99459440-026E-4753-B69D-B97251B0516F}" type="slidenum">
              <a:rPr lang="en-US" smtClean="0"/>
              <a:t>‹#›</a:t>
            </a:fld>
            <a:endParaRPr lang="en-US"/>
          </a:p>
        </p:txBody>
      </p:sp>
      <p:sp>
        <p:nvSpPr>
          <p:cNvPr id="290823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90824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290826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RCgIrZiC6c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w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Sorting in Linear Time</a:t>
            </a:r>
          </a:p>
          <a:p>
            <a:pPr lvl="1"/>
            <a:r>
              <a:rPr lang="en-US" dirty="0" smtClean="0"/>
              <a:t>Counting Sort</a:t>
            </a:r>
          </a:p>
          <a:p>
            <a:pPr lvl="1"/>
            <a:r>
              <a:rPr lang="en-US" dirty="0" smtClean="0"/>
              <a:t>Radix Sort</a:t>
            </a:r>
          </a:p>
          <a:p>
            <a:pPr lvl="1"/>
            <a:r>
              <a:rPr lang="en-US" dirty="0" smtClean="0"/>
              <a:t>Bucket Sort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078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 bwMode="auto">
          <a:xfrm>
            <a:off x="6858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049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6858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049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30480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173576" y="2867892"/>
            <a:ext cx="76200" cy="3164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26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50" grpId="0" animBg="1"/>
      <p:bldP spid="5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>
            <a:off x="6858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049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" name="Rectangle 2"/>
          <p:cNvSpPr/>
          <p:nvPr/>
        </p:nvSpPr>
        <p:spPr>
          <a:xfrm>
            <a:off x="4501465" y="3353518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0</a:t>
            </a:r>
          </a:p>
        </p:txBody>
      </p:sp>
      <p:sp>
        <p:nvSpPr>
          <p:cNvPr id="70" name="Rectangle 69"/>
          <p:cNvSpPr/>
          <p:nvPr/>
        </p:nvSpPr>
        <p:spPr>
          <a:xfrm>
            <a:off x="4503737" y="3355790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0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639954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500893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838200" y="4625635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46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43 -0.00393 L -0.36649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55" y="1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7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1049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267200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4114800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1295400" y="4625635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12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087458" y="3356517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99396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-0.00463 L -0.26962 0.2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20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810000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657600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3408528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4039736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1</a:t>
            </a:r>
          </a:p>
        </p:txBody>
      </p:sp>
      <p:sp>
        <p:nvSpPr>
          <p:cNvPr id="3" name="Rectangle 2"/>
          <p:cNvSpPr/>
          <p:nvPr/>
        </p:nvSpPr>
        <p:spPr>
          <a:xfrm>
            <a:off x="3663288" y="335962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6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281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47 -0.00186 L 0.09757 0.2814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5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194708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3401704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3249304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2133600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7" name="Rectangle 6"/>
          <p:cNvSpPr/>
          <p:nvPr/>
        </p:nvSpPr>
        <p:spPr>
          <a:xfrm>
            <a:off x="3242434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3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66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39 0.00833 L 0.00087 0.28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68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94708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971800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819400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2590800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2819400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4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7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0.00371 L 0.09305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1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94708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90800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2438400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2971800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404234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5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075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0.00648 L 0.18559 0.2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7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52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94708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5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146653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994253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1725304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1981200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2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-0.00371 L 0.04653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4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4" name="Rectangle 73"/>
          <p:cNvSpPr/>
          <p:nvPr/>
        </p:nvSpPr>
        <p:spPr bwMode="auto">
          <a:xfrm>
            <a:off x="194708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5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718480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566080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2133600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1981200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1564944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3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034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-0.00371 L 0.13715 0.2798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88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 animBg="1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ectangle 74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5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1310184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1157784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914400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1981200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2</a:t>
            </a:r>
          </a:p>
        </p:txBody>
      </p:sp>
      <p:sp>
        <p:nvSpPr>
          <p:cNvPr id="7" name="Rectangle 6"/>
          <p:cNvSpPr/>
          <p:nvPr/>
        </p:nvSpPr>
        <p:spPr>
          <a:xfrm>
            <a:off x="1143000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0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87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278 L -0.04514 0.2807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3" y="14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Sorting in Linear Time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2"/>
                  </a:buClr>
                </a:pPr>
                <a:r>
                  <a:rPr lang="en-US" dirty="0" smtClean="0"/>
                  <a:t>Merge, Quick, or Heap Sort has common property: the Sorted order they determine is based only on comparisons between the input element.</a:t>
                </a:r>
              </a:p>
              <a:p>
                <a:pPr>
                  <a:buClr>
                    <a:schemeClr val="tx2"/>
                  </a:buClr>
                </a:pPr>
                <a:r>
                  <a:rPr lang="en-US" dirty="0" smtClean="0"/>
                  <a:t>We can prove that comparison sort must make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 smtClean="0">
                        <a:latin typeface="Cambria Math"/>
                        <a:ea typeface="Cambria Math"/>
                      </a:rPr>
                      <m:t>Ω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𝑙𝑜𝑔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dirty="0" smtClean="0"/>
                  <a:t>.</a:t>
                </a:r>
              </a:p>
              <a:p>
                <a:pPr>
                  <a:buClr>
                    <a:schemeClr val="tx2"/>
                  </a:buClr>
                </a:pPr>
                <a:r>
                  <a:rPr lang="en-US" dirty="0"/>
                  <a:t>Linear time sorting algorithms are </a:t>
                </a:r>
                <a:r>
                  <a:rPr lang="en-US" dirty="0" smtClean="0"/>
                  <a:t>available only </a:t>
                </a:r>
                <a:r>
                  <a:rPr lang="en-US" dirty="0"/>
                  <a:t>for special input list.</a:t>
                </a:r>
              </a:p>
              <a:p>
                <a:pPr>
                  <a:buClr>
                    <a:schemeClr val="tx2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346" r="-21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34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Rectangle 73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5" name="Rectangle 74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8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Rectangle 68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7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0" name="Rectangle 69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9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1102056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1" name="Rectangle 70"/>
          <p:cNvSpPr/>
          <p:nvPr/>
        </p:nvSpPr>
        <p:spPr bwMode="auto">
          <a:xfrm>
            <a:off x="699448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5676900" y="3733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3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341132"/>
            <a:ext cx="45719" cy="871894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5</a:t>
            </a: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887104" y="2748888"/>
            <a:ext cx="0" cy="304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734704" y="2404646"/>
            <a:ext cx="3759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j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72" name="Straight Arrow Connector 71"/>
          <p:cNvCxnSpPr/>
          <p:nvPr/>
        </p:nvCxnSpPr>
        <p:spPr bwMode="auto">
          <a:xfrm flipV="1">
            <a:off x="1752600" y="4648200"/>
            <a:ext cx="0" cy="327365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73" name="Straight Arrow Connector 72"/>
          <p:cNvCxnSpPr/>
          <p:nvPr/>
        </p:nvCxnSpPr>
        <p:spPr bwMode="auto">
          <a:xfrm>
            <a:off x="4724400" y="38862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" name="Rectangle 3"/>
          <p:cNvSpPr/>
          <p:nvPr/>
        </p:nvSpPr>
        <p:spPr>
          <a:xfrm>
            <a:off x="1981200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2</a:t>
            </a:r>
          </a:p>
        </p:txBody>
      </p:sp>
      <p:sp>
        <p:nvSpPr>
          <p:cNvPr id="3" name="Rectangle 2"/>
          <p:cNvSpPr/>
          <p:nvPr/>
        </p:nvSpPr>
        <p:spPr>
          <a:xfrm>
            <a:off x="727834" y="3357644"/>
            <a:ext cx="332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latin typeface="Verdana" pitchFamily="34" charset="0"/>
              </a:rPr>
              <a:t>2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48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9 0.00648 L 0.13698 0.278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1" y="1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4.44444E-6 L -0.00208 0.0333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</a:t>
            </a:r>
            <a:r>
              <a:rPr lang="en-US" sz="3200" dirty="0" smtClean="0"/>
              <a:t>Sort: Version II)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4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4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4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4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4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4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4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4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4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400" b="1" dirty="0">
              <a:latin typeface="Courier New" pitchFamily="49" charset="0"/>
              <a:cs typeface="Courier New" pitchFamily="49" charset="0"/>
            </a:endParaRPr>
          </a:p>
          <a:p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267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6858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1049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2209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173576" y="2057400"/>
            <a:ext cx="76200" cy="3164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22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0348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2800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2800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11049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263334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2514601"/>
            <a:ext cx="45719" cy="256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23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47" name="Rectangle 46"/>
          <p:cNvSpPr/>
          <p:nvPr/>
        </p:nvSpPr>
        <p:spPr bwMode="auto">
          <a:xfrm>
            <a:off x="6858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9003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0"/>
          <p:cNvSpPr txBox="1"/>
          <p:nvPr/>
        </p:nvSpPr>
        <p:spPr>
          <a:xfrm>
            <a:off x="627414" y="2771001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=3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63706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=2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8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6858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2800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2800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685800" y="4191000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049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40386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198166"/>
            <a:ext cx="45719" cy="17548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24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4953000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J=0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914400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9" name="TextBox 68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=1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755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45" grpId="0" animBg="1"/>
      <p:bldP spid="25" grpId="0" animBg="1"/>
      <p:bldP spid="26" grpId="0" animBg="1"/>
      <p:bldP spid="38" grpId="0" animBg="1"/>
      <p:bldP spid="6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5"/>
          <p:cNvSpPr txBox="1"/>
          <p:nvPr/>
        </p:nvSpPr>
        <p:spPr>
          <a:xfrm>
            <a:off x="685800" y="2766952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06784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8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9" name="Rectangle 38"/>
          <p:cNvSpPr/>
          <p:nvPr/>
        </p:nvSpPr>
        <p:spPr bwMode="auto">
          <a:xfrm>
            <a:off x="11049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40386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198166"/>
            <a:ext cx="45719" cy="17548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25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047750" y="4953000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J=1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295400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=3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963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9" grpId="0" animBg="1"/>
      <p:bldP spid="5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Box 57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=6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675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=5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622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431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5" name="Rectangle 34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3352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06784" y="4196286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800" y="4196286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40386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198166"/>
            <a:ext cx="45719" cy="17548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26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504950" y="4953000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J=2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752600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=4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810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35" grpId="0" animBg="1"/>
      <p:bldP spid="28" grpId="0" animBg="1"/>
      <p:bldP spid="29" grpId="0" animBg="1"/>
      <p:bldP spid="40" grpId="0" animBg="1"/>
      <p:bldP spid="5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/>
          <p:cNvSpPr txBox="1"/>
          <p:nvPr/>
        </p:nvSpPr>
        <p:spPr>
          <a:xfrm>
            <a:off x="66675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=8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813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=7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622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431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3352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06784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800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40386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198166"/>
            <a:ext cx="45719" cy="17548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27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09702" y="4953000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J=3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157352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1" name="TextBox 50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=6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18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58" grpId="0" animBg="1"/>
      <p:bldP spid="30" grpId="0" animBg="1"/>
      <p:bldP spid="31" grpId="0" animBg="1"/>
      <p:bldP spid="41" grpId="0" animBg="1"/>
      <p:bldP spid="5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/>
          <p:cNvSpPr/>
          <p:nvPr/>
        </p:nvSpPr>
        <p:spPr bwMode="auto">
          <a:xfrm>
            <a:off x="36195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=9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813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622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431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3352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06784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800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40386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198166"/>
            <a:ext cx="45719" cy="17548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28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343150" y="4953000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J=4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590800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=8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00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2" grpId="0" animBg="1"/>
      <p:bldP spid="4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ectangle 50"/>
          <p:cNvSpPr/>
          <p:nvPr/>
        </p:nvSpPr>
        <p:spPr bwMode="auto">
          <a:xfrm>
            <a:off x="40386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195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858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=10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813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622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431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3352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06784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800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40386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198166"/>
            <a:ext cx="45719" cy="17548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29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753840" y="4953000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J=5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001490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TextBox 39"/>
          <p:cNvSpPr txBox="1"/>
          <p:nvPr/>
        </p:nvSpPr>
        <p:spPr>
          <a:xfrm>
            <a:off x="6096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=9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3959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43" grpId="0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2"/>
                  </a:buClr>
                </a:pPr>
                <a:r>
                  <a:rPr lang="en-US" dirty="0" smtClean="0"/>
                  <a:t>Since linear time sorting algorithm use operations other than comparisons to determine the sorted order, the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  <a:ea typeface="Cambria Math"/>
                      </a:rPr>
                      <m:t>Ω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  <m:sSub>
                          <m:sSubPr>
                            <m:ctrlPr>
                              <a:rPr lang="en-US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𝑙𝑜𝑔</m:t>
                            </m:r>
                          </m:e>
                          <m:sub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en-US" i="1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dirty="0" smtClean="0"/>
                  <a:t> lower bound does not apply to them</a:t>
                </a:r>
              </a:p>
              <a:p>
                <a:pPr>
                  <a:buClr>
                    <a:schemeClr val="tx2"/>
                  </a:buClr>
                </a:pPr>
                <a:r>
                  <a:rPr lang="en-US" dirty="0" smtClean="0"/>
                  <a:t>Linear Time Sorting</a:t>
                </a:r>
              </a:p>
              <a:p>
                <a:pPr lvl="1"/>
                <a:r>
                  <a:rPr lang="en-US" dirty="0"/>
                  <a:t>Counting Sort</a:t>
                </a:r>
              </a:p>
              <a:p>
                <a:pPr lvl="1"/>
                <a:r>
                  <a:rPr lang="en-US" dirty="0"/>
                  <a:t>Radix Sort</a:t>
                </a:r>
              </a:p>
              <a:p>
                <a:pPr lvl="1"/>
                <a:r>
                  <a:rPr lang="en-US" dirty="0"/>
                  <a:t>Bucket Sort</a:t>
                </a:r>
              </a:p>
              <a:p>
                <a:pPr>
                  <a:buClr>
                    <a:schemeClr val="tx2"/>
                  </a:buClr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667" t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8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 bwMode="auto">
          <a:xfrm>
            <a:off x="32004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44577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386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27813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195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23622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09600" y="2771001"/>
            <a:ext cx="5524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=10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19431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813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622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43100" y="33528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38" name="Rectangle 37"/>
          <p:cNvSpPr/>
          <p:nvPr/>
        </p:nvSpPr>
        <p:spPr bwMode="auto">
          <a:xfrm>
            <a:off x="1524000" y="41910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3352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6" name="Rectangle 35"/>
          <p:cNvSpPr/>
          <p:nvPr/>
        </p:nvSpPr>
        <p:spPr bwMode="auto">
          <a:xfrm>
            <a:off x="1106784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3561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354379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Rectangle 45"/>
          <p:cNvSpPr/>
          <p:nvPr/>
        </p:nvSpPr>
        <p:spPr bwMode="auto">
          <a:xfrm>
            <a:off x="685800" y="419034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2800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40386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204056" y="3198166"/>
            <a:ext cx="45719" cy="1754833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30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3181350" y="4953000"/>
            <a:ext cx="552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Courier New" pitchFamily="49" charset="0"/>
                <a:cs typeface="Courier New" pitchFamily="49" charset="0"/>
              </a:rPr>
              <a:t>J=6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3429000" y="4648200"/>
            <a:ext cx="0" cy="22860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chemeClr val="tx2">
                <a:lumMod val="50000"/>
              </a:schemeClr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145923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5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 bwMode="auto">
          <a:xfrm>
            <a:off x="4457700" y="3959052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6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4038600" y="3959052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19500" y="3959052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4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3200400" y="3959052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2781300" y="3959052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3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Rectangle 55"/>
          <p:cNvSpPr/>
          <p:nvPr/>
        </p:nvSpPr>
        <p:spPr bwMode="auto">
          <a:xfrm>
            <a:off x="2362200" y="3959052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5" name="Rectangle 44"/>
          <p:cNvSpPr/>
          <p:nvPr/>
        </p:nvSpPr>
        <p:spPr bwMode="auto">
          <a:xfrm>
            <a:off x="1943100" y="3959052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47" name="Rectangle 46"/>
          <p:cNvSpPr/>
          <p:nvPr/>
        </p:nvSpPr>
        <p:spPr bwMode="auto">
          <a:xfrm>
            <a:off x="1524000" y="3962927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8" name="Rectangle 67"/>
          <p:cNvSpPr/>
          <p:nvPr/>
        </p:nvSpPr>
        <p:spPr bwMode="auto">
          <a:xfrm>
            <a:off x="1104900" y="3962400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3" name="Rectangle 52"/>
          <p:cNvSpPr/>
          <p:nvPr/>
        </p:nvSpPr>
        <p:spPr bwMode="auto">
          <a:xfrm>
            <a:off x="685800" y="3965158"/>
            <a:ext cx="419100" cy="3810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0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(Counting Sort: Version II)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96269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665920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31</a:t>
            </a:fld>
            <a:endParaRPr lang="en-US"/>
          </a:p>
        </p:txBody>
      </p:sp>
      <p:sp>
        <p:nvSpPr>
          <p:cNvPr id="44" name="Content Placeholder 2"/>
          <p:cNvSpPr>
            <a:spLocks noGrp="1"/>
          </p:cNvSpPr>
          <p:nvPr>
            <p:ph idx="1"/>
          </p:nvPr>
        </p:nvSpPr>
        <p:spPr>
          <a:xfrm>
            <a:off x="5334000" y="1600200"/>
            <a:ext cx="3048000" cy="3733799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CountingSortII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b="1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=1;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=0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k</a:t>
            </a:r>
            <a:endParaRPr lang="en-US" altLang="ko-KR" sz="1200" b="1" dirty="0" smtClean="0"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m=C[j];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while m &gt; 0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A[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j;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10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	</a:t>
            </a:r>
            <a:r>
              <a:rPr lang="en-US" altLang="ko-KR" sz="1200" b="1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++;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smtClean="0">
                <a:solidFill>
                  <a:srgbClr val="C0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11</a:t>
            </a: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m=m-1;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b="1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b="1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b="1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35" name="Text Box 14"/>
          <p:cNvSpPr txBox="1">
            <a:spLocks noChangeArrowheads="1"/>
          </p:cNvSpPr>
          <p:nvPr/>
        </p:nvSpPr>
        <p:spPr bwMode="auto">
          <a:xfrm>
            <a:off x="304800" y="3036628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6858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11049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8" name="Rectangle 57"/>
          <p:cNvSpPr/>
          <p:nvPr/>
        </p:nvSpPr>
        <p:spPr bwMode="auto">
          <a:xfrm>
            <a:off x="15240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0" name="Rectangle 59"/>
          <p:cNvSpPr/>
          <p:nvPr/>
        </p:nvSpPr>
        <p:spPr bwMode="auto">
          <a:xfrm>
            <a:off x="19431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65" name="Rectangle 64"/>
          <p:cNvSpPr/>
          <p:nvPr/>
        </p:nvSpPr>
        <p:spPr bwMode="auto">
          <a:xfrm>
            <a:off x="23622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27813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67" name="Rectangle 66"/>
          <p:cNvSpPr/>
          <p:nvPr/>
        </p:nvSpPr>
        <p:spPr bwMode="auto">
          <a:xfrm>
            <a:off x="32004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69" name="Rectangle 68"/>
          <p:cNvSpPr/>
          <p:nvPr/>
        </p:nvSpPr>
        <p:spPr bwMode="auto">
          <a:xfrm>
            <a:off x="36195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70" name="Rectangle 69"/>
          <p:cNvSpPr/>
          <p:nvPr/>
        </p:nvSpPr>
        <p:spPr bwMode="auto">
          <a:xfrm>
            <a:off x="40386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71" name="Rectangle 70"/>
          <p:cNvSpPr/>
          <p:nvPr/>
        </p:nvSpPr>
        <p:spPr bwMode="auto">
          <a:xfrm>
            <a:off x="4457700" y="3036628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745960" y="2739852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5" name="Down Arrow 4"/>
          <p:cNvSpPr/>
          <p:nvPr/>
        </p:nvSpPr>
        <p:spPr bwMode="auto">
          <a:xfrm>
            <a:off x="2667000" y="3501852"/>
            <a:ext cx="304800" cy="228600"/>
          </a:xfrm>
          <a:prstGeom prst="down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005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>
                <a:schemeClr val="tx2"/>
              </a:buClr>
            </a:pPr>
            <a:r>
              <a:rPr lang="en-US" altLang="ko-KR" sz="2400" dirty="0">
                <a:ea typeface="Batang" pitchFamily="18" charset="-127"/>
              </a:rPr>
              <a:t>Radix sort is the algorithm used by </a:t>
            </a:r>
            <a:r>
              <a:rPr lang="en-US" altLang="ko-KR" sz="2400" u="sng" dirty="0">
                <a:ea typeface="Batang" pitchFamily="18" charset="-127"/>
              </a:rPr>
              <a:t>the card-sorting machines</a:t>
            </a:r>
            <a:r>
              <a:rPr lang="en-US" altLang="ko-KR" sz="2400" dirty="0">
                <a:ea typeface="Batang" pitchFamily="18" charset="-127"/>
              </a:rPr>
              <a:t>, which you can find only in the computer museum. </a:t>
            </a:r>
          </a:p>
          <a:p>
            <a:pPr algn="just">
              <a:buClr>
                <a:schemeClr val="tx2"/>
              </a:buClr>
            </a:pPr>
            <a:r>
              <a:rPr lang="en-US" altLang="ko-KR" sz="2400" dirty="0">
                <a:ea typeface="Batang" pitchFamily="18" charset="-127"/>
              </a:rPr>
              <a:t>The cards are </a:t>
            </a:r>
            <a:r>
              <a:rPr lang="en-US" altLang="ko-KR" sz="2400" u="sng" dirty="0">
                <a:ea typeface="Batang" pitchFamily="18" charset="-127"/>
              </a:rPr>
              <a:t>organized into 80 columns</a:t>
            </a:r>
            <a:r>
              <a:rPr lang="en-US" altLang="ko-KR" sz="2400" dirty="0">
                <a:ea typeface="Batang" pitchFamily="18" charset="-127"/>
              </a:rPr>
              <a:t>, and in each column a hole can be punched in one of 12 places</a:t>
            </a:r>
            <a:r>
              <a:rPr lang="en-US" altLang="ko-KR" sz="2400" dirty="0" smtClean="0">
                <a:ea typeface="Batang" pitchFamily="18" charset="-127"/>
              </a:rPr>
              <a:t>.</a:t>
            </a:r>
          </a:p>
          <a:p>
            <a:pPr algn="just">
              <a:buClr>
                <a:schemeClr val="tx2"/>
              </a:buClr>
            </a:pPr>
            <a:r>
              <a:rPr lang="en-US" altLang="ko-KR" sz="2400" dirty="0" smtClean="0">
                <a:ea typeface="Batang" pitchFamily="18" charset="-127"/>
              </a:rPr>
              <a:t>The sorter can be mechanically programmed to examine a given column of each card in a deck and distribute the card into one of 12 bins depending on which place has been punched.</a:t>
            </a:r>
            <a:endParaRPr lang="en-US" altLang="ko-KR" sz="2400" dirty="0">
              <a:ea typeface="Batang" pitchFamily="18" charset="-127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845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tx2"/>
              </a:buClr>
              <a:buNone/>
            </a:pPr>
            <a:r>
              <a:rPr lang="en-US" dirty="0"/>
              <a:t>IBM 80-column punched card </a:t>
            </a:r>
            <a:endParaRPr lang="en-US" dirty="0" smtClean="0"/>
          </a:p>
          <a:p>
            <a:pPr marL="0" indent="0">
              <a:buClr>
                <a:schemeClr val="tx2"/>
              </a:buClr>
              <a:buNone/>
            </a:pPr>
            <a:endParaRPr lang="en-US" sz="2400" dirty="0" smtClean="0"/>
          </a:p>
          <a:p>
            <a:pPr>
              <a:buClr>
                <a:schemeClr val="tx2"/>
              </a:buClr>
            </a:pPr>
            <a:r>
              <a:rPr lang="en-US" sz="2000" dirty="0" smtClean="0"/>
              <a:t>This </a:t>
            </a:r>
            <a:r>
              <a:rPr lang="en-US" sz="2000" dirty="0"/>
              <a:t>IBM card </a:t>
            </a:r>
            <a:r>
              <a:rPr lang="en-US" sz="2000" dirty="0" smtClean="0"/>
              <a:t>format </a:t>
            </a:r>
            <a:r>
              <a:rPr lang="en-US" sz="2000" dirty="0"/>
              <a:t>had rectangular holes, 80 columns with 12 punch locations each, one character to each column</a:t>
            </a:r>
            <a:r>
              <a:rPr lang="en-US" sz="2000" dirty="0" smtClean="0"/>
              <a:t>.</a:t>
            </a:r>
          </a:p>
          <a:p>
            <a:pPr>
              <a:buClr>
                <a:schemeClr val="tx2"/>
              </a:buClr>
            </a:pPr>
            <a:r>
              <a:rPr lang="en-US" sz="2000" dirty="0"/>
              <a:t>The lower ten positions represented (from top to bottom) the digits 0 through 9. </a:t>
            </a:r>
            <a:endParaRPr lang="en-US" sz="2000" dirty="0" smtClean="0"/>
          </a:p>
          <a:p>
            <a:pPr>
              <a:buClr>
                <a:schemeClr val="tx2"/>
              </a:buClr>
            </a:pPr>
            <a:r>
              <a:rPr lang="en-US" sz="2000" dirty="0" smtClean="0"/>
              <a:t>The </a:t>
            </a:r>
            <a:r>
              <a:rPr lang="en-US" sz="2000" dirty="0"/>
              <a:t>top two positions of a column were called </a:t>
            </a:r>
            <a:r>
              <a:rPr lang="en-US" sz="2000" b="1" dirty="0"/>
              <a:t>zone punches</a:t>
            </a:r>
            <a:r>
              <a:rPr lang="en-US" sz="2000" dirty="0"/>
              <a:t>, 12 (top) and </a:t>
            </a:r>
            <a:r>
              <a:rPr lang="en-US" sz="2000" dirty="0" smtClean="0"/>
              <a:t>11.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Only </a:t>
            </a:r>
            <a:r>
              <a:rPr lang="en-US" sz="2000" dirty="0"/>
              <a:t>numeric information was punched, with 1 punch per column indicating the digit</a:t>
            </a:r>
            <a:r>
              <a:rPr lang="en-US" sz="2000" dirty="0" smtClean="0"/>
              <a:t>.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The zone punches was used for characters or symbols.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14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34</a:t>
            </a:fld>
            <a:endParaRPr lang="en-US"/>
          </a:p>
        </p:txBody>
      </p:sp>
      <p:pic>
        <p:nvPicPr>
          <p:cNvPr id="1026" name="Picture 2" descr="File:Blue-punch-card-front-hori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828800"/>
            <a:ext cx="7620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29188" y="5421868"/>
            <a:ext cx="36856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Clr>
                <a:schemeClr val="tx2"/>
              </a:buClr>
            </a:pPr>
            <a:r>
              <a:rPr lang="en-US" dirty="0">
                <a:hlinkClick r:id="rId3"/>
              </a:rPr>
              <a:t>IBM 80-column punched card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77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dirty="0" smtClean="0"/>
              <a:t>A </a:t>
            </a:r>
            <a:r>
              <a:rPr lang="en-US" i="1" u="sng" dirty="0" smtClean="0"/>
              <a:t>d</a:t>
            </a:r>
            <a:r>
              <a:rPr lang="en-US" u="sng" dirty="0" smtClean="0"/>
              <a:t>-digit number occupy a field of </a:t>
            </a:r>
            <a:r>
              <a:rPr lang="en-US" i="1" u="sng" dirty="0" smtClean="0"/>
              <a:t>d</a:t>
            </a:r>
            <a:r>
              <a:rPr lang="en-US" u="sng" dirty="0" smtClean="0"/>
              <a:t> column. 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Since the card sorter can look at only one column at a time the problem of sorting </a:t>
            </a:r>
            <a:r>
              <a:rPr lang="en-US" i="1" dirty="0" smtClean="0"/>
              <a:t>n</a:t>
            </a:r>
            <a:r>
              <a:rPr lang="en-US" dirty="0" smtClean="0"/>
              <a:t> cards on </a:t>
            </a:r>
            <a:r>
              <a:rPr lang="en-US" i="1" dirty="0" smtClean="0"/>
              <a:t>d</a:t>
            </a:r>
            <a:r>
              <a:rPr lang="en-US" dirty="0" smtClean="0"/>
              <a:t>-digit number used radix sort.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The Radix Sort </a:t>
            </a:r>
            <a:r>
              <a:rPr lang="en-US" u="sng" dirty="0" smtClean="0"/>
              <a:t>sorts numbers digit </a:t>
            </a:r>
            <a:r>
              <a:rPr lang="en-US" dirty="0" smtClean="0"/>
              <a:t>by digit from </a:t>
            </a:r>
            <a:r>
              <a:rPr lang="en-US" u="sng" dirty="0" smtClean="0"/>
              <a:t>the least significant digit to the most significant digit.</a:t>
            </a:r>
          </a:p>
          <a:p>
            <a:pPr>
              <a:buClr>
                <a:schemeClr val="tx2"/>
              </a:buClr>
            </a:pPr>
            <a:r>
              <a:rPr lang="en-US" dirty="0" smtClean="0"/>
              <a:t>The digit sorts must be stable in order for radix sort to work correctly.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5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36</a:t>
            </a:fld>
            <a:endParaRPr lang="en-US"/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143000" y="2362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132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143000" y="2743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545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143000" y="3124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265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43000" y="3505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383</a:t>
            </a:r>
            <a:r>
              <a:rPr lang="en-US" dirty="0" smtClean="0">
                <a:solidFill>
                  <a:srgbClr val="FF0000"/>
                </a:solidFill>
              </a:rPr>
              <a:t>9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143000" y="3886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543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143000" y="4267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472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143000" y="4648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135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2667000" y="2362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47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2667000" y="2743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5</a:t>
            </a:r>
            <a:endParaRPr lang="en-US" dirty="0"/>
          </a:p>
        </p:txBody>
      </p:sp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2667000" y="3124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54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6</a:t>
            </a:r>
            <a:endParaRPr lang="en-US" dirty="0"/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2667000" y="3505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54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7" name="Rectangle 14"/>
          <p:cNvSpPr>
            <a:spLocks noChangeArrowheads="1"/>
          </p:cNvSpPr>
          <p:nvPr/>
        </p:nvSpPr>
        <p:spPr bwMode="auto">
          <a:xfrm>
            <a:off x="2667000" y="3886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26</a:t>
            </a:r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7</a:t>
            </a:r>
            <a:endParaRPr lang="en-US" dirty="0"/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2667000" y="4267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13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19" name="Rectangle 16"/>
          <p:cNvSpPr>
            <a:spLocks noChangeArrowheads="1"/>
          </p:cNvSpPr>
          <p:nvPr/>
        </p:nvSpPr>
        <p:spPr bwMode="auto">
          <a:xfrm>
            <a:off x="2667000" y="4648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38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9</a:t>
            </a:r>
            <a:endParaRPr lang="en-US" dirty="0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1710904" y="5076825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18"/>
          <p:cNvSpPr>
            <a:spLocks noChangeShapeType="1"/>
          </p:cNvSpPr>
          <p:nvPr/>
        </p:nvSpPr>
        <p:spPr bwMode="auto">
          <a:xfrm flipV="1">
            <a:off x="3098226" y="5076825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Rectangle 19"/>
          <p:cNvSpPr>
            <a:spLocks noChangeArrowheads="1"/>
          </p:cNvSpPr>
          <p:nvPr/>
        </p:nvSpPr>
        <p:spPr bwMode="auto">
          <a:xfrm>
            <a:off x="4267200" y="2362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4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r>
              <a:rPr lang="en-US" dirty="0" smtClean="0"/>
              <a:t>20</a:t>
            </a:r>
            <a:endParaRPr lang="en-US" dirty="0"/>
          </a:p>
        </p:txBody>
      </p:sp>
      <p:sp>
        <p:nvSpPr>
          <p:cNvPr id="23" name="Rectangle 20"/>
          <p:cNvSpPr>
            <a:spLocks noChangeArrowheads="1"/>
          </p:cNvSpPr>
          <p:nvPr/>
        </p:nvSpPr>
        <p:spPr bwMode="auto">
          <a:xfrm>
            <a:off x="4267200" y="2743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29</a:t>
            </a:r>
            <a:endParaRPr lang="en-US" dirty="0"/>
          </a:p>
        </p:txBody>
      </p:sp>
      <p:sp>
        <p:nvSpPr>
          <p:cNvPr id="24" name="Rectangle 21"/>
          <p:cNvSpPr>
            <a:spLocks noChangeArrowheads="1"/>
          </p:cNvSpPr>
          <p:nvPr/>
        </p:nvSpPr>
        <p:spPr bwMode="auto">
          <a:xfrm>
            <a:off x="4267200" y="3124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5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36</a:t>
            </a:r>
            <a:endParaRPr lang="en-US" dirty="0"/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267200" y="3505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3</a:t>
            </a:r>
            <a:r>
              <a:rPr lang="en-US" dirty="0" smtClean="0">
                <a:solidFill>
                  <a:srgbClr val="FF0000"/>
                </a:solidFill>
              </a:rPr>
              <a:t>8</a:t>
            </a:r>
            <a:r>
              <a:rPr lang="en-US" dirty="0" smtClean="0"/>
              <a:t>39</a:t>
            </a:r>
            <a:endParaRPr lang="en-US" dirty="0"/>
          </a:p>
        </p:txBody>
      </p:sp>
      <p:sp>
        <p:nvSpPr>
          <p:cNvPr id="26" name="Rectangle 23"/>
          <p:cNvSpPr>
            <a:spLocks noChangeArrowheads="1"/>
          </p:cNvSpPr>
          <p:nvPr/>
        </p:nvSpPr>
        <p:spPr bwMode="auto">
          <a:xfrm>
            <a:off x="4267200" y="3886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</a:t>
            </a:r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55</a:t>
            </a:r>
            <a:endParaRPr lang="en-US" dirty="0"/>
          </a:p>
        </p:txBody>
      </p:sp>
      <p:sp>
        <p:nvSpPr>
          <p:cNvPr id="27" name="Rectangle 24"/>
          <p:cNvSpPr>
            <a:spLocks noChangeArrowheads="1"/>
          </p:cNvSpPr>
          <p:nvPr/>
        </p:nvSpPr>
        <p:spPr bwMode="auto">
          <a:xfrm>
            <a:off x="4267200" y="4267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5</a:t>
            </a:r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28" name="Rectangle 25"/>
          <p:cNvSpPr>
            <a:spLocks noChangeArrowheads="1"/>
          </p:cNvSpPr>
          <p:nvPr/>
        </p:nvSpPr>
        <p:spPr bwMode="auto">
          <a:xfrm>
            <a:off x="4267200" y="4648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2</a:t>
            </a:r>
            <a:r>
              <a:rPr lang="en-US" dirty="0" smtClean="0">
                <a:solidFill>
                  <a:srgbClr val="FF0000"/>
                </a:solidFill>
              </a:rPr>
              <a:t>6</a:t>
            </a:r>
            <a:r>
              <a:rPr lang="en-US" dirty="0" smtClean="0"/>
              <a:t>57</a:t>
            </a:r>
            <a:endParaRPr lang="en-US" dirty="0"/>
          </a:p>
        </p:txBody>
      </p:sp>
      <p:sp>
        <p:nvSpPr>
          <p:cNvPr id="29" name="Line 26"/>
          <p:cNvSpPr>
            <a:spLocks noChangeShapeType="1"/>
          </p:cNvSpPr>
          <p:nvPr/>
        </p:nvSpPr>
        <p:spPr bwMode="auto">
          <a:xfrm flipV="1">
            <a:off x="4530572" y="5076825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0" name="Rectangle 27"/>
          <p:cNvSpPr>
            <a:spLocks noChangeArrowheads="1"/>
          </p:cNvSpPr>
          <p:nvPr/>
        </p:nvSpPr>
        <p:spPr bwMode="auto">
          <a:xfrm>
            <a:off x="5789766" y="2362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329</a:t>
            </a:r>
            <a:endParaRPr lang="en-US" dirty="0"/>
          </a:p>
        </p:txBody>
      </p:sp>
      <p:sp>
        <p:nvSpPr>
          <p:cNvPr id="31" name="Rectangle 28"/>
          <p:cNvSpPr>
            <a:spLocks noChangeArrowheads="1"/>
          </p:cNvSpPr>
          <p:nvPr/>
        </p:nvSpPr>
        <p:spPr bwMode="auto">
          <a:xfrm>
            <a:off x="5789766" y="2743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</a:t>
            </a:r>
            <a:r>
              <a:rPr lang="en-US" dirty="0" smtClean="0"/>
              <a:t>355</a:t>
            </a:r>
            <a:endParaRPr lang="en-US" dirty="0"/>
          </a:p>
        </p:txBody>
      </p:sp>
      <p:sp>
        <p:nvSpPr>
          <p:cNvPr id="32" name="Rectangle 29"/>
          <p:cNvSpPr>
            <a:spLocks noChangeArrowheads="1"/>
          </p:cNvSpPr>
          <p:nvPr/>
        </p:nvSpPr>
        <p:spPr bwMode="auto">
          <a:xfrm>
            <a:off x="5789766" y="3124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436</a:t>
            </a:r>
            <a:endParaRPr lang="en-US" dirty="0"/>
          </a:p>
        </p:txBody>
      </p:sp>
      <p:sp>
        <p:nvSpPr>
          <p:cNvPr id="33" name="Rectangle 30"/>
          <p:cNvSpPr>
            <a:spLocks noChangeArrowheads="1"/>
          </p:cNvSpPr>
          <p:nvPr/>
        </p:nvSpPr>
        <p:spPr bwMode="auto">
          <a:xfrm>
            <a:off x="5789766" y="3505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457</a:t>
            </a:r>
            <a:endParaRPr lang="en-US" dirty="0"/>
          </a:p>
        </p:txBody>
      </p:sp>
      <p:sp>
        <p:nvSpPr>
          <p:cNvPr id="34" name="Rectangle 31"/>
          <p:cNvSpPr>
            <a:spLocks noChangeArrowheads="1"/>
          </p:cNvSpPr>
          <p:nvPr/>
        </p:nvSpPr>
        <p:spPr bwMode="auto">
          <a:xfrm>
            <a:off x="5789766" y="3886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dirty="0" smtClean="0"/>
              <a:t>657</a:t>
            </a:r>
            <a:endParaRPr lang="en-US" dirty="0"/>
          </a:p>
        </p:txBody>
      </p:sp>
      <p:sp>
        <p:nvSpPr>
          <p:cNvPr id="35" name="Rectangle 32"/>
          <p:cNvSpPr>
            <a:spLocks noChangeArrowheads="1"/>
          </p:cNvSpPr>
          <p:nvPr/>
        </p:nvSpPr>
        <p:spPr bwMode="auto">
          <a:xfrm>
            <a:off x="5789766" y="4267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4</a:t>
            </a:r>
            <a:r>
              <a:rPr lang="en-US" dirty="0" smtClean="0"/>
              <a:t>720</a:t>
            </a:r>
            <a:endParaRPr lang="en-US" dirty="0"/>
          </a:p>
        </p:txBody>
      </p:sp>
      <p:sp>
        <p:nvSpPr>
          <p:cNvPr id="36" name="Rectangle 33"/>
          <p:cNvSpPr>
            <a:spLocks noChangeArrowheads="1"/>
          </p:cNvSpPr>
          <p:nvPr/>
        </p:nvSpPr>
        <p:spPr bwMode="auto">
          <a:xfrm>
            <a:off x="5789766" y="4648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3</a:t>
            </a:r>
            <a:r>
              <a:rPr lang="en-US" dirty="0" smtClean="0"/>
              <a:t>839</a:t>
            </a:r>
            <a:endParaRPr lang="en-US" dirty="0"/>
          </a:p>
        </p:txBody>
      </p:sp>
      <p:sp>
        <p:nvSpPr>
          <p:cNvPr id="40" name="Rectangle 27"/>
          <p:cNvSpPr>
            <a:spLocks noChangeArrowheads="1"/>
          </p:cNvSpPr>
          <p:nvPr/>
        </p:nvSpPr>
        <p:spPr bwMode="auto">
          <a:xfrm>
            <a:off x="7239000" y="2362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1329</a:t>
            </a:r>
            <a:endParaRPr lang="en-US" dirty="0"/>
          </a:p>
        </p:txBody>
      </p:sp>
      <p:sp>
        <p:nvSpPr>
          <p:cNvPr id="41" name="Rectangle 28"/>
          <p:cNvSpPr>
            <a:spLocks noChangeArrowheads="1"/>
          </p:cNvSpPr>
          <p:nvPr/>
        </p:nvSpPr>
        <p:spPr bwMode="auto">
          <a:xfrm>
            <a:off x="7239000" y="2743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 smtClean="0"/>
              <a:t>1355</a:t>
            </a:r>
            <a:endParaRPr lang="en-US" dirty="0"/>
          </a:p>
        </p:txBody>
      </p:sp>
      <p:sp>
        <p:nvSpPr>
          <p:cNvPr id="42" name="Rectangle 29"/>
          <p:cNvSpPr>
            <a:spLocks noChangeArrowheads="1"/>
          </p:cNvSpPr>
          <p:nvPr/>
        </p:nvSpPr>
        <p:spPr bwMode="auto">
          <a:xfrm>
            <a:off x="7239000" y="3124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2657</a:t>
            </a:r>
          </a:p>
        </p:txBody>
      </p:sp>
      <p:sp>
        <p:nvSpPr>
          <p:cNvPr id="43" name="Rectangle 30"/>
          <p:cNvSpPr>
            <a:spLocks noChangeArrowheads="1"/>
          </p:cNvSpPr>
          <p:nvPr/>
        </p:nvSpPr>
        <p:spPr bwMode="auto">
          <a:xfrm>
            <a:off x="7239000" y="3505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3839</a:t>
            </a:r>
          </a:p>
        </p:txBody>
      </p:sp>
      <p:sp>
        <p:nvSpPr>
          <p:cNvPr id="44" name="Rectangle 31"/>
          <p:cNvSpPr>
            <a:spLocks noChangeArrowheads="1"/>
          </p:cNvSpPr>
          <p:nvPr/>
        </p:nvSpPr>
        <p:spPr bwMode="auto">
          <a:xfrm>
            <a:off x="7239000" y="3886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4720</a:t>
            </a:r>
          </a:p>
        </p:txBody>
      </p:sp>
      <p:sp>
        <p:nvSpPr>
          <p:cNvPr id="45" name="Rectangle 32"/>
          <p:cNvSpPr>
            <a:spLocks noChangeArrowheads="1"/>
          </p:cNvSpPr>
          <p:nvPr/>
        </p:nvSpPr>
        <p:spPr bwMode="auto">
          <a:xfrm>
            <a:off x="7239000" y="4267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5436</a:t>
            </a:r>
          </a:p>
        </p:txBody>
      </p:sp>
      <p:sp>
        <p:nvSpPr>
          <p:cNvPr id="46" name="Rectangle 33"/>
          <p:cNvSpPr>
            <a:spLocks noChangeArrowheads="1"/>
          </p:cNvSpPr>
          <p:nvPr/>
        </p:nvSpPr>
        <p:spPr bwMode="auto">
          <a:xfrm>
            <a:off x="7239000" y="4648200"/>
            <a:ext cx="685800" cy="381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dirty="0"/>
              <a:t>5457</a:t>
            </a:r>
          </a:p>
        </p:txBody>
      </p:sp>
      <p:sp>
        <p:nvSpPr>
          <p:cNvPr id="52" name="Right Arrow 51"/>
          <p:cNvSpPr/>
          <p:nvPr/>
        </p:nvSpPr>
        <p:spPr bwMode="auto">
          <a:xfrm>
            <a:off x="2057400" y="3314700"/>
            <a:ext cx="381000" cy="419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3" name="Right Arrow 52"/>
          <p:cNvSpPr/>
          <p:nvPr/>
        </p:nvSpPr>
        <p:spPr bwMode="auto">
          <a:xfrm>
            <a:off x="3581400" y="3319730"/>
            <a:ext cx="381000" cy="419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4" name="Right Arrow 53"/>
          <p:cNvSpPr/>
          <p:nvPr/>
        </p:nvSpPr>
        <p:spPr bwMode="auto">
          <a:xfrm>
            <a:off x="5181600" y="3318296"/>
            <a:ext cx="381000" cy="419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5" name="Right Arrow 54"/>
          <p:cNvSpPr/>
          <p:nvPr/>
        </p:nvSpPr>
        <p:spPr bwMode="auto">
          <a:xfrm>
            <a:off x="6705600" y="3323326"/>
            <a:ext cx="381000" cy="419100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Line 26"/>
          <p:cNvSpPr>
            <a:spLocks noChangeShapeType="1"/>
          </p:cNvSpPr>
          <p:nvPr/>
        </p:nvSpPr>
        <p:spPr bwMode="auto">
          <a:xfrm flipV="1">
            <a:off x="5884652" y="5079522"/>
            <a:ext cx="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726744" y="5468779"/>
            <a:ext cx="1371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Sort by 1</a:t>
            </a:r>
            <a:r>
              <a:rPr lang="en-US" sz="1000" baseline="30000" dirty="0" smtClean="0"/>
              <a:t>st</a:t>
            </a:r>
            <a:r>
              <a:rPr lang="en-US" sz="1000" dirty="0" smtClean="0"/>
              <a:t>  digit</a:t>
            </a:r>
            <a:endParaRPr lang="en-US" sz="1000" dirty="0"/>
          </a:p>
        </p:txBody>
      </p:sp>
      <p:sp>
        <p:nvSpPr>
          <p:cNvPr id="58" name="TextBox 57"/>
          <p:cNvSpPr txBox="1"/>
          <p:nvPr/>
        </p:nvSpPr>
        <p:spPr>
          <a:xfrm>
            <a:off x="2362200" y="5472752"/>
            <a:ext cx="1357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Sort by 2</a:t>
            </a:r>
            <a:r>
              <a:rPr lang="en-US" sz="1000" baseline="30000" dirty="0" smtClean="0"/>
              <a:t>nd</a:t>
            </a:r>
            <a:r>
              <a:rPr lang="en-US" sz="1000" dirty="0" smtClean="0"/>
              <a:t>  digit</a:t>
            </a:r>
            <a:endParaRPr lang="en-US" sz="1000" dirty="0"/>
          </a:p>
        </p:txBody>
      </p:sp>
      <p:sp>
        <p:nvSpPr>
          <p:cNvPr id="59" name="TextBox 58"/>
          <p:cNvSpPr txBox="1"/>
          <p:nvPr/>
        </p:nvSpPr>
        <p:spPr>
          <a:xfrm>
            <a:off x="3976048" y="5472752"/>
            <a:ext cx="1357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Sort by 3</a:t>
            </a:r>
            <a:r>
              <a:rPr lang="en-US" sz="1000" baseline="30000" dirty="0" smtClean="0"/>
              <a:t>rd</a:t>
            </a:r>
            <a:r>
              <a:rPr lang="en-US" sz="1000" dirty="0" smtClean="0"/>
              <a:t>  digit</a:t>
            </a:r>
            <a:endParaRPr lang="en-US" sz="1000" dirty="0"/>
          </a:p>
        </p:txBody>
      </p:sp>
      <p:sp>
        <p:nvSpPr>
          <p:cNvPr id="60" name="TextBox 59"/>
          <p:cNvSpPr txBox="1"/>
          <p:nvPr/>
        </p:nvSpPr>
        <p:spPr>
          <a:xfrm>
            <a:off x="5500048" y="5468779"/>
            <a:ext cx="13579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Sort by 4</a:t>
            </a:r>
            <a:r>
              <a:rPr lang="en-US" sz="1000" baseline="30000" dirty="0" smtClean="0"/>
              <a:t>th</a:t>
            </a:r>
            <a:r>
              <a:rPr lang="en-US" sz="1000" dirty="0" smtClean="0"/>
              <a:t>  digit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18502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5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37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rgbClr val="1F497D"/>
                </a:solidFill>
              </a:rPr>
              <a:t>Sorting in Linear Time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457200" y="1676400"/>
            <a:ext cx="9144000" cy="124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50000"/>
              </a:spcBef>
            </a:pPr>
            <a:r>
              <a:rPr lang="en-US" sz="2800" b="0" dirty="0">
                <a:latin typeface="Arial" pitchFamily="34" charset="0"/>
              </a:rPr>
              <a:t>Order ten 2 digit numbers in 10 bins from smallest number to largest number. Requires 2 calls to the sort Algorithm.</a:t>
            </a: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533400" y="3200400"/>
            <a:ext cx="9144000" cy="137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dirty="0">
                <a:latin typeface="Arial" pitchFamily="34" charset="0"/>
              </a:rPr>
              <a:t>Initial Sequence:	91  6  85  15  92  35  30  22  39</a:t>
            </a:r>
          </a:p>
          <a:p>
            <a:r>
              <a:rPr lang="en-US" sz="2800" b="0" dirty="0">
                <a:latin typeface="Arial" pitchFamily="34" charset="0"/>
                <a:cs typeface="Times New Roman" pitchFamily="18" charset="0"/>
              </a:rPr>
              <a:t>Pass 0: 		Distribute the cards into bins according 			to the 1's digit (10</a:t>
            </a:r>
            <a:r>
              <a:rPr lang="en-US" sz="2800" b="0" baseline="30000" dirty="0">
                <a:latin typeface="Arial" pitchFamily="34" charset="0"/>
                <a:cs typeface="Times New Roman" pitchFamily="18" charset="0"/>
              </a:rPr>
              <a:t>0</a:t>
            </a:r>
            <a:r>
              <a:rPr lang="en-US" sz="2800" b="0" dirty="0">
                <a:latin typeface="Arial" pitchFamily="34" charset="0"/>
                <a:cs typeface="Times New Roman" pitchFamily="18" charset="0"/>
              </a:rPr>
              <a:t>).</a:t>
            </a:r>
            <a:r>
              <a:rPr lang="en-US" sz="2800" b="0" dirty="0">
                <a:latin typeface="Arial" pitchFamily="34" charset="0"/>
              </a:rPr>
              <a:t> 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824637"/>
              </p:ext>
            </p:extLst>
          </p:nvPr>
        </p:nvGraphicFramePr>
        <p:xfrm>
          <a:off x="1943100" y="4620455"/>
          <a:ext cx="6324600" cy="2237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7" name="SmartDraw" r:id="rId3" imgW="3011424" imgH="1065276" progId="SmartDraw.2">
                  <p:embed/>
                </p:oleObj>
              </mc:Choice>
              <mc:Fallback>
                <p:oleObj name="SmartDraw" r:id="rId3" imgW="3011424" imgH="1065276" progId="SmartDraw.2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4620455"/>
                        <a:ext cx="6324600" cy="223754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206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38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rgbClr val="1F497D"/>
                </a:solidFill>
              </a:rPr>
              <a:t>Sorting in Linear Time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9144000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sz="2800" b="0" dirty="0">
                <a:latin typeface="Arial" pitchFamily="34" charset="0"/>
              </a:rPr>
              <a:t>Final Sequence:	91  6  85  15  92  35  30  22  39</a:t>
            </a:r>
          </a:p>
          <a:p>
            <a:r>
              <a:rPr lang="en-US" sz="2800" b="0" dirty="0">
                <a:latin typeface="Arial" pitchFamily="34" charset="0"/>
                <a:cs typeface="Times New Roman" pitchFamily="18" charset="0"/>
              </a:rPr>
              <a:t>Pass 1: 		Take the new sequence and distribute 			the cards into bins determined by the 			10's digit (10</a:t>
            </a:r>
            <a:r>
              <a:rPr lang="en-US" sz="2800" b="0" baseline="30000" dirty="0">
                <a:latin typeface="Arial" pitchFamily="34" charset="0"/>
                <a:cs typeface="Times New Roman" pitchFamily="18" charset="0"/>
              </a:rPr>
              <a:t>1</a:t>
            </a:r>
            <a:r>
              <a:rPr lang="en-US" sz="2800" b="0" dirty="0">
                <a:latin typeface="Arial" pitchFamily="34" charset="0"/>
                <a:cs typeface="Times New Roman" pitchFamily="18" charset="0"/>
              </a:rPr>
              <a:t>).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285747"/>
              </p:ext>
            </p:extLst>
          </p:nvPr>
        </p:nvGraphicFramePr>
        <p:xfrm>
          <a:off x="1524000" y="3810000"/>
          <a:ext cx="6629400" cy="2344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SmartDraw" r:id="rId3" imgW="3011424" imgH="1065276" progId="SmartDraw.2">
                  <p:embed/>
                </p:oleObj>
              </mc:Choice>
              <mc:Fallback>
                <p:oleObj name="SmartDraw" r:id="rId3" imgW="3011424" imgH="1065276" progId="SmartDraw.2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3810000"/>
                        <a:ext cx="6629400" cy="23444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547784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39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rgbClr val="1F497D"/>
                </a:solidFill>
              </a:rPr>
              <a:t>Sorting in Linear Time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82296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>
                <a:latin typeface="Arial" pitchFamily="34" charset="0"/>
              </a:rPr>
              <a:t>v</a:t>
            </a:r>
            <a:r>
              <a:rPr lang="en-US" sz="2000" b="0" dirty="0" smtClean="0">
                <a:latin typeface="Arial" pitchFamily="34" charset="0"/>
              </a:rPr>
              <a:t>oid distribute(</a:t>
            </a:r>
            <a:r>
              <a:rPr lang="en-US" sz="2000" b="0" dirty="0" err="1" smtClean="0">
                <a:latin typeface="Arial" pitchFamily="34" charset="0"/>
              </a:rPr>
              <a:t>const</a:t>
            </a:r>
            <a:r>
              <a:rPr lang="en-US" sz="2000" b="0" dirty="0" smtClean="0">
                <a:latin typeface="Arial" pitchFamily="34" charset="0"/>
              </a:rPr>
              <a:t> vector&lt;</a:t>
            </a:r>
            <a:r>
              <a:rPr lang="en-US" sz="2000" b="0" dirty="0" err="1" smtClean="0">
                <a:latin typeface="Arial" pitchFamily="34" charset="0"/>
              </a:rPr>
              <a:t>int</a:t>
            </a:r>
            <a:r>
              <a:rPr lang="en-US" sz="2000" b="0" dirty="0" smtClean="0">
                <a:latin typeface="Arial" pitchFamily="34" charset="0"/>
              </a:rPr>
              <a:t>&gt; &amp;v, queue&lt;</a:t>
            </a:r>
            <a:r>
              <a:rPr lang="en-US" sz="2000" b="0" dirty="0" err="1" smtClean="0">
                <a:latin typeface="Arial" pitchFamily="34" charset="0"/>
              </a:rPr>
              <a:t>int</a:t>
            </a:r>
            <a:r>
              <a:rPr lang="en-US" sz="2000" b="0" dirty="0" smtClean="0">
                <a:latin typeface="Arial" pitchFamily="34" charset="0"/>
              </a:rPr>
              <a:t>&gt; </a:t>
            </a:r>
            <a:r>
              <a:rPr lang="en-US" sz="2000" b="0" dirty="0" err="1" smtClean="0">
                <a:latin typeface="Arial" pitchFamily="34" charset="0"/>
              </a:rPr>
              <a:t>digitQUe</a:t>
            </a:r>
            <a:r>
              <a:rPr lang="en-US" sz="2000" b="0" dirty="0" smtClean="0">
                <a:latin typeface="Arial" pitchFamily="34" charset="0"/>
              </a:rPr>
              <a:t>[ ], </a:t>
            </a:r>
            <a:r>
              <a:rPr lang="en-US" sz="2000" b="0" dirty="0" err="1" smtClean="0">
                <a:latin typeface="Arial" pitchFamily="34" charset="0"/>
              </a:rPr>
              <a:t>int</a:t>
            </a:r>
            <a:r>
              <a:rPr lang="en-US" sz="2000" b="0" dirty="0" smtClean="0">
                <a:latin typeface="Arial" pitchFamily="34" charset="0"/>
              </a:rPr>
              <a:t> power){</a:t>
            </a:r>
          </a:p>
          <a:p>
            <a:r>
              <a:rPr lang="en-US" sz="2000" b="0" dirty="0">
                <a:latin typeface="Arial" pitchFamily="34" charset="0"/>
              </a:rPr>
              <a:t>	</a:t>
            </a:r>
            <a:r>
              <a:rPr lang="en-US" sz="2000" b="0" dirty="0" smtClean="0">
                <a:latin typeface="Arial" pitchFamily="34" charset="0"/>
              </a:rPr>
              <a:t>for (</a:t>
            </a:r>
            <a:r>
              <a:rPr lang="en-US" sz="2000" b="0" dirty="0" err="1" smtClean="0">
                <a:latin typeface="Arial" pitchFamily="34" charset="0"/>
              </a:rPr>
              <a:t>int</a:t>
            </a:r>
            <a:r>
              <a:rPr lang="en-US" sz="2000" b="0" dirty="0" smtClean="0">
                <a:latin typeface="Arial" pitchFamily="34" charset="0"/>
              </a:rPr>
              <a:t> </a:t>
            </a:r>
            <a:r>
              <a:rPr lang="en-US" sz="2000" b="0" dirty="0" err="1" smtClean="0">
                <a:latin typeface="Arial" pitchFamily="34" charset="0"/>
              </a:rPr>
              <a:t>i</a:t>
            </a:r>
            <a:r>
              <a:rPr lang="en-US" sz="2000" b="0" dirty="0" smtClean="0">
                <a:latin typeface="Arial" pitchFamily="34" charset="0"/>
              </a:rPr>
              <a:t>=0; </a:t>
            </a:r>
            <a:r>
              <a:rPr lang="en-US" sz="2000" b="0" dirty="0" err="1" smtClean="0">
                <a:latin typeface="Arial" pitchFamily="34" charset="0"/>
              </a:rPr>
              <a:t>i</a:t>
            </a:r>
            <a:r>
              <a:rPr lang="en-US" sz="2000" b="0" dirty="0" smtClean="0">
                <a:latin typeface="Arial" pitchFamily="34" charset="0"/>
              </a:rPr>
              <a:t>&lt;</a:t>
            </a:r>
            <a:r>
              <a:rPr lang="en-US" sz="2000" b="0" dirty="0" err="1" smtClean="0">
                <a:latin typeface="Arial" pitchFamily="34" charset="0"/>
              </a:rPr>
              <a:t>v.size</a:t>
            </a:r>
            <a:r>
              <a:rPr lang="en-US" sz="2000" b="0" dirty="0" smtClean="0">
                <a:latin typeface="Arial" pitchFamily="34" charset="0"/>
              </a:rPr>
              <a:t>();</a:t>
            </a:r>
            <a:r>
              <a:rPr lang="en-US" sz="2000" b="0" dirty="0" err="1" smtClean="0">
                <a:latin typeface="Arial" pitchFamily="34" charset="0"/>
              </a:rPr>
              <a:t>i</a:t>
            </a:r>
            <a:r>
              <a:rPr lang="en-US" sz="2000" b="0" dirty="0" smtClean="0">
                <a:latin typeface="Arial" pitchFamily="34" charset="0"/>
              </a:rPr>
              <a:t>++)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</a:rPr>
              <a:t>digitQue</a:t>
            </a:r>
            <a:r>
              <a:rPr lang="en-US" sz="2000" dirty="0" smtClean="0">
                <a:latin typeface="Arial" pitchFamily="34" charset="0"/>
              </a:rPr>
              <a:t>[(v[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]/power])%10].push(v[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]);</a:t>
            </a:r>
            <a:endParaRPr lang="en-US" sz="2000" b="0" dirty="0" smtClean="0">
              <a:latin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}</a:t>
            </a:r>
          </a:p>
          <a:p>
            <a:r>
              <a:rPr lang="en-US" sz="2000" dirty="0">
                <a:latin typeface="Arial" pitchFamily="34" charset="0"/>
              </a:rPr>
              <a:t>void </a:t>
            </a:r>
            <a:r>
              <a:rPr lang="en-US" sz="2000" dirty="0" smtClean="0">
                <a:latin typeface="Arial" pitchFamily="34" charset="0"/>
              </a:rPr>
              <a:t>collect(queue&lt;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>
                <a:latin typeface="Arial" pitchFamily="34" charset="0"/>
              </a:rPr>
              <a:t>&gt; </a:t>
            </a:r>
            <a:r>
              <a:rPr lang="en-US" sz="2000" dirty="0" err="1">
                <a:latin typeface="Arial" pitchFamily="34" charset="0"/>
              </a:rPr>
              <a:t>digitQUe</a:t>
            </a:r>
            <a:r>
              <a:rPr lang="en-US" sz="2000" dirty="0">
                <a:latin typeface="Arial" pitchFamily="34" charset="0"/>
              </a:rPr>
              <a:t>[ ], </a:t>
            </a:r>
            <a:r>
              <a:rPr lang="en-US" sz="2000" dirty="0" smtClean="0">
                <a:latin typeface="Arial" pitchFamily="34" charset="0"/>
              </a:rPr>
              <a:t>vector&lt;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>
                <a:latin typeface="Arial" pitchFamily="34" charset="0"/>
              </a:rPr>
              <a:t>&gt; &amp;</a:t>
            </a:r>
            <a:r>
              <a:rPr lang="en-US" sz="2000" dirty="0" smtClean="0">
                <a:latin typeface="Arial" pitchFamily="34" charset="0"/>
              </a:rPr>
              <a:t>v){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 = 0;</a:t>
            </a:r>
          </a:p>
          <a:p>
            <a:r>
              <a:rPr lang="en-US" sz="2000" dirty="0" smtClean="0">
                <a:latin typeface="Arial" pitchFamily="34" charset="0"/>
              </a:rPr>
              <a:t>	for (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</a:rPr>
              <a:t> digit = 0; digit&lt; 10; digit++)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while(!</a:t>
            </a:r>
            <a:r>
              <a:rPr lang="en-US" sz="2000" dirty="0" err="1" smtClean="0">
                <a:latin typeface="Arial" pitchFamily="34" charset="0"/>
              </a:rPr>
              <a:t>digitQueue</a:t>
            </a:r>
            <a:r>
              <a:rPr lang="en-US" sz="2000" dirty="0" smtClean="0">
                <a:latin typeface="Arial" pitchFamily="34" charset="0"/>
              </a:rPr>
              <a:t>[digit].empty()){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	v[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] = </a:t>
            </a:r>
            <a:r>
              <a:rPr lang="en-US" sz="2000" dirty="0" err="1" smtClean="0">
                <a:latin typeface="Arial" pitchFamily="34" charset="0"/>
              </a:rPr>
              <a:t>digitQueue</a:t>
            </a:r>
            <a:r>
              <a:rPr lang="en-US" sz="2000" dirty="0" smtClean="0">
                <a:latin typeface="Arial" pitchFamily="34" charset="0"/>
              </a:rPr>
              <a:t>[digit].front();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	</a:t>
            </a:r>
            <a:r>
              <a:rPr lang="en-US" sz="2000" dirty="0" err="1" smtClean="0">
                <a:latin typeface="Arial" pitchFamily="34" charset="0"/>
              </a:rPr>
              <a:t>digitQue</a:t>
            </a:r>
            <a:r>
              <a:rPr lang="en-US" sz="2000" dirty="0" smtClean="0">
                <a:latin typeface="Arial" pitchFamily="34" charset="0"/>
              </a:rPr>
              <a:t>[digit].pop();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	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++;</a:t>
            </a:r>
            <a:endParaRPr lang="en-US" sz="2000" dirty="0">
              <a:latin typeface="Arial" pitchFamily="34" charset="0"/>
            </a:endParaRPr>
          </a:p>
          <a:p>
            <a:r>
              <a:rPr lang="en-US" sz="2000" dirty="0">
                <a:latin typeface="Arial" pitchFamily="34" charset="0"/>
                <a:cs typeface="Times New Roman" pitchFamily="18" charset="0"/>
              </a:rPr>
              <a:t>	</a:t>
            </a:r>
            <a:r>
              <a:rPr lang="en-US" sz="2000" dirty="0" smtClean="0">
                <a:latin typeface="Arial" pitchFamily="34" charset="0"/>
                <a:cs typeface="Times New Roman" pitchFamily="18" charset="0"/>
              </a:rPr>
              <a:t>	}</a:t>
            </a:r>
          </a:p>
          <a:p>
            <a:r>
              <a:rPr lang="en-US" sz="2000" b="0" dirty="0">
                <a:latin typeface="Arial" pitchFamily="34" charset="0"/>
                <a:cs typeface="Times New Roman" pitchFamily="18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9979613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2000" dirty="0" smtClean="0"/>
              <a:t>Counting sort assumes that each of the n </a:t>
            </a:r>
            <a:r>
              <a:rPr lang="en-US" sz="2000" u="sng" dirty="0" smtClean="0"/>
              <a:t>input elements is an integer in the range 0 to k</a:t>
            </a:r>
            <a:r>
              <a:rPr lang="en-US" sz="2000" dirty="0" smtClean="0"/>
              <a:t>, for some integer k.</a:t>
            </a:r>
          </a:p>
          <a:p>
            <a:pPr>
              <a:buClr>
                <a:schemeClr val="tx2"/>
              </a:buClr>
            </a:pPr>
            <a:r>
              <a:rPr lang="en-US" sz="2000" dirty="0" smtClean="0"/>
              <a:t>With </a:t>
            </a:r>
            <a:r>
              <a:rPr lang="en-US" sz="2000" u="sng" dirty="0" smtClean="0"/>
              <a:t>k=O(n)</a:t>
            </a:r>
            <a:r>
              <a:rPr lang="en-US" sz="2000" dirty="0" smtClean="0"/>
              <a:t>, the running time of counting sort is </a:t>
            </a:r>
            <a:r>
              <a:rPr lang="en-US" sz="2000" dirty="0" smtClean="0">
                <a:sym typeface="Symbol"/>
              </a:rPr>
              <a:t>(n).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ym typeface="Symbol"/>
              </a:rPr>
              <a:t>For each input element x, counting sort count the number of elements less than x.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ym typeface="Symbol"/>
              </a:rPr>
              <a:t>Counting sort use this counting information to place element x directly into its position in the output array.</a:t>
            </a:r>
          </a:p>
          <a:p>
            <a:pPr>
              <a:buClr>
                <a:schemeClr val="tx2"/>
              </a:buClr>
            </a:pPr>
            <a:r>
              <a:rPr lang="en-US" sz="2000" dirty="0" smtClean="0">
                <a:sym typeface="Symbol"/>
              </a:rPr>
              <a:t>Ex) if there are 17 elements less than x, the index of element x must be 18</a:t>
            </a:r>
            <a:r>
              <a:rPr lang="en-US" sz="2000" baseline="30000" dirty="0" smtClean="0">
                <a:sym typeface="Symbol"/>
              </a:rPr>
              <a:t>th</a:t>
            </a:r>
            <a:r>
              <a:rPr lang="en-US" sz="2000" dirty="0" smtClean="0">
                <a:sym typeface="Symbol"/>
              </a:rPr>
              <a:t> location in the array.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5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40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09600" y="228600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Garamond" pitchFamily="18" charset="0"/>
              </a:defRPr>
            </a:lvl9pPr>
          </a:lstStyle>
          <a:p>
            <a:r>
              <a:rPr lang="en-US" dirty="0" smtClean="0">
                <a:solidFill>
                  <a:srgbClr val="1F497D"/>
                </a:solidFill>
              </a:rPr>
              <a:t>Sorting in Linear Time</a:t>
            </a:r>
            <a:br>
              <a:rPr lang="en-US" dirty="0" smtClean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57200" y="1600200"/>
            <a:ext cx="822960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2000" dirty="0" smtClean="0">
                <a:latin typeface="Arial" pitchFamily="34" charset="0"/>
              </a:rPr>
              <a:t>Void </a:t>
            </a:r>
            <a:r>
              <a:rPr lang="en-US" sz="2000" dirty="0" err="1" smtClean="0">
                <a:latin typeface="Arial" pitchFamily="34" charset="0"/>
              </a:rPr>
              <a:t>radixSort</a:t>
            </a:r>
            <a:r>
              <a:rPr lang="en-US" sz="2000" dirty="0" smtClean="0">
                <a:latin typeface="Arial" pitchFamily="34" charset="0"/>
              </a:rPr>
              <a:t>(vector&lt;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</a:rPr>
              <a:t>&gt;&amp; v, 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</a:rPr>
              <a:t> d) {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</a:rPr>
              <a:t> power = 1;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queue&lt;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</a:rPr>
              <a:t>&gt; </a:t>
            </a:r>
            <a:r>
              <a:rPr lang="en-US" sz="2000" dirty="0" err="1" smtClean="0">
                <a:latin typeface="Arial" pitchFamily="34" charset="0"/>
              </a:rPr>
              <a:t>digitQue</a:t>
            </a:r>
            <a:r>
              <a:rPr lang="en-US" sz="2000" dirty="0" smtClean="0">
                <a:latin typeface="Arial" pitchFamily="34" charset="0"/>
              </a:rPr>
              <a:t>[10];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for (</a:t>
            </a:r>
            <a:r>
              <a:rPr lang="en-US" sz="2000" dirty="0" err="1" smtClean="0">
                <a:latin typeface="Arial" pitchFamily="34" charset="0"/>
              </a:rPr>
              <a:t>int</a:t>
            </a:r>
            <a:r>
              <a:rPr lang="en-US" sz="2000" dirty="0" smtClean="0">
                <a:latin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=0; 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&lt;d; </a:t>
            </a:r>
            <a:r>
              <a:rPr lang="en-US" sz="2000" dirty="0" err="1" smtClean="0">
                <a:latin typeface="Arial" pitchFamily="34" charset="0"/>
              </a:rPr>
              <a:t>i</a:t>
            </a:r>
            <a:r>
              <a:rPr lang="en-US" sz="2000" dirty="0" smtClean="0">
                <a:latin typeface="Arial" pitchFamily="34" charset="0"/>
              </a:rPr>
              <a:t>++){</a:t>
            </a:r>
          </a:p>
          <a:p>
            <a:r>
              <a:rPr lang="en-US" sz="2000" dirty="0">
                <a:latin typeface="Arial" pitchFamily="34" charset="0"/>
              </a:rPr>
              <a:t>		</a:t>
            </a:r>
            <a:r>
              <a:rPr lang="en-US" sz="2000" dirty="0" smtClean="0">
                <a:latin typeface="Arial" pitchFamily="34" charset="0"/>
              </a:rPr>
              <a:t>distribute(v, </a:t>
            </a:r>
            <a:r>
              <a:rPr lang="en-US" sz="2000" dirty="0" err="1" smtClean="0">
                <a:latin typeface="Arial" pitchFamily="34" charset="0"/>
              </a:rPr>
              <a:t>digitQue</a:t>
            </a:r>
            <a:r>
              <a:rPr lang="en-US" sz="2000" dirty="0" smtClean="0">
                <a:latin typeface="Arial" pitchFamily="34" charset="0"/>
              </a:rPr>
              <a:t>, power);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collect(</a:t>
            </a:r>
            <a:r>
              <a:rPr lang="en-US" sz="2000" dirty="0" err="1" smtClean="0">
                <a:latin typeface="Arial" pitchFamily="34" charset="0"/>
              </a:rPr>
              <a:t>digitQue,v</a:t>
            </a:r>
            <a:r>
              <a:rPr lang="en-US" sz="2000" dirty="0" smtClean="0">
                <a:latin typeface="Arial" pitchFamily="34" charset="0"/>
              </a:rPr>
              <a:t>);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	power = power * 10;</a:t>
            </a:r>
          </a:p>
          <a:p>
            <a:r>
              <a:rPr lang="en-US" sz="2000" dirty="0">
                <a:latin typeface="Arial" pitchFamily="34" charset="0"/>
              </a:rPr>
              <a:t>	</a:t>
            </a:r>
            <a:r>
              <a:rPr lang="en-US" sz="2000" dirty="0" smtClean="0">
                <a:latin typeface="Arial" pitchFamily="34" charset="0"/>
              </a:rPr>
              <a:t>}</a:t>
            </a:r>
          </a:p>
          <a:p>
            <a:r>
              <a:rPr lang="en-US" sz="2000" dirty="0">
                <a:latin typeface="Arial" pitchFamily="34" charset="0"/>
              </a:rPr>
              <a:t>}</a:t>
            </a:r>
            <a:r>
              <a:rPr lang="en-US" sz="2000" dirty="0" smtClean="0">
                <a:latin typeface="Arial" pitchFamily="34" charset="0"/>
              </a:rPr>
              <a:t> </a:t>
            </a:r>
            <a:endParaRPr lang="en-US" sz="2000" b="0" dirty="0">
              <a:latin typeface="Arial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7663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(Radix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>
                <a:ea typeface="Batang" pitchFamily="18" charset="-127"/>
              </a:rPr>
              <a:t>The analysis of running time depends on the stable sort used as the intermediate sorting algorithm. 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ea typeface="Batang" pitchFamily="18" charset="-127"/>
              </a:rPr>
              <a:t>Each pass: n  </a:t>
            </a:r>
            <a:r>
              <a:rPr lang="en-US" dirty="0" err="1" smtClean="0">
                <a:ea typeface="Batang" pitchFamily="18" charset="-127"/>
              </a:rPr>
              <a:t>enqueue</a:t>
            </a:r>
            <a:r>
              <a:rPr lang="en-US" dirty="0" smtClean="0">
                <a:ea typeface="Batang" pitchFamily="18" charset="-127"/>
              </a:rPr>
              <a:t> operations</a:t>
            </a:r>
          </a:p>
          <a:p>
            <a:pPr marL="0" indent="0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dirty="0">
                <a:ea typeface="Batang" pitchFamily="18" charset="-127"/>
              </a:rPr>
              <a:t>	</a:t>
            </a:r>
            <a:r>
              <a:rPr lang="en-US" dirty="0" smtClean="0">
                <a:ea typeface="Batang" pitchFamily="18" charset="-127"/>
              </a:rPr>
              <a:t>	     n </a:t>
            </a:r>
            <a:r>
              <a:rPr lang="en-US" dirty="0" err="1" smtClean="0">
                <a:ea typeface="Batang" pitchFamily="18" charset="-127"/>
              </a:rPr>
              <a:t>dequeue</a:t>
            </a:r>
            <a:r>
              <a:rPr lang="en-US" dirty="0" smtClean="0">
                <a:ea typeface="Batang" pitchFamily="18" charset="-127"/>
              </a:rPr>
              <a:t> operations</a:t>
            </a:r>
            <a:r>
              <a:rPr lang="en-US" dirty="0" smtClean="0">
                <a:ea typeface="Batang" pitchFamily="18" charset="-127"/>
              </a:rPr>
              <a:t> </a:t>
            </a:r>
            <a:endParaRPr lang="en-US" dirty="0">
              <a:ea typeface="Batang" pitchFamily="18" charset="-127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ea typeface="Batang" pitchFamily="18" charset="-127"/>
              </a:rPr>
              <a:t># of passes is d (a known constant)</a:t>
            </a:r>
            <a:endParaRPr lang="en-US" dirty="0">
              <a:ea typeface="Batang" pitchFamily="18" charset="-127"/>
            </a:endParaRP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ea typeface="Batang" pitchFamily="18" charset="-127"/>
              </a:rPr>
              <a:t>Radix sort </a:t>
            </a:r>
            <a:r>
              <a:rPr lang="en-US" dirty="0" smtClean="0">
                <a:ea typeface="Batang" pitchFamily="18" charset="-127"/>
              </a:rPr>
              <a:t>T(n) = 2n*d</a:t>
            </a:r>
            <a:r>
              <a:rPr lang="en-US" dirty="0" smtClean="0">
                <a:ea typeface="Batang" pitchFamily="18" charset="-127"/>
              </a:rPr>
              <a:t>.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ea typeface="Batang" pitchFamily="18" charset="-127"/>
              </a:rPr>
              <a:t>Time requirement: O(n)</a:t>
            </a:r>
          </a:p>
          <a:p>
            <a:pPr>
              <a:lnSpc>
                <a:spcPct val="90000"/>
              </a:lnSpc>
              <a:buClr>
                <a:schemeClr val="tx2"/>
              </a:buClr>
            </a:pPr>
            <a:r>
              <a:rPr lang="en-US" dirty="0" smtClean="0">
                <a:ea typeface="Batang" pitchFamily="18" charset="-127"/>
              </a:rPr>
              <a:t>Memory requirement: </a:t>
            </a:r>
          </a:p>
          <a:p>
            <a:pPr marL="0" indent="0">
              <a:lnSpc>
                <a:spcPct val="90000"/>
              </a:lnSpc>
              <a:buClr>
                <a:schemeClr val="tx2"/>
              </a:buClr>
              <a:buNone/>
            </a:pPr>
            <a:r>
              <a:rPr lang="en-US" sz="2000" dirty="0">
                <a:ea typeface="Batang" pitchFamily="18" charset="-127"/>
              </a:rPr>
              <a:t>	</a:t>
            </a:r>
            <a:r>
              <a:rPr lang="en-US" sz="2000" dirty="0" smtClean="0">
                <a:ea typeface="Batang" pitchFamily="18" charset="-127"/>
              </a:rPr>
              <a:t>vector of size n and 10 queues of size n</a:t>
            </a:r>
          </a:p>
          <a:p>
            <a:pPr marL="3657600" lvl="8" indent="0">
              <a:lnSpc>
                <a:spcPct val="90000"/>
              </a:lnSpc>
              <a:buNone/>
            </a:pPr>
            <a:endParaRPr lang="en-US" dirty="0">
              <a:ea typeface="Batang" pitchFamily="18" charset="-127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280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 smtClean="0">
                <a:solidFill>
                  <a:srgbClr val="1F497D"/>
                </a:solidFill>
              </a:rPr>
              <a:t>(Bucket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2400" dirty="0" smtClean="0"/>
              <a:t>Bucket sort </a:t>
            </a:r>
            <a:r>
              <a:rPr lang="en-US" sz="2400" u="sng" dirty="0" smtClean="0"/>
              <a:t>assumes that the input is drawn from a uniform distribution</a:t>
            </a:r>
            <a:r>
              <a:rPr lang="en-US" sz="2400" dirty="0" smtClean="0"/>
              <a:t> and has </a:t>
            </a:r>
            <a:r>
              <a:rPr lang="en-US" sz="2400" dirty="0" smtClean="0"/>
              <a:t>an </a:t>
            </a:r>
            <a:r>
              <a:rPr lang="en-US" sz="2400" dirty="0" smtClean="0"/>
              <a:t>average-case running time of O(n).</a:t>
            </a:r>
          </a:p>
          <a:p>
            <a:pPr>
              <a:buClr>
                <a:schemeClr val="tx2"/>
              </a:buClr>
            </a:pPr>
            <a:r>
              <a:rPr lang="en-US" sz="2400" dirty="0"/>
              <a:t>Bucket sort is fast because it assumes something about the input.</a:t>
            </a:r>
          </a:p>
          <a:p>
            <a:pPr lvl="1"/>
            <a:r>
              <a:rPr lang="en-US" sz="2000" dirty="0"/>
              <a:t>Counting sort –assumes that the input consist of integers in a small range.</a:t>
            </a:r>
          </a:p>
          <a:p>
            <a:pPr lvl="1"/>
            <a:r>
              <a:rPr lang="en-US" sz="2000" dirty="0"/>
              <a:t>Bucket sort – assumes that the input is generated by a random process that distributes elements uniformly over the interval 0 </a:t>
            </a:r>
            <a:r>
              <a:rPr lang="en-US" sz="2000" dirty="0" smtClean="0"/>
              <a:t>≤ </a:t>
            </a:r>
            <a:r>
              <a:rPr lang="en-US" sz="2000" dirty="0"/>
              <a:t>k &lt; 1</a:t>
            </a:r>
          </a:p>
          <a:p>
            <a:pPr>
              <a:buClr>
                <a:schemeClr val="tx2"/>
              </a:buClr>
            </a:pPr>
            <a:endParaRPr lang="en-US" sz="2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6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(Bucket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>
              <a:buClr>
                <a:schemeClr val="tx2"/>
              </a:buClr>
            </a:pPr>
            <a:r>
              <a:rPr lang="en-US" altLang="ko-KR" sz="2400" dirty="0">
                <a:solidFill>
                  <a:srgbClr val="000000"/>
                </a:solidFill>
                <a:ea typeface="Batang" pitchFamily="18" charset="-127"/>
              </a:rPr>
              <a:t>The idea of bucket sort is divide the interval [0, 1) into n equal-sized subinterval called bucket, and then distribute the n input numbers into the bucket</a:t>
            </a:r>
            <a:r>
              <a:rPr lang="en-US" altLang="ko-KR" sz="24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chemeClr val="tx2"/>
              </a:buClr>
            </a:pPr>
            <a:r>
              <a:rPr lang="en-US" altLang="ko-KR" sz="2400" dirty="0" smtClean="0">
                <a:solidFill>
                  <a:srgbClr val="000000"/>
                </a:solidFill>
                <a:ea typeface="Batang" pitchFamily="18" charset="-127"/>
              </a:rPr>
              <a:t>Since the inputs are uniformly and independently distributed, there is not many elements in each bucket.</a:t>
            </a:r>
          </a:p>
          <a:p>
            <a:pPr lvl="0" algn="just">
              <a:buClr>
                <a:schemeClr val="tx2"/>
              </a:buClr>
            </a:pPr>
            <a:r>
              <a:rPr lang="en-US" altLang="ko-KR" sz="2400" dirty="0" smtClean="0">
                <a:solidFill>
                  <a:srgbClr val="000000"/>
                </a:solidFill>
                <a:ea typeface="Batang" pitchFamily="18" charset="-127"/>
              </a:rPr>
              <a:t>Each buckets are sorted by insertion sort. </a:t>
            </a:r>
            <a:endParaRPr lang="en-US" altLang="ko-KR" sz="2400" dirty="0">
              <a:solidFill>
                <a:srgbClr val="000000"/>
              </a:solidFill>
              <a:ea typeface="Batang" pitchFamily="18" charset="-127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46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Sorting in Linear Time</a:t>
            </a:r>
            <a:br>
              <a:rPr lang="en-US" dirty="0">
                <a:solidFill>
                  <a:srgbClr val="1F497D"/>
                </a:solidFill>
              </a:rPr>
            </a:br>
            <a:r>
              <a:rPr lang="en-US" sz="3200" dirty="0">
                <a:solidFill>
                  <a:srgbClr val="1F497D"/>
                </a:solidFill>
              </a:rPr>
              <a:t>(Bucket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8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8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8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8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8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02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2100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2101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2102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2103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2104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2105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2106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2107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2108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2109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2110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2111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2112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3" name="Rectangle 17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4" name="Rectangle 18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5" name="Rectangle 19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6" name="Rectangle 20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7" name="Rectangle 21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8" name="Rectangle 22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19" name="Rectangle 23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0" name="Rectangle 24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1" name="Rectangle 25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2122" name="Rectangle 26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2123" name="Text Box 27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2124" name="Text Box 28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2125" name="Text Box 29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2126" name="Text Box 30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2127" name="Text Box 31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2128" name="Text Box 32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2129" name="Text Box 33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2130" name="Text Box 34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2131" name="Text Box 35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2132" name="Text Box 36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2133" name="Line 37"/>
          <p:cNvSpPr>
            <a:spLocks noChangeShapeType="1"/>
          </p:cNvSpPr>
          <p:nvPr/>
        </p:nvSpPr>
        <p:spPr bwMode="auto">
          <a:xfrm flipV="1">
            <a:off x="23622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734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3123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3124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3125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3126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3127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3128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3129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3130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3131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3132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3133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3134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3135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3136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7" name="Rectangle 17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3138" name="Rectangle 18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39" name="Rectangle 19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0" name="Rectangle 20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1" name="Rectangle 21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2" name="Rectangle 22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3" name="Rectangle 23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4" name="Rectangle 24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5" name="Rectangle 25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6" name="Rectangle 26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7" name="Rectangle 27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3148" name="Rectangle 28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3149" name="Line 29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3150" name="Text Box 30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3151" name="Text Box 31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3152" name="Text Box 32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3153" name="Text Box 33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3154" name="Text Box 34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3155" name="Text Box 35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3156" name="Text Box 36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3157" name="Text Box 37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3158" name="Text Box 38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3159" name="Text Box 39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3160" name="Line 40"/>
          <p:cNvSpPr>
            <a:spLocks noChangeShapeType="1"/>
          </p:cNvSpPr>
          <p:nvPr/>
        </p:nvSpPr>
        <p:spPr bwMode="auto">
          <a:xfrm flipV="1">
            <a:off x="28956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3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28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4147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4148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4149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4150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4151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4152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4153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4154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4155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4156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4157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4158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4159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4160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1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4162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3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4164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5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6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7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8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69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0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1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2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3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4174" name="Rectangle 30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4175" name="Line 31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6" name="Line 32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4177" name="Text Box 33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4178" name="Text Box 34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4179" name="Text Box 35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4180" name="Text Box 36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4181" name="Text Box 37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4182" name="Text Box 38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4183" name="Text Box 39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4184" name="Text Box 40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4185" name="Text Box 41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4186" name="Text Box 42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4187" name="Line 43"/>
          <p:cNvSpPr>
            <a:spLocks noChangeShapeType="1"/>
          </p:cNvSpPr>
          <p:nvPr/>
        </p:nvSpPr>
        <p:spPr bwMode="auto">
          <a:xfrm flipV="1">
            <a:off x="33528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23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5171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5172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5173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5174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5175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5176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5177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5178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5179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5180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5181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5182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5183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5184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5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5186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7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5188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89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0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1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2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3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4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5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6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7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198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5199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5200" name="Rectangle 32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5201" name="Line 33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2" name="Line 34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3" name="Line 35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5204" name="Text Box 36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5205" name="Text Box 37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5206" name="Text Box 38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5207" name="Text Box 39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5208" name="Text Box 40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5209" name="Text Box 41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5210" name="Text Box 42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5211" name="Text Box 43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5212" name="Text Box 44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5213" name="Text Box 45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5214" name="Line 46"/>
          <p:cNvSpPr>
            <a:spLocks noChangeShapeType="1"/>
          </p:cNvSpPr>
          <p:nvPr/>
        </p:nvSpPr>
        <p:spPr bwMode="auto">
          <a:xfrm flipV="1">
            <a:off x="38100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49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015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6195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6196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6197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6198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6199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6200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6201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6202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6203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6204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6205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6206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6207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6208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09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6210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1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6212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3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4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5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6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7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8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19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0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1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2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6223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4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6225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6226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6227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8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29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0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6231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6232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6233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6234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6235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6236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6237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6238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6239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6240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6241" name="Line 49"/>
          <p:cNvSpPr>
            <a:spLocks noChangeShapeType="1"/>
          </p:cNvSpPr>
          <p:nvPr/>
        </p:nvSpPr>
        <p:spPr bwMode="auto">
          <a:xfrm flipV="1">
            <a:off x="42672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2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886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</a:t>
            </a:r>
            <a:r>
              <a:rPr lang="en-US" dirty="0" smtClean="0"/>
              <a:t>Time</a:t>
            </a:r>
            <a:br>
              <a:rPr lang="en-US" dirty="0" smtClean="0"/>
            </a:br>
            <a:r>
              <a:rPr lang="en-US" sz="3200" dirty="0" smtClean="0"/>
              <a:t>(Counting Sort)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lvl="0" indent="-609600">
              <a:lnSpc>
                <a:spcPct val="90000"/>
              </a:lnSpc>
              <a:buClr>
                <a:srgbClr val="666600"/>
              </a:buClr>
              <a:buNone/>
            </a:pPr>
            <a:r>
              <a:rPr lang="en-US" dirty="0">
                <a:solidFill>
                  <a:srgbClr val="000000"/>
                </a:solidFill>
              </a:rPr>
              <a:t>Input list</a:t>
            </a:r>
          </a:p>
          <a:p>
            <a:pPr marL="609600" lvl="0" indent="-609600">
              <a:lnSpc>
                <a:spcPct val="90000"/>
              </a:lnSpc>
              <a:buClr>
                <a:schemeClr val="tx2"/>
              </a:buClr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  <a:ea typeface="바탕" pitchFamily="18" charset="-127"/>
              </a:rPr>
              <a:t>n input elements is an integer in the range </a:t>
            </a:r>
            <a:r>
              <a:rPr lang="en-US" dirty="0" smtClean="0">
                <a:solidFill>
                  <a:srgbClr val="000000"/>
                </a:solidFill>
                <a:ea typeface="바탕" pitchFamily="18" charset="-127"/>
              </a:rPr>
              <a:t>0 </a:t>
            </a:r>
            <a:r>
              <a:rPr lang="en-US" dirty="0">
                <a:solidFill>
                  <a:srgbClr val="000000"/>
                </a:solidFill>
                <a:ea typeface="바탕" pitchFamily="18" charset="-127"/>
              </a:rPr>
              <a:t>to k for some input integer k</a:t>
            </a:r>
            <a:r>
              <a:rPr lang="en-US" dirty="0">
                <a:solidFill>
                  <a:srgbClr val="000000"/>
                </a:solidFill>
              </a:rPr>
              <a:t>.</a:t>
            </a:r>
          </a:p>
          <a:p>
            <a:pPr marL="609600" lvl="0" indent="-609600">
              <a:lnSpc>
                <a:spcPct val="90000"/>
              </a:lnSpc>
              <a:buClr>
                <a:schemeClr val="tx2"/>
              </a:buClr>
              <a:buFontTx/>
              <a:buAutoNum type="arabicPeriod"/>
            </a:pPr>
            <a:r>
              <a:rPr lang="en-US" dirty="0">
                <a:solidFill>
                  <a:srgbClr val="000000"/>
                </a:solidFill>
              </a:rPr>
              <a:t>If size of k = O(n), running time for counting sort takes O(n).</a:t>
            </a:r>
          </a:p>
          <a:p>
            <a:pPr marL="609600" lvl="0" indent="-609600" algn="just">
              <a:lnSpc>
                <a:spcPct val="90000"/>
              </a:lnSpc>
              <a:buClr>
                <a:schemeClr val="tx2"/>
              </a:buClr>
              <a:buFontTx/>
              <a:buAutoNum type="arabicPeriod"/>
            </a:pPr>
            <a:r>
              <a:rPr lang="en-US" altLang="ko-KR" dirty="0">
                <a:solidFill>
                  <a:srgbClr val="000000"/>
                </a:solidFill>
                <a:ea typeface="바탕" pitchFamily="18" charset="-127"/>
              </a:rPr>
              <a:t>We need two other arrays: </a:t>
            </a:r>
          </a:p>
          <a:p>
            <a:pPr marL="990600" lvl="1" indent="-533400" algn="just">
              <a:lnSpc>
                <a:spcPct val="90000"/>
              </a:lnSpc>
              <a:buFontTx/>
              <a:buChar char="•"/>
            </a:pPr>
            <a:r>
              <a:rPr lang="en-US" altLang="ko-KR" dirty="0">
                <a:solidFill>
                  <a:srgbClr val="000000"/>
                </a:solidFill>
                <a:ea typeface="바탕" pitchFamily="18" charset="-127"/>
              </a:rPr>
              <a:t>B[1 .. n] </a:t>
            </a:r>
            <a:r>
              <a:rPr lang="en-US" altLang="ko-KR" dirty="0">
                <a:solidFill>
                  <a:srgbClr val="000000"/>
                </a:solidFill>
                <a:latin typeface="Times New Roman"/>
                <a:ea typeface="바탕" pitchFamily="18" charset="-127"/>
              </a:rPr>
              <a:t>–</a:t>
            </a:r>
            <a:r>
              <a:rPr lang="en-US" altLang="ko-KR" dirty="0">
                <a:solidFill>
                  <a:srgbClr val="000000"/>
                </a:solidFill>
                <a:ea typeface="바탕" pitchFamily="18" charset="-127"/>
              </a:rPr>
              <a:t> hold output</a:t>
            </a:r>
          </a:p>
          <a:p>
            <a:pPr marL="990600" lvl="1" indent="-533400" algn="just">
              <a:lnSpc>
                <a:spcPct val="90000"/>
              </a:lnSpc>
              <a:buFontTx/>
              <a:buChar char="•"/>
            </a:pPr>
            <a:r>
              <a:rPr lang="en-US" altLang="ko-KR" dirty="0" smtClean="0">
                <a:solidFill>
                  <a:srgbClr val="000000"/>
                </a:solidFill>
                <a:ea typeface="바탕" pitchFamily="18" charset="-127"/>
              </a:rPr>
              <a:t>C[0 </a:t>
            </a:r>
            <a:r>
              <a:rPr lang="en-US" altLang="ko-KR" dirty="0">
                <a:solidFill>
                  <a:srgbClr val="000000"/>
                </a:solidFill>
                <a:ea typeface="바탕" pitchFamily="18" charset="-127"/>
              </a:rPr>
              <a:t>.. k] </a:t>
            </a:r>
            <a:r>
              <a:rPr lang="en-US" altLang="ko-KR" dirty="0">
                <a:solidFill>
                  <a:srgbClr val="000000"/>
                </a:solidFill>
                <a:latin typeface="Times New Roman"/>
                <a:ea typeface="바탕" pitchFamily="18" charset="-127"/>
              </a:rPr>
              <a:t>–</a:t>
            </a:r>
            <a:r>
              <a:rPr lang="en-US" altLang="ko-KR" dirty="0">
                <a:solidFill>
                  <a:srgbClr val="000000"/>
                </a:solidFill>
                <a:ea typeface="바탕" pitchFamily="18" charset="-127"/>
              </a:rPr>
              <a:t> hold the counting information</a:t>
            </a: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7219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7220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7221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7222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7223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7224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7225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7226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7227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7228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7229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7230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7231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7232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3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7234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5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7236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7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8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39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0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1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2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3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4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5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6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7247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7249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50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7251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2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3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4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7256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7257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7258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7259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7260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7261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7262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7263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7264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7265" name="Line 49"/>
          <p:cNvSpPr>
            <a:spLocks noChangeShapeType="1"/>
          </p:cNvSpPr>
          <p:nvPr/>
        </p:nvSpPr>
        <p:spPr bwMode="auto">
          <a:xfrm flipV="1">
            <a:off x="47244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7266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7267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7268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TextBox 52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5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35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8243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8244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8245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8246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8247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8248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8249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8250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8251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8252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8253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8254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8255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8256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7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8258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59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8260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1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2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3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4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5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6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7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8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69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0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8271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2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8273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74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8275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76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77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78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79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8280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8281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8282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8283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8284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8285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8286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8287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8288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8289" name="Line 49"/>
          <p:cNvSpPr>
            <a:spLocks noChangeShapeType="1"/>
          </p:cNvSpPr>
          <p:nvPr/>
        </p:nvSpPr>
        <p:spPr bwMode="auto">
          <a:xfrm flipV="1">
            <a:off x="51816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0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8291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2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8293" name="Rectangle 53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8294" name="Rectangle 54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8295" name="Line 55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5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46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9268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9269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9270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9271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9272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9273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9274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39275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39276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39277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39278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39279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39280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1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39282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3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39284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5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6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7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8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89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0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1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2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3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4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39295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6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39297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298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39299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00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01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02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03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39304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39305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39306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39307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39308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39309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39310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39311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39312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39313" name="Line 49"/>
          <p:cNvSpPr>
            <a:spLocks noChangeShapeType="1"/>
          </p:cNvSpPr>
          <p:nvPr/>
        </p:nvSpPr>
        <p:spPr bwMode="auto">
          <a:xfrm flipV="1">
            <a:off x="56388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14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39315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16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17" name="Rectangle 53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39318" name="Rectangle 54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19" name="Line 55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9320" name="Rectangle 56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39321" name="Rectangle 57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9322" name="Line 58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" name="TextBox 58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1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097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0291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0292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0293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0294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0295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0296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0297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0298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0299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0300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0301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0302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0303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0304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5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0306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7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0308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09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0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1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2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3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4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5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6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7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18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0319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0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0321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22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0323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4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5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6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27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0328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0329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0330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0331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0332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0333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0334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0335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0336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0337" name="Line 49"/>
          <p:cNvSpPr>
            <a:spLocks noChangeShapeType="1"/>
          </p:cNvSpPr>
          <p:nvPr/>
        </p:nvSpPr>
        <p:spPr bwMode="auto">
          <a:xfrm flipV="1">
            <a:off x="60960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38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0339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40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1" name="Rectangle 53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0342" name="Rectangle 54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43" name="Line 55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4" name="Rectangle 56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0345" name="Rectangle 57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46" name="Line 58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0347" name="Rectangle 59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0348" name="Rectangle 60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0349" name="Line 61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3" name="TextBox 62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4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64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1315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1316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1317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1318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1319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1320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1321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1322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1323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1324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1325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1326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1327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1328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29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1330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1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1332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3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4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5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6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7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8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39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0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1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2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1343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4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1345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46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1347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8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49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0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51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1352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1353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1354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1355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1356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1357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1358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1359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1360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1361" name="Line 49"/>
          <p:cNvSpPr>
            <a:spLocks noChangeShapeType="1"/>
          </p:cNvSpPr>
          <p:nvPr/>
        </p:nvSpPr>
        <p:spPr bwMode="auto">
          <a:xfrm flipV="1">
            <a:off x="65532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2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1363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4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5" name="Rectangle 53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1366" name="Rectangle 54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67" name="Line 55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68" name="Rectangle 56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1369" name="Rectangle 57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70" name="Line 58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1" name="Rectangle 59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1372" name="Rectangle 60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73" name="Line 61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1374" name="Rectangle 62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1375" name="Rectangle 63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1376" name="Line 64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67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2339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2340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2341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2342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2343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2344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2345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2346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2347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2348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2349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2350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2351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2352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3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2354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5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2356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7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8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59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0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1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2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3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4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5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6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2367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68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2369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70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2371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2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3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4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75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2376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2377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2378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2379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2380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2381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2382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2383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2384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2385" name="Line 49"/>
          <p:cNvSpPr>
            <a:spLocks noChangeShapeType="1"/>
          </p:cNvSpPr>
          <p:nvPr/>
        </p:nvSpPr>
        <p:spPr bwMode="auto">
          <a:xfrm flipV="1">
            <a:off x="70104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6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2387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88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89" name="Rectangle 53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2390" name="Rectangle 54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1" name="Line 55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2" name="Rectangle 56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2393" name="Rectangle 57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4" name="Line 58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5" name="Rectangle 59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2396" name="Rectangle 60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397" name="Line 61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398" name="Rectangle 62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2399" name="Rectangle 63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0" name="Line 64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2401" name="Rectangle 65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2402" name="Rectangle 66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2403" name="Line 67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0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6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3363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3364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3365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3366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3367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3368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3369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3370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3371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3372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3373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3374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3376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7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3378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79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3380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1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2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3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4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5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6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7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8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89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0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3391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2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3393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394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3395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6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7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8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399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3400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3401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3402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3403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3404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3405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3406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3407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3408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3409" name="Line 49"/>
          <p:cNvSpPr>
            <a:spLocks noChangeShapeType="1"/>
          </p:cNvSpPr>
          <p:nvPr/>
        </p:nvSpPr>
        <p:spPr bwMode="auto">
          <a:xfrm flipV="1">
            <a:off x="74676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0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3411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2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3" name="Rectangle 53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3414" name="Rectangle 54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5" name="Line 55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6" name="Rectangle 56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3417" name="Rectangle 57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18" name="Line 58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19" name="Rectangle 59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3420" name="Rectangle 60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1" name="Line 61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2" name="Rectangle 62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3423" name="Rectangle 63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4" name="Line 64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5" name="Rectangle 65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3426" name="Rectangle 66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27" name="Line 67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3428" name="Rectangle 68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3429" name="Rectangle 69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3430" name="Line 70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1" name="TextBox 70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2" name="TextBox 71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3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1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4390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4391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4392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4393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4394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4395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4396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4397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4398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4399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1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4402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3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4404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5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6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7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8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09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0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1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2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3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4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4415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6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4417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18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4419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0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1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2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23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4424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4425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4426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4427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4428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4429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4430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4431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4432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4433" name="Line 49"/>
          <p:cNvSpPr>
            <a:spLocks noChangeShapeType="1"/>
          </p:cNvSpPr>
          <p:nvPr/>
        </p:nvSpPr>
        <p:spPr bwMode="auto">
          <a:xfrm flipV="1">
            <a:off x="7924800" y="2133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4" name="Rectangle 50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4435" name="Rectangle 51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6" name="Line 52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37" name="Rectangle 53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4438" name="Rectangle 54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39" name="Line 55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0" name="Rectangle 56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4441" name="Rectangle 57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42" name="Line 58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3" name="Rectangle 59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4444" name="Rectangle 60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45" name="Line 61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6" name="Rectangle 62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4447" name="Rectangle 63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48" name="Line 64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49" name="Rectangle 65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4450" name="Rectangle 66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51" name="Line 67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2" name="Rectangle 68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4453" name="Rectangle 69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54" name="Line 70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4455" name="Rectangle 71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4456" name="Rectangle 72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4457" name="Line 73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5" name="TextBox 74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6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70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5411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5412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5413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5414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5415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5416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5417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5418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5419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5420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5421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5422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5423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5424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5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5426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7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5428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29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0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1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2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3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4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5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6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7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38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5439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0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5441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42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5443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4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5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6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47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5448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5449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5450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5451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5452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5453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5454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5455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5456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5457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5458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59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0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5461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2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3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5464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5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6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5467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68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69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5470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71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2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5473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74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5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5476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77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78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5479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0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5481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5482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5483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48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6435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6436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6437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6438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6439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6440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6441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6442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6443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6444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6445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6446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6447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6448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49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6450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1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6452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3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4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5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6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7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8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59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0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1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2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6463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4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6465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66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6467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8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69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70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71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6472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6473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6474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6475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6476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6477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6478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6479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6480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6481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6482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83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84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6485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86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87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6488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89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90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6491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92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93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6494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95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96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6497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498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499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6500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01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502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6503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04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6505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6506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6507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0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8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8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r>
              <a:rPr lang="en-US" altLang="ko-KR" sz="1800" dirty="0" smtClean="0">
                <a:solidFill>
                  <a:srgbClr val="00B05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// array C is used for counting number of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8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r>
              <a:rPr lang="en-US" altLang="ko-KR" sz="1800" dirty="0" smtClean="0">
                <a:solidFill>
                  <a:srgbClr val="00B05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// </a:t>
            </a:r>
            <a:r>
              <a:rPr lang="en-US" altLang="ko-KR" sz="1800" dirty="0" err="1" smtClean="0">
                <a:solidFill>
                  <a:srgbClr val="00B05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ith</a:t>
            </a:r>
            <a:r>
              <a:rPr lang="en-US" altLang="ko-KR" sz="1800" dirty="0" smtClean="0">
                <a:solidFill>
                  <a:srgbClr val="00B05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 in the list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    </a:t>
            </a:r>
            <a:r>
              <a:rPr lang="en-US" altLang="ko-KR" sz="1800" dirty="0" smtClean="0">
                <a:solidFill>
                  <a:srgbClr val="00B05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// count the number of </a:t>
            </a:r>
            <a:r>
              <a:rPr lang="en-US" altLang="ko-KR" sz="1800" dirty="0" err="1" smtClean="0">
                <a:solidFill>
                  <a:srgbClr val="00B05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8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8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8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165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7461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7462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7463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7464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7465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7466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7467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7468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7469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7470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7471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7472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3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7474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5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7476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7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8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79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0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1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2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3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4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5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6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7487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88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7489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490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7491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92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93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94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495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7496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7497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7498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7499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7500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7501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7502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7503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7504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7505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7506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07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08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7509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10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11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7512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13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14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7515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16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17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7518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19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0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7521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22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3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7524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25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6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7527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28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7529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7530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7531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467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8483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8485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8486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8487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8488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8489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8490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8491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8492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8493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8494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8496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7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8498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499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8500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1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2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3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4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5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6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7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8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09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0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8511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2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8513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14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8515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16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17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18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19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8520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8521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8522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8523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8524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8525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8526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8527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8528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8529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8530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1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32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8533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4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35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8536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37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38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8539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0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41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8542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3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44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8545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6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47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8548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49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50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8551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2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8553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8554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8555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283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49507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9509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9510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9511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9512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9513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9514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9515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9516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9517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9518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49520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1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49522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3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49524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5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6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7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8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29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0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1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2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3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4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49535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6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49537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38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9539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40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41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42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43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49544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49545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49546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49547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49548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49549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49550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49551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49552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49553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49554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5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56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49557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58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59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49560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1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62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49563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4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65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49566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67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68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49569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0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1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49572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3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4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49575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6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9577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49578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49579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9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50531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50533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50534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50535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50536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50537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50538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50539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50540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50541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50542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50544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5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50546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7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50548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49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0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1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2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3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4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5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6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7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58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50559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0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50561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62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50563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64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65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66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67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50568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50569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50570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50571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50572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50573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50574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50575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50576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50577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50578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79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80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50581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2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83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50584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5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86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50587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88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89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50590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1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92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50593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4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95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50596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597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598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50599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0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0601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50602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0603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495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51555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51557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51558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51559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51560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51561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51562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51563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51564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51565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51566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51568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69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51570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1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51572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3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4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5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6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7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8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79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0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1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2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51583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4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51585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586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51587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8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89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90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591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51592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51593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51594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51595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51596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51597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51598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51599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51600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51601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51602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03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04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51605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06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07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51608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09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10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51611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12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13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51614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15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16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51617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18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19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51620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1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22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51623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4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1625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51626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1627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78" name="Content Placeholder 2"/>
          <p:cNvSpPr>
            <a:spLocks noGrp="1"/>
          </p:cNvSpPr>
          <p:nvPr>
            <p:ph idx="1"/>
          </p:nvPr>
        </p:nvSpPr>
        <p:spPr>
          <a:xfrm>
            <a:off x="3733800" y="3962400"/>
            <a:ext cx="5181600" cy="2209800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0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0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0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0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0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0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0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sz="10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2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ea typeface="Batang" pitchFamily="18" charset="-127"/>
              </a:rPr>
              <a:t>Sorting in Linear Time</a:t>
            </a:r>
            <a:br>
              <a:rPr lang="en-US" sz="4000" dirty="0">
                <a:ea typeface="Batang" pitchFamily="18" charset="-127"/>
              </a:rPr>
            </a:br>
            <a:r>
              <a:rPr lang="en-US" sz="2800" dirty="0">
                <a:ea typeface="Batang" pitchFamily="18" charset="-127"/>
              </a:rPr>
              <a:t>(Bucket Sort)</a:t>
            </a:r>
          </a:p>
        </p:txBody>
      </p:sp>
      <p:sp>
        <p:nvSpPr>
          <p:cNvPr id="152579" name="Rectangle 3"/>
          <p:cNvSpPr>
            <a:spLocks noChangeArrowheads="1"/>
          </p:cNvSpPr>
          <p:nvPr/>
        </p:nvSpPr>
        <p:spPr bwMode="auto">
          <a:xfrm>
            <a:off x="2209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2667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52581" name="Rectangle 5"/>
          <p:cNvSpPr>
            <a:spLocks noChangeArrowheads="1"/>
          </p:cNvSpPr>
          <p:nvPr/>
        </p:nvSpPr>
        <p:spPr bwMode="auto">
          <a:xfrm>
            <a:off x="3124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52582" name="Rectangle 6"/>
          <p:cNvSpPr>
            <a:spLocks noChangeArrowheads="1"/>
          </p:cNvSpPr>
          <p:nvPr/>
        </p:nvSpPr>
        <p:spPr bwMode="auto">
          <a:xfrm>
            <a:off x="3581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4038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4495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4953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52586" name="Rectangle 10"/>
          <p:cNvSpPr>
            <a:spLocks noChangeArrowheads="1"/>
          </p:cNvSpPr>
          <p:nvPr/>
        </p:nvSpPr>
        <p:spPr bwMode="auto">
          <a:xfrm>
            <a:off x="5410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52587" name="Rectangle 11"/>
          <p:cNvSpPr>
            <a:spLocks noChangeArrowheads="1"/>
          </p:cNvSpPr>
          <p:nvPr/>
        </p:nvSpPr>
        <p:spPr bwMode="auto">
          <a:xfrm>
            <a:off x="58674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52588" name="Rectangle 12"/>
          <p:cNvSpPr>
            <a:spLocks noChangeArrowheads="1"/>
          </p:cNvSpPr>
          <p:nvPr/>
        </p:nvSpPr>
        <p:spPr bwMode="auto">
          <a:xfrm>
            <a:off x="63246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52589" name="Rectangle 13"/>
          <p:cNvSpPr>
            <a:spLocks noChangeArrowheads="1"/>
          </p:cNvSpPr>
          <p:nvPr/>
        </p:nvSpPr>
        <p:spPr bwMode="auto">
          <a:xfrm>
            <a:off x="67818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52590" name="Rectangle 14"/>
          <p:cNvSpPr>
            <a:spLocks noChangeArrowheads="1"/>
          </p:cNvSpPr>
          <p:nvPr/>
        </p:nvSpPr>
        <p:spPr bwMode="auto">
          <a:xfrm>
            <a:off x="72390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2057400" y="1524000"/>
            <a:ext cx="61722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000">
                <a:latin typeface="Arial" pitchFamily="34" charset="0"/>
              </a:rPr>
              <a:t>     1            2            3           4           5          6           7            8            9         10         11        12          13</a:t>
            </a:r>
          </a:p>
        </p:txBody>
      </p:sp>
      <p:sp>
        <p:nvSpPr>
          <p:cNvPr id="152592" name="Rectangle 16"/>
          <p:cNvSpPr>
            <a:spLocks noChangeArrowheads="1"/>
          </p:cNvSpPr>
          <p:nvPr/>
        </p:nvSpPr>
        <p:spPr bwMode="auto">
          <a:xfrm>
            <a:off x="1066800" y="2057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3" name="Rectangle 17"/>
          <p:cNvSpPr>
            <a:spLocks noChangeArrowheads="1"/>
          </p:cNvSpPr>
          <p:nvPr/>
        </p:nvSpPr>
        <p:spPr bwMode="auto">
          <a:xfrm>
            <a:off x="17970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.21</a:t>
            </a:r>
          </a:p>
        </p:txBody>
      </p:sp>
      <p:sp>
        <p:nvSpPr>
          <p:cNvPr id="152594" name="Rectangle 18"/>
          <p:cNvSpPr>
            <a:spLocks noChangeArrowheads="1"/>
          </p:cNvSpPr>
          <p:nvPr/>
        </p:nvSpPr>
        <p:spPr bwMode="auto">
          <a:xfrm>
            <a:off x="22542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5" name="Rectangle 19"/>
          <p:cNvSpPr>
            <a:spLocks noChangeArrowheads="1"/>
          </p:cNvSpPr>
          <p:nvPr/>
        </p:nvSpPr>
        <p:spPr bwMode="auto">
          <a:xfrm>
            <a:off x="18129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.33</a:t>
            </a:r>
          </a:p>
        </p:txBody>
      </p:sp>
      <p:sp>
        <p:nvSpPr>
          <p:cNvPr id="152596" name="Rectangle 20"/>
          <p:cNvSpPr>
            <a:spLocks noChangeArrowheads="1"/>
          </p:cNvSpPr>
          <p:nvPr/>
        </p:nvSpPr>
        <p:spPr bwMode="auto">
          <a:xfrm>
            <a:off x="22701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7" name="Rectangle 21"/>
          <p:cNvSpPr>
            <a:spLocks noChangeArrowheads="1"/>
          </p:cNvSpPr>
          <p:nvPr/>
        </p:nvSpPr>
        <p:spPr bwMode="auto">
          <a:xfrm>
            <a:off x="1066800" y="2514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8" name="Rectangle 22"/>
          <p:cNvSpPr>
            <a:spLocks noChangeArrowheads="1"/>
          </p:cNvSpPr>
          <p:nvPr/>
        </p:nvSpPr>
        <p:spPr bwMode="auto">
          <a:xfrm>
            <a:off x="1066800" y="29718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599" name="Rectangle 23"/>
          <p:cNvSpPr>
            <a:spLocks noChangeArrowheads="1"/>
          </p:cNvSpPr>
          <p:nvPr/>
        </p:nvSpPr>
        <p:spPr bwMode="auto">
          <a:xfrm>
            <a:off x="1066800" y="34290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0" name="Rectangle 24"/>
          <p:cNvSpPr>
            <a:spLocks noChangeArrowheads="1"/>
          </p:cNvSpPr>
          <p:nvPr/>
        </p:nvSpPr>
        <p:spPr bwMode="auto">
          <a:xfrm>
            <a:off x="1066800" y="38862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1" name="Rectangle 25"/>
          <p:cNvSpPr>
            <a:spLocks noChangeArrowheads="1"/>
          </p:cNvSpPr>
          <p:nvPr/>
        </p:nvSpPr>
        <p:spPr bwMode="auto">
          <a:xfrm>
            <a:off x="1066800" y="43434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2" name="Rectangle 26"/>
          <p:cNvSpPr>
            <a:spLocks noChangeArrowheads="1"/>
          </p:cNvSpPr>
          <p:nvPr/>
        </p:nvSpPr>
        <p:spPr bwMode="auto">
          <a:xfrm>
            <a:off x="1066800" y="48006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3" name="Rectangle 27"/>
          <p:cNvSpPr>
            <a:spLocks noChangeArrowheads="1"/>
          </p:cNvSpPr>
          <p:nvPr/>
        </p:nvSpPr>
        <p:spPr bwMode="auto">
          <a:xfrm>
            <a:off x="1066800" y="52578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4" name="Rectangle 28"/>
          <p:cNvSpPr>
            <a:spLocks noChangeArrowheads="1"/>
          </p:cNvSpPr>
          <p:nvPr/>
        </p:nvSpPr>
        <p:spPr bwMode="auto">
          <a:xfrm>
            <a:off x="1066800" y="57150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5" name="Rectangle 29"/>
          <p:cNvSpPr>
            <a:spLocks noChangeArrowheads="1"/>
          </p:cNvSpPr>
          <p:nvPr/>
        </p:nvSpPr>
        <p:spPr bwMode="auto">
          <a:xfrm>
            <a:off x="1066800" y="6172200"/>
            <a:ext cx="381000" cy="4572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6" name="Rectangle 30"/>
          <p:cNvSpPr>
            <a:spLocks noChangeArrowheads="1"/>
          </p:cNvSpPr>
          <p:nvPr/>
        </p:nvSpPr>
        <p:spPr bwMode="auto">
          <a:xfrm>
            <a:off x="18224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.44</a:t>
            </a:r>
          </a:p>
        </p:txBody>
      </p:sp>
      <p:sp>
        <p:nvSpPr>
          <p:cNvPr id="152607" name="Rectangle 31"/>
          <p:cNvSpPr>
            <a:spLocks noChangeArrowheads="1"/>
          </p:cNvSpPr>
          <p:nvPr/>
        </p:nvSpPr>
        <p:spPr bwMode="auto">
          <a:xfrm>
            <a:off x="22796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08" name="Rectangle 32"/>
          <p:cNvSpPr>
            <a:spLocks noChangeArrowheads="1"/>
          </p:cNvSpPr>
          <p:nvPr/>
        </p:nvSpPr>
        <p:spPr bwMode="auto">
          <a:xfrm>
            <a:off x="1797050" y="4435475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.54</a:t>
            </a:r>
          </a:p>
        </p:txBody>
      </p:sp>
      <p:sp>
        <p:nvSpPr>
          <p:cNvPr id="152609" name="Rectangle 33"/>
          <p:cNvSpPr>
            <a:spLocks noChangeArrowheads="1"/>
          </p:cNvSpPr>
          <p:nvPr/>
        </p:nvSpPr>
        <p:spPr bwMode="auto">
          <a:xfrm>
            <a:off x="2254250" y="4435475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10" name="Rectangle 34"/>
          <p:cNvSpPr>
            <a:spLocks noChangeArrowheads="1"/>
          </p:cNvSpPr>
          <p:nvPr/>
        </p:nvSpPr>
        <p:spPr bwMode="auto">
          <a:xfrm>
            <a:off x="7696200" y="1752600"/>
            <a:ext cx="457200" cy="3810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52611" name="Line 35"/>
          <p:cNvSpPr>
            <a:spLocks noChangeShapeType="1"/>
          </p:cNvSpPr>
          <p:nvPr/>
        </p:nvSpPr>
        <p:spPr bwMode="auto">
          <a:xfrm>
            <a:off x="1295400" y="3200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12" name="Line 36"/>
          <p:cNvSpPr>
            <a:spLocks noChangeShapeType="1"/>
          </p:cNvSpPr>
          <p:nvPr/>
        </p:nvSpPr>
        <p:spPr bwMode="auto">
          <a:xfrm>
            <a:off x="1295400" y="3657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13" name="Line 37"/>
          <p:cNvSpPr>
            <a:spLocks noChangeShapeType="1"/>
          </p:cNvSpPr>
          <p:nvPr/>
        </p:nvSpPr>
        <p:spPr bwMode="auto">
          <a:xfrm>
            <a:off x="1295400" y="4114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14" name="Line 38"/>
          <p:cNvSpPr>
            <a:spLocks noChangeShapeType="1"/>
          </p:cNvSpPr>
          <p:nvPr/>
        </p:nvSpPr>
        <p:spPr bwMode="auto">
          <a:xfrm>
            <a:off x="1295400" y="4572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15" name="Text Box 39"/>
          <p:cNvSpPr txBox="1">
            <a:spLocks noChangeArrowheads="1"/>
          </p:cNvSpPr>
          <p:nvPr/>
        </p:nvSpPr>
        <p:spPr bwMode="auto">
          <a:xfrm>
            <a:off x="685800" y="21336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0</a:t>
            </a:r>
            <a:endParaRPr lang="en-US">
              <a:latin typeface="Arial" pitchFamily="34" charset="0"/>
            </a:endParaRPr>
          </a:p>
        </p:txBody>
      </p:sp>
      <p:sp>
        <p:nvSpPr>
          <p:cNvPr id="152616" name="Text Box 40"/>
          <p:cNvSpPr txBox="1">
            <a:spLocks noChangeArrowheads="1"/>
          </p:cNvSpPr>
          <p:nvPr/>
        </p:nvSpPr>
        <p:spPr bwMode="auto">
          <a:xfrm>
            <a:off x="685800" y="25447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1</a:t>
            </a:r>
            <a:endParaRPr lang="en-US">
              <a:latin typeface="Arial" pitchFamily="34" charset="0"/>
            </a:endParaRPr>
          </a:p>
        </p:txBody>
      </p:sp>
      <p:sp>
        <p:nvSpPr>
          <p:cNvPr id="152617" name="Text Box 41"/>
          <p:cNvSpPr txBox="1">
            <a:spLocks noChangeArrowheads="1"/>
          </p:cNvSpPr>
          <p:nvPr/>
        </p:nvSpPr>
        <p:spPr bwMode="auto">
          <a:xfrm>
            <a:off x="685800" y="30480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2</a:t>
            </a:r>
            <a:endParaRPr lang="en-US">
              <a:latin typeface="Arial" pitchFamily="34" charset="0"/>
            </a:endParaRPr>
          </a:p>
        </p:txBody>
      </p:sp>
      <p:sp>
        <p:nvSpPr>
          <p:cNvPr id="152618" name="Text Box 42"/>
          <p:cNvSpPr txBox="1">
            <a:spLocks noChangeArrowheads="1"/>
          </p:cNvSpPr>
          <p:nvPr/>
        </p:nvSpPr>
        <p:spPr bwMode="auto">
          <a:xfrm>
            <a:off x="685800" y="3535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3</a:t>
            </a:r>
            <a:endParaRPr lang="en-US">
              <a:latin typeface="Arial" pitchFamily="34" charset="0"/>
            </a:endParaRPr>
          </a:p>
        </p:txBody>
      </p:sp>
      <p:sp>
        <p:nvSpPr>
          <p:cNvPr id="152619" name="Text Box 43"/>
          <p:cNvSpPr txBox="1">
            <a:spLocks noChangeArrowheads="1"/>
          </p:cNvSpPr>
          <p:nvPr/>
        </p:nvSpPr>
        <p:spPr bwMode="auto">
          <a:xfrm>
            <a:off x="685800" y="3992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4</a:t>
            </a:r>
            <a:endParaRPr lang="en-US">
              <a:latin typeface="Arial" pitchFamily="34" charset="0"/>
            </a:endParaRPr>
          </a:p>
        </p:txBody>
      </p:sp>
      <p:sp>
        <p:nvSpPr>
          <p:cNvPr id="152620" name="Text Box 44"/>
          <p:cNvSpPr txBox="1">
            <a:spLocks noChangeArrowheads="1"/>
          </p:cNvSpPr>
          <p:nvPr/>
        </p:nvSpPr>
        <p:spPr bwMode="auto">
          <a:xfrm>
            <a:off x="685800" y="4495800"/>
            <a:ext cx="30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5</a:t>
            </a:r>
            <a:endParaRPr lang="en-US">
              <a:latin typeface="Arial" pitchFamily="34" charset="0"/>
            </a:endParaRPr>
          </a:p>
        </p:txBody>
      </p:sp>
      <p:sp>
        <p:nvSpPr>
          <p:cNvPr id="152621" name="Text Box 45"/>
          <p:cNvSpPr txBox="1">
            <a:spLocks noChangeArrowheads="1"/>
          </p:cNvSpPr>
          <p:nvPr/>
        </p:nvSpPr>
        <p:spPr bwMode="auto">
          <a:xfrm>
            <a:off x="685800" y="49069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6</a:t>
            </a:r>
            <a:endParaRPr lang="en-US">
              <a:latin typeface="Arial" pitchFamily="34" charset="0"/>
            </a:endParaRPr>
          </a:p>
        </p:txBody>
      </p:sp>
      <p:sp>
        <p:nvSpPr>
          <p:cNvPr id="152622" name="Text Box 46"/>
          <p:cNvSpPr txBox="1">
            <a:spLocks noChangeArrowheads="1"/>
          </p:cNvSpPr>
          <p:nvPr/>
        </p:nvSpPr>
        <p:spPr bwMode="auto">
          <a:xfrm>
            <a:off x="685800" y="53641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7</a:t>
            </a:r>
            <a:endParaRPr lang="en-US">
              <a:latin typeface="Arial" pitchFamily="34" charset="0"/>
            </a:endParaRPr>
          </a:p>
        </p:txBody>
      </p:sp>
      <p:sp>
        <p:nvSpPr>
          <p:cNvPr id="152623" name="Text Box 47"/>
          <p:cNvSpPr txBox="1">
            <a:spLocks noChangeArrowheads="1"/>
          </p:cNvSpPr>
          <p:nvPr/>
        </p:nvSpPr>
        <p:spPr bwMode="auto">
          <a:xfrm>
            <a:off x="685800" y="58213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8</a:t>
            </a:r>
            <a:endParaRPr lang="en-US">
              <a:latin typeface="Arial" pitchFamily="34" charset="0"/>
            </a:endParaRPr>
          </a:p>
        </p:txBody>
      </p:sp>
      <p:sp>
        <p:nvSpPr>
          <p:cNvPr id="152624" name="Text Box 48"/>
          <p:cNvSpPr txBox="1">
            <a:spLocks noChangeArrowheads="1"/>
          </p:cNvSpPr>
          <p:nvPr/>
        </p:nvSpPr>
        <p:spPr bwMode="auto">
          <a:xfrm>
            <a:off x="685800" y="6278563"/>
            <a:ext cx="3048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1200">
                <a:latin typeface="Arial" pitchFamily="34" charset="0"/>
              </a:rPr>
              <a:t>9</a:t>
            </a:r>
            <a:endParaRPr lang="en-US">
              <a:latin typeface="Arial" pitchFamily="34" charset="0"/>
            </a:endParaRPr>
          </a:p>
        </p:txBody>
      </p:sp>
      <p:sp>
        <p:nvSpPr>
          <p:cNvPr id="152625" name="Rectangle 49"/>
          <p:cNvSpPr>
            <a:spLocks noChangeArrowheads="1"/>
          </p:cNvSpPr>
          <p:nvPr/>
        </p:nvSpPr>
        <p:spPr bwMode="auto">
          <a:xfrm>
            <a:off x="27273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.34</a:t>
            </a:r>
          </a:p>
        </p:txBody>
      </p:sp>
      <p:sp>
        <p:nvSpPr>
          <p:cNvPr id="152626" name="Rectangle 50"/>
          <p:cNvSpPr>
            <a:spLocks noChangeArrowheads="1"/>
          </p:cNvSpPr>
          <p:nvPr/>
        </p:nvSpPr>
        <p:spPr bwMode="auto">
          <a:xfrm>
            <a:off x="31845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27" name="Line 51"/>
          <p:cNvSpPr>
            <a:spLocks noChangeShapeType="1"/>
          </p:cNvSpPr>
          <p:nvPr/>
        </p:nvSpPr>
        <p:spPr bwMode="auto">
          <a:xfrm>
            <a:off x="24225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28" name="Rectangle 52"/>
          <p:cNvSpPr>
            <a:spLocks noChangeArrowheads="1"/>
          </p:cNvSpPr>
          <p:nvPr/>
        </p:nvSpPr>
        <p:spPr bwMode="auto">
          <a:xfrm>
            <a:off x="2711450" y="4435475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.56</a:t>
            </a:r>
          </a:p>
        </p:txBody>
      </p:sp>
      <p:sp>
        <p:nvSpPr>
          <p:cNvPr id="152629" name="Rectangle 53"/>
          <p:cNvSpPr>
            <a:spLocks noChangeArrowheads="1"/>
          </p:cNvSpPr>
          <p:nvPr/>
        </p:nvSpPr>
        <p:spPr bwMode="auto">
          <a:xfrm>
            <a:off x="3168650" y="4435475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30" name="Line 54"/>
          <p:cNvSpPr>
            <a:spLocks noChangeShapeType="1"/>
          </p:cNvSpPr>
          <p:nvPr/>
        </p:nvSpPr>
        <p:spPr bwMode="auto">
          <a:xfrm>
            <a:off x="2406650" y="466248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31" name="Rectangle 55"/>
          <p:cNvSpPr>
            <a:spLocks noChangeArrowheads="1"/>
          </p:cNvSpPr>
          <p:nvPr/>
        </p:nvSpPr>
        <p:spPr bwMode="auto">
          <a:xfrm>
            <a:off x="1800225" y="48768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.66</a:t>
            </a:r>
          </a:p>
        </p:txBody>
      </p:sp>
      <p:sp>
        <p:nvSpPr>
          <p:cNvPr id="152632" name="Rectangle 56"/>
          <p:cNvSpPr>
            <a:spLocks noChangeArrowheads="1"/>
          </p:cNvSpPr>
          <p:nvPr/>
        </p:nvSpPr>
        <p:spPr bwMode="auto">
          <a:xfrm>
            <a:off x="2257425" y="48768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33" name="Line 57"/>
          <p:cNvSpPr>
            <a:spLocks noChangeShapeType="1"/>
          </p:cNvSpPr>
          <p:nvPr/>
        </p:nvSpPr>
        <p:spPr bwMode="auto">
          <a:xfrm>
            <a:off x="1295400" y="5029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34" name="Rectangle 58"/>
          <p:cNvSpPr>
            <a:spLocks noChangeArrowheads="1"/>
          </p:cNvSpPr>
          <p:nvPr/>
        </p:nvSpPr>
        <p:spPr bwMode="auto">
          <a:xfrm>
            <a:off x="2736850" y="39624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.49</a:t>
            </a:r>
          </a:p>
        </p:txBody>
      </p:sp>
      <p:sp>
        <p:nvSpPr>
          <p:cNvPr id="152635" name="Rectangle 59"/>
          <p:cNvSpPr>
            <a:spLocks noChangeArrowheads="1"/>
          </p:cNvSpPr>
          <p:nvPr/>
        </p:nvSpPr>
        <p:spPr bwMode="auto">
          <a:xfrm>
            <a:off x="3194050" y="39624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36" name="Line 60"/>
          <p:cNvSpPr>
            <a:spLocks noChangeShapeType="1"/>
          </p:cNvSpPr>
          <p:nvPr/>
        </p:nvSpPr>
        <p:spPr bwMode="auto">
          <a:xfrm>
            <a:off x="2432050" y="4173538"/>
            <a:ext cx="304800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37" name="Rectangle 61"/>
          <p:cNvSpPr>
            <a:spLocks noChangeArrowheads="1"/>
          </p:cNvSpPr>
          <p:nvPr/>
        </p:nvSpPr>
        <p:spPr bwMode="auto">
          <a:xfrm>
            <a:off x="27114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.24</a:t>
            </a:r>
          </a:p>
        </p:txBody>
      </p:sp>
      <p:sp>
        <p:nvSpPr>
          <p:cNvPr id="152638" name="Rectangle 62"/>
          <p:cNvSpPr>
            <a:spLocks noChangeArrowheads="1"/>
          </p:cNvSpPr>
          <p:nvPr/>
        </p:nvSpPr>
        <p:spPr bwMode="auto">
          <a:xfrm>
            <a:off x="31686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39" name="Line 63"/>
          <p:cNvSpPr>
            <a:spLocks noChangeShapeType="1"/>
          </p:cNvSpPr>
          <p:nvPr/>
        </p:nvSpPr>
        <p:spPr bwMode="auto">
          <a:xfrm>
            <a:off x="2406650" y="3263900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40" name="Rectangle 64"/>
          <p:cNvSpPr>
            <a:spLocks noChangeArrowheads="1"/>
          </p:cNvSpPr>
          <p:nvPr/>
        </p:nvSpPr>
        <p:spPr bwMode="auto">
          <a:xfrm>
            <a:off x="1809750" y="254635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.19</a:t>
            </a:r>
          </a:p>
        </p:txBody>
      </p:sp>
      <p:sp>
        <p:nvSpPr>
          <p:cNvPr id="152641" name="Rectangle 65"/>
          <p:cNvSpPr>
            <a:spLocks noChangeArrowheads="1"/>
          </p:cNvSpPr>
          <p:nvPr/>
        </p:nvSpPr>
        <p:spPr bwMode="auto">
          <a:xfrm>
            <a:off x="2266950" y="254635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42" name="Line 66"/>
          <p:cNvSpPr>
            <a:spLocks noChangeShapeType="1"/>
          </p:cNvSpPr>
          <p:nvPr/>
        </p:nvSpPr>
        <p:spPr bwMode="auto">
          <a:xfrm>
            <a:off x="1295400" y="2743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43" name="Rectangle 67"/>
          <p:cNvSpPr>
            <a:spLocks noChangeArrowheads="1"/>
          </p:cNvSpPr>
          <p:nvPr/>
        </p:nvSpPr>
        <p:spPr bwMode="auto">
          <a:xfrm>
            <a:off x="3625850" y="3048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.29</a:t>
            </a:r>
          </a:p>
        </p:txBody>
      </p:sp>
      <p:sp>
        <p:nvSpPr>
          <p:cNvPr id="152644" name="Rectangle 68"/>
          <p:cNvSpPr>
            <a:spLocks noChangeArrowheads="1"/>
          </p:cNvSpPr>
          <p:nvPr/>
        </p:nvSpPr>
        <p:spPr bwMode="auto">
          <a:xfrm>
            <a:off x="4083050" y="3048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45" name="Line 69"/>
          <p:cNvSpPr>
            <a:spLocks noChangeShapeType="1"/>
          </p:cNvSpPr>
          <p:nvPr/>
        </p:nvSpPr>
        <p:spPr bwMode="auto">
          <a:xfrm>
            <a:off x="3308350" y="32607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46" name="Rectangle 70"/>
          <p:cNvSpPr>
            <a:spLocks noChangeArrowheads="1"/>
          </p:cNvSpPr>
          <p:nvPr/>
        </p:nvSpPr>
        <p:spPr bwMode="auto">
          <a:xfrm>
            <a:off x="3641725" y="35052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.35</a:t>
            </a:r>
          </a:p>
        </p:txBody>
      </p:sp>
      <p:sp>
        <p:nvSpPr>
          <p:cNvPr id="152647" name="Rectangle 71"/>
          <p:cNvSpPr>
            <a:spLocks noChangeArrowheads="1"/>
          </p:cNvSpPr>
          <p:nvPr/>
        </p:nvSpPr>
        <p:spPr bwMode="auto">
          <a:xfrm>
            <a:off x="4098925" y="35052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48" name="Line 72"/>
          <p:cNvSpPr>
            <a:spLocks noChangeShapeType="1"/>
          </p:cNvSpPr>
          <p:nvPr/>
        </p:nvSpPr>
        <p:spPr bwMode="auto">
          <a:xfrm>
            <a:off x="3336925" y="3717925"/>
            <a:ext cx="3048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2649" name="Rectangle 73"/>
          <p:cNvSpPr>
            <a:spLocks noChangeArrowheads="1"/>
          </p:cNvSpPr>
          <p:nvPr/>
        </p:nvSpPr>
        <p:spPr bwMode="auto">
          <a:xfrm>
            <a:off x="1828800" y="5715000"/>
            <a:ext cx="4572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US">
                <a:latin typeface="Arial" pitchFamily="34" charset="0"/>
              </a:rPr>
              <a:t>.83</a:t>
            </a:r>
          </a:p>
        </p:txBody>
      </p:sp>
      <p:sp>
        <p:nvSpPr>
          <p:cNvPr id="152650" name="Rectangle 74"/>
          <p:cNvSpPr>
            <a:spLocks noChangeArrowheads="1"/>
          </p:cNvSpPr>
          <p:nvPr/>
        </p:nvSpPr>
        <p:spPr bwMode="auto">
          <a:xfrm>
            <a:off x="2286000" y="5715000"/>
            <a:ext cx="228600" cy="381000"/>
          </a:xfrm>
          <a:prstGeom prst="rect">
            <a:avLst/>
          </a:prstGeom>
          <a:solidFill>
            <a:srgbClr val="FFFF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2651" name="Line 75"/>
          <p:cNvSpPr>
            <a:spLocks noChangeShapeType="1"/>
          </p:cNvSpPr>
          <p:nvPr/>
        </p:nvSpPr>
        <p:spPr bwMode="auto">
          <a:xfrm>
            <a:off x="1295400" y="59436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" name="TextBox 75"/>
          <p:cNvSpPr txBox="1"/>
          <p:nvPr/>
        </p:nvSpPr>
        <p:spPr>
          <a:xfrm>
            <a:off x="1905000" y="1764268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1066800" y="16764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42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F497D"/>
                </a:solidFill>
                <a:ea typeface="Batang" pitchFamily="18" charset="-127"/>
              </a:rPr>
              <a:t>Sorting in Linear Time</a:t>
            </a:r>
            <a:br>
              <a:rPr lang="en-US" sz="4000" dirty="0">
                <a:solidFill>
                  <a:srgbClr val="1F497D"/>
                </a:solidFill>
                <a:ea typeface="Batang" pitchFamily="18" charset="-127"/>
              </a:rPr>
            </a:br>
            <a:r>
              <a:rPr lang="en-US" sz="2800" dirty="0">
                <a:solidFill>
                  <a:srgbClr val="1F497D"/>
                </a:solidFill>
                <a:ea typeface="Batang" pitchFamily="18" charset="-127"/>
              </a:rPr>
              <a:t>(Bucket </a:t>
            </a:r>
            <a:r>
              <a:rPr lang="en-US" sz="2800" dirty="0" smtClean="0">
                <a:solidFill>
                  <a:srgbClr val="1F497D"/>
                </a:solidFill>
                <a:ea typeface="Batang" pitchFamily="18" charset="-127"/>
              </a:rPr>
              <a:t>Sort: Running Time)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lvl="0" algn="just">
              <a:buClr>
                <a:srgbClr val="666600"/>
              </a:buClr>
              <a:buNone/>
            </a:pPr>
            <a:r>
              <a:rPr lang="en-US" altLang="ko-KR" sz="1800" b="1" dirty="0">
                <a:solidFill>
                  <a:srgbClr val="000000"/>
                </a:solidFill>
                <a:ea typeface="Batang" pitchFamily="18" charset="-127"/>
              </a:rPr>
              <a:t>Bucket-Sort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(A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)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{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1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n=|A|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2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8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=0 to 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3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make B[</a:t>
            </a:r>
            <a:r>
              <a:rPr lang="en-US" altLang="ko-KR" sz="1800" dirty="0" err="1" smtClean="0">
                <a:solidFill>
                  <a:srgbClr val="000000"/>
                </a:solidFill>
                <a:ea typeface="Batang" pitchFamily="18" charset="-127"/>
              </a:rPr>
              <a:t>i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] an empty list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4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for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k = 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0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to 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n-1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5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	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insert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A[k] into the right bucket.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6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for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k = 0 to n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-1</a:t>
            </a:r>
            <a:endParaRPr lang="en-US" altLang="ko-KR" sz="1800" dirty="0">
              <a:solidFill>
                <a:srgbClr val="000000"/>
              </a:solidFill>
              <a:ea typeface="Batang" pitchFamily="18" charset="-127"/>
            </a:endParaRP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7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	Sort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bucket B[k] with insertion sort.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altLang="ko-KR" sz="1800" dirty="0" smtClean="0">
                <a:solidFill>
                  <a:srgbClr val="FF0000"/>
                </a:solidFill>
                <a:ea typeface="Batang" pitchFamily="18" charset="-127"/>
              </a:rPr>
              <a:t>8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	Concatenate </a:t>
            </a:r>
            <a:r>
              <a:rPr lang="en-US" altLang="ko-KR" sz="1800" dirty="0">
                <a:solidFill>
                  <a:srgbClr val="000000"/>
                </a:solidFill>
                <a:ea typeface="Batang" pitchFamily="18" charset="-127"/>
              </a:rPr>
              <a:t>the list of buckets B[0], B[1], .. B[|A| -1] together in order</a:t>
            </a:r>
            <a:r>
              <a:rPr lang="en-US" altLang="ko-KR" sz="1800" dirty="0" smtClean="0">
                <a:solidFill>
                  <a:srgbClr val="000000"/>
                </a:solidFill>
                <a:ea typeface="Batang" pitchFamily="18" charset="-127"/>
              </a:rPr>
              <a:t>.</a:t>
            </a:r>
          </a:p>
          <a:p>
            <a:pPr lvl="0" algn="just">
              <a:buClr>
                <a:srgbClr val="666600"/>
              </a:buClr>
              <a:buNone/>
            </a:pPr>
            <a:r>
              <a:rPr lang="en-US" sz="1800" dirty="0">
                <a:solidFill>
                  <a:srgbClr val="000000"/>
                </a:solidFill>
                <a:ea typeface="Batang" pitchFamily="18" charset="-127"/>
              </a:rPr>
              <a:t>}</a:t>
            </a:r>
          </a:p>
          <a:p>
            <a:endParaRPr lang="en-US" dirty="0"/>
          </a:p>
        </p:txBody>
      </p:sp>
      <p:sp>
        <p:nvSpPr>
          <p:cNvPr id="9" name="Right Brace 8"/>
          <p:cNvSpPr/>
          <p:nvPr/>
        </p:nvSpPr>
        <p:spPr bwMode="auto">
          <a:xfrm>
            <a:off x="5486400" y="2438400"/>
            <a:ext cx="152400" cy="13716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010401" y="2895600"/>
                <a:ext cx="609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1" y="2895600"/>
                <a:ext cx="609599" cy="369332"/>
              </a:xfrm>
              <a:prstGeom prst="rect">
                <a:avLst/>
              </a:prstGeom>
              <a:blipFill rotWithShape="1">
                <a:blip r:embed="rId2"/>
                <a:stretch>
                  <a:fillRect r="-120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>
            <a:stCxn id="10" idx="1"/>
          </p:cNvCxnSpPr>
          <p:nvPr/>
        </p:nvCxnSpPr>
        <p:spPr bwMode="auto">
          <a:xfrm flipH="1">
            <a:off x="5943601" y="3080266"/>
            <a:ext cx="1066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lg"/>
          </a:ln>
          <a:effectLst/>
        </p:spPr>
      </p:cxnSp>
      <p:sp>
        <p:nvSpPr>
          <p:cNvPr id="15" name="Right Brace 14"/>
          <p:cNvSpPr/>
          <p:nvPr/>
        </p:nvSpPr>
        <p:spPr bwMode="auto">
          <a:xfrm>
            <a:off x="5638800" y="4038600"/>
            <a:ext cx="152400" cy="457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5791200" y="4724400"/>
            <a:ext cx="152400" cy="381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086601" y="4812268"/>
                <a:ext cx="6095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6601" y="4812268"/>
                <a:ext cx="609599" cy="369332"/>
              </a:xfrm>
              <a:prstGeom prst="rect">
                <a:avLst/>
              </a:prstGeom>
              <a:blipFill rotWithShape="1">
                <a:blip r:embed="rId3"/>
                <a:stretch>
                  <a:fillRect r="-12000"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Arrow Connector 17"/>
          <p:cNvCxnSpPr>
            <a:stCxn id="17" idx="1"/>
          </p:cNvCxnSpPr>
          <p:nvPr/>
        </p:nvCxnSpPr>
        <p:spPr bwMode="auto">
          <a:xfrm flipH="1">
            <a:off x="6019801" y="4996934"/>
            <a:ext cx="1066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lg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10400" y="3733800"/>
                <a:ext cx="1295400" cy="8753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0400" y="3733800"/>
                <a:ext cx="1295400" cy="8753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/>
          <p:cNvCxnSpPr/>
          <p:nvPr/>
        </p:nvCxnSpPr>
        <p:spPr bwMode="auto">
          <a:xfrm flipH="1">
            <a:off x="5943600" y="4267200"/>
            <a:ext cx="1066800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 w="med" len="lg"/>
          </a:ln>
          <a:effectLst/>
        </p:spPr>
      </p:cxnSp>
    </p:spTree>
    <p:extLst>
      <p:ext uri="{BB962C8B-B14F-4D97-AF65-F5344CB8AC3E}">
        <p14:creationId xmlns:p14="http://schemas.microsoft.com/office/powerpoint/2010/main" val="551197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F497D"/>
                </a:solidFill>
                <a:ea typeface="Batang" pitchFamily="18" charset="-127"/>
              </a:rPr>
              <a:t>Sorting in Linear Time</a:t>
            </a:r>
            <a:br>
              <a:rPr lang="en-US" sz="4000" dirty="0">
                <a:solidFill>
                  <a:srgbClr val="1F497D"/>
                </a:solidFill>
                <a:ea typeface="Batang" pitchFamily="18" charset="-127"/>
              </a:rPr>
            </a:br>
            <a:r>
              <a:rPr lang="en-US" sz="2800" dirty="0">
                <a:solidFill>
                  <a:srgbClr val="1F497D"/>
                </a:solidFill>
                <a:ea typeface="Batang" pitchFamily="18" charset="-127"/>
              </a:rPr>
              <a:t>(Bucket Sort: Running Time)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Clr>
                    <a:schemeClr val="tx2"/>
                  </a:buClr>
                </a:pPr>
                <a:r>
                  <a:rPr lang="en-US" sz="2400" dirty="0" smtClean="0"/>
                  <a:t>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400" dirty="0" smtClean="0"/>
                  <a:t> be the random variable denoting the number of elements placed in bucket B[</a:t>
                </a:r>
                <a:r>
                  <a:rPr lang="en-US" sz="2400" dirty="0" err="1" smtClean="0"/>
                  <a:t>i</a:t>
                </a:r>
                <a:r>
                  <a:rPr lang="en-US" sz="2400" dirty="0" smtClean="0"/>
                  <a:t>]. </a:t>
                </a:r>
              </a:p>
              <a:p>
                <a:pPr>
                  <a:buClr>
                    <a:schemeClr val="tx2"/>
                  </a:buClr>
                </a:pPr>
                <a:r>
                  <a:rPr lang="en-US" sz="2400" dirty="0" smtClean="0"/>
                  <a:t>Since insertion sort runs in quadratic time, the running time of bucket sort is</a:t>
                </a:r>
              </a:p>
              <a:p>
                <a:pPr marL="0" indent="0">
                  <a:buClr>
                    <a:schemeClr val="tx2"/>
                  </a:buClr>
                  <a:buNone/>
                </a:pPr>
                <a:endParaRPr lang="en-US" sz="2400" dirty="0" smtClean="0"/>
              </a:p>
              <a:p>
                <a:pPr marL="0" indent="0">
                  <a:buClr>
                    <a:schemeClr val="tx2"/>
                  </a:buClr>
                  <a:buNone/>
                </a:pPr>
                <a:r>
                  <a:rPr lang="en-US" sz="2400" dirty="0" smtClean="0"/>
                  <a:t> 	</a:t>
                </a:r>
                <a:endParaRPr lang="en-US" sz="2400" dirty="0"/>
              </a:p>
              <a:p>
                <a:pPr>
                  <a:buClr>
                    <a:schemeClr val="tx2"/>
                  </a:buClr>
                </a:pPr>
                <a:endParaRPr lang="en-US" sz="2400" dirty="0" smtClean="0"/>
              </a:p>
              <a:p>
                <a:pPr>
                  <a:buClr>
                    <a:schemeClr val="tx2"/>
                  </a:buClr>
                </a:pP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444" t="-1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67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828800" y="3429000"/>
                <a:ext cx="4419600" cy="11301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sz="2400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sz="2400" i="1" smtClean="0">
                              <a:latin typeface="Cambria Math"/>
                              <a:ea typeface="Cambria Math"/>
                            </a:rPr>
                            <m:t>Ο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3429000"/>
                <a:ext cx="4419600" cy="113018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276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F497D"/>
                </a:solidFill>
                <a:ea typeface="Batang" pitchFamily="18" charset="-127"/>
              </a:rPr>
              <a:t>Sorting in Linear Time</a:t>
            </a:r>
            <a:br>
              <a:rPr lang="en-US" sz="4000" dirty="0">
                <a:solidFill>
                  <a:srgbClr val="1F497D"/>
                </a:solidFill>
                <a:ea typeface="Batang" pitchFamily="18" charset="-127"/>
              </a:rPr>
            </a:br>
            <a:r>
              <a:rPr lang="en-US" sz="2800" dirty="0">
                <a:solidFill>
                  <a:srgbClr val="1F497D"/>
                </a:solidFill>
                <a:ea typeface="Batang" pitchFamily="18" charset="-127"/>
              </a:rPr>
              <a:t>(Bucket Sort: Running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We analyze the average-case running time of bucket sort, by </a:t>
            </a:r>
            <a:r>
              <a:rPr lang="en-US" sz="2000" u="sng" dirty="0" smtClean="0"/>
              <a:t>computing the expected value </a:t>
            </a:r>
            <a:r>
              <a:rPr lang="en-US" sz="2000" dirty="0" smtClean="0"/>
              <a:t>of the running time.</a:t>
            </a:r>
          </a:p>
          <a:p>
            <a:r>
              <a:rPr lang="en-US" sz="2000" dirty="0" smtClean="0"/>
              <a:t>We take </a:t>
            </a:r>
            <a:r>
              <a:rPr lang="en-US" sz="2000" u="sng" dirty="0" smtClean="0"/>
              <a:t>the expectation over the input distribution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68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219200" y="2743200"/>
                <a:ext cx="3810000" cy="9727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𝑇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𝑛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l-GR" i="1">
                              <a:latin typeface="Cambria Math"/>
                              <a:ea typeface="Cambria Math"/>
                            </a:rPr>
                            <m:t>Θ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e>
                          </m:d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+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/>
                                </a:rPr>
                                <m:t>−1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l-GR" i="0">
                                  <a:latin typeface="Cambria Math"/>
                                  <a:ea typeface="Cambria Math"/>
                                </a:rPr>
                                <m:t>Ο</m:t>
                              </m:r>
                              <m:d>
                                <m:d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𝑛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/>
                                              <a:ea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2743200"/>
                <a:ext cx="3810000" cy="97270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057400" y="3733800"/>
                <a:ext cx="6400800" cy="87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l-GR">
                              <a:latin typeface="Cambria Math"/>
                              <a:ea typeface="Cambria Math"/>
                            </a:rPr>
                            <m:t>Ο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𝑏𝑦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𝑙𝑖𝑛𝑒𝑎𝑟𝑖𝑡𝑦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𝑜𝑓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𝑒𝑥𝑝𝑒𝑐𝑡𝑎𝑡𝑖𝑜𝑛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3733800"/>
                <a:ext cx="6400800" cy="870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057400" y="4691849"/>
                <a:ext cx="6400800" cy="114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  <a:p>
                <a:r>
                  <a:rPr lang="en-US" b="0" dirty="0" smtClean="0">
                    <a:ea typeface="Cambria Math"/>
                  </a:rPr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𝑏𝑦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𝑝𝑟𝑜𝑝𝑒𝑟𝑡𝑦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𝑜𝑓𝑙𝑖𝑛𝑒𝑎𝑟𝑖𝑡𝑦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𝑜𝑓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𝑒𝑥𝑝𝑒𝑐𝑡𝑎𝑡𝑖𝑜𝑛𝐸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𝑎𝑋</m:t>
                        </m:r>
                      </m:e>
                    </m:d>
                    <m:r>
                      <a:rPr lang="en-US" b="0" i="1" smtClean="0">
                        <a:latin typeface="Cambria Math"/>
                        <a:ea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𝑎𝐸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[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𝑋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])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4691849"/>
                <a:ext cx="6400800" cy="1147750"/>
              </a:xfrm>
              <a:prstGeom prst="rect">
                <a:avLst/>
              </a:prstGeom>
              <a:blipFill rotWithShape="1">
                <a:blip r:embed="rId4"/>
                <a:stretch>
                  <a:fillRect b="-5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183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1F497D"/>
                </a:solidFill>
                <a:ea typeface="Batang" pitchFamily="18" charset="-127"/>
              </a:rPr>
              <a:t>Sorting in Linear Time</a:t>
            </a:r>
            <a:br>
              <a:rPr lang="en-US" sz="4000" dirty="0">
                <a:solidFill>
                  <a:srgbClr val="1F497D"/>
                </a:solidFill>
                <a:ea typeface="Batang" pitchFamily="18" charset="-127"/>
              </a:rPr>
            </a:br>
            <a:r>
              <a:rPr lang="en-US" sz="2800" dirty="0">
                <a:solidFill>
                  <a:srgbClr val="1F497D"/>
                </a:solidFill>
                <a:ea typeface="Batang" pitchFamily="18" charset="-127"/>
              </a:rPr>
              <a:t>(Bucket Sort: Running Time)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chemeClr val="tx2"/>
              </a:buClr>
            </a:pPr>
            <a:r>
              <a:rPr lang="en-US" sz="2000" dirty="0" smtClean="0"/>
              <a:t>From equation </a:t>
            </a:r>
          </a:p>
          <a:p>
            <a:pPr>
              <a:buClr>
                <a:schemeClr val="tx2"/>
              </a:buClr>
            </a:pPr>
            <a:endParaRPr lang="en-US" sz="2400" dirty="0" smtClean="0"/>
          </a:p>
          <a:p>
            <a:pPr>
              <a:buClr>
                <a:schemeClr val="tx2"/>
              </a:buClr>
            </a:pPr>
            <a:endParaRPr lang="en-US" sz="2400" dirty="0"/>
          </a:p>
          <a:p>
            <a:pPr>
              <a:buClr>
                <a:schemeClr val="tx2"/>
              </a:buClr>
            </a:pPr>
            <a:r>
              <a:rPr lang="en-US" sz="2000" dirty="0" smtClean="0"/>
              <a:t>We claim that</a:t>
            </a:r>
          </a:p>
          <a:p>
            <a:pPr>
              <a:buClr>
                <a:schemeClr val="tx2"/>
              </a:buClr>
            </a:pPr>
            <a:endParaRPr lang="en-US" sz="2400" dirty="0" smtClean="0"/>
          </a:p>
          <a:p>
            <a:pPr>
              <a:buClr>
                <a:schemeClr val="tx2"/>
              </a:buClr>
            </a:pPr>
            <a:endParaRPr lang="en-US" sz="2400" dirty="0" smtClean="0"/>
          </a:p>
          <a:p>
            <a:pPr>
              <a:buClr>
                <a:schemeClr val="tx2"/>
              </a:buClr>
            </a:pPr>
            <a:r>
              <a:rPr lang="en-US" sz="2000" dirty="0"/>
              <a:t>W</a:t>
            </a:r>
            <a:r>
              <a:rPr lang="en-US" sz="2000" dirty="0" smtClean="0"/>
              <a:t>e can prove our claim (A) by defining </a:t>
            </a:r>
            <a:r>
              <a:rPr lang="en-US" sz="2000" u="sng" dirty="0" smtClean="0"/>
              <a:t>indicator random variables </a:t>
            </a:r>
            <a:r>
              <a:rPr lang="en-US" sz="2000" dirty="0" smtClean="0"/>
              <a:t>(skip). If our claim is true, we can conclude the running time of Bucket sort as:</a:t>
            </a:r>
            <a:endParaRPr lang="en-US" sz="2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69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676400" y="1981200"/>
                <a:ext cx="3505200" cy="87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i="1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i="1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i="1">
                              <a:latin typeface="Cambria Math"/>
                            </a:rPr>
                            <m:t>𝑛</m:t>
                          </m:r>
                          <m:r>
                            <a:rPr lang="en-US" i="1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O</m:t>
                          </m:r>
                          <m:r>
                            <a:rPr lang="en-US" b="0" i="0" smtClean="0">
                              <a:latin typeface="Cambria Math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/>
                            </a:rPr>
                            <m:t>E</m:t>
                          </m:r>
                          <m:d>
                            <m:d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]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1981200"/>
                <a:ext cx="3505200" cy="87075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0" y="3244049"/>
                <a:ext cx="4495800" cy="6127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mtClean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en-US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2−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………………….(</m:t>
                      </m:r>
                      <m:r>
                        <a:rPr lang="en-US" b="0" i="1" smtClean="0">
                          <a:latin typeface="Cambria Math"/>
                        </a:rPr>
                        <m:t>𝐴</m:t>
                      </m:r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b="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0" y="3244049"/>
                <a:ext cx="4495800" cy="6127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828800" y="5149049"/>
                <a:ext cx="5791200" cy="870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p>
                        <m:e>
                          <m:r>
                            <m:rPr>
                              <m:sty m:val="p"/>
                            </m:rPr>
                            <a:rPr lang="el-GR" i="1" smtClean="0">
                              <a:latin typeface="Cambria Math"/>
                              <a:ea typeface="Cambria Math"/>
                            </a:rPr>
                            <m:t>Ο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)</m:t>
                          </m:r>
                        </m:e>
                      </m:nary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2−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b="0" i="1" smtClean="0"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0" y="5149049"/>
                <a:ext cx="5791200" cy="87075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53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 smtClean="0"/>
              <a:t>(Running Time of Counting Sort)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724400" cy="4530725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8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8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  <a:endParaRPr lang="en-US" altLang="ko-KR" sz="18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8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8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for j = 1 to |A| do       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8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8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8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8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8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8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endParaRPr lang="en-US" dirty="0"/>
          </a:p>
        </p:txBody>
      </p:sp>
      <p:sp>
        <p:nvSpPr>
          <p:cNvPr id="4" name="Right Brace 3"/>
          <p:cNvSpPr/>
          <p:nvPr/>
        </p:nvSpPr>
        <p:spPr bwMode="auto">
          <a:xfrm>
            <a:off x="2971800" y="2286000"/>
            <a:ext cx="152400" cy="381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562600" y="22860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286000"/>
                <a:ext cx="1524000" cy="369332"/>
              </a:xfrm>
              <a:prstGeom prst="rect">
                <a:avLst/>
              </a:prstGeom>
              <a:blipFill rotWithShape="1">
                <a:blip r:embed="rId2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562600" y="2831068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2831068"/>
                <a:ext cx="1524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562600" y="3581400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𝑘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3581400"/>
                <a:ext cx="1524000" cy="369332"/>
              </a:xfrm>
              <a:prstGeom prst="rect">
                <a:avLst/>
              </a:prstGeom>
              <a:blipFill rotWithShape="1">
                <a:blip r:embed="rId4"/>
                <a:stretch>
                  <a:fillRect b="-1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5562600" y="4659868"/>
                <a:ext cx="15240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i="1" smtClean="0">
                          <a:latin typeface="Cambria Math"/>
                          <a:ea typeface="Cambria Math"/>
                        </a:rPr>
                        <m:t>O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(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2600" y="4659868"/>
                <a:ext cx="1524000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>
            <a:stCxn id="7" idx="1"/>
          </p:cNvCxnSpPr>
          <p:nvPr/>
        </p:nvCxnSpPr>
        <p:spPr bwMode="auto">
          <a:xfrm flipH="1">
            <a:off x="3429000" y="2470666"/>
            <a:ext cx="21336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sp>
        <p:nvSpPr>
          <p:cNvPr id="15" name="Right Brace 14"/>
          <p:cNvSpPr/>
          <p:nvPr/>
        </p:nvSpPr>
        <p:spPr bwMode="auto">
          <a:xfrm>
            <a:off x="4495800" y="2895600"/>
            <a:ext cx="152400" cy="381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Right Brace 15"/>
          <p:cNvSpPr/>
          <p:nvPr/>
        </p:nvSpPr>
        <p:spPr bwMode="auto">
          <a:xfrm>
            <a:off x="4495800" y="3581400"/>
            <a:ext cx="152400" cy="381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7" name="Right Brace 16"/>
          <p:cNvSpPr/>
          <p:nvPr/>
        </p:nvSpPr>
        <p:spPr bwMode="auto">
          <a:xfrm>
            <a:off x="4495800" y="4114800"/>
            <a:ext cx="152400" cy="12954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cxnSp>
        <p:nvCxnSpPr>
          <p:cNvPr id="19" name="Straight Arrow Connector 18"/>
          <p:cNvCxnSpPr>
            <a:stCxn id="8" idx="1"/>
          </p:cNvCxnSpPr>
          <p:nvPr/>
        </p:nvCxnSpPr>
        <p:spPr bwMode="auto">
          <a:xfrm flipH="1">
            <a:off x="4800600" y="3015734"/>
            <a:ext cx="762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1" name="Straight Arrow Connector 20"/>
          <p:cNvCxnSpPr>
            <a:stCxn id="9" idx="1"/>
          </p:cNvCxnSpPr>
          <p:nvPr/>
        </p:nvCxnSpPr>
        <p:spPr bwMode="auto">
          <a:xfrm flipH="1">
            <a:off x="4800600" y="3766066"/>
            <a:ext cx="762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p:cxnSp>
        <p:nvCxnSpPr>
          <p:cNvPr id="23" name="Straight Arrow Connector 22"/>
          <p:cNvCxnSpPr>
            <a:stCxn id="10" idx="1"/>
          </p:cNvCxnSpPr>
          <p:nvPr/>
        </p:nvCxnSpPr>
        <p:spPr bwMode="auto">
          <a:xfrm flipH="1">
            <a:off x="4800600" y="4844534"/>
            <a:ext cx="762000" cy="0"/>
          </a:xfrm>
          <a:prstGeom prst="straightConnector1">
            <a:avLst/>
          </a:prstGeom>
          <a:solidFill>
            <a:schemeClr val="accent1"/>
          </a:solidFill>
          <a:ln w="22225" cap="flat" cmpd="sng" algn="ctr">
            <a:solidFill>
              <a:srgbClr val="C00000"/>
            </a:solidFill>
            <a:prstDash val="sysDash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410200" y="5410200"/>
                <a:ext cx="32766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Running time of counting sort is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1">
                        <a:latin typeface="Cambria Math"/>
                        <a:ea typeface="Cambria Math"/>
                      </a:rPr>
                      <m:t>O</m:t>
                    </m:r>
                    <m:d>
                      <m:dPr>
                        <m:ctrlPr>
                          <a:rPr lang="en-US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𝑛</m:t>
                        </m:r>
                      </m:e>
                    </m:d>
                  </m:oMath>
                </a14:m>
                <a:endParaRPr lang="en-US" dirty="0"/>
              </a:p>
              <a:p>
                <a:r>
                  <a:rPr lang="en-US" dirty="0" smtClean="0"/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0200" y="5410200"/>
                <a:ext cx="3276600" cy="923330"/>
              </a:xfrm>
              <a:prstGeom prst="rect">
                <a:avLst/>
              </a:prstGeom>
              <a:blipFill rotWithShape="1">
                <a:blip r:embed="rId5"/>
                <a:stretch>
                  <a:fillRect l="-1676" t="-33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2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6858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9" name="Rectangle 38"/>
          <p:cNvSpPr/>
          <p:nvPr/>
        </p:nvSpPr>
        <p:spPr bwMode="auto">
          <a:xfrm>
            <a:off x="11049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2209800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173576" y="2057400"/>
            <a:ext cx="76200" cy="3164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6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Sorting in Linear Time</a:t>
            </a:r>
            <a:br>
              <a:rPr lang="en-US" dirty="0"/>
            </a:br>
            <a:r>
              <a:rPr lang="en-US" sz="3200" dirty="0"/>
              <a:t>(Counting Sort)</a:t>
            </a:r>
            <a:endParaRPr lang="en-US" dirty="0"/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04800" y="3356444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</a:t>
            </a:r>
          </a:p>
        </p:txBody>
      </p:sp>
      <p:sp>
        <p:nvSpPr>
          <p:cNvPr id="25" name="Rectangle 24"/>
          <p:cNvSpPr/>
          <p:nvPr/>
        </p:nvSpPr>
        <p:spPr bwMode="auto">
          <a:xfrm>
            <a:off x="6858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6" name="Rectangle 25"/>
          <p:cNvSpPr/>
          <p:nvPr/>
        </p:nvSpPr>
        <p:spPr bwMode="auto">
          <a:xfrm>
            <a:off x="11049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27" name="Rectangle 26"/>
          <p:cNvSpPr/>
          <p:nvPr/>
        </p:nvSpPr>
        <p:spPr bwMode="auto">
          <a:xfrm>
            <a:off x="15240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28" name="Rectangle 27"/>
          <p:cNvSpPr/>
          <p:nvPr/>
        </p:nvSpPr>
        <p:spPr bwMode="auto">
          <a:xfrm>
            <a:off x="19431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3622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5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27813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4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32004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3</a:t>
            </a:r>
          </a:p>
        </p:txBody>
      </p:sp>
      <p:sp>
        <p:nvSpPr>
          <p:cNvPr id="32" name="Rectangle 31"/>
          <p:cNvSpPr/>
          <p:nvPr/>
        </p:nvSpPr>
        <p:spPr bwMode="auto">
          <a:xfrm>
            <a:off x="36195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6</a:t>
            </a:r>
          </a:p>
        </p:txBody>
      </p:sp>
      <p:sp>
        <p:nvSpPr>
          <p:cNvPr id="33" name="Rectangle 32"/>
          <p:cNvSpPr/>
          <p:nvPr/>
        </p:nvSpPr>
        <p:spPr bwMode="auto">
          <a:xfrm>
            <a:off x="40386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1</a:t>
            </a:r>
          </a:p>
        </p:txBody>
      </p:sp>
      <p:sp>
        <p:nvSpPr>
          <p:cNvPr id="34" name="Rectangle 33"/>
          <p:cNvSpPr/>
          <p:nvPr/>
        </p:nvSpPr>
        <p:spPr bwMode="auto">
          <a:xfrm>
            <a:off x="4457700" y="3356444"/>
            <a:ext cx="419100" cy="381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Verdana" pitchFamily="34" charset="0"/>
              </a:rPr>
              <a:t>0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45960" y="3059668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38" name="Rectangle 37"/>
          <p:cNvSpPr/>
          <p:nvPr/>
        </p:nvSpPr>
        <p:spPr bwMode="auto">
          <a:xfrm>
            <a:off x="6858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9" name="Rectangle 38"/>
          <p:cNvSpPr/>
          <p:nvPr/>
        </p:nvSpPr>
        <p:spPr bwMode="auto">
          <a:xfrm>
            <a:off x="11049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15240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1" name="Rectangle 40"/>
          <p:cNvSpPr/>
          <p:nvPr/>
        </p:nvSpPr>
        <p:spPr bwMode="auto">
          <a:xfrm>
            <a:off x="19431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2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Rectangle 41"/>
          <p:cNvSpPr/>
          <p:nvPr/>
        </p:nvSpPr>
        <p:spPr bwMode="auto">
          <a:xfrm>
            <a:off x="23622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3" name="Rectangle 42"/>
          <p:cNvSpPr/>
          <p:nvPr/>
        </p:nvSpPr>
        <p:spPr bwMode="auto">
          <a:xfrm>
            <a:off x="27813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745960" y="3897868"/>
            <a:ext cx="28735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 0     1      2      3      4      5      6   </a:t>
            </a:r>
            <a:endParaRPr lang="en-US" sz="1200" dirty="0"/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304800" y="4213026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C</a:t>
            </a:r>
            <a:endParaRPr lang="en-US" sz="1600" dirty="0"/>
          </a:p>
        </p:txBody>
      </p:sp>
      <p:sp>
        <p:nvSpPr>
          <p:cNvPr id="50" name="Rectangle 49"/>
          <p:cNvSpPr/>
          <p:nvPr/>
        </p:nvSpPr>
        <p:spPr bwMode="auto">
          <a:xfrm>
            <a:off x="3200400" y="4194644"/>
            <a:ext cx="419100" cy="3810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latin typeface="Verdana" pitchFamily="34" charset="0"/>
              </a:rPr>
              <a:t>1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Content Placeholder 2"/>
          <p:cNvSpPr>
            <a:spLocks noGrp="1"/>
          </p:cNvSpPr>
          <p:nvPr>
            <p:ph idx="1"/>
          </p:nvPr>
        </p:nvSpPr>
        <p:spPr>
          <a:xfrm>
            <a:off x="5257800" y="1600201"/>
            <a:ext cx="3276600" cy="3429000"/>
          </a:xfrm>
          <a:ln>
            <a:solidFill>
              <a:schemeClr val="tx1"/>
            </a:solidFill>
          </a:ln>
        </p:spPr>
        <p:txBody>
          <a:bodyPr/>
          <a:lstStyle/>
          <a:p>
            <a:pPr algn="just">
              <a:lnSpc>
                <a:spcPct val="90000"/>
              </a:lnSpc>
              <a:buNone/>
            </a:pPr>
            <a:r>
              <a:rPr lang="en-US" altLang="ko-KR" sz="1200" b="1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CountingSort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(A, B, k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)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= 0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2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0; </a:t>
            </a:r>
            <a:endParaRPr lang="en-US" altLang="ko-KR" sz="1200" dirty="0" smtClean="0">
              <a:solidFill>
                <a:srgbClr val="00B050"/>
              </a:solidFill>
              <a:latin typeface="Courier New" pitchFamily="49" charset="0"/>
              <a:ea typeface="Batang" pitchFamily="18" charset="-127"/>
              <a:cs typeface="Courier New" pitchFamily="49" charset="0"/>
            </a:endParaRP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3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to |A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| do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4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+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5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 err="1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 = 1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k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6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= C[</a:t>
            </a:r>
            <a:r>
              <a:rPr lang="en-US" altLang="ko-KR" sz="1200" dirty="0" err="1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i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] + C[i-1];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7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for 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j =|A| down to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{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8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B[C[A[j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A[j];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altLang="ko-KR" sz="1200" dirty="0" smtClean="0">
                <a:solidFill>
                  <a:srgbClr val="FF0000"/>
                </a:solidFill>
                <a:latin typeface="Courier New" pitchFamily="49" charset="0"/>
                <a:ea typeface="Batang" pitchFamily="18" charset="-127"/>
                <a:cs typeface="Courier New" pitchFamily="49" charset="0"/>
              </a:rPr>
              <a:t>9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	C[A[j</a:t>
            </a:r>
            <a:r>
              <a:rPr lang="en-US" altLang="ko-KR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]] = C[A[j]] – </a:t>
            </a:r>
            <a:r>
              <a:rPr lang="en-US" altLang="ko-KR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1;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	</a:t>
            </a:r>
            <a:r>
              <a:rPr lang="en-US" sz="1200" dirty="0" smtClean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</a:p>
          <a:p>
            <a:pPr algn="just">
              <a:lnSpc>
                <a:spcPct val="90000"/>
              </a:lnSpc>
              <a:buNone/>
            </a:pPr>
            <a:r>
              <a:rPr lang="en-US" sz="1200" dirty="0">
                <a:latin typeface="Courier New" pitchFamily="49" charset="0"/>
                <a:ea typeface="Batang" pitchFamily="18" charset="-127"/>
                <a:cs typeface="Courier New" pitchFamily="49" charset="0"/>
              </a:rPr>
              <a:t>}</a:t>
            </a:r>
            <a:endParaRPr lang="en-US" sz="1200" dirty="0">
              <a:latin typeface="Courier New" pitchFamily="49" charset="0"/>
              <a:cs typeface="Courier New" pitchFamily="49" charset="0"/>
            </a:endParaRPr>
          </a:p>
          <a:p>
            <a:endParaRPr lang="en-US" sz="1200" dirty="0"/>
          </a:p>
        </p:txBody>
      </p:sp>
      <p:sp>
        <p:nvSpPr>
          <p:cNvPr id="52" name="TextBox 51"/>
          <p:cNvSpPr txBox="1"/>
          <p:nvPr/>
        </p:nvSpPr>
        <p:spPr>
          <a:xfrm>
            <a:off x="533400" y="19050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CountingSort</a:t>
            </a:r>
            <a:r>
              <a:rPr lang="en-US" dirty="0" smtClean="0"/>
              <a:t>(A, B, 6)</a:t>
            </a:r>
            <a:endParaRPr lang="en-US" dirty="0"/>
          </a:p>
        </p:txBody>
      </p:sp>
      <p:cxnSp>
        <p:nvCxnSpPr>
          <p:cNvPr id="54" name="Straight Arrow Connector 53"/>
          <p:cNvCxnSpPr/>
          <p:nvPr/>
        </p:nvCxnSpPr>
        <p:spPr bwMode="auto">
          <a:xfrm>
            <a:off x="4686300" y="2626896"/>
            <a:ext cx="419100" cy="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5" name="Left Brace 54"/>
          <p:cNvSpPr/>
          <p:nvPr/>
        </p:nvSpPr>
        <p:spPr bwMode="auto">
          <a:xfrm>
            <a:off x="5173576" y="2474860"/>
            <a:ext cx="76200" cy="3164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>
            <a:off x="308808" y="5257800"/>
            <a:ext cx="4572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57" name="Rectangle 56"/>
          <p:cNvSpPr/>
          <p:nvPr/>
        </p:nvSpPr>
        <p:spPr bwMode="auto">
          <a:xfrm>
            <a:off x="6898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8" name="Rectangle 57"/>
          <p:cNvSpPr/>
          <p:nvPr/>
        </p:nvSpPr>
        <p:spPr bwMode="auto">
          <a:xfrm>
            <a:off x="11089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9" name="Rectangle 58"/>
          <p:cNvSpPr/>
          <p:nvPr/>
        </p:nvSpPr>
        <p:spPr bwMode="auto">
          <a:xfrm>
            <a:off x="15280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0" name="Rectangle 59"/>
          <p:cNvSpPr/>
          <p:nvPr/>
        </p:nvSpPr>
        <p:spPr bwMode="auto">
          <a:xfrm>
            <a:off x="19471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1" name="Rectangle 60"/>
          <p:cNvSpPr/>
          <p:nvPr/>
        </p:nvSpPr>
        <p:spPr bwMode="auto">
          <a:xfrm>
            <a:off x="23662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2" name="Rectangle 61"/>
          <p:cNvSpPr/>
          <p:nvPr/>
        </p:nvSpPr>
        <p:spPr bwMode="auto">
          <a:xfrm>
            <a:off x="27853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3" name="Rectangle 62"/>
          <p:cNvSpPr/>
          <p:nvPr/>
        </p:nvSpPr>
        <p:spPr bwMode="auto">
          <a:xfrm>
            <a:off x="32044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4" name="Rectangle 63"/>
          <p:cNvSpPr/>
          <p:nvPr/>
        </p:nvSpPr>
        <p:spPr bwMode="auto">
          <a:xfrm>
            <a:off x="36235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5" name="Rectangle 64"/>
          <p:cNvSpPr/>
          <p:nvPr/>
        </p:nvSpPr>
        <p:spPr bwMode="auto">
          <a:xfrm>
            <a:off x="40426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6" name="Rectangle 65"/>
          <p:cNvSpPr/>
          <p:nvPr/>
        </p:nvSpPr>
        <p:spPr bwMode="auto">
          <a:xfrm>
            <a:off x="4461708" y="5257800"/>
            <a:ext cx="419100" cy="381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749968" y="4961024"/>
            <a:ext cx="41308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1      2      3      4      5      6      7      8      9     10</a:t>
            </a:r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59440-026E-4753-B69D-B97251B051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42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Theme1">
  <a:themeElements>
    <a:clrScheme name="Custom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0C0C0C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Theme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Office Theme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2433</TotalTime>
  <Words>4445</Words>
  <Application>Microsoft Office PowerPoint</Application>
  <PresentationFormat>On-screen Show (4:3)</PresentationFormat>
  <Paragraphs>2333</Paragraphs>
  <Slides>69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Theme1</vt:lpstr>
      <vt:lpstr>SmartDraw Drawing</vt:lpstr>
      <vt:lpstr>Preview</vt:lpstr>
      <vt:lpstr>Sorting in Linear Time</vt:lpstr>
      <vt:lpstr>Sorting in Linear Time</vt:lpstr>
      <vt:lpstr>Sorting in Linear Time (Counting Sort)</vt:lpstr>
      <vt:lpstr>Sorting in Linear Time (Counting Sort)</vt:lpstr>
      <vt:lpstr>Sorting in Linear Time (Counting Sort)</vt:lpstr>
      <vt:lpstr>Sorting in Linear Time (Running Time of 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(Counting Sort: Version II)</vt:lpstr>
      <vt:lpstr>Sorting in Linear Time (Radix Sort)</vt:lpstr>
      <vt:lpstr>Sorting in Linear Time (Radix Sort)</vt:lpstr>
      <vt:lpstr>Sorting in Linear Time (Radix Sort)</vt:lpstr>
      <vt:lpstr>Sorting in Linear Time (Radix Sort)</vt:lpstr>
      <vt:lpstr>Sorting in Linear Time (Radix Sort)</vt:lpstr>
      <vt:lpstr>PowerPoint Presentation</vt:lpstr>
      <vt:lpstr>PowerPoint Presentation</vt:lpstr>
      <vt:lpstr>PowerPoint Presentation</vt:lpstr>
      <vt:lpstr>PowerPoint Presentation</vt:lpstr>
      <vt:lpstr>Sorting in Linear Time (Radix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Sort)</vt:lpstr>
      <vt:lpstr>Sorting in Linear Time (Bucket Sort: Running Time)</vt:lpstr>
      <vt:lpstr>Sorting in Linear Time (Bucket Sort: Running Time)</vt:lpstr>
      <vt:lpstr>Sorting in Linear Time (Bucket Sort: Running Time)</vt:lpstr>
      <vt:lpstr>Sorting in Linear Time (Bucket Sort: Running Time)</vt:lpstr>
    </vt:vector>
  </TitlesOfParts>
  <Company>Salisbury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Sorting in Linear Time</dc:title>
  <dc:creator>Information Technology</dc:creator>
  <cp:lastModifiedBy>Information Technology</cp:lastModifiedBy>
  <cp:revision>47</cp:revision>
  <dcterms:created xsi:type="dcterms:W3CDTF">2012-07-27T13:42:09Z</dcterms:created>
  <dcterms:modified xsi:type="dcterms:W3CDTF">2013-02-11T18:37:19Z</dcterms:modified>
</cp:coreProperties>
</file>