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261" r:id="rId2"/>
    <p:sldId id="262" r:id="rId3"/>
    <p:sldId id="263" r:id="rId4"/>
    <p:sldId id="257" r:id="rId5"/>
    <p:sldId id="265" r:id="rId6"/>
    <p:sldId id="266" r:id="rId7"/>
    <p:sldId id="264" r:id="rId8"/>
    <p:sldId id="269" r:id="rId9"/>
    <p:sldId id="268" r:id="rId10"/>
    <p:sldId id="259" r:id="rId11"/>
    <p:sldId id="270" r:id="rId12"/>
    <p:sldId id="260" r:id="rId13"/>
    <p:sldId id="291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7" r:id="rId25"/>
    <p:sldId id="288" r:id="rId26"/>
    <p:sldId id="290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FF"/>
    <a:srgbClr val="FF8585"/>
    <a:srgbClr val="99FF66"/>
    <a:srgbClr val="00FFFF"/>
    <a:srgbClr val="FF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75" autoAdjust="0"/>
  </p:normalViewPr>
  <p:slideViewPr>
    <p:cSldViewPr>
      <p:cViewPr>
        <p:scale>
          <a:sx n="80" d="100"/>
          <a:sy n="80" d="100"/>
        </p:scale>
        <p:origin x="-107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88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7.xml"/><Relationship Id="rId18" Type="http://schemas.openxmlformats.org/officeDocument/2006/relationships/slide" Target="slides/slide22.xml"/><Relationship Id="rId26" Type="http://schemas.openxmlformats.org/officeDocument/2006/relationships/slide" Target="slides/slide34.xml"/><Relationship Id="rId3" Type="http://schemas.openxmlformats.org/officeDocument/2006/relationships/slide" Target="slides/slide3.xml"/><Relationship Id="rId21" Type="http://schemas.openxmlformats.org/officeDocument/2006/relationships/slide" Target="slides/slide25.xml"/><Relationship Id="rId7" Type="http://schemas.openxmlformats.org/officeDocument/2006/relationships/slide" Target="slides/slide7.xml"/><Relationship Id="rId12" Type="http://schemas.openxmlformats.org/officeDocument/2006/relationships/slide" Target="slides/slide16.xml"/><Relationship Id="rId17" Type="http://schemas.openxmlformats.org/officeDocument/2006/relationships/slide" Target="slides/slide21.xml"/><Relationship Id="rId25" Type="http://schemas.openxmlformats.org/officeDocument/2006/relationships/slide" Target="slides/slide32.xml"/><Relationship Id="rId2" Type="http://schemas.openxmlformats.org/officeDocument/2006/relationships/slide" Target="slides/slide2.xml"/><Relationship Id="rId16" Type="http://schemas.openxmlformats.org/officeDocument/2006/relationships/slide" Target="slides/slide20.xml"/><Relationship Id="rId20" Type="http://schemas.openxmlformats.org/officeDocument/2006/relationships/slide" Target="slides/slide24.xml"/><Relationship Id="rId29" Type="http://schemas.openxmlformats.org/officeDocument/2006/relationships/slide" Target="slides/slide37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5.xml"/><Relationship Id="rId24" Type="http://schemas.openxmlformats.org/officeDocument/2006/relationships/slide" Target="slides/slide31.xml"/><Relationship Id="rId5" Type="http://schemas.openxmlformats.org/officeDocument/2006/relationships/slide" Target="slides/slide5.xml"/><Relationship Id="rId15" Type="http://schemas.openxmlformats.org/officeDocument/2006/relationships/slide" Target="slides/slide19.xml"/><Relationship Id="rId23" Type="http://schemas.openxmlformats.org/officeDocument/2006/relationships/slide" Target="slides/slide30.xml"/><Relationship Id="rId28" Type="http://schemas.openxmlformats.org/officeDocument/2006/relationships/slide" Target="slides/slide36.xml"/><Relationship Id="rId10" Type="http://schemas.openxmlformats.org/officeDocument/2006/relationships/slide" Target="slides/slide14.xml"/><Relationship Id="rId19" Type="http://schemas.openxmlformats.org/officeDocument/2006/relationships/slide" Target="slides/slide23.xml"/><Relationship Id="rId4" Type="http://schemas.openxmlformats.org/officeDocument/2006/relationships/slide" Target="slides/slide4.xml"/><Relationship Id="rId9" Type="http://schemas.openxmlformats.org/officeDocument/2006/relationships/slide" Target="slides/slide11.xml"/><Relationship Id="rId14" Type="http://schemas.openxmlformats.org/officeDocument/2006/relationships/slide" Target="slides/slide18.xml"/><Relationship Id="rId22" Type="http://schemas.openxmlformats.org/officeDocument/2006/relationships/slide" Target="slides/slide27.xml"/><Relationship Id="rId27" Type="http://schemas.openxmlformats.org/officeDocument/2006/relationships/slide" Target="slides/slide35.xml"/><Relationship Id="rId30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BF60F-1932-4F60-B876-C48899D35DF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DC716-F0D7-46CE-829F-466263DAD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3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DC716-F0D7-46CE-829F-466263DAD4F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29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6437A3B-5EF2-42C4-BDBF-1E6A67E432B4}" type="datetime1">
              <a:rPr lang="en-US" smtClean="0"/>
              <a:t>3/27/2013</a:t>
            </a:fld>
            <a:endParaRPr lang="en-US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9184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4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5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C059E4-B989-4B90-9E2B-7D3C98B55721}" type="datetime1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9255E8-F08E-4EB2-A72E-4912F5A33E3E}" type="datetime1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77F190-485D-44EC-893A-42E14A67E85C}" type="datetime1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B1E143-0B5F-4DB1-9BD9-1629789378E5}" type="datetime1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0B3393-A392-4C2F-801E-A8056EFA9D59}" type="datetime1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EFD44D-95CB-4B03-AE7F-2C808DA6636D}" type="datetime1">
              <a:rPr lang="en-US" smtClean="0"/>
              <a:t>3/27/2013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552438-0F9F-4EDF-9FEB-86C5923D1C93}" type="datetime1">
              <a:rPr lang="en-US" smtClean="0"/>
              <a:t>3/27/2013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62F329-0A66-4E94-9232-F4C0D3169EB3}" type="datetime1">
              <a:rPr lang="en-US" smtClean="0"/>
              <a:t>3/27/2013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087E9F-0BF7-4259-8E2C-419519C03713}" type="datetime1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961FE6-EF54-40EF-B7FF-E89E95D87A01}" type="datetime1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A7DB9FB2-06C6-4CDF-836A-D6FA186C7A28}" type="datetime1">
              <a:rPr lang="en-US" smtClean="0"/>
              <a:t>3/27/2013</a:t>
            </a:fld>
            <a:endParaRPr lang="en-US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Design &amp; Analysis of Algorithms, Fall12                  Dr.Sang-Eon Park</a:t>
            </a:r>
            <a:endParaRPr lang="en-US"/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D470CD1C-B942-4A17-8FD5-6543D2CB40E9}" type="slidenum">
              <a:rPr lang="en-US" smtClean="0"/>
              <a:t>‹#›</a:t>
            </a:fld>
            <a:endParaRPr lang="en-US"/>
          </a:p>
        </p:txBody>
      </p:sp>
      <p:sp>
        <p:nvSpPr>
          <p:cNvPr id="29082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 COSC 220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Linked List </a:t>
            </a:r>
            <a:endParaRPr lang="en-US" dirty="0" smtClean="0"/>
          </a:p>
          <a:p>
            <a:pPr lvl="1"/>
            <a:r>
              <a:rPr lang="en-US" dirty="0" smtClean="0"/>
              <a:t>Singly Linked List</a:t>
            </a:r>
          </a:p>
          <a:p>
            <a:pPr lvl="1"/>
            <a:r>
              <a:rPr lang="en-US" dirty="0" smtClean="0"/>
              <a:t>Doubly Linked List</a:t>
            </a:r>
          </a:p>
          <a:p>
            <a:pPr lvl="1"/>
            <a:r>
              <a:rPr lang="en-US" dirty="0" smtClean="0"/>
              <a:t>Functions for managing Linked List </a:t>
            </a:r>
          </a:p>
          <a:p>
            <a:pPr lvl="2"/>
            <a:r>
              <a:rPr lang="en-US" dirty="0" smtClean="0"/>
              <a:t>Insert</a:t>
            </a:r>
          </a:p>
          <a:p>
            <a:pPr lvl="3">
              <a:buClr>
                <a:schemeClr val="tx2"/>
              </a:buClr>
            </a:pPr>
            <a:r>
              <a:rPr lang="en-US" dirty="0" smtClean="0"/>
              <a:t>Sorted </a:t>
            </a:r>
            <a:r>
              <a:rPr lang="en-US" dirty="0"/>
              <a:t>List</a:t>
            </a:r>
          </a:p>
          <a:p>
            <a:pPr lvl="3">
              <a:buClr>
                <a:schemeClr val="tx2"/>
              </a:buClr>
            </a:pPr>
            <a:r>
              <a:rPr lang="en-US" dirty="0"/>
              <a:t>Insert as a Last element always</a:t>
            </a:r>
          </a:p>
          <a:p>
            <a:pPr lvl="2"/>
            <a:r>
              <a:rPr lang="en-US" dirty="0"/>
              <a:t>Delete</a:t>
            </a:r>
          </a:p>
          <a:p>
            <a:pPr lvl="2"/>
            <a:r>
              <a:rPr lang="en-US" dirty="0" smtClean="0"/>
              <a:t>Search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56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Table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1752600" y="2590800"/>
            <a:ext cx="2895600" cy="24384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133600" y="3276600"/>
            <a:ext cx="2209800" cy="14478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26625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</a:t>
            </a:r>
          </a:p>
          <a:p>
            <a:pPr algn="ctr"/>
            <a:r>
              <a:rPr lang="en-US" sz="1200" dirty="0" smtClean="0"/>
              <a:t>(universe of keys)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2819400" y="3429000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/>
              <a:t>k</a:t>
            </a:r>
            <a:r>
              <a:rPr lang="en-US" sz="1000" baseline="-25000" dirty="0" smtClean="0"/>
              <a:t>1</a:t>
            </a:r>
            <a:endParaRPr lang="en-US" sz="1000" dirty="0"/>
          </a:p>
        </p:txBody>
      </p:sp>
      <p:sp>
        <p:nvSpPr>
          <p:cNvPr id="26" name="Oval 25"/>
          <p:cNvSpPr/>
          <p:nvPr/>
        </p:nvSpPr>
        <p:spPr bwMode="auto">
          <a:xfrm>
            <a:off x="2971800" y="3505200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57400" y="3790890"/>
            <a:ext cx="914400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000" dirty="0" smtClean="0"/>
              <a:t>K (Actual </a:t>
            </a:r>
          </a:p>
          <a:p>
            <a:pPr algn="ctr"/>
            <a:r>
              <a:rPr lang="en-US" sz="1000" dirty="0" smtClean="0"/>
              <a:t>keys used)</a:t>
            </a:r>
            <a:endParaRPr lang="en-US" sz="1000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6172200" y="18288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Verdana" pitchFamily="34" charset="0"/>
              </a:rPr>
              <a:t>/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172200" y="21336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6172200" y="24384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172200" y="27432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172200" y="30480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172200" y="33528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172200" y="36576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6172200" y="39624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172200" y="42672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6172200" y="45720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324600" y="15240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078481" y="37161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4</a:t>
            </a:r>
            <a:endParaRPr lang="en-US" sz="1000" dirty="0"/>
          </a:p>
        </p:txBody>
      </p:sp>
      <p:sp>
        <p:nvSpPr>
          <p:cNvPr id="61" name="Oval 60"/>
          <p:cNvSpPr/>
          <p:nvPr/>
        </p:nvSpPr>
        <p:spPr bwMode="auto">
          <a:xfrm>
            <a:off x="3230881" y="37923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611881" y="3733800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 smtClean="0"/>
              <a:t>5</a:t>
            </a:r>
            <a:endParaRPr lang="en-US" sz="1000" dirty="0"/>
          </a:p>
        </p:txBody>
      </p:sp>
      <p:sp>
        <p:nvSpPr>
          <p:cNvPr id="63" name="Oval 62"/>
          <p:cNvSpPr/>
          <p:nvPr/>
        </p:nvSpPr>
        <p:spPr bwMode="auto">
          <a:xfrm>
            <a:off x="3764281" y="3810000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078481" y="41733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2</a:t>
            </a:r>
            <a:endParaRPr lang="en-US" sz="1000" dirty="0"/>
          </a:p>
        </p:txBody>
      </p:sp>
      <p:sp>
        <p:nvSpPr>
          <p:cNvPr id="65" name="Oval 64"/>
          <p:cNvSpPr/>
          <p:nvPr/>
        </p:nvSpPr>
        <p:spPr bwMode="auto">
          <a:xfrm>
            <a:off x="3230881" y="42495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200400" y="43257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 smtClean="0"/>
              <a:t>3</a:t>
            </a:r>
            <a:endParaRPr lang="en-US" sz="1000" dirty="0"/>
          </a:p>
        </p:txBody>
      </p:sp>
      <p:sp>
        <p:nvSpPr>
          <p:cNvPr id="67" name="Oval 66"/>
          <p:cNvSpPr/>
          <p:nvPr/>
        </p:nvSpPr>
        <p:spPr bwMode="auto">
          <a:xfrm>
            <a:off x="3352800" y="44019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9" name="Straight Arrow Connector 68"/>
          <p:cNvCxnSpPr>
            <a:stCxn id="26" idx="1"/>
            <a:endCxn id="30" idx="1"/>
          </p:cNvCxnSpPr>
          <p:nvPr/>
        </p:nvCxnSpPr>
        <p:spPr bwMode="auto">
          <a:xfrm rot="5400000" flipH="1" flipV="1">
            <a:off x="4114800" y="1454496"/>
            <a:ext cx="921095" cy="31937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71" name="Straight Arrow Connector 70"/>
          <p:cNvCxnSpPr>
            <a:stCxn id="61" idx="6"/>
            <a:endCxn id="31" idx="1"/>
          </p:cNvCxnSpPr>
          <p:nvPr/>
        </p:nvCxnSpPr>
        <p:spPr bwMode="auto">
          <a:xfrm flipV="1">
            <a:off x="3276600" y="2895600"/>
            <a:ext cx="2895600" cy="9196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73" name="Straight Arrow Connector 72"/>
          <p:cNvCxnSpPr>
            <a:stCxn id="63" idx="6"/>
            <a:endCxn id="33" idx="1"/>
          </p:cNvCxnSpPr>
          <p:nvPr/>
        </p:nvCxnSpPr>
        <p:spPr bwMode="auto">
          <a:xfrm flipV="1">
            <a:off x="3810000" y="3505200"/>
            <a:ext cx="2362200" cy="327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75" name="Straight Arrow Connector 74"/>
          <p:cNvCxnSpPr>
            <a:stCxn id="65" idx="6"/>
            <a:endCxn id="33" idx="1"/>
          </p:cNvCxnSpPr>
          <p:nvPr/>
        </p:nvCxnSpPr>
        <p:spPr bwMode="auto">
          <a:xfrm flipV="1">
            <a:off x="3276600" y="3505200"/>
            <a:ext cx="2895600" cy="7672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77" name="Straight Arrow Connector 76"/>
          <p:cNvCxnSpPr>
            <a:stCxn id="67" idx="2"/>
            <a:endCxn id="36" idx="1"/>
          </p:cNvCxnSpPr>
          <p:nvPr/>
        </p:nvCxnSpPr>
        <p:spPr bwMode="auto">
          <a:xfrm rot="10800000" flipH="1">
            <a:off x="3352800" y="4419601"/>
            <a:ext cx="2819400" cy="52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6906904" y="2477929"/>
            <a:ext cx="4082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 smtClean="0"/>
              <a:t>1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79" name="TextBox 78"/>
          <p:cNvSpPr txBox="1"/>
          <p:nvPr/>
        </p:nvSpPr>
        <p:spPr>
          <a:xfrm>
            <a:off x="6906904" y="2801779"/>
            <a:ext cx="4082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/>
              <a:t>4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80" name="TextBox 79"/>
          <p:cNvSpPr txBox="1"/>
          <p:nvPr/>
        </p:nvSpPr>
        <p:spPr>
          <a:xfrm>
            <a:off x="6906904" y="3420904"/>
            <a:ext cx="941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/>
              <a:t>5</a:t>
            </a:r>
            <a:r>
              <a:rPr lang="en-US" sz="1000" dirty="0" smtClean="0"/>
              <a:t>)= h(k</a:t>
            </a:r>
            <a:r>
              <a:rPr lang="en-US" sz="1000" baseline="-25000" dirty="0" smtClean="0"/>
              <a:t>2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81" name="TextBox 80"/>
          <p:cNvSpPr txBox="1"/>
          <p:nvPr/>
        </p:nvSpPr>
        <p:spPr>
          <a:xfrm>
            <a:off x="6905625" y="4325779"/>
            <a:ext cx="4082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/>
              <a:t>3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82" name="TextBox 81"/>
          <p:cNvSpPr txBox="1"/>
          <p:nvPr/>
        </p:nvSpPr>
        <p:spPr>
          <a:xfrm>
            <a:off x="6764975" y="1813090"/>
            <a:ext cx="381000" cy="30162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0</a:t>
            </a:r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m - 1</a:t>
            </a:r>
            <a:endParaRPr lang="en-US" sz="1000" dirty="0"/>
          </a:p>
        </p:txBody>
      </p:sp>
      <p:sp>
        <p:nvSpPr>
          <p:cNvPr id="83" name="TextBox 82"/>
          <p:cNvSpPr txBox="1"/>
          <p:nvPr/>
        </p:nvSpPr>
        <p:spPr>
          <a:xfrm>
            <a:off x="3657600" y="5562600"/>
            <a:ext cx="449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Hash table with a hash function h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67099" y="3048000"/>
            <a:ext cx="84350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Collisions</a:t>
            </a:r>
          </a:p>
        </p:txBody>
      </p:sp>
      <p:cxnSp>
        <p:nvCxnSpPr>
          <p:cNvPr id="10" name="Elbow Connector 9"/>
          <p:cNvCxnSpPr>
            <a:stCxn id="8" idx="1"/>
            <a:endCxn id="80" idx="0"/>
          </p:cNvCxnSpPr>
          <p:nvPr/>
        </p:nvCxnSpPr>
        <p:spPr bwMode="auto">
          <a:xfrm rot="10800000" flipV="1">
            <a:off x="7377753" y="3178804"/>
            <a:ext cx="389347" cy="242099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570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(Collision Solution by Chaining)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Collision Solution by Chaining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Slot </a:t>
            </a:r>
            <a:r>
              <a:rPr lang="en-US" i="1" dirty="0"/>
              <a:t>j </a:t>
            </a:r>
            <a:r>
              <a:rPr lang="en-US" dirty="0"/>
              <a:t>contains a pointer to the head of the list of all stored elements that </a:t>
            </a:r>
            <a:r>
              <a:rPr lang="en-US" dirty="0" smtClean="0"/>
              <a:t>hash to </a:t>
            </a:r>
            <a:r>
              <a:rPr lang="en-US" i="1" dirty="0"/>
              <a:t>j </a:t>
            </a:r>
            <a:r>
              <a:rPr lang="en-US" dirty="0"/>
              <a:t>(</a:t>
            </a:r>
            <a:r>
              <a:rPr lang="en-US" dirty="0" smtClean="0"/>
              <a:t>or </a:t>
            </a:r>
            <a:r>
              <a:rPr lang="en-US" dirty="0"/>
              <a:t>to the sentinel if using a circular, doubly linked list with a </a:t>
            </a:r>
            <a:r>
              <a:rPr lang="en-US" dirty="0" smtClean="0"/>
              <a:t>sentinel)</a:t>
            </a:r>
            <a:endParaRPr lang="en-US" dirty="0"/>
          </a:p>
          <a:p>
            <a:pPr lvl="1"/>
            <a:r>
              <a:rPr lang="en-US" dirty="0" smtClean="0"/>
              <a:t>If </a:t>
            </a:r>
            <a:r>
              <a:rPr lang="en-US" dirty="0"/>
              <a:t>there are no such elements, slot </a:t>
            </a:r>
            <a:r>
              <a:rPr lang="en-US" i="1" dirty="0"/>
              <a:t>j </a:t>
            </a:r>
            <a:r>
              <a:rPr lang="en-US" dirty="0"/>
              <a:t>contains NIL.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2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Table</a:t>
            </a:r>
            <a:br>
              <a:rPr lang="en-US" dirty="0" smtClean="0"/>
            </a:br>
            <a:r>
              <a:rPr lang="en-US" sz="3200" dirty="0" smtClean="0"/>
              <a:t>(Collision Solution by Chaining)</a:t>
            </a:r>
            <a:endParaRPr lang="en-US" sz="3200" dirty="0"/>
          </a:p>
        </p:txBody>
      </p:sp>
      <p:sp>
        <p:nvSpPr>
          <p:cNvPr id="4" name="Oval 3"/>
          <p:cNvSpPr/>
          <p:nvPr/>
        </p:nvSpPr>
        <p:spPr bwMode="auto">
          <a:xfrm>
            <a:off x="609600" y="2590800"/>
            <a:ext cx="2895600" cy="24384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990600" y="3200400"/>
            <a:ext cx="2209800" cy="1676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26625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</a:t>
            </a:r>
          </a:p>
          <a:p>
            <a:pPr algn="ctr"/>
            <a:r>
              <a:rPr lang="en-US" sz="1200" dirty="0" smtClean="0"/>
              <a:t>(universe of keys)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3429000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/>
              <a:t>k</a:t>
            </a:r>
            <a:r>
              <a:rPr lang="en-US" sz="1000" baseline="-25000" dirty="0" smtClean="0"/>
              <a:t>1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 bwMode="auto">
          <a:xfrm>
            <a:off x="1828800" y="3505200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3790890"/>
            <a:ext cx="914400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000" dirty="0" smtClean="0"/>
              <a:t>K (Actual </a:t>
            </a:r>
          </a:p>
          <a:p>
            <a:pPr algn="ctr"/>
            <a:r>
              <a:rPr lang="en-US" sz="1000" dirty="0" smtClean="0"/>
              <a:t>keys used)</a:t>
            </a:r>
            <a:endParaRPr lang="en-US" sz="1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029200" y="18288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Verdana" pitchFamily="34" charset="0"/>
              </a:rPr>
              <a:t>/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029200" y="24384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029200" y="21336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029200" y="33528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029200" y="30480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5029200" y="27432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029200" y="36576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029200" y="39624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029200" y="42672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029200" y="45720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81600" y="15240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35481" y="37161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4</a:t>
            </a:r>
            <a:endParaRPr lang="en-US" sz="1000" dirty="0"/>
          </a:p>
        </p:txBody>
      </p:sp>
      <p:sp>
        <p:nvSpPr>
          <p:cNvPr id="22" name="Oval 21"/>
          <p:cNvSpPr/>
          <p:nvPr/>
        </p:nvSpPr>
        <p:spPr bwMode="auto">
          <a:xfrm>
            <a:off x="2087881" y="37923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68881" y="3733800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 smtClean="0"/>
              <a:t>5</a:t>
            </a:r>
            <a:endParaRPr lang="en-US" sz="1000" dirty="0"/>
          </a:p>
        </p:txBody>
      </p:sp>
      <p:sp>
        <p:nvSpPr>
          <p:cNvPr id="24" name="Oval 23"/>
          <p:cNvSpPr/>
          <p:nvPr/>
        </p:nvSpPr>
        <p:spPr bwMode="auto">
          <a:xfrm>
            <a:off x="2621281" y="3810000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87881" y="41733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2</a:t>
            </a:r>
            <a:endParaRPr lang="en-US" sz="10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40281" y="42495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87881" y="46305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6</a:t>
            </a:r>
            <a:endParaRPr lang="en-US" sz="1000" dirty="0"/>
          </a:p>
        </p:txBody>
      </p:sp>
      <p:sp>
        <p:nvSpPr>
          <p:cNvPr id="28" name="Oval 27"/>
          <p:cNvSpPr/>
          <p:nvPr/>
        </p:nvSpPr>
        <p:spPr bwMode="auto">
          <a:xfrm>
            <a:off x="2240281" y="47067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21975" y="1813090"/>
            <a:ext cx="381000" cy="30162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0</a:t>
            </a:r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m - 1</a:t>
            </a:r>
            <a:endParaRPr lang="en-US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2514600" y="5562600"/>
            <a:ext cx="449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Hash table with a hash function h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621281" y="41733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3</a:t>
            </a:r>
            <a:endParaRPr lang="en-US" sz="1000" dirty="0"/>
          </a:p>
        </p:txBody>
      </p:sp>
      <p:sp>
        <p:nvSpPr>
          <p:cNvPr id="41" name="Oval 40"/>
          <p:cNvSpPr/>
          <p:nvPr/>
        </p:nvSpPr>
        <p:spPr bwMode="auto">
          <a:xfrm>
            <a:off x="2773681" y="42495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286000" y="39447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7</a:t>
            </a:r>
            <a:endParaRPr lang="en-US" sz="1000" dirty="0"/>
          </a:p>
        </p:txBody>
      </p:sp>
      <p:sp>
        <p:nvSpPr>
          <p:cNvPr id="43" name="Oval 42"/>
          <p:cNvSpPr/>
          <p:nvPr/>
        </p:nvSpPr>
        <p:spPr bwMode="auto">
          <a:xfrm>
            <a:off x="2438400" y="40209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86000" y="4343400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8</a:t>
            </a:r>
            <a:endParaRPr lang="en-US" sz="1000" dirty="0"/>
          </a:p>
        </p:txBody>
      </p:sp>
      <p:sp>
        <p:nvSpPr>
          <p:cNvPr id="45" name="Oval 44"/>
          <p:cNvSpPr/>
          <p:nvPr/>
        </p:nvSpPr>
        <p:spPr bwMode="auto">
          <a:xfrm>
            <a:off x="2438400" y="4419600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1" name="Straight Arrow Connector 50"/>
          <p:cNvCxnSpPr>
            <a:stCxn id="8" idx="7"/>
            <a:endCxn id="12" idx="1"/>
          </p:cNvCxnSpPr>
          <p:nvPr/>
        </p:nvCxnSpPr>
        <p:spPr bwMode="auto">
          <a:xfrm rot="5400000" flipH="1" flipV="1">
            <a:off x="2835565" y="1318260"/>
            <a:ext cx="1225895" cy="31613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53" name="Straight Arrow Connector 52"/>
          <p:cNvCxnSpPr>
            <a:stCxn id="22" idx="6"/>
            <a:endCxn id="12" idx="1"/>
          </p:cNvCxnSpPr>
          <p:nvPr/>
        </p:nvCxnSpPr>
        <p:spPr bwMode="auto">
          <a:xfrm flipV="1">
            <a:off x="2133600" y="2286000"/>
            <a:ext cx="2895600" cy="15292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57" name="Straight Arrow Connector 56"/>
          <p:cNvCxnSpPr>
            <a:stCxn id="24" idx="7"/>
            <a:endCxn id="13" idx="1"/>
          </p:cNvCxnSpPr>
          <p:nvPr/>
        </p:nvCxnSpPr>
        <p:spPr bwMode="auto">
          <a:xfrm rot="5400000" flipH="1" flipV="1">
            <a:off x="3689005" y="2476501"/>
            <a:ext cx="311495" cy="236889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59" name="Straight Arrow Connector 58"/>
          <p:cNvCxnSpPr>
            <a:stCxn id="43" idx="6"/>
            <a:endCxn id="13" idx="1"/>
          </p:cNvCxnSpPr>
          <p:nvPr/>
        </p:nvCxnSpPr>
        <p:spPr bwMode="auto">
          <a:xfrm flipV="1">
            <a:off x="2484119" y="3505200"/>
            <a:ext cx="2545081" cy="5386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61" name="Straight Arrow Connector 60"/>
          <p:cNvCxnSpPr>
            <a:stCxn id="26" idx="6"/>
            <a:endCxn id="13" idx="1"/>
          </p:cNvCxnSpPr>
          <p:nvPr/>
        </p:nvCxnSpPr>
        <p:spPr bwMode="auto">
          <a:xfrm flipV="1">
            <a:off x="2286000" y="3505200"/>
            <a:ext cx="2743200" cy="7672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63" name="Straight Arrow Connector 62"/>
          <p:cNvCxnSpPr>
            <a:stCxn id="41" idx="6"/>
            <a:endCxn id="17" idx="1"/>
          </p:cNvCxnSpPr>
          <p:nvPr/>
        </p:nvCxnSpPr>
        <p:spPr bwMode="auto">
          <a:xfrm flipV="1">
            <a:off x="2819400" y="4114800"/>
            <a:ext cx="2209800" cy="1576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65" name="Straight Arrow Connector 64"/>
          <p:cNvCxnSpPr>
            <a:stCxn id="45" idx="7"/>
            <a:endCxn id="18" idx="1"/>
          </p:cNvCxnSpPr>
          <p:nvPr/>
        </p:nvCxnSpPr>
        <p:spPr bwMode="auto">
          <a:xfrm rot="5400000" flipH="1" flipV="1">
            <a:off x="3749965" y="3147060"/>
            <a:ext cx="6695" cy="25517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67" name="Straight Arrow Connector 66"/>
          <p:cNvCxnSpPr>
            <a:stCxn id="28" idx="7"/>
            <a:endCxn id="18" idx="1"/>
          </p:cNvCxnSpPr>
          <p:nvPr/>
        </p:nvCxnSpPr>
        <p:spPr bwMode="auto">
          <a:xfrm rot="5400000" flipH="1" flipV="1">
            <a:off x="3507315" y="3191590"/>
            <a:ext cx="293874" cy="274989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sp>
        <p:nvSpPr>
          <p:cNvPr id="68" name="TextBox 67"/>
          <p:cNvSpPr txBox="1"/>
          <p:nvPr/>
        </p:nvSpPr>
        <p:spPr>
          <a:xfrm rot="20302456">
            <a:off x="3905227" y="2230622"/>
            <a:ext cx="762000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 smtClean="0"/>
              <a:t>1</a:t>
            </a:r>
            <a:r>
              <a:rPr lang="en-US" sz="1000" dirty="0" smtClean="0"/>
              <a:t>)=h(k</a:t>
            </a:r>
            <a:r>
              <a:rPr lang="en-US" sz="1000" baseline="-25000" dirty="0"/>
              <a:t>4</a:t>
            </a:r>
            <a:r>
              <a:rPr lang="en-US" sz="1000" dirty="0" smtClean="0"/>
              <a:t>)</a:t>
            </a:r>
          </a:p>
        </p:txBody>
      </p:sp>
      <p:sp>
        <p:nvSpPr>
          <p:cNvPr id="69" name="TextBox 68"/>
          <p:cNvSpPr txBox="1"/>
          <p:nvPr/>
        </p:nvSpPr>
        <p:spPr>
          <a:xfrm rot="21209541">
            <a:off x="3591426" y="3343082"/>
            <a:ext cx="1219200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/>
              <a:t>2</a:t>
            </a:r>
            <a:r>
              <a:rPr lang="en-US" sz="1000" dirty="0" smtClean="0"/>
              <a:t>)=h(k</a:t>
            </a:r>
            <a:r>
              <a:rPr lang="en-US" sz="1000" baseline="-25000" dirty="0" smtClean="0"/>
              <a:t>5</a:t>
            </a:r>
            <a:r>
              <a:rPr lang="en-US" sz="1000" dirty="0" smtClean="0"/>
              <a:t>)=h(k</a:t>
            </a:r>
            <a:r>
              <a:rPr lang="en-US" sz="1000" baseline="-25000" dirty="0" smtClean="0"/>
              <a:t>7</a:t>
            </a:r>
            <a:r>
              <a:rPr lang="en-US" sz="1000" dirty="0" smtClean="0"/>
              <a:t>)</a:t>
            </a:r>
          </a:p>
        </p:txBody>
      </p:sp>
      <p:sp>
        <p:nvSpPr>
          <p:cNvPr id="70" name="TextBox 69"/>
          <p:cNvSpPr txBox="1"/>
          <p:nvPr/>
        </p:nvSpPr>
        <p:spPr>
          <a:xfrm rot="21392778">
            <a:off x="3962400" y="3919379"/>
            <a:ext cx="4082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 smtClean="0"/>
              <a:t>3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71" name="TextBox 70"/>
          <p:cNvSpPr txBox="1"/>
          <p:nvPr/>
        </p:nvSpPr>
        <p:spPr>
          <a:xfrm rot="21240685">
            <a:off x="3981427" y="4533557"/>
            <a:ext cx="762000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 smtClean="0"/>
              <a:t>6</a:t>
            </a:r>
            <a:r>
              <a:rPr lang="en-US" sz="1000" dirty="0" smtClean="0"/>
              <a:t>)=h(k</a:t>
            </a:r>
            <a:r>
              <a:rPr lang="en-US" sz="1000" baseline="-25000" dirty="0" smtClean="0"/>
              <a:t>8</a:t>
            </a:r>
            <a:r>
              <a:rPr lang="en-US" sz="1000" dirty="0" smtClean="0"/>
              <a:t>)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5943600" y="3387304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6172200" y="3387304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Verdana" pitchFamily="34" charset="0"/>
              </a:rPr>
              <a:t>k</a:t>
            </a:r>
            <a:r>
              <a:rPr lang="en-US" sz="1200" baseline="-25000" dirty="0">
                <a:latin typeface="Verdana" pitchFamily="34" charset="0"/>
              </a:rPr>
              <a:t>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858000" y="3387304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7086600" y="3387304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</a:rPr>
              <a:t>k</a:t>
            </a:r>
            <a:r>
              <a:rPr lang="en-US" sz="1200" baseline="-25000" dirty="0" smtClean="0">
                <a:latin typeface="Verdana" pitchFamily="34" charset="0"/>
              </a:rPr>
              <a:t>2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6400800" y="3387304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7315200" y="3387304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81" name="Straight Arrow Connector 80"/>
          <p:cNvCxnSpPr/>
          <p:nvPr/>
        </p:nvCxnSpPr>
        <p:spPr bwMode="auto">
          <a:xfrm rot="10800000" flipH="1">
            <a:off x="6534148" y="3452390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stealth" w="sm" len="med"/>
          </a:ln>
          <a:effectLst/>
        </p:spPr>
      </p:cxnSp>
      <p:cxnSp>
        <p:nvCxnSpPr>
          <p:cNvPr id="82" name="Straight Arrow Connector 81"/>
          <p:cNvCxnSpPr/>
          <p:nvPr/>
        </p:nvCxnSpPr>
        <p:spPr bwMode="auto">
          <a:xfrm rot="10800000" flipH="1">
            <a:off x="6515096" y="3552405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stealth" w="sm" len="med"/>
            <a:tailEnd type="none"/>
          </a:ln>
          <a:effectLst/>
        </p:spPr>
      </p:cxnSp>
      <p:sp>
        <p:nvSpPr>
          <p:cNvPr id="89" name="Rectangle 88"/>
          <p:cNvSpPr/>
          <p:nvPr/>
        </p:nvSpPr>
        <p:spPr bwMode="auto">
          <a:xfrm>
            <a:off x="5943600" y="2166670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6172200" y="2166670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Verdana" pitchFamily="34" charset="0"/>
              </a:rPr>
              <a:t>k</a:t>
            </a:r>
            <a:r>
              <a:rPr lang="en-US" sz="1200" baseline="-25000" dirty="0" smtClean="0">
                <a:latin typeface="Verdana" pitchFamily="34" charset="0"/>
              </a:rPr>
              <a:t>1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6858000" y="2166670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7086600" y="2166670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</a:rPr>
              <a:t>k</a:t>
            </a:r>
            <a:r>
              <a:rPr lang="en-US" sz="1200" baseline="-25000" dirty="0">
                <a:latin typeface="Verdana" pitchFamily="34" charset="0"/>
              </a:rPr>
              <a:t>4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400800" y="2166670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7315200" y="2166670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cxnSp>
        <p:nvCxnSpPr>
          <p:cNvPr id="95" name="Straight Arrow Connector 94"/>
          <p:cNvCxnSpPr/>
          <p:nvPr/>
        </p:nvCxnSpPr>
        <p:spPr bwMode="auto">
          <a:xfrm rot="10800000" flipH="1">
            <a:off x="6534148" y="2231756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stealth" w="sm" len="med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 rot="10800000" flipH="1">
            <a:off x="6515096" y="2331771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stealth" w="sm" len="med"/>
            <a:tailEnd type="none"/>
          </a:ln>
          <a:effectLst/>
        </p:spPr>
      </p:cxnSp>
      <p:sp>
        <p:nvSpPr>
          <p:cNvPr id="97" name="Rectangle 96"/>
          <p:cNvSpPr/>
          <p:nvPr/>
        </p:nvSpPr>
        <p:spPr bwMode="auto">
          <a:xfrm>
            <a:off x="5943600" y="4300541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6172200" y="4300541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Verdana" pitchFamily="34" charset="0"/>
              </a:rPr>
              <a:t>k</a:t>
            </a:r>
            <a:r>
              <a:rPr lang="en-US" sz="1200" baseline="-25000" dirty="0">
                <a:latin typeface="Verdana" pitchFamily="34" charset="0"/>
              </a:rPr>
              <a:t>8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6858000" y="4300541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7086600" y="4300541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</a:rPr>
              <a:t>k</a:t>
            </a:r>
            <a:r>
              <a:rPr lang="en-US" sz="1200" baseline="-25000" dirty="0" smtClean="0">
                <a:latin typeface="Verdana" pitchFamily="34" charset="0"/>
              </a:rPr>
              <a:t>6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6400800" y="4300541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103" name="Straight Arrow Connector 102"/>
          <p:cNvCxnSpPr/>
          <p:nvPr/>
        </p:nvCxnSpPr>
        <p:spPr bwMode="auto">
          <a:xfrm rot="10800000" flipH="1">
            <a:off x="6534148" y="4365627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stealth" w="sm" len="med"/>
          </a:ln>
          <a:effectLst/>
        </p:spPr>
      </p:cxnSp>
      <p:cxnSp>
        <p:nvCxnSpPr>
          <p:cNvPr id="104" name="Straight Arrow Connector 103"/>
          <p:cNvCxnSpPr/>
          <p:nvPr/>
        </p:nvCxnSpPr>
        <p:spPr bwMode="auto">
          <a:xfrm rot="10800000" flipH="1">
            <a:off x="6515096" y="4465642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stealth" w="sm" len="med"/>
            <a:tailEnd type="none"/>
          </a:ln>
          <a:effectLst/>
        </p:spPr>
      </p:cxnSp>
      <p:sp>
        <p:nvSpPr>
          <p:cNvPr id="105" name="Rectangle 104"/>
          <p:cNvSpPr/>
          <p:nvPr/>
        </p:nvSpPr>
        <p:spPr bwMode="auto">
          <a:xfrm>
            <a:off x="5943600" y="3981452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6172200" y="3981452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Verdana" pitchFamily="34" charset="0"/>
              </a:rPr>
              <a:t>k</a:t>
            </a:r>
            <a:r>
              <a:rPr lang="en-US" sz="1200" baseline="-25000" dirty="0">
                <a:latin typeface="Verdana" pitchFamily="34" charset="0"/>
              </a:rPr>
              <a:t>3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7739059" y="3387312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7967659" y="3387312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</a:rPr>
              <a:t>k</a:t>
            </a:r>
            <a:r>
              <a:rPr lang="en-US" sz="1200" baseline="-25000" dirty="0" smtClean="0">
                <a:latin typeface="Verdana" pitchFamily="34" charset="0"/>
              </a:rPr>
              <a:t>7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6400800" y="3981452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8196259" y="3387312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cxnSp>
        <p:nvCxnSpPr>
          <p:cNvPr id="111" name="Straight Arrow Connector 110"/>
          <p:cNvCxnSpPr/>
          <p:nvPr/>
        </p:nvCxnSpPr>
        <p:spPr bwMode="auto">
          <a:xfrm rot="10800000" flipH="1">
            <a:off x="7415207" y="3452398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stealth" w="sm" len="med"/>
          </a:ln>
          <a:effectLst/>
        </p:spPr>
      </p:cxnSp>
      <p:cxnSp>
        <p:nvCxnSpPr>
          <p:cNvPr id="112" name="Straight Arrow Connector 111"/>
          <p:cNvCxnSpPr/>
          <p:nvPr/>
        </p:nvCxnSpPr>
        <p:spPr bwMode="auto">
          <a:xfrm rot="10800000" flipH="1">
            <a:off x="7396155" y="3552413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stealth" w="sm" len="med"/>
            <a:tailEnd type="none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7315200" y="4300541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cxnSp>
        <p:nvCxnSpPr>
          <p:cNvPr id="114" name="Straight Arrow Connector 113"/>
          <p:cNvCxnSpPr/>
          <p:nvPr/>
        </p:nvCxnSpPr>
        <p:spPr bwMode="auto">
          <a:xfrm rot="10800000" flipH="1">
            <a:off x="5486400" y="2286001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stealth" w="sm" len="med"/>
          </a:ln>
          <a:effectLst/>
        </p:spPr>
      </p:cxnSp>
      <p:cxnSp>
        <p:nvCxnSpPr>
          <p:cNvPr id="115" name="Straight Arrow Connector 114"/>
          <p:cNvCxnSpPr/>
          <p:nvPr/>
        </p:nvCxnSpPr>
        <p:spPr bwMode="auto">
          <a:xfrm rot="10800000" flipH="1">
            <a:off x="5486400" y="3503612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stealth" w="sm" len="med"/>
          </a:ln>
          <a:effectLst/>
        </p:spPr>
      </p:cxnSp>
      <p:cxnSp>
        <p:nvCxnSpPr>
          <p:cNvPr id="116" name="Straight Arrow Connector 115"/>
          <p:cNvCxnSpPr/>
          <p:nvPr/>
        </p:nvCxnSpPr>
        <p:spPr bwMode="auto">
          <a:xfrm rot="10800000" flipH="1">
            <a:off x="5486400" y="4099631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stealth" w="sm" len="med"/>
          </a:ln>
          <a:effectLst/>
        </p:spPr>
      </p:cxnSp>
      <p:cxnSp>
        <p:nvCxnSpPr>
          <p:cNvPr id="117" name="Straight Arrow Connector 116"/>
          <p:cNvCxnSpPr/>
          <p:nvPr/>
        </p:nvCxnSpPr>
        <p:spPr bwMode="auto">
          <a:xfrm rot="10800000" flipH="1">
            <a:off x="5486400" y="4418011"/>
            <a:ext cx="457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stealth" w="sm" len="med"/>
          </a:ln>
          <a:effectLst/>
        </p:spPr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5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(Collision Solution by </a:t>
            </a:r>
            <a:r>
              <a:rPr lang="en-US" sz="3200" dirty="0" smtClean="0">
                <a:solidFill>
                  <a:srgbClr val="1F497D"/>
                </a:solidFill>
              </a:rPr>
              <a:t>Chaining)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752600" y="25146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Smith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161401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sequence of keys for data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1752600" y="29718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Sandra Lee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752600" y="35052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Ted Doe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752600" y="39624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Parker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752600" y="44958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Mike Backer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752600" y="49530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Sue Marker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505700" y="2514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Sue Marker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496300" y="2514600"/>
            <a:ext cx="7620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1678933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05700" y="3429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Smith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496300" y="3429000"/>
            <a:ext cx="7620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1467898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791700" y="3429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Ted Doe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7782300" y="3429000"/>
            <a:ext cx="8382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1278902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05700" y="38862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Mike Backer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5496300" y="3886200"/>
            <a:ext cx="7620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1424578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4505700" y="5334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Sam Parker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5496300" y="5334000"/>
            <a:ext cx="7620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1567334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505700" y="4800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latin typeface="Verdana" pitchFamily="34" charset="0"/>
              </a:rPr>
              <a:t>Sandra Lee</a:t>
            </a:r>
            <a:endParaRPr lang="en-US" sz="1000" dirty="0">
              <a:latin typeface="Verdana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496300" y="4800600"/>
            <a:ext cx="7620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1789356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422799" y="22860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3423714" y="25146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001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3429000" y="27432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002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429915" y="32004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134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3429000" y="34290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3429915" y="36576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136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3435201" y="38862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137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3429000" y="41148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3434286" y="43434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429000" y="48006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248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3429915" y="50292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249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435201" y="52578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250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9" name="Elbow Connector 68"/>
          <p:cNvCxnSpPr>
            <a:stCxn id="6" idx="3"/>
            <a:endCxn id="60" idx="1"/>
          </p:cNvCxnSpPr>
          <p:nvPr/>
        </p:nvCxnSpPr>
        <p:spPr bwMode="auto">
          <a:xfrm>
            <a:off x="2743200" y="2628900"/>
            <a:ext cx="685800" cy="9144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1" name="Elbow Connector 70"/>
          <p:cNvCxnSpPr>
            <a:stCxn id="9" idx="3"/>
            <a:endCxn id="65" idx="1"/>
          </p:cNvCxnSpPr>
          <p:nvPr/>
        </p:nvCxnSpPr>
        <p:spPr bwMode="auto">
          <a:xfrm>
            <a:off x="2743200" y="3086100"/>
            <a:ext cx="685800" cy="1828800"/>
          </a:xfrm>
          <a:prstGeom prst="bentConnector3">
            <a:avLst>
              <a:gd name="adj1" fmla="val 39055"/>
            </a:avLst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4" name="Elbow Connector 73"/>
          <p:cNvCxnSpPr>
            <a:stCxn id="10" idx="3"/>
            <a:endCxn id="60" idx="1"/>
          </p:cNvCxnSpPr>
          <p:nvPr/>
        </p:nvCxnSpPr>
        <p:spPr bwMode="auto">
          <a:xfrm flipV="1">
            <a:off x="2743200" y="3543300"/>
            <a:ext cx="685800" cy="762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6" name="Elbow Connector 75"/>
          <p:cNvCxnSpPr>
            <a:stCxn id="11" idx="3"/>
            <a:endCxn id="66" idx="1"/>
          </p:cNvCxnSpPr>
          <p:nvPr/>
        </p:nvCxnSpPr>
        <p:spPr bwMode="auto">
          <a:xfrm>
            <a:off x="2743200" y="4076700"/>
            <a:ext cx="686715" cy="10668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8" name="Elbow Connector 77"/>
          <p:cNvCxnSpPr>
            <a:stCxn id="12" idx="3"/>
            <a:endCxn id="61" idx="1"/>
          </p:cNvCxnSpPr>
          <p:nvPr/>
        </p:nvCxnSpPr>
        <p:spPr bwMode="auto">
          <a:xfrm flipV="1">
            <a:off x="2743200" y="3771900"/>
            <a:ext cx="686715" cy="838200"/>
          </a:xfrm>
          <a:prstGeom prst="bentConnector3">
            <a:avLst>
              <a:gd name="adj1" fmla="val 21183"/>
            </a:avLst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1" name="Elbow Connector 80"/>
          <p:cNvCxnSpPr>
            <a:stCxn id="13" idx="3"/>
            <a:endCxn id="57" idx="1"/>
          </p:cNvCxnSpPr>
          <p:nvPr/>
        </p:nvCxnSpPr>
        <p:spPr bwMode="auto">
          <a:xfrm flipV="1">
            <a:off x="2743200" y="2628900"/>
            <a:ext cx="680514" cy="2438400"/>
          </a:xfrm>
          <a:prstGeom prst="bentConnector3">
            <a:avLst>
              <a:gd name="adj1" fmla="val 63035"/>
            </a:avLst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5" name="Straight Arrow Connector 84"/>
          <p:cNvCxnSpPr/>
          <p:nvPr/>
        </p:nvCxnSpPr>
        <p:spPr bwMode="auto">
          <a:xfrm>
            <a:off x="990600" y="2514600"/>
            <a:ext cx="0" cy="800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Rectangle 54"/>
          <p:cNvSpPr/>
          <p:nvPr/>
        </p:nvSpPr>
        <p:spPr bwMode="auto">
          <a:xfrm>
            <a:off x="3962400" y="22860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3963315" y="2514600"/>
            <a:ext cx="260052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3968601" y="27432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3969516" y="32004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3968601" y="3429000"/>
            <a:ext cx="260052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3969516" y="3657600"/>
            <a:ext cx="260052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3974802" y="38862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968601" y="41148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3973887" y="43434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3968601" y="4800600"/>
            <a:ext cx="260052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3969516" y="5029200"/>
            <a:ext cx="260052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3974802" y="52578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6258300" y="48006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6258300" y="38862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6258300" y="25146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6258300" y="3429000"/>
            <a:ext cx="260052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620500" y="34290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6258300" y="5334000"/>
            <a:ext cx="260052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54" name="Oval 53"/>
          <p:cNvSpPr/>
          <p:nvPr/>
        </p:nvSpPr>
        <p:spPr bwMode="auto">
          <a:xfrm>
            <a:off x="4069081" y="260192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3" name="Straight Arrow Connector 92"/>
          <p:cNvCxnSpPr>
            <a:stCxn id="54" idx="6"/>
            <a:endCxn id="15" idx="1"/>
          </p:cNvCxnSpPr>
          <p:nvPr/>
        </p:nvCxnSpPr>
        <p:spPr bwMode="auto">
          <a:xfrm>
            <a:off x="4114800" y="2624789"/>
            <a:ext cx="390900" cy="41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4" name="Oval 93"/>
          <p:cNvSpPr/>
          <p:nvPr/>
        </p:nvSpPr>
        <p:spPr bwMode="auto">
          <a:xfrm>
            <a:off x="4069081" y="3523586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6" name="Straight Arrow Connector 95"/>
          <p:cNvCxnSpPr>
            <a:stCxn id="94" idx="6"/>
            <a:endCxn id="21" idx="1"/>
          </p:cNvCxnSpPr>
          <p:nvPr/>
        </p:nvCxnSpPr>
        <p:spPr bwMode="auto">
          <a:xfrm flipV="1">
            <a:off x="4114800" y="3543300"/>
            <a:ext cx="390900" cy="31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7" name="Oval 96"/>
          <p:cNvSpPr/>
          <p:nvPr/>
        </p:nvSpPr>
        <p:spPr bwMode="auto">
          <a:xfrm>
            <a:off x="4069081" y="3755571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99" name="Elbow Connector 98"/>
          <p:cNvCxnSpPr>
            <a:stCxn id="97" idx="6"/>
            <a:endCxn id="29" idx="1"/>
          </p:cNvCxnSpPr>
          <p:nvPr/>
        </p:nvCxnSpPr>
        <p:spPr bwMode="auto">
          <a:xfrm>
            <a:off x="4114800" y="3778431"/>
            <a:ext cx="390900" cy="222069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0" name="Oval 99"/>
          <p:cNvSpPr/>
          <p:nvPr/>
        </p:nvSpPr>
        <p:spPr bwMode="auto">
          <a:xfrm>
            <a:off x="4069081" y="4895186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102" name="Straight Arrow Connector 101"/>
          <p:cNvCxnSpPr>
            <a:stCxn id="100" idx="6"/>
            <a:endCxn id="35" idx="1"/>
          </p:cNvCxnSpPr>
          <p:nvPr/>
        </p:nvCxnSpPr>
        <p:spPr bwMode="auto">
          <a:xfrm flipV="1">
            <a:off x="4114800" y="4914900"/>
            <a:ext cx="390900" cy="31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3" name="Oval 102"/>
          <p:cNvSpPr/>
          <p:nvPr/>
        </p:nvSpPr>
        <p:spPr bwMode="auto">
          <a:xfrm>
            <a:off x="4069081" y="512233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105" name="Elbow Connector 104"/>
          <p:cNvCxnSpPr>
            <a:stCxn id="103" idx="6"/>
            <a:endCxn id="33" idx="1"/>
          </p:cNvCxnSpPr>
          <p:nvPr/>
        </p:nvCxnSpPr>
        <p:spPr bwMode="auto">
          <a:xfrm>
            <a:off x="4114800" y="5145193"/>
            <a:ext cx="390900" cy="303107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6" name="Oval 105"/>
          <p:cNvSpPr/>
          <p:nvPr/>
        </p:nvSpPr>
        <p:spPr bwMode="auto">
          <a:xfrm>
            <a:off x="6362338" y="352213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108" name="Straight Arrow Connector 107"/>
          <p:cNvCxnSpPr>
            <a:stCxn id="106" idx="6"/>
            <a:endCxn id="25" idx="1"/>
          </p:cNvCxnSpPr>
          <p:nvPr/>
        </p:nvCxnSpPr>
        <p:spPr bwMode="auto">
          <a:xfrm flipV="1">
            <a:off x="6408057" y="3543300"/>
            <a:ext cx="383643" cy="16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1254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 smtClean="0">
                <a:solidFill>
                  <a:srgbClr val="1F497D"/>
                </a:solidFill>
              </a:rPr>
              <a:t>(</a:t>
            </a:r>
            <a:r>
              <a:rPr lang="en-US" sz="3200" dirty="0" smtClean="0"/>
              <a:t>Operations in Hashing </a:t>
            </a:r>
            <a:r>
              <a:rPr lang="en-US" sz="3200" dirty="0"/>
              <a:t>with </a:t>
            </a:r>
            <a:r>
              <a:rPr lang="en-US" sz="3200" dirty="0" smtClean="0"/>
              <a:t>Chaining</a:t>
            </a:r>
            <a:r>
              <a:rPr lang="en-US" sz="3200" dirty="0" smtClean="0">
                <a:solidFill>
                  <a:srgbClr val="1F497D"/>
                </a:solidFill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smtClean="0"/>
              <a:t>Insertion:</a:t>
            </a:r>
            <a:endParaRPr lang="en-US" b="1" i="1" dirty="0"/>
          </a:p>
          <a:p>
            <a:pPr>
              <a:buClr>
                <a:schemeClr val="tx2"/>
              </a:buClr>
            </a:pPr>
            <a:r>
              <a:rPr lang="en-US" sz="2400" dirty="0" smtClean="0"/>
              <a:t>CHAINED_HASH_INSERT</a:t>
            </a:r>
            <a:r>
              <a:rPr lang="en-US" sz="2400" i="1" dirty="0" smtClean="0"/>
              <a:t>(T</a:t>
            </a:r>
            <a:r>
              <a:rPr lang="en-US" sz="2400" i="1" dirty="0"/>
              <a:t>, x)</a:t>
            </a:r>
          </a:p>
          <a:p>
            <a:pPr lvl="1"/>
            <a:r>
              <a:rPr lang="en-US" sz="2000" dirty="0"/>
              <a:t>I</a:t>
            </a:r>
            <a:r>
              <a:rPr lang="en-US" sz="2000" dirty="0" smtClean="0"/>
              <a:t>nsert </a:t>
            </a:r>
            <a:r>
              <a:rPr lang="en-US" sz="2000" i="1" dirty="0"/>
              <a:t>x </a:t>
            </a:r>
            <a:r>
              <a:rPr lang="en-US" sz="2000" dirty="0"/>
              <a:t>at the head of list </a:t>
            </a:r>
            <a:r>
              <a:rPr lang="en-US" sz="2000" i="1" dirty="0"/>
              <a:t>T </a:t>
            </a:r>
            <a:r>
              <a:rPr lang="en-US" sz="2000" dirty="0"/>
              <a:t>[</a:t>
            </a:r>
            <a:r>
              <a:rPr lang="en-US" sz="2000" i="1" dirty="0" smtClean="0"/>
              <a:t>h(x-&gt;key)</a:t>
            </a:r>
            <a:r>
              <a:rPr lang="en-US" sz="2000" dirty="0" smtClean="0"/>
              <a:t>]</a:t>
            </a:r>
            <a:endParaRPr lang="en-US" sz="2000" dirty="0"/>
          </a:p>
          <a:p>
            <a:pPr lvl="1"/>
            <a:r>
              <a:rPr lang="en-US" sz="2000" dirty="0" smtClean="0"/>
              <a:t>Worst-case </a:t>
            </a:r>
            <a:r>
              <a:rPr lang="en-US" sz="2000" dirty="0"/>
              <a:t>running time is </a:t>
            </a:r>
            <a:r>
              <a:rPr lang="en-US" sz="2000" i="1" dirty="0"/>
              <a:t>O(</a:t>
            </a:r>
            <a:r>
              <a:rPr lang="en-US" sz="2000" dirty="0"/>
              <a:t>1</a:t>
            </a:r>
            <a:r>
              <a:rPr lang="en-US" sz="2000" i="1" dirty="0"/>
              <a:t>)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smtClean="0"/>
              <a:t>Assumes </a:t>
            </a:r>
            <a:r>
              <a:rPr lang="en-US" sz="2000" dirty="0"/>
              <a:t>that the element being inserted </a:t>
            </a:r>
            <a:r>
              <a:rPr lang="en-US" sz="2000" dirty="0" smtClean="0"/>
              <a:t>isn’t </a:t>
            </a:r>
            <a:r>
              <a:rPr lang="en-US" sz="2000" dirty="0"/>
              <a:t>already in the list.</a:t>
            </a:r>
          </a:p>
          <a:p>
            <a:pPr lvl="1"/>
            <a:r>
              <a:rPr lang="en-US" sz="2000" dirty="0" smtClean="0"/>
              <a:t>It </a:t>
            </a:r>
            <a:r>
              <a:rPr lang="en-US" sz="2000" dirty="0"/>
              <a:t>would take an additional search to check if it was already inserted</a:t>
            </a:r>
            <a:r>
              <a:rPr lang="en-US" sz="2000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4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 smtClean="0">
                <a:solidFill>
                  <a:srgbClr val="1F497D"/>
                </a:solidFill>
              </a:rPr>
              <a:t>(</a:t>
            </a:r>
            <a:r>
              <a:rPr lang="en-US" sz="3200" dirty="0"/>
              <a:t>Operations in Hashing with Chaining</a:t>
            </a:r>
            <a:r>
              <a:rPr lang="en-US" sz="3200" dirty="0" smtClean="0">
                <a:solidFill>
                  <a:srgbClr val="1F497D"/>
                </a:solidFill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/>
              <a:t>Search: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CHANED_HASH_SEARCH</a:t>
            </a:r>
            <a:r>
              <a:rPr lang="en-US" i="1" dirty="0" smtClean="0"/>
              <a:t>(T</a:t>
            </a:r>
            <a:r>
              <a:rPr lang="en-US" i="1" dirty="0"/>
              <a:t>, k)</a:t>
            </a:r>
          </a:p>
          <a:p>
            <a:pPr lvl="1"/>
            <a:r>
              <a:rPr lang="en-US" dirty="0" smtClean="0"/>
              <a:t>Search </a:t>
            </a:r>
            <a:r>
              <a:rPr lang="en-US" dirty="0"/>
              <a:t>for an element with key </a:t>
            </a:r>
            <a:r>
              <a:rPr lang="en-US" i="1" dirty="0"/>
              <a:t>k </a:t>
            </a:r>
            <a:r>
              <a:rPr lang="en-US" dirty="0"/>
              <a:t>in list </a:t>
            </a:r>
            <a:r>
              <a:rPr lang="en-US" i="1" dirty="0" smtClean="0"/>
              <a:t>T</a:t>
            </a:r>
            <a:r>
              <a:rPr lang="en-US" dirty="0" smtClean="0"/>
              <a:t>[</a:t>
            </a:r>
            <a:r>
              <a:rPr lang="en-US" i="1" dirty="0" smtClean="0"/>
              <a:t>h(k</a:t>
            </a:r>
            <a:r>
              <a:rPr lang="en-US" i="1" dirty="0"/>
              <a:t>)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Running time is proportional to the </a:t>
            </a:r>
            <a:r>
              <a:rPr lang="en-US" u="sng" dirty="0"/>
              <a:t>length of the list of elements in slot </a:t>
            </a:r>
            <a:r>
              <a:rPr lang="en-US" i="1" u="sng" dirty="0"/>
              <a:t>h(k)</a:t>
            </a:r>
            <a:r>
              <a:rPr lang="en-US" u="sng" dirty="0"/>
              <a:t>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2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 smtClean="0">
                <a:solidFill>
                  <a:srgbClr val="1F497D"/>
                </a:solidFill>
              </a:rPr>
              <a:t>(</a:t>
            </a:r>
            <a:r>
              <a:rPr lang="en-US" sz="3200" dirty="0"/>
              <a:t>Operations in Hashing with Chaining</a:t>
            </a:r>
            <a:r>
              <a:rPr lang="en-US" sz="3200" dirty="0" smtClean="0">
                <a:solidFill>
                  <a:srgbClr val="1F497D"/>
                </a:solidFill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/>
              <a:t>Deletion:</a:t>
            </a:r>
          </a:p>
          <a:p>
            <a:pPr>
              <a:buClr>
                <a:schemeClr val="tx2"/>
              </a:buClr>
            </a:pPr>
            <a:r>
              <a:rPr lang="en-US" sz="2400" dirty="0"/>
              <a:t>CHAINED-HASH-DELETE</a:t>
            </a:r>
            <a:r>
              <a:rPr lang="en-US" sz="2400" i="1" dirty="0"/>
              <a:t>(T, x)</a:t>
            </a:r>
          </a:p>
          <a:p>
            <a:pPr lvl="1"/>
            <a:r>
              <a:rPr lang="en-US" sz="2000" dirty="0"/>
              <a:t>D</a:t>
            </a:r>
            <a:r>
              <a:rPr lang="en-US" sz="2000" dirty="0" smtClean="0"/>
              <a:t>elete </a:t>
            </a:r>
            <a:r>
              <a:rPr lang="en-US" sz="2000" i="1" dirty="0"/>
              <a:t>x </a:t>
            </a:r>
            <a:r>
              <a:rPr lang="en-US" sz="2000" dirty="0"/>
              <a:t>from the </a:t>
            </a:r>
            <a:r>
              <a:rPr lang="en-US" sz="2000" dirty="0" smtClean="0"/>
              <a:t>list in </a:t>
            </a:r>
            <a:r>
              <a:rPr lang="en-US" sz="2000" i="1" dirty="0"/>
              <a:t>T </a:t>
            </a:r>
            <a:r>
              <a:rPr lang="en-US" sz="2000" dirty="0"/>
              <a:t>[</a:t>
            </a:r>
            <a:r>
              <a:rPr lang="en-US" sz="2000" i="1" dirty="0" smtClean="0"/>
              <a:t>h(x-&gt;key)</a:t>
            </a:r>
            <a:r>
              <a:rPr lang="en-US" sz="2000" dirty="0" smtClean="0"/>
              <a:t>]</a:t>
            </a:r>
            <a:endParaRPr lang="en-US" sz="2000" dirty="0"/>
          </a:p>
          <a:p>
            <a:pPr lvl="1"/>
            <a:r>
              <a:rPr lang="en-US" sz="2000" dirty="0" smtClean="0"/>
              <a:t>Given </a:t>
            </a:r>
            <a:r>
              <a:rPr lang="en-US" sz="2000" dirty="0"/>
              <a:t>pointer </a:t>
            </a:r>
            <a:r>
              <a:rPr lang="en-US" sz="2000" i="1" dirty="0"/>
              <a:t>x </a:t>
            </a:r>
            <a:r>
              <a:rPr lang="en-US" sz="2000" dirty="0"/>
              <a:t>to the element to delete, so no search is needed to </a:t>
            </a:r>
            <a:r>
              <a:rPr lang="en-US" sz="2000" dirty="0" smtClean="0"/>
              <a:t>find this element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smtClean="0"/>
              <a:t>Worst-case </a:t>
            </a:r>
            <a:r>
              <a:rPr lang="en-US" sz="2000" dirty="0"/>
              <a:t>running time is </a:t>
            </a:r>
            <a:r>
              <a:rPr lang="en-US" sz="2000" i="1" dirty="0"/>
              <a:t>O(</a:t>
            </a:r>
            <a:r>
              <a:rPr lang="en-US" sz="2000" dirty="0"/>
              <a:t>1</a:t>
            </a:r>
            <a:r>
              <a:rPr lang="en-US" sz="2000" i="1" dirty="0"/>
              <a:t>) </a:t>
            </a:r>
            <a:r>
              <a:rPr lang="en-US" sz="2000" dirty="0"/>
              <a:t>time if the lists are doubly linked.</a:t>
            </a:r>
          </a:p>
          <a:p>
            <a:pPr lvl="1"/>
            <a:r>
              <a:rPr lang="en-US" sz="2000" dirty="0" smtClean="0"/>
              <a:t>If </a:t>
            </a:r>
            <a:r>
              <a:rPr lang="en-US" sz="2000" dirty="0"/>
              <a:t>the lists are singly linked, then deletion takes as long as searching, </a:t>
            </a:r>
            <a:r>
              <a:rPr lang="en-US" sz="2000" dirty="0" smtClean="0"/>
              <a:t>because we </a:t>
            </a:r>
            <a:r>
              <a:rPr lang="en-US" sz="2000" dirty="0"/>
              <a:t>must </a:t>
            </a:r>
            <a:r>
              <a:rPr lang="en-US" sz="2000" dirty="0" smtClean="0"/>
              <a:t>find </a:t>
            </a:r>
            <a:r>
              <a:rPr lang="en-US" sz="2000" i="1" dirty="0" smtClean="0"/>
              <a:t>x</a:t>
            </a:r>
            <a:r>
              <a:rPr lang="en-US" sz="2000" dirty="0" smtClean="0"/>
              <a:t>’s </a:t>
            </a:r>
            <a:r>
              <a:rPr lang="en-US" sz="2000" dirty="0"/>
              <a:t>predecessor in its list in order to correctly update </a:t>
            </a:r>
            <a:r>
              <a:rPr lang="en-US" sz="2000" i="1" dirty="0" smtClean="0"/>
              <a:t>next </a:t>
            </a:r>
            <a:r>
              <a:rPr lang="en-US" sz="2000" dirty="0" smtClean="0"/>
              <a:t>pointers</a:t>
            </a:r>
            <a:r>
              <a:rPr lang="en-US" sz="2000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 smtClean="0">
                <a:solidFill>
                  <a:srgbClr val="1F497D"/>
                </a:solidFill>
              </a:rPr>
              <a:t>(Analysis of Hashing </a:t>
            </a:r>
            <a:r>
              <a:rPr lang="en-US" sz="3200" dirty="0">
                <a:solidFill>
                  <a:srgbClr val="1F497D"/>
                </a:solidFill>
              </a:rPr>
              <a:t>with Chaining)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/>
              <a:t>We can analyze Hashing with Chaining </a:t>
            </a:r>
            <a:r>
              <a:rPr lang="en-US" sz="2400" u="sng" dirty="0" smtClean="0"/>
              <a:t>based on the load factor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pPr>
              <a:buClr>
                <a:schemeClr val="tx2"/>
              </a:buClr>
            </a:pPr>
            <a:r>
              <a:rPr lang="en-US" sz="2400" u="sng" dirty="0" smtClean="0"/>
              <a:t>Load </a:t>
            </a:r>
            <a:r>
              <a:rPr lang="en-US" sz="2400" u="sng" dirty="0" smtClean="0"/>
              <a:t>factor </a:t>
            </a:r>
            <a:r>
              <a:rPr lang="en-US" sz="2400" dirty="0" smtClean="0"/>
              <a:t>is the average number of elements loaded in each slot.</a:t>
            </a:r>
          </a:p>
          <a:p>
            <a:pPr lvl="1"/>
            <a:r>
              <a:rPr lang="en-US" sz="2000" dirty="0" smtClean="0"/>
              <a:t>Let n is the </a:t>
            </a:r>
            <a:r>
              <a:rPr lang="en-US" sz="2000" u="sng" dirty="0" smtClean="0"/>
              <a:t>number of elements </a:t>
            </a:r>
            <a:r>
              <a:rPr lang="en-US" sz="2000" dirty="0" smtClean="0"/>
              <a:t>in the hash table</a:t>
            </a:r>
          </a:p>
          <a:p>
            <a:pPr lvl="1"/>
            <a:r>
              <a:rPr lang="en-US" sz="2000" dirty="0" smtClean="0"/>
              <a:t>Let m is the </a:t>
            </a:r>
            <a:r>
              <a:rPr lang="en-US" sz="2000" u="sng" dirty="0" smtClean="0"/>
              <a:t>number of slots </a:t>
            </a:r>
            <a:r>
              <a:rPr lang="en-US" sz="2000" dirty="0" smtClean="0"/>
              <a:t>in the table</a:t>
            </a:r>
          </a:p>
          <a:p>
            <a:pPr lvl="1"/>
            <a:r>
              <a:rPr lang="en-US" sz="2000" dirty="0" smtClean="0"/>
              <a:t>Load factor </a:t>
            </a:r>
            <a:r>
              <a:rPr lang="en-US" sz="2000" dirty="0" smtClean="0">
                <a:sym typeface="Symbol"/>
              </a:rPr>
              <a:t>=n/m</a:t>
            </a:r>
          </a:p>
          <a:p>
            <a:pPr lvl="1"/>
            <a:r>
              <a:rPr lang="en-US" sz="2000" dirty="0" smtClean="0">
                <a:sym typeface="Symbol"/>
              </a:rPr>
              <a:t> can be  &gt; 1, =1, or  &lt; 1</a:t>
            </a:r>
          </a:p>
          <a:p>
            <a:pPr lvl="1"/>
            <a:r>
              <a:rPr lang="en-US" sz="2000" u="sng" dirty="0"/>
              <a:t>Worst case </a:t>
            </a:r>
            <a:r>
              <a:rPr lang="en-US" sz="2000" dirty="0"/>
              <a:t>is when </a:t>
            </a:r>
            <a:r>
              <a:rPr lang="en-US" sz="2000" u="sng" dirty="0"/>
              <a:t>all </a:t>
            </a:r>
            <a:r>
              <a:rPr lang="en-US" sz="2000" i="1" u="sng" dirty="0"/>
              <a:t>n </a:t>
            </a:r>
            <a:r>
              <a:rPr lang="en-US" sz="2000" u="sng" dirty="0"/>
              <a:t>keys hash to the same </a:t>
            </a:r>
            <a:r>
              <a:rPr lang="en-US" sz="2000" u="sng" dirty="0" smtClean="0"/>
              <a:t>slot </a:t>
            </a:r>
            <a:r>
              <a:rPr lang="en-US" sz="2000" dirty="0" smtClean="0"/>
              <a:t>⇒ get </a:t>
            </a:r>
            <a:r>
              <a:rPr lang="en-US" sz="2000" dirty="0"/>
              <a:t>a single list of length </a:t>
            </a:r>
            <a:r>
              <a:rPr lang="en-US" sz="2000" i="1" dirty="0" smtClean="0"/>
              <a:t>n </a:t>
            </a:r>
            <a:r>
              <a:rPr lang="en-US" sz="2000" dirty="0" smtClean="0"/>
              <a:t>⇒</a:t>
            </a:r>
            <a:r>
              <a:rPr lang="en-US" sz="2000" dirty="0"/>
              <a:t>worst-case time to search is </a:t>
            </a:r>
            <a:r>
              <a:rPr lang="en-US" sz="2000" dirty="0">
                <a:sym typeface="Symbol"/>
              </a:rPr>
              <a:t></a:t>
            </a:r>
            <a:r>
              <a:rPr lang="en-US" sz="2000" i="1" dirty="0" smtClean="0"/>
              <a:t>(n</a:t>
            </a:r>
            <a:r>
              <a:rPr lang="en-US" sz="2000" i="1" dirty="0"/>
              <a:t>)</a:t>
            </a:r>
            <a:r>
              <a:rPr lang="en-US" sz="2000" dirty="0"/>
              <a:t>, plus time to compute hash function.</a:t>
            </a:r>
          </a:p>
          <a:p>
            <a:pPr lvl="1"/>
            <a:r>
              <a:rPr lang="en-US" sz="2000" u="sng" dirty="0" smtClean="0"/>
              <a:t>Average </a:t>
            </a:r>
            <a:r>
              <a:rPr lang="en-US" sz="2000" u="sng" dirty="0"/>
              <a:t>case </a:t>
            </a:r>
            <a:r>
              <a:rPr lang="en-US" sz="2000" dirty="0"/>
              <a:t>depends on </a:t>
            </a:r>
            <a:r>
              <a:rPr lang="en-US" sz="2000" u="sng" dirty="0"/>
              <a:t>how well the hash function distributes</a:t>
            </a:r>
            <a:r>
              <a:rPr lang="en-US" sz="2000" dirty="0"/>
              <a:t> the keys </a:t>
            </a:r>
            <a:r>
              <a:rPr lang="en-US" sz="2000" dirty="0" smtClean="0"/>
              <a:t>among the </a:t>
            </a:r>
            <a:r>
              <a:rPr lang="en-US" sz="2000" dirty="0"/>
              <a:t>slots.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6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(Analysis of Hashing with Chaining)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>
                <a:latin typeface="Times-Roman"/>
              </a:rPr>
              <a:t>Average-case </a:t>
            </a:r>
            <a:r>
              <a:rPr lang="en-US" sz="2400" dirty="0">
                <a:latin typeface="Times-Roman"/>
              </a:rPr>
              <a:t>performance of hashing with chaining.</a:t>
            </a:r>
          </a:p>
          <a:p>
            <a:pPr lvl="1"/>
            <a:r>
              <a:rPr lang="en-US" sz="2000" dirty="0" smtClean="0">
                <a:latin typeface="Times-Roman"/>
              </a:rPr>
              <a:t>For average-case performance, we assume </a:t>
            </a:r>
            <a:r>
              <a:rPr lang="en-US" sz="2000" b="1" i="1" dirty="0">
                <a:solidFill>
                  <a:srgbClr val="C00000"/>
                </a:solidFill>
                <a:latin typeface="Times-BoldItalic"/>
              </a:rPr>
              <a:t>simple uniform hashing</a:t>
            </a:r>
            <a:r>
              <a:rPr lang="en-US" sz="2000" dirty="0">
                <a:latin typeface="Times-Roman"/>
              </a:rPr>
              <a:t>: any given element is equally likely to </a:t>
            </a:r>
            <a:r>
              <a:rPr lang="en-US" sz="2000" dirty="0" smtClean="0">
                <a:latin typeface="Times-Roman"/>
              </a:rPr>
              <a:t>hash into </a:t>
            </a:r>
            <a:r>
              <a:rPr lang="en-US" sz="2000" dirty="0">
                <a:latin typeface="Times-Roman"/>
              </a:rPr>
              <a:t>any of the </a:t>
            </a:r>
            <a:r>
              <a:rPr lang="en-US" sz="2000" i="1" dirty="0">
                <a:latin typeface="Times-Italic"/>
              </a:rPr>
              <a:t>m </a:t>
            </a:r>
            <a:r>
              <a:rPr lang="en-US" sz="2000" dirty="0" smtClean="0">
                <a:latin typeface="Times-Roman"/>
              </a:rPr>
              <a:t>slots.</a:t>
            </a:r>
          </a:p>
          <a:p>
            <a:pPr lvl="1"/>
            <a:r>
              <a:rPr lang="en-US" sz="2000" dirty="0" smtClean="0">
                <a:latin typeface="Times-Roman"/>
              </a:rPr>
              <a:t>For </a:t>
            </a:r>
            <a:r>
              <a:rPr lang="en-US" sz="2000" i="1" dirty="0">
                <a:latin typeface="Times-Italic"/>
              </a:rPr>
              <a:t>j </a:t>
            </a:r>
            <a:r>
              <a:rPr lang="en-US" sz="2000" dirty="0">
                <a:latin typeface="MTSYN"/>
              </a:rPr>
              <a:t>= </a:t>
            </a:r>
            <a:r>
              <a:rPr lang="en-US" sz="2000" dirty="0">
                <a:latin typeface="Times-Roman"/>
              </a:rPr>
              <a:t>0</a:t>
            </a:r>
            <a:r>
              <a:rPr lang="en-US" sz="2000" i="1" dirty="0">
                <a:latin typeface="RMTMI"/>
              </a:rPr>
              <a:t>, </a:t>
            </a:r>
            <a:r>
              <a:rPr lang="en-US" sz="2000" dirty="0">
                <a:latin typeface="Times-Roman"/>
              </a:rPr>
              <a:t>1</a:t>
            </a:r>
            <a:r>
              <a:rPr lang="en-US" sz="2000" i="1" dirty="0">
                <a:latin typeface="RMTMI"/>
              </a:rPr>
              <a:t>, . . . ,</a:t>
            </a:r>
            <a:r>
              <a:rPr lang="en-US" sz="2000" i="1" dirty="0">
                <a:latin typeface="Times-Italic"/>
              </a:rPr>
              <a:t>m </a:t>
            </a:r>
            <a:r>
              <a:rPr lang="en-US" sz="2000" dirty="0">
                <a:latin typeface="MTSYN"/>
              </a:rPr>
              <a:t>− </a:t>
            </a:r>
            <a:r>
              <a:rPr lang="en-US" sz="2000" dirty="0">
                <a:latin typeface="Times-Roman"/>
              </a:rPr>
              <a:t>1, </a:t>
            </a:r>
            <a:r>
              <a:rPr lang="en-US" sz="2000" dirty="0" smtClean="0">
                <a:latin typeface="Times-Roman"/>
              </a:rPr>
              <a:t>we denote </a:t>
            </a:r>
            <a:r>
              <a:rPr lang="en-US" sz="2000" u="sng" dirty="0">
                <a:latin typeface="Times-Roman"/>
              </a:rPr>
              <a:t>the length of list </a:t>
            </a:r>
            <a:r>
              <a:rPr lang="en-US" sz="2000" i="1" u="sng" dirty="0">
                <a:latin typeface="Times-Italic"/>
              </a:rPr>
              <a:t>T </a:t>
            </a:r>
            <a:r>
              <a:rPr lang="en-US" sz="2000" u="sng" dirty="0" smtClean="0">
                <a:latin typeface="Times-Roman"/>
              </a:rPr>
              <a:t>[ j ] </a:t>
            </a:r>
            <a:r>
              <a:rPr lang="en-US" sz="2000" dirty="0">
                <a:latin typeface="Times-Roman"/>
              </a:rPr>
              <a:t>by </a:t>
            </a:r>
            <a:r>
              <a:rPr lang="en-US" sz="2000" i="1" dirty="0" err="1" smtClean="0">
                <a:solidFill>
                  <a:srgbClr val="C00000"/>
                </a:solidFill>
                <a:latin typeface="Times-Italic"/>
              </a:rPr>
              <a:t>n</a:t>
            </a:r>
            <a:r>
              <a:rPr lang="en-US" sz="2000" i="1" baseline="-25000" dirty="0" err="1" smtClean="0">
                <a:solidFill>
                  <a:srgbClr val="C00000"/>
                </a:solidFill>
                <a:latin typeface="Times-Italic"/>
              </a:rPr>
              <a:t>j</a:t>
            </a:r>
            <a:r>
              <a:rPr lang="en-US" sz="2000" i="1" dirty="0" smtClean="0">
                <a:solidFill>
                  <a:srgbClr val="C00000"/>
                </a:solidFill>
                <a:latin typeface="Times-Italic"/>
              </a:rPr>
              <a:t> </a:t>
            </a:r>
            <a:r>
              <a:rPr lang="en-US" sz="2000" dirty="0">
                <a:latin typeface="Times-Roman"/>
              </a:rPr>
              <a:t>. </a:t>
            </a:r>
            <a:r>
              <a:rPr lang="en-US" sz="2000" dirty="0" smtClean="0">
                <a:latin typeface="Times-Roman"/>
              </a:rPr>
              <a:t>Then total number of elements</a:t>
            </a:r>
            <a:endParaRPr lang="en-US" sz="2000" dirty="0">
              <a:latin typeface="Times-Roman"/>
            </a:endParaRPr>
          </a:p>
          <a:p>
            <a:pPr marL="457200" lvl="1" indent="0">
              <a:buNone/>
            </a:pPr>
            <a:r>
              <a:rPr lang="pt-BR" sz="2000" i="1" dirty="0" smtClean="0">
                <a:latin typeface="Times-Italic"/>
              </a:rPr>
              <a:t>	n </a:t>
            </a:r>
            <a:r>
              <a:rPr lang="pt-BR" sz="2000" dirty="0">
                <a:latin typeface="MTSYN"/>
              </a:rPr>
              <a:t>= </a:t>
            </a:r>
            <a:r>
              <a:rPr lang="pt-BR" sz="2000" i="1" dirty="0" smtClean="0">
                <a:latin typeface="Times-Italic"/>
              </a:rPr>
              <a:t>n</a:t>
            </a:r>
            <a:r>
              <a:rPr lang="pt-BR" sz="2000" i="1" baseline="-25000" dirty="0" smtClean="0">
                <a:latin typeface="Times-Italic"/>
              </a:rPr>
              <a:t>0</a:t>
            </a:r>
            <a:r>
              <a:rPr lang="pt-BR" sz="2000" dirty="0" smtClean="0">
                <a:latin typeface="Times-Roman"/>
              </a:rPr>
              <a:t> </a:t>
            </a:r>
            <a:r>
              <a:rPr lang="pt-BR" sz="2000" dirty="0">
                <a:latin typeface="MTSYN"/>
              </a:rPr>
              <a:t>+ </a:t>
            </a:r>
            <a:r>
              <a:rPr lang="pt-BR" sz="2000" i="1" dirty="0" smtClean="0">
                <a:latin typeface="Times-Italic"/>
              </a:rPr>
              <a:t>n</a:t>
            </a:r>
            <a:r>
              <a:rPr lang="pt-BR" sz="2000" i="1" baseline="-25000" dirty="0" smtClean="0">
                <a:latin typeface="Times-Italic"/>
              </a:rPr>
              <a:t>1</a:t>
            </a:r>
            <a:r>
              <a:rPr lang="pt-BR" sz="2000" dirty="0" smtClean="0">
                <a:latin typeface="Times-Roman"/>
              </a:rPr>
              <a:t> </a:t>
            </a:r>
            <a:r>
              <a:rPr lang="pt-BR" sz="2000" dirty="0">
                <a:latin typeface="MTSYN"/>
              </a:rPr>
              <a:t>+· · · +</a:t>
            </a:r>
            <a:r>
              <a:rPr lang="pt-BR" sz="2000" i="1" dirty="0">
                <a:latin typeface="Times-Italic"/>
              </a:rPr>
              <a:t>n</a:t>
            </a:r>
            <a:r>
              <a:rPr lang="pt-BR" sz="2000" i="1" baseline="-25000" dirty="0">
                <a:latin typeface="Times-Italic"/>
              </a:rPr>
              <a:t>m</a:t>
            </a:r>
            <a:r>
              <a:rPr lang="pt-BR" sz="2000" baseline="-25000" dirty="0">
                <a:latin typeface="MTSYN"/>
              </a:rPr>
              <a:t>−</a:t>
            </a:r>
            <a:r>
              <a:rPr lang="pt-BR" sz="2000" baseline="-25000" dirty="0">
                <a:latin typeface="Times-Roman"/>
              </a:rPr>
              <a:t>1</a:t>
            </a:r>
            <a:r>
              <a:rPr lang="pt-BR" sz="2000" dirty="0" smtClean="0">
                <a:latin typeface="Times-Roman"/>
              </a:rPr>
              <a:t>. (n is total number of input)</a:t>
            </a:r>
            <a:endParaRPr lang="pt-BR" sz="2000" dirty="0">
              <a:latin typeface="Times-Roman"/>
            </a:endParaRPr>
          </a:p>
          <a:p>
            <a:pPr lvl="1"/>
            <a:r>
              <a:rPr lang="en-US" sz="2000" dirty="0" smtClean="0">
                <a:latin typeface="Times-Roman"/>
              </a:rPr>
              <a:t>Average </a:t>
            </a:r>
            <a:r>
              <a:rPr lang="en-US" sz="2000" dirty="0">
                <a:latin typeface="Times-Roman"/>
              </a:rPr>
              <a:t>value of </a:t>
            </a:r>
            <a:r>
              <a:rPr lang="en-US" sz="2000" i="1" dirty="0" err="1" smtClean="0">
                <a:latin typeface="Times-Italic"/>
              </a:rPr>
              <a:t>n</a:t>
            </a:r>
            <a:r>
              <a:rPr lang="en-US" sz="2000" i="1" baseline="-25000" dirty="0" err="1" smtClean="0">
                <a:latin typeface="Times-Italic"/>
              </a:rPr>
              <a:t>j</a:t>
            </a:r>
            <a:r>
              <a:rPr lang="en-US" sz="2000" i="1" dirty="0" smtClean="0">
                <a:latin typeface="Times-Italic"/>
              </a:rPr>
              <a:t> </a:t>
            </a:r>
            <a:r>
              <a:rPr lang="en-US" sz="2000" dirty="0">
                <a:latin typeface="Times-Roman"/>
              </a:rPr>
              <a:t>is </a:t>
            </a:r>
            <a:r>
              <a:rPr lang="en-US" sz="2000" i="1" dirty="0" smtClean="0">
                <a:latin typeface="RMTMI"/>
              </a:rPr>
              <a:t>α </a:t>
            </a:r>
            <a:r>
              <a:rPr lang="en-US" sz="2000" dirty="0">
                <a:latin typeface="MTSYN"/>
              </a:rPr>
              <a:t>= </a:t>
            </a:r>
            <a:r>
              <a:rPr lang="en-US" sz="2000" i="1" dirty="0">
                <a:latin typeface="Times-Italic"/>
              </a:rPr>
              <a:t>n</a:t>
            </a:r>
            <a:r>
              <a:rPr lang="en-US" sz="2000" i="1" dirty="0">
                <a:latin typeface="RMTMI"/>
              </a:rPr>
              <a:t>/</a:t>
            </a:r>
            <a:r>
              <a:rPr lang="en-US" sz="2000" i="1" dirty="0">
                <a:latin typeface="Times-Italic"/>
              </a:rPr>
              <a:t>m</a:t>
            </a:r>
            <a:r>
              <a:rPr lang="en-US" sz="2000" dirty="0">
                <a:latin typeface="Times-Roman"/>
              </a:rPr>
              <a:t>.</a:t>
            </a:r>
          </a:p>
          <a:p>
            <a:pPr lvl="1"/>
            <a:r>
              <a:rPr lang="en-US" sz="2000" dirty="0" smtClean="0">
                <a:latin typeface="Times-Roman"/>
              </a:rPr>
              <a:t>Assume </a:t>
            </a:r>
            <a:r>
              <a:rPr lang="en-US" sz="2000" dirty="0">
                <a:latin typeface="Times-Roman"/>
              </a:rPr>
              <a:t>that we can compute the hash function in </a:t>
            </a:r>
            <a:r>
              <a:rPr lang="en-US" sz="2000" i="1" dirty="0">
                <a:latin typeface="Times-Italic"/>
              </a:rPr>
              <a:t>O</a:t>
            </a:r>
            <a:r>
              <a:rPr lang="en-US" sz="2000" i="1" dirty="0">
                <a:latin typeface="RMTMI"/>
              </a:rPr>
              <a:t>(</a:t>
            </a:r>
            <a:r>
              <a:rPr lang="en-US" sz="2000" dirty="0">
                <a:latin typeface="Times-Roman"/>
              </a:rPr>
              <a:t>1</a:t>
            </a:r>
            <a:r>
              <a:rPr lang="en-US" sz="2000" i="1" dirty="0">
                <a:latin typeface="RMTMI"/>
              </a:rPr>
              <a:t>) </a:t>
            </a:r>
            <a:r>
              <a:rPr lang="en-US" sz="2000" dirty="0">
                <a:latin typeface="Times-Roman"/>
              </a:rPr>
              <a:t>time, so that the </a:t>
            </a:r>
            <a:r>
              <a:rPr lang="en-US" sz="2000" dirty="0" smtClean="0">
                <a:latin typeface="Times-Roman"/>
              </a:rPr>
              <a:t>time required </a:t>
            </a:r>
            <a:r>
              <a:rPr lang="en-US" sz="2000" dirty="0">
                <a:latin typeface="Times-Roman"/>
              </a:rPr>
              <a:t>to search for the element with key </a:t>
            </a:r>
            <a:r>
              <a:rPr lang="en-US" sz="2000" i="1" dirty="0">
                <a:latin typeface="Times-Italic"/>
              </a:rPr>
              <a:t>k </a:t>
            </a:r>
            <a:r>
              <a:rPr lang="en-US" sz="2000" dirty="0">
                <a:latin typeface="Times-Roman"/>
              </a:rPr>
              <a:t>depends on the length </a:t>
            </a:r>
            <a:r>
              <a:rPr lang="en-US" sz="2000" i="1" dirty="0" err="1" smtClean="0">
                <a:latin typeface="Times-Italic"/>
              </a:rPr>
              <a:t>n</a:t>
            </a:r>
            <a:r>
              <a:rPr lang="en-US" sz="2000" i="1" baseline="-25000" dirty="0" err="1" smtClean="0">
                <a:latin typeface="Times-Italic"/>
              </a:rPr>
              <a:t>h</a:t>
            </a:r>
            <a:r>
              <a:rPr lang="en-US" sz="2000" i="1" baseline="-25000" dirty="0" smtClean="0">
                <a:latin typeface="RMTMI"/>
              </a:rPr>
              <a:t>(</a:t>
            </a:r>
            <a:r>
              <a:rPr lang="en-US" sz="2000" i="1" baseline="-25000" dirty="0" smtClean="0">
                <a:latin typeface="Times-Italic"/>
              </a:rPr>
              <a:t>k</a:t>
            </a:r>
            <a:r>
              <a:rPr lang="en-US" sz="2000" i="1" baseline="-25000" dirty="0">
                <a:latin typeface="RMTMI"/>
              </a:rPr>
              <a:t>)</a:t>
            </a:r>
            <a:r>
              <a:rPr lang="en-US" sz="2000" i="1" dirty="0">
                <a:latin typeface="RMTMI"/>
              </a:rPr>
              <a:t> </a:t>
            </a:r>
            <a:r>
              <a:rPr lang="en-US" sz="2000" dirty="0">
                <a:latin typeface="Times-Roman"/>
              </a:rPr>
              <a:t>of </a:t>
            </a:r>
            <a:r>
              <a:rPr lang="en-US" sz="2000" dirty="0" smtClean="0">
                <a:latin typeface="Times-Roman"/>
              </a:rPr>
              <a:t>the list </a:t>
            </a:r>
            <a:r>
              <a:rPr lang="en-US" sz="2000" i="1" dirty="0">
                <a:latin typeface="Times-Italic"/>
              </a:rPr>
              <a:t>T </a:t>
            </a:r>
            <a:r>
              <a:rPr lang="en-US" sz="2000" dirty="0">
                <a:latin typeface="Times-Roman"/>
              </a:rPr>
              <a:t>[</a:t>
            </a:r>
            <a:r>
              <a:rPr lang="en-US" sz="2000" i="1" dirty="0">
                <a:latin typeface="Times-Italic"/>
              </a:rPr>
              <a:t>h</a:t>
            </a:r>
            <a:r>
              <a:rPr lang="en-US" sz="2000" i="1" dirty="0">
                <a:latin typeface="RMTMI"/>
              </a:rPr>
              <a:t>(</a:t>
            </a:r>
            <a:r>
              <a:rPr lang="en-US" sz="2000" i="1" dirty="0">
                <a:latin typeface="Times-Italic"/>
              </a:rPr>
              <a:t>k</a:t>
            </a:r>
            <a:r>
              <a:rPr lang="en-US" sz="2000" i="1" dirty="0">
                <a:latin typeface="RMTMI"/>
              </a:rPr>
              <a:t>)</a:t>
            </a:r>
            <a:r>
              <a:rPr lang="en-US" sz="2000" dirty="0">
                <a:latin typeface="Times-Roman"/>
              </a:rPr>
              <a:t>].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0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(Analysis of Hashing with Chaining)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/>
              <a:t>To analyze average case, we need consider two cases: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latin typeface="Times-Roman"/>
              </a:rPr>
              <a:t>If </a:t>
            </a:r>
            <a:r>
              <a:rPr lang="en-US" sz="2000" dirty="0">
                <a:latin typeface="Times-Roman"/>
              </a:rPr>
              <a:t>the hash table contains no element with key </a:t>
            </a:r>
            <a:r>
              <a:rPr lang="en-US" sz="2000" i="1" dirty="0">
                <a:latin typeface="Times-Italic"/>
              </a:rPr>
              <a:t>k</a:t>
            </a:r>
            <a:r>
              <a:rPr lang="en-US" sz="2000" dirty="0">
                <a:latin typeface="Times-Roman"/>
              </a:rPr>
              <a:t>, then the search is </a:t>
            </a:r>
            <a:r>
              <a:rPr lang="en-US" sz="2000" dirty="0" smtClean="0">
                <a:latin typeface="Times-Roman"/>
              </a:rPr>
              <a:t>unsuccessful.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latin typeface="Times-Roman"/>
              </a:rPr>
              <a:t>If </a:t>
            </a:r>
            <a:r>
              <a:rPr lang="en-US" sz="2000" dirty="0">
                <a:latin typeface="Times-Roman"/>
              </a:rPr>
              <a:t>the hash table does contain an element with key </a:t>
            </a:r>
            <a:r>
              <a:rPr lang="en-US" sz="2000" i="1" dirty="0">
                <a:latin typeface="Times-Italic"/>
              </a:rPr>
              <a:t>k</a:t>
            </a:r>
            <a:r>
              <a:rPr lang="en-US" sz="2000" dirty="0">
                <a:latin typeface="Times-Roman"/>
              </a:rPr>
              <a:t>, then the search is </a:t>
            </a:r>
            <a:r>
              <a:rPr lang="en-US" sz="2000" dirty="0" smtClean="0">
                <a:latin typeface="Times-Roman"/>
              </a:rPr>
              <a:t>successful</a:t>
            </a:r>
          </a:p>
          <a:p>
            <a:pPr marL="400050" lvl="1" indent="0">
              <a:buNone/>
            </a:pPr>
            <a:endParaRPr lang="en-US" sz="2000" dirty="0" smtClean="0">
              <a:latin typeface="Times-Roman"/>
            </a:endParaRPr>
          </a:p>
          <a:p>
            <a:pPr marL="0" indent="0">
              <a:buNone/>
            </a:pPr>
            <a:r>
              <a:rPr lang="en-US" sz="2400" dirty="0" smtClean="0"/>
              <a:t>Theorem 1)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An </a:t>
            </a:r>
            <a:r>
              <a:rPr lang="en-US" sz="2000" dirty="0"/>
              <a:t>unsuccessful search takes expected time </a:t>
            </a:r>
            <a:r>
              <a:rPr lang="en-US" sz="2000" dirty="0" smtClean="0">
                <a:sym typeface="Symbol"/>
              </a:rPr>
              <a:t></a:t>
            </a:r>
            <a:r>
              <a:rPr lang="en-US" sz="2000" dirty="0" smtClean="0"/>
              <a:t>(</a:t>
            </a:r>
            <a:r>
              <a:rPr lang="en-US" sz="2000" dirty="0"/>
              <a:t>1 + </a:t>
            </a:r>
            <a:r>
              <a:rPr lang="en-US" sz="2000" dirty="0" smtClean="0">
                <a:sym typeface="Symbol"/>
              </a:rPr>
              <a:t></a:t>
            </a:r>
            <a:r>
              <a:rPr lang="en-US" sz="2000" dirty="0" smtClean="0"/>
              <a:t>).</a:t>
            </a:r>
          </a:p>
          <a:p>
            <a:pPr marL="0" indent="0">
              <a:buNone/>
            </a:pPr>
            <a:r>
              <a:rPr lang="en-US" sz="2400" dirty="0" smtClean="0"/>
              <a:t>Theorem 2)</a:t>
            </a:r>
          </a:p>
          <a:p>
            <a:pPr marL="0" indent="0">
              <a:buNone/>
            </a:pPr>
            <a:r>
              <a:rPr lang="en-US" sz="2000" dirty="0" smtClean="0"/>
              <a:t>	A </a:t>
            </a:r>
            <a:r>
              <a:rPr lang="en-US" sz="2000" dirty="0"/>
              <a:t>successful search takes expected time </a:t>
            </a:r>
            <a:r>
              <a:rPr lang="en-US" sz="2000" dirty="0">
                <a:sym typeface="Symbol"/>
              </a:rPr>
              <a:t></a:t>
            </a:r>
            <a:r>
              <a:rPr lang="en-US" sz="2000" dirty="0"/>
              <a:t>(1 + </a:t>
            </a:r>
            <a:r>
              <a:rPr lang="en-US" sz="2000" dirty="0">
                <a:sym typeface="Symbol"/>
              </a:rPr>
              <a:t></a:t>
            </a:r>
            <a:r>
              <a:rPr lang="en-US" sz="2000" dirty="0"/>
              <a:t>).</a:t>
            </a:r>
            <a:endParaRPr lang="en-US" sz="2000" dirty="0" smtClean="0"/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48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 COSC </a:t>
            </a:r>
            <a:r>
              <a:rPr lang="en-US" dirty="0" smtClean="0"/>
              <a:t>220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 smtClean="0"/>
              <a:t>Stack :LIFO</a:t>
            </a:r>
            <a:endParaRPr lang="en-US" dirty="0"/>
          </a:p>
          <a:p>
            <a:pPr lvl="1"/>
            <a:r>
              <a:rPr lang="en-US" dirty="0"/>
              <a:t>Functions for managing a Stack</a:t>
            </a:r>
          </a:p>
          <a:p>
            <a:pPr lvl="2"/>
            <a:r>
              <a:rPr lang="en-US" dirty="0"/>
              <a:t>Push </a:t>
            </a:r>
          </a:p>
          <a:p>
            <a:pPr lvl="2"/>
            <a:r>
              <a:rPr lang="en-US" dirty="0"/>
              <a:t>Pop</a:t>
            </a:r>
          </a:p>
          <a:p>
            <a:pPr lvl="2"/>
            <a:r>
              <a:rPr lang="en-US" dirty="0" err="1"/>
              <a:t>IsEmpty</a:t>
            </a:r>
            <a:endParaRPr lang="en-US" dirty="0"/>
          </a:p>
          <a:p>
            <a:pPr lvl="2"/>
            <a:r>
              <a:rPr lang="en-US" dirty="0" err="1"/>
              <a:t>IsFull</a:t>
            </a:r>
            <a:endParaRPr lang="en-US" dirty="0"/>
          </a:p>
          <a:p>
            <a:pPr lvl="2"/>
            <a:r>
              <a:rPr lang="en-US" dirty="0"/>
              <a:t>Top</a:t>
            </a:r>
          </a:p>
          <a:p>
            <a:pPr lvl="1"/>
            <a:r>
              <a:rPr lang="en-US" dirty="0"/>
              <a:t>A Stack Implementation </a:t>
            </a:r>
            <a:endParaRPr lang="en-US" dirty="0" smtClean="0"/>
          </a:p>
          <a:p>
            <a:pPr lvl="2"/>
            <a:r>
              <a:rPr lang="en-US" dirty="0"/>
              <a:t>W</a:t>
            </a:r>
            <a:r>
              <a:rPr lang="en-US" dirty="0" smtClean="0"/>
              <a:t>ith </a:t>
            </a:r>
            <a:r>
              <a:rPr lang="en-US" dirty="0"/>
              <a:t>Linked </a:t>
            </a:r>
            <a:r>
              <a:rPr lang="en-US" dirty="0" smtClean="0"/>
              <a:t>List</a:t>
            </a:r>
          </a:p>
          <a:p>
            <a:pPr lvl="2"/>
            <a:r>
              <a:rPr lang="en-US" dirty="0" smtClean="0"/>
              <a:t>With Array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7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 smtClean="0">
                <a:solidFill>
                  <a:srgbClr val="1F497D"/>
                </a:solidFill>
              </a:rPr>
              <a:t>(Hash Function)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What makes a good hash function?</a:t>
            </a:r>
          </a:p>
          <a:p>
            <a:pPr lvl="1"/>
            <a:r>
              <a:rPr lang="en-US" dirty="0" smtClean="0"/>
              <a:t>Ideally</a:t>
            </a:r>
            <a:r>
              <a:rPr lang="en-US" dirty="0"/>
              <a:t>, the hash function </a:t>
            </a:r>
            <a:r>
              <a:rPr lang="en-US" dirty="0" smtClean="0"/>
              <a:t>satisfies </a:t>
            </a:r>
            <a:r>
              <a:rPr lang="en-US" dirty="0"/>
              <a:t>the assumption of </a:t>
            </a:r>
            <a:r>
              <a:rPr lang="en-US" u="sng" dirty="0"/>
              <a:t>simple uniform hashing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Practically, it’s </a:t>
            </a:r>
            <a:r>
              <a:rPr lang="en-US" dirty="0"/>
              <a:t>not possible to satisfy this assumption, since </a:t>
            </a:r>
            <a:r>
              <a:rPr lang="en-US" u="sng" dirty="0"/>
              <a:t>we </a:t>
            </a:r>
            <a:r>
              <a:rPr lang="en-US" u="sng" dirty="0" smtClean="0"/>
              <a:t>don’t </a:t>
            </a:r>
            <a:r>
              <a:rPr lang="en-US" u="sng" dirty="0"/>
              <a:t>know </a:t>
            </a:r>
            <a:r>
              <a:rPr lang="en-US" u="sng" dirty="0" smtClean="0"/>
              <a:t>in advance </a:t>
            </a:r>
            <a:r>
              <a:rPr lang="en-US" u="sng" dirty="0"/>
              <a:t>the probability distribution that keys are drawn from, and the keys </a:t>
            </a:r>
            <a:r>
              <a:rPr lang="en-US" u="sng" dirty="0" smtClean="0"/>
              <a:t>may not </a:t>
            </a:r>
            <a:r>
              <a:rPr lang="en-US" u="sng" dirty="0"/>
              <a:t>be drawn independently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Often </a:t>
            </a:r>
            <a:r>
              <a:rPr lang="en-US" dirty="0"/>
              <a:t>use heuristics, based on the domain of the keys, to create a hash </a:t>
            </a:r>
            <a:r>
              <a:rPr lang="en-US" dirty="0" smtClean="0"/>
              <a:t>function that </a:t>
            </a:r>
            <a:r>
              <a:rPr lang="en-US" dirty="0"/>
              <a:t>performs well.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810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(Hash Function)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b="1" dirty="0" smtClean="0"/>
                  <a:t>Keys as natural numbers</a:t>
                </a:r>
              </a:p>
              <a:p>
                <a:pPr lvl="1"/>
                <a:r>
                  <a:rPr lang="en-US" sz="2000" dirty="0" smtClean="0"/>
                  <a:t>Hash </a:t>
                </a:r>
                <a:r>
                  <a:rPr lang="en-US" sz="2000" dirty="0"/>
                  <a:t>functions assume that the keys are natural numbers.</a:t>
                </a:r>
              </a:p>
              <a:p>
                <a:pPr lvl="1"/>
                <a:r>
                  <a:rPr lang="en-US" sz="2000" dirty="0" smtClean="0"/>
                  <a:t>When they are </a:t>
                </a:r>
                <a:r>
                  <a:rPr lang="en-US" sz="2000" dirty="0"/>
                  <a:t>not, </a:t>
                </a:r>
                <a:r>
                  <a:rPr lang="en-US" sz="2000" dirty="0" smtClean="0"/>
                  <a:t>we need find a way to convert them to </a:t>
                </a:r>
                <a:r>
                  <a:rPr lang="en-US" sz="2000" dirty="0"/>
                  <a:t>natural numbers</a:t>
                </a:r>
                <a:r>
                  <a:rPr lang="en-US" sz="2000" dirty="0" smtClean="0"/>
                  <a:t>.</a:t>
                </a:r>
              </a:p>
              <a:p>
                <a:pPr lvl="1"/>
                <a:r>
                  <a:rPr lang="en-US" sz="2000" dirty="0" smtClean="0"/>
                  <a:t>For example, if  keys are character string we can convert them to following way: with key =“Father”</a:t>
                </a:r>
              </a:p>
              <a:p>
                <a:pPr lvl="2"/>
                <a:r>
                  <a:rPr lang="en-US" sz="1800" dirty="0" smtClean="0"/>
                  <a:t>ASCII value of F = 70, a= 97, t=116, h=104, e=101, r=114.</a:t>
                </a:r>
              </a:p>
              <a:p>
                <a:pPr lvl="2"/>
                <a:r>
                  <a:rPr lang="en-US" sz="1800" dirty="0" smtClean="0"/>
                  <a:t>Since there are 128 basic ASCII code we can convert the string “Father” to</a:t>
                </a:r>
              </a:p>
              <a:p>
                <a:pPr marL="914400" lvl="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70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128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sup>
                      </m:sSup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+97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8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128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sup>
                      </m:sSup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+116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8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128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+1</m:t>
                      </m:r>
                      <m:r>
                        <a:rPr lang="en-US" sz="1800" i="1">
                          <a:latin typeface="Cambria Math"/>
                        </a:rPr>
                        <m:t>0</m:t>
                      </m:r>
                      <m:r>
                        <a:rPr lang="en-US" sz="1800" b="0" i="1" smtClean="0">
                          <a:latin typeface="Cambria Math"/>
                        </a:rPr>
                        <m:t>4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8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128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+101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8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128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p>
                      </m:sSup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+114</m:t>
                      </m:r>
                      <m:r>
                        <a:rPr lang="en-US" sz="1800" i="1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8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/>
                              <a:ea typeface="Cambria Math"/>
                            </a:rPr>
                            <m:t>128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1800" i="1">
                          <a:latin typeface="Cambria Math"/>
                          <a:ea typeface="Cambria Math"/>
                        </a:rPr>
                        <m:t>=2431464911602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444" t="-1077" r="-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40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(Hash </a:t>
            </a:r>
            <a:r>
              <a:rPr lang="en-US" sz="3200" dirty="0" smtClean="0">
                <a:solidFill>
                  <a:srgbClr val="1F497D"/>
                </a:solidFill>
              </a:rPr>
              <a:t>Function: The Division Method)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/>
              <a:t>Map a key k into one of m slots by taking the remainder of k divided by m: </a:t>
            </a:r>
            <a:r>
              <a:rPr lang="en-US" sz="2400" i="1" dirty="0" smtClean="0"/>
              <a:t>h(k) = k mod m</a:t>
            </a:r>
          </a:p>
          <a:p>
            <a:pPr lvl="1"/>
            <a:r>
              <a:rPr lang="en-US" b="1" i="1" dirty="0"/>
              <a:t>Advantage: </a:t>
            </a:r>
            <a:r>
              <a:rPr lang="en-US" dirty="0"/>
              <a:t>Fast, since requires just one division operation.</a:t>
            </a:r>
          </a:p>
          <a:p>
            <a:pPr lvl="1"/>
            <a:r>
              <a:rPr lang="en-US" b="1" i="1" dirty="0"/>
              <a:t>Disadvantage: </a:t>
            </a:r>
            <a:r>
              <a:rPr lang="en-US" dirty="0"/>
              <a:t>Have to avoid certain values of </a:t>
            </a:r>
            <a:r>
              <a:rPr lang="en-US" i="1" dirty="0"/>
              <a:t>m</a:t>
            </a:r>
            <a:r>
              <a:rPr lang="en-US" dirty="0"/>
              <a:t>:</a:t>
            </a:r>
          </a:p>
          <a:p>
            <a:pPr lvl="2"/>
            <a:r>
              <a:rPr lang="en-US" sz="2400" dirty="0" smtClean="0"/>
              <a:t>Powers </a:t>
            </a:r>
            <a:r>
              <a:rPr lang="en-US" sz="2400" dirty="0"/>
              <a:t>of 2 are bad. </a:t>
            </a:r>
            <a:r>
              <a:rPr lang="en-US" sz="2400" dirty="0" smtClean="0"/>
              <a:t>If </a:t>
            </a:r>
            <a:r>
              <a:rPr lang="en-US" sz="2400" i="1" dirty="0" smtClean="0"/>
              <a:t>m </a:t>
            </a:r>
            <a:r>
              <a:rPr lang="en-US" sz="2400" dirty="0" smtClean="0"/>
              <a:t>= 2</a:t>
            </a:r>
            <a:r>
              <a:rPr lang="en-US" sz="2400" i="1" baseline="30000" dirty="0" smtClean="0"/>
              <a:t>p</a:t>
            </a:r>
            <a:r>
              <a:rPr lang="en-US" sz="2400" i="1" dirty="0" smtClean="0"/>
              <a:t> </a:t>
            </a:r>
            <a:r>
              <a:rPr lang="en-US" sz="2400" dirty="0" smtClean="0"/>
              <a:t>for integer </a:t>
            </a:r>
            <a:r>
              <a:rPr lang="en-US" sz="2400" i="1" dirty="0" smtClean="0"/>
              <a:t>p</a:t>
            </a:r>
            <a:r>
              <a:rPr lang="en-US" sz="2400" dirty="0" smtClean="0"/>
              <a:t>, then </a:t>
            </a:r>
            <a:r>
              <a:rPr lang="en-US" sz="2400" i="1" dirty="0" smtClean="0"/>
              <a:t>h(k) </a:t>
            </a:r>
            <a:r>
              <a:rPr lang="en-US" sz="2400" dirty="0" smtClean="0"/>
              <a:t>is just the least significant </a:t>
            </a:r>
            <a:r>
              <a:rPr lang="en-US" sz="2400" i="1" dirty="0" smtClean="0"/>
              <a:t>p </a:t>
            </a:r>
            <a:r>
              <a:rPr lang="en-US" sz="2400" dirty="0" smtClean="0"/>
              <a:t>bits of </a:t>
            </a:r>
            <a:r>
              <a:rPr lang="en-US" sz="2400" i="1" dirty="0" smtClean="0"/>
              <a:t>k</a:t>
            </a:r>
            <a:r>
              <a:rPr lang="en-US" sz="2400" dirty="0" smtClean="0"/>
              <a:t>.</a:t>
            </a:r>
          </a:p>
          <a:p>
            <a:pPr lvl="1"/>
            <a:r>
              <a:rPr lang="en-US" b="1" i="1" dirty="0" smtClean="0"/>
              <a:t>Good choice for m: </a:t>
            </a:r>
            <a:r>
              <a:rPr lang="en-US" dirty="0" smtClean="0"/>
              <a:t>A prime not too close to an exact power of 2.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66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(Hash Function: The </a:t>
            </a:r>
            <a:r>
              <a:rPr lang="en-US" sz="3200" dirty="0" smtClean="0">
                <a:solidFill>
                  <a:srgbClr val="1F497D"/>
                </a:solidFill>
              </a:rPr>
              <a:t>Multiplication </a:t>
            </a:r>
            <a:r>
              <a:rPr lang="en-US" sz="3200" dirty="0">
                <a:solidFill>
                  <a:srgbClr val="1F497D"/>
                </a:solidFill>
              </a:rPr>
              <a:t>Method)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tx2"/>
                  </a:buClr>
                </a:pPr>
                <a:r>
                  <a:rPr lang="en-US" sz="2400" dirty="0" smtClean="0">
                    <a:latin typeface="Times-Roman"/>
                    <a:ea typeface="Malgun Gothic"/>
                    <a:cs typeface="Times-Roman"/>
                  </a:rPr>
                  <a:t>The multiplication method hash function create a slot number  by following step.</a:t>
                </a:r>
              </a:p>
              <a:p>
                <a:pPr lvl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2000" dirty="0" smtClean="0">
                    <a:latin typeface="Times-Roman"/>
                    <a:ea typeface="Malgun Gothic"/>
                    <a:cs typeface="Times-Roman"/>
                  </a:rPr>
                  <a:t>Select a </a:t>
                </a:r>
                <a:r>
                  <a:rPr lang="en-US" sz="2000" u="sng" dirty="0">
                    <a:latin typeface="Times-Roman"/>
                    <a:ea typeface="Malgun Gothic"/>
                    <a:cs typeface="Times-Roman"/>
                  </a:rPr>
                  <a:t>constant </a:t>
                </a:r>
                <a:r>
                  <a:rPr lang="en-US" sz="2000" u="sng" dirty="0" smtClean="0">
                    <a:latin typeface="Times-Roman"/>
                    <a:ea typeface="Malgun Gothic"/>
                    <a:cs typeface="Times-Roman"/>
                  </a:rPr>
                  <a:t>value</a:t>
                </a:r>
                <a:r>
                  <a:rPr lang="en-US" sz="2000" dirty="0" smtClean="0">
                    <a:latin typeface="Times-Roman"/>
                    <a:ea typeface="Malgun Gothic"/>
                    <a:cs typeface="Times-Roman"/>
                  </a:rPr>
                  <a:t> </a:t>
                </a:r>
                <a:r>
                  <a:rPr lang="en-US" sz="2000" b="1" i="1" dirty="0" smtClean="0">
                    <a:solidFill>
                      <a:srgbClr val="C00000"/>
                    </a:solidFill>
                    <a:latin typeface="Times-Italic"/>
                    <a:ea typeface="Malgun Gothic"/>
                    <a:cs typeface="Times-Italic"/>
                  </a:rPr>
                  <a:t>A</a:t>
                </a:r>
                <a:r>
                  <a:rPr lang="en-US" sz="2000" i="1" dirty="0" smtClean="0">
                    <a:latin typeface="Times-Italic"/>
                    <a:ea typeface="Malgun Gothic"/>
                    <a:cs typeface="Times-Italic"/>
                  </a:rPr>
                  <a:t> </a:t>
                </a: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in the range </a:t>
                </a:r>
                <a:r>
                  <a:rPr lang="en-US" sz="2000" b="1" dirty="0">
                    <a:latin typeface="Times-Roman"/>
                    <a:ea typeface="Malgun Gothic"/>
                    <a:cs typeface="Times-Roman"/>
                  </a:rPr>
                  <a:t>0 </a:t>
                </a:r>
                <a:r>
                  <a:rPr lang="en-US" sz="2000" b="1" i="1" dirty="0">
                    <a:latin typeface="RMTMI"/>
                    <a:ea typeface="Malgun Gothic"/>
                    <a:cs typeface="RMTMI"/>
                  </a:rPr>
                  <a:t>&lt; </a:t>
                </a:r>
                <a:r>
                  <a:rPr lang="en-US" sz="2000" b="1" i="1" dirty="0">
                    <a:latin typeface="Times-Italic"/>
                    <a:ea typeface="Malgun Gothic"/>
                    <a:cs typeface="Times-Italic"/>
                  </a:rPr>
                  <a:t>A </a:t>
                </a:r>
                <a:r>
                  <a:rPr lang="en-US" sz="2000" b="1" i="1" dirty="0">
                    <a:latin typeface="RMTMI"/>
                    <a:ea typeface="Malgun Gothic"/>
                    <a:cs typeface="RMTMI"/>
                  </a:rPr>
                  <a:t>&lt; </a:t>
                </a:r>
                <a:r>
                  <a:rPr lang="en-US" sz="2000" b="1" dirty="0">
                    <a:latin typeface="Times-Roman"/>
                    <a:ea typeface="Malgun Gothic"/>
                    <a:cs typeface="Times-Roman"/>
                  </a:rPr>
                  <a:t>1</a:t>
                </a: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.</a:t>
                </a:r>
                <a:endParaRPr lang="en-US" sz="2000" dirty="0">
                  <a:latin typeface="Calibri"/>
                  <a:ea typeface="Malgun Gothic"/>
                  <a:cs typeface="Times New Roman"/>
                </a:endParaRPr>
              </a:p>
              <a:p>
                <a:pPr lvl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Multiply key </a:t>
                </a:r>
                <a:r>
                  <a:rPr lang="en-US" sz="2000" i="1" dirty="0">
                    <a:latin typeface="Times-Italic"/>
                    <a:ea typeface="Malgun Gothic"/>
                    <a:cs typeface="Times-Italic"/>
                  </a:rPr>
                  <a:t>k </a:t>
                </a: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by </a:t>
                </a:r>
                <a:r>
                  <a:rPr lang="en-US" sz="2000" i="1" dirty="0">
                    <a:latin typeface="Times-Italic"/>
                    <a:ea typeface="Malgun Gothic"/>
                    <a:cs typeface="Times-Italic"/>
                  </a:rPr>
                  <a:t>A</a:t>
                </a: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.</a:t>
                </a:r>
                <a:endParaRPr lang="en-US" sz="2000" dirty="0">
                  <a:latin typeface="Calibri"/>
                  <a:ea typeface="Malgun Gothic"/>
                  <a:cs typeface="Times New Roman"/>
                </a:endParaRPr>
              </a:p>
              <a:p>
                <a:pPr lvl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Extract the fractional part of </a:t>
                </a:r>
                <a:r>
                  <a:rPr lang="en-US" sz="2000" i="1" dirty="0">
                    <a:latin typeface="Times-Italic"/>
                    <a:ea typeface="Malgun Gothic"/>
                    <a:cs typeface="Times-Italic"/>
                  </a:rPr>
                  <a:t>kA</a:t>
                </a:r>
                <a:r>
                  <a:rPr lang="en-US" sz="2000" dirty="0" smtClean="0">
                    <a:latin typeface="Times-Roman"/>
                    <a:ea typeface="Malgun Gothic"/>
                    <a:cs typeface="Times-Roman"/>
                  </a:rPr>
                  <a:t>. </a:t>
                </a:r>
                <a:endParaRPr lang="en-US" sz="2000" dirty="0">
                  <a:latin typeface="Calibri"/>
                  <a:ea typeface="Malgun Gothic"/>
                  <a:cs typeface="Times New Roman"/>
                </a:endParaRPr>
              </a:p>
              <a:p>
                <a:pPr lvl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Multiply the fractional part by </a:t>
                </a:r>
                <a:r>
                  <a:rPr lang="en-US" sz="2000" i="1" dirty="0">
                    <a:latin typeface="Times-Italic"/>
                    <a:ea typeface="Malgun Gothic"/>
                    <a:cs typeface="Times-Italic"/>
                  </a:rPr>
                  <a:t>m</a:t>
                </a: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.</a:t>
                </a:r>
                <a:endParaRPr lang="en-US" sz="2000" dirty="0">
                  <a:latin typeface="Calibri"/>
                  <a:ea typeface="Malgun Gothic"/>
                  <a:cs typeface="Times New Roman"/>
                </a:endParaRPr>
              </a:p>
              <a:p>
                <a:pPr lvl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Take the </a:t>
                </a:r>
                <a:r>
                  <a:rPr lang="en-US" sz="2000" dirty="0">
                    <a:latin typeface="Times-Roman+2"/>
                    <a:ea typeface="Malgun Gothic"/>
                    <a:cs typeface="Times-Roman+2"/>
                  </a:rPr>
                  <a:t>fl</a:t>
                </a:r>
                <a:r>
                  <a:rPr lang="en-US" sz="2000" dirty="0">
                    <a:latin typeface="Times-Roman"/>
                    <a:ea typeface="Malgun Gothic"/>
                    <a:cs typeface="Times-Roman"/>
                  </a:rPr>
                  <a:t>oor of the result</a:t>
                </a:r>
                <a:r>
                  <a:rPr lang="en-US" sz="2000" dirty="0" smtClean="0">
                    <a:latin typeface="Times-Roman"/>
                    <a:ea typeface="Malgun Gothic"/>
                    <a:cs typeface="Times-Roman"/>
                  </a:rPr>
                  <a:t>.</a:t>
                </a:r>
              </a:p>
              <a:p>
                <a:pPr marL="457200" lvl="1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h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=</m:t>
                      </m:r>
                      <m:d>
                        <m:dPr>
                          <m:begChr m:val="⌊"/>
                          <m:endChr m:val=""/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𝑚</m:t>
                          </m:r>
                        </m:e>
                      </m:d>
                      <m:d>
                        <m:dPr>
                          <m:begChr m:val=""/>
                          <m:endChr m:val="⌋"/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000" i="1">
                              <a:latin typeface="Cambria Math"/>
                            </a:rPr>
                            <m:t>𝑘</m:t>
                          </m:r>
                          <m:r>
                            <a:rPr lang="en-US" sz="2000" i="1">
                              <a:latin typeface="Cambria Math"/>
                            </a:rPr>
                            <m:t> </m:t>
                          </m:r>
                          <m:r>
                            <a:rPr lang="en-US" sz="2000" i="1">
                              <a:latin typeface="Cambria Math"/>
                            </a:rPr>
                            <m:t>𝐴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)</m:t>
                          </m:r>
                          <m:r>
                            <a:rPr lang="en-US" sz="2000" i="1">
                              <a:latin typeface="Cambria Math"/>
                            </a:rPr>
                            <m:t> </m:t>
                          </m:r>
                          <m:r>
                            <a:rPr lang="en-US" sz="2000" i="1">
                              <a:latin typeface="Cambria Math"/>
                            </a:rPr>
                            <m:t>𝑚𝑜𝑑</m:t>
                          </m:r>
                          <m:r>
                            <a:rPr lang="en-US" sz="2000" i="1">
                              <a:latin typeface="Cambria Math"/>
                            </a:rPr>
                            <m:t> 1)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000" i="1" dirty="0" smtClean="0"/>
              </a:p>
              <a:p>
                <a:pPr marL="457200" lvl="1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:r>
                  <a:rPr lang="en-US" sz="2000" dirty="0" smtClean="0"/>
                  <a:t>     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𝑤h𝑒𝑟𝑒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  <m:r>
                      <a:rPr lang="en-US" sz="1600" i="1">
                        <a:latin typeface="Cambria Math"/>
                      </a:rPr>
                      <m:t>𝑘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  <m:r>
                      <a:rPr lang="en-US" sz="1600" i="1">
                        <a:latin typeface="Cambria Math"/>
                      </a:rPr>
                      <m:t>𝐴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  <m:r>
                      <a:rPr lang="en-US" sz="1600" i="1">
                        <a:latin typeface="Cambria Math"/>
                      </a:rPr>
                      <m:t>𝑚𝑜𝑑𝑒</m:t>
                    </m:r>
                    <m:r>
                      <a:rPr lang="en-US" sz="1600" i="1">
                        <a:latin typeface="Cambria Math"/>
                      </a:rPr>
                      <m:t> 1 </m:t>
                    </m:r>
                    <m:r>
                      <a:rPr lang="en-US" sz="1600" b="0" i="1" smtClean="0">
                        <a:latin typeface="Cambria Math"/>
                      </a:rPr>
                      <m:t>𝑖𝑠</m:t>
                    </m:r>
                    <m:r>
                      <a:rPr lang="en-US" sz="1600" b="0" i="1" smtClean="0">
                        <a:latin typeface="Cambria Math"/>
                      </a:rPr>
                      <m:t> </m:t>
                    </m:r>
                    <m:r>
                      <a:rPr lang="en-US" sz="1600" b="0" i="1" smtClean="0">
                        <a:latin typeface="Cambria Math"/>
                      </a:rPr>
                      <m:t>𝑡h𝑒</m:t>
                    </m:r>
                    <m:r>
                      <a:rPr lang="en-US" sz="1600" b="0" i="1" smtClean="0">
                        <a:latin typeface="Cambria Math"/>
                      </a:rPr>
                      <m:t> </m:t>
                    </m:r>
                    <m:r>
                      <a:rPr lang="en-US" sz="1600" i="1">
                        <a:latin typeface="Cambria Math"/>
                      </a:rPr>
                      <m:t>𝑓𝑟𝑎𝑐𝑡𝑖𝑜𝑛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  <m:r>
                      <a:rPr lang="en-US" sz="1600" i="1">
                        <a:latin typeface="Cambria Math"/>
                      </a:rPr>
                      <m:t>𝑝𝑎𝑟𝑡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  <m:r>
                      <a:rPr lang="en-US" sz="1600" i="1">
                        <a:latin typeface="Cambria Math"/>
                      </a:rPr>
                      <m:t>𝑜𝑓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  <m:r>
                      <a:rPr lang="en-US" sz="1600" i="1">
                        <a:latin typeface="Cambria Math"/>
                      </a:rPr>
                      <m:t>𝑘𝐴</m:t>
                    </m:r>
                    <m:r>
                      <a:rPr lang="en-US" sz="1600" b="0" i="1" smtClean="0">
                        <a:latin typeface="Cambria Math"/>
                      </a:rPr>
                      <m:t> </m:t>
                    </m:r>
                    <m:r>
                      <a:rPr lang="en-US" sz="1600" b="0" i="1" smtClean="0">
                        <a:latin typeface="Cambria Math"/>
                      </a:rPr>
                      <m:t>𝑤h𝑖𝑐h</m:t>
                    </m:r>
                    <m:r>
                      <a:rPr lang="en-US" sz="1600" b="0" i="1" smtClean="0">
                        <a:latin typeface="Cambria Math"/>
                      </a:rPr>
                      <m:t> </m:t>
                    </m:r>
                    <m:r>
                      <a:rPr lang="en-US" sz="1600" b="0" i="1" smtClean="0">
                        <a:latin typeface="Cambria Math"/>
                      </a:rPr>
                      <m:t>𝑖𝑠</m:t>
                    </m:r>
                    <m:r>
                      <a:rPr lang="en-US" sz="1600" b="0" i="1" smtClean="0">
                        <a:latin typeface="Cambria Math"/>
                      </a:rPr>
                      <m:t> </m:t>
                    </m:r>
                    <m:r>
                      <a:rPr lang="en-US" sz="1600" b="0" i="1" smtClean="0">
                        <a:latin typeface="Cambria Math"/>
                      </a:rPr>
                      <m:t>𝑏𝑒𝑡𝑤𝑒𝑒𝑛</m:t>
                    </m:r>
                    <m:r>
                      <a:rPr lang="en-US" sz="1600" b="0" i="1" smtClean="0">
                        <a:latin typeface="Cambria Math"/>
                      </a:rPr>
                      <m:t> 0 </m:t>
                    </m:r>
                    <m:r>
                      <a:rPr lang="en-US" sz="1600" b="0" i="1" smtClean="0">
                        <a:latin typeface="Cambria Math"/>
                      </a:rPr>
                      <m:t>𝑎𝑛𝑑</m:t>
                    </m:r>
                    <m:r>
                      <a:rPr lang="en-US" sz="1600" b="0" i="1" smtClean="0">
                        <a:latin typeface="Cambria Math"/>
                      </a:rPr>
                      <m:t> 1 </m:t>
                    </m:r>
                  </m:oMath>
                </a14:m>
                <a:endParaRPr lang="en-US" sz="1600" dirty="0">
                  <a:latin typeface="Calibri"/>
                  <a:ea typeface="Malgun Gothic"/>
                  <a:cs typeface="Times New Roman"/>
                </a:endParaRPr>
              </a:p>
              <a:p>
                <a:pPr>
                  <a:buClr>
                    <a:schemeClr val="tx2"/>
                  </a:buClr>
                </a:pPr>
                <a:r>
                  <a:rPr lang="en-US" sz="2400" dirty="0" smtClean="0"/>
                  <a:t>An advantage is “value </a:t>
                </a:r>
                <a:r>
                  <a:rPr lang="en-US" sz="2400" dirty="0"/>
                  <a:t>of </a:t>
                </a:r>
                <a:r>
                  <a:rPr lang="en-US" sz="2400" i="1" dirty="0"/>
                  <a:t>m </a:t>
                </a:r>
                <a:r>
                  <a:rPr lang="en-US" sz="2400" dirty="0"/>
                  <a:t>is not </a:t>
                </a:r>
                <a:r>
                  <a:rPr lang="en-US" sz="2400" dirty="0" smtClean="0"/>
                  <a:t>critical”.</a:t>
                </a: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444" t="-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783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(Hash Function: The Multiplication Method)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i="1" dirty="0"/>
                  <a:t>How to choose A:</a:t>
                </a:r>
                <a:endParaRPr lang="en-US" dirty="0"/>
              </a:p>
              <a:p>
                <a:pPr lvl="1"/>
                <a:r>
                  <a:rPr lang="en-US" dirty="0"/>
                  <a:t>The multiplication method works with any legal value of </a:t>
                </a:r>
                <a:r>
                  <a:rPr lang="en-US" i="1" dirty="0"/>
                  <a:t>A</a:t>
                </a:r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But it works better with some values than with others, depending on the keys</a:t>
                </a:r>
                <a:r>
                  <a:rPr lang="en-US" b="1" i="1" dirty="0"/>
                  <a:t> </a:t>
                </a:r>
                <a:r>
                  <a:rPr lang="en-US" dirty="0"/>
                  <a:t>being hashed.</a:t>
                </a:r>
                <a:r>
                  <a:rPr lang="en-US" b="1" i="1" dirty="0"/>
                  <a:t> </a:t>
                </a:r>
                <a:endParaRPr lang="en-US" b="1" i="1" dirty="0" smtClean="0"/>
              </a:p>
              <a:p>
                <a:pPr lvl="1"/>
                <a:r>
                  <a:rPr lang="en-US" dirty="0" smtClean="0"/>
                  <a:t>Knuth </a:t>
                </a:r>
                <a:r>
                  <a:rPr lang="en-US" dirty="0"/>
                  <a:t>suggests using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 ≈(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</a:rPr>
                          <m:t>5</m:t>
                        </m:r>
                      </m:e>
                    </m:rad>
                    <m:r>
                      <a:rPr lang="en-US" i="1">
                        <a:latin typeface="Cambria Math"/>
                      </a:rPr>
                      <m:t>−1)/2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67" t="-1346" r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44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(Collision Solution by </a:t>
            </a:r>
            <a:r>
              <a:rPr lang="en-US" sz="3200" dirty="0" smtClean="0">
                <a:solidFill>
                  <a:srgbClr val="1F497D"/>
                </a:solidFill>
              </a:rPr>
              <a:t>Open Addressing)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000" dirty="0" smtClean="0"/>
              <a:t>Hash collision can be solved by open addressing.</a:t>
            </a:r>
          </a:p>
          <a:p>
            <a:pPr>
              <a:buClr>
                <a:schemeClr val="tx2"/>
              </a:buClr>
            </a:pPr>
            <a:r>
              <a:rPr lang="en-US" sz="2000" dirty="0" smtClean="0"/>
              <a:t>In open addressing, all elements occupy the </a:t>
            </a:r>
            <a:r>
              <a:rPr lang="en-US" sz="2000" dirty="0"/>
              <a:t>h</a:t>
            </a:r>
            <a:r>
              <a:rPr lang="en-US" sz="2000" dirty="0" smtClean="0"/>
              <a:t>ash table itself.</a:t>
            </a:r>
          </a:p>
          <a:p>
            <a:pPr lvl="0">
              <a:buClr>
                <a:schemeClr val="tx2"/>
              </a:buClr>
            </a:pPr>
            <a:r>
              <a:rPr lang="en-US" sz="2000" dirty="0"/>
              <a:t>Store all keys in the hash table itself.</a:t>
            </a:r>
          </a:p>
          <a:p>
            <a:pPr lvl="0">
              <a:buClr>
                <a:schemeClr val="tx2"/>
              </a:buClr>
            </a:pPr>
            <a:r>
              <a:rPr lang="en-US" sz="2000" dirty="0"/>
              <a:t>Each slot contains either a key or NIL.</a:t>
            </a:r>
          </a:p>
          <a:p>
            <a:pPr lvl="0">
              <a:buClr>
                <a:schemeClr val="tx2"/>
              </a:buClr>
            </a:pPr>
            <a:r>
              <a:rPr lang="en-US" sz="2000" dirty="0"/>
              <a:t>To search for key </a:t>
            </a:r>
            <a:r>
              <a:rPr lang="en-US" sz="2000" i="1" dirty="0"/>
              <a:t>k</a:t>
            </a:r>
            <a:r>
              <a:rPr lang="en-US" sz="2000" dirty="0"/>
              <a:t>:</a:t>
            </a:r>
          </a:p>
          <a:p>
            <a:pPr lvl="1"/>
            <a:r>
              <a:rPr lang="en-US" sz="1600" dirty="0"/>
              <a:t>Compute </a:t>
            </a:r>
            <a:r>
              <a:rPr lang="en-US" sz="1600" i="1" dirty="0"/>
              <a:t>h(k) </a:t>
            </a:r>
            <a:r>
              <a:rPr lang="en-US" sz="1600" dirty="0"/>
              <a:t>and examine slot </a:t>
            </a:r>
            <a:r>
              <a:rPr lang="en-US" sz="1600" i="1" dirty="0"/>
              <a:t>h(k)</a:t>
            </a:r>
            <a:r>
              <a:rPr lang="en-US" sz="1600" dirty="0"/>
              <a:t>. Examining a slot is known as a </a:t>
            </a:r>
            <a:r>
              <a:rPr lang="en-US" sz="1600" b="1" i="1" dirty="0"/>
              <a:t>probe</a:t>
            </a:r>
            <a:r>
              <a:rPr lang="en-US" sz="1600" dirty="0"/>
              <a:t>.</a:t>
            </a:r>
          </a:p>
          <a:p>
            <a:pPr lvl="1"/>
            <a:r>
              <a:rPr lang="en-US" sz="1600" dirty="0"/>
              <a:t>If slot </a:t>
            </a:r>
            <a:r>
              <a:rPr lang="en-US" sz="1600" i="1" dirty="0"/>
              <a:t>h(k) </a:t>
            </a:r>
            <a:r>
              <a:rPr lang="en-US" sz="1600" dirty="0"/>
              <a:t>contains key </a:t>
            </a:r>
            <a:r>
              <a:rPr lang="en-US" sz="1600" i="1" dirty="0"/>
              <a:t>k</a:t>
            </a:r>
            <a:r>
              <a:rPr lang="en-US" sz="1600" dirty="0"/>
              <a:t>, the search is successful. If this slot contains NIL, the search is unsuccessful.</a:t>
            </a:r>
          </a:p>
          <a:p>
            <a:pPr lvl="1"/>
            <a:r>
              <a:rPr lang="en-US" sz="1600" dirty="0"/>
              <a:t>If slot </a:t>
            </a:r>
            <a:r>
              <a:rPr lang="en-US" sz="1600" i="1" dirty="0"/>
              <a:t>h(k) </a:t>
            </a:r>
            <a:r>
              <a:rPr lang="en-US" sz="1600" dirty="0"/>
              <a:t>contains a key that is not </a:t>
            </a:r>
            <a:r>
              <a:rPr lang="en-US" sz="1600" i="1" dirty="0"/>
              <a:t>k</a:t>
            </a:r>
            <a:r>
              <a:rPr lang="en-US" sz="1600" dirty="0"/>
              <a:t>. We compute the index of some other slot, based on </a:t>
            </a:r>
            <a:r>
              <a:rPr lang="en-US" sz="1600" i="1" dirty="0"/>
              <a:t>k </a:t>
            </a:r>
            <a:r>
              <a:rPr lang="en-US" sz="1600" dirty="0"/>
              <a:t>and on which probe (count from 0: 0th, 1st, 2nd, etc.) were on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/>
              <a:t>Keep probing until we either find key </a:t>
            </a:r>
            <a:r>
              <a:rPr lang="en-US" sz="1600" i="1" dirty="0"/>
              <a:t>k </a:t>
            </a:r>
            <a:r>
              <a:rPr lang="en-US" sz="1600" dirty="0"/>
              <a:t>(successful search) or we find a slot holding NIL (unsuccessful search</a:t>
            </a:r>
            <a:r>
              <a:rPr lang="en-US" sz="1600" dirty="0" smtClean="0"/>
              <a:t>).</a:t>
            </a:r>
            <a:endParaRPr lang="en-US" sz="1600" dirty="0"/>
          </a:p>
          <a:p>
            <a:pPr lvl="1"/>
            <a:endParaRPr lang="en-US" sz="1800" dirty="0"/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337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(Collision Solution by Open Addressing)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743200" y="25146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Smith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2161401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sequence of  data with key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2743200" y="29718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Sandra Lee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43200" y="35052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Ted Doe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00" y="39624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Parker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44958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Mike Backer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743200" y="49530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Sue Marker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953000" y="2514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Sue Marker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943600" y="2514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1678933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4953000" y="22860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43600" y="22860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953000" y="2743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943600" y="2743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953000" y="3429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Smith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943600" y="3429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1467898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953000" y="32004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943600" y="32004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53000" y="3657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Ted Doe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5943600" y="3657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1278902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4953000" y="4114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943600" y="4114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953000" y="38862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Mike Backer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5943600" y="38862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1424578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4953000" y="43434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943600" y="43434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953000" y="50292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Sam Parker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5943600" y="50292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1567334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953000" y="4800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Sandra Lee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943600" y="4800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1789356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4953000" y="5257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943600" y="5257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413399" y="22860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4414314" y="25146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001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419600" y="27432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002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420515" y="32004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134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419600" y="3429000"/>
            <a:ext cx="495300" cy="228600"/>
          </a:xfrm>
          <a:prstGeom prst="rect">
            <a:avLst/>
          </a:prstGeom>
          <a:solidFill>
            <a:srgbClr val="FF8585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4420515" y="3657600"/>
            <a:ext cx="495300" cy="228600"/>
          </a:xfrm>
          <a:prstGeom prst="rect">
            <a:avLst/>
          </a:prstGeom>
          <a:solidFill>
            <a:srgbClr val="FF8585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136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4425801" y="38862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137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4419600" y="41148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4424886" y="43434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4419600" y="48006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248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420515" y="50292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249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4425801" y="52578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250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9" name="Elbow Connector 68"/>
          <p:cNvCxnSpPr>
            <a:stCxn id="6" idx="3"/>
            <a:endCxn id="60" idx="1"/>
          </p:cNvCxnSpPr>
          <p:nvPr/>
        </p:nvCxnSpPr>
        <p:spPr bwMode="auto">
          <a:xfrm>
            <a:off x="3733800" y="2628900"/>
            <a:ext cx="685800" cy="9144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1" name="Elbow Connector 70"/>
          <p:cNvCxnSpPr>
            <a:stCxn id="9" idx="3"/>
            <a:endCxn id="65" idx="1"/>
          </p:cNvCxnSpPr>
          <p:nvPr/>
        </p:nvCxnSpPr>
        <p:spPr bwMode="auto">
          <a:xfrm>
            <a:off x="3733800" y="3086100"/>
            <a:ext cx="685800" cy="1828800"/>
          </a:xfrm>
          <a:prstGeom prst="bentConnector3">
            <a:avLst>
              <a:gd name="adj1" fmla="val 39055"/>
            </a:avLst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4" name="Elbow Connector 73"/>
          <p:cNvCxnSpPr>
            <a:stCxn id="10" idx="3"/>
            <a:endCxn id="60" idx="1"/>
          </p:cNvCxnSpPr>
          <p:nvPr/>
        </p:nvCxnSpPr>
        <p:spPr bwMode="auto">
          <a:xfrm flipV="1">
            <a:off x="3733800" y="3543300"/>
            <a:ext cx="685800" cy="762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6" name="Elbow Connector 75"/>
          <p:cNvCxnSpPr>
            <a:stCxn id="11" idx="3"/>
            <a:endCxn id="66" idx="1"/>
          </p:cNvCxnSpPr>
          <p:nvPr/>
        </p:nvCxnSpPr>
        <p:spPr bwMode="auto">
          <a:xfrm>
            <a:off x="3733800" y="4076700"/>
            <a:ext cx="686715" cy="10668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8" name="Elbow Connector 77"/>
          <p:cNvCxnSpPr>
            <a:stCxn id="12" idx="3"/>
            <a:endCxn id="61" idx="1"/>
          </p:cNvCxnSpPr>
          <p:nvPr/>
        </p:nvCxnSpPr>
        <p:spPr bwMode="auto">
          <a:xfrm flipV="1">
            <a:off x="3733800" y="3771900"/>
            <a:ext cx="686715" cy="838200"/>
          </a:xfrm>
          <a:prstGeom prst="bentConnector3">
            <a:avLst>
              <a:gd name="adj1" fmla="val 21183"/>
            </a:avLst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1" name="Elbow Connector 80"/>
          <p:cNvCxnSpPr>
            <a:stCxn id="13" idx="3"/>
            <a:endCxn id="57" idx="1"/>
          </p:cNvCxnSpPr>
          <p:nvPr/>
        </p:nvCxnSpPr>
        <p:spPr bwMode="auto">
          <a:xfrm flipV="1">
            <a:off x="3733800" y="2628900"/>
            <a:ext cx="680514" cy="2438400"/>
          </a:xfrm>
          <a:prstGeom prst="bentConnector3">
            <a:avLst>
              <a:gd name="adj1" fmla="val 63035"/>
            </a:avLst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5" name="Straight Arrow Connector 84"/>
          <p:cNvCxnSpPr/>
          <p:nvPr/>
        </p:nvCxnSpPr>
        <p:spPr bwMode="auto">
          <a:xfrm>
            <a:off x="1981200" y="2514600"/>
            <a:ext cx="0" cy="800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461561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(Collision Solution by Open Addressing)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000" dirty="0"/>
              <a:t>We need the sequence of slots probed to be a permutation of the slot </a:t>
            </a:r>
            <a:r>
              <a:rPr lang="en-US" sz="2000" dirty="0" smtClean="0"/>
              <a:t>numbers &lt;0</a:t>
            </a:r>
            <a:r>
              <a:rPr lang="en-US" sz="2000" i="1" dirty="0"/>
              <a:t>, </a:t>
            </a:r>
            <a:r>
              <a:rPr lang="en-US" sz="2000" dirty="0"/>
              <a:t>1</a:t>
            </a:r>
            <a:r>
              <a:rPr lang="en-US" sz="2000" i="1" dirty="0"/>
              <a:t>, . . . , m </a:t>
            </a:r>
            <a:r>
              <a:rPr lang="en-US" sz="2000" dirty="0"/>
              <a:t>− </a:t>
            </a:r>
            <a:r>
              <a:rPr lang="en-US" sz="2000" dirty="0" smtClean="0"/>
              <a:t>1&gt; </a:t>
            </a:r>
            <a:r>
              <a:rPr lang="en-US" sz="2000" dirty="0"/>
              <a:t>(so that we examine all slots if we have to, and so that </a:t>
            </a:r>
            <a:r>
              <a:rPr lang="en-US" sz="2000" dirty="0" smtClean="0"/>
              <a:t>we don’t </a:t>
            </a:r>
            <a:r>
              <a:rPr lang="en-US" sz="2000" dirty="0"/>
              <a:t>examine any slot more than once</a:t>
            </a:r>
            <a:r>
              <a:rPr lang="en-US" sz="2000" dirty="0" smtClean="0"/>
              <a:t>).</a:t>
            </a:r>
          </a:p>
          <a:p>
            <a:pPr>
              <a:buClr>
                <a:schemeClr val="tx2"/>
              </a:buClr>
            </a:pPr>
            <a:r>
              <a:rPr lang="en-US" sz="2000" dirty="0" smtClean="0"/>
              <a:t>Thus, the hash function h is a function of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1600" dirty="0" smtClean="0"/>
              <a:t>h: U </a:t>
            </a:r>
            <a:r>
              <a:rPr lang="en-US" sz="1600" dirty="0" smtClean="0">
                <a:sym typeface="Symbol"/>
              </a:rPr>
              <a:t> P  P (where U is set of key and P is set of slot numbers)</a:t>
            </a:r>
          </a:p>
          <a:p>
            <a:pPr>
              <a:buClr>
                <a:schemeClr val="tx2"/>
              </a:buClr>
            </a:pPr>
            <a:r>
              <a:rPr lang="en-US" sz="2000" dirty="0">
                <a:latin typeface="Times-Roman"/>
              </a:rPr>
              <a:t>The requirement that the sequence of slots be a permutation of 0</a:t>
            </a:r>
            <a:r>
              <a:rPr lang="en-US" sz="2000" i="1" dirty="0">
                <a:latin typeface="RMTMI"/>
              </a:rPr>
              <a:t>, </a:t>
            </a:r>
            <a:r>
              <a:rPr lang="en-US" sz="2000" dirty="0">
                <a:latin typeface="Times-Roman"/>
              </a:rPr>
              <a:t>1</a:t>
            </a:r>
            <a:r>
              <a:rPr lang="en-US" sz="2000" i="1" dirty="0">
                <a:latin typeface="RMTMI"/>
              </a:rPr>
              <a:t>, . . . </a:t>
            </a:r>
            <a:r>
              <a:rPr lang="en-US" sz="2000" i="1" dirty="0" smtClean="0">
                <a:latin typeface="RMTMI"/>
              </a:rPr>
              <a:t>,</a:t>
            </a:r>
            <a:r>
              <a:rPr lang="en-US" sz="2000" i="1" dirty="0" smtClean="0">
                <a:latin typeface="Times-Italic"/>
              </a:rPr>
              <a:t>m </a:t>
            </a:r>
            <a:r>
              <a:rPr lang="en-US" sz="2000" dirty="0">
                <a:latin typeface="MTSYN"/>
              </a:rPr>
              <a:t>− </a:t>
            </a:r>
            <a:r>
              <a:rPr lang="en-US" sz="2000" dirty="0">
                <a:latin typeface="Times-Roman"/>
              </a:rPr>
              <a:t>1</a:t>
            </a:r>
            <a:r>
              <a:rPr lang="en-US" sz="2000" dirty="0">
                <a:latin typeface="MTSYN"/>
              </a:rPr>
              <a:t> </a:t>
            </a:r>
            <a:r>
              <a:rPr lang="en-US" sz="2000" dirty="0">
                <a:latin typeface="Times-Roman"/>
              </a:rPr>
              <a:t>is equivalent to requiring that the </a:t>
            </a:r>
            <a:r>
              <a:rPr lang="en-US" sz="2000" b="1" i="1" dirty="0">
                <a:latin typeface="Times-BoldItalic"/>
              </a:rPr>
              <a:t>probe sequence </a:t>
            </a:r>
            <a:r>
              <a:rPr lang="en-US" sz="2000" i="1" dirty="0">
                <a:latin typeface="Times-Italic"/>
              </a:rPr>
              <a:t>h</a:t>
            </a:r>
            <a:r>
              <a:rPr lang="en-US" sz="2000" i="1" dirty="0">
                <a:latin typeface="RMTMI"/>
              </a:rPr>
              <a:t>(</a:t>
            </a:r>
            <a:r>
              <a:rPr lang="en-US" sz="2000" i="1" dirty="0">
                <a:latin typeface="Times-Italic"/>
              </a:rPr>
              <a:t>k</a:t>
            </a:r>
            <a:r>
              <a:rPr lang="en-US" sz="2000" i="1" dirty="0">
                <a:latin typeface="RMTMI"/>
              </a:rPr>
              <a:t>, </a:t>
            </a:r>
            <a:r>
              <a:rPr lang="en-US" sz="2000" dirty="0">
                <a:latin typeface="Times-Roman"/>
              </a:rPr>
              <a:t>0</a:t>
            </a:r>
            <a:r>
              <a:rPr lang="en-US" sz="2000" i="1" dirty="0">
                <a:latin typeface="RMTMI"/>
              </a:rPr>
              <a:t>), </a:t>
            </a:r>
            <a:r>
              <a:rPr lang="en-US" sz="2000" i="1" dirty="0">
                <a:latin typeface="Times-Italic"/>
              </a:rPr>
              <a:t>h</a:t>
            </a:r>
            <a:r>
              <a:rPr lang="en-US" sz="2000" i="1" dirty="0">
                <a:latin typeface="RMTMI"/>
              </a:rPr>
              <a:t>(</a:t>
            </a:r>
            <a:r>
              <a:rPr lang="en-US" sz="2000" i="1" dirty="0">
                <a:latin typeface="Times-Italic"/>
              </a:rPr>
              <a:t>k</a:t>
            </a:r>
            <a:r>
              <a:rPr lang="en-US" sz="2000" i="1" dirty="0">
                <a:latin typeface="RMTMI"/>
              </a:rPr>
              <a:t>, </a:t>
            </a:r>
            <a:r>
              <a:rPr lang="en-US" sz="2000" dirty="0">
                <a:latin typeface="Times-Roman"/>
              </a:rPr>
              <a:t>1</a:t>
            </a:r>
            <a:r>
              <a:rPr lang="en-US" sz="2000" i="1" dirty="0" smtClean="0">
                <a:latin typeface="RMTMI"/>
              </a:rPr>
              <a:t>),. </a:t>
            </a:r>
            <a:r>
              <a:rPr lang="en-US" sz="2000" i="1" dirty="0">
                <a:latin typeface="RMTMI"/>
              </a:rPr>
              <a:t>. . , </a:t>
            </a:r>
            <a:r>
              <a:rPr lang="en-US" sz="2000" i="1" dirty="0">
                <a:latin typeface="Times-Italic"/>
              </a:rPr>
              <a:t>h</a:t>
            </a:r>
            <a:r>
              <a:rPr lang="en-US" sz="2000" i="1" dirty="0">
                <a:latin typeface="RMTMI"/>
              </a:rPr>
              <a:t>(</a:t>
            </a:r>
            <a:r>
              <a:rPr lang="en-US" sz="2000" i="1" dirty="0">
                <a:latin typeface="Times-Italic"/>
              </a:rPr>
              <a:t>k</a:t>
            </a:r>
            <a:r>
              <a:rPr lang="en-US" sz="2000" i="1" dirty="0" smtClean="0">
                <a:latin typeface="RMTMI"/>
              </a:rPr>
              <a:t>, </a:t>
            </a:r>
            <a:r>
              <a:rPr lang="en-US" sz="2000" i="1" dirty="0" smtClean="0">
                <a:latin typeface="Times-Italic"/>
              </a:rPr>
              <a:t>m </a:t>
            </a:r>
            <a:r>
              <a:rPr lang="en-US" sz="2000" dirty="0">
                <a:latin typeface="MTSYN"/>
              </a:rPr>
              <a:t>− </a:t>
            </a:r>
            <a:r>
              <a:rPr lang="en-US" sz="2000" dirty="0" smtClean="0">
                <a:latin typeface="Times-Roman"/>
              </a:rPr>
              <a:t>1</a:t>
            </a:r>
            <a:r>
              <a:rPr lang="en-US" sz="2000" i="1" dirty="0" smtClean="0">
                <a:latin typeface="RMTMI"/>
              </a:rPr>
              <a:t>)</a:t>
            </a:r>
            <a:r>
              <a:rPr lang="en-US" sz="2000" dirty="0" smtClean="0">
                <a:latin typeface="MTSYN"/>
              </a:rPr>
              <a:t> </a:t>
            </a:r>
            <a:r>
              <a:rPr lang="en-US" sz="2000" dirty="0">
                <a:latin typeface="Times-Roman"/>
              </a:rPr>
              <a:t>be a permutation </a:t>
            </a:r>
            <a:r>
              <a:rPr lang="en-US" sz="2000" dirty="0" smtClean="0">
                <a:latin typeface="Times-Roman"/>
              </a:rPr>
              <a:t>of &lt;0</a:t>
            </a:r>
            <a:r>
              <a:rPr lang="en-US" sz="2000" i="1" dirty="0">
                <a:latin typeface="RMTMI"/>
              </a:rPr>
              <a:t>, </a:t>
            </a:r>
            <a:r>
              <a:rPr lang="en-US" sz="2000" dirty="0">
                <a:latin typeface="Times-Roman"/>
              </a:rPr>
              <a:t>1</a:t>
            </a:r>
            <a:r>
              <a:rPr lang="en-US" sz="2000" i="1" dirty="0">
                <a:latin typeface="RMTMI"/>
              </a:rPr>
              <a:t>, . . . ,</a:t>
            </a:r>
            <a:r>
              <a:rPr lang="en-US" sz="2000" i="1" dirty="0">
                <a:latin typeface="Times-Italic"/>
              </a:rPr>
              <a:t>m </a:t>
            </a:r>
            <a:r>
              <a:rPr lang="en-US" sz="2000" dirty="0">
                <a:latin typeface="MTSYN"/>
              </a:rPr>
              <a:t>− </a:t>
            </a:r>
            <a:r>
              <a:rPr lang="en-US" sz="2000" dirty="0" smtClean="0">
                <a:latin typeface="Times-Roman"/>
              </a:rPr>
              <a:t>1&gt;.</a:t>
            </a:r>
          </a:p>
          <a:p>
            <a:pPr>
              <a:buClr>
                <a:schemeClr val="tx2"/>
              </a:buClr>
            </a:pPr>
            <a:r>
              <a:rPr lang="en-US" sz="2000" dirty="0"/>
              <a:t>To insert, act as though </a:t>
            </a:r>
            <a:r>
              <a:rPr lang="en-US" sz="2000" dirty="0" smtClean="0"/>
              <a:t>we’re </a:t>
            </a:r>
            <a:r>
              <a:rPr lang="en-US" sz="2000" dirty="0"/>
              <a:t>searching, and insert at the </a:t>
            </a:r>
            <a:r>
              <a:rPr lang="en-US" sz="2000" dirty="0" smtClean="0"/>
              <a:t>first </a:t>
            </a:r>
            <a:r>
              <a:rPr lang="en-US" sz="2000" dirty="0"/>
              <a:t>NIL slot we </a:t>
            </a:r>
            <a:r>
              <a:rPr lang="en-US" sz="2000" dirty="0" smtClean="0"/>
              <a:t>find</a:t>
            </a:r>
            <a:r>
              <a:rPr lang="en-US" sz="2000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778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(Collision Solution by Open Addressing)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28</a:t>
            </a:fld>
            <a:endParaRPr lang="en-U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33400" y="1447800"/>
            <a:ext cx="8077200" cy="472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US" sz="1600" b="1" dirty="0" smtClean="0">
                <a:solidFill>
                  <a:srgbClr val="008000"/>
                </a:solidFill>
                <a:effectLst/>
                <a:latin typeface="Courier New" pitchFamily="49" charset="0"/>
                <a:ea typeface="Malgun Gothic"/>
                <a:cs typeface="Courier New" pitchFamily="49" charset="0"/>
              </a:rPr>
              <a:t>// </a:t>
            </a:r>
            <a:r>
              <a:rPr lang="en-US" sz="16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HASH-SEARCH </a:t>
            </a:r>
            <a:r>
              <a:rPr lang="en-US" sz="16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returns the index of a slot containing key </a:t>
            </a:r>
            <a:r>
              <a:rPr lang="en-US" sz="1600" i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US" sz="16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, or </a:t>
            </a:r>
            <a:endParaRPr lang="en-US" sz="1600" dirty="0" smtClean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NIL </a:t>
            </a:r>
            <a:r>
              <a:rPr lang="en-US" sz="16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if the search </a:t>
            </a:r>
            <a:r>
              <a:rPr lang="en-US" sz="16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is unsuccessful</a:t>
            </a:r>
            <a:r>
              <a:rPr lang="en-US" sz="16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1600" b="1" dirty="0" smtClean="0">
              <a:solidFill>
                <a:srgbClr val="008000"/>
              </a:solidFill>
              <a:effectLst/>
              <a:latin typeface="Courier New" pitchFamily="49" charset="0"/>
              <a:ea typeface="Malgun Gothic"/>
              <a:cs typeface="Courier New" pitchFamily="49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effectLst/>
                <a:latin typeface="Courier New"/>
                <a:ea typeface="Malgun Gothic"/>
                <a:cs typeface="Times New Roman"/>
              </a:rPr>
              <a:t>HASH-SEARCH(T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, k)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1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= 0;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2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rval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= NIL;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do 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3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j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h(k, 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);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4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if T [j]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k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5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	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rval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= j;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6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7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+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1;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8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}while (T[j] ≠ NIL and T[j]≠ k and 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≠ m)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 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9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return 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rval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;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557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</a:t>
            </a:r>
            <a:r>
              <a:rPr lang="en-US" dirty="0" smtClean="0">
                <a:solidFill>
                  <a:srgbClr val="1F497D"/>
                </a:solidFill>
              </a:rPr>
              <a:t>Table</a:t>
            </a:r>
            <a:r>
              <a:rPr lang="en-US" sz="3200" dirty="0" smtClean="0">
                <a:solidFill>
                  <a:srgbClr val="1F497D"/>
                </a:solidFill>
              </a:rPr>
              <a:t/>
            </a:r>
            <a:br>
              <a:rPr lang="en-US" sz="3200" dirty="0" smtClean="0">
                <a:solidFill>
                  <a:srgbClr val="1F497D"/>
                </a:solidFill>
              </a:rPr>
            </a:br>
            <a:r>
              <a:rPr lang="en-US" sz="3200" dirty="0" smtClean="0">
                <a:solidFill>
                  <a:srgbClr val="1F497D"/>
                </a:solidFill>
              </a:rPr>
              <a:t>(Collision </a:t>
            </a:r>
            <a:r>
              <a:rPr lang="en-US" sz="3200" dirty="0">
                <a:solidFill>
                  <a:srgbClr val="1F497D"/>
                </a:solidFill>
              </a:rPr>
              <a:t>Solution by Open Addressing)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29</a:t>
            </a:fld>
            <a:endParaRPr lang="en-U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57201" y="1431542"/>
            <a:ext cx="8153400" cy="485743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effectLst/>
                <a:latin typeface="Courier New"/>
                <a:ea typeface="Malgun Gothic"/>
                <a:cs typeface="Times New Roman"/>
              </a:rPr>
              <a:t>HASH_INSERT(T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, k)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{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1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0;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2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stop = false;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3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</a:t>
            </a:r>
            <a:r>
              <a:rPr lang="en-US" sz="1600" b="1" dirty="0" smtClean="0">
                <a:effectLst/>
                <a:latin typeface="Courier New"/>
                <a:ea typeface="Malgun Gothic"/>
                <a:cs typeface="Times New Roman"/>
              </a:rPr>
              <a:t>do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{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4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	j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h(k, 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);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5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	if (T[j]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==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NIL)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	{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6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		T [j]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k;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7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		stop = true;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	}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8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	else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9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		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b="1" dirty="0">
                <a:effectLst/>
                <a:latin typeface="Courier New"/>
                <a:ea typeface="MTSYN"/>
                <a:cs typeface="Times New Roman"/>
              </a:rPr>
              <a:t>+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1;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10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}while (!stop and </a:t>
            </a:r>
            <a:r>
              <a:rPr lang="en-US" sz="1600" b="1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 ≠ m)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11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if </a:t>
            </a:r>
            <a:r>
              <a:rPr lang="en-US" sz="1600" b="1" dirty="0" smtClean="0">
                <a:effectLst/>
                <a:latin typeface="Courier New"/>
                <a:ea typeface="Malgun Gothic"/>
                <a:cs typeface="Times New Roman"/>
              </a:rPr>
              <a:t>(</a:t>
            </a:r>
            <a:r>
              <a:rPr lang="en-US" sz="1600" b="1" dirty="0" err="1" smtClean="0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 smtClean="0">
                <a:effectLst/>
                <a:latin typeface="Courier New"/>
                <a:ea typeface="Malgun Gothic"/>
                <a:cs typeface="Times New Roman"/>
              </a:rPr>
              <a:t> == m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)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C00000"/>
                </a:solidFill>
                <a:effectLst/>
                <a:latin typeface="Courier New"/>
                <a:ea typeface="Malgun Gothic"/>
                <a:cs typeface="Times New Roman"/>
              </a:rPr>
              <a:t>12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		“Hash table overflow error”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}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614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 COSC 220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 smtClean="0"/>
              <a:t>Queue: FIFO</a:t>
            </a:r>
            <a:endParaRPr lang="en-US" dirty="0"/>
          </a:p>
          <a:p>
            <a:pPr lvl="1"/>
            <a:r>
              <a:rPr lang="en-US" dirty="0"/>
              <a:t>Functions for managing a Queue</a:t>
            </a:r>
          </a:p>
          <a:p>
            <a:pPr lvl="2"/>
            <a:r>
              <a:rPr lang="en-US" dirty="0" err="1"/>
              <a:t>EnQueue</a:t>
            </a:r>
            <a:r>
              <a:rPr lang="en-US" dirty="0"/>
              <a:t> </a:t>
            </a:r>
          </a:p>
          <a:p>
            <a:pPr lvl="2"/>
            <a:r>
              <a:rPr lang="en-US" dirty="0" err="1"/>
              <a:t>DeQueue</a:t>
            </a:r>
            <a:endParaRPr lang="en-US" dirty="0"/>
          </a:p>
          <a:p>
            <a:pPr lvl="2"/>
            <a:r>
              <a:rPr lang="en-US" dirty="0" err="1"/>
              <a:t>EmptyQ</a:t>
            </a:r>
            <a:endParaRPr lang="en-US" dirty="0"/>
          </a:p>
          <a:p>
            <a:pPr lvl="2"/>
            <a:r>
              <a:rPr lang="en-US" dirty="0" err="1"/>
              <a:t>FullQ</a:t>
            </a:r>
            <a:endParaRPr lang="en-US" dirty="0"/>
          </a:p>
          <a:p>
            <a:pPr lvl="2"/>
            <a:r>
              <a:rPr lang="en-US" dirty="0" err="1"/>
              <a:t>FrontQ</a:t>
            </a:r>
            <a:endParaRPr lang="en-US" dirty="0"/>
          </a:p>
          <a:p>
            <a:pPr lvl="1"/>
            <a:r>
              <a:rPr lang="en-US" dirty="0"/>
              <a:t>A Queue Implementation </a:t>
            </a:r>
            <a:endParaRPr lang="en-US" dirty="0" smtClean="0"/>
          </a:p>
          <a:p>
            <a:pPr lvl="2"/>
            <a:r>
              <a:rPr lang="en-US" dirty="0"/>
              <a:t>W</a:t>
            </a:r>
            <a:r>
              <a:rPr lang="en-US" dirty="0" smtClean="0"/>
              <a:t>ith </a:t>
            </a:r>
            <a:r>
              <a:rPr lang="en-US" dirty="0"/>
              <a:t>a Linked </a:t>
            </a:r>
            <a:r>
              <a:rPr lang="en-US" dirty="0" smtClean="0"/>
              <a:t>List</a:t>
            </a:r>
          </a:p>
          <a:p>
            <a:pPr lvl="2"/>
            <a:r>
              <a:rPr lang="en-US" dirty="0" smtClean="0"/>
              <a:t>With Array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3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r>
              <a:rPr lang="en-US" sz="3200" dirty="0">
                <a:solidFill>
                  <a:srgbClr val="1F497D"/>
                </a:solidFill>
              </a:rPr>
              <a:t/>
            </a:r>
            <a:br>
              <a:rPr lang="en-US" sz="3200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(Collision Solution by Open Addressing)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b="1" i="1" dirty="0" smtClean="0">
                <a:latin typeface="Times-BoldItalic"/>
              </a:rPr>
              <a:t>Deletion: </a:t>
            </a:r>
            <a:r>
              <a:rPr lang="en-US" sz="2400" dirty="0">
                <a:latin typeface="Times-Roman"/>
              </a:rPr>
              <a:t>Cannot just </a:t>
            </a:r>
            <a:r>
              <a:rPr lang="en-US" sz="2400" dirty="0" smtClean="0">
                <a:latin typeface="Times-Roman"/>
              </a:rPr>
              <a:t>put NIL</a:t>
            </a:r>
            <a:r>
              <a:rPr lang="en-US" sz="1400" dirty="0" smtClean="0">
                <a:latin typeface="Times-Roman"/>
              </a:rPr>
              <a:t> </a:t>
            </a:r>
            <a:r>
              <a:rPr lang="en-US" sz="2400" dirty="0">
                <a:latin typeface="Times-Roman"/>
              </a:rPr>
              <a:t>into the slot containing the key we want to delete</a:t>
            </a:r>
            <a:r>
              <a:rPr lang="en-US" sz="2400" dirty="0" smtClean="0">
                <a:latin typeface="Times-Roman"/>
              </a:rPr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71600" y="30480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Smith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371600" y="35052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Sandra Lee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371600" y="40386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Ted Doe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371600" y="44958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Parker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371600" y="50292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Mike Backer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371600" y="54864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Sue Marker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581400" y="3048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Sue Marker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4572000" y="3048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1678933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581400" y="28194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28194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581400" y="32766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572000" y="32766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581400" y="39624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Smith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39624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1467898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581400" y="3733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72000" y="3733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581400" y="4191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Ted Doe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4572000" y="4191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1278902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3581400" y="4648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572000" y="4648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581400" y="4419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Mike Backer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572000" y="4419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1424578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3581400" y="4876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572000" y="4876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581400" y="5562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Sam Parker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572000" y="5562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1567334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3581400" y="5334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Sandra Lee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572000" y="5334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1789356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3581400" y="5791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572000" y="5791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041799" y="28194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042714" y="30480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001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3048000" y="32766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002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048915" y="37338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134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3048000" y="3962400"/>
            <a:ext cx="495300" cy="228600"/>
          </a:xfrm>
          <a:prstGeom prst="rect">
            <a:avLst/>
          </a:prstGeom>
          <a:solidFill>
            <a:srgbClr val="FF8585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048915" y="4191000"/>
            <a:ext cx="495300" cy="228600"/>
          </a:xfrm>
          <a:prstGeom prst="rect">
            <a:avLst/>
          </a:prstGeom>
          <a:solidFill>
            <a:srgbClr val="FF8585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136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054201" y="44196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137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048000" y="46482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3053286" y="48768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048000" y="53340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248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048915" y="55626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249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3054201" y="57912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250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49" name="Elbow Connector 48"/>
          <p:cNvCxnSpPr>
            <a:stCxn id="6" idx="3"/>
            <a:endCxn id="41" idx="1"/>
          </p:cNvCxnSpPr>
          <p:nvPr/>
        </p:nvCxnSpPr>
        <p:spPr bwMode="auto">
          <a:xfrm>
            <a:off x="2362200" y="3162300"/>
            <a:ext cx="685800" cy="9144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Elbow Connector 49"/>
          <p:cNvCxnSpPr>
            <a:stCxn id="8" idx="3"/>
            <a:endCxn id="46" idx="1"/>
          </p:cNvCxnSpPr>
          <p:nvPr/>
        </p:nvCxnSpPr>
        <p:spPr bwMode="auto">
          <a:xfrm>
            <a:off x="2362200" y="3619500"/>
            <a:ext cx="685800" cy="1828800"/>
          </a:xfrm>
          <a:prstGeom prst="bentConnector3">
            <a:avLst>
              <a:gd name="adj1" fmla="val 39055"/>
            </a:avLst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1" name="Elbow Connector 50"/>
          <p:cNvCxnSpPr>
            <a:stCxn id="9" idx="3"/>
            <a:endCxn id="41" idx="1"/>
          </p:cNvCxnSpPr>
          <p:nvPr/>
        </p:nvCxnSpPr>
        <p:spPr bwMode="auto">
          <a:xfrm flipV="1">
            <a:off x="2362200" y="4076700"/>
            <a:ext cx="685800" cy="762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Elbow Connector 51"/>
          <p:cNvCxnSpPr>
            <a:stCxn id="10" idx="3"/>
            <a:endCxn id="47" idx="1"/>
          </p:cNvCxnSpPr>
          <p:nvPr/>
        </p:nvCxnSpPr>
        <p:spPr bwMode="auto">
          <a:xfrm>
            <a:off x="2362200" y="4610100"/>
            <a:ext cx="686715" cy="10668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Elbow Connector 52"/>
          <p:cNvCxnSpPr>
            <a:stCxn id="11" idx="3"/>
            <a:endCxn id="42" idx="1"/>
          </p:cNvCxnSpPr>
          <p:nvPr/>
        </p:nvCxnSpPr>
        <p:spPr bwMode="auto">
          <a:xfrm flipV="1">
            <a:off x="2362200" y="4305300"/>
            <a:ext cx="686715" cy="838200"/>
          </a:xfrm>
          <a:prstGeom prst="bentConnector3">
            <a:avLst>
              <a:gd name="adj1" fmla="val 21183"/>
            </a:avLst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Elbow Connector 53"/>
          <p:cNvCxnSpPr>
            <a:stCxn id="12" idx="3"/>
            <a:endCxn id="38" idx="1"/>
          </p:cNvCxnSpPr>
          <p:nvPr/>
        </p:nvCxnSpPr>
        <p:spPr bwMode="auto">
          <a:xfrm flipV="1">
            <a:off x="2362200" y="3162300"/>
            <a:ext cx="680514" cy="2438400"/>
          </a:xfrm>
          <a:prstGeom prst="bentConnector3">
            <a:avLst>
              <a:gd name="adj1" fmla="val 63035"/>
            </a:avLst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Right Arrow 55"/>
          <p:cNvSpPr/>
          <p:nvPr/>
        </p:nvSpPr>
        <p:spPr bwMode="auto">
          <a:xfrm>
            <a:off x="6172200" y="3962400"/>
            <a:ext cx="1371600" cy="762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172200" y="33644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Delete Ted Doe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7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r>
              <a:rPr lang="en-US" sz="3200" dirty="0">
                <a:solidFill>
                  <a:srgbClr val="1F497D"/>
                </a:solidFill>
              </a:rPr>
              <a:t/>
            </a:r>
            <a:br>
              <a:rPr lang="en-US" sz="3200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(Collision Solution by Open Addressing)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31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71600" y="30480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Smith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371600" y="35052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Sandra Lee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371600" y="44958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Parker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371600" y="50292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Mike Backer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371600" y="5486400"/>
            <a:ext cx="990600" cy="228600"/>
          </a:xfrm>
          <a:prstGeom prst="rect">
            <a:avLst/>
          </a:prstGeom>
          <a:solidFill>
            <a:srgbClr val="00FF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Sue Marker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81400" y="3048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Sue Marker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572000" y="3048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1678933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581400" y="28194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572000" y="28194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581400" y="32766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572000" y="32766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581400" y="39624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Sam Smith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572000" y="39624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1467898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581400" y="3733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72000" y="3733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581400" y="41910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Verdana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572000" y="41910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581400" y="4648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572000" y="4648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581400" y="4419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Mike Backer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4572000" y="4419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1424578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581400" y="4876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48768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581400" y="5562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Sam Parker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4572000" y="55626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1567334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3581400" y="5334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latin typeface="Verdana" pitchFamily="34" charset="0"/>
              </a:rPr>
              <a:t>Sandra Lee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4572000" y="5334000"/>
            <a:ext cx="990600" cy="228600"/>
          </a:xfrm>
          <a:prstGeom prst="rect">
            <a:avLst/>
          </a:prstGeom>
          <a:solidFill>
            <a:srgbClr val="99FF66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1789356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3581400" y="5791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4572000" y="5791200"/>
            <a:ext cx="9906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041799" y="28194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000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042714" y="30480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001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048000" y="32766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002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3048915" y="37338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134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048000" y="39624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3048915" y="41910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136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054201" y="44196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137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048000" y="46482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053286" y="48768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139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3048000" y="53340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248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048915" y="5562600"/>
            <a:ext cx="4953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249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054201" y="5791200"/>
            <a:ext cx="495300" cy="228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Verdana" pitchFamily="34" charset="0"/>
              </a:rPr>
              <a:t>250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48" name="Elbow Connector 47"/>
          <p:cNvCxnSpPr>
            <a:stCxn id="6" idx="3"/>
            <a:endCxn id="40" idx="1"/>
          </p:cNvCxnSpPr>
          <p:nvPr/>
        </p:nvCxnSpPr>
        <p:spPr bwMode="auto">
          <a:xfrm>
            <a:off x="2362200" y="3162300"/>
            <a:ext cx="685800" cy="9144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Elbow Connector 48"/>
          <p:cNvCxnSpPr>
            <a:stCxn id="7" idx="3"/>
            <a:endCxn id="45" idx="1"/>
          </p:cNvCxnSpPr>
          <p:nvPr/>
        </p:nvCxnSpPr>
        <p:spPr bwMode="auto">
          <a:xfrm>
            <a:off x="2362200" y="3619500"/>
            <a:ext cx="685800" cy="1828800"/>
          </a:xfrm>
          <a:prstGeom prst="bentConnector3">
            <a:avLst>
              <a:gd name="adj1" fmla="val 39055"/>
            </a:avLst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1" name="Elbow Connector 50"/>
          <p:cNvCxnSpPr>
            <a:stCxn id="9" idx="3"/>
            <a:endCxn id="46" idx="1"/>
          </p:cNvCxnSpPr>
          <p:nvPr/>
        </p:nvCxnSpPr>
        <p:spPr bwMode="auto">
          <a:xfrm>
            <a:off x="2362200" y="4610100"/>
            <a:ext cx="686715" cy="10668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Elbow Connector 51"/>
          <p:cNvCxnSpPr>
            <a:stCxn id="10" idx="3"/>
            <a:endCxn id="41" idx="1"/>
          </p:cNvCxnSpPr>
          <p:nvPr/>
        </p:nvCxnSpPr>
        <p:spPr bwMode="auto">
          <a:xfrm flipV="1">
            <a:off x="2362200" y="4305300"/>
            <a:ext cx="686715" cy="838200"/>
          </a:xfrm>
          <a:prstGeom prst="bentConnector3">
            <a:avLst>
              <a:gd name="adj1" fmla="val 21183"/>
            </a:avLst>
          </a:prstGeom>
          <a:solidFill>
            <a:schemeClr val="accent1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Elbow Connector 52"/>
          <p:cNvCxnSpPr>
            <a:stCxn id="11" idx="3"/>
            <a:endCxn id="37" idx="1"/>
          </p:cNvCxnSpPr>
          <p:nvPr/>
        </p:nvCxnSpPr>
        <p:spPr bwMode="auto">
          <a:xfrm flipV="1">
            <a:off x="2362200" y="3162300"/>
            <a:ext cx="680514" cy="2438400"/>
          </a:xfrm>
          <a:prstGeom prst="bentConnector3">
            <a:avLst>
              <a:gd name="adj1" fmla="val 63035"/>
            </a:avLst>
          </a:prstGeom>
          <a:solidFill>
            <a:schemeClr val="accent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Right Arrow 53"/>
          <p:cNvSpPr/>
          <p:nvPr/>
        </p:nvSpPr>
        <p:spPr bwMode="auto">
          <a:xfrm>
            <a:off x="6172200" y="3962400"/>
            <a:ext cx="1371600" cy="762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172200" y="3364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Search Mike Backer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772400" y="41264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Fail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2400" b="1" i="1" dirty="0" smtClean="0">
                <a:latin typeface="Times-BoldItalic"/>
              </a:rPr>
              <a:t>Deletion: </a:t>
            </a:r>
            <a:r>
              <a:rPr lang="en-US" sz="2400" dirty="0">
                <a:latin typeface="Times-Roman"/>
              </a:rPr>
              <a:t>Cannot just </a:t>
            </a:r>
            <a:r>
              <a:rPr lang="en-US" sz="2400" dirty="0" smtClean="0">
                <a:latin typeface="Times-Roman"/>
              </a:rPr>
              <a:t>put NIL</a:t>
            </a:r>
            <a:r>
              <a:rPr lang="en-US" sz="1400" dirty="0" smtClean="0">
                <a:latin typeface="Times-Roman"/>
              </a:rPr>
              <a:t> </a:t>
            </a:r>
            <a:r>
              <a:rPr lang="en-US" sz="2400" dirty="0">
                <a:latin typeface="Times-Roman"/>
              </a:rPr>
              <a:t>into the slot containing the key we want to delete</a:t>
            </a:r>
            <a:r>
              <a:rPr lang="en-US" sz="2400" dirty="0" smtClean="0">
                <a:latin typeface="Times-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728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/>
      <p:bldP spid="5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r>
              <a:rPr lang="en-US" sz="3200" dirty="0">
                <a:solidFill>
                  <a:srgbClr val="1F497D"/>
                </a:solidFill>
              </a:rPr>
              <a:t/>
            </a:r>
            <a:br>
              <a:rPr lang="en-US" sz="3200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(Collision Solution by Open Addressing)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chemeClr val="tx2"/>
              </a:buClr>
            </a:pPr>
            <a:r>
              <a:rPr lang="en-US" sz="2400" b="1" i="1" dirty="0">
                <a:solidFill>
                  <a:prstClr val="black"/>
                </a:solidFill>
              </a:rPr>
              <a:t>Deletion: </a:t>
            </a:r>
            <a:r>
              <a:rPr lang="en-US" sz="2400" dirty="0">
                <a:solidFill>
                  <a:prstClr val="black"/>
                </a:solidFill>
              </a:rPr>
              <a:t>Cannot just put NIL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into the slot containing the key we want to delete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endParaRPr lang="en-US" sz="2400" b="1" i="1" dirty="0" smtClean="0"/>
          </a:p>
          <a:p>
            <a:pPr>
              <a:buClr>
                <a:schemeClr val="tx2"/>
              </a:buClr>
            </a:pPr>
            <a:r>
              <a:rPr lang="en-US" sz="2400" b="1" i="1" dirty="0" smtClean="0"/>
              <a:t>Solution</a:t>
            </a:r>
            <a:r>
              <a:rPr lang="en-US" sz="2400" b="1" i="1" dirty="0"/>
              <a:t>: </a:t>
            </a:r>
            <a:r>
              <a:rPr lang="en-US" sz="2400" dirty="0"/>
              <a:t>Use a special value DELETED instead of NIL when marking a slot </a:t>
            </a:r>
            <a:r>
              <a:rPr lang="en-US" sz="2400" dirty="0" smtClean="0"/>
              <a:t>as empty </a:t>
            </a:r>
            <a:r>
              <a:rPr lang="en-US" sz="2400" dirty="0"/>
              <a:t>during deletion.</a:t>
            </a:r>
          </a:p>
          <a:p>
            <a:pPr lvl="1"/>
            <a:r>
              <a:rPr lang="en-US" sz="2000" dirty="0" smtClean="0"/>
              <a:t>Search </a:t>
            </a:r>
            <a:r>
              <a:rPr lang="en-US" sz="2000" dirty="0"/>
              <a:t>should treat DELETED as though the slot holds a key that does not </a:t>
            </a:r>
            <a:r>
              <a:rPr lang="en-US" sz="2000" dirty="0" smtClean="0"/>
              <a:t>match the </a:t>
            </a:r>
            <a:r>
              <a:rPr lang="en-US" sz="2000" dirty="0"/>
              <a:t>one being searched for.</a:t>
            </a:r>
          </a:p>
          <a:p>
            <a:pPr lvl="1"/>
            <a:r>
              <a:rPr lang="en-US" sz="2000" dirty="0" smtClean="0"/>
              <a:t>Insertion </a:t>
            </a:r>
            <a:r>
              <a:rPr lang="en-US" sz="2000" dirty="0"/>
              <a:t>should treat DELETED as though the slot were empty, so that it can </a:t>
            </a:r>
            <a:r>
              <a:rPr lang="en-US" sz="2000" dirty="0" smtClean="0"/>
              <a:t>be reused.</a:t>
            </a:r>
          </a:p>
          <a:p>
            <a:pPr>
              <a:buClr>
                <a:schemeClr val="tx2"/>
              </a:buClr>
            </a:pPr>
            <a:r>
              <a:rPr lang="en-US" sz="2400" dirty="0">
                <a:latin typeface="Times-Roman"/>
              </a:rPr>
              <a:t>The disadvantage of using DELETED is that now search time is no longer </a:t>
            </a:r>
            <a:r>
              <a:rPr lang="en-US" sz="2400" dirty="0" smtClean="0">
                <a:latin typeface="Times-Roman"/>
              </a:rPr>
              <a:t>dependent on </a:t>
            </a:r>
            <a:r>
              <a:rPr lang="en-US" sz="2400" dirty="0">
                <a:latin typeface="Times-Roman"/>
              </a:rPr>
              <a:t>the load factor </a:t>
            </a:r>
            <a:r>
              <a:rPr lang="en-US" sz="2400" i="1" dirty="0" smtClean="0">
                <a:latin typeface="RMTMI"/>
                <a:sym typeface="Symbol"/>
              </a:rPr>
              <a:t></a:t>
            </a:r>
            <a:r>
              <a:rPr lang="en-US" sz="2400" dirty="0" smtClean="0">
                <a:latin typeface="Times-Roman"/>
              </a:rPr>
              <a:t>.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2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</a:t>
            </a:r>
            <a:r>
              <a:rPr lang="en-US" dirty="0" smtClean="0">
                <a:solidFill>
                  <a:srgbClr val="1F497D"/>
                </a:solidFill>
              </a:rPr>
              <a:t>Table</a:t>
            </a:r>
            <a:r>
              <a:rPr lang="en-US" sz="3200" dirty="0" smtClean="0">
                <a:solidFill>
                  <a:srgbClr val="1F497D"/>
                </a:solidFill>
              </a:rPr>
              <a:t/>
            </a:r>
            <a:br>
              <a:rPr lang="en-US" sz="3200" dirty="0" smtClean="0">
                <a:solidFill>
                  <a:srgbClr val="1F497D"/>
                </a:solidFill>
              </a:rPr>
            </a:br>
            <a:r>
              <a:rPr lang="en-US" sz="3200" dirty="0" smtClean="0">
                <a:solidFill>
                  <a:srgbClr val="1F497D"/>
                </a:solidFill>
              </a:rPr>
              <a:t>(Collision </a:t>
            </a:r>
            <a:r>
              <a:rPr lang="en-US" sz="3200" dirty="0">
                <a:solidFill>
                  <a:srgbClr val="1F497D"/>
                </a:solidFill>
              </a:rPr>
              <a:t>Solution by Open Addressing)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>
                <a:solidFill>
                  <a:prstClr val="black"/>
                </a:solidFill>
              </a:rPr>
              <a:pPr/>
              <a:t>33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57201" y="1431542"/>
            <a:ext cx="8153400" cy="485743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1600" b="1" smtClean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HASH_INSERT(T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, k)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{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1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</a:t>
            </a:r>
            <a:r>
              <a:rPr lang="en-US" sz="1600" b="1" dirty="0" err="1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0;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2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stop = false;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3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</a:t>
            </a:r>
            <a:r>
              <a:rPr lang="en-US" sz="1600" b="1" dirty="0" smtClean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do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{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4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	j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h(k, </a:t>
            </a:r>
            <a:r>
              <a:rPr lang="en-US" sz="1600" b="1" dirty="0" err="1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 );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5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	if (T[j]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TSYN"/>
                <a:cs typeface="Times New Roman"/>
              </a:rPr>
              <a:t>== </a:t>
            </a:r>
            <a:r>
              <a:rPr lang="en-US" sz="1600" b="1" dirty="0" smtClean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NIL || T[j]==DELETED)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	{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6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		T [j]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k;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7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		stop = true;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	}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8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	else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9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		</a:t>
            </a:r>
            <a:r>
              <a:rPr lang="en-US" sz="1600" b="1" dirty="0" err="1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TSYN"/>
                <a:cs typeface="Times New Roman"/>
              </a:rPr>
              <a:t>= </a:t>
            </a:r>
            <a:r>
              <a:rPr lang="en-US" sz="1600" b="1" dirty="0" err="1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TSYN"/>
                <a:cs typeface="Times New Roman"/>
              </a:rPr>
              <a:t>+ 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1;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10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}while (!stop and </a:t>
            </a:r>
            <a:r>
              <a:rPr lang="en-US" sz="1600" b="1" dirty="0" err="1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 ≠ m)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11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if </a:t>
            </a:r>
            <a:r>
              <a:rPr lang="en-US" sz="1600" b="1" dirty="0" smtClean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(</a:t>
            </a:r>
            <a:r>
              <a:rPr lang="en-US" sz="1600" b="1" dirty="0" err="1" smtClean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b="1" dirty="0" smtClean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 == m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)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b="1" dirty="0">
                <a:solidFill>
                  <a:srgbClr val="C00000"/>
                </a:solidFill>
                <a:latin typeface="Courier New"/>
                <a:ea typeface="Malgun Gothic"/>
                <a:cs typeface="Times New Roman"/>
              </a:rPr>
              <a:t>12</a:t>
            </a: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		“Hash table overflow error”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prstClr val="black"/>
                </a:solidFill>
                <a:latin typeface="Courier New"/>
                <a:ea typeface="Malgun Gothic"/>
                <a:cs typeface="Times New Roman"/>
              </a:rPr>
              <a:t>}</a:t>
            </a:r>
            <a:endParaRPr lang="en-US" sz="1100" dirty="0">
              <a:solidFill>
                <a:prstClr val="black"/>
              </a:solidFill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6282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r>
              <a:rPr lang="en-US" sz="3200" dirty="0">
                <a:solidFill>
                  <a:srgbClr val="1F497D"/>
                </a:solidFill>
              </a:rPr>
              <a:t/>
            </a:r>
            <a:br>
              <a:rPr lang="en-US" sz="3200" dirty="0">
                <a:solidFill>
                  <a:srgbClr val="1F497D"/>
                </a:solidFill>
              </a:rPr>
            </a:br>
            <a:r>
              <a:rPr lang="en-US" sz="2400" dirty="0">
                <a:solidFill>
                  <a:srgbClr val="1F497D"/>
                </a:solidFill>
              </a:rPr>
              <a:t>(Collision Solution by Open </a:t>
            </a:r>
            <a:r>
              <a:rPr lang="en-US" sz="2400" dirty="0" smtClean="0">
                <a:solidFill>
                  <a:srgbClr val="1F497D"/>
                </a:solidFill>
              </a:rPr>
              <a:t>Addressing: Probe Sequences)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b="1" dirty="0" smtClean="0"/>
              <a:t>Probe sequences are </a:t>
            </a:r>
            <a:r>
              <a:rPr lang="en-US" dirty="0" smtClean="0"/>
              <a:t>the </a:t>
            </a:r>
            <a:r>
              <a:rPr lang="en-US" dirty="0"/>
              <a:t>list of locations which a method for </a:t>
            </a:r>
            <a:r>
              <a:rPr lang="en-US" i="1" dirty="0"/>
              <a:t>open addressing</a:t>
            </a:r>
            <a:r>
              <a:rPr lang="en-US" dirty="0"/>
              <a:t> produces as alternatives in case of a </a:t>
            </a:r>
            <a:r>
              <a:rPr lang="en-US" i="1" dirty="0"/>
              <a:t>collision</a:t>
            </a:r>
            <a:r>
              <a:rPr lang="en-US" dirty="0" smtClean="0"/>
              <a:t>.</a:t>
            </a:r>
          </a:p>
          <a:p>
            <a:pPr lvl="1"/>
            <a:r>
              <a:rPr lang="en-US" b="1" i="1" dirty="0"/>
              <a:t>Linear </a:t>
            </a:r>
            <a:r>
              <a:rPr lang="en-US" b="1" i="1" dirty="0" smtClean="0"/>
              <a:t>probing</a:t>
            </a:r>
          </a:p>
          <a:p>
            <a:pPr lvl="1"/>
            <a:r>
              <a:rPr lang="en-US" b="1" i="1" dirty="0"/>
              <a:t>Quadratic </a:t>
            </a:r>
            <a:r>
              <a:rPr lang="en-US" b="1" i="1" dirty="0" smtClean="0"/>
              <a:t>probing</a:t>
            </a:r>
          </a:p>
          <a:p>
            <a:pPr lvl="1"/>
            <a:r>
              <a:rPr lang="en-US" b="1" i="1" dirty="0"/>
              <a:t>Double hashing:</a:t>
            </a:r>
            <a:endParaRPr lang="en-US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017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Hash Table</a:t>
            </a:r>
            <a:r>
              <a:rPr lang="en-US" sz="3200" dirty="0">
                <a:solidFill>
                  <a:srgbClr val="1F497D"/>
                </a:solidFill>
              </a:rPr>
              <a:t/>
            </a:r>
            <a:br>
              <a:rPr lang="en-US" sz="3200" dirty="0">
                <a:solidFill>
                  <a:srgbClr val="1F497D"/>
                </a:solidFill>
              </a:rPr>
            </a:br>
            <a:r>
              <a:rPr lang="en-US" sz="2400" dirty="0">
                <a:solidFill>
                  <a:srgbClr val="1F497D"/>
                </a:solidFill>
              </a:rPr>
              <a:t>(Collision Solution by Open Addressing: Probe Sequences)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Linear Probing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000" dirty="0" smtClean="0"/>
                  <a:t>Given an ordinary hash function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/>
                      </a:rPr>
                      <m:t>h</m:t>
                    </m:r>
                    <m:r>
                      <a:rPr lang="en-US" sz="2000" i="1" dirty="0" smtClean="0">
                        <a:latin typeface="Cambria Math"/>
                      </a:rPr>
                      <m:t>’:</m:t>
                    </m:r>
                    <m:r>
                      <a:rPr lang="en-US" sz="2000" i="1" dirty="0" smtClean="0">
                        <a:latin typeface="Cambria Math"/>
                      </a:rPr>
                      <m:t>𝑈</m:t>
                    </m:r>
                    <m:r>
                      <a:rPr lang="en-US" sz="2000" i="1" dirty="0" smtClean="0">
                        <a:latin typeface="Cambria Math"/>
                      </a:rPr>
                      <m:t>−&gt;{0, 1, …, </m:t>
                    </m:r>
                    <m:r>
                      <a:rPr lang="en-US" sz="2000" i="1" dirty="0" smtClean="0">
                        <a:latin typeface="Cambria Math"/>
                      </a:rPr>
                      <m:t>𝑚</m:t>
                    </m:r>
                    <m:r>
                      <a:rPr lang="en-US" sz="2000" i="1" dirty="0" smtClean="0">
                        <a:latin typeface="Cambria Math"/>
                      </a:rPr>
                      <m:t>−1} </m:t>
                    </m:r>
                  </m:oMath>
                </a14:m>
                <a:r>
                  <a:rPr lang="en-US" sz="2000" dirty="0" smtClean="0"/>
                  <a:t>the method of linear probing uses the hash function</a:t>
                </a:r>
              </a:p>
              <a:p>
                <a:pPr marL="0" indent="0">
                  <a:buNone/>
                </a:pPr>
                <a:r>
                  <a:rPr lang="en-US" sz="2000" dirty="0"/>
                  <a:t>	</a:t>
                </a:r>
                <a:r>
                  <a:rPr lang="en-US" sz="2000" dirty="0" smtClean="0"/>
                  <a:t>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𝑘</m:t>
                        </m:r>
                        <m: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, </m:t>
                        </m:r>
                        <m:r>
                          <a:rPr lang="en-US" sz="2000" i="1" dirty="0" err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𝑖</m:t>
                        </m:r>
                      </m:e>
                    </m:d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h</m:t>
                        </m:r>
                        <m: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’</m:t>
                        </m:r>
                        <m:d>
                          <m:dPr>
                            <m:ctrlPr>
                              <a:rPr lang="en-US" sz="20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</m:d>
                        <m: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000" i="1" dirty="0" err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𝑖</m:t>
                        </m:r>
                      </m:e>
                    </m:d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𝑚𝑜𝑑</m:t>
                    </m:r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𝑚</m:t>
                    </m:r>
                    <m:r>
                      <a:rPr lang="en-US" sz="2000" b="0" i="0" dirty="0" smtClean="0">
                        <a:solidFill>
                          <a:srgbClr val="FF0000"/>
                        </a:solidFill>
                        <a:latin typeface="Cambria Math"/>
                      </a:rPr>
                      <m:t>,  </m:t>
                    </m:r>
                    <m:r>
                      <m:rPr>
                        <m:sty m:val="p"/>
                      </m:rPr>
                      <a:rPr lang="en-US" sz="2000" b="0" i="0" dirty="0" smtClean="0">
                        <a:solidFill>
                          <a:srgbClr val="FF0000"/>
                        </a:solidFill>
                        <a:latin typeface="Cambria Math"/>
                      </a:rPr>
                      <m:t>for</m:t>
                    </m:r>
                    <m:r>
                      <a:rPr lang="en-US" sz="2000" b="0" i="0" dirty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dirty="0" smtClean="0">
                        <a:solidFill>
                          <a:srgbClr val="FF0000"/>
                        </a:solidFill>
                        <a:latin typeface="Cambria Math"/>
                      </a:rPr>
                      <m:t>i</m:t>
                    </m:r>
                    <m:r>
                      <a:rPr lang="en-US" sz="2000" b="0" i="0" dirty="0" smtClean="0">
                        <a:solidFill>
                          <a:srgbClr val="FF0000"/>
                        </a:solidFill>
                        <a:latin typeface="Cambria Math"/>
                      </a:rPr>
                      <m:t>=0, 1, …, </m:t>
                    </m:r>
                    <m:r>
                      <m:rPr>
                        <m:sty m:val="p"/>
                      </m:rPr>
                      <a:rPr lang="en-US" sz="2000" b="0" i="0" dirty="0" smtClean="0">
                        <a:solidFill>
                          <a:srgbClr val="FF0000"/>
                        </a:solidFill>
                        <a:latin typeface="Cambria Math"/>
                      </a:rPr>
                      <m:t>m</m:t>
                    </m:r>
                    <m:r>
                      <a:rPr lang="en-US" sz="2000" b="0" i="0" dirty="0" smtClean="0">
                        <a:solidFill>
                          <a:srgbClr val="FF0000"/>
                        </a:solidFill>
                        <a:latin typeface="Cambria Math"/>
                      </a:rPr>
                      <m:t>−1</m:t>
                    </m:r>
                  </m:oMath>
                </a14:m>
                <a:endParaRPr lang="en-US" sz="2000" dirty="0" smtClean="0">
                  <a:solidFill>
                    <a:srgbClr val="FF0000"/>
                  </a:solidFill>
                </a:endParaRPr>
              </a:p>
              <a:p>
                <a:pPr>
                  <a:buClr>
                    <a:schemeClr val="tx2"/>
                  </a:buClr>
                </a:pPr>
                <a:r>
                  <a:rPr lang="en-US" sz="2000" dirty="0"/>
                  <a:t>The initial probe determines the entire sequence ⇒only </a:t>
                </a:r>
                <a:r>
                  <a:rPr lang="en-US" sz="2000" i="1" dirty="0"/>
                  <a:t>m </a:t>
                </a:r>
                <a:r>
                  <a:rPr lang="en-US" sz="2000" dirty="0"/>
                  <a:t>possible sequences</a:t>
                </a:r>
                <a:r>
                  <a:rPr lang="en-US" sz="2000" dirty="0" smtClean="0"/>
                  <a:t>.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000" dirty="0" smtClean="0"/>
                  <a:t>The linear probing is easy to implement but it suffers from a primary clustering.</a:t>
                </a:r>
              </a:p>
              <a:p>
                <a:pPr lvl="1"/>
                <a:r>
                  <a:rPr lang="en-US" sz="1600" b="1" i="1" dirty="0" smtClean="0"/>
                  <a:t>Primary clustering</a:t>
                </a:r>
                <a:r>
                  <a:rPr lang="en-US" sz="1600" dirty="0"/>
                  <a:t>: </a:t>
                </a:r>
                <a:r>
                  <a:rPr lang="en-US" sz="1600" dirty="0" smtClean="0"/>
                  <a:t>probing </a:t>
                </a:r>
                <a:r>
                  <a:rPr lang="en-US" sz="1600" dirty="0"/>
                  <a:t>sequences for two different keys may overlap and create </a:t>
                </a:r>
                <a:r>
                  <a:rPr lang="en-US" sz="1600" dirty="0" smtClean="0"/>
                  <a:t>clustering.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000" dirty="0" smtClean="0"/>
                  <a:t>Result </a:t>
                </a:r>
                <a:r>
                  <a:rPr lang="en-US" sz="2000" dirty="0"/>
                  <a:t>is that the average </a:t>
                </a:r>
                <a:r>
                  <a:rPr lang="en-US" sz="2000" dirty="0" smtClean="0"/>
                  <a:t>search and </a:t>
                </a:r>
                <a:r>
                  <a:rPr lang="en-US" sz="2000" dirty="0"/>
                  <a:t>insertion times increase.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774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F497D"/>
                </a:solidFill>
              </a:rPr>
              <a:t>Hash Table</a:t>
            </a:r>
            <a:r>
              <a:rPr lang="en-US" sz="3200" dirty="0" smtClean="0">
                <a:solidFill>
                  <a:srgbClr val="1F497D"/>
                </a:solidFill>
              </a:rPr>
              <a:t/>
            </a:r>
            <a:br>
              <a:rPr lang="en-US" sz="3200" dirty="0" smtClean="0">
                <a:solidFill>
                  <a:srgbClr val="1F497D"/>
                </a:solidFill>
              </a:rPr>
            </a:br>
            <a:r>
              <a:rPr lang="en-US" sz="2400" dirty="0" smtClean="0">
                <a:solidFill>
                  <a:srgbClr val="1F497D"/>
                </a:solidFill>
              </a:rPr>
              <a:t>(Collision Solution by Open Addressing: Probe Sequences)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>
                  <a:buClr>
                    <a:schemeClr val="tx2"/>
                  </a:buClr>
                </a:pPr>
                <a:r>
                  <a:rPr lang="en-US" sz="2000" dirty="0" smtClean="0">
                    <a:solidFill>
                      <a:prstClr val="black"/>
                    </a:solidFill>
                  </a:rPr>
                  <a:t>With linear probing for two different keys k</a:t>
                </a:r>
                <a:r>
                  <a:rPr lang="en-US" sz="2000" baseline="-25000" dirty="0">
                    <a:solidFill>
                      <a:prstClr val="black"/>
                    </a:solidFill>
                  </a:rPr>
                  <a:t>1</a:t>
                </a:r>
                <a:r>
                  <a:rPr lang="en-US" sz="2000" dirty="0">
                    <a:solidFill>
                      <a:prstClr val="black"/>
                    </a:solidFill>
                  </a:rPr>
                  <a:t> and k</a:t>
                </a:r>
                <a:r>
                  <a:rPr lang="en-US" sz="2000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en-US" sz="2000" dirty="0">
                    <a:solidFill>
                      <a:prstClr val="black"/>
                    </a:solidFill>
                  </a:rPr>
                  <a:t> may overlap and create clustering.</a:t>
                </a:r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Ex) </a:t>
                </a:r>
              </a:p>
              <a:p>
                <a:r>
                  <a:rPr lang="en-US" sz="2000" dirty="0" smtClean="0"/>
                  <a:t>the </a:t>
                </a:r>
                <a:r>
                  <a:rPr lang="en-US" sz="2000" dirty="0"/>
                  <a:t>probing sequence for key </a:t>
                </a:r>
                <a:r>
                  <a:rPr lang="en-US" sz="2000" dirty="0" smtClean="0"/>
                  <a:t>k</a:t>
                </a:r>
                <a:r>
                  <a:rPr lang="en-US" sz="2000" baseline="-25000" dirty="0" smtClean="0"/>
                  <a:t>1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is: </a:t>
                </a: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/>
                  <a:t>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/>
                      </a:rPr>
                      <m:t>{</m:t>
                    </m:r>
                    <m:r>
                      <a:rPr lang="en-US" sz="2000" i="1" dirty="0">
                        <a:latin typeface="Cambria Math"/>
                      </a:rPr>
                      <m:t>h</m:t>
                    </m:r>
                    <m:r>
                      <a:rPr lang="en-US" sz="2000" b="0" i="1" dirty="0" smtClean="0">
                        <a:latin typeface="Cambria Math"/>
                      </a:rPr>
                      <m:t>′</m:t>
                    </m:r>
                    <m:r>
                      <a:rPr lang="en-US" sz="2000" i="1" dirty="0">
                        <a:latin typeface="Cambria Math"/>
                      </a:rPr>
                      <m:t>(</m:t>
                    </m:r>
                    <m:r>
                      <a:rPr lang="en-US" sz="2000" i="1" dirty="0" smtClean="0">
                        <a:latin typeface="Cambria Math"/>
                      </a:rPr>
                      <m:t>𝑘</m:t>
                    </m:r>
                    <m:r>
                      <a:rPr lang="en-US" sz="2000" i="1" baseline="-25000" dirty="0" smtClean="0">
                        <a:latin typeface="Cambria Math"/>
                      </a:rPr>
                      <m:t>1</m:t>
                    </m:r>
                    <m:r>
                      <a:rPr lang="en-US" sz="2000" i="1" dirty="0" smtClean="0">
                        <a:latin typeface="Cambria Math"/>
                      </a:rPr>
                      <m:t>), </m:t>
                    </m:r>
                    <m:r>
                      <a:rPr lang="en-US" sz="2000" b="0" i="1" dirty="0" smtClean="0">
                        <a:latin typeface="Cambria Math"/>
                      </a:rPr>
                      <m:t> </m:t>
                    </m:r>
                    <m:r>
                      <a:rPr lang="en-US" sz="2000" i="1" dirty="0">
                        <a:latin typeface="Cambria Math"/>
                      </a:rPr>
                      <m:t>h</m:t>
                    </m:r>
                    <m:r>
                      <a:rPr lang="en-US" sz="2000" b="0" i="1" dirty="0" smtClean="0">
                        <a:latin typeface="Cambria Math"/>
                      </a:rPr>
                      <m:t>′</m:t>
                    </m:r>
                    <m:r>
                      <a:rPr lang="en-US" sz="2000" i="1" dirty="0">
                        <a:latin typeface="Cambria Math"/>
                      </a:rPr>
                      <m:t>(</m:t>
                    </m:r>
                    <m:r>
                      <a:rPr lang="en-US" sz="2000" i="1" dirty="0" smtClean="0">
                        <a:latin typeface="Cambria Math"/>
                      </a:rPr>
                      <m:t>𝑘</m:t>
                    </m:r>
                    <m:r>
                      <a:rPr lang="en-US" sz="2000" i="1" baseline="-25000" dirty="0" smtClean="0">
                        <a:latin typeface="Cambria Math"/>
                      </a:rPr>
                      <m:t>1</m:t>
                    </m:r>
                    <m:r>
                      <a:rPr lang="en-US" sz="2000" i="1" dirty="0" smtClean="0">
                        <a:latin typeface="Cambria Math"/>
                      </a:rPr>
                      <m:t>)</m:t>
                    </m:r>
                    <m:r>
                      <a:rPr lang="en-US" sz="2000" i="1" dirty="0">
                        <a:latin typeface="Cambria Math"/>
                      </a:rPr>
                      <m:t>+1, </m:t>
                    </m:r>
                    <m:r>
                      <a:rPr lang="en-US" sz="2000" b="0" i="1" dirty="0" smtClean="0">
                        <a:latin typeface="Cambria Math"/>
                      </a:rPr>
                      <m:t> </m:t>
                    </m:r>
                    <m:r>
                      <a:rPr lang="en-US" sz="2000" i="1" dirty="0">
                        <a:latin typeface="Cambria Math"/>
                      </a:rPr>
                      <m:t>h</m:t>
                    </m:r>
                    <m:r>
                      <a:rPr lang="en-US" sz="2000" b="0" i="1" dirty="0" smtClean="0">
                        <a:latin typeface="Cambria Math"/>
                      </a:rPr>
                      <m:t>′</m:t>
                    </m:r>
                    <m:r>
                      <a:rPr lang="en-US" sz="2000" i="1" dirty="0">
                        <a:latin typeface="Cambria Math"/>
                      </a:rPr>
                      <m:t>(</m:t>
                    </m:r>
                    <m:r>
                      <a:rPr lang="en-US" sz="2000" i="1" dirty="0" smtClean="0">
                        <a:latin typeface="Cambria Math"/>
                      </a:rPr>
                      <m:t>𝑘</m:t>
                    </m:r>
                    <m:r>
                      <a:rPr lang="en-US" sz="2000" i="1" baseline="-25000" dirty="0" smtClean="0">
                        <a:latin typeface="Cambria Math"/>
                      </a:rPr>
                      <m:t>1</m:t>
                    </m:r>
                    <m:r>
                      <a:rPr lang="en-US" sz="2000" i="1" dirty="0" smtClean="0">
                        <a:latin typeface="Cambria Math"/>
                      </a:rPr>
                      <m:t>)</m:t>
                    </m:r>
                    <m:r>
                      <a:rPr lang="en-US" sz="2000" i="1" dirty="0">
                        <a:latin typeface="Cambria Math"/>
                      </a:rPr>
                      <m:t>+2, </m:t>
                    </m:r>
                    <m:r>
                      <a:rPr lang="en-US" sz="2000" i="1" dirty="0" smtClean="0">
                        <a:latin typeface="Cambria Math"/>
                      </a:rPr>
                      <m:t>…}</m:t>
                    </m:r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/>
                  <a:t>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/>
                      </a:rPr>
                      <m:t>= { </m:t>
                    </m:r>
                    <m:r>
                      <a:rPr lang="en-US" sz="2000" i="1" dirty="0" smtClean="0">
                        <a:solidFill>
                          <a:srgbClr val="C00000"/>
                        </a:solidFill>
                        <a:latin typeface="Cambria Math"/>
                      </a:rPr>
                      <m:t>10, 11, 12, 13</m:t>
                    </m:r>
                    <m:r>
                      <a:rPr lang="en-US" sz="2000" i="1" dirty="0" smtClean="0">
                        <a:latin typeface="Cambria Math"/>
                      </a:rPr>
                      <m:t>, …}</m:t>
                    </m:r>
                  </m:oMath>
                </a14:m>
                <a:endParaRPr lang="en-US" sz="2000" dirty="0" smtClean="0"/>
              </a:p>
              <a:p>
                <a:r>
                  <a:rPr lang="en-US" sz="2000" dirty="0" smtClean="0"/>
                  <a:t>the </a:t>
                </a:r>
                <a:r>
                  <a:rPr lang="en-US" sz="2000" dirty="0"/>
                  <a:t>probing sequence for key </a:t>
                </a:r>
                <a:r>
                  <a:rPr lang="en-US" sz="2000" dirty="0" smtClean="0"/>
                  <a:t>k</a:t>
                </a:r>
                <a:r>
                  <a:rPr lang="en-US" sz="2000" baseline="-25000" dirty="0" smtClean="0"/>
                  <a:t>2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is: </a:t>
                </a:r>
              </a:p>
              <a:p>
                <a:pPr marL="0" indent="0">
                  <a:buNone/>
                </a:pPr>
                <a:r>
                  <a:rPr lang="en-US" sz="2000" dirty="0"/>
                  <a:t>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/>
                      </a:rPr>
                      <m:t>{</m:t>
                    </m:r>
                    <m:r>
                      <a:rPr lang="en-US" sz="2000" i="1" dirty="0" smtClean="0">
                        <a:latin typeface="Cambria Math"/>
                      </a:rPr>
                      <m:t>h</m:t>
                    </m:r>
                    <m:r>
                      <a:rPr lang="en-US" sz="2000" b="0" i="1" dirty="0" smtClean="0">
                        <a:latin typeface="Cambria Math"/>
                      </a:rPr>
                      <m:t>′</m:t>
                    </m:r>
                    <m:r>
                      <a:rPr lang="en-US" sz="2000" i="1" dirty="0" smtClean="0">
                        <a:latin typeface="Cambria Math"/>
                      </a:rPr>
                      <m:t>(</m:t>
                    </m:r>
                    <m:r>
                      <a:rPr lang="en-US" sz="2000" i="1" dirty="0" smtClean="0">
                        <a:latin typeface="Cambria Math"/>
                      </a:rPr>
                      <m:t>𝑘</m:t>
                    </m:r>
                    <m:r>
                      <a:rPr lang="en-US" sz="2000" i="1" baseline="-25000" dirty="0" smtClean="0">
                        <a:latin typeface="Cambria Math"/>
                      </a:rPr>
                      <m:t>2</m:t>
                    </m:r>
                    <m:r>
                      <a:rPr lang="en-US" sz="2000" i="1" dirty="0" smtClean="0">
                        <a:latin typeface="Cambria Math"/>
                      </a:rPr>
                      <m:t>), </m:t>
                    </m:r>
                    <m:r>
                      <a:rPr lang="en-US" sz="2000" b="0" i="1" dirty="0" smtClean="0">
                        <a:latin typeface="Cambria Math"/>
                      </a:rPr>
                      <m:t> </m:t>
                    </m:r>
                    <m:r>
                      <a:rPr lang="en-US" sz="2000" i="1" dirty="0">
                        <a:latin typeface="Cambria Math"/>
                      </a:rPr>
                      <m:t>h</m:t>
                    </m:r>
                    <m:r>
                      <a:rPr lang="en-US" sz="2000" b="0" i="1" dirty="0" smtClean="0">
                        <a:latin typeface="Cambria Math"/>
                      </a:rPr>
                      <m:t>′</m:t>
                    </m:r>
                    <m:r>
                      <a:rPr lang="en-US" sz="2000" i="1" dirty="0">
                        <a:latin typeface="Cambria Math"/>
                      </a:rPr>
                      <m:t>(</m:t>
                    </m:r>
                    <m:r>
                      <a:rPr lang="en-US" sz="2000" i="1" dirty="0" smtClean="0">
                        <a:latin typeface="Cambria Math"/>
                      </a:rPr>
                      <m:t>𝑘</m:t>
                    </m:r>
                    <m:r>
                      <a:rPr lang="en-US" sz="2000" i="1" baseline="-25000" dirty="0" smtClean="0">
                        <a:latin typeface="Cambria Math"/>
                      </a:rPr>
                      <m:t>2</m:t>
                    </m:r>
                    <m:r>
                      <a:rPr lang="en-US" sz="2000" i="1" dirty="0" smtClean="0">
                        <a:latin typeface="Cambria Math"/>
                      </a:rPr>
                      <m:t>)</m:t>
                    </m:r>
                    <m:r>
                      <a:rPr lang="en-US" sz="2000" i="1" dirty="0">
                        <a:latin typeface="Cambria Math"/>
                      </a:rPr>
                      <m:t>+1, </m:t>
                    </m:r>
                    <m:r>
                      <a:rPr lang="en-US" sz="2000" b="0" i="1" dirty="0" smtClean="0">
                        <a:latin typeface="Cambria Math"/>
                      </a:rPr>
                      <m:t> </m:t>
                    </m:r>
                    <m:r>
                      <a:rPr lang="en-US" sz="2000" i="1" dirty="0">
                        <a:latin typeface="Cambria Math"/>
                      </a:rPr>
                      <m:t>h</m:t>
                    </m:r>
                    <m:r>
                      <a:rPr lang="en-US" sz="2000" b="0" i="1" dirty="0" smtClean="0">
                        <a:latin typeface="Cambria Math"/>
                      </a:rPr>
                      <m:t>′</m:t>
                    </m:r>
                    <m:r>
                      <a:rPr lang="en-US" sz="2000" i="1" dirty="0">
                        <a:latin typeface="Cambria Math"/>
                      </a:rPr>
                      <m:t>(</m:t>
                    </m:r>
                    <m:r>
                      <a:rPr lang="en-US" sz="2000" i="1" dirty="0" smtClean="0">
                        <a:latin typeface="Cambria Math"/>
                      </a:rPr>
                      <m:t>𝑘</m:t>
                    </m:r>
                    <m:r>
                      <a:rPr lang="en-US" sz="2000" i="1" baseline="-25000" dirty="0" smtClean="0">
                        <a:latin typeface="Cambria Math"/>
                      </a:rPr>
                      <m:t>2</m:t>
                    </m:r>
                    <m:r>
                      <a:rPr lang="en-US" sz="2000" i="1" dirty="0" smtClean="0">
                        <a:latin typeface="Cambria Math"/>
                      </a:rPr>
                      <m:t>)</m:t>
                    </m:r>
                    <m:r>
                      <a:rPr lang="en-US" sz="2000" i="1" dirty="0">
                        <a:latin typeface="Cambria Math"/>
                      </a:rPr>
                      <m:t>+2, …}</m:t>
                    </m:r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/>
                      </a:rPr>
                      <m:t>= { 7, 8, 9, </m:t>
                    </m:r>
                    <m:r>
                      <a:rPr lang="en-US" sz="2000" i="1" dirty="0" smtClean="0">
                        <a:solidFill>
                          <a:srgbClr val="C00000"/>
                        </a:solidFill>
                        <a:latin typeface="Cambria Math"/>
                      </a:rPr>
                      <m:t>10, 11, 12, 13</m:t>
                    </m:r>
                    <m:r>
                      <a:rPr lang="en-US" sz="2000" i="1" dirty="0" smtClean="0">
                        <a:latin typeface="Cambria Math"/>
                      </a:rPr>
                      <m:t>, …}</m:t>
                    </m:r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41" t="-6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190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F497D"/>
                </a:solidFill>
              </a:rPr>
              <a:t>Hash Table</a:t>
            </a:r>
            <a:r>
              <a:rPr lang="en-US" sz="3200" dirty="0" smtClean="0">
                <a:solidFill>
                  <a:srgbClr val="1F497D"/>
                </a:solidFill>
              </a:rPr>
              <a:t/>
            </a:r>
            <a:br>
              <a:rPr lang="en-US" sz="3200" dirty="0" smtClean="0">
                <a:solidFill>
                  <a:srgbClr val="1F497D"/>
                </a:solidFill>
              </a:rPr>
            </a:br>
            <a:r>
              <a:rPr lang="en-US" sz="2400" dirty="0" smtClean="0">
                <a:solidFill>
                  <a:srgbClr val="1F497D"/>
                </a:solidFill>
              </a:rPr>
              <a:t>(Collision Solution by Open Addressing: Probe Sequences)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Quadratic probing 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000" dirty="0"/>
                  <a:t>T</a:t>
                </a:r>
                <a:r>
                  <a:rPr lang="en-US" sz="2000" dirty="0" smtClean="0"/>
                  <a:t>he </a:t>
                </a:r>
                <a:r>
                  <a:rPr lang="en-US" sz="2000" dirty="0"/>
                  <a:t>probe sequence starts at </a:t>
                </a:r>
                <a:r>
                  <a:rPr lang="en-US" sz="2000" i="1" dirty="0" smtClean="0"/>
                  <a:t>h’(k)</a:t>
                </a:r>
                <a:r>
                  <a:rPr lang="en-US" sz="2000" dirty="0" smtClean="0"/>
                  <a:t>.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000" dirty="0" smtClean="0"/>
                  <a:t>It </a:t>
                </a:r>
                <a:r>
                  <a:rPr lang="en-US" sz="2000" dirty="0"/>
                  <a:t>jumps around in the table according to a quadratic </a:t>
                </a:r>
                <a:r>
                  <a:rPr lang="en-US" sz="2000" dirty="0" smtClean="0"/>
                  <a:t>function of </a:t>
                </a:r>
                <a:r>
                  <a:rPr lang="en-US" sz="2000" dirty="0"/>
                  <a:t>the probe number: </a:t>
                </a: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i="1" dirty="0" smtClean="0"/>
                  <a:t>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𝑘</m:t>
                        </m:r>
                        <m:r>
                          <a:rPr lang="en-US" sz="2000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, </m:t>
                        </m:r>
                        <m:r>
                          <a:rPr lang="en-US" sz="2000" i="1" dirty="0" err="1">
                            <a:solidFill>
                              <a:srgbClr val="FF0000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sz="2000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/>
                      </a:rPr>
                      <m:t>= </m:t>
                    </m:r>
                  </m:oMath>
                </a14:m>
                <a:r>
                  <a:rPr lang="en-US" sz="2000" i="0" dirty="0" smtClean="0">
                    <a:solidFill>
                      <a:srgbClr val="FF0000"/>
                    </a:solidFill>
                    <a:latin typeface="+mj-lt"/>
                  </a:rPr>
                  <a:t>(h’(k)</a:t>
                </a:r>
                <a:r>
                  <a:rPr lang="en-US" sz="2000" i="0" dirty="0">
                    <a:solidFill>
                      <a:srgbClr val="FF0000"/>
                    </a:solidFill>
                    <a:latin typeface="+mj-lt"/>
                  </a:rPr>
                  <a:t>+ c</a:t>
                </a:r>
                <a:r>
                  <a:rPr lang="en-US" sz="2000" i="0" baseline="-25000" dirty="0">
                    <a:solidFill>
                      <a:srgbClr val="FF0000"/>
                    </a:solidFill>
                    <a:latin typeface="+mj-lt"/>
                  </a:rPr>
                  <a:t>1</a:t>
                </a:r>
                <a:r>
                  <a:rPr lang="en-US" sz="2000" i="0" dirty="0">
                    <a:solidFill>
                      <a:srgbClr val="FF0000"/>
                    </a:solidFill>
                    <a:latin typeface="+mj-lt"/>
                  </a:rPr>
                  <a:t>i + c</a:t>
                </a:r>
                <a:r>
                  <a:rPr lang="en-US" sz="2000" i="0" baseline="-25000" dirty="0">
                    <a:solidFill>
                      <a:srgbClr val="FF0000"/>
                    </a:solidFill>
                    <a:latin typeface="+mj-lt"/>
                  </a:rPr>
                  <a:t>2</a:t>
                </a:r>
                <a:r>
                  <a:rPr lang="en-US" sz="2000" i="0" dirty="0">
                    <a:solidFill>
                      <a:srgbClr val="FF0000"/>
                    </a:solidFill>
                    <a:latin typeface="+mj-lt"/>
                  </a:rPr>
                  <a:t>i ^2)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/>
                      </a:rPr>
                      <m:t>𝑚𝑜𝑑</m:t>
                    </m:r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/>
                      </a:rPr>
                      <m:t>𝑚</m:t>
                    </m:r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/>
                      </a:rPr>
                      <m:t>, </m:t>
                    </m:r>
                  </m:oMath>
                </a14:m>
                <a:endParaRPr lang="en-US" sz="2000" i="1" dirty="0" smtClean="0">
                  <a:solidFill>
                    <a:srgbClr val="FF0000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rgbClr val="FF0000"/>
                    </a:solidFill>
                  </a:rPr>
                  <a:t>		</a:t>
                </a:r>
                <a:r>
                  <a:rPr lang="en-US" sz="2000" dirty="0" smtClean="0"/>
                  <a:t>		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𝑤h𝑒𝑟𝑒</m:t>
                    </m:r>
                    <m:r>
                      <a:rPr lang="en-US" sz="2000" i="1" dirty="0">
                        <a:latin typeface="Cambria Math"/>
                      </a:rPr>
                      <m:t> </m:t>
                    </m:r>
                    <m:r>
                      <a:rPr lang="en-US" sz="2000" i="1" dirty="0">
                        <a:latin typeface="Cambria Math"/>
                      </a:rPr>
                      <m:t>𝑐</m:t>
                    </m:r>
                    <m:r>
                      <a:rPr lang="en-US" sz="2000" i="1" baseline="-25000" dirty="0">
                        <a:latin typeface="Cambria Math"/>
                      </a:rPr>
                      <m:t>1</m:t>
                    </m:r>
                    <m:r>
                      <a:rPr lang="en-US" sz="2000" i="1" dirty="0">
                        <a:latin typeface="Cambria Math"/>
                      </a:rPr>
                      <m:t>, </m:t>
                    </m:r>
                    <m:r>
                      <a:rPr lang="en-US" sz="2000" i="1" dirty="0">
                        <a:latin typeface="Cambria Math"/>
                      </a:rPr>
                      <m:t>𝑐</m:t>
                    </m:r>
                    <m:r>
                      <a:rPr lang="en-US" sz="2000" i="1" baseline="-25000" dirty="0">
                        <a:latin typeface="Cambria Math"/>
                      </a:rPr>
                      <m:t>2</m:t>
                    </m:r>
                    <m:r>
                      <a:rPr lang="en-US" sz="2000" i="1" dirty="0">
                        <a:latin typeface="Cambria Math"/>
                      </a:rPr>
                      <m:t> </m:t>
                    </m:r>
                    <m:r>
                      <a:rPr lang="en-US" sz="2000" i="1" dirty="0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000" i="1" dirty="0">
                        <a:latin typeface="Cambria Math"/>
                      </a:rPr>
                      <m:t> 0 </m:t>
                    </m:r>
                    <m:r>
                      <a:rPr lang="en-US" sz="2000" i="1" dirty="0" smtClean="0">
                        <a:latin typeface="Cambria Math"/>
                      </a:rPr>
                      <m:t>𝑎𝑟𝑒</m:t>
                    </m:r>
                    <m:r>
                      <a:rPr lang="en-US" sz="2000" i="1" dirty="0" smtClean="0">
                        <a:latin typeface="Cambria Math"/>
                      </a:rPr>
                      <m:t> </m:t>
                    </m:r>
                    <m:r>
                      <a:rPr lang="en-US" sz="2000" i="1" dirty="0" smtClean="0">
                        <a:latin typeface="Cambria Math"/>
                      </a:rPr>
                      <m:t>𝑐𝑜𝑛𝑠𝑡𝑎𝑛𝑡𝑠</m:t>
                    </m:r>
                    <m:r>
                      <a:rPr lang="en-US" sz="2000" i="1" dirty="0" smtClean="0">
                        <a:latin typeface="Cambria Math"/>
                      </a:rPr>
                      <m:t>.</m:t>
                    </m:r>
                  </m:oMath>
                </a14:m>
                <a:endParaRPr lang="en-US" sz="2000" dirty="0" smtClean="0"/>
              </a:p>
              <a:p>
                <a:pPr>
                  <a:buClr>
                    <a:schemeClr val="tx2"/>
                  </a:buClr>
                </a:pPr>
                <a:r>
                  <a:rPr lang="en-US" sz="2000" dirty="0"/>
                  <a:t>Must constrain </a:t>
                </a:r>
                <a:r>
                  <a:rPr lang="en-US" sz="2000" i="1" dirty="0"/>
                  <a:t>c</a:t>
                </a:r>
                <a:r>
                  <a:rPr lang="en-US" sz="2000" dirty="0"/>
                  <a:t>1, </a:t>
                </a:r>
                <a:r>
                  <a:rPr lang="en-US" sz="2000" i="1" dirty="0"/>
                  <a:t>c</a:t>
                </a:r>
                <a:r>
                  <a:rPr lang="en-US" sz="2000" dirty="0"/>
                  <a:t>2, and </a:t>
                </a:r>
                <a:r>
                  <a:rPr lang="en-US" sz="2000" i="1" dirty="0"/>
                  <a:t>m </a:t>
                </a:r>
                <a:r>
                  <a:rPr lang="en-US" sz="2000" dirty="0"/>
                  <a:t>in order to ensure that we get a full </a:t>
                </a:r>
                <a:r>
                  <a:rPr lang="en-US" sz="2000" dirty="0" smtClean="0"/>
                  <a:t>permutation of {0</a:t>
                </a:r>
                <a:r>
                  <a:rPr lang="en-US" sz="2000" i="1" dirty="0"/>
                  <a:t>, </a:t>
                </a:r>
                <a:r>
                  <a:rPr lang="en-US" sz="2000" dirty="0"/>
                  <a:t>1</a:t>
                </a:r>
                <a:r>
                  <a:rPr lang="en-US" sz="2000" i="1" dirty="0"/>
                  <a:t>, . . . , m </a:t>
                </a:r>
                <a:r>
                  <a:rPr lang="en-US" sz="2000" dirty="0"/>
                  <a:t>− </a:t>
                </a:r>
                <a:r>
                  <a:rPr lang="en-US" sz="2000" dirty="0" smtClean="0"/>
                  <a:t>1}.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000" dirty="0" smtClean="0"/>
                  <a:t>If </a:t>
                </a:r>
                <a:r>
                  <a:rPr lang="en-US" sz="2000" dirty="0"/>
                  <a:t>two distinct keys have the same </a:t>
                </a:r>
                <a:r>
                  <a:rPr lang="en-US" sz="2000" i="1" dirty="0" smtClean="0"/>
                  <a:t>h’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value, </a:t>
                </a:r>
                <a:r>
                  <a:rPr lang="en-US" sz="2000" dirty="0" smtClean="0"/>
                  <a:t>then they </a:t>
                </a:r>
                <a:r>
                  <a:rPr lang="en-US" sz="2000" dirty="0"/>
                  <a:t>have the same probe </a:t>
                </a:r>
                <a:r>
                  <a:rPr lang="en-US" sz="2000" dirty="0" smtClean="0"/>
                  <a:t>sequence: </a:t>
                </a:r>
                <a:r>
                  <a:rPr lang="en-US" sz="2000" b="1" i="1" dirty="0" smtClean="0"/>
                  <a:t>secondary </a:t>
                </a:r>
                <a:r>
                  <a:rPr lang="en-US" sz="2000" b="1" i="1" dirty="0"/>
                  <a:t>clustering</a:t>
                </a:r>
                <a:r>
                  <a:rPr lang="en-US" sz="2000" dirty="0" smtClean="0"/>
                  <a:t>: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346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159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F497D"/>
                </a:solidFill>
              </a:rPr>
              <a:t>Hash Table</a:t>
            </a:r>
            <a:r>
              <a:rPr lang="en-US" sz="3200" dirty="0" smtClean="0">
                <a:solidFill>
                  <a:srgbClr val="1F497D"/>
                </a:solidFill>
              </a:rPr>
              <a:t/>
            </a:r>
            <a:br>
              <a:rPr lang="en-US" sz="3200" dirty="0" smtClean="0">
                <a:solidFill>
                  <a:srgbClr val="1F497D"/>
                </a:solidFill>
              </a:rPr>
            </a:br>
            <a:r>
              <a:rPr lang="en-US" sz="2400" dirty="0" smtClean="0">
                <a:solidFill>
                  <a:srgbClr val="1F497D"/>
                </a:solidFill>
              </a:rPr>
              <a:t>(Collision Solution by Open Addressing: Probe Sequences)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Double Hashing</a:t>
            </a:r>
          </a:p>
          <a:p>
            <a:pPr>
              <a:buClr>
                <a:schemeClr val="tx2"/>
              </a:buClr>
            </a:pPr>
            <a:r>
              <a:rPr lang="en-US" sz="2000" dirty="0"/>
              <a:t>Use two auxiliary hash functions, </a:t>
            </a:r>
            <a:r>
              <a:rPr lang="en-US" sz="2000" i="1" dirty="0"/>
              <a:t>h</a:t>
            </a:r>
            <a:r>
              <a:rPr lang="en-US" sz="2000" baseline="-25000" dirty="0"/>
              <a:t>1</a:t>
            </a:r>
            <a:r>
              <a:rPr lang="en-US" sz="2000" dirty="0"/>
              <a:t> and </a:t>
            </a:r>
            <a:r>
              <a:rPr lang="en-US" sz="2000" i="1" dirty="0"/>
              <a:t>h</a:t>
            </a:r>
            <a:r>
              <a:rPr lang="en-US" sz="2000" baseline="-25000" dirty="0"/>
              <a:t>2</a:t>
            </a:r>
            <a:r>
              <a:rPr lang="en-US" sz="2000" dirty="0"/>
              <a:t>. </a:t>
            </a:r>
            <a:endParaRPr lang="en-US" sz="2000" dirty="0" smtClean="0"/>
          </a:p>
          <a:p>
            <a:pPr>
              <a:buClr>
                <a:schemeClr val="tx2"/>
              </a:buClr>
            </a:pPr>
            <a:r>
              <a:rPr lang="en-US" sz="2000" i="1" dirty="0" smtClean="0"/>
              <a:t>h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</a:t>
            </a:r>
            <a:r>
              <a:rPr lang="en-US" sz="2000" dirty="0"/>
              <a:t>gives the </a:t>
            </a:r>
            <a:r>
              <a:rPr lang="en-US" sz="2000" dirty="0" smtClean="0"/>
              <a:t>initial probe</a:t>
            </a:r>
            <a:r>
              <a:rPr lang="en-US" sz="2000" dirty="0"/>
              <a:t>, and </a:t>
            </a:r>
            <a:r>
              <a:rPr lang="en-US" sz="2000" i="1" dirty="0"/>
              <a:t>h</a:t>
            </a:r>
            <a:r>
              <a:rPr lang="en-US" sz="2000" baseline="-25000" dirty="0"/>
              <a:t>2</a:t>
            </a:r>
            <a:r>
              <a:rPr lang="en-US" sz="2000" dirty="0"/>
              <a:t> gives the remaining probes: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i="1" dirty="0"/>
              <a:t>	</a:t>
            </a:r>
            <a:r>
              <a:rPr lang="en-US" sz="2000" i="1" dirty="0" smtClean="0"/>
              <a:t>h(k</a:t>
            </a:r>
            <a:r>
              <a:rPr lang="en-US" sz="2000" i="1" dirty="0"/>
              <a:t>, </a:t>
            </a:r>
            <a:r>
              <a:rPr lang="en-US" sz="2000" i="1" dirty="0" err="1"/>
              <a:t>i</a:t>
            </a:r>
            <a:r>
              <a:rPr lang="en-US" sz="2000" i="1" dirty="0"/>
              <a:t> ) </a:t>
            </a:r>
            <a:r>
              <a:rPr lang="en-US" sz="2000" dirty="0"/>
              <a:t>= </a:t>
            </a:r>
            <a:r>
              <a:rPr lang="en-US" sz="2000" i="1" dirty="0"/>
              <a:t>(h</a:t>
            </a:r>
            <a:r>
              <a:rPr lang="en-US" sz="2000" baseline="-25000" dirty="0"/>
              <a:t>1</a:t>
            </a:r>
            <a:r>
              <a:rPr lang="en-US" sz="2000" i="1" dirty="0"/>
              <a:t>(k) </a:t>
            </a:r>
            <a:r>
              <a:rPr lang="en-US" sz="2000" dirty="0"/>
              <a:t>+ 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*h</a:t>
            </a:r>
            <a:r>
              <a:rPr lang="en-US" sz="2000" baseline="-25000" dirty="0" smtClean="0"/>
              <a:t>2</a:t>
            </a:r>
            <a:r>
              <a:rPr lang="en-US" sz="2000" i="1" dirty="0" smtClean="0"/>
              <a:t>(k</a:t>
            </a:r>
            <a:r>
              <a:rPr lang="en-US" sz="2000" i="1" dirty="0"/>
              <a:t>)) </a:t>
            </a:r>
            <a:r>
              <a:rPr lang="en-US" sz="2000" dirty="0"/>
              <a:t>mod </a:t>
            </a:r>
            <a:r>
              <a:rPr lang="en-US" sz="2000" i="1" dirty="0" smtClean="0"/>
              <a:t>m</a:t>
            </a:r>
            <a:endParaRPr lang="en-US" sz="2000" dirty="0"/>
          </a:p>
          <a:p>
            <a:pPr>
              <a:buClr>
                <a:schemeClr val="tx2"/>
              </a:buClr>
            </a:pPr>
            <a:r>
              <a:rPr lang="en-US" sz="2000" dirty="0"/>
              <a:t>Must have </a:t>
            </a:r>
            <a:r>
              <a:rPr lang="en-US" sz="2000" i="1" dirty="0"/>
              <a:t>h</a:t>
            </a:r>
            <a:r>
              <a:rPr lang="en-US" sz="2000" baseline="-25000" dirty="0"/>
              <a:t>2</a:t>
            </a:r>
            <a:r>
              <a:rPr lang="en-US" sz="2000" i="1" dirty="0"/>
              <a:t>(k) </a:t>
            </a:r>
            <a:r>
              <a:rPr lang="en-US" sz="2000" dirty="0"/>
              <a:t>be relatively prime to </a:t>
            </a:r>
            <a:r>
              <a:rPr lang="en-US" sz="2000" i="1" dirty="0"/>
              <a:t>m </a:t>
            </a:r>
            <a:r>
              <a:rPr lang="en-US" sz="2000" dirty="0"/>
              <a:t>(no factors in common other than 1) </a:t>
            </a:r>
            <a:r>
              <a:rPr lang="en-US" sz="2000" dirty="0" smtClean="0"/>
              <a:t>in order </a:t>
            </a:r>
            <a:r>
              <a:rPr lang="en-US" sz="2000" dirty="0"/>
              <a:t>to guarantee that the probe sequence is a </a:t>
            </a:r>
            <a:r>
              <a:rPr lang="en-US" sz="2000" dirty="0" smtClean="0"/>
              <a:t>full </a:t>
            </a:r>
            <a:r>
              <a:rPr lang="en-US" sz="2000" dirty="0"/>
              <a:t>permutation of </a:t>
            </a:r>
            <a:r>
              <a:rPr lang="en-US" sz="2000" dirty="0" smtClean="0"/>
              <a:t>&lt;0</a:t>
            </a:r>
            <a:r>
              <a:rPr lang="en-US" sz="2000" i="1" dirty="0" smtClean="0"/>
              <a:t>,</a:t>
            </a:r>
            <a:r>
              <a:rPr lang="en-US" sz="2000" dirty="0" smtClean="0"/>
              <a:t>1</a:t>
            </a:r>
            <a:r>
              <a:rPr lang="en-US" sz="2000" i="1" dirty="0"/>
              <a:t>,. . . ,m</a:t>
            </a:r>
            <a:r>
              <a:rPr lang="en-US" sz="2000" dirty="0"/>
              <a:t>−</a:t>
            </a:r>
            <a:r>
              <a:rPr lang="en-US" sz="2000" dirty="0" smtClean="0"/>
              <a:t>1&gt;.</a:t>
            </a:r>
          </a:p>
          <a:p>
            <a:pPr lvl="1"/>
            <a:r>
              <a:rPr lang="en-US" sz="1600" dirty="0"/>
              <a:t>Could choose m to be a power of 2 and h</a:t>
            </a:r>
            <a:r>
              <a:rPr lang="en-US" sz="1600" baseline="-25000" dirty="0"/>
              <a:t>2</a:t>
            </a:r>
            <a:r>
              <a:rPr lang="en-US" sz="1600" dirty="0"/>
              <a:t> to always produce an odd </a:t>
            </a:r>
            <a:r>
              <a:rPr lang="en-US" sz="1600" dirty="0" smtClean="0"/>
              <a:t>number &gt; </a:t>
            </a:r>
            <a:r>
              <a:rPr lang="en-US" sz="1600" dirty="0"/>
              <a:t>1.</a:t>
            </a:r>
          </a:p>
          <a:p>
            <a:pPr lvl="1"/>
            <a:r>
              <a:rPr lang="en-US" sz="1600" dirty="0" smtClean="0"/>
              <a:t>Could </a:t>
            </a:r>
            <a:r>
              <a:rPr lang="en-US" sz="1600" dirty="0"/>
              <a:t>let m be prime and have 1 &lt; h</a:t>
            </a:r>
            <a:r>
              <a:rPr lang="en-US" sz="1600" baseline="-25000" dirty="0"/>
              <a:t>2</a:t>
            </a:r>
            <a:r>
              <a:rPr lang="en-US" sz="1600" dirty="0"/>
              <a:t>(k) &lt; m.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15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Tables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/>
              <a:t>Many application require a dynamic data set for supporting the </a:t>
            </a:r>
            <a:r>
              <a:rPr lang="en-US" sz="2400" b="1" dirty="0" smtClean="0"/>
              <a:t>dictionary operations</a:t>
            </a:r>
            <a:r>
              <a:rPr lang="en-US" sz="2400" dirty="0" smtClean="0"/>
              <a:t>: insert, search and delete.</a:t>
            </a:r>
          </a:p>
          <a:p>
            <a:pPr>
              <a:buClr>
                <a:schemeClr val="tx2"/>
              </a:buClr>
            </a:pPr>
            <a:r>
              <a:rPr lang="en-US" sz="2400" dirty="0" smtClean="0"/>
              <a:t>A </a:t>
            </a:r>
            <a:r>
              <a:rPr lang="en-US" sz="2400" u="sng" dirty="0" smtClean="0"/>
              <a:t>hash table </a:t>
            </a:r>
            <a:r>
              <a:rPr lang="en-US" sz="2400" dirty="0" smtClean="0"/>
              <a:t>is an effective data structure for implementing dictionary operation.</a:t>
            </a:r>
          </a:p>
          <a:p>
            <a:pPr>
              <a:buClr>
                <a:schemeClr val="tx2"/>
              </a:buClr>
            </a:pPr>
            <a:r>
              <a:rPr lang="en-US" sz="2400" dirty="0" smtClean="0"/>
              <a:t>Even though </a:t>
            </a:r>
            <a:r>
              <a:rPr lang="en-US" sz="2400" u="sng" dirty="0" smtClean="0"/>
              <a:t>worst case running time </a:t>
            </a:r>
            <a:r>
              <a:rPr lang="en-US" sz="2400" dirty="0" smtClean="0"/>
              <a:t>for search </a:t>
            </a:r>
            <a:r>
              <a:rPr lang="en-US" sz="2400" u="sng" dirty="0" smtClean="0"/>
              <a:t>takes linear time O(n), </a:t>
            </a:r>
            <a:r>
              <a:rPr lang="en-US" sz="2400" dirty="0" smtClean="0"/>
              <a:t>under reasonable assumptions, </a:t>
            </a:r>
            <a:r>
              <a:rPr lang="en-US" sz="2400" u="sng" dirty="0" smtClean="0"/>
              <a:t>the average time to search takes  constant time O(1).</a:t>
            </a:r>
            <a:endParaRPr lang="en-US" sz="2400" u="sng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3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3200" dirty="0" smtClean="0"/>
              <a:t>(Direct-Address Table)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Direct addressing is a simple technique that works well when the universe U of key is reasonably small.</a:t>
            </a:r>
          </a:p>
          <a:p>
            <a:r>
              <a:rPr lang="en-US" sz="2000" dirty="0" smtClean="0"/>
              <a:t>With U={0, 1, 2, …, m –1}  we use an array by T[0..m-1]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 bwMode="auto">
          <a:xfrm>
            <a:off x="1295400" y="3475672"/>
            <a:ext cx="2895600" cy="24384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828800" y="4542472"/>
            <a:ext cx="1905000" cy="10668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3547407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</a:t>
            </a:r>
          </a:p>
          <a:p>
            <a:pPr algn="ctr"/>
            <a:r>
              <a:rPr lang="en-US" sz="1200" dirty="0" smtClean="0"/>
              <a:t>(universe of keys)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1981200" y="412846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7</a:t>
            </a:r>
            <a:endParaRPr lang="en-US" sz="1100" dirty="0"/>
          </a:p>
        </p:txBody>
      </p:sp>
      <p:sp>
        <p:nvSpPr>
          <p:cNvPr id="8" name="Oval 7"/>
          <p:cNvSpPr/>
          <p:nvPr/>
        </p:nvSpPr>
        <p:spPr bwMode="auto">
          <a:xfrm>
            <a:off x="2206947" y="423514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423767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0</a:t>
            </a:r>
            <a:endParaRPr lang="en-US" sz="1100" dirty="0"/>
          </a:p>
        </p:txBody>
      </p:sp>
      <p:sp>
        <p:nvSpPr>
          <p:cNvPr id="10" name="Oval 9"/>
          <p:cNvSpPr/>
          <p:nvPr/>
        </p:nvSpPr>
        <p:spPr bwMode="auto">
          <a:xfrm>
            <a:off x="1749747" y="434435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2200" y="408527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9</a:t>
            </a:r>
            <a:endParaRPr lang="en-US" sz="1100" dirty="0"/>
          </a:p>
        </p:txBody>
      </p:sp>
      <p:sp>
        <p:nvSpPr>
          <p:cNvPr id="12" name="Oval 11"/>
          <p:cNvSpPr/>
          <p:nvPr/>
        </p:nvSpPr>
        <p:spPr bwMode="auto">
          <a:xfrm>
            <a:off x="2587947" y="419195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38534" y="443326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4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3764281" y="453994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24200" y="405226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</a:t>
            </a:r>
            <a:endParaRPr lang="en-US" sz="1100" dirty="0"/>
          </a:p>
        </p:txBody>
      </p:sp>
      <p:sp>
        <p:nvSpPr>
          <p:cNvPr id="16" name="Oval 15"/>
          <p:cNvSpPr/>
          <p:nvPr/>
        </p:nvSpPr>
        <p:spPr bwMode="auto">
          <a:xfrm>
            <a:off x="3349947" y="415894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81400" y="405226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6</a:t>
            </a:r>
            <a:endParaRPr lang="en-US" sz="1100" dirty="0"/>
          </a:p>
        </p:txBody>
      </p:sp>
      <p:sp>
        <p:nvSpPr>
          <p:cNvPr id="18" name="Oval 17"/>
          <p:cNvSpPr/>
          <p:nvPr/>
        </p:nvSpPr>
        <p:spPr bwMode="auto">
          <a:xfrm>
            <a:off x="3807147" y="415894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24134" y="527146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8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2849881" y="537814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43200" y="511906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5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2968947" y="522574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24200" y="492347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3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3349947" y="503015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28934" y="484727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</a:t>
            </a:r>
          </a:p>
        </p:txBody>
      </p:sp>
      <p:sp>
        <p:nvSpPr>
          <p:cNvPr id="26" name="Oval 25"/>
          <p:cNvSpPr/>
          <p:nvPr/>
        </p:nvSpPr>
        <p:spPr bwMode="auto">
          <a:xfrm>
            <a:off x="3154681" y="4953953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57400" y="4618672"/>
            <a:ext cx="1524000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000" dirty="0" smtClean="0"/>
              <a:t>K (Actual keys used)</a:t>
            </a:r>
            <a:endParaRPr lang="en-US" sz="1000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5715000" y="2713672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Verdana" pitchFamily="34" charset="0"/>
              </a:rPr>
              <a:t>/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715000" y="3018472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5715000" y="3323272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715000" y="3628072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715000" y="3932872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715000" y="4237672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715000" y="4542472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5715000" y="4847272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715000" y="5152072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715000" y="5456872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cxnSp>
        <p:nvCxnSpPr>
          <p:cNvPr id="38" name="Straight Arrow Connector 37"/>
          <p:cNvCxnSpPr>
            <a:stCxn id="26" idx="7"/>
            <a:endCxn id="30" idx="1"/>
          </p:cNvCxnSpPr>
          <p:nvPr/>
        </p:nvCxnSpPr>
        <p:spPr bwMode="auto">
          <a:xfrm rot="5400000" flipH="1" flipV="1">
            <a:off x="3711864" y="2957513"/>
            <a:ext cx="1484976" cy="25212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39" name="Straight Arrow Connector 38"/>
          <p:cNvCxnSpPr>
            <a:stCxn id="24" idx="6"/>
            <a:endCxn id="31" idx="1"/>
          </p:cNvCxnSpPr>
          <p:nvPr/>
        </p:nvCxnSpPr>
        <p:spPr bwMode="auto">
          <a:xfrm flipV="1">
            <a:off x="3395666" y="3780472"/>
            <a:ext cx="2319334" cy="127254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40" name="Straight Arrow Connector 39"/>
          <p:cNvCxnSpPr>
            <a:stCxn id="22" idx="6"/>
            <a:endCxn id="33" idx="1"/>
          </p:cNvCxnSpPr>
          <p:nvPr/>
        </p:nvCxnSpPr>
        <p:spPr bwMode="auto">
          <a:xfrm flipV="1">
            <a:off x="3014666" y="4390072"/>
            <a:ext cx="2700334" cy="85853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cxnSp>
        <p:nvCxnSpPr>
          <p:cNvPr id="41" name="Straight Arrow Connector 40"/>
          <p:cNvCxnSpPr>
            <a:stCxn id="20" idx="7"/>
            <a:endCxn id="36" idx="1"/>
          </p:cNvCxnSpPr>
          <p:nvPr/>
        </p:nvCxnSpPr>
        <p:spPr bwMode="auto">
          <a:xfrm rot="5400000" flipH="1" flipV="1">
            <a:off x="4261769" y="3931608"/>
            <a:ext cx="80366" cy="28260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 w="med" len="lg"/>
          </a:ln>
          <a:effectLst/>
        </p:spPr>
      </p:cxnSp>
      <p:sp>
        <p:nvSpPr>
          <p:cNvPr id="42" name="Rectangle 41"/>
          <p:cNvSpPr/>
          <p:nvPr/>
        </p:nvSpPr>
        <p:spPr bwMode="auto">
          <a:xfrm>
            <a:off x="6934200" y="3350568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7162800" y="3350568"/>
            <a:ext cx="3810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44" name="Straight Arrow Connector 43"/>
          <p:cNvCxnSpPr>
            <a:stCxn id="42" idx="1"/>
          </p:cNvCxnSpPr>
          <p:nvPr/>
        </p:nvCxnSpPr>
        <p:spPr bwMode="auto">
          <a:xfrm rot="10800000" flipV="1">
            <a:off x="6019800" y="3464868"/>
            <a:ext cx="914400" cy="1080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stealth" w="med" len="med"/>
            <a:tailEnd type="none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6934200" y="3655368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latin typeface="Verdana" pitchFamily="34" charset="0"/>
              </a:rPr>
              <a:t>3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162800" y="3655368"/>
            <a:ext cx="3810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47" name="Straight Arrow Connector 46"/>
          <p:cNvCxnSpPr>
            <a:stCxn id="45" idx="1"/>
          </p:cNvCxnSpPr>
          <p:nvPr/>
        </p:nvCxnSpPr>
        <p:spPr bwMode="auto">
          <a:xfrm rot="10800000" flipV="1">
            <a:off x="6019800" y="3769668"/>
            <a:ext cx="914400" cy="1080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stealth" w="med" len="med"/>
            <a:tailEnd type="none"/>
          </a:ln>
          <a:effectLst/>
        </p:spPr>
      </p:cxnSp>
      <p:sp>
        <p:nvSpPr>
          <p:cNvPr id="48" name="Rectangle 47"/>
          <p:cNvSpPr/>
          <p:nvPr/>
        </p:nvSpPr>
        <p:spPr bwMode="auto">
          <a:xfrm>
            <a:off x="6934200" y="4271792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latin typeface="Verdana" pitchFamily="34" charset="0"/>
              </a:rPr>
              <a:t>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162800" y="4271792"/>
            <a:ext cx="3810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0" name="Straight Arrow Connector 49"/>
          <p:cNvCxnSpPr>
            <a:stCxn id="48" idx="1"/>
          </p:cNvCxnSpPr>
          <p:nvPr/>
        </p:nvCxnSpPr>
        <p:spPr bwMode="auto">
          <a:xfrm rot="10800000" flipV="1">
            <a:off x="6019800" y="4386092"/>
            <a:ext cx="914400" cy="1080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stealth" w="med" len="med"/>
            <a:tailEnd type="none"/>
          </a:ln>
          <a:effectLst/>
        </p:spPr>
      </p:cxnSp>
      <p:sp>
        <p:nvSpPr>
          <p:cNvPr id="51" name="Rectangle 50"/>
          <p:cNvSpPr/>
          <p:nvPr/>
        </p:nvSpPr>
        <p:spPr bwMode="auto">
          <a:xfrm>
            <a:off x="6934200" y="5179368"/>
            <a:ext cx="2286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latin typeface="Verdana" pitchFamily="34" charset="0"/>
              </a:rPr>
              <a:t>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162800" y="5179368"/>
            <a:ext cx="3810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3" name="Straight Arrow Connector 52"/>
          <p:cNvCxnSpPr>
            <a:stCxn id="51" idx="1"/>
          </p:cNvCxnSpPr>
          <p:nvPr/>
        </p:nvCxnSpPr>
        <p:spPr bwMode="auto">
          <a:xfrm rot="10800000" flipV="1">
            <a:off x="6019800" y="5293668"/>
            <a:ext cx="914400" cy="1080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stealth" w="med" len="med"/>
            <a:tailEnd type="none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6553200" y="2848451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key</a:t>
            </a:r>
            <a:endParaRPr lang="en-US" sz="1000" dirty="0"/>
          </a:p>
        </p:txBody>
      </p:sp>
      <p:sp>
        <p:nvSpPr>
          <p:cNvPr id="55" name="TextBox 54"/>
          <p:cNvSpPr txBox="1"/>
          <p:nvPr/>
        </p:nvSpPr>
        <p:spPr>
          <a:xfrm>
            <a:off x="7162800" y="2848451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data</a:t>
            </a:r>
            <a:endParaRPr lang="en-US" sz="1000" dirty="0"/>
          </a:p>
        </p:txBody>
      </p:sp>
      <p:cxnSp>
        <p:nvCxnSpPr>
          <p:cNvPr id="56" name="Straight Connector 55"/>
          <p:cNvCxnSpPr>
            <a:stCxn id="54" idx="2"/>
            <a:endCxn id="42" idx="0"/>
          </p:cNvCxnSpPr>
          <p:nvPr/>
        </p:nvCxnSpPr>
        <p:spPr bwMode="auto">
          <a:xfrm rot="16200000" flipH="1">
            <a:off x="6787202" y="3089270"/>
            <a:ext cx="255896" cy="2667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2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57" name="Straight Connector 56"/>
          <p:cNvCxnSpPr>
            <a:stCxn id="55" idx="2"/>
            <a:endCxn id="43" idx="0"/>
          </p:cNvCxnSpPr>
          <p:nvPr/>
        </p:nvCxnSpPr>
        <p:spPr bwMode="auto">
          <a:xfrm rot="5400000">
            <a:off x="7263452" y="3184520"/>
            <a:ext cx="255896" cy="762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2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533400" y="2766536"/>
            <a:ext cx="449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Direct-address table with  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U={ 0 ,1, 2, 3, 4, 5, 6, 7, 8, 9 }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K={ 2, 3, 5, 8 }</a:t>
            </a:r>
            <a:endParaRPr lang="en-US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6248400" y="2697962"/>
            <a:ext cx="3048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</a:t>
            </a:r>
          </a:p>
          <a:p>
            <a:endParaRPr lang="en-US" sz="1000" dirty="0" smtClean="0"/>
          </a:p>
          <a:p>
            <a:r>
              <a:rPr lang="en-US" sz="1000" dirty="0" smtClean="0"/>
              <a:t>1</a:t>
            </a:r>
          </a:p>
          <a:p>
            <a:endParaRPr lang="en-US" sz="1000" dirty="0" smtClean="0"/>
          </a:p>
          <a:p>
            <a:r>
              <a:rPr lang="en-US" sz="1000" dirty="0" smtClean="0"/>
              <a:t>2</a:t>
            </a:r>
          </a:p>
          <a:p>
            <a:endParaRPr lang="en-US" sz="1000" dirty="0" smtClean="0"/>
          </a:p>
          <a:p>
            <a:r>
              <a:rPr lang="en-US" sz="1000" dirty="0" smtClean="0"/>
              <a:t>3</a:t>
            </a:r>
          </a:p>
          <a:p>
            <a:endParaRPr lang="en-US" sz="1000" dirty="0" smtClean="0"/>
          </a:p>
          <a:p>
            <a:r>
              <a:rPr lang="en-US" sz="1000" dirty="0" smtClean="0"/>
              <a:t>4</a:t>
            </a:r>
          </a:p>
          <a:p>
            <a:endParaRPr lang="en-US" sz="1000" dirty="0" smtClean="0"/>
          </a:p>
          <a:p>
            <a:r>
              <a:rPr lang="en-US" sz="1000" dirty="0" smtClean="0"/>
              <a:t>5</a:t>
            </a:r>
          </a:p>
          <a:p>
            <a:endParaRPr lang="en-US" sz="1000" dirty="0" smtClean="0"/>
          </a:p>
          <a:p>
            <a:r>
              <a:rPr lang="en-US" sz="1000" dirty="0" smtClean="0"/>
              <a:t>6</a:t>
            </a:r>
          </a:p>
          <a:p>
            <a:endParaRPr lang="en-US" sz="1000" dirty="0" smtClean="0"/>
          </a:p>
          <a:p>
            <a:r>
              <a:rPr lang="en-US" sz="1000" dirty="0" smtClean="0"/>
              <a:t>7</a:t>
            </a:r>
          </a:p>
          <a:p>
            <a:endParaRPr lang="en-US" sz="1000" dirty="0" smtClean="0"/>
          </a:p>
          <a:p>
            <a:r>
              <a:rPr lang="en-US" sz="1000" dirty="0" smtClean="0"/>
              <a:t>8</a:t>
            </a:r>
          </a:p>
          <a:p>
            <a:endParaRPr lang="en-US" sz="1000" dirty="0" smtClean="0"/>
          </a:p>
          <a:p>
            <a:r>
              <a:rPr lang="en-US" sz="1000" dirty="0" smtClean="0"/>
              <a:t>9</a:t>
            </a:r>
            <a:endParaRPr lang="en-US" sz="1000" dirty="0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9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000" dirty="0" smtClean="0"/>
              <a:t>With Direct Addressing:</a:t>
            </a:r>
          </a:p>
          <a:p>
            <a:pPr lvl="1"/>
            <a:r>
              <a:rPr lang="en-US" sz="1800" dirty="0" smtClean="0"/>
              <a:t>The </a:t>
            </a:r>
            <a:r>
              <a:rPr lang="en-US" sz="1800" dirty="0"/>
              <a:t>problem with direct addressing is if the universe </a:t>
            </a:r>
            <a:r>
              <a:rPr lang="en-US" sz="1800" i="1" dirty="0"/>
              <a:t>U </a:t>
            </a:r>
            <a:r>
              <a:rPr lang="en-US" sz="1800" dirty="0"/>
              <a:t>is large, storing a table </a:t>
            </a:r>
            <a:r>
              <a:rPr lang="en-US" sz="1800" dirty="0" smtClean="0"/>
              <a:t>of size </a:t>
            </a:r>
            <a:r>
              <a:rPr lang="en-US" sz="1800" dirty="0"/>
              <a:t>|</a:t>
            </a:r>
            <a:r>
              <a:rPr lang="en-US" sz="1800" i="1" dirty="0"/>
              <a:t>U</a:t>
            </a:r>
            <a:r>
              <a:rPr lang="en-US" sz="1800" dirty="0"/>
              <a:t>| may be impractical or impossible</a:t>
            </a:r>
            <a:r>
              <a:rPr lang="en-US" sz="1800" dirty="0" smtClean="0"/>
              <a:t>. ( </a:t>
            </a:r>
            <a:r>
              <a:rPr lang="en-US" sz="1800" dirty="0" smtClean="0">
                <a:solidFill>
                  <a:srgbClr val="FF0000"/>
                </a:solidFill>
              </a:rPr>
              <a:t>range of key are positive integer</a:t>
            </a:r>
            <a:r>
              <a:rPr lang="en-US" sz="1800" dirty="0" smtClean="0"/>
              <a:t>)</a:t>
            </a:r>
            <a:endParaRPr lang="en-US" sz="1800" dirty="0"/>
          </a:p>
          <a:p>
            <a:pPr lvl="1"/>
            <a:r>
              <a:rPr lang="en-US" sz="1800" dirty="0"/>
              <a:t>Often, the set </a:t>
            </a:r>
            <a:r>
              <a:rPr lang="en-US" sz="1800" i="1" dirty="0" smtClean="0"/>
              <a:t>K </a:t>
            </a:r>
            <a:r>
              <a:rPr lang="en-US" sz="1800" dirty="0"/>
              <a:t>of keys actually stored is small, compared to </a:t>
            </a:r>
            <a:r>
              <a:rPr lang="en-US" sz="1800" i="1" dirty="0"/>
              <a:t>U</a:t>
            </a:r>
            <a:r>
              <a:rPr lang="en-US" sz="1800" dirty="0"/>
              <a:t>, so that most </a:t>
            </a:r>
            <a:r>
              <a:rPr lang="en-US" sz="1800" dirty="0" smtClean="0"/>
              <a:t>of the </a:t>
            </a:r>
            <a:r>
              <a:rPr lang="en-US" sz="1800" dirty="0"/>
              <a:t>space allocated for </a:t>
            </a:r>
            <a:r>
              <a:rPr lang="en-US" sz="1800" i="1" dirty="0"/>
              <a:t>T </a:t>
            </a:r>
            <a:r>
              <a:rPr lang="en-US" sz="1800" dirty="0"/>
              <a:t>is wasted</a:t>
            </a:r>
            <a:r>
              <a:rPr lang="en-US" sz="1800" dirty="0" smtClean="0"/>
              <a:t>.</a:t>
            </a:r>
          </a:p>
          <a:p>
            <a:pPr marL="457200" lvl="1" indent="0">
              <a:buNone/>
            </a:pPr>
            <a:r>
              <a:rPr lang="en-US" sz="1800" dirty="0" smtClean="0"/>
              <a:t>(</a:t>
            </a:r>
            <a:r>
              <a:rPr lang="en-US" sz="1800" dirty="0" smtClean="0">
                <a:solidFill>
                  <a:srgbClr val="FF0000"/>
                </a:solidFill>
              </a:rPr>
              <a:t>ex: range of key is 0 ~ 1000000 but there are 10000 inputs</a:t>
            </a:r>
            <a:r>
              <a:rPr lang="en-US" sz="1800" dirty="0" smtClean="0"/>
              <a:t>)</a:t>
            </a:r>
          </a:p>
          <a:p>
            <a:pPr>
              <a:buClr>
                <a:schemeClr val="tx2"/>
              </a:buClr>
            </a:pPr>
            <a:r>
              <a:rPr lang="en-US" sz="2000" dirty="0" smtClean="0"/>
              <a:t>With Hash Table</a:t>
            </a:r>
          </a:p>
          <a:p>
            <a:pPr lvl="1"/>
            <a:r>
              <a:rPr lang="en-US" sz="1800" dirty="0"/>
              <a:t>When </a:t>
            </a:r>
            <a:r>
              <a:rPr lang="en-US" sz="1800" i="1" dirty="0"/>
              <a:t>K </a:t>
            </a:r>
            <a:r>
              <a:rPr lang="en-US" sz="1800" dirty="0"/>
              <a:t>is much smaller than </a:t>
            </a:r>
            <a:r>
              <a:rPr lang="en-US" sz="1800" i="1" dirty="0"/>
              <a:t>U</a:t>
            </a:r>
            <a:r>
              <a:rPr lang="en-US" sz="1800" dirty="0"/>
              <a:t>, a hash table requires much less space than </a:t>
            </a:r>
            <a:r>
              <a:rPr lang="en-US" sz="1800" dirty="0" smtClean="0"/>
              <a:t>a direct-address </a:t>
            </a:r>
            <a:r>
              <a:rPr lang="en-US" sz="1800" dirty="0"/>
              <a:t>table.</a:t>
            </a:r>
          </a:p>
          <a:p>
            <a:pPr lvl="1"/>
            <a:r>
              <a:rPr lang="en-US" sz="1800" dirty="0" smtClean="0"/>
              <a:t>Can </a:t>
            </a:r>
            <a:r>
              <a:rPr lang="en-US" sz="1800" dirty="0"/>
              <a:t>reduce storage requirements to </a:t>
            </a:r>
            <a:r>
              <a:rPr lang="en-US" sz="1800" i="1" dirty="0"/>
              <a:t>(</a:t>
            </a:r>
            <a:r>
              <a:rPr lang="en-US" sz="1800" dirty="0"/>
              <a:t>|</a:t>
            </a:r>
            <a:r>
              <a:rPr lang="en-US" sz="1800" i="1" dirty="0"/>
              <a:t>K</a:t>
            </a:r>
            <a:r>
              <a:rPr lang="en-US" sz="1800" dirty="0"/>
              <a:t>|</a:t>
            </a:r>
            <a:r>
              <a:rPr lang="en-US" sz="1800" i="1" dirty="0"/>
              <a:t>)</a:t>
            </a:r>
            <a:r>
              <a:rPr lang="en-US" sz="1800" dirty="0"/>
              <a:t>.</a:t>
            </a:r>
          </a:p>
          <a:p>
            <a:pPr lvl="1"/>
            <a:r>
              <a:rPr lang="en-US" sz="1800" dirty="0" smtClean="0"/>
              <a:t>Can </a:t>
            </a:r>
            <a:r>
              <a:rPr lang="en-US" sz="1800" dirty="0"/>
              <a:t>still get </a:t>
            </a:r>
            <a:r>
              <a:rPr lang="en-US" sz="1800" i="1" dirty="0"/>
              <a:t>O(</a:t>
            </a:r>
            <a:r>
              <a:rPr lang="en-US" sz="1800" dirty="0"/>
              <a:t>1</a:t>
            </a:r>
            <a:r>
              <a:rPr lang="en-US" sz="1800" i="1" dirty="0"/>
              <a:t>) </a:t>
            </a:r>
            <a:r>
              <a:rPr lang="en-US" sz="1800" dirty="0"/>
              <a:t>search time, but in the </a:t>
            </a:r>
            <a:r>
              <a:rPr lang="en-US" sz="1800" i="1" dirty="0"/>
              <a:t>average case</a:t>
            </a:r>
            <a:r>
              <a:rPr lang="en-US" sz="1800" dirty="0"/>
              <a:t>, not the </a:t>
            </a:r>
            <a:r>
              <a:rPr lang="en-US" sz="1800" i="1" dirty="0"/>
              <a:t>worst case</a:t>
            </a:r>
            <a:r>
              <a:rPr lang="en-US" sz="1800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6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b="1" dirty="0" smtClean="0"/>
              <a:t>Hash table</a:t>
            </a:r>
            <a:r>
              <a:rPr lang="en-US" sz="2400" dirty="0" smtClean="0"/>
              <a:t> is a data structure that </a:t>
            </a:r>
            <a:r>
              <a:rPr lang="en-US" sz="2400" u="sng" dirty="0" smtClean="0"/>
              <a:t>uses a hash function</a:t>
            </a:r>
            <a:r>
              <a:rPr lang="en-US" sz="2400" dirty="0" smtClean="0"/>
              <a:t> to map identifying values, known as keys (e.g., a person's name, ID number …), to their associated values.</a:t>
            </a:r>
          </a:p>
          <a:p>
            <a:pPr>
              <a:buClr>
                <a:schemeClr val="tx2"/>
              </a:buClr>
            </a:pPr>
            <a:r>
              <a:rPr lang="en-US" sz="2400" b="1" i="1" dirty="0" smtClean="0"/>
              <a:t>Idea</a:t>
            </a:r>
            <a:r>
              <a:rPr lang="en-US" sz="2400" b="1" i="1" dirty="0"/>
              <a:t>: </a:t>
            </a:r>
            <a:r>
              <a:rPr lang="en-US" sz="2400" dirty="0"/>
              <a:t>Instead of storing an element with key </a:t>
            </a:r>
            <a:r>
              <a:rPr lang="en-US" sz="2400" i="1" dirty="0"/>
              <a:t>k </a:t>
            </a:r>
            <a:r>
              <a:rPr lang="en-US" sz="2400" dirty="0"/>
              <a:t>in slot </a:t>
            </a:r>
            <a:r>
              <a:rPr lang="en-US" sz="2400" i="1" dirty="0"/>
              <a:t>k</a:t>
            </a:r>
            <a:r>
              <a:rPr lang="en-US" sz="2400" dirty="0"/>
              <a:t>, </a:t>
            </a:r>
            <a:r>
              <a:rPr lang="en-US" sz="2400" u="sng" dirty="0"/>
              <a:t>use a function </a:t>
            </a:r>
            <a:r>
              <a:rPr lang="en-US" sz="2400" i="1" u="sng" dirty="0"/>
              <a:t>h </a:t>
            </a:r>
            <a:r>
              <a:rPr lang="en-US" sz="2400" u="sng" dirty="0"/>
              <a:t>and </a:t>
            </a:r>
            <a:r>
              <a:rPr lang="en-US" sz="2400" u="sng" dirty="0" smtClean="0"/>
              <a:t>store the </a:t>
            </a:r>
            <a:r>
              <a:rPr lang="en-US" sz="2400" u="sng" dirty="0"/>
              <a:t>element in slot </a:t>
            </a:r>
            <a:r>
              <a:rPr lang="en-US" sz="2400" i="1" u="sng" dirty="0"/>
              <a:t>h(k)</a:t>
            </a:r>
            <a:r>
              <a:rPr lang="en-US" sz="2400" u="sng" dirty="0"/>
              <a:t>.</a:t>
            </a:r>
          </a:p>
          <a:p>
            <a:pPr lvl="1"/>
            <a:r>
              <a:rPr lang="en-US" sz="2000" dirty="0" smtClean="0"/>
              <a:t>We </a:t>
            </a:r>
            <a:r>
              <a:rPr lang="en-US" sz="2000" dirty="0"/>
              <a:t>call </a:t>
            </a:r>
            <a:r>
              <a:rPr lang="en-US" sz="2000" i="1" dirty="0"/>
              <a:t>h </a:t>
            </a:r>
            <a:r>
              <a:rPr lang="en-US" sz="2000" dirty="0"/>
              <a:t>a </a:t>
            </a:r>
            <a:r>
              <a:rPr lang="en-US" sz="2000" b="1" i="1" dirty="0"/>
              <a:t>hash function</a:t>
            </a:r>
            <a:r>
              <a:rPr lang="en-US" sz="2000" dirty="0"/>
              <a:t>.</a:t>
            </a:r>
          </a:p>
          <a:p>
            <a:pPr lvl="1"/>
            <a:r>
              <a:rPr lang="en-US" sz="2000" i="1" dirty="0" smtClean="0"/>
              <a:t>h </a:t>
            </a:r>
            <a:r>
              <a:rPr lang="en-US" sz="2000" dirty="0"/>
              <a:t>: </a:t>
            </a:r>
            <a:r>
              <a:rPr lang="en-US" sz="2000" i="1" dirty="0"/>
              <a:t>U </a:t>
            </a:r>
            <a:r>
              <a:rPr lang="en-US" sz="2000" dirty="0"/>
              <a:t>→ {0</a:t>
            </a:r>
            <a:r>
              <a:rPr lang="en-US" sz="2000" i="1" dirty="0"/>
              <a:t>, </a:t>
            </a:r>
            <a:r>
              <a:rPr lang="en-US" sz="2000" dirty="0"/>
              <a:t>1</a:t>
            </a:r>
            <a:r>
              <a:rPr lang="en-US" sz="2000" i="1" dirty="0"/>
              <a:t>, . . . ,m </a:t>
            </a:r>
            <a:r>
              <a:rPr lang="en-US" sz="2000" dirty="0"/>
              <a:t>− 1}, so that </a:t>
            </a:r>
            <a:r>
              <a:rPr lang="en-US" sz="2000" i="1" dirty="0"/>
              <a:t>h(k) </a:t>
            </a:r>
            <a:r>
              <a:rPr lang="en-US" sz="2000" dirty="0"/>
              <a:t>is a legal slot number in </a:t>
            </a:r>
            <a:r>
              <a:rPr lang="en-US" sz="2000" i="1" dirty="0"/>
              <a:t>T 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smtClean="0"/>
              <a:t>We </a:t>
            </a:r>
            <a:r>
              <a:rPr lang="en-US" sz="2000" dirty="0"/>
              <a:t>say that </a:t>
            </a:r>
            <a:r>
              <a:rPr lang="en-US" sz="2000" i="1" dirty="0"/>
              <a:t>k </a:t>
            </a:r>
            <a:r>
              <a:rPr lang="en-US" sz="2000" b="1" i="1" dirty="0"/>
              <a:t>hashes </a:t>
            </a:r>
            <a:r>
              <a:rPr lang="en-US" sz="2000" dirty="0"/>
              <a:t>to slot </a:t>
            </a:r>
            <a:r>
              <a:rPr lang="en-US" sz="2000" i="1" dirty="0"/>
              <a:t>h(k)</a:t>
            </a:r>
            <a:r>
              <a:rPr lang="en-US" sz="2000" dirty="0"/>
              <a:t>.</a:t>
            </a:r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3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Tables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1752600" y="2590800"/>
            <a:ext cx="2895600" cy="24384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133600" y="3276600"/>
            <a:ext cx="2209800" cy="14478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26625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</a:t>
            </a:r>
          </a:p>
          <a:p>
            <a:pPr algn="ctr"/>
            <a:r>
              <a:rPr lang="en-US" sz="1200" dirty="0" smtClean="0"/>
              <a:t>(universe of keys)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2819400" y="3429000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/>
              <a:t>k</a:t>
            </a:r>
            <a:r>
              <a:rPr lang="en-US" sz="1000" baseline="-25000" dirty="0" smtClean="0"/>
              <a:t>1</a:t>
            </a:r>
            <a:endParaRPr lang="en-US" sz="1000" dirty="0"/>
          </a:p>
        </p:txBody>
      </p:sp>
      <p:sp>
        <p:nvSpPr>
          <p:cNvPr id="26" name="Oval 25"/>
          <p:cNvSpPr/>
          <p:nvPr/>
        </p:nvSpPr>
        <p:spPr bwMode="auto">
          <a:xfrm>
            <a:off x="2971800" y="3505200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57400" y="3790890"/>
            <a:ext cx="914400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000" dirty="0" smtClean="0"/>
              <a:t>K (Actual </a:t>
            </a:r>
          </a:p>
          <a:p>
            <a:pPr algn="ctr"/>
            <a:r>
              <a:rPr lang="en-US" sz="1000" dirty="0" smtClean="0"/>
              <a:t>keys used)</a:t>
            </a:r>
            <a:endParaRPr lang="en-US" sz="1000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6172200" y="18288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Verdana" pitchFamily="34" charset="0"/>
              </a:rPr>
              <a:t>/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172200" y="21336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6172200" y="24384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172200" y="27432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172200" y="30480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172200" y="33528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172200" y="36576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6172200" y="3962400"/>
            <a:ext cx="5334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172200" y="4267200"/>
            <a:ext cx="5334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6172200" y="4572000"/>
            <a:ext cx="533400" cy="304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/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324600" y="15240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078481" y="37161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4</a:t>
            </a:r>
            <a:endParaRPr lang="en-US" sz="1000" dirty="0"/>
          </a:p>
        </p:txBody>
      </p:sp>
      <p:sp>
        <p:nvSpPr>
          <p:cNvPr id="61" name="Oval 60"/>
          <p:cNvSpPr/>
          <p:nvPr/>
        </p:nvSpPr>
        <p:spPr bwMode="auto">
          <a:xfrm>
            <a:off x="3230881" y="37923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611881" y="3733800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 smtClean="0"/>
              <a:t>5</a:t>
            </a:r>
            <a:endParaRPr lang="en-US" sz="1000" dirty="0"/>
          </a:p>
        </p:txBody>
      </p:sp>
      <p:sp>
        <p:nvSpPr>
          <p:cNvPr id="63" name="Oval 62"/>
          <p:cNvSpPr/>
          <p:nvPr/>
        </p:nvSpPr>
        <p:spPr bwMode="auto">
          <a:xfrm>
            <a:off x="3764281" y="3810000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078481" y="41733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/>
              <a:t>2</a:t>
            </a:r>
            <a:endParaRPr lang="en-US" sz="1000" dirty="0"/>
          </a:p>
        </p:txBody>
      </p:sp>
      <p:sp>
        <p:nvSpPr>
          <p:cNvPr id="65" name="Oval 64"/>
          <p:cNvSpPr/>
          <p:nvPr/>
        </p:nvSpPr>
        <p:spPr bwMode="auto">
          <a:xfrm>
            <a:off x="3230881" y="42495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200400" y="4325779"/>
            <a:ext cx="1796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k</a:t>
            </a:r>
            <a:r>
              <a:rPr lang="en-US" sz="1000" baseline="-25000" dirty="0" smtClean="0"/>
              <a:t>3</a:t>
            </a:r>
            <a:endParaRPr lang="en-US" sz="1000" dirty="0"/>
          </a:p>
        </p:txBody>
      </p:sp>
      <p:sp>
        <p:nvSpPr>
          <p:cNvPr id="67" name="Oval 66"/>
          <p:cNvSpPr/>
          <p:nvPr/>
        </p:nvSpPr>
        <p:spPr bwMode="auto">
          <a:xfrm>
            <a:off x="3352800" y="4401979"/>
            <a:ext cx="45719" cy="4571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9" name="Straight Arrow Connector 68"/>
          <p:cNvCxnSpPr>
            <a:stCxn id="26" idx="1"/>
            <a:endCxn id="30" idx="1"/>
          </p:cNvCxnSpPr>
          <p:nvPr/>
        </p:nvCxnSpPr>
        <p:spPr bwMode="auto">
          <a:xfrm rot="5400000" flipH="1" flipV="1">
            <a:off x="4114800" y="1454496"/>
            <a:ext cx="921095" cy="31937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71" name="Straight Arrow Connector 70"/>
          <p:cNvCxnSpPr>
            <a:stCxn id="61" idx="6"/>
            <a:endCxn id="31" idx="1"/>
          </p:cNvCxnSpPr>
          <p:nvPr/>
        </p:nvCxnSpPr>
        <p:spPr bwMode="auto">
          <a:xfrm flipV="1">
            <a:off x="3276600" y="2895600"/>
            <a:ext cx="2895600" cy="9196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73" name="Straight Arrow Connector 72"/>
          <p:cNvCxnSpPr>
            <a:stCxn id="63" idx="6"/>
            <a:endCxn id="33" idx="1"/>
          </p:cNvCxnSpPr>
          <p:nvPr/>
        </p:nvCxnSpPr>
        <p:spPr bwMode="auto">
          <a:xfrm flipV="1">
            <a:off x="3810000" y="3505200"/>
            <a:ext cx="2362200" cy="327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77" name="Straight Arrow Connector 76"/>
          <p:cNvCxnSpPr>
            <a:stCxn id="67" idx="2"/>
            <a:endCxn id="36" idx="1"/>
          </p:cNvCxnSpPr>
          <p:nvPr/>
        </p:nvCxnSpPr>
        <p:spPr bwMode="auto">
          <a:xfrm rot="10800000" flipH="1">
            <a:off x="3352800" y="4419601"/>
            <a:ext cx="2819400" cy="52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6906904" y="2477929"/>
            <a:ext cx="4082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 smtClean="0"/>
              <a:t>1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79" name="TextBox 78"/>
          <p:cNvSpPr txBox="1"/>
          <p:nvPr/>
        </p:nvSpPr>
        <p:spPr>
          <a:xfrm>
            <a:off x="6906904" y="2801779"/>
            <a:ext cx="4082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/>
              <a:t>4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80" name="TextBox 79"/>
          <p:cNvSpPr txBox="1"/>
          <p:nvPr/>
        </p:nvSpPr>
        <p:spPr>
          <a:xfrm>
            <a:off x="6906904" y="3420905"/>
            <a:ext cx="470848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/>
              <a:t>5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81" name="TextBox 80"/>
          <p:cNvSpPr txBox="1"/>
          <p:nvPr/>
        </p:nvSpPr>
        <p:spPr>
          <a:xfrm>
            <a:off x="6905625" y="4325779"/>
            <a:ext cx="408296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/>
              <a:t>3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82" name="TextBox 81"/>
          <p:cNvSpPr txBox="1"/>
          <p:nvPr/>
        </p:nvSpPr>
        <p:spPr>
          <a:xfrm>
            <a:off x="6764975" y="1813090"/>
            <a:ext cx="381000" cy="30162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0</a:t>
            </a:r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m - 1</a:t>
            </a:r>
            <a:endParaRPr lang="en-US" sz="1000" dirty="0"/>
          </a:p>
        </p:txBody>
      </p:sp>
      <p:sp>
        <p:nvSpPr>
          <p:cNvPr id="83" name="TextBox 82"/>
          <p:cNvSpPr txBox="1"/>
          <p:nvPr/>
        </p:nvSpPr>
        <p:spPr>
          <a:xfrm>
            <a:off x="3657600" y="5562600"/>
            <a:ext cx="449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Hash table with a hash function h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8</a:t>
            </a:fld>
            <a:endParaRPr lang="en-US"/>
          </a:p>
        </p:txBody>
      </p:sp>
      <p:cxnSp>
        <p:nvCxnSpPr>
          <p:cNvPr id="9" name="Straight Arrow Connector 8"/>
          <p:cNvCxnSpPr>
            <a:stCxn id="65" idx="7"/>
            <a:endCxn id="35" idx="1"/>
          </p:cNvCxnSpPr>
          <p:nvPr/>
        </p:nvCxnSpPr>
        <p:spPr bwMode="auto">
          <a:xfrm flipV="1">
            <a:off x="3269905" y="4114800"/>
            <a:ext cx="2902295" cy="1414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stealth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6920552" y="4020979"/>
            <a:ext cx="470848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000" dirty="0" smtClean="0"/>
              <a:t>h(k</a:t>
            </a:r>
            <a:r>
              <a:rPr lang="en-US" sz="1000" baseline="-25000" dirty="0"/>
              <a:t>2</a:t>
            </a:r>
            <a:r>
              <a:rPr lang="en-US" sz="1000" dirty="0" smtClean="0"/>
              <a:t>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8079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/>
              <a:t>Collisions: </a:t>
            </a:r>
            <a:r>
              <a:rPr lang="en-US" dirty="0"/>
              <a:t>When two or more keys hash to the same slot</a:t>
            </a:r>
            <a:r>
              <a:rPr lang="en-US" dirty="0" smtClean="0"/>
              <a:t>.</a:t>
            </a:r>
            <a:endParaRPr lang="en-US" sz="2400" dirty="0"/>
          </a:p>
          <a:p>
            <a:pPr lvl="1"/>
            <a:r>
              <a:rPr lang="en-US" sz="2000" dirty="0" smtClean="0"/>
              <a:t>Can </a:t>
            </a:r>
            <a:r>
              <a:rPr lang="en-US" sz="2000" dirty="0"/>
              <a:t>happen when there are more possible keys than slots (|</a:t>
            </a:r>
            <a:r>
              <a:rPr lang="en-US" sz="2000" i="1" dirty="0"/>
              <a:t>U</a:t>
            </a:r>
            <a:r>
              <a:rPr lang="en-US" sz="2000" dirty="0"/>
              <a:t>| </a:t>
            </a:r>
            <a:r>
              <a:rPr lang="en-US" sz="2000" i="1" dirty="0"/>
              <a:t>&gt; m</a:t>
            </a:r>
            <a:r>
              <a:rPr lang="en-US" sz="2000" dirty="0" smtClean="0"/>
              <a:t>). (m is number of slot in a hash table)</a:t>
            </a:r>
            <a:endParaRPr lang="en-US" sz="2000" dirty="0"/>
          </a:p>
          <a:p>
            <a:pPr lvl="1"/>
            <a:r>
              <a:rPr lang="en-US" sz="2000" dirty="0" smtClean="0"/>
              <a:t>For </a:t>
            </a:r>
            <a:r>
              <a:rPr lang="en-US" sz="2000" dirty="0"/>
              <a:t>a given set </a:t>
            </a:r>
            <a:r>
              <a:rPr lang="en-US" sz="2000" i="1" dirty="0"/>
              <a:t>K </a:t>
            </a:r>
            <a:r>
              <a:rPr lang="en-US" sz="2000" dirty="0"/>
              <a:t>of keys with |</a:t>
            </a:r>
            <a:r>
              <a:rPr lang="en-US" sz="2000" i="1" dirty="0"/>
              <a:t>K</a:t>
            </a:r>
            <a:r>
              <a:rPr lang="en-US" sz="2000" dirty="0"/>
              <a:t>| ≤ </a:t>
            </a:r>
            <a:r>
              <a:rPr lang="en-US" sz="2000" i="1" dirty="0"/>
              <a:t>m</a:t>
            </a:r>
            <a:r>
              <a:rPr lang="en-US" sz="2000" dirty="0"/>
              <a:t>, may or may not happen. </a:t>
            </a:r>
            <a:r>
              <a:rPr lang="en-US" sz="2000" dirty="0" smtClean="0"/>
              <a:t>Definitely happens </a:t>
            </a:r>
            <a:r>
              <a:rPr lang="en-US" sz="2000" dirty="0"/>
              <a:t>if |</a:t>
            </a:r>
            <a:r>
              <a:rPr lang="en-US" sz="2000" i="1" dirty="0"/>
              <a:t>K</a:t>
            </a:r>
            <a:r>
              <a:rPr lang="en-US" sz="2000" dirty="0"/>
              <a:t>| </a:t>
            </a:r>
            <a:r>
              <a:rPr lang="en-US" sz="2000" i="1" dirty="0"/>
              <a:t>&gt; m</a:t>
            </a:r>
            <a:r>
              <a:rPr lang="en-US" sz="2000" dirty="0"/>
              <a:t>.</a:t>
            </a:r>
          </a:p>
          <a:p>
            <a:pPr lvl="1"/>
            <a:r>
              <a:rPr lang="en-US" sz="2000" dirty="0" smtClean="0"/>
              <a:t>Therefore</a:t>
            </a:r>
            <a:r>
              <a:rPr lang="en-US" sz="2000" dirty="0"/>
              <a:t>, must be prepared to handle collisions in all cases.</a:t>
            </a:r>
          </a:p>
          <a:p>
            <a:pPr lvl="1"/>
            <a:r>
              <a:rPr lang="en-US" sz="2000" dirty="0" smtClean="0"/>
              <a:t>Use </a:t>
            </a:r>
            <a:r>
              <a:rPr lang="en-US" sz="2000" dirty="0"/>
              <a:t>two </a:t>
            </a:r>
            <a:r>
              <a:rPr lang="en-US" sz="2000" dirty="0" smtClean="0"/>
              <a:t>solutions for collisions: </a:t>
            </a:r>
          </a:p>
          <a:p>
            <a:pPr lvl="2"/>
            <a:r>
              <a:rPr lang="en-US" sz="1600" dirty="0" smtClean="0"/>
              <a:t>Chaining </a:t>
            </a:r>
            <a:r>
              <a:rPr lang="en-US" sz="1600" dirty="0"/>
              <a:t>and </a:t>
            </a:r>
            <a:endParaRPr lang="en-US" sz="1600" dirty="0" smtClean="0"/>
          </a:p>
          <a:p>
            <a:pPr lvl="2"/>
            <a:r>
              <a:rPr lang="en-US" sz="1600" dirty="0"/>
              <a:t>O</a:t>
            </a:r>
            <a:r>
              <a:rPr lang="en-US" sz="1600" dirty="0" smtClean="0"/>
              <a:t>pen </a:t>
            </a:r>
            <a:r>
              <a:rPr lang="en-US" sz="1600" dirty="0"/>
              <a:t>A</a:t>
            </a:r>
            <a:r>
              <a:rPr lang="en-US" sz="1600" dirty="0" smtClean="0"/>
              <a:t>ddressing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CD1C-B942-4A17-8FD5-6543D2CB40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8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0C0C0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3664</TotalTime>
  <Words>2428</Words>
  <Application>Microsoft Office PowerPoint</Application>
  <PresentationFormat>On-screen Show (4:3)</PresentationFormat>
  <Paragraphs>629</Paragraphs>
  <Slides>38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Theme1</vt:lpstr>
      <vt:lpstr>Data Structure COSC 220</vt:lpstr>
      <vt:lpstr>Data Structure COSC 220</vt:lpstr>
      <vt:lpstr>Data Structure COSC 220</vt:lpstr>
      <vt:lpstr>Hash Tables</vt:lpstr>
      <vt:lpstr>Hash Tables (Direct-Address Table)</vt:lpstr>
      <vt:lpstr>Hash Tables</vt:lpstr>
      <vt:lpstr>Hash Tables</vt:lpstr>
      <vt:lpstr>Hash Tables</vt:lpstr>
      <vt:lpstr>Hash Tables</vt:lpstr>
      <vt:lpstr>Hash Table</vt:lpstr>
      <vt:lpstr>Hash Table (Collision Solution by Chaining)</vt:lpstr>
      <vt:lpstr>Hash Table (Collision Solution by Chaining)</vt:lpstr>
      <vt:lpstr>Hash Table (Collision Solution by Chaining)</vt:lpstr>
      <vt:lpstr>Hash Table (Operations in Hashing with Chaining)</vt:lpstr>
      <vt:lpstr>Hash Table (Operations in Hashing with Chaining)</vt:lpstr>
      <vt:lpstr>Hash Table (Operations in Hashing with Chaining)</vt:lpstr>
      <vt:lpstr>Hash Table (Analysis of Hashing with Chaining)</vt:lpstr>
      <vt:lpstr>Hash Table (Analysis of Hashing with Chaining)</vt:lpstr>
      <vt:lpstr>Hash Table (Analysis of Hashing with Chaining)</vt:lpstr>
      <vt:lpstr>Hash Table (Hash Function)</vt:lpstr>
      <vt:lpstr>Hash Table (Hash Function)</vt:lpstr>
      <vt:lpstr>Hash Table (Hash Function: The Division Method)</vt:lpstr>
      <vt:lpstr>Hash Table (Hash Function: The Multiplication Method)</vt:lpstr>
      <vt:lpstr>Hash Table (Hash Function: The Multiplication Method)</vt:lpstr>
      <vt:lpstr>Hash Table (Collision Solution by Open Addressing)</vt:lpstr>
      <vt:lpstr>Hash Table (Collision Solution by Open Addressing)</vt:lpstr>
      <vt:lpstr>Hash Table (Collision Solution by Open Addressing)</vt:lpstr>
      <vt:lpstr>Hash Table (Collision Solution by Open Addressing)</vt:lpstr>
      <vt:lpstr>Hash Table (Collision Solution by Open Addressing)</vt:lpstr>
      <vt:lpstr>Hash Table (Collision Solution by Open Addressing)</vt:lpstr>
      <vt:lpstr>Hash Table (Collision Solution by Open Addressing)</vt:lpstr>
      <vt:lpstr>Hash Table (Collision Solution by Open Addressing)</vt:lpstr>
      <vt:lpstr>Hash Table (Collision Solution by Open Addressing)</vt:lpstr>
      <vt:lpstr>Hash Table (Collision Solution by Open Addressing: Probe Sequences)</vt:lpstr>
      <vt:lpstr>Hash Table (Collision Solution by Open Addressing: Probe Sequences)</vt:lpstr>
      <vt:lpstr>Hash Table (Collision Solution by Open Addressing: Probe Sequences)</vt:lpstr>
      <vt:lpstr>Hash Table (Collision Solution by Open Addressing: Probe Sequences)</vt:lpstr>
      <vt:lpstr>Hash Table (Collision Solution by Open Addressing: Probe Sequences)</vt:lpstr>
    </vt:vector>
  </TitlesOfParts>
  <Company>Salisbury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Information Technology</dc:creator>
  <cp:lastModifiedBy>Information Technology</cp:lastModifiedBy>
  <cp:revision>87</cp:revision>
  <dcterms:created xsi:type="dcterms:W3CDTF">2012-08-09T18:17:59Z</dcterms:created>
  <dcterms:modified xsi:type="dcterms:W3CDTF">2013-03-27T13:52:35Z</dcterms:modified>
</cp:coreProperties>
</file>