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0"/>
  </p:notesMasterIdLst>
  <p:sldIdLst>
    <p:sldId id="302" r:id="rId2"/>
    <p:sldId id="264" r:id="rId3"/>
    <p:sldId id="265" r:id="rId4"/>
    <p:sldId id="256" r:id="rId5"/>
    <p:sldId id="257" r:id="rId6"/>
    <p:sldId id="258" r:id="rId7"/>
    <p:sldId id="268" r:id="rId8"/>
    <p:sldId id="270" r:id="rId9"/>
    <p:sldId id="269" r:id="rId10"/>
    <p:sldId id="292" r:id="rId11"/>
    <p:sldId id="301" r:id="rId12"/>
    <p:sldId id="271" r:id="rId13"/>
    <p:sldId id="259" r:id="rId14"/>
    <p:sldId id="272" r:id="rId15"/>
    <p:sldId id="273" r:id="rId16"/>
    <p:sldId id="303" r:id="rId17"/>
    <p:sldId id="275" r:id="rId18"/>
    <p:sldId id="274" r:id="rId19"/>
    <p:sldId id="304" r:id="rId20"/>
    <p:sldId id="260" r:id="rId21"/>
    <p:sldId id="276" r:id="rId22"/>
    <p:sldId id="280" r:id="rId23"/>
    <p:sldId id="277" r:id="rId24"/>
    <p:sldId id="279" r:id="rId25"/>
    <p:sldId id="305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3" r:id="rId37"/>
    <p:sldId id="294" r:id="rId38"/>
    <p:sldId id="291" r:id="rId39"/>
    <p:sldId id="309" r:id="rId40"/>
    <p:sldId id="299" r:id="rId41"/>
    <p:sldId id="296" r:id="rId42"/>
    <p:sldId id="300" r:id="rId43"/>
    <p:sldId id="295" r:id="rId44"/>
    <p:sldId id="307" r:id="rId45"/>
    <p:sldId id="297" r:id="rId46"/>
    <p:sldId id="308" r:id="rId47"/>
    <p:sldId id="298" r:id="rId48"/>
    <p:sldId id="306" r:id="rId49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475" autoAdjust="0"/>
  </p:normalViewPr>
  <p:slideViewPr>
    <p:cSldViewPr>
      <p:cViewPr>
        <p:scale>
          <a:sx n="90" d="100"/>
          <a:sy n="90" d="100"/>
        </p:scale>
        <p:origin x="-804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296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1.xml"/><Relationship Id="rId13" Type="http://schemas.openxmlformats.org/officeDocument/2006/relationships/slide" Target="slides/slide34.xml"/><Relationship Id="rId18" Type="http://schemas.openxmlformats.org/officeDocument/2006/relationships/slide" Target="slides/slide44.xml"/><Relationship Id="rId3" Type="http://schemas.openxmlformats.org/officeDocument/2006/relationships/slide" Target="slides/slide3.xml"/><Relationship Id="rId7" Type="http://schemas.openxmlformats.org/officeDocument/2006/relationships/slide" Target="slides/slide10.xml"/><Relationship Id="rId12" Type="http://schemas.openxmlformats.org/officeDocument/2006/relationships/slide" Target="slides/slide33.xml"/><Relationship Id="rId17" Type="http://schemas.openxmlformats.org/officeDocument/2006/relationships/slide" Target="slides/slide42.xml"/><Relationship Id="rId2" Type="http://schemas.openxmlformats.org/officeDocument/2006/relationships/slide" Target="slides/slide2.xml"/><Relationship Id="rId16" Type="http://schemas.openxmlformats.org/officeDocument/2006/relationships/slide" Target="slides/slide40.xml"/><Relationship Id="rId20" Type="http://schemas.openxmlformats.org/officeDocument/2006/relationships/slide" Target="slides/slide48.xml"/><Relationship Id="rId1" Type="http://schemas.openxmlformats.org/officeDocument/2006/relationships/slide" Target="slides/slide1.xml"/><Relationship Id="rId6" Type="http://schemas.openxmlformats.org/officeDocument/2006/relationships/slide" Target="slides/slide9.xml"/><Relationship Id="rId11" Type="http://schemas.openxmlformats.org/officeDocument/2006/relationships/slide" Target="slides/slide22.xml"/><Relationship Id="rId5" Type="http://schemas.openxmlformats.org/officeDocument/2006/relationships/slide" Target="slides/slide8.xml"/><Relationship Id="rId15" Type="http://schemas.openxmlformats.org/officeDocument/2006/relationships/slide" Target="slides/slide37.xml"/><Relationship Id="rId10" Type="http://schemas.openxmlformats.org/officeDocument/2006/relationships/slide" Target="slides/slide21.xml"/><Relationship Id="rId19" Type="http://schemas.openxmlformats.org/officeDocument/2006/relationships/slide" Target="slides/slide46.xml"/><Relationship Id="rId4" Type="http://schemas.openxmlformats.org/officeDocument/2006/relationships/slide" Target="slides/slide7.xml"/><Relationship Id="rId9" Type="http://schemas.openxmlformats.org/officeDocument/2006/relationships/slide" Target="slides/slide12.xml"/><Relationship Id="rId14" Type="http://schemas.openxmlformats.org/officeDocument/2006/relationships/slide" Target="slides/slide3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415705-F904-4215-B862-B395DE2188A2}" type="datetimeFigureOut">
              <a:rPr lang="en-US" smtClean="0"/>
              <a:pPr/>
              <a:t>4/10/2013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38D7A5-E61B-4AED-92A4-7051BE6F88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990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9184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D47F2953-78F2-4519-882E-8B698A3E6414}" type="datetime1">
              <a:rPr lang="en-US" smtClean="0"/>
              <a:t>4/10/2013</a:t>
            </a:fld>
            <a:endParaRPr lang="en-US"/>
          </a:p>
        </p:txBody>
      </p:sp>
      <p:sp>
        <p:nvSpPr>
          <p:cNvPr id="29184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COSC320 Design &amp; Analysis of Algorithms        Dr. Sang-Eon Park</a:t>
            </a:r>
            <a:endParaRPr lang="en-US"/>
          </a:p>
        </p:txBody>
      </p:sp>
      <p:sp>
        <p:nvSpPr>
          <p:cNvPr id="29184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EFC8B02-6D3C-451B-AD12-36C7CEE0496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291848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849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850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C3924A-4901-4A4E-9784-379AE68C2BDB}" type="datetime1">
              <a:rPr lang="en-US" smtClean="0"/>
              <a:t>4/10/2013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COSC320 Design &amp; Analysis of Algorithms        Dr. Sang-Eon Park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FC8B02-6D3C-451B-AD12-36C7CEE04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DC7E87-7E71-40B8-BA97-3001570E325C}" type="datetime1">
              <a:rPr lang="en-US" smtClean="0"/>
              <a:t>4/10/2013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COSC320 Design &amp; Analysis of Algorithms        Dr. Sang-Eon Park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FC8B02-6D3C-451B-AD12-36C7CEE04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B704CE-293C-4D83-B563-396551552716}" type="datetime1">
              <a:rPr lang="en-US" smtClean="0"/>
              <a:t>4/10/2013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COSC320 Design &amp; Analysis of Algorithms        Dr. Sang-Eon Park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FC8B02-6D3C-451B-AD12-36C7CEE04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0FB22F-9368-4BDD-843F-7F99F92F1084}" type="datetime1">
              <a:rPr lang="en-US" smtClean="0"/>
              <a:t>4/10/2013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COSC320 Design &amp; Analysis of Algorithms        Dr. Sang-Eon Park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FC8B02-6D3C-451B-AD12-36C7CEE04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1A6B35-F312-4E9E-8F9A-777C683E9ED1}" type="datetime1">
              <a:rPr lang="en-US" smtClean="0"/>
              <a:t>4/10/2013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COSC320 Design &amp; Analysis of Algorithms        Dr. Sang-Eon Park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FC8B02-6D3C-451B-AD12-36C7CEE04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73C4E17-2EB7-4930-BDA4-E4F5D4E22440}" type="datetime1">
              <a:rPr lang="en-US" smtClean="0"/>
              <a:t>4/10/2013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COSC320 Design &amp; Analysis of Algorithms        Dr. Sang-Eon Park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FC8B02-6D3C-451B-AD12-36C7CEE04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B97881-FCF1-426A-8379-30FB43864862}" type="datetime1">
              <a:rPr lang="en-US" smtClean="0"/>
              <a:t>4/10/2013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COSC320 Design &amp; Analysis of Algorithms        Dr. Sang-Eon Park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FC8B02-6D3C-451B-AD12-36C7CEE04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E1D2CD-BAA0-4F4D-B5EC-0FCA5D9A9BEC}" type="datetime1">
              <a:rPr lang="en-US" smtClean="0"/>
              <a:t>4/10/2013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COSC320 Design &amp; Analysis of Algorithms        Dr. Sang-Eon Park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FC8B02-6D3C-451B-AD12-36C7CEE04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B6698E-D91E-496B-A3F7-384C8FFDB04D}" type="datetime1">
              <a:rPr lang="en-US" smtClean="0"/>
              <a:t>4/10/2013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COSC320 Design &amp; Analysis of Algorithms        Dr. Sang-Eon Park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FC8B02-6D3C-451B-AD12-36C7CEE04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88302E-CA06-4BCD-AC03-183299A897B4}" type="datetime1">
              <a:rPr lang="en-US" smtClean="0"/>
              <a:t>4/10/2013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COSC320 Design &amp; Analysis of Algorithms        Dr. Sang-Eon Park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FC8B02-6D3C-451B-AD12-36C7CEE0496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08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fld id="{F15964D0-408D-4704-B8AC-650B45788A10}" type="datetime1">
              <a:rPr lang="en-US" smtClean="0"/>
              <a:t>4/10/2013</a:t>
            </a:fld>
            <a:endParaRPr lang="en-US"/>
          </a:p>
        </p:txBody>
      </p:sp>
      <p:sp>
        <p:nvSpPr>
          <p:cNvPr id="2908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r>
              <a:rPr lang="en-US" smtClean="0"/>
              <a:t>COSC320 Design &amp; Analysis of Algorithms        Dr. Sang-Eon Park</a:t>
            </a:r>
            <a:endParaRPr lang="en-US"/>
          </a:p>
        </p:txBody>
      </p:sp>
      <p:sp>
        <p:nvSpPr>
          <p:cNvPr id="2908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DEFC8B02-6D3C-451B-AD12-36C7CEE0496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0823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290824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25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290826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Preview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Red-Black Tree</a:t>
            </a:r>
          </a:p>
          <a:p>
            <a:pPr lvl="1"/>
            <a:r>
              <a:rPr lang="en-US" dirty="0" smtClean="0"/>
              <a:t>Red-Black Tree Property</a:t>
            </a:r>
          </a:p>
          <a:p>
            <a:pPr lvl="1"/>
            <a:r>
              <a:rPr lang="en-US" dirty="0" smtClean="0"/>
              <a:t>Red-Black Tree Operations</a:t>
            </a:r>
          </a:p>
          <a:p>
            <a:pPr lvl="2"/>
            <a:r>
              <a:rPr lang="en-US" dirty="0" smtClean="0"/>
              <a:t>Rotation</a:t>
            </a:r>
          </a:p>
          <a:p>
            <a:pPr lvl="2"/>
            <a:r>
              <a:rPr lang="en-US" dirty="0" smtClean="0"/>
              <a:t>Insertion</a:t>
            </a:r>
          </a:p>
          <a:p>
            <a:pPr lvl="2"/>
            <a:r>
              <a:rPr lang="en-US" dirty="0" smtClean="0"/>
              <a:t>Deletion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06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Red-Black Tree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 smtClean="0">
                <a:solidFill>
                  <a:srgbClr val="1F497D"/>
                </a:solidFill>
              </a:rPr>
              <a:t>(Operations on RB-Trees)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/>
              <a:t>Operations on red-black trees</a:t>
            </a:r>
          </a:p>
          <a:p>
            <a:pPr>
              <a:buClr>
                <a:schemeClr val="tx2"/>
              </a:buClr>
            </a:pPr>
            <a:r>
              <a:rPr lang="en-US" sz="2000" dirty="0"/>
              <a:t>The non-modifying binary-search-tree operations MINIMUM, MAXIMUM, </a:t>
            </a:r>
            <a:r>
              <a:rPr lang="en-US" sz="2000" dirty="0" smtClean="0"/>
              <a:t>SUCCESSOR, PREDECESSOR</a:t>
            </a:r>
            <a:r>
              <a:rPr lang="en-US" sz="2000" dirty="0"/>
              <a:t>, and SEARCH run in </a:t>
            </a:r>
            <a:r>
              <a:rPr lang="en-US" sz="2000" i="1" dirty="0"/>
              <a:t>O(</a:t>
            </a:r>
            <a:r>
              <a:rPr lang="en-US" sz="2000" dirty="0"/>
              <a:t>height</a:t>
            </a:r>
            <a:r>
              <a:rPr lang="en-US" sz="2000" i="1" dirty="0"/>
              <a:t>) </a:t>
            </a:r>
            <a:r>
              <a:rPr lang="en-US" sz="2000" dirty="0"/>
              <a:t>time. Thus, they </a:t>
            </a:r>
            <a:r>
              <a:rPr lang="en-US" sz="2000" dirty="0" smtClean="0"/>
              <a:t>take </a:t>
            </a:r>
            <a:r>
              <a:rPr lang="en-US" sz="2000" i="1" dirty="0" smtClean="0"/>
              <a:t>O(</a:t>
            </a:r>
            <a:r>
              <a:rPr lang="en-US" sz="2000" dirty="0" smtClean="0"/>
              <a:t>log</a:t>
            </a:r>
            <a:r>
              <a:rPr lang="en-US" sz="2000" baseline="-25000" dirty="0" smtClean="0"/>
              <a:t>2 </a:t>
            </a:r>
            <a:r>
              <a:rPr lang="en-US" sz="2000" i="1" dirty="0" smtClean="0"/>
              <a:t>n</a:t>
            </a:r>
            <a:r>
              <a:rPr lang="en-US" sz="2000" i="1" dirty="0"/>
              <a:t>) </a:t>
            </a:r>
            <a:r>
              <a:rPr lang="en-US" sz="2000" dirty="0"/>
              <a:t>time on red-black </a:t>
            </a:r>
            <a:r>
              <a:rPr lang="en-US" sz="2000" dirty="0" smtClean="0"/>
              <a:t>trees.</a:t>
            </a:r>
          </a:p>
          <a:p>
            <a:pPr>
              <a:buClr>
                <a:schemeClr val="tx2"/>
              </a:buClr>
            </a:pPr>
            <a:r>
              <a:rPr lang="en-US" sz="2000" dirty="0" smtClean="0"/>
              <a:t>Insertion </a:t>
            </a:r>
            <a:r>
              <a:rPr lang="en-US" sz="2000" dirty="0"/>
              <a:t>and deletion are not so </a:t>
            </a:r>
            <a:r>
              <a:rPr lang="en-US" sz="2000" dirty="0" smtClean="0"/>
              <a:t>easy.</a:t>
            </a:r>
          </a:p>
          <a:p>
            <a:pPr>
              <a:buClr>
                <a:schemeClr val="tx2"/>
              </a:buClr>
            </a:pPr>
            <a:r>
              <a:rPr lang="en-US" sz="2000" dirty="0" smtClean="0"/>
              <a:t>If </a:t>
            </a:r>
            <a:r>
              <a:rPr lang="en-US" sz="2000" dirty="0"/>
              <a:t>we insert, what color to make the new node?</a:t>
            </a:r>
          </a:p>
          <a:p>
            <a:pPr lvl="1"/>
            <a:r>
              <a:rPr lang="en-US" sz="1600" dirty="0" smtClean="0"/>
              <a:t>Red: Might </a:t>
            </a:r>
            <a:r>
              <a:rPr lang="en-US" sz="1600" dirty="0"/>
              <a:t>violate property 4 (If a node is red, then both its children are </a:t>
            </a:r>
            <a:r>
              <a:rPr lang="en-US" sz="1600" dirty="0" smtClean="0"/>
              <a:t>black).</a:t>
            </a:r>
            <a:endParaRPr lang="en-US" sz="1600" dirty="0"/>
          </a:p>
          <a:p>
            <a:pPr lvl="1"/>
            <a:r>
              <a:rPr lang="en-US" sz="1600" dirty="0" smtClean="0"/>
              <a:t>Black</a:t>
            </a:r>
            <a:r>
              <a:rPr lang="en-US" sz="1600" dirty="0"/>
              <a:t>:</a:t>
            </a:r>
            <a:r>
              <a:rPr lang="en-US" sz="1600" dirty="0" smtClean="0"/>
              <a:t> </a:t>
            </a:r>
            <a:r>
              <a:rPr lang="en-US" sz="1600" dirty="0"/>
              <a:t>Might violate property 5</a:t>
            </a:r>
            <a:r>
              <a:rPr lang="en-US" sz="1600" dirty="0" smtClean="0"/>
              <a:t>. (same </a:t>
            </a:r>
            <a:r>
              <a:rPr lang="en-US" sz="1600" dirty="0" err="1" smtClean="0"/>
              <a:t>bh</a:t>
            </a:r>
            <a:r>
              <a:rPr lang="en-US" sz="1600" dirty="0" smtClean="0"/>
              <a:t>())</a:t>
            </a:r>
          </a:p>
        </p:txBody>
      </p:sp>
      <p:sp>
        <p:nvSpPr>
          <p:cNvPr id="63" name="Slide Number Placeholder 6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Oval 3"/>
          <p:cNvSpPr/>
          <p:nvPr/>
        </p:nvSpPr>
        <p:spPr bwMode="auto">
          <a:xfrm>
            <a:off x="1066800" y="5105400"/>
            <a:ext cx="228600" cy="228600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x</a:t>
            </a:r>
          </a:p>
        </p:txBody>
      </p:sp>
      <p:sp>
        <p:nvSpPr>
          <p:cNvPr id="5" name="Oval 4"/>
          <p:cNvSpPr/>
          <p:nvPr/>
        </p:nvSpPr>
        <p:spPr bwMode="auto">
          <a:xfrm>
            <a:off x="1371600" y="5410200"/>
            <a:ext cx="228600" cy="228600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762000" y="5410200"/>
            <a:ext cx="228600" cy="228600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8" name="Straight Connector 7"/>
          <p:cNvCxnSpPr>
            <a:stCxn id="4" idx="3"/>
            <a:endCxn id="6" idx="7"/>
          </p:cNvCxnSpPr>
          <p:nvPr/>
        </p:nvCxnSpPr>
        <p:spPr bwMode="auto">
          <a:xfrm flipH="1">
            <a:off x="957122" y="5300522"/>
            <a:ext cx="143156" cy="1431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4" idx="5"/>
            <a:endCxn id="5" idx="1"/>
          </p:cNvCxnSpPr>
          <p:nvPr/>
        </p:nvCxnSpPr>
        <p:spPr bwMode="auto">
          <a:xfrm>
            <a:off x="1261922" y="5300522"/>
            <a:ext cx="143156" cy="1431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Oval 15"/>
          <p:cNvSpPr/>
          <p:nvPr/>
        </p:nvSpPr>
        <p:spPr bwMode="auto">
          <a:xfrm>
            <a:off x="1644501" y="5683101"/>
            <a:ext cx="228600" cy="228600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18" name="Straight Connector 17"/>
          <p:cNvCxnSpPr>
            <a:stCxn id="5" idx="5"/>
            <a:endCxn id="16" idx="1"/>
          </p:cNvCxnSpPr>
          <p:nvPr/>
        </p:nvCxnSpPr>
        <p:spPr bwMode="auto">
          <a:xfrm>
            <a:off x="1566722" y="5605322"/>
            <a:ext cx="111257" cy="11125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Oval 19"/>
          <p:cNvSpPr/>
          <p:nvPr/>
        </p:nvSpPr>
        <p:spPr bwMode="auto">
          <a:xfrm>
            <a:off x="2851299" y="5105400"/>
            <a:ext cx="228600" cy="228600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x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3156099" y="5410200"/>
            <a:ext cx="228600" cy="228600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effectLst/>
                <a:latin typeface="Verdana" pitchFamily="34" charset="0"/>
              </a:rPr>
              <a:t>z</a:t>
            </a:r>
          </a:p>
        </p:txBody>
      </p:sp>
      <p:sp>
        <p:nvSpPr>
          <p:cNvPr id="22" name="Oval 21"/>
          <p:cNvSpPr/>
          <p:nvPr/>
        </p:nvSpPr>
        <p:spPr bwMode="auto">
          <a:xfrm>
            <a:off x="2546499" y="5410200"/>
            <a:ext cx="228600" cy="228600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23" name="Straight Connector 22"/>
          <p:cNvCxnSpPr>
            <a:stCxn id="20" idx="3"/>
            <a:endCxn id="22" idx="7"/>
          </p:cNvCxnSpPr>
          <p:nvPr/>
        </p:nvCxnSpPr>
        <p:spPr bwMode="auto">
          <a:xfrm flipH="1">
            <a:off x="2741621" y="5300522"/>
            <a:ext cx="143156" cy="1431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>
            <a:stCxn id="20" idx="5"/>
            <a:endCxn id="21" idx="1"/>
          </p:cNvCxnSpPr>
          <p:nvPr/>
        </p:nvCxnSpPr>
        <p:spPr bwMode="auto">
          <a:xfrm>
            <a:off x="3046421" y="5300522"/>
            <a:ext cx="143156" cy="1431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Oval 24"/>
          <p:cNvSpPr/>
          <p:nvPr/>
        </p:nvSpPr>
        <p:spPr bwMode="auto">
          <a:xfrm>
            <a:off x="3429000" y="5683101"/>
            <a:ext cx="228600" cy="228600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26" name="Straight Connector 25"/>
          <p:cNvCxnSpPr>
            <a:stCxn id="21" idx="5"/>
            <a:endCxn id="25" idx="1"/>
          </p:cNvCxnSpPr>
          <p:nvPr/>
        </p:nvCxnSpPr>
        <p:spPr bwMode="auto">
          <a:xfrm>
            <a:off x="3351221" y="5605322"/>
            <a:ext cx="111257" cy="11125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Oval 26"/>
          <p:cNvSpPr/>
          <p:nvPr/>
        </p:nvSpPr>
        <p:spPr bwMode="auto">
          <a:xfrm>
            <a:off x="1676400" y="4876800"/>
            <a:ext cx="228600" cy="228600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effectLst/>
                <a:latin typeface="Verdana" pitchFamily="34" charset="0"/>
              </a:rPr>
              <a:t>z</a:t>
            </a:r>
          </a:p>
        </p:txBody>
      </p:sp>
      <p:sp>
        <p:nvSpPr>
          <p:cNvPr id="28" name="Right Arrow 27"/>
          <p:cNvSpPr/>
          <p:nvPr/>
        </p:nvSpPr>
        <p:spPr bwMode="auto">
          <a:xfrm>
            <a:off x="1981200" y="5443678"/>
            <a:ext cx="381000" cy="239423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492101" y="5179368"/>
            <a:ext cx="13272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Insert red node z</a:t>
            </a:r>
            <a:endParaRPr lang="en-US" sz="900" dirty="0"/>
          </a:p>
        </p:txBody>
      </p:sp>
      <p:sp>
        <p:nvSpPr>
          <p:cNvPr id="30" name="Rectangle 29"/>
          <p:cNvSpPr/>
          <p:nvPr/>
        </p:nvSpPr>
        <p:spPr>
          <a:xfrm>
            <a:off x="2396574" y="6019800"/>
            <a:ext cx="133722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/>
              <a:t>violate property 4</a:t>
            </a:r>
          </a:p>
        </p:txBody>
      </p:sp>
      <p:sp>
        <p:nvSpPr>
          <p:cNvPr id="31" name="Oval 30"/>
          <p:cNvSpPr/>
          <p:nvPr/>
        </p:nvSpPr>
        <p:spPr bwMode="auto">
          <a:xfrm>
            <a:off x="4887623" y="5257800"/>
            <a:ext cx="228600" cy="228600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5192423" y="5562600"/>
            <a:ext cx="228600" cy="228600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x</a:t>
            </a:r>
          </a:p>
        </p:txBody>
      </p:sp>
      <p:sp>
        <p:nvSpPr>
          <p:cNvPr id="33" name="Oval 32"/>
          <p:cNvSpPr/>
          <p:nvPr/>
        </p:nvSpPr>
        <p:spPr bwMode="auto">
          <a:xfrm>
            <a:off x="4582823" y="5562600"/>
            <a:ext cx="228600" cy="228600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34" name="Straight Connector 33"/>
          <p:cNvCxnSpPr>
            <a:stCxn id="31" idx="3"/>
            <a:endCxn id="33" idx="7"/>
          </p:cNvCxnSpPr>
          <p:nvPr/>
        </p:nvCxnSpPr>
        <p:spPr bwMode="auto">
          <a:xfrm flipH="1">
            <a:off x="4777945" y="5452922"/>
            <a:ext cx="143156" cy="1431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31" idx="5"/>
            <a:endCxn id="32" idx="1"/>
          </p:cNvCxnSpPr>
          <p:nvPr/>
        </p:nvCxnSpPr>
        <p:spPr bwMode="auto">
          <a:xfrm>
            <a:off x="5082745" y="5452922"/>
            <a:ext cx="143156" cy="1431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6" name="Oval 35"/>
          <p:cNvSpPr/>
          <p:nvPr/>
        </p:nvSpPr>
        <p:spPr bwMode="auto">
          <a:xfrm>
            <a:off x="5465324" y="5835501"/>
            <a:ext cx="228600" cy="228600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37" name="Straight Connector 36"/>
          <p:cNvCxnSpPr>
            <a:stCxn id="32" idx="5"/>
            <a:endCxn id="36" idx="1"/>
          </p:cNvCxnSpPr>
          <p:nvPr/>
        </p:nvCxnSpPr>
        <p:spPr bwMode="auto">
          <a:xfrm>
            <a:off x="5387545" y="5757722"/>
            <a:ext cx="111257" cy="11125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2" name="Oval 41"/>
          <p:cNvSpPr/>
          <p:nvPr/>
        </p:nvSpPr>
        <p:spPr bwMode="auto">
          <a:xfrm>
            <a:off x="5497223" y="50292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900" dirty="0" smtClean="0">
                <a:solidFill>
                  <a:schemeClr val="bg1"/>
                </a:solidFill>
                <a:latin typeface="Verdana" pitchFamily="34" charset="0"/>
              </a:rPr>
              <a:t>z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43" name="Right Arrow 42"/>
          <p:cNvSpPr/>
          <p:nvPr/>
        </p:nvSpPr>
        <p:spPr bwMode="auto">
          <a:xfrm>
            <a:off x="5802023" y="5596078"/>
            <a:ext cx="381000" cy="239423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312924" y="5331768"/>
            <a:ext cx="13272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Insert black node z</a:t>
            </a:r>
            <a:endParaRPr lang="en-US" sz="900" dirty="0"/>
          </a:p>
        </p:txBody>
      </p:sp>
      <p:sp>
        <p:nvSpPr>
          <p:cNvPr id="45" name="Oval 44"/>
          <p:cNvSpPr/>
          <p:nvPr/>
        </p:nvSpPr>
        <p:spPr bwMode="auto">
          <a:xfrm>
            <a:off x="7010400" y="5257800"/>
            <a:ext cx="228600" cy="228600"/>
          </a:xfrm>
          <a:prstGeom prst="ellipse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7315200" y="5562600"/>
            <a:ext cx="228600" cy="228600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x</a:t>
            </a:r>
          </a:p>
        </p:txBody>
      </p:sp>
      <p:sp>
        <p:nvSpPr>
          <p:cNvPr id="47" name="Oval 46"/>
          <p:cNvSpPr/>
          <p:nvPr/>
        </p:nvSpPr>
        <p:spPr bwMode="auto">
          <a:xfrm>
            <a:off x="6705600" y="5562600"/>
            <a:ext cx="228600" cy="228600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48" name="Straight Connector 47"/>
          <p:cNvCxnSpPr>
            <a:stCxn id="45" idx="3"/>
            <a:endCxn id="47" idx="7"/>
          </p:cNvCxnSpPr>
          <p:nvPr/>
        </p:nvCxnSpPr>
        <p:spPr bwMode="auto">
          <a:xfrm flipH="1">
            <a:off x="6900722" y="5452922"/>
            <a:ext cx="143156" cy="1431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>
            <a:stCxn id="45" idx="5"/>
            <a:endCxn id="46" idx="1"/>
          </p:cNvCxnSpPr>
          <p:nvPr/>
        </p:nvCxnSpPr>
        <p:spPr bwMode="auto">
          <a:xfrm>
            <a:off x="7205522" y="5452922"/>
            <a:ext cx="143156" cy="1431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0" name="Oval 49"/>
          <p:cNvSpPr/>
          <p:nvPr/>
        </p:nvSpPr>
        <p:spPr bwMode="auto">
          <a:xfrm>
            <a:off x="7588101" y="5835501"/>
            <a:ext cx="228600" cy="228600"/>
          </a:xfrm>
          <a:prstGeom prst="ellipse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51" name="Straight Connector 50"/>
          <p:cNvCxnSpPr>
            <a:stCxn id="46" idx="5"/>
            <a:endCxn id="50" idx="1"/>
          </p:cNvCxnSpPr>
          <p:nvPr/>
        </p:nvCxnSpPr>
        <p:spPr bwMode="auto">
          <a:xfrm>
            <a:off x="7510322" y="5757722"/>
            <a:ext cx="111257" cy="11125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2" name="Oval 51"/>
          <p:cNvSpPr/>
          <p:nvPr/>
        </p:nvSpPr>
        <p:spPr bwMode="auto">
          <a:xfrm>
            <a:off x="7848600" y="60960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900" dirty="0" smtClean="0">
                <a:solidFill>
                  <a:schemeClr val="bg1"/>
                </a:solidFill>
                <a:latin typeface="Verdana" pitchFamily="34" charset="0"/>
              </a:rPr>
              <a:t>z</a:t>
            </a: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cxnSp>
        <p:nvCxnSpPr>
          <p:cNvPr id="54" name="Straight Connector 53"/>
          <p:cNvCxnSpPr>
            <a:stCxn id="50" idx="5"/>
            <a:endCxn id="52" idx="1"/>
          </p:cNvCxnSpPr>
          <p:nvPr/>
        </p:nvCxnSpPr>
        <p:spPr bwMode="auto">
          <a:xfrm>
            <a:off x="7783223" y="6030623"/>
            <a:ext cx="98855" cy="988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5" name="Rectangle 54"/>
          <p:cNvSpPr/>
          <p:nvPr/>
        </p:nvSpPr>
        <p:spPr>
          <a:xfrm>
            <a:off x="6324600" y="6019800"/>
            <a:ext cx="133722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/>
              <a:t>violate property </a:t>
            </a:r>
            <a:r>
              <a:rPr lang="en-US" sz="1000" dirty="0" smtClean="0"/>
              <a:t>5</a:t>
            </a:r>
            <a:endParaRPr lang="en-US" sz="1000" dirty="0"/>
          </a:p>
        </p:txBody>
      </p:sp>
      <p:sp>
        <p:nvSpPr>
          <p:cNvPr id="56" name="TextBox 55"/>
          <p:cNvSpPr txBox="1"/>
          <p:nvPr/>
        </p:nvSpPr>
        <p:spPr>
          <a:xfrm>
            <a:off x="4724401" y="6474768"/>
            <a:ext cx="7619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 smtClean="0"/>
              <a:t>bh</a:t>
            </a:r>
            <a:r>
              <a:rPr lang="en-US" sz="900" dirty="0" smtClean="0"/>
              <a:t>(x)= n</a:t>
            </a:r>
            <a:endParaRPr lang="en-US" sz="900" dirty="0"/>
          </a:p>
        </p:txBody>
      </p:sp>
      <p:sp>
        <p:nvSpPr>
          <p:cNvPr id="57" name="TextBox 56"/>
          <p:cNvSpPr txBox="1"/>
          <p:nvPr/>
        </p:nvSpPr>
        <p:spPr>
          <a:xfrm>
            <a:off x="7543800" y="5486400"/>
            <a:ext cx="7619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 smtClean="0"/>
              <a:t>bh</a:t>
            </a:r>
            <a:r>
              <a:rPr lang="en-US" sz="900" dirty="0" smtClean="0"/>
              <a:t>(x)= ??</a:t>
            </a:r>
            <a:endParaRPr lang="en-US" sz="900" dirty="0"/>
          </a:p>
        </p:txBody>
      </p:sp>
      <p:cxnSp>
        <p:nvCxnSpPr>
          <p:cNvPr id="59" name="Straight Connector 58"/>
          <p:cNvCxnSpPr>
            <a:stCxn id="32" idx="3"/>
          </p:cNvCxnSpPr>
          <p:nvPr/>
        </p:nvCxnSpPr>
        <p:spPr bwMode="auto">
          <a:xfrm flipH="1">
            <a:off x="5105400" y="5757722"/>
            <a:ext cx="120501" cy="11125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/>
          <p:cNvCxnSpPr>
            <a:stCxn id="46" idx="3"/>
          </p:cNvCxnSpPr>
          <p:nvPr/>
        </p:nvCxnSpPr>
        <p:spPr bwMode="auto">
          <a:xfrm flipH="1">
            <a:off x="7277100" y="5757722"/>
            <a:ext cx="71578" cy="11125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71643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Red-Black Tree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(Operations on RB-Trees)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sz="2400" dirty="0"/>
              <a:t>If we delete, thus removing a node, what color was the node that was removed</a:t>
            </a:r>
            <a:r>
              <a:rPr lang="en-US" sz="2400" dirty="0" smtClean="0"/>
              <a:t>?</a:t>
            </a:r>
          </a:p>
          <a:p>
            <a:pPr lvl="1"/>
            <a:r>
              <a:rPr lang="en-US" sz="2000" dirty="0" smtClean="0"/>
              <a:t>Red: </a:t>
            </a:r>
            <a:r>
              <a:rPr lang="en-US" sz="2000" dirty="0"/>
              <a:t>OK, since we </a:t>
            </a:r>
            <a:r>
              <a:rPr lang="en-US" sz="2000" dirty="0" smtClean="0"/>
              <a:t>won’t </a:t>
            </a:r>
            <a:r>
              <a:rPr lang="en-US" sz="2000" dirty="0"/>
              <a:t>have changed any black-heights, nor will we </a:t>
            </a:r>
            <a:r>
              <a:rPr lang="en-US" sz="2000" dirty="0" smtClean="0"/>
              <a:t>have created </a:t>
            </a:r>
            <a:r>
              <a:rPr lang="en-US" sz="2000" dirty="0"/>
              <a:t>two red nodes in a row. Also, cannot cause a violation of property </a:t>
            </a:r>
            <a:r>
              <a:rPr lang="en-US" sz="2000" dirty="0" smtClean="0"/>
              <a:t>2, since </a:t>
            </a:r>
            <a:r>
              <a:rPr lang="en-US" sz="2000" dirty="0"/>
              <a:t>if the removed node was red, it could not have been the root</a:t>
            </a:r>
            <a:r>
              <a:rPr lang="en-US" sz="2000" dirty="0" smtClean="0"/>
              <a:t>.</a:t>
            </a:r>
          </a:p>
          <a:p>
            <a:pPr lvl="1"/>
            <a:r>
              <a:rPr lang="en-US" sz="2000" dirty="0" smtClean="0"/>
              <a:t>Black: </a:t>
            </a:r>
            <a:r>
              <a:rPr lang="en-US" sz="2000" dirty="0"/>
              <a:t>Could cause there to be two reds in a row (violating property 4), </a:t>
            </a:r>
            <a:r>
              <a:rPr lang="en-US" sz="2000" dirty="0" smtClean="0"/>
              <a:t>and can </a:t>
            </a:r>
            <a:r>
              <a:rPr lang="en-US" sz="2000" dirty="0"/>
              <a:t>also cause a violation of property 5. Could also cause a violation of </a:t>
            </a:r>
            <a:r>
              <a:rPr lang="en-US" sz="2000" dirty="0" smtClean="0"/>
              <a:t>property 2</a:t>
            </a:r>
            <a:r>
              <a:rPr lang="en-US" sz="2000" dirty="0"/>
              <a:t>, if the removed node was the root and its </a:t>
            </a:r>
            <a:r>
              <a:rPr lang="en-US" sz="2000" dirty="0" smtClean="0"/>
              <a:t>child (which </a:t>
            </a:r>
            <a:r>
              <a:rPr lang="en-US" sz="2000" dirty="0"/>
              <a:t>becomes the </a:t>
            </a:r>
            <a:r>
              <a:rPr lang="en-US" sz="2000" dirty="0" smtClean="0"/>
              <a:t>new root) was </a:t>
            </a:r>
            <a:r>
              <a:rPr lang="en-US" sz="2000" dirty="0"/>
              <a:t>red.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762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Red-Black Tree</a:t>
            </a:r>
            <a:br>
              <a:rPr lang="en-US" dirty="0" smtClean="0"/>
            </a:br>
            <a:r>
              <a:rPr lang="en-US" sz="3200" dirty="0" smtClean="0"/>
              <a:t>(functions: Rotation)</a:t>
            </a:r>
            <a:endParaRPr lang="en-US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sz="2400" dirty="0" smtClean="0"/>
              <a:t>After delete or insert a new node on a red-black tree, the result might  violate the red-black tree properties.</a:t>
            </a:r>
          </a:p>
          <a:p>
            <a:pPr>
              <a:buClr>
                <a:schemeClr val="tx2"/>
              </a:buClr>
            </a:pPr>
            <a:r>
              <a:rPr lang="en-US" sz="2400" u="sng" dirty="0" smtClean="0"/>
              <a:t>Rotation</a:t>
            </a:r>
            <a:r>
              <a:rPr lang="en-US" sz="2400" dirty="0" smtClean="0"/>
              <a:t> and </a:t>
            </a:r>
            <a:r>
              <a:rPr lang="en-US" sz="2400" u="sng" dirty="0" smtClean="0"/>
              <a:t>recoloring</a:t>
            </a:r>
            <a:r>
              <a:rPr lang="en-US" sz="2400" dirty="0" smtClean="0"/>
              <a:t> are used </a:t>
            </a:r>
            <a:r>
              <a:rPr lang="en-US" sz="2400" dirty="0"/>
              <a:t>to restore these properties after insert or delete node</a:t>
            </a:r>
            <a:endParaRPr lang="en-US" sz="2400" dirty="0" smtClean="0"/>
          </a:p>
          <a:p>
            <a:pPr>
              <a:buClr>
                <a:schemeClr val="tx2"/>
              </a:buClr>
            </a:pPr>
            <a:r>
              <a:rPr lang="en-US" sz="2400" dirty="0" smtClean="0"/>
              <a:t>There are </a:t>
            </a:r>
            <a:r>
              <a:rPr lang="en-US" sz="2400" dirty="0" err="1" smtClean="0"/>
              <a:t>Left_Rotate</a:t>
            </a:r>
            <a:r>
              <a:rPr lang="en-US" sz="2400" dirty="0" smtClean="0"/>
              <a:t>() and </a:t>
            </a:r>
            <a:r>
              <a:rPr lang="en-US" sz="2400" dirty="0" err="1" smtClean="0"/>
              <a:t>Right_Roate</a:t>
            </a:r>
            <a:r>
              <a:rPr lang="en-US" sz="2400" dirty="0" smtClean="0"/>
              <a:t>() to restore theses properties.</a:t>
            </a:r>
          </a:p>
          <a:p>
            <a:pPr>
              <a:buClr>
                <a:schemeClr val="tx2"/>
              </a:buClr>
            </a:pPr>
            <a:r>
              <a:rPr lang="en-US" sz="2400" dirty="0" smtClean="0"/>
              <a:t>Rotation running time are both constant time O(1)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04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Red-Black Tree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(functions: Rotation)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Oval 2"/>
          <p:cNvSpPr/>
          <p:nvPr/>
        </p:nvSpPr>
        <p:spPr bwMode="auto">
          <a:xfrm>
            <a:off x="2419600" y="2362200"/>
            <a:ext cx="609600" cy="609600"/>
          </a:xfrm>
          <a:prstGeom prst="ellipse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" name="Oval 3"/>
          <p:cNvSpPr/>
          <p:nvPr/>
        </p:nvSpPr>
        <p:spPr bwMode="auto">
          <a:xfrm>
            <a:off x="1657600" y="3352800"/>
            <a:ext cx="609600" cy="6096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" name="Isosceles Triangle 4"/>
          <p:cNvSpPr/>
          <p:nvPr/>
        </p:nvSpPr>
        <p:spPr bwMode="auto">
          <a:xfrm>
            <a:off x="1048000" y="4419600"/>
            <a:ext cx="533400" cy="9906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Verdana" pitchFamily="34" charset="0"/>
                <a:sym typeface="Symbol"/>
              </a:rPr>
              <a:t>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" name="Isosceles Triangle 5"/>
          <p:cNvSpPr/>
          <p:nvPr/>
        </p:nvSpPr>
        <p:spPr bwMode="auto">
          <a:xfrm>
            <a:off x="2267200" y="4419600"/>
            <a:ext cx="533400" cy="9906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sym typeface="Symbol"/>
              </a:rPr>
              <a:t>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" name="Isosceles Triangle 6"/>
          <p:cNvSpPr/>
          <p:nvPr/>
        </p:nvSpPr>
        <p:spPr bwMode="auto">
          <a:xfrm>
            <a:off x="3257800" y="3352800"/>
            <a:ext cx="533400" cy="9906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Verdana" pitchFamily="34" charset="0"/>
                <a:sym typeface="Symbol"/>
              </a:rPr>
              <a:t></a:t>
            </a:r>
            <a:endParaRPr lang="en-US" dirty="0">
              <a:latin typeface="Verdana" pitchFamily="34" charset="0"/>
            </a:endParaRPr>
          </a:p>
        </p:txBody>
      </p:sp>
      <p:cxnSp>
        <p:nvCxnSpPr>
          <p:cNvPr id="9" name="Straight Connector 8"/>
          <p:cNvCxnSpPr>
            <a:stCxn id="3" idx="3"/>
            <a:endCxn id="4" idx="0"/>
          </p:cNvCxnSpPr>
          <p:nvPr/>
        </p:nvCxnSpPr>
        <p:spPr bwMode="auto">
          <a:xfrm rot="5400000">
            <a:off x="2000500" y="2844426"/>
            <a:ext cx="470274" cy="5464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stCxn id="3" idx="5"/>
            <a:endCxn id="7" idx="0"/>
          </p:cNvCxnSpPr>
          <p:nvPr/>
        </p:nvCxnSpPr>
        <p:spPr bwMode="auto">
          <a:xfrm rot="16200000" flipH="1">
            <a:off x="2997076" y="2825376"/>
            <a:ext cx="470274" cy="5845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4" idx="3"/>
            <a:endCxn id="5" idx="0"/>
          </p:cNvCxnSpPr>
          <p:nvPr/>
        </p:nvCxnSpPr>
        <p:spPr bwMode="auto">
          <a:xfrm rot="5400000">
            <a:off x="1257550" y="3930276"/>
            <a:ext cx="546474" cy="4321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4" idx="5"/>
            <a:endCxn id="6" idx="0"/>
          </p:cNvCxnSpPr>
          <p:nvPr/>
        </p:nvCxnSpPr>
        <p:spPr bwMode="auto">
          <a:xfrm rot="16200000" flipH="1">
            <a:off x="2082676" y="3968376"/>
            <a:ext cx="546474" cy="3559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Oval 15"/>
          <p:cNvSpPr/>
          <p:nvPr/>
        </p:nvSpPr>
        <p:spPr bwMode="auto">
          <a:xfrm>
            <a:off x="6324600" y="2362200"/>
            <a:ext cx="609600" cy="6096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7086600" y="3352800"/>
            <a:ext cx="609600" cy="609600"/>
          </a:xfrm>
          <a:prstGeom prst="ellipse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y</a:t>
            </a:r>
          </a:p>
        </p:txBody>
      </p:sp>
      <p:sp>
        <p:nvSpPr>
          <p:cNvPr id="18" name="Isosceles Triangle 17"/>
          <p:cNvSpPr/>
          <p:nvPr/>
        </p:nvSpPr>
        <p:spPr bwMode="auto">
          <a:xfrm>
            <a:off x="6477000" y="4419600"/>
            <a:ext cx="533400" cy="9906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Verdana" pitchFamily="34" charset="0"/>
                <a:sym typeface="Symbol"/>
              </a:rPr>
              <a:t></a:t>
            </a:r>
            <a:endParaRPr lang="en-US" dirty="0">
              <a:latin typeface="Verdana" pitchFamily="34" charset="0"/>
            </a:endParaRPr>
          </a:p>
        </p:txBody>
      </p:sp>
      <p:sp>
        <p:nvSpPr>
          <p:cNvPr id="19" name="Isosceles Triangle 18"/>
          <p:cNvSpPr/>
          <p:nvPr/>
        </p:nvSpPr>
        <p:spPr bwMode="auto">
          <a:xfrm>
            <a:off x="7696200" y="4419600"/>
            <a:ext cx="533400" cy="9906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sym typeface="Symbol"/>
              </a:rPr>
              <a:t>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0" name="Isosceles Triangle 19"/>
          <p:cNvSpPr/>
          <p:nvPr/>
        </p:nvSpPr>
        <p:spPr bwMode="auto">
          <a:xfrm>
            <a:off x="5696200" y="3352800"/>
            <a:ext cx="533400" cy="9906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sym typeface="Symbol"/>
              </a:rPr>
              <a:t>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23" name="Straight Connector 22"/>
          <p:cNvCxnSpPr>
            <a:stCxn id="17" idx="3"/>
            <a:endCxn id="18" idx="0"/>
          </p:cNvCxnSpPr>
          <p:nvPr/>
        </p:nvCxnSpPr>
        <p:spPr bwMode="auto">
          <a:xfrm rot="5400000">
            <a:off x="6686550" y="3930276"/>
            <a:ext cx="546474" cy="4321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>
            <a:stCxn id="17" idx="5"/>
            <a:endCxn id="19" idx="0"/>
          </p:cNvCxnSpPr>
          <p:nvPr/>
        </p:nvCxnSpPr>
        <p:spPr bwMode="auto">
          <a:xfrm rot="16200000" flipH="1">
            <a:off x="7511676" y="3968376"/>
            <a:ext cx="546474" cy="3559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>
            <a:stCxn id="16" idx="3"/>
            <a:endCxn id="20" idx="0"/>
          </p:cNvCxnSpPr>
          <p:nvPr/>
        </p:nvCxnSpPr>
        <p:spPr bwMode="auto">
          <a:xfrm rot="5400000">
            <a:off x="5953250" y="2892176"/>
            <a:ext cx="470274" cy="4509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16" idx="5"/>
            <a:endCxn id="17" idx="0"/>
          </p:cNvCxnSpPr>
          <p:nvPr/>
        </p:nvCxnSpPr>
        <p:spPr bwMode="auto">
          <a:xfrm rot="16200000" flipH="1">
            <a:off x="6883026" y="2844426"/>
            <a:ext cx="470274" cy="5464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TextBox 32"/>
          <p:cNvSpPr txBox="1"/>
          <p:nvPr/>
        </p:nvSpPr>
        <p:spPr>
          <a:xfrm>
            <a:off x="3562600" y="2524679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Left_Rotate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(T, x)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562600" y="481068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Right_Rotate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(T, x)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6" name="Left Arrow 35"/>
          <p:cNvSpPr/>
          <p:nvPr/>
        </p:nvSpPr>
        <p:spPr bwMode="auto">
          <a:xfrm>
            <a:off x="4096000" y="3200400"/>
            <a:ext cx="990600" cy="304800"/>
          </a:xfrm>
          <a:prstGeom prst="lef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7" name="Left Arrow 36"/>
          <p:cNvSpPr/>
          <p:nvPr/>
        </p:nvSpPr>
        <p:spPr bwMode="auto">
          <a:xfrm rot="10800000">
            <a:off x="4096000" y="4419600"/>
            <a:ext cx="990600" cy="304800"/>
          </a:xfrm>
          <a:prstGeom prst="lef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585788" y="1691030"/>
            <a:ext cx="2732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x</a:t>
            </a:r>
            <a:endParaRPr lang="en-US" sz="1400" dirty="0"/>
          </a:p>
        </p:txBody>
      </p:sp>
      <p:cxnSp>
        <p:nvCxnSpPr>
          <p:cNvPr id="25" name="Straight Arrow Connector 24"/>
          <p:cNvCxnSpPr>
            <a:stCxn id="21" idx="2"/>
            <a:endCxn id="3" idx="0"/>
          </p:cNvCxnSpPr>
          <p:nvPr/>
        </p:nvCxnSpPr>
        <p:spPr bwMode="auto">
          <a:xfrm>
            <a:off x="2722407" y="1998807"/>
            <a:ext cx="1993" cy="36339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6486618" y="1691030"/>
            <a:ext cx="2732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x</a:t>
            </a:r>
            <a:endParaRPr lang="en-US" sz="1400" dirty="0"/>
          </a:p>
        </p:txBody>
      </p:sp>
      <p:cxnSp>
        <p:nvCxnSpPr>
          <p:cNvPr id="29" name="Straight Arrow Connector 28"/>
          <p:cNvCxnSpPr>
            <a:stCxn id="32" idx="2"/>
            <a:endCxn id="16" idx="0"/>
          </p:cNvCxnSpPr>
          <p:nvPr/>
        </p:nvCxnSpPr>
        <p:spPr bwMode="auto">
          <a:xfrm>
            <a:off x="6623237" y="1998807"/>
            <a:ext cx="6163" cy="36339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Curved Right Arrow 29"/>
          <p:cNvSpPr/>
          <p:nvPr/>
        </p:nvSpPr>
        <p:spPr bwMode="auto">
          <a:xfrm rot="10800000">
            <a:off x="7239000" y="2448479"/>
            <a:ext cx="215526" cy="447121"/>
          </a:xfrm>
          <a:prstGeom prst="curved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1" name="Curved Left Arrow 30"/>
          <p:cNvSpPr/>
          <p:nvPr/>
        </p:nvSpPr>
        <p:spPr bwMode="auto">
          <a:xfrm rot="10800000">
            <a:off x="1918074" y="2362200"/>
            <a:ext cx="215526" cy="457200"/>
          </a:xfrm>
          <a:prstGeom prst="curvedLef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Red-Black Tree</a:t>
            </a:r>
            <a:br>
              <a:rPr lang="en-US" dirty="0" smtClean="0"/>
            </a:br>
            <a:r>
              <a:rPr lang="en-US" sz="3200" dirty="0" smtClean="0"/>
              <a:t>(functions: Left Rotation)</a:t>
            </a:r>
            <a:endParaRPr lang="en-US" sz="3200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" name="Oval 2"/>
          <p:cNvSpPr/>
          <p:nvPr/>
        </p:nvSpPr>
        <p:spPr bwMode="auto">
          <a:xfrm>
            <a:off x="6705600" y="2362200"/>
            <a:ext cx="609600" cy="609600"/>
          </a:xfrm>
          <a:prstGeom prst="ellipse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Verdana" pitchFamily="34" charset="0"/>
              </a:rPr>
              <a:t>B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" name="Oval 3"/>
          <p:cNvSpPr/>
          <p:nvPr/>
        </p:nvSpPr>
        <p:spPr bwMode="auto">
          <a:xfrm>
            <a:off x="5943600" y="3352800"/>
            <a:ext cx="609600" cy="6096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Verdana" pitchFamily="34" charset="0"/>
              </a:rPr>
              <a:t>A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" name="Isosceles Triangle 4"/>
          <p:cNvSpPr/>
          <p:nvPr/>
        </p:nvSpPr>
        <p:spPr bwMode="auto">
          <a:xfrm>
            <a:off x="5334000" y="4419600"/>
            <a:ext cx="533400" cy="9906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Verdana" pitchFamily="34" charset="0"/>
                <a:sym typeface="Symbol"/>
              </a:rPr>
              <a:t>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" name="Isosceles Triangle 5"/>
          <p:cNvSpPr/>
          <p:nvPr/>
        </p:nvSpPr>
        <p:spPr bwMode="auto">
          <a:xfrm>
            <a:off x="6553200" y="4419600"/>
            <a:ext cx="533400" cy="9906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sym typeface="Symbol"/>
              </a:rPr>
              <a:t>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" name="Isosceles Triangle 6"/>
          <p:cNvSpPr/>
          <p:nvPr/>
        </p:nvSpPr>
        <p:spPr bwMode="auto">
          <a:xfrm>
            <a:off x="7543800" y="3352800"/>
            <a:ext cx="533400" cy="9906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Verdana" pitchFamily="34" charset="0"/>
                <a:sym typeface="Symbol"/>
              </a:rPr>
              <a:t></a:t>
            </a:r>
            <a:endParaRPr lang="en-US" dirty="0">
              <a:latin typeface="Verdana" pitchFamily="34" charset="0"/>
            </a:endParaRPr>
          </a:p>
        </p:txBody>
      </p:sp>
      <p:cxnSp>
        <p:nvCxnSpPr>
          <p:cNvPr id="9" name="Straight Connector 8"/>
          <p:cNvCxnSpPr>
            <a:stCxn id="3" idx="3"/>
            <a:endCxn id="4" idx="0"/>
          </p:cNvCxnSpPr>
          <p:nvPr/>
        </p:nvCxnSpPr>
        <p:spPr bwMode="auto">
          <a:xfrm rot="5400000">
            <a:off x="6286500" y="2844426"/>
            <a:ext cx="470274" cy="5464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stCxn id="3" idx="5"/>
            <a:endCxn id="7" idx="0"/>
          </p:cNvCxnSpPr>
          <p:nvPr/>
        </p:nvCxnSpPr>
        <p:spPr bwMode="auto">
          <a:xfrm rot="16200000" flipH="1">
            <a:off x="7283076" y="2825376"/>
            <a:ext cx="470274" cy="5845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4" idx="3"/>
            <a:endCxn id="5" idx="0"/>
          </p:cNvCxnSpPr>
          <p:nvPr/>
        </p:nvCxnSpPr>
        <p:spPr bwMode="auto">
          <a:xfrm rot="5400000">
            <a:off x="5543550" y="3930276"/>
            <a:ext cx="546474" cy="4321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4" idx="5"/>
            <a:endCxn id="6" idx="0"/>
          </p:cNvCxnSpPr>
          <p:nvPr/>
        </p:nvCxnSpPr>
        <p:spPr bwMode="auto">
          <a:xfrm rot="16200000" flipH="1">
            <a:off x="6368676" y="3968376"/>
            <a:ext cx="546474" cy="3559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TextBox 32"/>
          <p:cNvSpPr txBox="1"/>
          <p:nvPr/>
        </p:nvSpPr>
        <p:spPr>
          <a:xfrm>
            <a:off x="3276600" y="26024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Left_Rotate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(T, x)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1771400" y="2362200"/>
            <a:ext cx="609600" cy="6096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Verdana" pitchFamily="34" charset="0"/>
              </a:rPr>
              <a:t>A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2533400" y="3352800"/>
            <a:ext cx="609600" cy="609600"/>
          </a:xfrm>
          <a:prstGeom prst="ellipse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Verdana" pitchFamily="34" charset="0"/>
              </a:rPr>
              <a:t>B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9" name="Isosceles Triangle 28"/>
          <p:cNvSpPr/>
          <p:nvPr/>
        </p:nvSpPr>
        <p:spPr bwMode="auto">
          <a:xfrm>
            <a:off x="1923800" y="4419600"/>
            <a:ext cx="533400" cy="9906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Verdana" pitchFamily="34" charset="0"/>
                <a:sym typeface="Symbol"/>
              </a:rPr>
              <a:t></a:t>
            </a:r>
            <a:endParaRPr lang="en-US" dirty="0">
              <a:latin typeface="Verdana" pitchFamily="34" charset="0"/>
            </a:endParaRPr>
          </a:p>
        </p:txBody>
      </p:sp>
      <p:sp>
        <p:nvSpPr>
          <p:cNvPr id="30" name="Isosceles Triangle 29"/>
          <p:cNvSpPr/>
          <p:nvPr/>
        </p:nvSpPr>
        <p:spPr bwMode="auto">
          <a:xfrm>
            <a:off x="3143000" y="4419600"/>
            <a:ext cx="533400" cy="9906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sym typeface="Symbol"/>
              </a:rPr>
              <a:t>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1" name="Isosceles Triangle 30"/>
          <p:cNvSpPr/>
          <p:nvPr/>
        </p:nvSpPr>
        <p:spPr bwMode="auto">
          <a:xfrm>
            <a:off x="1143000" y="3352800"/>
            <a:ext cx="533400" cy="9906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sym typeface="Symbol"/>
              </a:rPr>
              <a:t>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32" name="Straight Connector 31"/>
          <p:cNvCxnSpPr>
            <a:stCxn id="27" idx="3"/>
            <a:endCxn id="29" idx="0"/>
          </p:cNvCxnSpPr>
          <p:nvPr/>
        </p:nvCxnSpPr>
        <p:spPr bwMode="auto">
          <a:xfrm rot="5400000">
            <a:off x="2133350" y="3930276"/>
            <a:ext cx="546474" cy="4321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27" idx="5"/>
            <a:endCxn id="30" idx="0"/>
          </p:cNvCxnSpPr>
          <p:nvPr/>
        </p:nvCxnSpPr>
        <p:spPr bwMode="auto">
          <a:xfrm rot="16200000" flipH="1">
            <a:off x="2958476" y="3968376"/>
            <a:ext cx="546474" cy="3559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>
            <a:stCxn id="25" idx="3"/>
            <a:endCxn id="31" idx="0"/>
          </p:cNvCxnSpPr>
          <p:nvPr/>
        </p:nvCxnSpPr>
        <p:spPr bwMode="auto">
          <a:xfrm rot="5400000">
            <a:off x="1400050" y="2892176"/>
            <a:ext cx="470274" cy="4509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>
            <a:stCxn id="25" idx="5"/>
            <a:endCxn id="27" idx="0"/>
          </p:cNvCxnSpPr>
          <p:nvPr/>
        </p:nvCxnSpPr>
        <p:spPr bwMode="auto">
          <a:xfrm rot="16200000" flipH="1">
            <a:off x="2329826" y="2844426"/>
            <a:ext cx="470274" cy="5464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0" name="Right Arrow 39"/>
          <p:cNvSpPr/>
          <p:nvPr/>
        </p:nvSpPr>
        <p:spPr bwMode="auto">
          <a:xfrm>
            <a:off x="4419600" y="3810000"/>
            <a:ext cx="533400" cy="4572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143000" y="2266664"/>
            <a:ext cx="3209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prstClr val="black"/>
                </a:solidFill>
                <a:latin typeface="Verdana" pitchFamily="34" charset="0"/>
              </a:rPr>
              <a:t>x</a:t>
            </a:r>
          </a:p>
        </p:txBody>
      </p:sp>
      <p:sp>
        <p:nvSpPr>
          <p:cNvPr id="19" name="Curved Right Arrow 18"/>
          <p:cNvSpPr/>
          <p:nvPr/>
        </p:nvSpPr>
        <p:spPr bwMode="auto">
          <a:xfrm rot="10629837">
            <a:off x="2838200" y="2292537"/>
            <a:ext cx="215526" cy="589988"/>
          </a:xfrm>
          <a:prstGeom prst="curved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21" name="Straight Arrow Connector 20"/>
          <p:cNvCxnSpPr>
            <a:stCxn id="16" idx="3"/>
            <a:endCxn id="25" idx="1"/>
          </p:cNvCxnSpPr>
          <p:nvPr/>
        </p:nvCxnSpPr>
        <p:spPr bwMode="auto">
          <a:xfrm>
            <a:off x="1463921" y="2451330"/>
            <a:ext cx="396753" cy="14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22995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Red-Black Tree</a:t>
            </a:r>
            <a:br>
              <a:rPr lang="en-US" dirty="0" smtClean="0"/>
            </a:br>
            <a:r>
              <a:rPr lang="en-US" sz="3200" dirty="0" smtClean="0"/>
              <a:t>(functions: Left Rotation)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457200" y="1476613"/>
            <a:ext cx="8077200" cy="375487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LEFT-ROTATE(T, x)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 1</a:t>
            </a:r>
            <a:r>
              <a:rPr lang="en-US" altLang="ko-KR" sz="14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	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y=x-&gt;right;         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S Gothic" pitchFamily="49" charset="-128"/>
                <a:cs typeface="Arial" pitchFamily="34" charset="0"/>
              </a:rPr>
              <a:t>//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 Set y.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 2 </a:t>
            </a:r>
            <a:r>
              <a:rPr lang="en-US" altLang="ko-KR" sz="14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	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x-&gt;right=y-&gt;left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S Gothic" pitchFamily="49" charset="-128"/>
                <a:cs typeface="Arial" pitchFamily="34" charset="0"/>
              </a:rPr>
              <a:t>//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 Turn </a:t>
            </a:r>
            <a:r>
              <a:rPr kumimoji="0" lang="en-US" altLang="ko-KR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y's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 left </a:t>
            </a:r>
            <a:r>
              <a:rPr kumimoji="0" lang="en-US" altLang="ko-KR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subtree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 into </a:t>
            </a:r>
            <a:r>
              <a:rPr kumimoji="0" lang="en-US" altLang="ko-KR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x's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 right </a:t>
            </a:r>
            <a:r>
              <a:rPr kumimoji="0" lang="en-US" altLang="ko-KR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subtree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 3  	y-&gt;left-&gt;parent = x;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 4 	y-&gt;parent = x-&gt;parent             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S Gothic" pitchFamily="49" charset="-128"/>
                <a:cs typeface="Arial" pitchFamily="34" charset="0"/>
              </a:rPr>
              <a:t>//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 Link </a:t>
            </a:r>
            <a:r>
              <a:rPr kumimoji="0" lang="en-US" altLang="ko-KR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x's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 parent to y.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ea typeface="Malgun Gothic" pitchFamily="34" charset="-127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 5 </a:t>
            </a:r>
            <a:r>
              <a:rPr lang="en-US" altLang="ko-KR" sz="14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	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if x-&gt;parent==nil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 6</a:t>
            </a:r>
            <a:r>
              <a:rPr lang="en-US" altLang="ko-KR" sz="14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	</a:t>
            </a:r>
            <a:r>
              <a:rPr lang="en-US" altLang="ko-KR" sz="1400" dirty="0" smtClean="0">
                <a:latin typeface="Courier New" pitchFamily="49" charset="0"/>
                <a:ea typeface="Malgun Gothic" pitchFamily="34" charset="-127"/>
                <a:cs typeface="Arial" pitchFamily="34" charset="0"/>
              </a:rPr>
              <a:t>	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T-&gt;root =y;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 7	else if x == x-&gt;parent-&gt;left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 8</a:t>
            </a:r>
            <a:r>
              <a:rPr lang="en-US" altLang="ko-KR" sz="14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	</a:t>
            </a:r>
            <a:r>
              <a:rPr lang="en-US" altLang="ko-KR" sz="1400" dirty="0" smtClean="0">
                <a:latin typeface="Courier New" pitchFamily="49" charset="0"/>
                <a:ea typeface="Malgun Gothic" pitchFamily="34" charset="-127"/>
                <a:cs typeface="Arial" pitchFamily="34" charset="0"/>
              </a:rPr>
              <a:t>	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x-&gt;parent-&gt;left = y;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 9	else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ko-KR" sz="1400" dirty="0" smtClean="0">
                <a:latin typeface="Courier New" pitchFamily="49" charset="0"/>
                <a:ea typeface="Malgun Gothic" pitchFamily="34" charset="-127"/>
                <a:cs typeface="Arial" pitchFamily="34" charset="0"/>
              </a:rPr>
              <a:t>10		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x-&gt;parent-&gt;right = y;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lain" startAt="10"/>
              <a:tabLst/>
            </a:pPr>
            <a:endParaRPr kumimoji="0" lang="en-US" altLang="ko-K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ea typeface="Malgun Gothic" pitchFamily="34" charset="-127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11	y-&gt;left = x;             //Put x on </a:t>
            </a:r>
            <a:r>
              <a:rPr kumimoji="0" lang="en-US" altLang="ko-KR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y's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 left.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12	x-&gt;parent = y;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}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5486400"/>
            <a:ext cx="563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Running time of </a:t>
            </a:r>
            <a:r>
              <a:rPr lang="en-US" dirty="0" err="1" smtClean="0"/>
              <a:t>Left_Rotate</a:t>
            </a:r>
            <a:r>
              <a:rPr lang="en-US" dirty="0" smtClean="0"/>
              <a:t> is </a:t>
            </a:r>
            <a:r>
              <a:rPr lang="en-US" dirty="0" smtClean="0">
                <a:sym typeface="Symbol"/>
              </a:rPr>
              <a:t></a:t>
            </a:r>
            <a:r>
              <a:rPr lang="en-US" dirty="0" smtClean="0"/>
              <a:t>(1)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22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Red-Black Tree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(functions: Left Rotation)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Oval 4"/>
          <p:cNvSpPr/>
          <p:nvPr/>
        </p:nvSpPr>
        <p:spPr bwMode="auto">
          <a:xfrm>
            <a:off x="1219200" y="2286000"/>
            <a:ext cx="228600" cy="2286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1524000" y="2667000"/>
            <a:ext cx="228600" cy="228600"/>
          </a:xfrm>
          <a:prstGeom prst="ellipse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914400" y="1905000"/>
            <a:ext cx="228600" cy="228600"/>
          </a:xfrm>
          <a:prstGeom prst="ellipse">
            <a:avLst/>
          </a:prstGeom>
          <a:solidFill>
            <a:schemeClr val="accent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10" name="Straight Connector 9"/>
          <p:cNvCxnSpPr>
            <a:stCxn id="8" idx="5"/>
            <a:endCxn id="5" idx="1"/>
          </p:cNvCxnSpPr>
          <p:nvPr/>
        </p:nvCxnSpPr>
        <p:spPr bwMode="auto">
          <a:xfrm>
            <a:off x="1109522" y="2100122"/>
            <a:ext cx="143156" cy="2193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>
            <a:stCxn id="5" idx="5"/>
            <a:endCxn id="6" idx="1"/>
          </p:cNvCxnSpPr>
          <p:nvPr/>
        </p:nvCxnSpPr>
        <p:spPr bwMode="auto">
          <a:xfrm>
            <a:off x="1414322" y="2481122"/>
            <a:ext cx="143156" cy="2193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Isosceles Triangle 12"/>
          <p:cNvSpPr/>
          <p:nvPr/>
        </p:nvSpPr>
        <p:spPr bwMode="auto">
          <a:xfrm>
            <a:off x="990600" y="26670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Verdana" pitchFamily="34" charset="0"/>
                <a:sym typeface="Symbol"/>
              </a:rPr>
              <a:t></a:t>
            </a:r>
            <a:endParaRPr lang="en-US" sz="1200" dirty="0">
              <a:latin typeface="Verdana" pitchFamily="34" charset="0"/>
            </a:endParaRPr>
          </a:p>
        </p:txBody>
      </p:sp>
      <p:sp>
        <p:nvSpPr>
          <p:cNvPr id="14" name="Isosceles Triangle 13"/>
          <p:cNvSpPr/>
          <p:nvPr/>
        </p:nvSpPr>
        <p:spPr bwMode="auto">
          <a:xfrm>
            <a:off x="1371600" y="30480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latin typeface="Verdana" pitchFamily="34" charset="0"/>
                <a:sym typeface="Symbol"/>
              </a:rPr>
              <a:t></a:t>
            </a:r>
            <a:endParaRPr lang="en-US" sz="1200" dirty="0">
              <a:latin typeface="Verdana" pitchFamily="34" charset="0"/>
            </a:endParaRPr>
          </a:p>
        </p:txBody>
      </p:sp>
      <p:sp>
        <p:nvSpPr>
          <p:cNvPr id="15" name="Isosceles Triangle 14"/>
          <p:cNvSpPr/>
          <p:nvPr/>
        </p:nvSpPr>
        <p:spPr bwMode="auto">
          <a:xfrm>
            <a:off x="1676400" y="30480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Verdana" pitchFamily="34" charset="0"/>
                <a:sym typeface="Symbol"/>
              </a:rPr>
              <a:t></a:t>
            </a:r>
            <a:endParaRPr lang="en-US" sz="1200" dirty="0">
              <a:latin typeface="Verdana" pitchFamily="34" charset="0"/>
            </a:endParaRPr>
          </a:p>
        </p:txBody>
      </p:sp>
      <p:cxnSp>
        <p:nvCxnSpPr>
          <p:cNvPr id="17" name="Straight Connector 16"/>
          <p:cNvCxnSpPr>
            <a:stCxn id="5" idx="3"/>
            <a:endCxn id="13" idx="0"/>
          </p:cNvCxnSpPr>
          <p:nvPr/>
        </p:nvCxnSpPr>
        <p:spPr bwMode="auto">
          <a:xfrm flipH="1">
            <a:off x="1104900" y="2481122"/>
            <a:ext cx="147778" cy="1858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6" idx="3"/>
            <a:endCxn id="14" idx="0"/>
          </p:cNvCxnSpPr>
          <p:nvPr/>
        </p:nvCxnSpPr>
        <p:spPr bwMode="auto">
          <a:xfrm flipH="1">
            <a:off x="1485900" y="2862122"/>
            <a:ext cx="71578" cy="1858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>
            <a:stCxn id="6" idx="5"/>
            <a:endCxn id="15" idx="0"/>
          </p:cNvCxnSpPr>
          <p:nvPr/>
        </p:nvCxnSpPr>
        <p:spPr bwMode="auto">
          <a:xfrm>
            <a:off x="1719122" y="2862122"/>
            <a:ext cx="71578" cy="1858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1600200" y="2291964"/>
            <a:ext cx="228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x</a:t>
            </a:r>
            <a:endParaRPr lang="en-US" sz="800" dirty="0"/>
          </a:p>
        </p:txBody>
      </p:sp>
      <p:cxnSp>
        <p:nvCxnSpPr>
          <p:cNvPr id="24" name="Straight Arrow Connector 23"/>
          <p:cNvCxnSpPr>
            <a:stCxn id="22" idx="1"/>
            <a:endCxn id="5" idx="6"/>
          </p:cNvCxnSpPr>
          <p:nvPr/>
        </p:nvCxnSpPr>
        <p:spPr bwMode="auto">
          <a:xfrm flipH="1">
            <a:off x="1447800" y="2399686"/>
            <a:ext cx="152400" cy="61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cxnSp>
        <p:nvCxnSpPr>
          <p:cNvPr id="27" name="Straight Arrow Connector 26"/>
          <p:cNvCxnSpPr>
            <a:endCxn id="6" idx="6"/>
          </p:cNvCxnSpPr>
          <p:nvPr/>
        </p:nvCxnSpPr>
        <p:spPr bwMode="auto">
          <a:xfrm flipH="1" flipV="1">
            <a:off x="1752600" y="2781300"/>
            <a:ext cx="161026" cy="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sp>
        <p:nvSpPr>
          <p:cNvPr id="28" name="Oval 27"/>
          <p:cNvSpPr/>
          <p:nvPr/>
        </p:nvSpPr>
        <p:spPr bwMode="auto">
          <a:xfrm>
            <a:off x="1219200" y="4495800"/>
            <a:ext cx="228600" cy="2286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1524000" y="4876800"/>
            <a:ext cx="228600" cy="228600"/>
          </a:xfrm>
          <a:prstGeom prst="ellipse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1524000" y="4038600"/>
            <a:ext cx="228600" cy="228600"/>
          </a:xfrm>
          <a:prstGeom prst="ellipse">
            <a:avLst/>
          </a:prstGeom>
          <a:solidFill>
            <a:schemeClr val="accent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32" name="Straight Connector 31"/>
          <p:cNvCxnSpPr>
            <a:stCxn id="28" idx="5"/>
            <a:endCxn id="29" idx="1"/>
          </p:cNvCxnSpPr>
          <p:nvPr/>
        </p:nvCxnSpPr>
        <p:spPr bwMode="auto">
          <a:xfrm>
            <a:off x="1414322" y="4690922"/>
            <a:ext cx="143156" cy="2193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Isosceles Triangle 32"/>
          <p:cNvSpPr/>
          <p:nvPr/>
        </p:nvSpPr>
        <p:spPr bwMode="auto">
          <a:xfrm>
            <a:off x="990600" y="48768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Verdana" pitchFamily="34" charset="0"/>
                <a:sym typeface="Symbol"/>
              </a:rPr>
              <a:t></a:t>
            </a:r>
            <a:endParaRPr lang="en-US" sz="1200" dirty="0">
              <a:latin typeface="Verdana" pitchFamily="34" charset="0"/>
            </a:endParaRPr>
          </a:p>
        </p:txBody>
      </p:sp>
      <p:sp>
        <p:nvSpPr>
          <p:cNvPr id="34" name="Isosceles Triangle 33"/>
          <p:cNvSpPr/>
          <p:nvPr/>
        </p:nvSpPr>
        <p:spPr bwMode="auto">
          <a:xfrm>
            <a:off x="1371600" y="52578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latin typeface="Verdana" pitchFamily="34" charset="0"/>
                <a:sym typeface="Symbol"/>
              </a:rPr>
              <a:t></a:t>
            </a:r>
            <a:endParaRPr lang="en-US" sz="1200" dirty="0">
              <a:latin typeface="Verdana" pitchFamily="34" charset="0"/>
            </a:endParaRPr>
          </a:p>
        </p:txBody>
      </p:sp>
      <p:sp>
        <p:nvSpPr>
          <p:cNvPr id="35" name="Isosceles Triangle 34"/>
          <p:cNvSpPr/>
          <p:nvPr/>
        </p:nvSpPr>
        <p:spPr bwMode="auto">
          <a:xfrm>
            <a:off x="1676400" y="52578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Verdana" pitchFamily="34" charset="0"/>
                <a:sym typeface="Symbol"/>
              </a:rPr>
              <a:t></a:t>
            </a:r>
            <a:endParaRPr lang="en-US" sz="1200" dirty="0">
              <a:latin typeface="Verdana" pitchFamily="34" charset="0"/>
            </a:endParaRPr>
          </a:p>
        </p:txBody>
      </p:sp>
      <p:cxnSp>
        <p:nvCxnSpPr>
          <p:cNvPr id="36" name="Straight Connector 35"/>
          <p:cNvCxnSpPr>
            <a:stCxn id="28" idx="3"/>
            <a:endCxn id="33" idx="0"/>
          </p:cNvCxnSpPr>
          <p:nvPr/>
        </p:nvCxnSpPr>
        <p:spPr bwMode="auto">
          <a:xfrm flipH="1">
            <a:off x="1104900" y="4690922"/>
            <a:ext cx="147778" cy="1858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29" idx="3"/>
            <a:endCxn id="34" idx="0"/>
          </p:cNvCxnSpPr>
          <p:nvPr/>
        </p:nvCxnSpPr>
        <p:spPr bwMode="auto">
          <a:xfrm flipH="1">
            <a:off x="1485900" y="5071922"/>
            <a:ext cx="71578" cy="1858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>
            <a:stCxn id="29" idx="5"/>
            <a:endCxn id="35" idx="0"/>
          </p:cNvCxnSpPr>
          <p:nvPr/>
        </p:nvCxnSpPr>
        <p:spPr bwMode="auto">
          <a:xfrm>
            <a:off x="1719122" y="5071922"/>
            <a:ext cx="71578" cy="1858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1600200" y="4501764"/>
            <a:ext cx="228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x</a:t>
            </a:r>
            <a:endParaRPr lang="en-US" sz="800" dirty="0"/>
          </a:p>
        </p:txBody>
      </p:sp>
      <p:cxnSp>
        <p:nvCxnSpPr>
          <p:cNvPr id="40" name="Straight Arrow Connector 39"/>
          <p:cNvCxnSpPr>
            <a:stCxn id="39" idx="1"/>
            <a:endCxn id="28" idx="6"/>
          </p:cNvCxnSpPr>
          <p:nvPr/>
        </p:nvCxnSpPr>
        <p:spPr bwMode="auto">
          <a:xfrm flipH="1">
            <a:off x="1447800" y="4609486"/>
            <a:ext cx="152400" cy="61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cxnSp>
        <p:nvCxnSpPr>
          <p:cNvPr id="42" name="Straight Arrow Connector 41"/>
          <p:cNvCxnSpPr>
            <a:endCxn id="29" idx="6"/>
          </p:cNvCxnSpPr>
          <p:nvPr/>
        </p:nvCxnSpPr>
        <p:spPr bwMode="auto">
          <a:xfrm flipH="1" flipV="1">
            <a:off x="1752600" y="4991100"/>
            <a:ext cx="161026" cy="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cxnSp>
        <p:nvCxnSpPr>
          <p:cNvPr id="44" name="Straight Connector 43"/>
          <p:cNvCxnSpPr>
            <a:stCxn id="30" idx="3"/>
            <a:endCxn id="28" idx="7"/>
          </p:cNvCxnSpPr>
          <p:nvPr/>
        </p:nvCxnSpPr>
        <p:spPr bwMode="auto">
          <a:xfrm flipH="1">
            <a:off x="1414322" y="4233722"/>
            <a:ext cx="143156" cy="2955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Oval 44"/>
          <p:cNvSpPr/>
          <p:nvPr/>
        </p:nvSpPr>
        <p:spPr bwMode="auto">
          <a:xfrm>
            <a:off x="7781026" y="2667000"/>
            <a:ext cx="228600" cy="2286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8035504" y="2286000"/>
            <a:ext cx="228600" cy="228600"/>
          </a:xfrm>
          <a:prstGeom prst="ellipse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7763774" y="1905000"/>
            <a:ext cx="228600" cy="228600"/>
          </a:xfrm>
          <a:prstGeom prst="ellipse">
            <a:avLst/>
          </a:prstGeom>
          <a:solidFill>
            <a:schemeClr val="accent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0" name="Isosceles Triangle 49"/>
          <p:cNvSpPr/>
          <p:nvPr/>
        </p:nvSpPr>
        <p:spPr bwMode="auto">
          <a:xfrm>
            <a:off x="7586930" y="30480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Verdana" pitchFamily="34" charset="0"/>
                <a:sym typeface="Symbol"/>
              </a:rPr>
              <a:t></a:t>
            </a:r>
            <a:endParaRPr lang="en-US" sz="1200" dirty="0">
              <a:latin typeface="Verdana" pitchFamily="34" charset="0"/>
            </a:endParaRPr>
          </a:p>
        </p:txBody>
      </p:sp>
      <p:sp>
        <p:nvSpPr>
          <p:cNvPr id="51" name="Isosceles Triangle 50"/>
          <p:cNvSpPr/>
          <p:nvPr/>
        </p:nvSpPr>
        <p:spPr bwMode="auto">
          <a:xfrm>
            <a:off x="7966496" y="30480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latin typeface="Verdana" pitchFamily="34" charset="0"/>
                <a:sym typeface="Symbol"/>
              </a:rPr>
              <a:t></a:t>
            </a:r>
            <a:endParaRPr lang="en-US" sz="1200" dirty="0">
              <a:latin typeface="Verdana" pitchFamily="34" charset="0"/>
            </a:endParaRPr>
          </a:p>
        </p:txBody>
      </p:sp>
      <p:sp>
        <p:nvSpPr>
          <p:cNvPr id="52" name="Isosceles Triangle 51"/>
          <p:cNvSpPr/>
          <p:nvPr/>
        </p:nvSpPr>
        <p:spPr bwMode="auto">
          <a:xfrm>
            <a:off x="8229600" y="26670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Verdana" pitchFamily="34" charset="0"/>
                <a:sym typeface="Symbol"/>
              </a:rPr>
              <a:t></a:t>
            </a:r>
            <a:endParaRPr lang="en-US" sz="1200" dirty="0">
              <a:latin typeface="Verdana" pitchFamily="34" charset="0"/>
            </a:endParaRPr>
          </a:p>
        </p:txBody>
      </p:sp>
      <p:cxnSp>
        <p:nvCxnSpPr>
          <p:cNvPr id="53" name="Straight Connector 52"/>
          <p:cNvCxnSpPr>
            <a:stCxn id="45" idx="3"/>
            <a:endCxn id="50" idx="0"/>
          </p:cNvCxnSpPr>
          <p:nvPr/>
        </p:nvCxnSpPr>
        <p:spPr bwMode="auto">
          <a:xfrm flipH="1">
            <a:off x="7701230" y="2862122"/>
            <a:ext cx="113274" cy="1858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>
            <a:stCxn id="46" idx="5"/>
            <a:endCxn id="52" idx="0"/>
          </p:cNvCxnSpPr>
          <p:nvPr/>
        </p:nvCxnSpPr>
        <p:spPr bwMode="auto">
          <a:xfrm>
            <a:off x="8230626" y="2481122"/>
            <a:ext cx="113274" cy="1858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/>
          <p:cNvCxnSpPr>
            <a:stCxn id="47" idx="5"/>
            <a:endCxn id="46" idx="1"/>
          </p:cNvCxnSpPr>
          <p:nvPr/>
        </p:nvCxnSpPr>
        <p:spPr bwMode="auto">
          <a:xfrm>
            <a:off x="7958896" y="2100122"/>
            <a:ext cx="110086" cy="2193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/>
          <p:cNvCxnSpPr>
            <a:stCxn id="46" idx="3"/>
            <a:endCxn id="45" idx="7"/>
          </p:cNvCxnSpPr>
          <p:nvPr/>
        </p:nvCxnSpPr>
        <p:spPr bwMode="auto">
          <a:xfrm flipH="1">
            <a:off x="7976148" y="2481122"/>
            <a:ext cx="92834" cy="2193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>
            <a:stCxn id="45" idx="5"/>
            <a:endCxn id="51" idx="0"/>
          </p:cNvCxnSpPr>
          <p:nvPr/>
        </p:nvCxnSpPr>
        <p:spPr bwMode="auto">
          <a:xfrm>
            <a:off x="7976148" y="2862122"/>
            <a:ext cx="104648" cy="1858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6" name="Oval 65"/>
          <p:cNvSpPr/>
          <p:nvPr/>
        </p:nvSpPr>
        <p:spPr bwMode="auto">
          <a:xfrm>
            <a:off x="4791974" y="2286000"/>
            <a:ext cx="228600" cy="2286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7" name="Oval 66"/>
          <p:cNvSpPr/>
          <p:nvPr/>
        </p:nvSpPr>
        <p:spPr bwMode="auto">
          <a:xfrm>
            <a:off x="5096774" y="2667000"/>
            <a:ext cx="228600" cy="228600"/>
          </a:xfrm>
          <a:prstGeom prst="ellipse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8" name="Oval 67"/>
          <p:cNvSpPr/>
          <p:nvPr/>
        </p:nvSpPr>
        <p:spPr bwMode="auto">
          <a:xfrm>
            <a:off x="4487174" y="1905000"/>
            <a:ext cx="228600" cy="228600"/>
          </a:xfrm>
          <a:prstGeom prst="ellipse">
            <a:avLst/>
          </a:prstGeom>
          <a:solidFill>
            <a:schemeClr val="accent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69" name="Straight Connector 68"/>
          <p:cNvCxnSpPr>
            <a:stCxn id="68" idx="5"/>
            <a:endCxn id="66" idx="1"/>
          </p:cNvCxnSpPr>
          <p:nvPr/>
        </p:nvCxnSpPr>
        <p:spPr bwMode="auto">
          <a:xfrm>
            <a:off x="4682296" y="2100122"/>
            <a:ext cx="143156" cy="219356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Straight Connector 69"/>
          <p:cNvCxnSpPr>
            <a:stCxn id="66" idx="5"/>
            <a:endCxn id="67" idx="1"/>
          </p:cNvCxnSpPr>
          <p:nvPr/>
        </p:nvCxnSpPr>
        <p:spPr bwMode="auto">
          <a:xfrm>
            <a:off x="4987096" y="2481122"/>
            <a:ext cx="143156" cy="219356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71" name="Isosceles Triangle 70"/>
          <p:cNvSpPr/>
          <p:nvPr/>
        </p:nvSpPr>
        <p:spPr bwMode="auto">
          <a:xfrm>
            <a:off x="4563374" y="26670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Verdana" pitchFamily="34" charset="0"/>
                <a:sym typeface="Symbol"/>
              </a:rPr>
              <a:t></a:t>
            </a:r>
            <a:endParaRPr lang="en-US" sz="1200" dirty="0">
              <a:latin typeface="Verdana" pitchFamily="34" charset="0"/>
            </a:endParaRPr>
          </a:p>
        </p:txBody>
      </p:sp>
      <p:sp>
        <p:nvSpPr>
          <p:cNvPr id="72" name="Isosceles Triangle 71"/>
          <p:cNvSpPr/>
          <p:nvPr/>
        </p:nvSpPr>
        <p:spPr bwMode="auto">
          <a:xfrm>
            <a:off x="4944374" y="30480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latin typeface="Verdana" pitchFamily="34" charset="0"/>
                <a:sym typeface="Symbol"/>
              </a:rPr>
              <a:t></a:t>
            </a:r>
            <a:endParaRPr lang="en-US" sz="1200" dirty="0">
              <a:latin typeface="Verdana" pitchFamily="34" charset="0"/>
            </a:endParaRPr>
          </a:p>
        </p:txBody>
      </p:sp>
      <p:sp>
        <p:nvSpPr>
          <p:cNvPr id="73" name="Isosceles Triangle 72"/>
          <p:cNvSpPr/>
          <p:nvPr/>
        </p:nvSpPr>
        <p:spPr bwMode="auto">
          <a:xfrm>
            <a:off x="5249174" y="30480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Verdana" pitchFamily="34" charset="0"/>
                <a:sym typeface="Symbol"/>
              </a:rPr>
              <a:t></a:t>
            </a:r>
            <a:endParaRPr lang="en-US" sz="1200" dirty="0">
              <a:latin typeface="Verdana" pitchFamily="34" charset="0"/>
            </a:endParaRPr>
          </a:p>
        </p:txBody>
      </p:sp>
      <p:cxnSp>
        <p:nvCxnSpPr>
          <p:cNvPr id="74" name="Straight Connector 73"/>
          <p:cNvCxnSpPr>
            <a:stCxn id="66" idx="3"/>
            <a:endCxn id="71" idx="0"/>
          </p:cNvCxnSpPr>
          <p:nvPr/>
        </p:nvCxnSpPr>
        <p:spPr bwMode="auto">
          <a:xfrm flipH="1">
            <a:off x="4677674" y="2481122"/>
            <a:ext cx="147778" cy="1858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5" name="Straight Connector 74"/>
          <p:cNvCxnSpPr>
            <a:stCxn id="67" idx="3"/>
            <a:endCxn id="72" idx="0"/>
          </p:cNvCxnSpPr>
          <p:nvPr/>
        </p:nvCxnSpPr>
        <p:spPr bwMode="auto">
          <a:xfrm flipH="1">
            <a:off x="5058674" y="2862122"/>
            <a:ext cx="71578" cy="185878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76" name="Straight Connector 75"/>
          <p:cNvCxnSpPr>
            <a:stCxn id="67" idx="5"/>
            <a:endCxn id="73" idx="0"/>
          </p:cNvCxnSpPr>
          <p:nvPr/>
        </p:nvCxnSpPr>
        <p:spPr bwMode="auto">
          <a:xfrm>
            <a:off x="5291896" y="2862122"/>
            <a:ext cx="71578" cy="1858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7" name="TextBox 76"/>
          <p:cNvSpPr txBox="1"/>
          <p:nvPr/>
        </p:nvSpPr>
        <p:spPr>
          <a:xfrm>
            <a:off x="5172974" y="2291964"/>
            <a:ext cx="228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x</a:t>
            </a:r>
            <a:endParaRPr lang="en-US" sz="800" dirty="0"/>
          </a:p>
        </p:txBody>
      </p:sp>
      <p:cxnSp>
        <p:nvCxnSpPr>
          <p:cNvPr id="78" name="Straight Arrow Connector 77"/>
          <p:cNvCxnSpPr>
            <a:stCxn id="77" idx="1"/>
            <a:endCxn id="66" idx="6"/>
          </p:cNvCxnSpPr>
          <p:nvPr/>
        </p:nvCxnSpPr>
        <p:spPr bwMode="auto">
          <a:xfrm flipH="1">
            <a:off x="5020574" y="2399686"/>
            <a:ext cx="152400" cy="61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sp>
        <p:nvSpPr>
          <p:cNvPr id="79" name="TextBox 78"/>
          <p:cNvSpPr txBox="1"/>
          <p:nvPr/>
        </p:nvSpPr>
        <p:spPr>
          <a:xfrm>
            <a:off x="5486400" y="2675626"/>
            <a:ext cx="228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y</a:t>
            </a:r>
          </a:p>
        </p:txBody>
      </p:sp>
      <p:cxnSp>
        <p:nvCxnSpPr>
          <p:cNvPr id="80" name="Straight Arrow Connector 79"/>
          <p:cNvCxnSpPr>
            <a:stCxn id="79" idx="1"/>
            <a:endCxn id="67" idx="6"/>
          </p:cNvCxnSpPr>
          <p:nvPr/>
        </p:nvCxnSpPr>
        <p:spPr bwMode="auto">
          <a:xfrm flipH="1" flipV="1">
            <a:off x="5325374" y="2781300"/>
            <a:ext cx="161026" cy="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cxnSp>
        <p:nvCxnSpPr>
          <p:cNvPr id="82" name="Curved Connector 81"/>
          <p:cNvCxnSpPr>
            <a:stCxn id="68" idx="6"/>
            <a:endCxn id="67" idx="7"/>
          </p:cNvCxnSpPr>
          <p:nvPr/>
        </p:nvCxnSpPr>
        <p:spPr bwMode="auto">
          <a:xfrm>
            <a:off x="4715774" y="2019300"/>
            <a:ext cx="576122" cy="681178"/>
          </a:xfrm>
          <a:prstGeom prst="curvedConnector2">
            <a:avLst/>
          </a:prstGeom>
          <a:solidFill>
            <a:schemeClr val="accent1"/>
          </a:solidFill>
          <a:ln w="3175" cap="flat" cmpd="sng" algn="ctr">
            <a:solidFill>
              <a:srgbClr val="C00000"/>
            </a:solidFill>
            <a:prstDash val="solid"/>
            <a:round/>
            <a:headEnd type="stealth" w="sm" len="sm"/>
            <a:tailEnd type="stealth" w="sm" len="sm"/>
          </a:ln>
          <a:effectLst/>
        </p:spPr>
      </p:cxnSp>
      <p:cxnSp>
        <p:nvCxnSpPr>
          <p:cNvPr id="84" name="Straight Connector 83"/>
          <p:cNvCxnSpPr>
            <a:stCxn id="66" idx="5"/>
            <a:endCxn id="72" idx="0"/>
          </p:cNvCxnSpPr>
          <p:nvPr/>
        </p:nvCxnSpPr>
        <p:spPr bwMode="auto">
          <a:xfrm>
            <a:off x="4987096" y="2481122"/>
            <a:ext cx="71578" cy="566878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C00000"/>
            </a:solidFill>
            <a:prstDash val="solid"/>
            <a:round/>
            <a:headEnd type="stealth" w="sm" len="sm"/>
            <a:tailEnd type="stealth" w="sm" len="sm"/>
          </a:ln>
          <a:effectLst/>
        </p:spPr>
      </p:cxnSp>
      <p:cxnSp>
        <p:nvCxnSpPr>
          <p:cNvPr id="90" name="Curved Connector 89"/>
          <p:cNvCxnSpPr>
            <a:stCxn id="67" idx="3"/>
            <a:endCxn id="66" idx="7"/>
          </p:cNvCxnSpPr>
          <p:nvPr/>
        </p:nvCxnSpPr>
        <p:spPr bwMode="auto">
          <a:xfrm rot="5400000" flipH="1">
            <a:off x="4787352" y="2519222"/>
            <a:ext cx="542644" cy="143156"/>
          </a:xfrm>
          <a:prstGeom prst="curvedConnector5">
            <a:avLst>
              <a:gd name="adj1" fmla="val -42127"/>
              <a:gd name="adj2" fmla="val -516433"/>
              <a:gd name="adj3" fmla="val 142127"/>
            </a:avLst>
          </a:prstGeom>
          <a:solidFill>
            <a:schemeClr val="accent1"/>
          </a:solidFill>
          <a:ln w="3175" cap="flat" cmpd="sng" algn="ctr">
            <a:solidFill>
              <a:srgbClr val="C00000"/>
            </a:solidFill>
            <a:prstDash val="solid"/>
            <a:round/>
            <a:headEnd type="stealth" w="sm" len="sm"/>
            <a:tailEnd type="stealth" w="sm" len="sm"/>
          </a:ln>
          <a:effectLst/>
        </p:spPr>
      </p:cxnSp>
      <p:sp>
        <p:nvSpPr>
          <p:cNvPr id="93" name="Rectangle 92"/>
          <p:cNvSpPr/>
          <p:nvPr/>
        </p:nvSpPr>
        <p:spPr>
          <a:xfrm>
            <a:off x="1846052" y="2649379"/>
            <a:ext cx="95410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y=x-&gt;right</a:t>
            </a:r>
            <a:endParaRPr lang="en-US" sz="1000" dirty="0"/>
          </a:p>
        </p:txBody>
      </p:sp>
      <p:sp>
        <p:nvSpPr>
          <p:cNvPr id="94" name="Rectangle 93"/>
          <p:cNvSpPr/>
          <p:nvPr/>
        </p:nvSpPr>
        <p:spPr>
          <a:xfrm>
            <a:off x="2897034" y="2801779"/>
            <a:ext cx="141577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x-&gt;right=y-&gt;left</a:t>
            </a:r>
            <a:endParaRPr lang="en-US" sz="1000" dirty="0"/>
          </a:p>
        </p:txBody>
      </p:sp>
      <p:sp>
        <p:nvSpPr>
          <p:cNvPr id="95" name="Rectangle 94"/>
          <p:cNvSpPr/>
          <p:nvPr/>
        </p:nvSpPr>
        <p:spPr>
          <a:xfrm>
            <a:off x="2895600" y="2945922"/>
            <a:ext cx="17235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0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y-&gt;left-&gt;parent = x;</a:t>
            </a:r>
          </a:p>
        </p:txBody>
      </p:sp>
      <p:sp>
        <p:nvSpPr>
          <p:cNvPr id="96" name="Rectangle 95"/>
          <p:cNvSpPr/>
          <p:nvPr/>
        </p:nvSpPr>
        <p:spPr>
          <a:xfrm>
            <a:off x="4648200" y="1600200"/>
            <a:ext cx="180049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y-&gt;parent = x-&gt;parent</a:t>
            </a:r>
            <a:endParaRPr lang="en-US" sz="1000" dirty="0"/>
          </a:p>
        </p:txBody>
      </p:sp>
      <p:sp>
        <p:nvSpPr>
          <p:cNvPr id="97" name="Rectangle 96"/>
          <p:cNvSpPr/>
          <p:nvPr/>
        </p:nvSpPr>
        <p:spPr>
          <a:xfrm>
            <a:off x="4648200" y="1752600"/>
            <a:ext cx="180049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0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x-&gt;parent-&gt;right = y;</a:t>
            </a:r>
          </a:p>
        </p:txBody>
      </p:sp>
      <p:sp>
        <p:nvSpPr>
          <p:cNvPr id="99" name="Rectangle 98"/>
          <p:cNvSpPr/>
          <p:nvPr/>
        </p:nvSpPr>
        <p:spPr>
          <a:xfrm>
            <a:off x="5901660" y="2438400"/>
            <a:ext cx="118494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x-&gt;parent = y</a:t>
            </a:r>
            <a:endParaRPr lang="en-US" sz="1000" dirty="0"/>
          </a:p>
        </p:txBody>
      </p:sp>
      <p:sp>
        <p:nvSpPr>
          <p:cNvPr id="100" name="Rectangle 99"/>
          <p:cNvSpPr/>
          <p:nvPr/>
        </p:nvSpPr>
        <p:spPr>
          <a:xfrm>
            <a:off x="5893278" y="2327696"/>
            <a:ext cx="103105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y-&gt;left = x</a:t>
            </a:r>
            <a:endParaRPr lang="en-US" sz="1000" dirty="0"/>
          </a:p>
        </p:txBody>
      </p:sp>
      <p:sp>
        <p:nvSpPr>
          <p:cNvPr id="105" name="Oval 104"/>
          <p:cNvSpPr/>
          <p:nvPr/>
        </p:nvSpPr>
        <p:spPr bwMode="auto">
          <a:xfrm>
            <a:off x="4591681" y="4495800"/>
            <a:ext cx="228600" cy="2286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6" name="Oval 105"/>
          <p:cNvSpPr/>
          <p:nvPr/>
        </p:nvSpPr>
        <p:spPr bwMode="auto">
          <a:xfrm>
            <a:off x="4896481" y="4876800"/>
            <a:ext cx="228600" cy="228600"/>
          </a:xfrm>
          <a:prstGeom prst="ellipse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7" name="Oval 106"/>
          <p:cNvSpPr/>
          <p:nvPr/>
        </p:nvSpPr>
        <p:spPr bwMode="auto">
          <a:xfrm>
            <a:off x="4882097" y="4038600"/>
            <a:ext cx="228600" cy="228600"/>
          </a:xfrm>
          <a:prstGeom prst="ellipse">
            <a:avLst/>
          </a:prstGeom>
          <a:solidFill>
            <a:schemeClr val="accent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109" name="Straight Connector 108"/>
          <p:cNvCxnSpPr>
            <a:stCxn id="105" idx="5"/>
            <a:endCxn id="106" idx="1"/>
          </p:cNvCxnSpPr>
          <p:nvPr/>
        </p:nvCxnSpPr>
        <p:spPr bwMode="auto">
          <a:xfrm>
            <a:off x="4786803" y="4690922"/>
            <a:ext cx="143156" cy="219356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10" name="Isosceles Triangle 109"/>
          <p:cNvSpPr/>
          <p:nvPr/>
        </p:nvSpPr>
        <p:spPr bwMode="auto">
          <a:xfrm>
            <a:off x="4363081" y="48768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Verdana" pitchFamily="34" charset="0"/>
                <a:sym typeface="Symbol"/>
              </a:rPr>
              <a:t></a:t>
            </a:r>
            <a:endParaRPr lang="en-US" sz="1200" dirty="0">
              <a:latin typeface="Verdana" pitchFamily="34" charset="0"/>
            </a:endParaRPr>
          </a:p>
        </p:txBody>
      </p:sp>
      <p:sp>
        <p:nvSpPr>
          <p:cNvPr id="111" name="Isosceles Triangle 110"/>
          <p:cNvSpPr/>
          <p:nvPr/>
        </p:nvSpPr>
        <p:spPr bwMode="auto">
          <a:xfrm>
            <a:off x="4744081" y="52578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latin typeface="Verdana" pitchFamily="34" charset="0"/>
                <a:sym typeface="Symbol"/>
              </a:rPr>
              <a:t></a:t>
            </a:r>
            <a:endParaRPr lang="en-US" sz="1200" dirty="0">
              <a:latin typeface="Verdana" pitchFamily="34" charset="0"/>
            </a:endParaRPr>
          </a:p>
        </p:txBody>
      </p:sp>
      <p:sp>
        <p:nvSpPr>
          <p:cNvPr id="112" name="Isosceles Triangle 111"/>
          <p:cNvSpPr/>
          <p:nvPr/>
        </p:nvSpPr>
        <p:spPr bwMode="auto">
          <a:xfrm>
            <a:off x="5048881" y="52578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Verdana" pitchFamily="34" charset="0"/>
                <a:sym typeface="Symbol"/>
              </a:rPr>
              <a:t></a:t>
            </a:r>
            <a:endParaRPr lang="en-US" sz="1200" dirty="0">
              <a:latin typeface="Verdana" pitchFamily="34" charset="0"/>
            </a:endParaRPr>
          </a:p>
        </p:txBody>
      </p:sp>
      <p:cxnSp>
        <p:nvCxnSpPr>
          <p:cNvPr id="113" name="Straight Connector 112"/>
          <p:cNvCxnSpPr>
            <a:stCxn id="105" idx="3"/>
            <a:endCxn id="110" idx="0"/>
          </p:cNvCxnSpPr>
          <p:nvPr/>
        </p:nvCxnSpPr>
        <p:spPr bwMode="auto">
          <a:xfrm flipH="1">
            <a:off x="4477381" y="4690922"/>
            <a:ext cx="147778" cy="1858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4" name="Straight Connector 113"/>
          <p:cNvCxnSpPr>
            <a:stCxn id="106" idx="3"/>
            <a:endCxn id="111" idx="0"/>
          </p:cNvCxnSpPr>
          <p:nvPr/>
        </p:nvCxnSpPr>
        <p:spPr bwMode="auto">
          <a:xfrm flipH="1">
            <a:off x="4858381" y="5071922"/>
            <a:ext cx="71578" cy="185878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5" name="Straight Connector 114"/>
          <p:cNvCxnSpPr>
            <a:stCxn id="106" idx="5"/>
            <a:endCxn id="112" idx="0"/>
          </p:cNvCxnSpPr>
          <p:nvPr/>
        </p:nvCxnSpPr>
        <p:spPr bwMode="auto">
          <a:xfrm>
            <a:off x="5091603" y="5071922"/>
            <a:ext cx="71578" cy="1858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6" name="TextBox 115"/>
          <p:cNvSpPr txBox="1"/>
          <p:nvPr/>
        </p:nvSpPr>
        <p:spPr>
          <a:xfrm>
            <a:off x="4972681" y="4501764"/>
            <a:ext cx="228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x</a:t>
            </a:r>
            <a:endParaRPr lang="en-US" sz="800" dirty="0"/>
          </a:p>
        </p:txBody>
      </p:sp>
      <p:cxnSp>
        <p:nvCxnSpPr>
          <p:cNvPr id="117" name="Straight Arrow Connector 116"/>
          <p:cNvCxnSpPr>
            <a:stCxn id="116" idx="1"/>
            <a:endCxn id="105" idx="6"/>
          </p:cNvCxnSpPr>
          <p:nvPr/>
        </p:nvCxnSpPr>
        <p:spPr bwMode="auto">
          <a:xfrm flipH="1">
            <a:off x="4820281" y="4609486"/>
            <a:ext cx="152400" cy="61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sp>
        <p:nvSpPr>
          <p:cNvPr id="118" name="TextBox 117"/>
          <p:cNvSpPr txBox="1"/>
          <p:nvPr/>
        </p:nvSpPr>
        <p:spPr>
          <a:xfrm>
            <a:off x="5286107" y="4885426"/>
            <a:ext cx="228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y</a:t>
            </a:r>
          </a:p>
        </p:txBody>
      </p:sp>
      <p:cxnSp>
        <p:nvCxnSpPr>
          <p:cNvPr id="119" name="Straight Arrow Connector 118"/>
          <p:cNvCxnSpPr>
            <a:stCxn id="118" idx="1"/>
            <a:endCxn id="106" idx="6"/>
          </p:cNvCxnSpPr>
          <p:nvPr/>
        </p:nvCxnSpPr>
        <p:spPr bwMode="auto">
          <a:xfrm flipH="1" flipV="1">
            <a:off x="5125081" y="4991100"/>
            <a:ext cx="161026" cy="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cxnSp>
        <p:nvCxnSpPr>
          <p:cNvPr id="121" name="Straight Connector 120"/>
          <p:cNvCxnSpPr>
            <a:stCxn id="105" idx="5"/>
            <a:endCxn id="111" idx="0"/>
          </p:cNvCxnSpPr>
          <p:nvPr/>
        </p:nvCxnSpPr>
        <p:spPr bwMode="auto">
          <a:xfrm>
            <a:off x="4786803" y="4690922"/>
            <a:ext cx="71578" cy="566878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C00000"/>
            </a:solidFill>
            <a:prstDash val="solid"/>
            <a:round/>
            <a:headEnd type="stealth" w="sm" len="sm"/>
            <a:tailEnd type="stealth" w="sm" len="sm"/>
          </a:ln>
          <a:effectLst/>
        </p:spPr>
      </p:cxnSp>
      <p:cxnSp>
        <p:nvCxnSpPr>
          <p:cNvPr id="122" name="Curved Connector 121"/>
          <p:cNvCxnSpPr>
            <a:stCxn id="106" idx="3"/>
            <a:endCxn id="105" idx="7"/>
          </p:cNvCxnSpPr>
          <p:nvPr/>
        </p:nvCxnSpPr>
        <p:spPr bwMode="auto">
          <a:xfrm rot="5400000" flipH="1">
            <a:off x="4587059" y="4729022"/>
            <a:ext cx="542644" cy="143156"/>
          </a:xfrm>
          <a:prstGeom prst="curvedConnector5">
            <a:avLst>
              <a:gd name="adj1" fmla="val -42127"/>
              <a:gd name="adj2" fmla="val -516433"/>
              <a:gd name="adj3" fmla="val 142127"/>
            </a:avLst>
          </a:prstGeom>
          <a:solidFill>
            <a:schemeClr val="accent1"/>
          </a:solidFill>
          <a:ln w="3175" cap="flat" cmpd="sng" algn="ctr">
            <a:solidFill>
              <a:srgbClr val="C00000"/>
            </a:solidFill>
            <a:prstDash val="solid"/>
            <a:round/>
            <a:headEnd type="stealth" w="sm" len="sm"/>
            <a:tailEnd type="stealth" w="sm" len="sm"/>
          </a:ln>
          <a:effectLst/>
        </p:spPr>
      </p:cxnSp>
      <p:sp>
        <p:nvSpPr>
          <p:cNvPr id="123" name="Rectangle 122"/>
          <p:cNvSpPr/>
          <p:nvPr/>
        </p:nvSpPr>
        <p:spPr>
          <a:xfrm>
            <a:off x="2744634" y="5172236"/>
            <a:ext cx="141577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x-&gt;right=y-&gt;left</a:t>
            </a:r>
            <a:endParaRPr lang="en-US" sz="1000" dirty="0"/>
          </a:p>
        </p:txBody>
      </p:sp>
      <p:sp>
        <p:nvSpPr>
          <p:cNvPr id="124" name="Rectangle 123"/>
          <p:cNvSpPr/>
          <p:nvPr/>
        </p:nvSpPr>
        <p:spPr>
          <a:xfrm>
            <a:off x="2743200" y="5316379"/>
            <a:ext cx="17235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0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y-&gt;left-&gt;parent = x;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5286107" y="3810000"/>
            <a:ext cx="180049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y-&gt;parent = x-&gt;parent</a:t>
            </a:r>
            <a:endParaRPr lang="en-US" sz="1000" dirty="0"/>
          </a:p>
        </p:txBody>
      </p:sp>
      <p:sp>
        <p:nvSpPr>
          <p:cNvPr id="126" name="Rectangle 125"/>
          <p:cNvSpPr/>
          <p:nvPr/>
        </p:nvSpPr>
        <p:spPr>
          <a:xfrm>
            <a:off x="5286107" y="3962400"/>
            <a:ext cx="17235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0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x-&gt;parent-</a:t>
            </a:r>
            <a:r>
              <a:rPr lang="en-US" altLang="ko-KR" sz="1000" dirty="0" smtClean="0">
                <a:latin typeface="Courier New" pitchFamily="49" charset="0"/>
                <a:ea typeface="Malgun Gothic" pitchFamily="34" charset="-127"/>
                <a:cs typeface="Arial" pitchFamily="34" charset="0"/>
              </a:rPr>
              <a:t>&gt;left </a:t>
            </a:r>
            <a:r>
              <a:rPr lang="en-US" altLang="ko-KR" sz="10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= y;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5701367" y="4648200"/>
            <a:ext cx="118494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x-&gt;parent = y</a:t>
            </a:r>
            <a:endParaRPr lang="en-US" sz="1000" dirty="0"/>
          </a:p>
        </p:txBody>
      </p:sp>
      <p:sp>
        <p:nvSpPr>
          <p:cNvPr id="128" name="Rectangle 127"/>
          <p:cNvSpPr/>
          <p:nvPr/>
        </p:nvSpPr>
        <p:spPr>
          <a:xfrm>
            <a:off x="5692985" y="4537496"/>
            <a:ext cx="103105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y-&gt;left = x</a:t>
            </a:r>
            <a:endParaRPr lang="en-US" sz="1000" dirty="0"/>
          </a:p>
        </p:txBody>
      </p:sp>
      <p:cxnSp>
        <p:nvCxnSpPr>
          <p:cNvPr id="130" name="Straight Connector 129"/>
          <p:cNvCxnSpPr>
            <a:stCxn id="107" idx="3"/>
            <a:endCxn id="105" idx="7"/>
          </p:cNvCxnSpPr>
          <p:nvPr/>
        </p:nvCxnSpPr>
        <p:spPr bwMode="auto">
          <a:xfrm flipH="1">
            <a:off x="4786803" y="4233722"/>
            <a:ext cx="128772" cy="295556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34" name="Curved Connector 133"/>
          <p:cNvCxnSpPr>
            <a:stCxn id="107" idx="3"/>
            <a:endCxn id="106" idx="7"/>
          </p:cNvCxnSpPr>
          <p:nvPr/>
        </p:nvCxnSpPr>
        <p:spPr bwMode="auto">
          <a:xfrm rot="16200000" flipH="1">
            <a:off x="4665311" y="4483986"/>
            <a:ext cx="676556" cy="176028"/>
          </a:xfrm>
          <a:prstGeom prst="curvedConnector3">
            <a:avLst>
              <a:gd name="adj1" fmla="val 51275"/>
            </a:avLst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stealth" w="sm" len="sm"/>
            <a:tailEnd type="stealth" w="sm" len="sm"/>
          </a:ln>
          <a:effectLst/>
        </p:spPr>
      </p:cxnSp>
      <p:sp>
        <p:nvSpPr>
          <p:cNvPr id="136" name="Oval 135"/>
          <p:cNvSpPr/>
          <p:nvPr/>
        </p:nvSpPr>
        <p:spPr bwMode="auto">
          <a:xfrm>
            <a:off x="7552426" y="4800600"/>
            <a:ext cx="228600" cy="2286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37" name="Oval 136"/>
          <p:cNvSpPr/>
          <p:nvPr/>
        </p:nvSpPr>
        <p:spPr bwMode="auto">
          <a:xfrm>
            <a:off x="7806904" y="4419600"/>
            <a:ext cx="228600" cy="228600"/>
          </a:xfrm>
          <a:prstGeom prst="ellipse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38" name="Oval 137"/>
          <p:cNvSpPr/>
          <p:nvPr/>
        </p:nvSpPr>
        <p:spPr bwMode="auto">
          <a:xfrm>
            <a:off x="8077200" y="4038600"/>
            <a:ext cx="228600" cy="228600"/>
          </a:xfrm>
          <a:prstGeom prst="ellipse">
            <a:avLst/>
          </a:prstGeom>
          <a:solidFill>
            <a:schemeClr val="accent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39" name="Isosceles Triangle 138"/>
          <p:cNvSpPr/>
          <p:nvPr/>
        </p:nvSpPr>
        <p:spPr bwMode="auto">
          <a:xfrm>
            <a:off x="7358330" y="51816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Verdana" pitchFamily="34" charset="0"/>
                <a:sym typeface="Symbol"/>
              </a:rPr>
              <a:t></a:t>
            </a:r>
            <a:endParaRPr lang="en-US" sz="1200" dirty="0">
              <a:latin typeface="Verdana" pitchFamily="34" charset="0"/>
            </a:endParaRPr>
          </a:p>
        </p:txBody>
      </p:sp>
      <p:sp>
        <p:nvSpPr>
          <p:cNvPr id="140" name="Isosceles Triangle 139"/>
          <p:cNvSpPr/>
          <p:nvPr/>
        </p:nvSpPr>
        <p:spPr bwMode="auto">
          <a:xfrm>
            <a:off x="7737896" y="51816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latin typeface="Verdana" pitchFamily="34" charset="0"/>
                <a:sym typeface="Symbol"/>
              </a:rPr>
              <a:t></a:t>
            </a:r>
            <a:endParaRPr lang="en-US" sz="1200" dirty="0">
              <a:latin typeface="Verdana" pitchFamily="34" charset="0"/>
            </a:endParaRPr>
          </a:p>
        </p:txBody>
      </p:sp>
      <p:sp>
        <p:nvSpPr>
          <p:cNvPr id="141" name="Isosceles Triangle 140"/>
          <p:cNvSpPr/>
          <p:nvPr/>
        </p:nvSpPr>
        <p:spPr bwMode="auto">
          <a:xfrm>
            <a:off x="8001000" y="48006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Verdana" pitchFamily="34" charset="0"/>
                <a:sym typeface="Symbol"/>
              </a:rPr>
              <a:t></a:t>
            </a:r>
            <a:endParaRPr lang="en-US" sz="1200" dirty="0">
              <a:latin typeface="Verdana" pitchFamily="34" charset="0"/>
            </a:endParaRPr>
          </a:p>
        </p:txBody>
      </p:sp>
      <p:cxnSp>
        <p:nvCxnSpPr>
          <p:cNvPr id="142" name="Straight Connector 141"/>
          <p:cNvCxnSpPr>
            <a:stCxn id="136" idx="3"/>
            <a:endCxn id="139" idx="0"/>
          </p:cNvCxnSpPr>
          <p:nvPr/>
        </p:nvCxnSpPr>
        <p:spPr bwMode="auto">
          <a:xfrm flipH="1">
            <a:off x="7472630" y="4995722"/>
            <a:ext cx="113274" cy="1858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3" name="Straight Connector 142"/>
          <p:cNvCxnSpPr>
            <a:stCxn id="137" idx="5"/>
            <a:endCxn id="141" idx="0"/>
          </p:cNvCxnSpPr>
          <p:nvPr/>
        </p:nvCxnSpPr>
        <p:spPr bwMode="auto">
          <a:xfrm>
            <a:off x="8002026" y="4614722"/>
            <a:ext cx="113274" cy="1858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5" name="Straight Connector 144"/>
          <p:cNvCxnSpPr>
            <a:stCxn id="137" idx="3"/>
            <a:endCxn id="136" idx="7"/>
          </p:cNvCxnSpPr>
          <p:nvPr/>
        </p:nvCxnSpPr>
        <p:spPr bwMode="auto">
          <a:xfrm flipH="1">
            <a:off x="7747548" y="4614722"/>
            <a:ext cx="92834" cy="2193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6" name="Straight Connector 145"/>
          <p:cNvCxnSpPr>
            <a:stCxn id="136" idx="5"/>
            <a:endCxn id="140" idx="0"/>
          </p:cNvCxnSpPr>
          <p:nvPr/>
        </p:nvCxnSpPr>
        <p:spPr bwMode="auto">
          <a:xfrm>
            <a:off x="7747548" y="4995722"/>
            <a:ext cx="104648" cy="1858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8" name="Straight Connector 147"/>
          <p:cNvCxnSpPr>
            <a:stCxn id="138" idx="3"/>
            <a:endCxn id="137" idx="7"/>
          </p:cNvCxnSpPr>
          <p:nvPr/>
        </p:nvCxnSpPr>
        <p:spPr bwMode="auto">
          <a:xfrm flipH="1">
            <a:off x="8002026" y="4233722"/>
            <a:ext cx="108652" cy="2193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9" name="Rectangle 148"/>
          <p:cNvSpPr/>
          <p:nvPr/>
        </p:nvSpPr>
        <p:spPr>
          <a:xfrm>
            <a:off x="1865293" y="4859179"/>
            <a:ext cx="95410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y=x-&gt;right</a:t>
            </a:r>
            <a:endParaRPr lang="en-US" sz="1000" dirty="0"/>
          </a:p>
        </p:txBody>
      </p:sp>
      <p:cxnSp>
        <p:nvCxnSpPr>
          <p:cNvPr id="151" name="Straight Arrow Connector 150"/>
          <p:cNvCxnSpPr>
            <a:stCxn id="123" idx="3"/>
          </p:cNvCxnSpPr>
          <p:nvPr/>
        </p:nvCxnSpPr>
        <p:spPr bwMode="auto">
          <a:xfrm flipV="1">
            <a:off x="4160406" y="5029200"/>
            <a:ext cx="659875" cy="266147"/>
          </a:xfrm>
          <a:prstGeom prst="straightConnector1">
            <a:avLst/>
          </a:prstGeom>
          <a:solidFill>
            <a:schemeClr val="accent1"/>
          </a:solidFill>
          <a:ln w="317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3" name="Straight Arrow Connector 152"/>
          <p:cNvCxnSpPr>
            <a:stCxn id="126" idx="2"/>
          </p:cNvCxnSpPr>
          <p:nvPr/>
        </p:nvCxnSpPr>
        <p:spPr bwMode="auto">
          <a:xfrm flipH="1">
            <a:off x="4944374" y="4208621"/>
            <a:ext cx="1203508" cy="24445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5" name="Straight Arrow Connector 154"/>
          <p:cNvCxnSpPr>
            <a:stCxn id="94" idx="3"/>
          </p:cNvCxnSpPr>
          <p:nvPr/>
        </p:nvCxnSpPr>
        <p:spPr bwMode="auto">
          <a:xfrm flipV="1">
            <a:off x="4312806" y="2772489"/>
            <a:ext cx="710079" cy="15240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7" name="Straight Arrow Connector 156"/>
          <p:cNvCxnSpPr>
            <a:stCxn id="97" idx="2"/>
          </p:cNvCxnSpPr>
          <p:nvPr/>
        </p:nvCxnSpPr>
        <p:spPr bwMode="auto">
          <a:xfrm flipH="1">
            <a:off x="4987096" y="1998821"/>
            <a:ext cx="561351" cy="10130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58" name="Right Arrow 157"/>
          <p:cNvSpPr/>
          <p:nvPr/>
        </p:nvSpPr>
        <p:spPr bwMode="auto">
          <a:xfrm>
            <a:off x="2897034" y="2100122"/>
            <a:ext cx="303366" cy="259767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59" name="TextBox 158"/>
          <p:cNvSpPr txBox="1"/>
          <p:nvPr/>
        </p:nvSpPr>
        <p:spPr>
          <a:xfrm>
            <a:off x="2286000" y="1811179"/>
            <a:ext cx="152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err="1" smtClean="0">
                <a:latin typeface="Courier New" pitchFamily="49" charset="0"/>
                <a:cs typeface="Courier New" pitchFamily="49" charset="0"/>
              </a:rPr>
              <a:t>Left_Rotate</a:t>
            </a:r>
            <a:r>
              <a:rPr lang="en-US" sz="1000" dirty="0" smtClean="0">
                <a:latin typeface="Courier New" pitchFamily="49" charset="0"/>
                <a:cs typeface="Courier New" pitchFamily="49" charset="0"/>
              </a:rPr>
              <a:t>(T, x)</a:t>
            </a:r>
            <a:endParaRPr lang="en-US" sz="1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0" name="TextBox 159"/>
          <p:cNvSpPr txBox="1"/>
          <p:nvPr/>
        </p:nvSpPr>
        <p:spPr>
          <a:xfrm>
            <a:off x="1859394" y="1582579"/>
            <a:ext cx="24078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Case1) x== x-&gt;parent-&gt;right</a:t>
            </a:r>
            <a:endParaRPr lang="en-US" sz="1000" dirty="0"/>
          </a:p>
        </p:txBody>
      </p:sp>
      <p:sp>
        <p:nvSpPr>
          <p:cNvPr id="161" name="Right Arrow 160"/>
          <p:cNvSpPr/>
          <p:nvPr/>
        </p:nvSpPr>
        <p:spPr bwMode="auto">
          <a:xfrm>
            <a:off x="2897034" y="4388433"/>
            <a:ext cx="303366" cy="259767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2286000" y="4099490"/>
            <a:ext cx="152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err="1" smtClean="0">
                <a:latin typeface="Courier New" pitchFamily="49" charset="0"/>
                <a:cs typeface="Courier New" pitchFamily="49" charset="0"/>
              </a:rPr>
              <a:t>Left_Rotate</a:t>
            </a:r>
            <a:r>
              <a:rPr lang="en-US" sz="1000" dirty="0" smtClean="0">
                <a:latin typeface="Courier New" pitchFamily="49" charset="0"/>
                <a:cs typeface="Courier New" pitchFamily="49" charset="0"/>
              </a:rPr>
              <a:t>(T, x)</a:t>
            </a:r>
            <a:endParaRPr lang="en-US" sz="1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1859394" y="3870890"/>
            <a:ext cx="24078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Case2) x== x-&gt;parent-&gt;left</a:t>
            </a:r>
            <a:endParaRPr lang="en-US" sz="1000" dirty="0"/>
          </a:p>
        </p:txBody>
      </p:sp>
      <p:sp>
        <p:nvSpPr>
          <p:cNvPr id="164" name="Curved Right Arrow 163"/>
          <p:cNvSpPr/>
          <p:nvPr/>
        </p:nvSpPr>
        <p:spPr bwMode="auto">
          <a:xfrm rot="10629837">
            <a:off x="1912568" y="2212294"/>
            <a:ext cx="108437" cy="308591"/>
          </a:xfrm>
          <a:prstGeom prst="curved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65" name="Curved Right Arrow 164"/>
          <p:cNvSpPr/>
          <p:nvPr/>
        </p:nvSpPr>
        <p:spPr bwMode="auto">
          <a:xfrm rot="10629837">
            <a:off x="1912568" y="4337115"/>
            <a:ext cx="108437" cy="308591"/>
          </a:xfrm>
          <a:prstGeom prst="curvedRigh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308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Red-Black Tree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(functions: </a:t>
            </a:r>
            <a:r>
              <a:rPr lang="en-US" sz="3200" dirty="0" smtClean="0">
                <a:solidFill>
                  <a:srgbClr val="1F497D"/>
                </a:solidFill>
              </a:rPr>
              <a:t>Right </a:t>
            </a:r>
            <a:r>
              <a:rPr lang="en-US" sz="3200" dirty="0">
                <a:solidFill>
                  <a:srgbClr val="1F497D"/>
                </a:solidFill>
              </a:rPr>
              <a:t>Rotation)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3" name="Oval 2"/>
          <p:cNvSpPr/>
          <p:nvPr/>
        </p:nvSpPr>
        <p:spPr bwMode="auto">
          <a:xfrm>
            <a:off x="2419600" y="2362200"/>
            <a:ext cx="609600" cy="6096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Verdana" pitchFamily="34" charset="0"/>
              </a:rPr>
              <a:t>A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" name="Oval 3"/>
          <p:cNvSpPr/>
          <p:nvPr/>
        </p:nvSpPr>
        <p:spPr bwMode="auto">
          <a:xfrm>
            <a:off x="1657600" y="3352800"/>
            <a:ext cx="609600" cy="609600"/>
          </a:xfrm>
          <a:prstGeom prst="ellipse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Verdana" pitchFamily="34" charset="0"/>
              </a:rPr>
              <a:t>B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" name="Isosceles Triangle 4"/>
          <p:cNvSpPr/>
          <p:nvPr/>
        </p:nvSpPr>
        <p:spPr bwMode="auto">
          <a:xfrm>
            <a:off x="1048000" y="4419600"/>
            <a:ext cx="533400" cy="9906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Verdana" pitchFamily="34" charset="0"/>
                <a:sym typeface="Symbol"/>
              </a:rPr>
              <a:t>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" name="Isosceles Triangle 5"/>
          <p:cNvSpPr/>
          <p:nvPr/>
        </p:nvSpPr>
        <p:spPr bwMode="auto">
          <a:xfrm>
            <a:off x="2267200" y="4419600"/>
            <a:ext cx="533400" cy="9906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sym typeface="Symbol"/>
              </a:rPr>
              <a:t>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" name="Isosceles Triangle 6"/>
          <p:cNvSpPr/>
          <p:nvPr/>
        </p:nvSpPr>
        <p:spPr bwMode="auto">
          <a:xfrm>
            <a:off x="3257800" y="3352800"/>
            <a:ext cx="533400" cy="9906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Verdana" pitchFamily="34" charset="0"/>
                <a:sym typeface="Symbol"/>
              </a:rPr>
              <a:t></a:t>
            </a:r>
            <a:endParaRPr lang="en-US" dirty="0">
              <a:latin typeface="Verdana" pitchFamily="34" charset="0"/>
            </a:endParaRPr>
          </a:p>
        </p:txBody>
      </p:sp>
      <p:cxnSp>
        <p:nvCxnSpPr>
          <p:cNvPr id="9" name="Straight Connector 8"/>
          <p:cNvCxnSpPr>
            <a:stCxn id="3" idx="3"/>
            <a:endCxn id="4" idx="0"/>
          </p:cNvCxnSpPr>
          <p:nvPr/>
        </p:nvCxnSpPr>
        <p:spPr bwMode="auto">
          <a:xfrm rot="5400000">
            <a:off x="2000500" y="2844426"/>
            <a:ext cx="470274" cy="5464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>
            <a:stCxn id="3" idx="5"/>
            <a:endCxn id="7" idx="0"/>
          </p:cNvCxnSpPr>
          <p:nvPr/>
        </p:nvCxnSpPr>
        <p:spPr bwMode="auto">
          <a:xfrm rot="16200000" flipH="1">
            <a:off x="2997076" y="2825376"/>
            <a:ext cx="470274" cy="5845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4" idx="3"/>
            <a:endCxn id="5" idx="0"/>
          </p:cNvCxnSpPr>
          <p:nvPr/>
        </p:nvCxnSpPr>
        <p:spPr bwMode="auto">
          <a:xfrm rot="5400000">
            <a:off x="1257550" y="3930276"/>
            <a:ext cx="546474" cy="4321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4" idx="5"/>
            <a:endCxn id="6" idx="0"/>
          </p:cNvCxnSpPr>
          <p:nvPr/>
        </p:nvCxnSpPr>
        <p:spPr bwMode="auto">
          <a:xfrm rot="16200000" flipH="1">
            <a:off x="2082676" y="3968376"/>
            <a:ext cx="546474" cy="3559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Oval 15"/>
          <p:cNvSpPr/>
          <p:nvPr/>
        </p:nvSpPr>
        <p:spPr bwMode="auto">
          <a:xfrm>
            <a:off x="6324600" y="2362200"/>
            <a:ext cx="609600" cy="609600"/>
          </a:xfrm>
          <a:prstGeom prst="ellipse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Verdana" pitchFamily="34" charset="0"/>
              </a:rPr>
              <a:t>B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7086600" y="3352800"/>
            <a:ext cx="609600" cy="6096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Verdana" pitchFamily="34" charset="0"/>
              </a:rPr>
              <a:t>A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8" name="Isosceles Triangle 17"/>
          <p:cNvSpPr/>
          <p:nvPr/>
        </p:nvSpPr>
        <p:spPr bwMode="auto">
          <a:xfrm>
            <a:off x="6477000" y="4419600"/>
            <a:ext cx="533400" cy="9906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Verdana" pitchFamily="34" charset="0"/>
                <a:sym typeface="Symbol"/>
              </a:rPr>
              <a:t></a:t>
            </a:r>
            <a:endParaRPr lang="en-US" dirty="0">
              <a:latin typeface="Verdana" pitchFamily="34" charset="0"/>
            </a:endParaRPr>
          </a:p>
        </p:txBody>
      </p:sp>
      <p:sp>
        <p:nvSpPr>
          <p:cNvPr id="19" name="Isosceles Triangle 18"/>
          <p:cNvSpPr/>
          <p:nvPr/>
        </p:nvSpPr>
        <p:spPr bwMode="auto">
          <a:xfrm>
            <a:off x="7696200" y="4419600"/>
            <a:ext cx="533400" cy="9906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sym typeface="Symbol"/>
              </a:rPr>
              <a:t>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0" name="Isosceles Triangle 19"/>
          <p:cNvSpPr/>
          <p:nvPr/>
        </p:nvSpPr>
        <p:spPr bwMode="auto">
          <a:xfrm>
            <a:off x="5696200" y="3352800"/>
            <a:ext cx="533400" cy="9906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sym typeface="Symbol"/>
              </a:rPr>
              <a:t>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cxnSp>
        <p:nvCxnSpPr>
          <p:cNvPr id="23" name="Straight Connector 22"/>
          <p:cNvCxnSpPr>
            <a:stCxn id="17" idx="3"/>
            <a:endCxn id="18" idx="0"/>
          </p:cNvCxnSpPr>
          <p:nvPr/>
        </p:nvCxnSpPr>
        <p:spPr bwMode="auto">
          <a:xfrm rot="5400000">
            <a:off x="6686550" y="3930276"/>
            <a:ext cx="546474" cy="4321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>
            <a:stCxn id="17" idx="5"/>
            <a:endCxn id="19" idx="0"/>
          </p:cNvCxnSpPr>
          <p:nvPr/>
        </p:nvCxnSpPr>
        <p:spPr bwMode="auto">
          <a:xfrm rot="16200000" flipH="1">
            <a:off x="7511676" y="3968376"/>
            <a:ext cx="546474" cy="3559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>
            <a:stCxn id="16" idx="3"/>
            <a:endCxn id="20" idx="0"/>
          </p:cNvCxnSpPr>
          <p:nvPr/>
        </p:nvCxnSpPr>
        <p:spPr bwMode="auto">
          <a:xfrm rot="5400000">
            <a:off x="5953250" y="2892176"/>
            <a:ext cx="470274" cy="4509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16" idx="5"/>
            <a:endCxn id="17" idx="0"/>
          </p:cNvCxnSpPr>
          <p:nvPr/>
        </p:nvCxnSpPr>
        <p:spPr bwMode="auto">
          <a:xfrm rot="16200000" flipH="1">
            <a:off x="6883026" y="2844426"/>
            <a:ext cx="470274" cy="5464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3505200" y="22098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Right_Rotate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(T, x)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5" name="Right Arrow 24"/>
          <p:cNvSpPr/>
          <p:nvPr/>
        </p:nvSpPr>
        <p:spPr bwMode="auto">
          <a:xfrm>
            <a:off x="4419600" y="3810000"/>
            <a:ext cx="533400" cy="4572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2" name="Curved Left Arrow 11"/>
          <p:cNvSpPr/>
          <p:nvPr/>
        </p:nvSpPr>
        <p:spPr bwMode="auto">
          <a:xfrm rot="10800000">
            <a:off x="1581400" y="2394466"/>
            <a:ext cx="247400" cy="577334"/>
          </a:xfrm>
          <a:prstGeom prst="curvedLef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73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Red-Black Tree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(functions: </a:t>
            </a:r>
            <a:r>
              <a:rPr lang="en-US" sz="3200" dirty="0" smtClean="0">
                <a:solidFill>
                  <a:srgbClr val="1F497D"/>
                </a:solidFill>
              </a:rPr>
              <a:t>Right </a:t>
            </a:r>
            <a:r>
              <a:rPr lang="en-US" sz="3200" dirty="0">
                <a:solidFill>
                  <a:srgbClr val="1F497D"/>
                </a:solidFill>
              </a:rPr>
              <a:t>Rotation)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457200" y="1476613"/>
            <a:ext cx="8077200" cy="375487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ko-KR" sz="1400" dirty="0" err="1" smtClean="0">
                <a:latin typeface="Courier New" pitchFamily="49" charset="0"/>
                <a:ea typeface="Malgun Gothic" pitchFamily="34" charset="-127"/>
                <a:cs typeface="Arial" pitchFamily="34" charset="0"/>
              </a:rPr>
              <a:t>Right_</a:t>
            </a:r>
            <a:r>
              <a:rPr kumimoji="0" lang="en-US" altLang="ko-KR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ROTATE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(T, x)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{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 1</a:t>
            </a:r>
            <a:r>
              <a:rPr lang="en-US" altLang="ko-KR" sz="14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	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y=x-&gt;left;         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S Gothic" pitchFamily="49" charset="-128"/>
                <a:cs typeface="Arial" pitchFamily="34" charset="0"/>
              </a:rPr>
              <a:t>//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 Set y.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 2 </a:t>
            </a:r>
            <a:r>
              <a:rPr lang="en-US" altLang="ko-KR" sz="14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	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x-&gt;left=y-&gt;right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S Gothic" pitchFamily="49" charset="-128"/>
                <a:cs typeface="Arial" pitchFamily="34" charset="0"/>
              </a:rPr>
              <a:t>//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 Turn y's right </a:t>
            </a:r>
            <a:r>
              <a:rPr kumimoji="0" lang="en-US" altLang="ko-KR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subtree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 into x's left </a:t>
            </a:r>
            <a:r>
              <a:rPr kumimoji="0" lang="en-US" altLang="ko-KR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subtree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 3  	y-&gt;right-&gt;parent = x;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 4 	y-&gt;parent = x-&gt;parent             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S Gothic" pitchFamily="49" charset="-128"/>
                <a:cs typeface="Arial" pitchFamily="34" charset="0"/>
              </a:rPr>
              <a:t>//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 Link </a:t>
            </a:r>
            <a:r>
              <a:rPr kumimoji="0" lang="en-US" altLang="ko-KR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x's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 parent to y.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ko-K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ea typeface="Malgun Gothic" pitchFamily="34" charset="-127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 5 </a:t>
            </a:r>
            <a:r>
              <a:rPr lang="en-US" altLang="ko-KR" sz="14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	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if x-&gt;parent==nil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 6</a:t>
            </a:r>
            <a:r>
              <a:rPr lang="en-US" altLang="ko-KR" sz="14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	</a:t>
            </a:r>
            <a:r>
              <a:rPr lang="en-US" altLang="ko-KR" sz="1400" dirty="0" smtClean="0">
                <a:latin typeface="Courier New" pitchFamily="49" charset="0"/>
                <a:ea typeface="Malgun Gothic" pitchFamily="34" charset="-127"/>
                <a:cs typeface="Arial" pitchFamily="34" charset="0"/>
              </a:rPr>
              <a:t>	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T-&gt;root =y;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 7	else if x == x-&gt;parent-&gt;right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 8</a:t>
            </a:r>
            <a:r>
              <a:rPr lang="en-US" altLang="ko-KR" sz="14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	</a:t>
            </a:r>
            <a:r>
              <a:rPr lang="en-US" altLang="ko-KR" sz="1400" dirty="0" smtClean="0">
                <a:latin typeface="Courier New" pitchFamily="49" charset="0"/>
                <a:ea typeface="Malgun Gothic" pitchFamily="34" charset="-127"/>
                <a:cs typeface="Arial" pitchFamily="34" charset="0"/>
              </a:rPr>
              <a:t>	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x-&gt;parent-&gt;right = y;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 9	else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ko-KR" sz="1400" dirty="0" smtClean="0">
                <a:latin typeface="Courier New" pitchFamily="49" charset="0"/>
                <a:ea typeface="Malgun Gothic" pitchFamily="34" charset="-127"/>
                <a:cs typeface="Arial" pitchFamily="34" charset="0"/>
              </a:rPr>
              <a:t>10		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x-&gt;parent-&gt;left = y;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lain" startAt="10"/>
              <a:tabLst/>
            </a:pPr>
            <a:endParaRPr kumimoji="0" lang="en-US" altLang="ko-K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ea typeface="Malgun Gothic" pitchFamily="34" charset="-127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11	y-&gt;right = x;             //Put x on y's </a:t>
            </a:r>
            <a:r>
              <a:rPr lang="en-US" altLang="ko-KR" sz="1400" dirty="0" smtClean="0">
                <a:latin typeface="Courier New" pitchFamily="49" charset="0"/>
                <a:ea typeface="Malgun Gothic" pitchFamily="34" charset="-127"/>
                <a:cs typeface="Arial" pitchFamily="34" charset="0"/>
              </a:rPr>
              <a:t>right</a:t>
            </a: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12	x-&gt;parent = y;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Malgun Gothic" pitchFamily="34" charset="-127"/>
                <a:cs typeface="Arial" pitchFamily="34" charset="0"/>
              </a:rPr>
              <a:t>}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5486400"/>
            <a:ext cx="563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Running time of </a:t>
            </a:r>
            <a:r>
              <a:rPr lang="en-US" dirty="0" err="1" smtClean="0"/>
              <a:t>Right_Rotate</a:t>
            </a:r>
            <a:r>
              <a:rPr lang="en-US" dirty="0" smtClean="0"/>
              <a:t> is </a:t>
            </a:r>
            <a:r>
              <a:rPr lang="en-US" dirty="0" smtClean="0">
                <a:sym typeface="Symbol"/>
              </a:rPr>
              <a:t></a:t>
            </a:r>
            <a:r>
              <a:rPr lang="en-US" dirty="0" smtClean="0"/>
              <a:t>(1)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33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Red-Black Tree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(functions: Right Rotation)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Oval 5"/>
          <p:cNvSpPr/>
          <p:nvPr/>
        </p:nvSpPr>
        <p:spPr bwMode="auto">
          <a:xfrm>
            <a:off x="1467785" y="2286000"/>
            <a:ext cx="228600" cy="2286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1213307" y="2667000"/>
            <a:ext cx="228600" cy="228600"/>
          </a:xfrm>
          <a:prstGeom prst="ellipse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1162985" y="1905000"/>
            <a:ext cx="228600" cy="228600"/>
          </a:xfrm>
          <a:prstGeom prst="ellipse">
            <a:avLst/>
          </a:prstGeom>
          <a:solidFill>
            <a:schemeClr val="accent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" name="Isosceles Triangle 8"/>
          <p:cNvSpPr/>
          <p:nvPr/>
        </p:nvSpPr>
        <p:spPr bwMode="auto">
          <a:xfrm>
            <a:off x="1010585" y="30480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Verdana" pitchFamily="34" charset="0"/>
                <a:sym typeface="Symbol"/>
              </a:rPr>
              <a:t></a:t>
            </a:r>
            <a:endParaRPr lang="en-US" sz="1200" dirty="0">
              <a:latin typeface="Verdana" pitchFamily="34" charset="0"/>
            </a:endParaRPr>
          </a:p>
        </p:txBody>
      </p:sp>
      <p:sp>
        <p:nvSpPr>
          <p:cNvPr id="10" name="Isosceles Triangle 9"/>
          <p:cNvSpPr/>
          <p:nvPr/>
        </p:nvSpPr>
        <p:spPr bwMode="auto">
          <a:xfrm>
            <a:off x="1390151" y="30480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latin typeface="Verdana" pitchFamily="34" charset="0"/>
                <a:sym typeface="Symbol"/>
              </a:rPr>
              <a:t></a:t>
            </a:r>
            <a:endParaRPr lang="en-US" sz="1200" dirty="0">
              <a:latin typeface="Verdana" pitchFamily="34" charset="0"/>
            </a:endParaRPr>
          </a:p>
        </p:txBody>
      </p:sp>
      <p:sp>
        <p:nvSpPr>
          <p:cNvPr id="11" name="Isosceles Triangle 10"/>
          <p:cNvSpPr/>
          <p:nvPr/>
        </p:nvSpPr>
        <p:spPr bwMode="auto">
          <a:xfrm>
            <a:off x="1696385" y="27432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Verdana" pitchFamily="34" charset="0"/>
                <a:sym typeface="Symbol"/>
              </a:rPr>
              <a:t></a:t>
            </a:r>
            <a:endParaRPr lang="en-US" sz="1200" dirty="0">
              <a:latin typeface="Verdana" pitchFamily="34" charset="0"/>
            </a:endParaRPr>
          </a:p>
        </p:txBody>
      </p:sp>
      <p:cxnSp>
        <p:nvCxnSpPr>
          <p:cNvPr id="13" name="Straight Connector 12"/>
          <p:cNvCxnSpPr>
            <a:stCxn id="8" idx="5"/>
            <a:endCxn id="6" idx="1"/>
          </p:cNvCxnSpPr>
          <p:nvPr/>
        </p:nvCxnSpPr>
        <p:spPr bwMode="auto">
          <a:xfrm>
            <a:off x="1358107" y="2100122"/>
            <a:ext cx="143156" cy="2193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6" idx="3"/>
            <a:endCxn id="7" idx="7"/>
          </p:cNvCxnSpPr>
          <p:nvPr/>
        </p:nvCxnSpPr>
        <p:spPr bwMode="auto">
          <a:xfrm flipH="1">
            <a:off x="1408429" y="2481122"/>
            <a:ext cx="92834" cy="2193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7" idx="3"/>
            <a:endCxn id="9" idx="0"/>
          </p:cNvCxnSpPr>
          <p:nvPr/>
        </p:nvCxnSpPr>
        <p:spPr bwMode="auto">
          <a:xfrm flipH="1">
            <a:off x="1124885" y="2862122"/>
            <a:ext cx="121900" cy="1858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>
            <a:stCxn id="7" idx="5"/>
            <a:endCxn id="10" idx="0"/>
          </p:cNvCxnSpPr>
          <p:nvPr/>
        </p:nvCxnSpPr>
        <p:spPr bwMode="auto">
          <a:xfrm>
            <a:off x="1408429" y="2862122"/>
            <a:ext cx="96022" cy="1858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>
            <a:stCxn id="6" idx="5"/>
            <a:endCxn id="11" idx="0"/>
          </p:cNvCxnSpPr>
          <p:nvPr/>
        </p:nvCxnSpPr>
        <p:spPr bwMode="auto">
          <a:xfrm>
            <a:off x="1662907" y="2481122"/>
            <a:ext cx="147778" cy="2620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1848785" y="2291964"/>
            <a:ext cx="228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x</a:t>
            </a:r>
            <a:endParaRPr lang="en-US" sz="800" dirty="0"/>
          </a:p>
        </p:txBody>
      </p:sp>
      <p:cxnSp>
        <p:nvCxnSpPr>
          <p:cNvPr id="26" name="Straight Arrow Connector 25"/>
          <p:cNvCxnSpPr>
            <a:stCxn id="24" idx="1"/>
            <a:endCxn id="6" idx="6"/>
          </p:cNvCxnSpPr>
          <p:nvPr/>
        </p:nvCxnSpPr>
        <p:spPr bwMode="auto">
          <a:xfrm flipH="1">
            <a:off x="1696385" y="2399686"/>
            <a:ext cx="152400" cy="61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sp>
        <p:nvSpPr>
          <p:cNvPr id="27" name="Rectangle 26"/>
          <p:cNvSpPr/>
          <p:nvPr/>
        </p:nvSpPr>
        <p:spPr>
          <a:xfrm>
            <a:off x="211348" y="2668065"/>
            <a:ext cx="87716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y=x-</a:t>
            </a:r>
            <a:r>
              <a:rPr lang="en-US" altLang="ko-KR" sz="1000" dirty="0" smtClean="0">
                <a:latin typeface="Courier New" pitchFamily="49" charset="0"/>
                <a:ea typeface="Malgun Gothic" pitchFamily="34" charset="-127"/>
                <a:cs typeface="Arial" pitchFamily="34" charset="0"/>
              </a:rPr>
              <a:t>&gt;left</a:t>
            </a:r>
            <a:endParaRPr lang="en-US" sz="1000" dirty="0"/>
          </a:p>
        </p:txBody>
      </p:sp>
      <p:cxnSp>
        <p:nvCxnSpPr>
          <p:cNvPr id="29" name="Straight Arrow Connector 28"/>
          <p:cNvCxnSpPr>
            <a:stCxn id="27" idx="3"/>
            <a:endCxn id="7" idx="2"/>
          </p:cNvCxnSpPr>
          <p:nvPr/>
        </p:nvCxnSpPr>
        <p:spPr bwMode="auto">
          <a:xfrm flipV="1">
            <a:off x="1088511" y="2781300"/>
            <a:ext cx="124796" cy="987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sp>
        <p:nvSpPr>
          <p:cNvPr id="30" name="Oval 29"/>
          <p:cNvSpPr/>
          <p:nvPr/>
        </p:nvSpPr>
        <p:spPr bwMode="auto">
          <a:xfrm>
            <a:off x="7755148" y="2667000"/>
            <a:ext cx="228600" cy="2286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7450348" y="2286000"/>
            <a:ext cx="228600" cy="228600"/>
          </a:xfrm>
          <a:prstGeom prst="ellipse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7086600" y="1905000"/>
            <a:ext cx="228600" cy="228600"/>
          </a:xfrm>
          <a:prstGeom prst="ellipse">
            <a:avLst/>
          </a:prstGeom>
          <a:solidFill>
            <a:schemeClr val="accent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3" name="Isosceles Triangle 32"/>
          <p:cNvSpPr/>
          <p:nvPr/>
        </p:nvSpPr>
        <p:spPr bwMode="auto">
          <a:xfrm>
            <a:off x="7221748" y="27432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Verdana" pitchFamily="34" charset="0"/>
                <a:sym typeface="Symbol"/>
              </a:rPr>
              <a:t></a:t>
            </a:r>
            <a:endParaRPr lang="en-US" sz="1200" dirty="0">
              <a:latin typeface="Verdana" pitchFamily="34" charset="0"/>
            </a:endParaRPr>
          </a:p>
        </p:txBody>
      </p:sp>
      <p:sp>
        <p:nvSpPr>
          <p:cNvPr id="34" name="Isosceles Triangle 33"/>
          <p:cNvSpPr/>
          <p:nvPr/>
        </p:nvSpPr>
        <p:spPr bwMode="auto">
          <a:xfrm>
            <a:off x="7585496" y="30480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latin typeface="Verdana" pitchFamily="34" charset="0"/>
                <a:sym typeface="Symbol"/>
              </a:rPr>
              <a:t></a:t>
            </a:r>
            <a:endParaRPr lang="en-US" sz="1200" dirty="0">
              <a:latin typeface="Verdana" pitchFamily="34" charset="0"/>
            </a:endParaRPr>
          </a:p>
        </p:txBody>
      </p:sp>
      <p:sp>
        <p:nvSpPr>
          <p:cNvPr id="35" name="Isosceles Triangle 34"/>
          <p:cNvSpPr/>
          <p:nvPr/>
        </p:nvSpPr>
        <p:spPr bwMode="auto">
          <a:xfrm>
            <a:off x="7924800" y="30480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Verdana" pitchFamily="34" charset="0"/>
                <a:sym typeface="Symbol"/>
              </a:rPr>
              <a:t></a:t>
            </a:r>
            <a:endParaRPr lang="en-US" sz="1200" dirty="0">
              <a:latin typeface="Verdana" pitchFamily="34" charset="0"/>
            </a:endParaRPr>
          </a:p>
        </p:txBody>
      </p:sp>
      <p:cxnSp>
        <p:nvCxnSpPr>
          <p:cNvPr id="37" name="Straight Connector 36"/>
          <p:cNvCxnSpPr>
            <a:stCxn id="31" idx="3"/>
            <a:endCxn id="33" idx="0"/>
          </p:cNvCxnSpPr>
          <p:nvPr/>
        </p:nvCxnSpPr>
        <p:spPr bwMode="auto">
          <a:xfrm flipH="1">
            <a:off x="7336048" y="2481122"/>
            <a:ext cx="147778" cy="2620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>
            <a:stCxn id="31" idx="5"/>
            <a:endCxn id="30" idx="1"/>
          </p:cNvCxnSpPr>
          <p:nvPr/>
        </p:nvCxnSpPr>
        <p:spPr bwMode="auto">
          <a:xfrm>
            <a:off x="7645470" y="2481122"/>
            <a:ext cx="143156" cy="2193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30" idx="3"/>
            <a:endCxn id="34" idx="0"/>
          </p:cNvCxnSpPr>
          <p:nvPr/>
        </p:nvCxnSpPr>
        <p:spPr bwMode="auto">
          <a:xfrm flipH="1">
            <a:off x="7699796" y="2862122"/>
            <a:ext cx="88830" cy="1858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30" idx="5"/>
            <a:endCxn id="35" idx="0"/>
          </p:cNvCxnSpPr>
          <p:nvPr/>
        </p:nvCxnSpPr>
        <p:spPr bwMode="auto">
          <a:xfrm>
            <a:off x="7950270" y="2862122"/>
            <a:ext cx="88830" cy="1858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>
            <a:stCxn id="32" idx="5"/>
            <a:endCxn id="31" idx="1"/>
          </p:cNvCxnSpPr>
          <p:nvPr/>
        </p:nvCxnSpPr>
        <p:spPr bwMode="auto">
          <a:xfrm>
            <a:off x="7281722" y="2100122"/>
            <a:ext cx="202104" cy="2193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" name="Oval 45"/>
          <p:cNvSpPr/>
          <p:nvPr/>
        </p:nvSpPr>
        <p:spPr bwMode="auto">
          <a:xfrm>
            <a:off x="1467785" y="4648200"/>
            <a:ext cx="228600" cy="2286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1213307" y="5029200"/>
            <a:ext cx="228600" cy="228600"/>
          </a:xfrm>
          <a:prstGeom prst="ellipse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1752600" y="4267200"/>
            <a:ext cx="228600" cy="228600"/>
          </a:xfrm>
          <a:prstGeom prst="ellipse">
            <a:avLst/>
          </a:prstGeom>
          <a:solidFill>
            <a:schemeClr val="accent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9" name="Isosceles Triangle 48"/>
          <p:cNvSpPr/>
          <p:nvPr/>
        </p:nvSpPr>
        <p:spPr bwMode="auto">
          <a:xfrm>
            <a:off x="1010585" y="54102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Verdana" pitchFamily="34" charset="0"/>
                <a:sym typeface="Symbol"/>
              </a:rPr>
              <a:t></a:t>
            </a:r>
            <a:endParaRPr lang="en-US" sz="1200" dirty="0">
              <a:latin typeface="Verdana" pitchFamily="34" charset="0"/>
            </a:endParaRPr>
          </a:p>
        </p:txBody>
      </p:sp>
      <p:sp>
        <p:nvSpPr>
          <p:cNvPr id="50" name="Isosceles Triangle 49"/>
          <p:cNvSpPr/>
          <p:nvPr/>
        </p:nvSpPr>
        <p:spPr bwMode="auto">
          <a:xfrm>
            <a:off x="1390151" y="54102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latin typeface="Verdana" pitchFamily="34" charset="0"/>
                <a:sym typeface="Symbol"/>
              </a:rPr>
              <a:t></a:t>
            </a:r>
            <a:endParaRPr lang="en-US" sz="1200" dirty="0">
              <a:latin typeface="Verdana" pitchFamily="34" charset="0"/>
            </a:endParaRPr>
          </a:p>
        </p:txBody>
      </p:sp>
      <p:sp>
        <p:nvSpPr>
          <p:cNvPr id="51" name="Isosceles Triangle 50"/>
          <p:cNvSpPr/>
          <p:nvPr/>
        </p:nvSpPr>
        <p:spPr bwMode="auto">
          <a:xfrm>
            <a:off x="1696385" y="51054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Verdana" pitchFamily="34" charset="0"/>
                <a:sym typeface="Symbol"/>
              </a:rPr>
              <a:t></a:t>
            </a:r>
            <a:endParaRPr lang="en-US" sz="1200" dirty="0">
              <a:latin typeface="Verdana" pitchFamily="34" charset="0"/>
            </a:endParaRPr>
          </a:p>
        </p:txBody>
      </p:sp>
      <p:cxnSp>
        <p:nvCxnSpPr>
          <p:cNvPr id="53" name="Straight Connector 52"/>
          <p:cNvCxnSpPr>
            <a:stCxn id="46" idx="3"/>
            <a:endCxn id="47" idx="7"/>
          </p:cNvCxnSpPr>
          <p:nvPr/>
        </p:nvCxnSpPr>
        <p:spPr bwMode="auto">
          <a:xfrm flipH="1">
            <a:off x="1408429" y="4843322"/>
            <a:ext cx="92834" cy="2193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4" name="Straight Connector 53"/>
          <p:cNvCxnSpPr>
            <a:stCxn id="47" idx="3"/>
            <a:endCxn id="49" idx="0"/>
          </p:cNvCxnSpPr>
          <p:nvPr/>
        </p:nvCxnSpPr>
        <p:spPr bwMode="auto">
          <a:xfrm flipH="1">
            <a:off x="1124885" y="5224322"/>
            <a:ext cx="121900" cy="1858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>
            <a:stCxn id="47" idx="5"/>
            <a:endCxn id="50" idx="0"/>
          </p:cNvCxnSpPr>
          <p:nvPr/>
        </p:nvCxnSpPr>
        <p:spPr bwMode="auto">
          <a:xfrm>
            <a:off x="1408429" y="5224322"/>
            <a:ext cx="96022" cy="1858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>
            <a:stCxn id="46" idx="5"/>
            <a:endCxn id="51" idx="0"/>
          </p:cNvCxnSpPr>
          <p:nvPr/>
        </p:nvCxnSpPr>
        <p:spPr bwMode="auto">
          <a:xfrm>
            <a:off x="1662907" y="4843322"/>
            <a:ext cx="147778" cy="2620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7" name="TextBox 56"/>
          <p:cNvSpPr txBox="1"/>
          <p:nvPr/>
        </p:nvSpPr>
        <p:spPr>
          <a:xfrm>
            <a:off x="1848785" y="4654164"/>
            <a:ext cx="228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x</a:t>
            </a:r>
            <a:endParaRPr lang="en-US" sz="800" dirty="0"/>
          </a:p>
        </p:txBody>
      </p:sp>
      <p:cxnSp>
        <p:nvCxnSpPr>
          <p:cNvPr id="58" name="Straight Arrow Connector 57"/>
          <p:cNvCxnSpPr>
            <a:stCxn id="57" idx="1"/>
            <a:endCxn id="46" idx="6"/>
          </p:cNvCxnSpPr>
          <p:nvPr/>
        </p:nvCxnSpPr>
        <p:spPr bwMode="auto">
          <a:xfrm flipH="1">
            <a:off x="1696385" y="4761886"/>
            <a:ext cx="152400" cy="61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sp>
        <p:nvSpPr>
          <p:cNvPr id="59" name="Rectangle 58"/>
          <p:cNvSpPr/>
          <p:nvPr/>
        </p:nvSpPr>
        <p:spPr>
          <a:xfrm>
            <a:off x="211348" y="5030265"/>
            <a:ext cx="87716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y=x-</a:t>
            </a:r>
            <a:r>
              <a:rPr lang="en-US" altLang="ko-KR" sz="1000" dirty="0" smtClean="0">
                <a:latin typeface="Courier New" pitchFamily="49" charset="0"/>
                <a:ea typeface="Malgun Gothic" pitchFamily="34" charset="-127"/>
                <a:cs typeface="Arial" pitchFamily="34" charset="0"/>
              </a:rPr>
              <a:t>&gt;left</a:t>
            </a:r>
            <a:endParaRPr lang="en-US" sz="1000" dirty="0"/>
          </a:p>
        </p:txBody>
      </p:sp>
      <p:cxnSp>
        <p:nvCxnSpPr>
          <p:cNvPr id="60" name="Straight Arrow Connector 59"/>
          <p:cNvCxnSpPr>
            <a:stCxn id="59" idx="3"/>
            <a:endCxn id="47" idx="2"/>
          </p:cNvCxnSpPr>
          <p:nvPr/>
        </p:nvCxnSpPr>
        <p:spPr bwMode="auto">
          <a:xfrm flipV="1">
            <a:off x="1088511" y="5143500"/>
            <a:ext cx="124796" cy="987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cxnSp>
        <p:nvCxnSpPr>
          <p:cNvPr id="62" name="Straight Connector 61"/>
          <p:cNvCxnSpPr>
            <a:stCxn id="48" idx="3"/>
            <a:endCxn id="46" idx="7"/>
          </p:cNvCxnSpPr>
          <p:nvPr/>
        </p:nvCxnSpPr>
        <p:spPr bwMode="auto">
          <a:xfrm flipH="1">
            <a:off x="1662907" y="4462322"/>
            <a:ext cx="123171" cy="2193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Oval 62"/>
          <p:cNvSpPr/>
          <p:nvPr/>
        </p:nvSpPr>
        <p:spPr bwMode="auto">
          <a:xfrm>
            <a:off x="7831348" y="5029200"/>
            <a:ext cx="228600" cy="2286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4" name="Oval 63"/>
          <p:cNvSpPr/>
          <p:nvPr/>
        </p:nvSpPr>
        <p:spPr bwMode="auto">
          <a:xfrm>
            <a:off x="7526548" y="4648200"/>
            <a:ext cx="228600" cy="228600"/>
          </a:xfrm>
          <a:prstGeom prst="ellipse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5" name="Oval 64"/>
          <p:cNvSpPr/>
          <p:nvPr/>
        </p:nvSpPr>
        <p:spPr bwMode="auto">
          <a:xfrm>
            <a:off x="7848600" y="4267200"/>
            <a:ext cx="228600" cy="228600"/>
          </a:xfrm>
          <a:prstGeom prst="ellipse">
            <a:avLst/>
          </a:prstGeom>
          <a:solidFill>
            <a:schemeClr val="accent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6" name="Isosceles Triangle 65"/>
          <p:cNvSpPr/>
          <p:nvPr/>
        </p:nvSpPr>
        <p:spPr bwMode="auto">
          <a:xfrm>
            <a:off x="7297948" y="51054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Verdana" pitchFamily="34" charset="0"/>
                <a:sym typeface="Symbol"/>
              </a:rPr>
              <a:t></a:t>
            </a:r>
            <a:endParaRPr lang="en-US" sz="1200" dirty="0">
              <a:latin typeface="Verdana" pitchFamily="34" charset="0"/>
            </a:endParaRPr>
          </a:p>
        </p:txBody>
      </p:sp>
      <p:sp>
        <p:nvSpPr>
          <p:cNvPr id="67" name="Isosceles Triangle 66"/>
          <p:cNvSpPr/>
          <p:nvPr/>
        </p:nvSpPr>
        <p:spPr bwMode="auto">
          <a:xfrm>
            <a:off x="7661696" y="54102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latin typeface="Verdana" pitchFamily="34" charset="0"/>
                <a:sym typeface="Symbol"/>
              </a:rPr>
              <a:t></a:t>
            </a:r>
            <a:endParaRPr lang="en-US" sz="1200" dirty="0">
              <a:latin typeface="Verdana" pitchFamily="34" charset="0"/>
            </a:endParaRPr>
          </a:p>
        </p:txBody>
      </p:sp>
      <p:sp>
        <p:nvSpPr>
          <p:cNvPr id="68" name="Isosceles Triangle 67"/>
          <p:cNvSpPr/>
          <p:nvPr/>
        </p:nvSpPr>
        <p:spPr bwMode="auto">
          <a:xfrm>
            <a:off x="8001000" y="54102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Verdana" pitchFamily="34" charset="0"/>
                <a:sym typeface="Symbol"/>
              </a:rPr>
              <a:t></a:t>
            </a:r>
            <a:endParaRPr lang="en-US" sz="1200" dirty="0">
              <a:latin typeface="Verdana" pitchFamily="34" charset="0"/>
            </a:endParaRPr>
          </a:p>
        </p:txBody>
      </p:sp>
      <p:cxnSp>
        <p:nvCxnSpPr>
          <p:cNvPr id="69" name="Straight Connector 68"/>
          <p:cNvCxnSpPr>
            <a:stCxn id="64" idx="3"/>
            <a:endCxn id="66" idx="0"/>
          </p:cNvCxnSpPr>
          <p:nvPr/>
        </p:nvCxnSpPr>
        <p:spPr bwMode="auto">
          <a:xfrm flipH="1">
            <a:off x="7412248" y="4843322"/>
            <a:ext cx="147778" cy="2620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0" name="Straight Connector 69"/>
          <p:cNvCxnSpPr>
            <a:stCxn id="64" idx="5"/>
            <a:endCxn id="63" idx="1"/>
          </p:cNvCxnSpPr>
          <p:nvPr/>
        </p:nvCxnSpPr>
        <p:spPr bwMode="auto">
          <a:xfrm>
            <a:off x="7721670" y="4843322"/>
            <a:ext cx="143156" cy="2193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1" name="Straight Connector 70"/>
          <p:cNvCxnSpPr>
            <a:stCxn id="63" idx="3"/>
            <a:endCxn id="67" idx="0"/>
          </p:cNvCxnSpPr>
          <p:nvPr/>
        </p:nvCxnSpPr>
        <p:spPr bwMode="auto">
          <a:xfrm flipH="1">
            <a:off x="7775996" y="5224322"/>
            <a:ext cx="88830" cy="1858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2" name="Straight Connector 71"/>
          <p:cNvCxnSpPr>
            <a:stCxn id="63" idx="5"/>
            <a:endCxn id="68" idx="0"/>
          </p:cNvCxnSpPr>
          <p:nvPr/>
        </p:nvCxnSpPr>
        <p:spPr bwMode="auto">
          <a:xfrm>
            <a:off x="8026470" y="5224322"/>
            <a:ext cx="88830" cy="1858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5" name="Straight Connector 74"/>
          <p:cNvCxnSpPr>
            <a:stCxn id="65" idx="3"/>
            <a:endCxn id="64" idx="7"/>
          </p:cNvCxnSpPr>
          <p:nvPr/>
        </p:nvCxnSpPr>
        <p:spPr bwMode="auto">
          <a:xfrm flipH="1">
            <a:off x="7721670" y="4462322"/>
            <a:ext cx="160408" cy="21935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6" name="Curved Left Arrow 75"/>
          <p:cNvSpPr/>
          <p:nvPr/>
        </p:nvSpPr>
        <p:spPr bwMode="auto">
          <a:xfrm rot="10800000">
            <a:off x="1095501" y="2286000"/>
            <a:ext cx="123699" cy="272534"/>
          </a:xfrm>
          <a:prstGeom prst="curvedLef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7" name="Curved Left Arrow 76"/>
          <p:cNvSpPr/>
          <p:nvPr/>
        </p:nvSpPr>
        <p:spPr bwMode="auto">
          <a:xfrm rot="10800000">
            <a:off x="1095501" y="4495800"/>
            <a:ext cx="123699" cy="272534"/>
          </a:xfrm>
          <a:prstGeom prst="curvedLeft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8" name="Oval 77"/>
          <p:cNvSpPr/>
          <p:nvPr/>
        </p:nvSpPr>
        <p:spPr bwMode="auto">
          <a:xfrm>
            <a:off x="4419600" y="2286000"/>
            <a:ext cx="228600" cy="2286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9" name="Oval 78"/>
          <p:cNvSpPr/>
          <p:nvPr/>
        </p:nvSpPr>
        <p:spPr bwMode="auto">
          <a:xfrm>
            <a:off x="4165122" y="2667000"/>
            <a:ext cx="228600" cy="228600"/>
          </a:xfrm>
          <a:prstGeom prst="ellipse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80" name="Oval 79"/>
          <p:cNvSpPr/>
          <p:nvPr/>
        </p:nvSpPr>
        <p:spPr bwMode="auto">
          <a:xfrm>
            <a:off x="4114800" y="1905000"/>
            <a:ext cx="228600" cy="228600"/>
          </a:xfrm>
          <a:prstGeom prst="ellipse">
            <a:avLst/>
          </a:prstGeom>
          <a:solidFill>
            <a:schemeClr val="accent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81" name="Isosceles Triangle 80"/>
          <p:cNvSpPr/>
          <p:nvPr/>
        </p:nvSpPr>
        <p:spPr bwMode="auto">
          <a:xfrm>
            <a:off x="3962400" y="30480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Verdana" pitchFamily="34" charset="0"/>
                <a:sym typeface="Symbol"/>
              </a:rPr>
              <a:t></a:t>
            </a:r>
            <a:endParaRPr lang="en-US" sz="1200" dirty="0">
              <a:latin typeface="Verdana" pitchFamily="34" charset="0"/>
            </a:endParaRPr>
          </a:p>
        </p:txBody>
      </p:sp>
      <p:sp>
        <p:nvSpPr>
          <p:cNvPr id="82" name="Isosceles Triangle 81"/>
          <p:cNvSpPr/>
          <p:nvPr/>
        </p:nvSpPr>
        <p:spPr bwMode="auto">
          <a:xfrm>
            <a:off x="4341966" y="30480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latin typeface="Verdana" pitchFamily="34" charset="0"/>
                <a:sym typeface="Symbol"/>
              </a:rPr>
              <a:t></a:t>
            </a:r>
            <a:endParaRPr lang="en-US" sz="1200" dirty="0">
              <a:latin typeface="Verdana" pitchFamily="34" charset="0"/>
            </a:endParaRPr>
          </a:p>
        </p:txBody>
      </p:sp>
      <p:sp>
        <p:nvSpPr>
          <p:cNvPr id="83" name="Isosceles Triangle 82"/>
          <p:cNvSpPr/>
          <p:nvPr/>
        </p:nvSpPr>
        <p:spPr bwMode="auto">
          <a:xfrm>
            <a:off x="4648200" y="27432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Verdana" pitchFamily="34" charset="0"/>
                <a:sym typeface="Symbol"/>
              </a:rPr>
              <a:t></a:t>
            </a:r>
            <a:endParaRPr lang="en-US" sz="1200" dirty="0">
              <a:latin typeface="Verdana" pitchFamily="34" charset="0"/>
            </a:endParaRPr>
          </a:p>
        </p:txBody>
      </p:sp>
      <p:cxnSp>
        <p:nvCxnSpPr>
          <p:cNvPr id="84" name="Straight Connector 83"/>
          <p:cNvCxnSpPr>
            <a:stCxn id="80" idx="5"/>
            <a:endCxn id="78" idx="1"/>
          </p:cNvCxnSpPr>
          <p:nvPr/>
        </p:nvCxnSpPr>
        <p:spPr bwMode="auto">
          <a:xfrm>
            <a:off x="4309922" y="2100122"/>
            <a:ext cx="143156" cy="219356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>
            <a:stCxn id="78" idx="3"/>
            <a:endCxn id="79" idx="7"/>
          </p:cNvCxnSpPr>
          <p:nvPr/>
        </p:nvCxnSpPr>
        <p:spPr bwMode="auto">
          <a:xfrm flipH="1">
            <a:off x="4360244" y="2481122"/>
            <a:ext cx="92834" cy="219356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85"/>
          <p:cNvCxnSpPr>
            <a:stCxn id="79" idx="3"/>
            <a:endCxn id="81" idx="0"/>
          </p:cNvCxnSpPr>
          <p:nvPr/>
        </p:nvCxnSpPr>
        <p:spPr bwMode="auto">
          <a:xfrm flipH="1">
            <a:off x="4076700" y="2862122"/>
            <a:ext cx="121900" cy="1858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/>
          <p:cNvCxnSpPr>
            <a:stCxn id="79" idx="5"/>
            <a:endCxn id="82" idx="0"/>
          </p:cNvCxnSpPr>
          <p:nvPr/>
        </p:nvCxnSpPr>
        <p:spPr bwMode="auto">
          <a:xfrm>
            <a:off x="4360244" y="2862122"/>
            <a:ext cx="96022" cy="185878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88" name="Straight Connector 87"/>
          <p:cNvCxnSpPr>
            <a:stCxn id="78" idx="5"/>
            <a:endCxn id="83" idx="0"/>
          </p:cNvCxnSpPr>
          <p:nvPr/>
        </p:nvCxnSpPr>
        <p:spPr bwMode="auto">
          <a:xfrm>
            <a:off x="4614722" y="2481122"/>
            <a:ext cx="147778" cy="2620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9" name="TextBox 88"/>
          <p:cNvSpPr txBox="1"/>
          <p:nvPr/>
        </p:nvSpPr>
        <p:spPr>
          <a:xfrm>
            <a:off x="4800600" y="2291964"/>
            <a:ext cx="228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x</a:t>
            </a:r>
            <a:endParaRPr lang="en-US" sz="800" dirty="0"/>
          </a:p>
        </p:txBody>
      </p:sp>
      <p:cxnSp>
        <p:nvCxnSpPr>
          <p:cNvPr id="90" name="Straight Arrow Connector 89"/>
          <p:cNvCxnSpPr>
            <a:stCxn id="89" idx="1"/>
            <a:endCxn id="78" idx="6"/>
          </p:cNvCxnSpPr>
          <p:nvPr/>
        </p:nvCxnSpPr>
        <p:spPr bwMode="auto">
          <a:xfrm flipH="1">
            <a:off x="4648200" y="2399686"/>
            <a:ext cx="152400" cy="61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sp>
        <p:nvSpPr>
          <p:cNvPr id="91" name="Rectangle 90"/>
          <p:cNvSpPr/>
          <p:nvPr/>
        </p:nvSpPr>
        <p:spPr>
          <a:xfrm>
            <a:off x="3761172" y="2659439"/>
            <a:ext cx="26161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00" dirty="0" smtClean="0">
                <a:latin typeface="Courier New" pitchFamily="49" charset="0"/>
                <a:ea typeface="Malgun Gothic" pitchFamily="34" charset="-127"/>
                <a:cs typeface="Arial" pitchFamily="34" charset="0"/>
              </a:rPr>
              <a:t>y</a:t>
            </a:r>
            <a:endParaRPr lang="en-US" sz="1000" dirty="0"/>
          </a:p>
        </p:txBody>
      </p:sp>
      <p:cxnSp>
        <p:nvCxnSpPr>
          <p:cNvPr id="92" name="Straight Arrow Connector 91"/>
          <p:cNvCxnSpPr>
            <a:stCxn id="91" idx="3"/>
            <a:endCxn id="79" idx="2"/>
          </p:cNvCxnSpPr>
          <p:nvPr/>
        </p:nvCxnSpPr>
        <p:spPr bwMode="auto">
          <a:xfrm flipV="1">
            <a:off x="4022782" y="2781300"/>
            <a:ext cx="142340" cy="12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cxnSp>
        <p:nvCxnSpPr>
          <p:cNvPr id="95" name="Curved Connector 94"/>
          <p:cNvCxnSpPr>
            <a:stCxn id="80" idx="5"/>
            <a:endCxn id="79" idx="1"/>
          </p:cNvCxnSpPr>
          <p:nvPr/>
        </p:nvCxnSpPr>
        <p:spPr bwMode="auto">
          <a:xfrm rot="5400000">
            <a:off x="3954083" y="2344639"/>
            <a:ext cx="600356" cy="111322"/>
          </a:xfrm>
          <a:prstGeom prst="curvedConnector3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stealth" w="sm" len="sm"/>
            <a:tailEnd type="stealth" w="sm" len="sm"/>
          </a:ln>
          <a:effectLst/>
        </p:spPr>
      </p:cxnSp>
      <p:cxnSp>
        <p:nvCxnSpPr>
          <p:cNvPr id="97" name="Curved Connector 96"/>
          <p:cNvCxnSpPr>
            <a:stCxn id="78" idx="3"/>
            <a:endCxn id="82" idx="0"/>
          </p:cNvCxnSpPr>
          <p:nvPr/>
        </p:nvCxnSpPr>
        <p:spPr bwMode="auto">
          <a:xfrm rot="16200000" flipH="1">
            <a:off x="4171233" y="2762967"/>
            <a:ext cx="566878" cy="3188"/>
          </a:xfrm>
          <a:prstGeom prst="curvedConnector3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stealth" w="sm" len="sm"/>
            <a:tailEnd type="stealth" w="sm" len="sm"/>
          </a:ln>
          <a:effectLst/>
        </p:spPr>
      </p:cxnSp>
      <p:cxnSp>
        <p:nvCxnSpPr>
          <p:cNvPr id="99" name="Curved Connector 98"/>
          <p:cNvCxnSpPr>
            <a:stCxn id="79" idx="5"/>
            <a:endCxn id="78" idx="1"/>
          </p:cNvCxnSpPr>
          <p:nvPr/>
        </p:nvCxnSpPr>
        <p:spPr bwMode="auto">
          <a:xfrm rot="5400000" flipH="1" flipV="1">
            <a:off x="4135339" y="2544383"/>
            <a:ext cx="542644" cy="92834"/>
          </a:xfrm>
          <a:prstGeom prst="curvedConnector5">
            <a:avLst>
              <a:gd name="adj1" fmla="val -16692"/>
              <a:gd name="adj2" fmla="val 774799"/>
              <a:gd name="adj3" fmla="val 142127"/>
            </a:avLst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stealth" w="sm" len="sm"/>
            <a:tailEnd type="stealth" w="sm" len="sm"/>
          </a:ln>
          <a:effectLst/>
        </p:spPr>
      </p:cxnSp>
      <p:sp>
        <p:nvSpPr>
          <p:cNvPr id="103" name="Rectangle 102"/>
          <p:cNvSpPr/>
          <p:nvPr/>
        </p:nvSpPr>
        <p:spPr>
          <a:xfrm>
            <a:off x="5137428" y="2725579"/>
            <a:ext cx="141577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x-&gt;left=y-&gt;right</a:t>
            </a:r>
            <a:endParaRPr lang="en-US" sz="1000" dirty="0"/>
          </a:p>
        </p:txBody>
      </p:sp>
      <p:sp>
        <p:nvSpPr>
          <p:cNvPr id="104" name="Rectangle 103"/>
          <p:cNvSpPr/>
          <p:nvPr/>
        </p:nvSpPr>
        <p:spPr>
          <a:xfrm>
            <a:off x="5134451" y="2877979"/>
            <a:ext cx="17235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y-&gt;right-&gt;parent = x</a:t>
            </a:r>
            <a:endParaRPr lang="en-US" sz="1000" dirty="0"/>
          </a:p>
        </p:txBody>
      </p:sp>
      <p:cxnSp>
        <p:nvCxnSpPr>
          <p:cNvPr id="106" name="Straight Arrow Connector 105"/>
          <p:cNvCxnSpPr>
            <a:stCxn id="103" idx="1"/>
          </p:cNvCxnSpPr>
          <p:nvPr/>
        </p:nvCxnSpPr>
        <p:spPr bwMode="auto">
          <a:xfrm flipH="1" flipV="1">
            <a:off x="4456266" y="2743200"/>
            <a:ext cx="681162" cy="10549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7" name="Rectangle 106"/>
          <p:cNvSpPr/>
          <p:nvPr/>
        </p:nvSpPr>
        <p:spPr>
          <a:xfrm>
            <a:off x="2362200" y="1981200"/>
            <a:ext cx="180049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y-&gt;parent = x-&gt;parent</a:t>
            </a:r>
            <a:endParaRPr lang="en-US" sz="1000" dirty="0"/>
          </a:p>
        </p:txBody>
      </p:sp>
      <p:sp>
        <p:nvSpPr>
          <p:cNvPr id="108" name="Rectangle 107"/>
          <p:cNvSpPr/>
          <p:nvPr/>
        </p:nvSpPr>
        <p:spPr>
          <a:xfrm>
            <a:off x="2362200" y="2133600"/>
            <a:ext cx="17235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0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x-&gt;parent-&gt;right = </a:t>
            </a:r>
            <a:r>
              <a:rPr lang="en-US" altLang="ko-KR" sz="1000" dirty="0" smtClean="0">
                <a:latin typeface="Courier New" pitchFamily="49" charset="0"/>
                <a:ea typeface="Malgun Gothic" pitchFamily="34" charset="-127"/>
                <a:cs typeface="Arial" pitchFamily="34" charset="0"/>
              </a:rPr>
              <a:t>y</a:t>
            </a:r>
            <a:endParaRPr lang="en-US" altLang="ko-KR" sz="1000" dirty="0">
              <a:latin typeface="Courier New" pitchFamily="49" charset="0"/>
              <a:ea typeface="Malgun Gothic" pitchFamily="34" charset="-127"/>
              <a:cs typeface="Arial" pitchFamily="34" charset="0"/>
            </a:endParaRPr>
          </a:p>
        </p:txBody>
      </p:sp>
      <p:cxnSp>
        <p:nvCxnSpPr>
          <p:cNvPr id="110" name="Straight Arrow Connector 109"/>
          <p:cNvCxnSpPr>
            <a:stCxn id="108" idx="2"/>
          </p:cNvCxnSpPr>
          <p:nvPr/>
        </p:nvCxnSpPr>
        <p:spPr bwMode="auto">
          <a:xfrm>
            <a:off x="3223975" y="2379821"/>
            <a:ext cx="1005125" cy="4244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1" name="Rectangle 110"/>
          <p:cNvSpPr/>
          <p:nvPr/>
        </p:nvSpPr>
        <p:spPr>
          <a:xfrm>
            <a:off x="4909870" y="1887379"/>
            <a:ext cx="110799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y-&gt;right = x</a:t>
            </a:r>
            <a:endParaRPr lang="en-US" sz="1000" dirty="0"/>
          </a:p>
        </p:txBody>
      </p:sp>
      <p:sp>
        <p:nvSpPr>
          <p:cNvPr id="112" name="Rectangle 111"/>
          <p:cNvSpPr/>
          <p:nvPr/>
        </p:nvSpPr>
        <p:spPr>
          <a:xfrm>
            <a:off x="4935504" y="2057400"/>
            <a:ext cx="118494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x-&gt;parent = y</a:t>
            </a:r>
            <a:endParaRPr lang="en-US" sz="1000" dirty="0"/>
          </a:p>
        </p:txBody>
      </p:sp>
      <p:sp>
        <p:nvSpPr>
          <p:cNvPr id="113" name="Oval 112"/>
          <p:cNvSpPr/>
          <p:nvPr/>
        </p:nvSpPr>
        <p:spPr bwMode="auto">
          <a:xfrm>
            <a:off x="4572000" y="4648200"/>
            <a:ext cx="228600" cy="2286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4" name="Oval 113"/>
          <p:cNvSpPr/>
          <p:nvPr/>
        </p:nvSpPr>
        <p:spPr bwMode="auto">
          <a:xfrm>
            <a:off x="4317522" y="5029200"/>
            <a:ext cx="228600" cy="228600"/>
          </a:xfrm>
          <a:prstGeom prst="ellipse">
            <a:avLst/>
          </a:prstGeom>
          <a:solidFill>
            <a:srgbClr val="FF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5" name="Oval 114"/>
          <p:cNvSpPr/>
          <p:nvPr/>
        </p:nvSpPr>
        <p:spPr bwMode="auto">
          <a:xfrm>
            <a:off x="4876800" y="4267200"/>
            <a:ext cx="228600" cy="228600"/>
          </a:xfrm>
          <a:prstGeom prst="ellipse">
            <a:avLst/>
          </a:prstGeom>
          <a:solidFill>
            <a:schemeClr val="accent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6" name="Isosceles Triangle 115"/>
          <p:cNvSpPr/>
          <p:nvPr/>
        </p:nvSpPr>
        <p:spPr bwMode="auto">
          <a:xfrm>
            <a:off x="4114800" y="54102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Verdana" pitchFamily="34" charset="0"/>
                <a:sym typeface="Symbol"/>
              </a:rPr>
              <a:t></a:t>
            </a:r>
            <a:endParaRPr lang="en-US" sz="1200" dirty="0">
              <a:latin typeface="Verdana" pitchFamily="34" charset="0"/>
            </a:endParaRPr>
          </a:p>
        </p:txBody>
      </p:sp>
      <p:sp>
        <p:nvSpPr>
          <p:cNvPr id="117" name="Isosceles Triangle 116"/>
          <p:cNvSpPr/>
          <p:nvPr/>
        </p:nvSpPr>
        <p:spPr bwMode="auto">
          <a:xfrm>
            <a:off x="4494366" y="54102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latin typeface="Verdana" pitchFamily="34" charset="0"/>
                <a:sym typeface="Symbol"/>
              </a:rPr>
              <a:t></a:t>
            </a:r>
            <a:endParaRPr lang="en-US" sz="1200" dirty="0">
              <a:latin typeface="Verdana" pitchFamily="34" charset="0"/>
            </a:endParaRPr>
          </a:p>
        </p:txBody>
      </p:sp>
      <p:sp>
        <p:nvSpPr>
          <p:cNvPr id="118" name="Isosceles Triangle 117"/>
          <p:cNvSpPr/>
          <p:nvPr/>
        </p:nvSpPr>
        <p:spPr bwMode="auto">
          <a:xfrm>
            <a:off x="4800600" y="5105400"/>
            <a:ext cx="228600" cy="457200"/>
          </a:xfrm>
          <a:prstGeom prst="triangle">
            <a:avLst/>
          </a:prstGeom>
          <a:solidFill>
            <a:schemeClr val="accent6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Verdana" pitchFamily="34" charset="0"/>
                <a:sym typeface="Symbol"/>
              </a:rPr>
              <a:t></a:t>
            </a:r>
            <a:endParaRPr lang="en-US" sz="1200" dirty="0">
              <a:latin typeface="Verdana" pitchFamily="34" charset="0"/>
            </a:endParaRPr>
          </a:p>
        </p:txBody>
      </p:sp>
      <p:cxnSp>
        <p:nvCxnSpPr>
          <p:cNvPr id="120" name="Straight Connector 119"/>
          <p:cNvCxnSpPr>
            <a:stCxn id="113" idx="3"/>
            <a:endCxn id="114" idx="7"/>
          </p:cNvCxnSpPr>
          <p:nvPr/>
        </p:nvCxnSpPr>
        <p:spPr bwMode="auto">
          <a:xfrm flipH="1">
            <a:off x="4512644" y="4843322"/>
            <a:ext cx="92834" cy="219356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21" name="Straight Connector 120"/>
          <p:cNvCxnSpPr>
            <a:stCxn id="114" idx="3"/>
            <a:endCxn id="116" idx="0"/>
          </p:cNvCxnSpPr>
          <p:nvPr/>
        </p:nvCxnSpPr>
        <p:spPr bwMode="auto">
          <a:xfrm flipH="1">
            <a:off x="4229100" y="5224322"/>
            <a:ext cx="121900" cy="1858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2" name="Straight Connector 121"/>
          <p:cNvCxnSpPr>
            <a:stCxn id="114" idx="5"/>
            <a:endCxn id="117" idx="0"/>
          </p:cNvCxnSpPr>
          <p:nvPr/>
        </p:nvCxnSpPr>
        <p:spPr bwMode="auto">
          <a:xfrm>
            <a:off x="4512644" y="5224322"/>
            <a:ext cx="96022" cy="185878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23" name="Straight Connector 122"/>
          <p:cNvCxnSpPr>
            <a:stCxn id="113" idx="5"/>
            <a:endCxn id="118" idx="0"/>
          </p:cNvCxnSpPr>
          <p:nvPr/>
        </p:nvCxnSpPr>
        <p:spPr bwMode="auto">
          <a:xfrm>
            <a:off x="4767122" y="4843322"/>
            <a:ext cx="147778" cy="26207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4" name="TextBox 123"/>
          <p:cNvSpPr txBox="1"/>
          <p:nvPr/>
        </p:nvSpPr>
        <p:spPr>
          <a:xfrm>
            <a:off x="4953000" y="4654164"/>
            <a:ext cx="228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x</a:t>
            </a:r>
            <a:endParaRPr lang="en-US" sz="800" dirty="0"/>
          </a:p>
        </p:txBody>
      </p:sp>
      <p:cxnSp>
        <p:nvCxnSpPr>
          <p:cNvPr id="125" name="Straight Arrow Connector 124"/>
          <p:cNvCxnSpPr>
            <a:stCxn id="124" idx="1"/>
            <a:endCxn id="113" idx="6"/>
          </p:cNvCxnSpPr>
          <p:nvPr/>
        </p:nvCxnSpPr>
        <p:spPr bwMode="auto">
          <a:xfrm flipH="1">
            <a:off x="4800600" y="4761886"/>
            <a:ext cx="152400" cy="61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sp>
        <p:nvSpPr>
          <p:cNvPr id="126" name="Rectangle 125"/>
          <p:cNvSpPr/>
          <p:nvPr/>
        </p:nvSpPr>
        <p:spPr>
          <a:xfrm>
            <a:off x="3913572" y="5021639"/>
            <a:ext cx="26161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00" dirty="0" smtClean="0">
                <a:latin typeface="Courier New" pitchFamily="49" charset="0"/>
                <a:ea typeface="Malgun Gothic" pitchFamily="34" charset="-127"/>
                <a:cs typeface="Arial" pitchFamily="34" charset="0"/>
              </a:rPr>
              <a:t>y</a:t>
            </a:r>
            <a:endParaRPr lang="en-US" sz="1000" dirty="0"/>
          </a:p>
        </p:txBody>
      </p:sp>
      <p:cxnSp>
        <p:nvCxnSpPr>
          <p:cNvPr id="127" name="Straight Arrow Connector 126"/>
          <p:cNvCxnSpPr>
            <a:stCxn id="126" idx="3"/>
            <a:endCxn id="114" idx="2"/>
          </p:cNvCxnSpPr>
          <p:nvPr/>
        </p:nvCxnSpPr>
        <p:spPr bwMode="auto">
          <a:xfrm flipV="1">
            <a:off x="4175182" y="5143500"/>
            <a:ext cx="142340" cy="12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  <p:cxnSp>
        <p:nvCxnSpPr>
          <p:cNvPr id="129" name="Curved Connector 128"/>
          <p:cNvCxnSpPr>
            <a:stCxn id="113" idx="3"/>
            <a:endCxn id="117" idx="0"/>
          </p:cNvCxnSpPr>
          <p:nvPr/>
        </p:nvCxnSpPr>
        <p:spPr bwMode="auto">
          <a:xfrm rot="16200000" flipH="1">
            <a:off x="4323633" y="5125167"/>
            <a:ext cx="566878" cy="3188"/>
          </a:xfrm>
          <a:prstGeom prst="curvedConnector3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stealth" w="sm" len="sm"/>
            <a:tailEnd type="stealth" w="sm" len="sm"/>
          </a:ln>
          <a:effectLst/>
        </p:spPr>
      </p:cxnSp>
      <p:cxnSp>
        <p:nvCxnSpPr>
          <p:cNvPr id="130" name="Curved Connector 129"/>
          <p:cNvCxnSpPr>
            <a:stCxn id="114" idx="5"/>
            <a:endCxn id="113" idx="1"/>
          </p:cNvCxnSpPr>
          <p:nvPr/>
        </p:nvCxnSpPr>
        <p:spPr bwMode="auto">
          <a:xfrm rot="5400000" flipH="1" flipV="1">
            <a:off x="4287739" y="4906583"/>
            <a:ext cx="542644" cy="92834"/>
          </a:xfrm>
          <a:prstGeom prst="curvedConnector5">
            <a:avLst>
              <a:gd name="adj1" fmla="val 34231"/>
              <a:gd name="adj2" fmla="val 877628"/>
              <a:gd name="adj3" fmla="val 116203"/>
            </a:avLst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stealth" w="sm" len="sm"/>
            <a:tailEnd type="stealth" w="sm" len="sm"/>
          </a:ln>
          <a:effectLst/>
        </p:spPr>
      </p:cxnSp>
      <p:sp>
        <p:nvSpPr>
          <p:cNvPr id="131" name="Rectangle 130"/>
          <p:cNvSpPr/>
          <p:nvPr/>
        </p:nvSpPr>
        <p:spPr>
          <a:xfrm>
            <a:off x="5289828" y="5087779"/>
            <a:ext cx="141577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x-&gt;left=y-&gt;right</a:t>
            </a:r>
            <a:endParaRPr lang="en-US" sz="1000" dirty="0"/>
          </a:p>
        </p:txBody>
      </p:sp>
      <p:sp>
        <p:nvSpPr>
          <p:cNvPr id="132" name="Rectangle 131"/>
          <p:cNvSpPr/>
          <p:nvPr/>
        </p:nvSpPr>
        <p:spPr>
          <a:xfrm>
            <a:off x="5286851" y="5240179"/>
            <a:ext cx="172354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y-&gt;right-&gt;parent = x</a:t>
            </a:r>
            <a:endParaRPr lang="en-US" sz="1000" dirty="0"/>
          </a:p>
        </p:txBody>
      </p:sp>
      <p:cxnSp>
        <p:nvCxnSpPr>
          <p:cNvPr id="133" name="Straight Arrow Connector 132"/>
          <p:cNvCxnSpPr>
            <a:stCxn id="131" idx="1"/>
          </p:cNvCxnSpPr>
          <p:nvPr/>
        </p:nvCxnSpPr>
        <p:spPr bwMode="auto">
          <a:xfrm flipH="1" flipV="1">
            <a:off x="4608666" y="5105400"/>
            <a:ext cx="681162" cy="10549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4" name="Rectangle 133"/>
          <p:cNvSpPr/>
          <p:nvPr/>
        </p:nvSpPr>
        <p:spPr>
          <a:xfrm>
            <a:off x="2514600" y="4343400"/>
            <a:ext cx="180049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y-&gt;parent = x-&gt;parent</a:t>
            </a:r>
            <a:endParaRPr lang="en-US" sz="1000" dirty="0"/>
          </a:p>
        </p:txBody>
      </p:sp>
      <p:sp>
        <p:nvSpPr>
          <p:cNvPr id="135" name="Rectangle 134"/>
          <p:cNvSpPr/>
          <p:nvPr/>
        </p:nvSpPr>
        <p:spPr>
          <a:xfrm>
            <a:off x="2514600" y="4495800"/>
            <a:ext cx="164660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0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x-&gt;parent-</a:t>
            </a:r>
            <a:r>
              <a:rPr lang="en-US" altLang="ko-KR" sz="1000" dirty="0" smtClean="0">
                <a:latin typeface="Courier New" pitchFamily="49" charset="0"/>
                <a:ea typeface="Malgun Gothic" pitchFamily="34" charset="-127"/>
                <a:cs typeface="Arial" pitchFamily="34" charset="0"/>
              </a:rPr>
              <a:t>&gt;left </a:t>
            </a:r>
            <a:r>
              <a:rPr lang="en-US" altLang="ko-KR" sz="10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= </a:t>
            </a:r>
            <a:r>
              <a:rPr lang="en-US" altLang="ko-KR" sz="1000" dirty="0" smtClean="0">
                <a:latin typeface="Courier New" pitchFamily="49" charset="0"/>
                <a:ea typeface="Malgun Gothic" pitchFamily="34" charset="-127"/>
                <a:cs typeface="Arial" pitchFamily="34" charset="0"/>
              </a:rPr>
              <a:t>y</a:t>
            </a:r>
            <a:endParaRPr lang="en-US" altLang="ko-KR" sz="1000" dirty="0">
              <a:latin typeface="Courier New" pitchFamily="49" charset="0"/>
              <a:ea typeface="Malgun Gothic" pitchFamily="34" charset="-127"/>
              <a:cs typeface="Arial" pitchFamily="34" charset="0"/>
            </a:endParaRPr>
          </a:p>
        </p:txBody>
      </p:sp>
      <p:cxnSp>
        <p:nvCxnSpPr>
          <p:cNvPr id="136" name="Straight Arrow Connector 135"/>
          <p:cNvCxnSpPr>
            <a:stCxn id="135" idx="2"/>
          </p:cNvCxnSpPr>
          <p:nvPr/>
        </p:nvCxnSpPr>
        <p:spPr bwMode="auto">
          <a:xfrm>
            <a:off x="3337903" y="4742021"/>
            <a:ext cx="1174741" cy="4244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7" name="Rectangle 136"/>
          <p:cNvSpPr/>
          <p:nvPr/>
        </p:nvSpPr>
        <p:spPr>
          <a:xfrm>
            <a:off x="5334000" y="4478179"/>
            <a:ext cx="110799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y-&gt;right = x</a:t>
            </a:r>
            <a:endParaRPr lang="en-US" sz="1000" dirty="0"/>
          </a:p>
        </p:txBody>
      </p:sp>
      <p:sp>
        <p:nvSpPr>
          <p:cNvPr id="138" name="Rectangle 137"/>
          <p:cNvSpPr/>
          <p:nvPr/>
        </p:nvSpPr>
        <p:spPr>
          <a:xfrm>
            <a:off x="5334000" y="4630579"/>
            <a:ext cx="118494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00" dirty="0">
                <a:latin typeface="Courier New" pitchFamily="49" charset="0"/>
                <a:ea typeface="Malgun Gothic" pitchFamily="34" charset="-127"/>
                <a:cs typeface="Arial" pitchFamily="34" charset="0"/>
              </a:rPr>
              <a:t>x-&gt;parent = y</a:t>
            </a:r>
            <a:endParaRPr lang="en-US" sz="1000" dirty="0"/>
          </a:p>
        </p:txBody>
      </p:sp>
      <p:cxnSp>
        <p:nvCxnSpPr>
          <p:cNvPr id="140" name="Straight Connector 139"/>
          <p:cNvCxnSpPr>
            <a:stCxn id="115" idx="3"/>
            <a:endCxn id="113" idx="7"/>
          </p:cNvCxnSpPr>
          <p:nvPr/>
        </p:nvCxnSpPr>
        <p:spPr bwMode="auto">
          <a:xfrm flipH="1">
            <a:off x="4767122" y="4462322"/>
            <a:ext cx="143156" cy="219356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42" name="Curved Connector 141"/>
          <p:cNvCxnSpPr>
            <a:stCxn id="115" idx="3"/>
            <a:endCxn id="114" idx="7"/>
          </p:cNvCxnSpPr>
          <p:nvPr/>
        </p:nvCxnSpPr>
        <p:spPr bwMode="auto">
          <a:xfrm rot="5400000">
            <a:off x="4411283" y="4563683"/>
            <a:ext cx="600356" cy="397634"/>
          </a:xfrm>
          <a:prstGeom prst="curvedConnector3">
            <a:avLst>
              <a:gd name="adj1" fmla="val -7743"/>
            </a:avLst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stealth" w="sm" len="sm"/>
            <a:tailEnd type="stealth" w="sm" len="sm"/>
          </a:ln>
          <a:effectLst/>
        </p:spPr>
      </p:cxnSp>
      <p:sp>
        <p:nvSpPr>
          <p:cNvPr id="128" name="Right Arrow 127"/>
          <p:cNvSpPr/>
          <p:nvPr/>
        </p:nvSpPr>
        <p:spPr bwMode="auto">
          <a:xfrm>
            <a:off x="1828800" y="1981200"/>
            <a:ext cx="303366" cy="259767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1493406" y="1752600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err="1" smtClean="0">
                <a:latin typeface="Courier New" pitchFamily="49" charset="0"/>
                <a:cs typeface="Courier New" pitchFamily="49" charset="0"/>
              </a:rPr>
              <a:t>Right_Rotate</a:t>
            </a:r>
            <a:r>
              <a:rPr lang="en-US" sz="1000" dirty="0" smtClean="0">
                <a:latin typeface="Courier New" pitchFamily="49" charset="0"/>
                <a:cs typeface="Courier New" pitchFamily="49" charset="0"/>
              </a:rPr>
              <a:t>(T, x)</a:t>
            </a:r>
            <a:endParaRPr lang="en-US" sz="1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1371600" y="1524000"/>
            <a:ext cx="24078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Case1) x== x-&gt;parent-&gt;right</a:t>
            </a:r>
            <a:endParaRPr lang="en-US" sz="1000" dirty="0"/>
          </a:p>
        </p:txBody>
      </p:sp>
      <p:sp>
        <p:nvSpPr>
          <p:cNvPr id="143" name="Right Arrow 142"/>
          <p:cNvSpPr/>
          <p:nvPr/>
        </p:nvSpPr>
        <p:spPr bwMode="auto">
          <a:xfrm>
            <a:off x="2133600" y="4327543"/>
            <a:ext cx="303366" cy="259767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2026805" y="4038600"/>
            <a:ext cx="16997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err="1" smtClean="0">
                <a:latin typeface="Courier New" pitchFamily="49" charset="0"/>
                <a:cs typeface="Courier New" pitchFamily="49" charset="0"/>
              </a:rPr>
              <a:t>Right_Rotate</a:t>
            </a:r>
            <a:r>
              <a:rPr lang="en-US" sz="1000" dirty="0" smtClean="0">
                <a:latin typeface="Courier New" pitchFamily="49" charset="0"/>
                <a:cs typeface="Courier New" pitchFamily="49" charset="0"/>
              </a:rPr>
              <a:t>(T, x)</a:t>
            </a:r>
            <a:endParaRPr lang="en-US" sz="1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1600200" y="3810000"/>
            <a:ext cx="240780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Case2) x== x-&gt;parent-&gt;left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28866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Red-Black Tree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sz="2000" dirty="0" smtClean="0"/>
              <a:t>Red-black tree is a </a:t>
            </a:r>
            <a:r>
              <a:rPr lang="en-US" sz="2000" u="sng" dirty="0" smtClean="0"/>
              <a:t>binary search tree that are balanced </a:t>
            </a:r>
            <a:r>
              <a:rPr lang="en-US" sz="2000" dirty="0" smtClean="0"/>
              <a:t>in order to guarantee that basic dynamic-set operations take O(log n) time in the worst case.</a:t>
            </a:r>
          </a:p>
          <a:p>
            <a:pPr>
              <a:buClr>
                <a:schemeClr val="tx2"/>
              </a:buClr>
            </a:pPr>
            <a:r>
              <a:rPr lang="en-US" sz="2000" dirty="0" smtClean="0"/>
              <a:t>A red-black tree is a binary search tree with </a:t>
            </a:r>
            <a:r>
              <a:rPr lang="en-US" sz="2000" u="sng" dirty="0" smtClean="0"/>
              <a:t>one extra bit of storage per node</a:t>
            </a:r>
            <a:r>
              <a:rPr lang="en-US" sz="2000" dirty="0" smtClean="0"/>
              <a:t>: its color, which can be either red or black.</a:t>
            </a:r>
          </a:p>
          <a:p>
            <a:pPr>
              <a:buClr>
                <a:schemeClr val="tx2"/>
              </a:buClr>
            </a:pPr>
            <a:r>
              <a:rPr lang="en-US" sz="2000" dirty="0" smtClean="0"/>
              <a:t>Each node has fields:  color, key, left, right and parent. </a:t>
            </a:r>
          </a:p>
          <a:p>
            <a:pPr lvl="1"/>
            <a:r>
              <a:rPr lang="en-US" sz="1600" dirty="0"/>
              <a:t>All leaves are empty </a:t>
            </a:r>
            <a:r>
              <a:rPr lang="en-US" sz="1600" dirty="0" smtClean="0"/>
              <a:t>(</a:t>
            </a:r>
            <a:r>
              <a:rPr lang="en-US" sz="1600" dirty="0" err="1" smtClean="0"/>
              <a:t>T.nil</a:t>
            </a:r>
            <a:r>
              <a:rPr lang="en-US" sz="1600" dirty="0"/>
              <a:t>) and colored black.</a:t>
            </a:r>
          </a:p>
          <a:p>
            <a:pPr lvl="1"/>
            <a:r>
              <a:rPr lang="en-US" sz="1600" dirty="0" smtClean="0"/>
              <a:t>We </a:t>
            </a:r>
            <a:r>
              <a:rPr lang="en-US" sz="1600" dirty="0"/>
              <a:t>use a single sentinel, </a:t>
            </a:r>
            <a:r>
              <a:rPr lang="en-US" sz="1600" i="1" dirty="0" err="1" smtClean="0"/>
              <a:t>T.nil</a:t>
            </a:r>
            <a:r>
              <a:rPr lang="en-US" sz="1600" dirty="0" smtClean="0"/>
              <a:t>, </a:t>
            </a:r>
            <a:r>
              <a:rPr lang="en-US" sz="1600" dirty="0"/>
              <a:t>for all the leaves of red-black tree </a:t>
            </a:r>
            <a:r>
              <a:rPr lang="en-US" sz="1600" i="1" dirty="0"/>
              <a:t>T </a:t>
            </a:r>
            <a:r>
              <a:rPr lang="en-US" sz="1600" dirty="0" smtClean="0"/>
              <a:t>.</a:t>
            </a:r>
          </a:p>
          <a:p>
            <a:pPr lvl="1"/>
            <a:r>
              <a:rPr lang="en-US" sz="1600" dirty="0" smtClean="0"/>
              <a:t> </a:t>
            </a:r>
            <a:r>
              <a:rPr lang="en-US" sz="1600" i="1" dirty="0" smtClean="0"/>
              <a:t>color</a:t>
            </a:r>
            <a:r>
              <a:rPr lang="en-US" sz="1600" dirty="0"/>
              <a:t> </a:t>
            </a:r>
            <a:r>
              <a:rPr lang="en-US" sz="1600" dirty="0" err="1" smtClean="0"/>
              <a:t>T.nil</a:t>
            </a:r>
            <a:r>
              <a:rPr lang="en-US" sz="1600" dirty="0" smtClean="0"/>
              <a:t> </a:t>
            </a:r>
            <a:r>
              <a:rPr lang="en-US" sz="1600" dirty="0"/>
              <a:t>is </a:t>
            </a:r>
            <a:r>
              <a:rPr lang="en-US" sz="1600" dirty="0" smtClean="0"/>
              <a:t>black.</a:t>
            </a:r>
          </a:p>
          <a:p>
            <a:pPr lvl="1"/>
            <a:r>
              <a:rPr lang="en-US" sz="1600" dirty="0" smtClean="0"/>
              <a:t>The root’s </a:t>
            </a:r>
            <a:r>
              <a:rPr lang="en-US" sz="1600" dirty="0"/>
              <a:t>parent is also </a:t>
            </a:r>
            <a:r>
              <a:rPr lang="en-US" sz="1600" i="1" dirty="0" err="1" smtClean="0"/>
              <a:t>T.nil</a:t>
            </a:r>
            <a:r>
              <a:rPr lang="en-US" sz="1600" dirty="0" smtClean="0"/>
              <a:t>.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Freeform 123"/>
          <p:cNvSpPr/>
          <p:nvPr/>
        </p:nvSpPr>
        <p:spPr bwMode="auto">
          <a:xfrm>
            <a:off x="5238750" y="3886200"/>
            <a:ext cx="1657410" cy="1050057"/>
          </a:xfrm>
          <a:custGeom>
            <a:avLst/>
            <a:gdLst>
              <a:gd name="connsiteX0" fmla="*/ 1152525 w 1657410"/>
              <a:gd name="connsiteY0" fmla="*/ 0 h 1050057"/>
              <a:gd name="connsiteX1" fmla="*/ 1152525 w 1657410"/>
              <a:gd name="connsiteY1" fmla="*/ 0 h 1050057"/>
              <a:gd name="connsiteX2" fmla="*/ 923925 w 1657410"/>
              <a:gd name="connsiteY2" fmla="*/ 19050 h 1050057"/>
              <a:gd name="connsiteX3" fmla="*/ 876300 w 1657410"/>
              <a:gd name="connsiteY3" fmla="*/ 28575 h 1050057"/>
              <a:gd name="connsiteX4" fmla="*/ 838200 w 1657410"/>
              <a:gd name="connsiteY4" fmla="*/ 38100 h 1050057"/>
              <a:gd name="connsiteX5" fmla="*/ 781050 w 1657410"/>
              <a:gd name="connsiteY5" fmla="*/ 47625 h 1050057"/>
              <a:gd name="connsiteX6" fmla="*/ 752475 w 1657410"/>
              <a:gd name="connsiteY6" fmla="*/ 57150 h 1050057"/>
              <a:gd name="connsiteX7" fmla="*/ 695325 w 1657410"/>
              <a:gd name="connsiteY7" fmla="*/ 66675 h 1050057"/>
              <a:gd name="connsiteX8" fmla="*/ 666750 w 1657410"/>
              <a:gd name="connsiteY8" fmla="*/ 76200 h 1050057"/>
              <a:gd name="connsiteX9" fmla="*/ 628650 w 1657410"/>
              <a:gd name="connsiteY9" fmla="*/ 85725 h 1050057"/>
              <a:gd name="connsiteX10" fmla="*/ 561975 w 1657410"/>
              <a:gd name="connsiteY10" fmla="*/ 123825 h 1050057"/>
              <a:gd name="connsiteX11" fmla="*/ 504825 w 1657410"/>
              <a:gd name="connsiteY11" fmla="*/ 142875 h 1050057"/>
              <a:gd name="connsiteX12" fmla="*/ 476250 w 1657410"/>
              <a:gd name="connsiteY12" fmla="*/ 152400 h 1050057"/>
              <a:gd name="connsiteX13" fmla="*/ 447675 w 1657410"/>
              <a:gd name="connsiteY13" fmla="*/ 180975 h 1050057"/>
              <a:gd name="connsiteX14" fmla="*/ 381000 w 1657410"/>
              <a:gd name="connsiteY14" fmla="*/ 209550 h 1050057"/>
              <a:gd name="connsiteX15" fmla="*/ 314325 w 1657410"/>
              <a:gd name="connsiteY15" fmla="*/ 238125 h 1050057"/>
              <a:gd name="connsiteX16" fmla="*/ 285750 w 1657410"/>
              <a:gd name="connsiteY16" fmla="*/ 257175 h 1050057"/>
              <a:gd name="connsiteX17" fmla="*/ 257175 w 1657410"/>
              <a:gd name="connsiteY17" fmla="*/ 266700 h 1050057"/>
              <a:gd name="connsiteX18" fmla="*/ 219075 w 1657410"/>
              <a:gd name="connsiteY18" fmla="*/ 295275 h 1050057"/>
              <a:gd name="connsiteX19" fmla="*/ 190500 w 1657410"/>
              <a:gd name="connsiteY19" fmla="*/ 314325 h 1050057"/>
              <a:gd name="connsiteX20" fmla="*/ 152400 w 1657410"/>
              <a:gd name="connsiteY20" fmla="*/ 342900 h 1050057"/>
              <a:gd name="connsiteX21" fmla="*/ 123825 w 1657410"/>
              <a:gd name="connsiteY21" fmla="*/ 352425 h 1050057"/>
              <a:gd name="connsiteX22" fmla="*/ 85725 w 1657410"/>
              <a:gd name="connsiteY22" fmla="*/ 381000 h 1050057"/>
              <a:gd name="connsiteX23" fmla="*/ 57150 w 1657410"/>
              <a:gd name="connsiteY23" fmla="*/ 400050 h 1050057"/>
              <a:gd name="connsiteX24" fmla="*/ 47625 w 1657410"/>
              <a:gd name="connsiteY24" fmla="*/ 438150 h 1050057"/>
              <a:gd name="connsiteX25" fmla="*/ 28575 w 1657410"/>
              <a:gd name="connsiteY25" fmla="*/ 495300 h 1050057"/>
              <a:gd name="connsiteX26" fmla="*/ 19050 w 1657410"/>
              <a:gd name="connsiteY26" fmla="*/ 552450 h 1050057"/>
              <a:gd name="connsiteX27" fmla="*/ 9525 w 1657410"/>
              <a:gd name="connsiteY27" fmla="*/ 600075 h 1050057"/>
              <a:gd name="connsiteX28" fmla="*/ 0 w 1657410"/>
              <a:gd name="connsiteY28" fmla="*/ 676275 h 1050057"/>
              <a:gd name="connsiteX29" fmla="*/ 9525 w 1657410"/>
              <a:gd name="connsiteY29" fmla="*/ 809625 h 1050057"/>
              <a:gd name="connsiteX30" fmla="*/ 28575 w 1657410"/>
              <a:gd name="connsiteY30" fmla="*/ 895350 h 1050057"/>
              <a:gd name="connsiteX31" fmla="*/ 95250 w 1657410"/>
              <a:gd name="connsiteY31" fmla="*/ 981075 h 1050057"/>
              <a:gd name="connsiteX32" fmla="*/ 123825 w 1657410"/>
              <a:gd name="connsiteY32" fmla="*/ 1000125 h 1050057"/>
              <a:gd name="connsiteX33" fmla="*/ 152400 w 1657410"/>
              <a:gd name="connsiteY33" fmla="*/ 1009650 h 1050057"/>
              <a:gd name="connsiteX34" fmla="*/ 361950 w 1657410"/>
              <a:gd name="connsiteY34" fmla="*/ 1028700 h 1050057"/>
              <a:gd name="connsiteX35" fmla="*/ 457200 w 1657410"/>
              <a:gd name="connsiteY35" fmla="*/ 1047750 h 1050057"/>
              <a:gd name="connsiteX36" fmla="*/ 590550 w 1657410"/>
              <a:gd name="connsiteY36" fmla="*/ 1038225 h 1050057"/>
              <a:gd name="connsiteX37" fmla="*/ 762000 w 1657410"/>
              <a:gd name="connsiteY37" fmla="*/ 1019175 h 1050057"/>
              <a:gd name="connsiteX38" fmla="*/ 838200 w 1657410"/>
              <a:gd name="connsiteY38" fmla="*/ 990600 h 1050057"/>
              <a:gd name="connsiteX39" fmla="*/ 933450 w 1657410"/>
              <a:gd name="connsiteY39" fmla="*/ 971550 h 1050057"/>
              <a:gd name="connsiteX40" fmla="*/ 971550 w 1657410"/>
              <a:gd name="connsiteY40" fmla="*/ 962025 h 1050057"/>
              <a:gd name="connsiteX41" fmla="*/ 1057275 w 1657410"/>
              <a:gd name="connsiteY41" fmla="*/ 952500 h 1050057"/>
              <a:gd name="connsiteX42" fmla="*/ 1104900 w 1657410"/>
              <a:gd name="connsiteY42" fmla="*/ 942975 h 1050057"/>
              <a:gd name="connsiteX43" fmla="*/ 1162050 w 1657410"/>
              <a:gd name="connsiteY43" fmla="*/ 933450 h 1050057"/>
              <a:gd name="connsiteX44" fmla="*/ 1266825 w 1657410"/>
              <a:gd name="connsiteY44" fmla="*/ 904875 h 1050057"/>
              <a:gd name="connsiteX45" fmla="*/ 1343025 w 1657410"/>
              <a:gd name="connsiteY45" fmla="*/ 866775 h 1050057"/>
              <a:gd name="connsiteX46" fmla="*/ 1371600 w 1657410"/>
              <a:gd name="connsiteY46" fmla="*/ 847725 h 1050057"/>
              <a:gd name="connsiteX47" fmla="*/ 1457325 w 1657410"/>
              <a:gd name="connsiteY47" fmla="*/ 809625 h 1050057"/>
              <a:gd name="connsiteX48" fmla="*/ 1514475 w 1657410"/>
              <a:gd name="connsiteY48" fmla="*/ 752475 h 1050057"/>
              <a:gd name="connsiteX49" fmla="*/ 1571625 w 1657410"/>
              <a:gd name="connsiteY49" fmla="*/ 695325 h 1050057"/>
              <a:gd name="connsiteX50" fmla="*/ 1590675 w 1657410"/>
              <a:gd name="connsiteY50" fmla="*/ 628650 h 1050057"/>
              <a:gd name="connsiteX51" fmla="*/ 1619250 w 1657410"/>
              <a:gd name="connsiteY51" fmla="*/ 619125 h 1050057"/>
              <a:gd name="connsiteX52" fmla="*/ 1628775 w 1657410"/>
              <a:gd name="connsiteY52" fmla="*/ 314325 h 1050057"/>
              <a:gd name="connsiteX53" fmla="*/ 1590675 w 1657410"/>
              <a:gd name="connsiteY53" fmla="*/ 295275 h 1050057"/>
              <a:gd name="connsiteX54" fmla="*/ 1562100 w 1657410"/>
              <a:gd name="connsiteY54" fmla="*/ 266700 h 1050057"/>
              <a:gd name="connsiteX55" fmla="*/ 1524000 w 1657410"/>
              <a:gd name="connsiteY55" fmla="*/ 209550 h 1050057"/>
              <a:gd name="connsiteX56" fmla="*/ 1495425 w 1657410"/>
              <a:gd name="connsiteY56" fmla="*/ 133350 h 1050057"/>
              <a:gd name="connsiteX57" fmla="*/ 1438275 w 1657410"/>
              <a:gd name="connsiteY57" fmla="*/ 95250 h 1050057"/>
              <a:gd name="connsiteX58" fmla="*/ 1352550 w 1657410"/>
              <a:gd name="connsiteY58" fmla="*/ 66675 h 1050057"/>
              <a:gd name="connsiteX59" fmla="*/ 1257300 w 1657410"/>
              <a:gd name="connsiteY59" fmla="*/ 9525 h 1050057"/>
              <a:gd name="connsiteX60" fmla="*/ 1200150 w 1657410"/>
              <a:gd name="connsiteY60" fmla="*/ 0 h 1050057"/>
              <a:gd name="connsiteX61" fmla="*/ 1152525 w 1657410"/>
              <a:gd name="connsiteY61" fmla="*/ 0 h 1050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657410" h="1050057">
                <a:moveTo>
                  <a:pt x="1152525" y="0"/>
                </a:moveTo>
                <a:lnTo>
                  <a:pt x="1152525" y="0"/>
                </a:lnTo>
                <a:cubicBezTo>
                  <a:pt x="1076325" y="6350"/>
                  <a:pt x="998904" y="4054"/>
                  <a:pt x="923925" y="19050"/>
                </a:cubicBezTo>
                <a:cubicBezTo>
                  <a:pt x="908050" y="22225"/>
                  <a:pt x="892104" y="25063"/>
                  <a:pt x="876300" y="28575"/>
                </a:cubicBezTo>
                <a:cubicBezTo>
                  <a:pt x="863521" y="31415"/>
                  <a:pt x="851037" y="35533"/>
                  <a:pt x="838200" y="38100"/>
                </a:cubicBezTo>
                <a:cubicBezTo>
                  <a:pt x="819262" y="41888"/>
                  <a:pt x="799903" y="43435"/>
                  <a:pt x="781050" y="47625"/>
                </a:cubicBezTo>
                <a:cubicBezTo>
                  <a:pt x="771249" y="49803"/>
                  <a:pt x="762276" y="54972"/>
                  <a:pt x="752475" y="57150"/>
                </a:cubicBezTo>
                <a:cubicBezTo>
                  <a:pt x="733622" y="61340"/>
                  <a:pt x="714178" y="62485"/>
                  <a:pt x="695325" y="66675"/>
                </a:cubicBezTo>
                <a:cubicBezTo>
                  <a:pt x="685524" y="68853"/>
                  <a:pt x="676404" y="73442"/>
                  <a:pt x="666750" y="76200"/>
                </a:cubicBezTo>
                <a:cubicBezTo>
                  <a:pt x="654163" y="79796"/>
                  <a:pt x="641350" y="82550"/>
                  <a:pt x="628650" y="85725"/>
                </a:cubicBezTo>
                <a:cubicBezTo>
                  <a:pt x="602875" y="102908"/>
                  <a:pt x="592187" y="111740"/>
                  <a:pt x="561975" y="123825"/>
                </a:cubicBezTo>
                <a:cubicBezTo>
                  <a:pt x="543331" y="131283"/>
                  <a:pt x="523875" y="136525"/>
                  <a:pt x="504825" y="142875"/>
                </a:cubicBezTo>
                <a:lnTo>
                  <a:pt x="476250" y="152400"/>
                </a:lnTo>
                <a:cubicBezTo>
                  <a:pt x="466725" y="161925"/>
                  <a:pt x="458636" y="173145"/>
                  <a:pt x="447675" y="180975"/>
                </a:cubicBezTo>
                <a:cubicBezTo>
                  <a:pt x="401427" y="214009"/>
                  <a:pt x="422457" y="188822"/>
                  <a:pt x="381000" y="209550"/>
                </a:cubicBezTo>
                <a:cubicBezTo>
                  <a:pt x="315221" y="242439"/>
                  <a:pt x="393619" y="218301"/>
                  <a:pt x="314325" y="238125"/>
                </a:cubicBezTo>
                <a:cubicBezTo>
                  <a:pt x="304800" y="244475"/>
                  <a:pt x="295989" y="252055"/>
                  <a:pt x="285750" y="257175"/>
                </a:cubicBezTo>
                <a:cubicBezTo>
                  <a:pt x="276770" y="261665"/>
                  <a:pt x="265892" y="261719"/>
                  <a:pt x="257175" y="266700"/>
                </a:cubicBezTo>
                <a:cubicBezTo>
                  <a:pt x="243392" y="274576"/>
                  <a:pt x="231993" y="286048"/>
                  <a:pt x="219075" y="295275"/>
                </a:cubicBezTo>
                <a:cubicBezTo>
                  <a:pt x="209760" y="301929"/>
                  <a:pt x="199815" y="307671"/>
                  <a:pt x="190500" y="314325"/>
                </a:cubicBezTo>
                <a:cubicBezTo>
                  <a:pt x="177582" y="323552"/>
                  <a:pt x="166183" y="335024"/>
                  <a:pt x="152400" y="342900"/>
                </a:cubicBezTo>
                <a:cubicBezTo>
                  <a:pt x="143683" y="347881"/>
                  <a:pt x="133350" y="349250"/>
                  <a:pt x="123825" y="352425"/>
                </a:cubicBezTo>
                <a:cubicBezTo>
                  <a:pt x="111125" y="361950"/>
                  <a:pt x="98643" y="371773"/>
                  <a:pt x="85725" y="381000"/>
                </a:cubicBezTo>
                <a:cubicBezTo>
                  <a:pt x="76410" y="387654"/>
                  <a:pt x="63500" y="390525"/>
                  <a:pt x="57150" y="400050"/>
                </a:cubicBezTo>
                <a:cubicBezTo>
                  <a:pt x="49888" y="410942"/>
                  <a:pt x="51387" y="425611"/>
                  <a:pt x="47625" y="438150"/>
                </a:cubicBezTo>
                <a:cubicBezTo>
                  <a:pt x="41855" y="457384"/>
                  <a:pt x="31876" y="475493"/>
                  <a:pt x="28575" y="495300"/>
                </a:cubicBezTo>
                <a:cubicBezTo>
                  <a:pt x="25400" y="514350"/>
                  <a:pt x="22505" y="533449"/>
                  <a:pt x="19050" y="552450"/>
                </a:cubicBezTo>
                <a:cubicBezTo>
                  <a:pt x="16154" y="568378"/>
                  <a:pt x="11987" y="584074"/>
                  <a:pt x="9525" y="600075"/>
                </a:cubicBezTo>
                <a:cubicBezTo>
                  <a:pt x="5633" y="625375"/>
                  <a:pt x="3175" y="650875"/>
                  <a:pt x="0" y="676275"/>
                </a:cubicBezTo>
                <a:cubicBezTo>
                  <a:pt x="3175" y="720725"/>
                  <a:pt x="4860" y="765307"/>
                  <a:pt x="9525" y="809625"/>
                </a:cubicBezTo>
                <a:cubicBezTo>
                  <a:pt x="9926" y="813433"/>
                  <a:pt x="24577" y="887355"/>
                  <a:pt x="28575" y="895350"/>
                </a:cubicBezTo>
                <a:cubicBezTo>
                  <a:pt x="43747" y="925694"/>
                  <a:pt x="68371" y="958676"/>
                  <a:pt x="95250" y="981075"/>
                </a:cubicBezTo>
                <a:cubicBezTo>
                  <a:pt x="104044" y="988404"/>
                  <a:pt x="113586" y="995005"/>
                  <a:pt x="123825" y="1000125"/>
                </a:cubicBezTo>
                <a:cubicBezTo>
                  <a:pt x="132805" y="1004615"/>
                  <a:pt x="142660" y="1007215"/>
                  <a:pt x="152400" y="1009650"/>
                </a:cubicBezTo>
                <a:cubicBezTo>
                  <a:pt x="226721" y="1028230"/>
                  <a:pt x="271772" y="1023395"/>
                  <a:pt x="361950" y="1028700"/>
                </a:cubicBezTo>
                <a:cubicBezTo>
                  <a:pt x="393700" y="1035050"/>
                  <a:pt x="424904" y="1050057"/>
                  <a:pt x="457200" y="1047750"/>
                </a:cubicBezTo>
                <a:lnTo>
                  <a:pt x="590550" y="1038225"/>
                </a:lnTo>
                <a:cubicBezTo>
                  <a:pt x="666280" y="1032400"/>
                  <a:pt x="696343" y="1032306"/>
                  <a:pt x="762000" y="1019175"/>
                </a:cubicBezTo>
                <a:cubicBezTo>
                  <a:pt x="898418" y="991891"/>
                  <a:pt x="696691" y="1031031"/>
                  <a:pt x="838200" y="990600"/>
                </a:cubicBezTo>
                <a:cubicBezTo>
                  <a:pt x="869333" y="981705"/>
                  <a:pt x="902038" y="979403"/>
                  <a:pt x="933450" y="971550"/>
                </a:cubicBezTo>
                <a:cubicBezTo>
                  <a:pt x="946150" y="968375"/>
                  <a:pt x="958611" y="964016"/>
                  <a:pt x="971550" y="962025"/>
                </a:cubicBezTo>
                <a:cubicBezTo>
                  <a:pt x="999967" y="957653"/>
                  <a:pt x="1028813" y="956566"/>
                  <a:pt x="1057275" y="952500"/>
                </a:cubicBezTo>
                <a:cubicBezTo>
                  <a:pt x="1073302" y="950210"/>
                  <a:pt x="1088972" y="945871"/>
                  <a:pt x="1104900" y="942975"/>
                </a:cubicBezTo>
                <a:cubicBezTo>
                  <a:pt x="1123901" y="939520"/>
                  <a:pt x="1143166" y="937497"/>
                  <a:pt x="1162050" y="933450"/>
                </a:cubicBezTo>
                <a:cubicBezTo>
                  <a:pt x="1164946" y="932829"/>
                  <a:pt x="1245258" y="914678"/>
                  <a:pt x="1266825" y="904875"/>
                </a:cubicBezTo>
                <a:cubicBezTo>
                  <a:pt x="1292678" y="893124"/>
                  <a:pt x="1319396" y="882527"/>
                  <a:pt x="1343025" y="866775"/>
                </a:cubicBezTo>
                <a:cubicBezTo>
                  <a:pt x="1352550" y="860425"/>
                  <a:pt x="1361139" y="852374"/>
                  <a:pt x="1371600" y="847725"/>
                </a:cubicBezTo>
                <a:cubicBezTo>
                  <a:pt x="1473615" y="802385"/>
                  <a:pt x="1392656" y="852738"/>
                  <a:pt x="1457325" y="809625"/>
                </a:cubicBezTo>
                <a:cubicBezTo>
                  <a:pt x="1493700" y="755062"/>
                  <a:pt x="1455402" y="805640"/>
                  <a:pt x="1514475" y="752475"/>
                </a:cubicBezTo>
                <a:cubicBezTo>
                  <a:pt x="1534500" y="734453"/>
                  <a:pt x="1571625" y="695325"/>
                  <a:pt x="1571625" y="695325"/>
                </a:cubicBezTo>
                <a:cubicBezTo>
                  <a:pt x="1571707" y="694995"/>
                  <a:pt x="1586120" y="633205"/>
                  <a:pt x="1590675" y="628650"/>
                </a:cubicBezTo>
                <a:cubicBezTo>
                  <a:pt x="1597775" y="621550"/>
                  <a:pt x="1609725" y="622300"/>
                  <a:pt x="1619250" y="619125"/>
                </a:cubicBezTo>
                <a:cubicBezTo>
                  <a:pt x="1638315" y="504737"/>
                  <a:pt x="1657410" y="440318"/>
                  <a:pt x="1628775" y="314325"/>
                </a:cubicBezTo>
                <a:cubicBezTo>
                  <a:pt x="1625628" y="300479"/>
                  <a:pt x="1602229" y="303528"/>
                  <a:pt x="1590675" y="295275"/>
                </a:cubicBezTo>
                <a:cubicBezTo>
                  <a:pt x="1579714" y="287445"/>
                  <a:pt x="1570370" y="277333"/>
                  <a:pt x="1562100" y="266700"/>
                </a:cubicBezTo>
                <a:cubicBezTo>
                  <a:pt x="1548044" y="248628"/>
                  <a:pt x="1524000" y="209550"/>
                  <a:pt x="1524000" y="209550"/>
                </a:cubicBezTo>
                <a:cubicBezTo>
                  <a:pt x="1518685" y="188289"/>
                  <a:pt x="1512028" y="149953"/>
                  <a:pt x="1495425" y="133350"/>
                </a:cubicBezTo>
                <a:cubicBezTo>
                  <a:pt x="1479236" y="117161"/>
                  <a:pt x="1457325" y="107950"/>
                  <a:pt x="1438275" y="95250"/>
                </a:cubicBezTo>
                <a:cubicBezTo>
                  <a:pt x="1393631" y="65487"/>
                  <a:pt x="1420992" y="78082"/>
                  <a:pt x="1352550" y="66675"/>
                </a:cubicBezTo>
                <a:cubicBezTo>
                  <a:pt x="1335106" y="55046"/>
                  <a:pt x="1283926" y="17513"/>
                  <a:pt x="1257300" y="9525"/>
                </a:cubicBezTo>
                <a:cubicBezTo>
                  <a:pt x="1238802" y="3976"/>
                  <a:pt x="1219200" y="3175"/>
                  <a:pt x="1200150" y="0"/>
                </a:cubicBezTo>
                <a:lnTo>
                  <a:pt x="1152525" y="0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22" name="Freeform 121"/>
          <p:cNvSpPr/>
          <p:nvPr/>
        </p:nvSpPr>
        <p:spPr bwMode="auto">
          <a:xfrm>
            <a:off x="6153150" y="1647825"/>
            <a:ext cx="1762125" cy="1050554"/>
          </a:xfrm>
          <a:custGeom>
            <a:avLst/>
            <a:gdLst>
              <a:gd name="connsiteX0" fmla="*/ 266700 w 1762125"/>
              <a:gd name="connsiteY0" fmla="*/ 0 h 1050554"/>
              <a:gd name="connsiteX1" fmla="*/ 266700 w 1762125"/>
              <a:gd name="connsiteY1" fmla="*/ 0 h 1050554"/>
              <a:gd name="connsiteX2" fmla="*/ 180975 w 1762125"/>
              <a:gd name="connsiteY2" fmla="*/ 38100 h 1050554"/>
              <a:gd name="connsiteX3" fmla="*/ 123825 w 1762125"/>
              <a:gd name="connsiteY3" fmla="*/ 85725 h 1050554"/>
              <a:gd name="connsiteX4" fmla="*/ 95250 w 1762125"/>
              <a:gd name="connsiteY4" fmla="*/ 95250 h 1050554"/>
              <a:gd name="connsiteX5" fmla="*/ 76200 w 1762125"/>
              <a:gd name="connsiteY5" fmla="*/ 133350 h 1050554"/>
              <a:gd name="connsiteX6" fmla="*/ 38100 w 1762125"/>
              <a:gd name="connsiteY6" fmla="*/ 190500 h 1050554"/>
              <a:gd name="connsiteX7" fmla="*/ 19050 w 1762125"/>
              <a:gd name="connsiteY7" fmla="*/ 257175 h 1050554"/>
              <a:gd name="connsiteX8" fmla="*/ 0 w 1762125"/>
              <a:gd name="connsiteY8" fmla="*/ 295275 h 1050554"/>
              <a:gd name="connsiteX9" fmla="*/ 9525 w 1762125"/>
              <a:gd name="connsiteY9" fmla="*/ 438150 h 1050554"/>
              <a:gd name="connsiteX10" fmla="*/ 19050 w 1762125"/>
              <a:gd name="connsiteY10" fmla="*/ 466725 h 1050554"/>
              <a:gd name="connsiteX11" fmla="*/ 47625 w 1762125"/>
              <a:gd name="connsiteY11" fmla="*/ 495300 h 1050554"/>
              <a:gd name="connsiteX12" fmla="*/ 85725 w 1762125"/>
              <a:gd name="connsiteY12" fmla="*/ 552450 h 1050554"/>
              <a:gd name="connsiteX13" fmla="*/ 142875 w 1762125"/>
              <a:gd name="connsiteY13" fmla="*/ 609600 h 1050554"/>
              <a:gd name="connsiteX14" fmla="*/ 200025 w 1762125"/>
              <a:gd name="connsiteY14" fmla="*/ 647700 h 1050554"/>
              <a:gd name="connsiteX15" fmla="*/ 304800 w 1762125"/>
              <a:gd name="connsiteY15" fmla="*/ 704850 h 1050554"/>
              <a:gd name="connsiteX16" fmla="*/ 342900 w 1762125"/>
              <a:gd name="connsiteY16" fmla="*/ 714375 h 1050554"/>
              <a:gd name="connsiteX17" fmla="*/ 371475 w 1762125"/>
              <a:gd name="connsiteY17" fmla="*/ 733425 h 1050554"/>
              <a:gd name="connsiteX18" fmla="*/ 428625 w 1762125"/>
              <a:gd name="connsiteY18" fmla="*/ 752475 h 1050554"/>
              <a:gd name="connsiteX19" fmla="*/ 457200 w 1762125"/>
              <a:gd name="connsiteY19" fmla="*/ 771525 h 1050554"/>
              <a:gd name="connsiteX20" fmla="*/ 485775 w 1762125"/>
              <a:gd name="connsiteY20" fmla="*/ 781050 h 1050554"/>
              <a:gd name="connsiteX21" fmla="*/ 571500 w 1762125"/>
              <a:gd name="connsiteY21" fmla="*/ 800100 h 1050554"/>
              <a:gd name="connsiteX22" fmla="*/ 657225 w 1762125"/>
              <a:gd name="connsiteY22" fmla="*/ 819150 h 1050554"/>
              <a:gd name="connsiteX23" fmla="*/ 695325 w 1762125"/>
              <a:gd name="connsiteY23" fmla="*/ 838200 h 1050554"/>
              <a:gd name="connsiteX24" fmla="*/ 723900 w 1762125"/>
              <a:gd name="connsiteY24" fmla="*/ 847725 h 1050554"/>
              <a:gd name="connsiteX25" fmla="*/ 752475 w 1762125"/>
              <a:gd name="connsiteY25" fmla="*/ 866775 h 1050554"/>
              <a:gd name="connsiteX26" fmla="*/ 790575 w 1762125"/>
              <a:gd name="connsiteY26" fmla="*/ 876300 h 1050554"/>
              <a:gd name="connsiteX27" fmla="*/ 828675 w 1762125"/>
              <a:gd name="connsiteY27" fmla="*/ 895350 h 1050554"/>
              <a:gd name="connsiteX28" fmla="*/ 895350 w 1762125"/>
              <a:gd name="connsiteY28" fmla="*/ 914400 h 1050554"/>
              <a:gd name="connsiteX29" fmla="*/ 923925 w 1762125"/>
              <a:gd name="connsiteY29" fmla="*/ 923925 h 1050554"/>
              <a:gd name="connsiteX30" fmla="*/ 971550 w 1762125"/>
              <a:gd name="connsiteY30" fmla="*/ 942975 h 1050554"/>
              <a:gd name="connsiteX31" fmla="*/ 1047750 w 1762125"/>
              <a:gd name="connsiteY31" fmla="*/ 981075 h 1050554"/>
              <a:gd name="connsiteX32" fmla="*/ 1076325 w 1762125"/>
              <a:gd name="connsiteY32" fmla="*/ 990600 h 1050554"/>
              <a:gd name="connsiteX33" fmla="*/ 1114425 w 1762125"/>
              <a:gd name="connsiteY33" fmla="*/ 1009650 h 1050554"/>
              <a:gd name="connsiteX34" fmla="*/ 1162050 w 1762125"/>
              <a:gd name="connsiteY34" fmla="*/ 1019175 h 1050554"/>
              <a:gd name="connsiteX35" fmla="*/ 1285875 w 1762125"/>
              <a:gd name="connsiteY35" fmla="*/ 1047750 h 1050554"/>
              <a:gd name="connsiteX36" fmla="*/ 1533525 w 1762125"/>
              <a:gd name="connsiteY36" fmla="*/ 1038225 h 1050554"/>
              <a:gd name="connsiteX37" fmla="*/ 1562100 w 1762125"/>
              <a:gd name="connsiteY37" fmla="*/ 1019175 h 1050554"/>
              <a:gd name="connsiteX38" fmla="*/ 1619250 w 1762125"/>
              <a:gd name="connsiteY38" fmla="*/ 1000125 h 1050554"/>
              <a:gd name="connsiteX39" fmla="*/ 1666875 w 1762125"/>
              <a:gd name="connsiteY39" fmla="*/ 952500 h 1050554"/>
              <a:gd name="connsiteX40" fmla="*/ 1752600 w 1762125"/>
              <a:gd name="connsiteY40" fmla="*/ 857250 h 1050554"/>
              <a:gd name="connsiteX41" fmla="*/ 1762125 w 1762125"/>
              <a:gd name="connsiteY41" fmla="*/ 828675 h 1050554"/>
              <a:gd name="connsiteX42" fmla="*/ 1752600 w 1762125"/>
              <a:gd name="connsiteY42" fmla="*/ 600075 h 1050554"/>
              <a:gd name="connsiteX43" fmla="*/ 1743075 w 1762125"/>
              <a:gd name="connsiteY43" fmla="*/ 571500 h 1050554"/>
              <a:gd name="connsiteX44" fmla="*/ 1666875 w 1762125"/>
              <a:gd name="connsiteY44" fmla="*/ 485775 h 1050554"/>
              <a:gd name="connsiteX45" fmla="*/ 1590675 w 1762125"/>
              <a:gd name="connsiteY45" fmla="*/ 438150 h 1050554"/>
              <a:gd name="connsiteX46" fmla="*/ 1571625 w 1762125"/>
              <a:gd name="connsiteY46" fmla="*/ 409575 h 1050554"/>
              <a:gd name="connsiteX47" fmla="*/ 1466850 w 1762125"/>
              <a:gd name="connsiteY47" fmla="*/ 352425 h 1050554"/>
              <a:gd name="connsiteX48" fmla="*/ 1400175 w 1762125"/>
              <a:gd name="connsiteY48" fmla="*/ 323850 h 1050554"/>
              <a:gd name="connsiteX49" fmla="*/ 1343025 w 1762125"/>
              <a:gd name="connsiteY49" fmla="*/ 276225 h 1050554"/>
              <a:gd name="connsiteX50" fmla="*/ 1314450 w 1762125"/>
              <a:gd name="connsiteY50" fmla="*/ 266700 h 1050554"/>
              <a:gd name="connsiteX51" fmla="*/ 1200150 w 1762125"/>
              <a:gd name="connsiteY51" fmla="*/ 238125 h 1050554"/>
              <a:gd name="connsiteX52" fmla="*/ 1171575 w 1762125"/>
              <a:gd name="connsiteY52" fmla="*/ 219075 h 1050554"/>
              <a:gd name="connsiteX53" fmla="*/ 1133475 w 1762125"/>
              <a:gd name="connsiteY53" fmla="*/ 209550 h 1050554"/>
              <a:gd name="connsiteX54" fmla="*/ 1047750 w 1762125"/>
              <a:gd name="connsiteY54" fmla="*/ 180975 h 1050554"/>
              <a:gd name="connsiteX55" fmla="*/ 923925 w 1762125"/>
              <a:gd name="connsiteY55" fmla="*/ 142875 h 1050554"/>
              <a:gd name="connsiteX56" fmla="*/ 895350 w 1762125"/>
              <a:gd name="connsiteY56" fmla="*/ 123825 h 1050554"/>
              <a:gd name="connsiteX57" fmla="*/ 790575 w 1762125"/>
              <a:gd name="connsiteY57" fmla="*/ 95250 h 1050554"/>
              <a:gd name="connsiteX58" fmla="*/ 685800 w 1762125"/>
              <a:gd name="connsiteY58" fmla="*/ 76200 h 1050554"/>
              <a:gd name="connsiteX59" fmla="*/ 628650 w 1762125"/>
              <a:gd name="connsiteY59" fmla="*/ 66675 h 1050554"/>
              <a:gd name="connsiteX60" fmla="*/ 600075 w 1762125"/>
              <a:gd name="connsiteY60" fmla="*/ 57150 h 1050554"/>
              <a:gd name="connsiteX61" fmla="*/ 476250 w 1762125"/>
              <a:gd name="connsiteY61" fmla="*/ 47625 h 1050554"/>
              <a:gd name="connsiteX62" fmla="*/ 409575 w 1762125"/>
              <a:gd name="connsiteY62" fmla="*/ 38100 h 1050554"/>
              <a:gd name="connsiteX63" fmla="*/ 314325 w 1762125"/>
              <a:gd name="connsiteY63" fmla="*/ 19050 h 1050554"/>
              <a:gd name="connsiteX64" fmla="*/ 219075 w 1762125"/>
              <a:gd name="connsiteY64" fmla="*/ 19050 h 1050554"/>
              <a:gd name="connsiteX65" fmla="*/ 266700 w 1762125"/>
              <a:gd name="connsiteY65" fmla="*/ 0 h 10505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1762125" h="1050554">
                <a:moveTo>
                  <a:pt x="266700" y="0"/>
                </a:moveTo>
                <a:lnTo>
                  <a:pt x="266700" y="0"/>
                </a:lnTo>
                <a:cubicBezTo>
                  <a:pt x="238125" y="12700"/>
                  <a:pt x="208944" y="24116"/>
                  <a:pt x="180975" y="38100"/>
                </a:cubicBezTo>
                <a:cubicBezTo>
                  <a:pt x="118649" y="69263"/>
                  <a:pt x="187022" y="43594"/>
                  <a:pt x="123825" y="85725"/>
                </a:cubicBezTo>
                <a:cubicBezTo>
                  <a:pt x="115471" y="91294"/>
                  <a:pt x="104775" y="92075"/>
                  <a:pt x="95250" y="95250"/>
                </a:cubicBezTo>
                <a:cubicBezTo>
                  <a:pt x="88900" y="107950"/>
                  <a:pt x="83505" y="121174"/>
                  <a:pt x="76200" y="133350"/>
                </a:cubicBezTo>
                <a:cubicBezTo>
                  <a:pt x="64420" y="152983"/>
                  <a:pt x="38100" y="190500"/>
                  <a:pt x="38100" y="190500"/>
                </a:cubicBezTo>
                <a:cubicBezTo>
                  <a:pt x="33267" y="209834"/>
                  <a:pt x="27249" y="238044"/>
                  <a:pt x="19050" y="257175"/>
                </a:cubicBezTo>
                <a:cubicBezTo>
                  <a:pt x="13457" y="270226"/>
                  <a:pt x="6350" y="282575"/>
                  <a:pt x="0" y="295275"/>
                </a:cubicBezTo>
                <a:cubicBezTo>
                  <a:pt x="3175" y="342900"/>
                  <a:pt x="4254" y="390711"/>
                  <a:pt x="9525" y="438150"/>
                </a:cubicBezTo>
                <a:cubicBezTo>
                  <a:pt x="10634" y="448129"/>
                  <a:pt x="13481" y="458371"/>
                  <a:pt x="19050" y="466725"/>
                </a:cubicBezTo>
                <a:cubicBezTo>
                  <a:pt x="26522" y="477933"/>
                  <a:pt x="39355" y="484667"/>
                  <a:pt x="47625" y="495300"/>
                </a:cubicBezTo>
                <a:cubicBezTo>
                  <a:pt x="61681" y="513372"/>
                  <a:pt x="69536" y="536261"/>
                  <a:pt x="85725" y="552450"/>
                </a:cubicBezTo>
                <a:cubicBezTo>
                  <a:pt x="104775" y="571500"/>
                  <a:pt x="120459" y="594656"/>
                  <a:pt x="142875" y="609600"/>
                </a:cubicBezTo>
                <a:lnTo>
                  <a:pt x="200025" y="647700"/>
                </a:lnTo>
                <a:cubicBezTo>
                  <a:pt x="231322" y="668565"/>
                  <a:pt x="270224" y="696206"/>
                  <a:pt x="304800" y="704850"/>
                </a:cubicBezTo>
                <a:lnTo>
                  <a:pt x="342900" y="714375"/>
                </a:lnTo>
                <a:cubicBezTo>
                  <a:pt x="352425" y="720725"/>
                  <a:pt x="361014" y="728776"/>
                  <a:pt x="371475" y="733425"/>
                </a:cubicBezTo>
                <a:cubicBezTo>
                  <a:pt x="389825" y="741580"/>
                  <a:pt x="411917" y="741336"/>
                  <a:pt x="428625" y="752475"/>
                </a:cubicBezTo>
                <a:cubicBezTo>
                  <a:pt x="438150" y="758825"/>
                  <a:pt x="446961" y="766405"/>
                  <a:pt x="457200" y="771525"/>
                </a:cubicBezTo>
                <a:cubicBezTo>
                  <a:pt x="466180" y="776015"/>
                  <a:pt x="476121" y="778292"/>
                  <a:pt x="485775" y="781050"/>
                </a:cubicBezTo>
                <a:cubicBezTo>
                  <a:pt x="526427" y="792665"/>
                  <a:pt x="527306" y="790279"/>
                  <a:pt x="571500" y="800100"/>
                </a:cubicBezTo>
                <a:cubicBezTo>
                  <a:pt x="692564" y="827003"/>
                  <a:pt x="513586" y="790422"/>
                  <a:pt x="657225" y="819150"/>
                </a:cubicBezTo>
                <a:cubicBezTo>
                  <a:pt x="669925" y="825500"/>
                  <a:pt x="682274" y="832607"/>
                  <a:pt x="695325" y="838200"/>
                </a:cubicBezTo>
                <a:cubicBezTo>
                  <a:pt x="704553" y="842155"/>
                  <a:pt x="714920" y="843235"/>
                  <a:pt x="723900" y="847725"/>
                </a:cubicBezTo>
                <a:cubicBezTo>
                  <a:pt x="734139" y="852845"/>
                  <a:pt x="741953" y="862266"/>
                  <a:pt x="752475" y="866775"/>
                </a:cubicBezTo>
                <a:cubicBezTo>
                  <a:pt x="764507" y="871932"/>
                  <a:pt x="778318" y="871703"/>
                  <a:pt x="790575" y="876300"/>
                </a:cubicBezTo>
                <a:cubicBezTo>
                  <a:pt x="803870" y="881286"/>
                  <a:pt x="815624" y="889757"/>
                  <a:pt x="828675" y="895350"/>
                </a:cubicBezTo>
                <a:cubicBezTo>
                  <a:pt x="851513" y="905138"/>
                  <a:pt x="871183" y="907495"/>
                  <a:pt x="895350" y="914400"/>
                </a:cubicBezTo>
                <a:cubicBezTo>
                  <a:pt x="905004" y="917158"/>
                  <a:pt x="914524" y="920400"/>
                  <a:pt x="923925" y="923925"/>
                </a:cubicBezTo>
                <a:cubicBezTo>
                  <a:pt x="939934" y="929928"/>
                  <a:pt x="956026" y="935810"/>
                  <a:pt x="971550" y="942975"/>
                </a:cubicBezTo>
                <a:cubicBezTo>
                  <a:pt x="997334" y="954875"/>
                  <a:pt x="1020809" y="972095"/>
                  <a:pt x="1047750" y="981075"/>
                </a:cubicBezTo>
                <a:cubicBezTo>
                  <a:pt x="1057275" y="984250"/>
                  <a:pt x="1067097" y="986645"/>
                  <a:pt x="1076325" y="990600"/>
                </a:cubicBezTo>
                <a:cubicBezTo>
                  <a:pt x="1089376" y="996193"/>
                  <a:pt x="1100955" y="1005160"/>
                  <a:pt x="1114425" y="1009650"/>
                </a:cubicBezTo>
                <a:cubicBezTo>
                  <a:pt x="1129784" y="1014770"/>
                  <a:pt x="1146431" y="1014915"/>
                  <a:pt x="1162050" y="1019175"/>
                </a:cubicBezTo>
                <a:cubicBezTo>
                  <a:pt x="1277108" y="1050554"/>
                  <a:pt x="1158391" y="1029538"/>
                  <a:pt x="1285875" y="1047750"/>
                </a:cubicBezTo>
                <a:cubicBezTo>
                  <a:pt x="1368425" y="1044575"/>
                  <a:pt x="1451352" y="1046726"/>
                  <a:pt x="1533525" y="1038225"/>
                </a:cubicBezTo>
                <a:cubicBezTo>
                  <a:pt x="1544912" y="1037047"/>
                  <a:pt x="1551639" y="1023824"/>
                  <a:pt x="1562100" y="1019175"/>
                </a:cubicBezTo>
                <a:cubicBezTo>
                  <a:pt x="1580450" y="1011020"/>
                  <a:pt x="1619250" y="1000125"/>
                  <a:pt x="1619250" y="1000125"/>
                </a:cubicBezTo>
                <a:cubicBezTo>
                  <a:pt x="1659467" y="939800"/>
                  <a:pt x="1613958" y="1000125"/>
                  <a:pt x="1666875" y="952500"/>
                </a:cubicBezTo>
                <a:cubicBezTo>
                  <a:pt x="1689314" y="932305"/>
                  <a:pt x="1735175" y="892100"/>
                  <a:pt x="1752600" y="857250"/>
                </a:cubicBezTo>
                <a:cubicBezTo>
                  <a:pt x="1757090" y="848270"/>
                  <a:pt x="1758950" y="838200"/>
                  <a:pt x="1762125" y="828675"/>
                </a:cubicBezTo>
                <a:cubicBezTo>
                  <a:pt x="1758950" y="752475"/>
                  <a:pt x="1758234" y="676133"/>
                  <a:pt x="1752600" y="600075"/>
                </a:cubicBezTo>
                <a:cubicBezTo>
                  <a:pt x="1751858" y="590062"/>
                  <a:pt x="1747951" y="580277"/>
                  <a:pt x="1743075" y="571500"/>
                </a:cubicBezTo>
                <a:cubicBezTo>
                  <a:pt x="1714568" y="520188"/>
                  <a:pt x="1710534" y="514881"/>
                  <a:pt x="1666875" y="485775"/>
                </a:cubicBezTo>
                <a:cubicBezTo>
                  <a:pt x="1641953" y="469160"/>
                  <a:pt x="1590675" y="438150"/>
                  <a:pt x="1590675" y="438150"/>
                </a:cubicBezTo>
                <a:cubicBezTo>
                  <a:pt x="1584325" y="428625"/>
                  <a:pt x="1580564" y="416726"/>
                  <a:pt x="1571625" y="409575"/>
                </a:cubicBezTo>
                <a:cubicBezTo>
                  <a:pt x="1441872" y="305773"/>
                  <a:pt x="1538938" y="388469"/>
                  <a:pt x="1466850" y="352425"/>
                </a:cubicBezTo>
                <a:cubicBezTo>
                  <a:pt x="1401071" y="319536"/>
                  <a:pt x="1479469" y="343674"/>
                  <a:pt x="1400175" y="323850"/>
                </a:cubicBezTo>
                <a:cubicBezTo>
                  <a:pt x="1379109" y="302784"/>
                  <a:pt x="1369547" y="289486"/>
                  <a:pt x="1343025" y="276225"/>
                </a:cubicBezTo>
                <a:cubicBezTo>
                  <a:pt x="1334045" y="271735"/>
                  <a:pt x="1323851" y="270225"/>
                  <a:pt x="1314450" y="266700"/>
                </a:cubicBezTo>
                <a:cubicBezTo>
                  <a:pt x="1238606" y="238259"/>
                  <a:pt x="1293433" y="251451"/>
                  <a:pt x="1200150" y="238125"/>
                </a:cubicBezTo>
                <a:cubicBezTo>
                  <a:pt x="1190625" y="231775"/>
                  <a:pt x="1182097" y="223584"/>
                  <a:pt x="1171575" y="219075"/>
                </a:cubicBezTo>
                <a:cubicBezTo>
                  <a:pt x="1159543" y="213918"/>
                  <a:pt x="1145987" y="213400"/>
                  <a:pt x="1133475" y="209550"/>
                </a:cubicBezTo>
                <a:cubicBezTo>
                  <a:pt x="1104686" y="200692"/>
                  <a:pt x="1075716" y="192162"/>
                  <a:pt x="1047750" y="180975"/>
                </a:cubicBezTo>
                <a:cubicBezTo>
                  <a:pt x="975816" y="152201"/>
                  <a:pt x="1016712" y="166072"/>
                  <a:pt x="923925" y="142875"/>
                </a:cubicBezTo>
                <a:cubicBezTo>
                  <a:pt x="914400" y="136525"/>
                  <a:pt x="905811" y="128474"/>
                  <a:pt x="895350" y="123825"/>
                </a:cubicBezTo>
                <a:cubicBezTo>
                  <a:pt x="850746" y="104001"/>
                  <a:pt x="835393" y="105210"/>
                  <a:pt x="790575" y="95250"/>
                </a:cubicBezTo>
                <a:cubicBezTo>
                  <a:pt x="698906" y="74879"/>
                  <a:pt x="819952" y="96839"/>
                  <a:pt x="685800" y="76200"/>
                </a:cubicBezTo>
                <a:cubicBezTo>
                  <a:pt x="666712" y="73263"/>
                  <a:pt x="647503" y="70865"/>
                  <a:pt x="628650" y="66675"/>
                </a:cubicBezTo>
                <a:cubicBezTo>
                  <a:pt x="618849" y="64497"/>
                  <a:pt x="610038" y="58395"/>
                  <a:pt x="600075" y="57150"/>
                </a:cubicBezTo>
                <a:cubicBezTo>
                  <a:pt x="558998" y="52015"/>
                  <a:pt x="517441" y="51744"/>
                  <a:pt x="476250" y="47625"/>
                </a:cubicBezTo>
                <a:cubicBezTo>
                  <a:pt x="453911" y="45391"/>
                  <a:pt x="431684" y="42002"/>
                  <a:pt x="409575" y="38100"/>
                </a:cubicBezTo>
                <a:cubicBezTo>
                  <a:pt x="377689" y="32473"/>
                  <a:pt x="346704" y="19050"/>
                  <a:pt x="314325" y="19050"/>
                </a:cubicBezTo>
                <a:lnTo>
                  <a:pt x="219075" y="19050"/>
                </a:lnTo>
                <a:lnTo>
                  <a:pt x="266700" y="0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6" name="Freeform 115"/>
          <p:cNvSpPr/>
          <p:nvPr/>
        </p:nvSpPr>
        <p:spPr bwMode="auto">
          <a:xfrm>
            <a:off x="7239000" y="4476750"/>
            <a:ext cx="1076325" cy="1619250"/>
          </a:xfrm>
          <a:custGeom>
            <a:avLst/>
            <a:gdLst>
              <a:gd name="connsiteX0" fmla="*/ 95250 w 1076325"/>
              <a:gd name="connsiteY0" fmla="*/ 0 h 1619250"/>
              <a:gd name="connsiteX1" fmla="*/ 95250 w 1076325"/>
              <a:gd name="connsiteY1" fmla="*/ 0 h 1619250"/>
              <a:gd name="connsiteX2" fmla="*/ 57150 w 1076325"/>
              <a:gd name="connsiteY2" fmla="*/ 76200 h 1619250"/>
              <a:gd name="connsiteX3" fmla="*/ 38100 w 1076325"/>
              <a:gd name="connsiteY3" fmla="*/ 257175 h 1619250"/>
              <a:gd name="connsiteX4" fmla="*/ 9525 w 1076325"/>
              <a:gd name="connsiteY4" fmla="*/ 695325 h 1619250"/>
              <a:gd name="connsiteX5" fmla="*/ 0 w 1076325"/>
              <a:gd name="connsiteY5" fmla="*/ 895350 h 1619250"/>
              <a:gd name="connsiteX6" fmla="*/ 9525 w 1076325"/>
              <a:gd name="connsiteY6" fmla="*/ 1419225 h 1619250"/>
              <a:gd name="connsiteX7" fmla="*/ 38100 w 1076325"/>
              <a:gd name="connsiteY7" fmla="*/ 1485900 h 1619250"/>
              <a:gd name="connsiteX8" fmla="*/ 95250 w 1076325"/>
              <a:gd name="connsiteY8" fmla="*/ 1514475 h 1619250"/>
              <a:gd name="connsiteX9" fmla="*/ 200025 w 1076325"/>
              <a:gd name="connsiteY9" fmla="*/ 1562100 h 1619250"/>
              <a:gd name="connsiteX10" fmla="*/ 238125 w 1076325"/>
              <a:gd name="connsiteY10" fmla="*/ 1581150 h 1619250"/>
              <a:gd name="connsiteX11" fmla="*/ 276225 w 1076325"/>
              <a:gd name="connsiteY11" fmla="*/ 1590675 h 1619250"/>
              <a:gd name="connsiteX12" fmla="*/ 409575 w 1076325"/>
              <a:gd name="connsiteY12" fmla="*/ 1609725 h 1619250"/>
              <a:gd name="connsiteX13" fmla="*/ 466725 w 1076325"/>
              <a:gd name="connsiteY13" fmla="*/ 1619250 h 1619250"/>
              <a:gd name="connsiteX14" fmla="*/ 733425 w 1076325"/>
              <a:gd name="connsiteY14" fmla="*/ 1609725 h 1619250"/>
              <a:gd name="connsiteX15" fmla="*/ 990600 w 1076325"/>
              <a:gd name="connsiteY15" fmla="*/ 1581150 h 1619250"/>
              <a:gd name="connsiteX16" fmla="*/ 1038225 w 1076325"/>
              <a:gd name="connsiteY16" fmla="*/ 1495425 h 1619250"/>
              <a:gd name="connsiteX17" fmla="*/ 1047750 w 1076325"/>
              <a:gd name="connsiteY17" fmla="*/ 1428750 h 1619250"/>
              <a:gd name="connsiteX18" fmla="*/ 1057275 w 1076325"/>
              <a:gd name="connsiteY18" fmla="*/ 1381125 h 1619250"/>
              <a:gd name="connsiteX19" fmla="*/ 1047750 w 1076325"/>
              <a:gd name="connsiteY19" fmla="*/ 1228725 h 1619250"/>
              <a:gd name="connsiteX20" fmla="*/ 1057275 w 1076325"/>
              <a:gd name="connsiteY20" fmla="*/ 1019175 h 1619250"/>
              <a:gd name="connsiteX21" fmla="*/ 1066800 w 1076325"/>
              <a:gd name="connsiteY21" fmla="*/ 971550 h 1619250"/>
              <a:gd name="connsiteX22" fmla="*/ 1076325 w 1076325"/>
              <a:gd name="connsiteY22" fmla="*/ 914400 h 1619250"/>
              <a:gd name="connsiteX23" fmla="*/ 1066800 w 1076325"/>
              <a:gd name="connsiteY23" fmla="*/ 695325 h 1619250"/>
              <a:gd name="connsiteX24" fmla="*/ 1057275 w 1076325"/>
              <a:gd name="connsiteY24" fmla="*/ 666750 h 1619250"/>
              <a:gd name="connsiteX25" fmla="*/ 1047750 w 1076325"/>
              <a:gd name="connsiteY25" fmla="*/ 628650 h 1619250"/>
              <a:gd name="connsiteX26" fmla="*/ 1019175 w 1076325"/>
              <a:gd name="connsiteY26" fmla="*/ 600075 h 1619250"/>
              <a:gd name="connsiteX27" fmla="*/ 990600 w 1076325"/>
              <a:gd name="connsiteY27" fmla="*/ 561975 h 1619250"/>
              <a:gd name="connsiteX28" fmla="*/ 962025 w 1076325"/>
              <a:gd name="connsiteY28" fmla="*/ 533400 h 1619250"/>
              <a:gd name="connsiteX29" fmla="*/ 942975 w 1076325"/>
              <a:gd name="connsiteY29" fmla="*/ 504825 h 1619250"/>
              <a:gd name="connsiteX30" fmla="*/ 885825 w 1076325"/>
              <a:gd name="connsiteY30" fmla="*/ 457200 h 1619250"/>
              <a:gd name="connsiteX31" fmla="*/ 838200 w 1076325"/>
              <a:gd name="connsiteY31" fmla="*/ 419100 h 1619250"/>
              <a:gd name="connsiteX32" fmla="*/ 809625 w 1076325"/>
              <a:gd name="connsiteY32" fmla="*/ 390525 h 1619250"/>
              <a:gd name="connsiteX33" fmla="*/ 752475 w 1076325"/>
              <a:gd name="connsiteY33" fmla="*/ 342900 h 1619250"/>
              <a:gd name="connsiteX34" fmla="*/ 714375 w 1076325"/>
              <a:gd name="connsiteY34" fmla="*/ 276225 h 1619250"/>
              <a:gd name="connsiteX35" fmla="*/ 685800 w 1076325"/>
              <a:gd name="connsiteY35" fmla="*/ 266700 h 1619250"/>
              <a:gd name="connsiteX36" fmla="*/ 619125 w 1076325"/>
              <a:gd name="connsiteY36" fmla="*/ 171450 h 1619250"/>
              <a:gd name="connsiteX37" fmla="*/ 561975 w 1076325"/>
              <a:gd name="connsiteY37" fmla="*/ 133350 h 1619250"/>
              <a:gd name="connsiteX38" fmla="*/ 495300 w 1076325"/>
              <a:gd name="connsiteY38" fmla="*/ 104775 h 1619250"/>
              <a:gd name="connsiteX39" fmla="*/ 428625 w 1076325"/>
              <a:gd name="connsiteY39" fmla="*/ 66675 h 1619250"/>
              <a:gd name="connsiteX40" fmla="*/ 371475 w 1076325"/>
              <a:gd name="connsiteY40" fmla="*/ 47625 h 1619250"/>
              <a:gd name="connsiteX41" fmla="*/ 342900 w 1076325"/>
              <a:gd name="connsiteY41" fmla="*/ 38100 h 1619250"/>
              <a:gd name="connsiteX42" fmla="*/ 19050 w 1076325"/>
              <a:gd name="connsiteY42" fmla="*/ 38100 h 1619250"/>
              <a:gd name="connsiteX43" fmla="*/ 76200 w 1076325"/>
              <a:gd name="connsiteY43" fmla="*/ 47625 h 1619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076325" h="1619250">
                <a:moveTo>
                  <a:pt x="95250" y="0"/>
                </a:moveTo>
                <a:lnTo>
                  <a:pt x="95250" y="0"/>
                </a:lnTo>
                <a:cubicBezTo>
                  <a:pt x="82550" y="25400"/>
                  <a:pt x="66130" y="49259"/>
                  <a:pt x="57150" y="76200"/>
                </a:cubicBezTo>
                <a:cubicBezTo>
                  <a:pt x="48871" y="101036"/>
                  <a:pt x="38159" y="256204"/>
                  <a:pt x="38100" y="257175"/>
                </a:cubicBezTo>
                <a:cubicBezTo>
                  <a:pt x="11411" y="693091"/>
                  <a:pt x="33529" y="479285"/>
                  <a:pt x="9525" y="695325"/>
                </a:cubicBezTo>
                <a:cubicBezTo>
                  <a:pt x="6350" y="762000"/>
                  <a:pt x="0" y="828599"/>
                  <a:pt x="0" y="895350"/>
                </a:cubicBezTo>
                <a:cubicBezTo>
                  <a:pt x="0" y="1070004"/>
                  <a:pt x="3608" y="1244671"/>
                  <a:pt x="9525" y="1419225"/>
                </a:cubicBezTo>
                <a:cubicBezTo>
                  <a:pt x="10292" y="1441852"/>
                  <a:pt x="21875" y="1469675"/>
                  <a:pt x="38100" y="1485900"/>
                </a:cubicBezTo>
                <a:cubicBezTo>
                  <a:pt x="69814" y="1517614"/>
                  <a:pt x="60389" y="1495108"/>
                  <a:pt x="95250" y="1514475"/>
                </a:cubicBezTo>
                <a:cubicBezTo>
                  <a:pt x="187939" y="1565969"/>
                  <a:pt x="114344" y="1544964"/>
                  <a:pt x="200025" y="1562100"/>
                </a:cubicBezTo>
                <a:cubicBezTo>
                  <a:pt x="212725" y="1568450"/>
                  <a:pt x="224830" y="1576164"/>
                  <a:pt x="238125" y="1581150"/>
                </a:cubicBezTo>
                <a:cubicBezTo>
                  <a:pt x="250382" y="1585747"/>
                  <a:pt x="263446" y="1587835"/>
                  <a:pt x="276225" y="1590675"/>
                </a:cubicBezTo>
                <a:cubicBezTo>
                  <a:pt x="347421" y="1606496"/>
                  <a:pt x="315967" y="1597244"/>
                  <a:pt x="409575" y="1609725"/>
                </a:cubicBezTo>
                <a:cubicBezTo>
                  <a:pt x="428718" y="1612277"/>
                  <a:pt x="447675" y="1616075"/>
                  <a:pt x="466725" y="1619250"/>
                </a:cubicBezTo>
                <a:lnTo>
                  <a:pt x="733425" y="1609725"/>
                </a:lnTo>
                <a:cubicBezTo>
                  <a:pt x="819795" y="1605406"/>
                  <a:pt x="905125" y="1593361"/>
                  <a:pt x="990600" y="1581150"/>
                </a:cubicBezTo>
                <a:cubicBezTo>
                  <a:pt x="1034269" y="1515646"/>
                  <a:pt x="1021460" y="1545720"/>
                  <a:pt x="1038225" y="1495425"/>
                </a:cubicBezTo>
                <a:cubicBezTo>
                  <a:pt x="1041400" y="1473200"/>
                  <a:pt x="1044059" y="1450895"/>
                  <a:pt x="1047750" y="1428750"/>
                </a:cubicBezTo>
                <a:cubicBezTo>
                  <a:pt x="1050412" y="1412781"/>
                  <a:pt x="1057275" y="1397314"/>
                  <a:pt x="1057275" y="1381125"/>
                </a:cubicBezTo>
                <a:cubicBezTo>
                  <a:pt x="1057275" y="1330226"/>
                  <a:pt x="1050925" y="1279525"/>
                  <a:pt x="1047750" y="1228725"/>
                </a:cubicBezTo>
                <a:cubicBezTo>
                  <a:pt x="1050925" y="1158875"/>
                  <a:pt x="1052110" y="1088906"/>
                  <a:pt x="1057275" y="1019175"/>
                </a:cubicBezTo>
                <a:cubicBezTo>
                  <a:pt x="1058471" y="1003030"/>
                  <a:pt x="1063904" y="987478"/>
                  <a:pt x="1066800" y="971550"/>
                </a:cubicBezTo>
                <a:cubicBezTo>
                  <a:pt x="1070255" y="952549"/>
                  <a:pt x="1073150" y="933450"/>
                  <a:pt x="1076325" y="914400"/>
                </a:cubicBezTo>
                <a:cubicBezTo>
                  <a:pt x="1073150" y="841375"/>
                  <a:pt x="1072406" y="768204"/>
                  <a:pt x="1066800" y="695325"/>
                </a:cubicBezTo>
                <a:cubicBezTo>
                  <a:pt x="1066030" y="685314"/>
                  <a:pt x="1060033" y="676404"/>
                  <a:pt x="1057275" y="666750"/>
                </a:cubicBezTo>
                <a:cubicBezTo>
                  <a:pt x="1053679" y="654163"/>
                  <a:pt x="1054245" y="640016"/>
                  <a:pt x="1047750" y="628650"/>
                </a:cubicBezTo>
                <a:cubicBezTo>
                  <a:pt x="1041067" y="616954"/>
                  <a:pt x="1027941" y="610302"/>
                  <a:pt x="1019175" y="600075"/>
                </a:cubicBezTo>
                <a:cubicBezTo>
                  <a:pt x="1008844" y="588022"/>
                  <a:pt x="1000931" y="574028"/>
                  <a:pt x="990600" y="561975"/>
                </a:cubicBezTo>
                <a:cubicBezTo>
                  <a:pt x="981834" y="551748"/>
                  <a:pt x="970649" y="543748"/>
                  <a:pt x="962025" y="533400"/>
                </a:cubicBezTo>
                <a:cubicBezTo>
                  <a:pt x="954696" y="524606"/>
                  <a:pt x="950304" y="513619"/>
                  <a:pt x="942975" y="504825"/>
                </a:cubicBezTo>
                <a:cubicBezTo>
                  <a:pt x="920056" y="477323"/>
                  <a:pt x="913922" y="475931"/>
                  <a:pt x="885825" y="457200"/>
                </a:cubicBezTo>
                <a:cubicBezTo>
                  <a:pt x="843220" y="393293"/>
                  <a:pt x="893409" y="455906"/>
                  <a:pt x="838200" y="419100"/>
                </a:cubicBezTo>
                <a:cubicBezTo>
                  <a:pt x="826992" y="411628"/>
                  <a:pt x="819973" y="399149"/>
                  <a:pt x="809625" y="390525"/>
                </a:cubicBezTo>
                <a:cubicBezTo>
                  <a:pt x="780139" y="365953"/>
                  <a:pt x="777029" y="377275"/>
                  <a:pt x="752475" y="342900"/>
                </a:cubicBezTo>
                <a:cubicBezTo>
                  <a:pt x="743100" y="329775"/>
                  <a:pt x="729373" y="288224"/>
                  <a:pt x="714375" y="276225"/>
                </a:cubicBezTo>
                <a:cubicBezTo>
                  <a:pt x="706535" y="269953"/>
                  <a:pt x="695325" y="269875"/>
                  <a:pt x="685800" y="266700"/>
                </a:cubicBezTo>
                <a:cubicBezTo>
                  <a:pt x="683275" y="262912"/>
                  <a:pt x="630665" y="181707"/>
                  <a:pt x="619125" y="171450"/>
                </a:cubicBezTo>
                <a:cubicBezTo>
                  <a:pt x="602013" y="156239"/>
                  <a:pt x="583695" y="140590"/>
                  <a:pt x="561975" y="133350"/>
                </a:cubicBezTo>
                <a:cubicBezTo>
                  <a:pt x="529917" y="122664"/>
                  <a:pt x="528256" y="123607"/>
                  <a:pt x="495300" y="104775"/>
                </a:cubicBezTo>
                <a:cubicBezTo>
                  <a:pt x="455206" y="81864"/>
                  <a:pt x="476598" y="85864"/>
                  <a:pt x="428625" y="66675"/>
                </a:cubicBezTo>
                <a:cubicBezTo>
                  <a:pt x="409981" y="59217"/>
                  <a:pt x="390525" y="53975"/>
                  <a:pt x="371475" y="47625"/>
                </a:cubicBezTo>
                <a:cubicBezTo>
                  <a:pt x="361950" y="44450"/>
                  <a:pt x="352940" y="38100"/>
                  <a:pt x="342900" y="38100"/>
                </a:cubicBezTo>
                <a:lnTo>
                  <a:pt x="19050" y="38100"/>
                </a:lnTo>
                <a:lnTo>
                  <a:pt x="76200" y="47625"/>
                </a:lnTo>
              </a:path>
            </a:pathLst>
          </a:custGeom>
          <a:solidFill>
            <a:schemeClr val="tx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4" name="Freeform 113"/>
          <p:cNvSpPr/>
          <p:nvPr/>
        </p:nvSpPr>
        <p:spPr bwMode="auto">
          <a:xfrm>
            <a:off x="5410200" y="5029200"/>
            <a:ext cx="1276350" cy="1123950"/>
          </a:xfrm>
          <a:custGeom>
            <a:avLst/>
            <a:gdLst>
              <a:gd name="connsiteX0" fmla="*/ 361950 w 1276350"/>
              <a:gd name="connsiteY0" fmla="*/ 0 h 1123950"/>
              <a:gd name="connsiteX1" fmla="*/ 361950 w 1276350"/>
              <a:gd name="connsiteY1" fmla="*/ 0 h 1123950"/>
              <a:gd name="connsiteX2" fmla="*/ 266700 w 1276350"/>
              <a:gd name="connsiteY2" fmla="*/ 47625 h 1123950"/>
              <a:gd name="connsiteX3" fmla="*/ 209550 w 1276350"/>
              <a:gd name="connsiteY3" fmla="*/ 76200 h 1123950"/>
              <a:gd name="connsiteX4" fmla="*/ 190500 w 1276350"/>
              <a:gd name="connsiteY4" fmla="*/ 104775 h 1123950"/>
              <a:gd name="connsiteX5" fmla="*/ 161925 w 1276350"/>
              <a:gd name="connsiteY5" fmla="*/ 152400 h 1123950"/>
              <a:gd name="connsiteX6" fmla="*/ 95250 w 1276350"/>
              <a:gd name="connsiteY6" fmla="*/ 238125 h 1123950"/>
              <a:gd name="connsiteX7" fmla="*/ 76200 w 1276350"/>
              <a:gd name="connsiteY7" fmla="*/ 295275 h 1123950"/>
              <a:gd name="connsiteX8" fmla="*/ 57150 w 1276350"/>
              <a:gd name="connsiteY8" fmla="*/ 371475 h 1123950"/>
              <a:gd name="connsiteX9" fmla="*/ 38100 w 1276350"/>
              <a:gd name="connsiteY9" fmla="*/ 400050 h 1123950"/>
              <a:gd name="connsiteX10" fmla="*/ 19050 w 1276350"/>
              <a:gd name="connsiteY10" fmla="*/ 466725 h 1123950"/>
              <a:gd name="connsiteX11" fmla="*/ 0 w 1276350"/>
              <a:gd name="connsiteY11" fmla="*/ 552450 h 1123950"/>
              <a:gd name="connsiteX12" fmla="*/ 9525 w 1276350"/>
              <a:gd name="connsiteY12" fmla="*/ 819150 h 1123950"/>
              <a:gd name="connsiteX13" fmla="*/ 57150 w 1276350"/>
              <a:gd name="connsiteY13" fmla="*/ 904875 h 1123950"/>
              <a:gd name="connsiteX14" fmla="*/ 85725 w 1276350"/>
              <a:gd name="connsiteY14" fmla="*/ 923925 h 1123950"/>
              <a:gd name="connsiteX15" fmla="*/ 114300 w 1276350"/>
              <a:gd name="connsiteY15" fmla="*/ 933450 h 1123950"/>
              <a:gd name="connsiteX16" fmla="*/ 142875 w 1276350"/>
              <a:gd name="connsiteY16" fmla="*/ 952500 h 1123950"/>
              <a:gd name="connsiteX17" fmla="*/ 219075 w 1276350"/>
              <a:gd name="connsiteY17" fmla="*/ 971550 h 1123950"/>
              <a:gd name="connsiteX18" fmla="*/ 304800 w 1276350"/>
              <a:gd name="connsiteY18" fmla="*/ 1009650 h 1123950"/>
              <a:gd name="connsiteX19" fmla="*/ 333375 w 1276350"/>
              <a:gd name="connsiteY19" fmla="*/ 1019175 h 1123950"/>
              <a:gd name="connsiteX20" fmla="*/ 361950 w 1276350"/>
              <a:gd name="connsiteY20" fmla="*/ 1028700 h 1123950"/>
              <a:gd name="connsiteX21" fmla="*/ 409575 w 1276350"/>
              <a:gd name="connsiteY21" fmla="*/ 1038225 h 1123950"/>
              <a:gd name="connsiteX22" fmla="*/ 476250 w 1276350"/>
              <a:gd name="connsiteY22" fmla="*/ 1066800 h 1123950"/>
              <a:gd name="connsiteX23" fmla="*/ 600075 w 1276350"/>
              <a:gd name="connsiteY23" fmla="*/ 1085850 h 1123950"/>
              <a:gd name="connsiteX24" fmla="*/ 628650 w 1276350"/>
              <a:gd name="connsiteY24" fmla="*/ 1104900 h 1123950"/>
              <a:gd name="connsiteX25" fmla="*/ 742950 w 1276350"/>
              <a:gd name="connsiteY25" fmla="*/ 1123950 h 1123950"/>
              <a:gd name="connsiteX26" fmla="*/ 1000125 w 1276350"/>
              <a:gd name="connsiteY26" fmla="*/ 1114425 h 1123950"/>
              <a:gd name="connsiteX27" fmla="*/ 1038225 w 1276350"/>
              <a:gd name="connsiteY27" fmla="*/ 1095375 h 1123950"/>
              <a:gd name="connsiteX28" fmla="*/ 1123950 w 1276350"/>
              <a:gd name="connsiteY28" fmla="*/ 1085850 h 1123950"/>
              <a:gd name="connsiteX29" fmla="*/ 1152525 w 1276350"/>
              <a:gd name="connsiteY29" fmla="*/ 1057275 h 1123950"/>
              <a:gd name="connsiteX30" fmla="*/ 1209675 w 1276350"/>
              <a:gd name="connsiteY30" fmla="*/ 1009650 h 1123950"/>
              <a:gd name="connsiteX31" fmla="*/ 1219200 w 1276350"/>
              <a:gd name="connsiteY31" fmla="*/ 962025 h 1123950"/>
              <a:gd name="connsiteX32" fmla="*/ 1276350 w 1276350"/>
              <a:gd name="connsiteY32" fmla="*/ 876300 h 1123950"/>
              <a:gd name="connsiteX33" fmla="*/ 1266825 w 1276350"/>
              <a:gd name="connsiteY33" fmla="*/ 828675 h 1123950"/>
              <a:gd name="connsiteX34" fmla="*/ 1257300 w 1276350"/>
              <a:gd name="connsiteY34" fmla="*/ 752475 h 1123950"/>
              <a:gd name="connsiteX35" fmla="*/ 1238250 w 1276350"/>
              <a:gd name="connsiteY35" fmla="*/ 723900 h 1123950"/>
              <a:gd name="connsiteX36" fmla="*/ 1228725 w 1276350"/>
              <a:gd name="connsiteY36" fmla="*/ 695325 h 1123950"/>
              <a:gd name="connsiteX37" fmla="*/ 1209675 w 1276350"/>
              <a:gd name="connsiteY37" fmla="*/ 666750 h 1123950"/>
              <a:gd name="connsiteX38" fmla="*/ 1152525 w 1276350"/>
              <a:gd name="connsiteY38" fmla="*/ 590550 h 1123950"/>
              <a:gd name="connsiteX39" fmla="*/ 1095375 w 1276350"/>
              <a:gd name="connsiteY39" fmla="*/ 542925 h 1123950"/>
              <a:gd name="connsiteX40" fmla="*/ 1066800 w 1276350"/>
              <a:gd name="connsiteY40" fmla="*/ 485775 h 1123950"/>
              <a:gd name="connsiteX41" fmla="*/ 1028700 w 1276350"/>
              <a:gd name="connsiteY41" fmla="*/ 428625 h 1123950"/>
              <a:gd name="connsiteX42" fmla="*/ 1009650 w 1276350"/>
              <a:gd name="connsiteY42" fmla="*/ 400050 h 1123950"/>
              <a:gd name="connsiteX43" fmla="*/ 981075 w 1276350"/>
              <a:gd name="connsiteY43" fmla="*/ 304800 h 1123950"/>
              <a:gd name="connsiteX44" fmla="*/ 942975 w 1276350"/>
              <a:gd name="connsiteY44" fmla="*/ 247650 h 1123950"/>
              <a:gd name="connsiteX45" fmla="*/ 933450 w 1276350"/>
              <a:gd name="connsiteY45" fmla="*/ 219075 h 1123950"/>
              <a:gd name="connsiteX46" fmla="*/ 895350 w 1276350"/>
              <a:gd name="connsiteY46" fmla="*/ 161925 h 1123950"/>
              <a:gd name="connsiteX47" fmla="*/ 847725 w 1276350"/>
              <a:gd name="connsiteY47" fmla="*/ 104775 h 1123950"/>
              <a:gd name="connsiteX48" fmla="*/ 790575 w 1276350"/>
              <a:gd name="connsiteY48" fmla="*/ 66675 h 1123950"/>
              <a:gd name="connsiteX49" fmla="*/ 695325 w 1276350"/>
              <a:gd name="connsiteY49" fmla="*/ 38100 h 1123950"/>
              <a:gd name="connsiteX50" fmla="*/ 581025 w 1276350"/>
              <a:gd name="connsiteY50" fmla="*/ 19050 h 1123950"/>
              <a:gd name="connsiteX51" fmla="*/ 361950 w 1276350"/>
              <a:gd name="connsiteY51" fmla="*/ 28575 h 1123950"/>
              <a:gd name="connsiteX52" fmla="*/ 314325 w 1276350"/>
              <a:gd name="connsiteY52" fmla="*/ 38100 h 1123950"/>
              <a:gd name="connsiteX53" fmla="*/ 285750 w 1276350"/>
              <a:gd name="connsiteY53" fmla="*/ 47625 h 1123950"/>
              <a:gd name="connsiteX54" fmla="*/ 314325 w 1276350"/>
              <a:gd name="connsiteY54" fmla="*/ 47625 h 1123950"/>
              <a:gd name="connsiteX55" fmla="*/ 314325 w 1276350"/>
              <a:gd name="connsiteY55" fmla="*/ 47625 h 1123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76350" h="1123950">
                <a:moveTo>
                  <a:pt x="361950" y="0"/>
                </a:moveTo>
                <a:lnTo>
                  <a:pt x="361950" y="0"/>
                </a:lnTo>
                <a:cubicBezTo>
                  <a:pt x="330200" y="15875"/>
                  <a:pt x="298930" y="32749"/>
                  <a:pt x="266700" y="47625"/>
                </a:cubicBezTo>
                <a:cubicBezTo>
                  <a:pt x="202618" y="77201"/>
                  <a:pt x="274581" y="32846"/>
                  <a:pt x="209550" y="76200"/>
                </a:cubicBezTo>
                <a:cubicBezTo>
                  <a:pt x="203200" y="85725"/>
                  <a:pt x="196567" y="95067"/>
                  <a:pt x="190500" y="104775"/>
                </a:cubicBezTo>
                <a:cubicBezTo>
                  <a:pt x="180688" y="120474"/>
                  <a:pt x="173033" y="137589"/>
                  <a:pt x="161925" y="152400"/>
                </a:cubicBezTo>
                <a:cubicBezTo>
                  <a:pt x="132339" y="191848"/>
                  <a:pt x="115024" y="178802"/>
                  <a:pt x="95250" y="238125"/>
                </a:cubicBezTo>
                <a:cubicBezTo>
                  <a:pt x="88900" y="257175"/>
                  <a:pt x="80138" y="275584"/>
                  <a:pt x="76200" y="295275"/>
                </a:cubicBezTo>
                <a:cubicBezTo>
                  <a:pt x="72577" y="313389"/>
                  <a:pt x="66913" y="351949"/>
                  <a:pt x="57150" y="371475"/>
                </a:cubicBezTo>
                <a:cubicBezTo>
                  <a:pt x="52030" y="381714"/>
                  <a:pt x="43220" y="389811"/>
                  <a:pt x="38100" y="400050"/>
                </a:cubicBezTo>
                <a:cubicBezTo>
                  <a:pt x="30487" y="415275"/>
                  <a:pt x="23119" y="452483"/>
                  <a:pt x="19050" y="466725"/>
                </a:cubicBezTo>
                <a:cubicBezTo>
                  <a:pt x="291" y="532380"/>
                  <a:pt x="17189" y="449313"/>
                  <a:pt x="0" y="552450"/>
                </a:cubicBezTo>
                <a:cubicBezTo>
                  <a:pt x="3175" y="641350"/>
                  <a:pt x="1706" y="730538"/>
                  <a:pt x="9525" y="819150"/>
                </a:cubicBezTo>
                <a:cubicBezTo>
                  <a:pt x="13323" y="862192"/>
                  <a:pt x="27465" y="880137"/>
                  <a:pt x="57150" y="904875"/>
                </a:cubicBezTo>
                <a:cubicBezTo>
                  <a:pt x="65944" y="912204"/>
                  <a:pt x="75486" y="918805"/>
                  <a:pt x="85725" y="923925"/>
                </a:cubicBezTo>
                <a:cubicBezTo>
                  <a:pt x="94705" y="928415"/>
                  <a:pt x="105320" y="928960"/>
                  <a:pt x="114300" y="933450"/>
                </a:cubicBezTo>
                <a:cubicBezTo>
                  <a:pt x="124539" y="938570"/>
                  <a:pt x="132636" y="947380"/>
                  <a:pt x="142875" y="952500"/>
                </a:cubicBezTo>
                <a:cubicBezTo>
                  <a:pt x="162401" y="962263"/>
                  <a:pt x="200961" y="967927"/>
                  <a:pt x="219075" y="971550"/>
                </a:cubicBezTo>
                <a:cubicBezTo>
                  <a:pt x="264358" y="1001739"/>
                  <a:pt x="236790" y="986980"/>
                  <a:pt x="304800" y="1009650"/>
                </a:cubicBezTo>
                <a:lnTo>
                  <a:pt x="333375" y="1019175"/>
                </a:lnTo>
                <a:cubicBezTo>
                  <a:pt x="342900" y="1022350"/>
                  <a:pt x="352105" y="1026731"/>
                  <a:pt x="361950" y="1028700"/>
                </a:cubicBezTo>
                <a:lnTo>
                  <a:pt x="409575" y="1038225"/>
                </a:lnTo>
                <a:cubicBezTo>
                  <a:pt x="432871" y="1049873"/>
                  <a:pt x="451023" y="1061194"/>
                  <a:pt x="476250" y="1066800"/>
                </a:cubicBezTo>
                <a:cubicBezTo>
                  <a:pt x="500039" y="1072086"/>
                  <a:pt x="578806" y="1082812"/>
                  <a:pt x="600075" y="1085850"/>
                </a:cubicBezTo>
                <a:cubicBezTo>
                  <a:pt x="609600" y="1092200"/>
                  <a:pt x="617589" y="1101950"/>
                  <a:pt x="628650" y="1104900"/>
                </a:cubicBezTo>
                <a:cubicBezTo>
                  <a:pt x="665971" y="1114852"/>
                  <a:pt x="742950" y="1123950"/>
                  <a:pt x="742950" y="1123950"/>
                </a:cubicBezTo>
                <a:cubicBezTo>
                  <a:pt x="828675" y="1120775"/>
                  <a:pt x="914740" y="1122688"/>
                  <a:pt x="1000125" y="1114425"/>
                </a:cubicBezTo>
                <a:cubicBezTo>
                  <a:pt x="1014258" y="1113057"/>
                  <a:pt x="1024390" y="1098568"/>
                  <a:pt x="1038225" y="1095375"/>
                </a:cubicBezTo>
                <a:cubicBezTo>
                  <a:pt x="1066240" y="1088910"/>
                  <a:pt x="1095375" y="1089025"/>
                  <a:pt x="1123950" y="1085850"/>
                </a:cubicBezTo>
                <a:cubicBezTo>
                  <a:pt x="1133475" y="1076325"/>
                  <a:pt x="1142177" y="1065899"/>
                  <a:pt x="1152525" y="1057275"/>
                </a:cubicBezTo>
                <a:cubicBezTo>
                  <a:pt x="1232091" y="990970"/>
                  <a:pt x="1126193" y="1093132"/>
                  <a:pt x="1209675" y="1009650"/>
                </a:cubicBezTo>
                <a:cubicBezTo>
                  <a:pt x="1212850" y="993775"/>
                  <a:pt x="1213187" y="977056"/>
                  <a:pt x="1219200" y="962025"/>
                </a:cubicBezTo>
                <a:cubicBezTo>
                  <a:pt x="1229698" y="935780"/>
                  <a:pt x="1259172" y="899204"/>
                  <a:pt x="1276350" y="876300"/>
                </a:cubicBezTo>
                <a:cubicBezTo>
                  <a:pt x="1273175" y="860425"/>
                  <a:pt x="1269287" y="844676"/>
                  <a:pt x="1266825" y="828675"/>
                </a:cubicBezTo>
                <a:cubicBezTo>
                  <a:pt x="1262933" y="803375"/>
                  <a:pt x="1264035" y="777171"/>
                  <a:pt x="1257300" y="752475"/>
                </a:cubicBezTo>
                <a:cubicBezTo>
                  <a:pt x="1254288" y="741431"/>
                  <a:pt x="1243370" y="734139"/>
                  <a:pt x="1238250" y="723900"/>
                </a:cubicBezTo>
                <a:cubicBezTo>
                  <a:pt x="1233760" y="714920"/>
                  <a:pt x="1233215" y="704305"/>
                  <a:pt x="1228725" y="695325"/>
                </a:cubicBezTo>
                <a:cubicBezTo>
                  <a:pt x="1223605" y="685086"/>
                  <a:pt x="1216408" y="676008"/>
                  <a:pt x="1209675" y="666750"/>
                </a:cubicBezTo>
                <a:cubicBezTo>
                  <a:pt x="1191001" y="641073"/>
                  <a:pt x="1178943" y="608162"/>
                  <a:pt x="1152525" y="590550"/>
                </a:cubicBezTo>
                <a:cubicBezTo>
                  <a:pt x="1124428" y="571819"/>
                  <a:pt x="1118294" y="570427"/>
                  <a:pt x="1095375" y="542925"/>
                </a:cubicBezTo>
                <a:cubicBezTo>
                  <a:pt x="1053090" y="492183"/>
                  <a:pt x="1095439" y="537325"/>
                  <a:pt x="1066800" y="485775"/>
                </a:cubicBezTo>
                <a:cubicBezTo>
                  <a:pt x="1055681" y="465761"/>
                  <a:pt x="1041400" y="447675"/>
                  <a:pt x="1028700" y="428625"/>
                </a:cubicBezTo>
                <a:lnTo>
                  <a:pt x="1009650" y="400050"/>
                </a:lnTo>
                <a:cubicBezTo>
                  <a:pt x="1004325" y="378752"/>
                  <a:pt x="990351" y="318714"/>
                  <a:pt x="981075" y="304800"/>
                </a:cubicBezTo>
                <a:cubicBezTo>
                  <a:pt x="968375" y="285750"/>
                  <a:pt x="950215" y="269370"/>
                  <a:pt x="942975" y="247650"/>
                </a:cubicBezTo>
                <a:cubicBezTo>
                  <a:pt x="939800" y="238125"/>
                  <a:pt x="938326" y="227852"/>
                  <a:pt x="933450" y="219075"/>
                </a:cubicBezTo>
                <a:cubicBezTo>
                  <a:pt x="922331" y="199061"/>
                  <a:pt x="908050" y="180975"/>
                  <a:pt x="895350" y="161925"/>
                </a:cubicBezTo>
                <a:cubicBezTo>
                  <a:pt x="878417" y="136525"/>
                  <a:pt x="873112" y="124520"/>
                  <a:pt x="847725" y="104775"/>
                </a:cubicBezTo>
                <a:cubicBezTo>
                  <a:pt x="829653" y="90719"/>
                  <a:pt x="812295" y="73915"/>
                  <a:pt x="790575" y="66675"/>
                </a:cubicBezTo>
                <a:cubicBezTo>
                  <a:pt x="758860" y="56103"/>
                  <a:pt x="728228" y="44269"/>
                  <a:pt x="695325" y="38100"/>
                </a:cubicBezTo>
                <a:cubicBezTo>
                  <a:pt x="657361" y="30982"/>
                  <a:pt x="581025" y="19050"/>
                  <a:pt x="581025" y="19050"/>
                </a:cubicBezTo>
                <a:cubicBezTo>
                  <a:pt x="508000" y="22225"/>
                  <a:pt x="434858" y="23367"/>
                  <a:pt x="361950" y="28575"/>
                </a:cubicBezTo>
                <a:cubicBezTo>
                  <a:pt x="345802" y="29728"/>
                  <a:pt x="330031" y="34173"/>
                  <a:pt x="314325" y="38100"/>
                </a:cubicBezTo>
                <a:cubicBezTo>
                  <a:pt x="304585" y="40535"/>
                  <a:pt x="285750" y="37585"/>
                  <a:pt x="285750" y="47625"/>
                </a:cubicBezTo>
                <a:cubicBezTo>
                  <a:pt x="285750" y="57150"/>
                  <a:pt x="304800" y="47625"/>
                  <a:pt x="314325" y="47625"/>
                </a:cubicBezTo>
                <a:lnTo>
                  <a:pt x="314325" y="47625"/>
                </a:lnTo>
              </a:path>
            </a:pathLst>
          </a:custGeom>
          <a:solidFill>
            <a:schemeClr val="tx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2" name="Freeform 111"/>
          <p:cNvSpPr/>
          <p:nvPr/>
        </p:nvSpPr>
        <p:spPr bwMode="auto">
          <a:xfrm>
            <a:off x="4319821" y="4800600"/>
            <a:ext cx="1090379" cy="941303"/>
          </a:xfrm>
          <a:custGeom>
            <a:avLst/>
            <a:gdLst>
              <a:gd name="connsiteX0" fmla="*/ 368725 w 1090379"/>
              <a:gd name="connsiteY0" fmla="*/ 0 h 941303"/>
              <a:gd name="connsiteX1" fmla="*/ 368725 w 1090379"/>
              <a:gd name="connsiteY1" fmla="*/ 0 h 941303"/>
              <a:gd name="connsiteX2" fmla="*/ 283000 w 1090379"/>
              <a:gd name="connsiteY2" fmla="*/ 47625 h 941303"/>
              <a:gd name="connsiteX3" fmla="*/ 244900 w 1090379"/>
              <a:gd name="connsiteY3" fmla="*/ 57150 h 941303"/>
              <a:gd name="connsiteX4" fmla="*/ 225850 w 1090379"/>
              <a:gd name="connsiteY4" fmla="*/ 85725 h 941303"/>
              <a:gd name="connsiteX5" fmla="*/ 197275 w 1090379"/>
              <a:gd name="connsiteY5" fmla="*/ 95250 h 941303"/>
              <a:gd name="connsiteX6" fmla="*/ 121075 w 1090379"/>
              <a:gd name="connsiteY6" fmla="*/ 142875 h 941303"/>
              <a:gd name="connsiteX7" fmla="*/ 82975 w 1090379"/>
              <a:gd name="connsiteY7" fmla="*/ 200025 h 941303"/>
              <a:gd name="connsiteX8" fmla="*/ 54400 w 1090379"/>
              <a:gd name="connsiteY8" fmla="*/ 228600 h 941303"/>
              <a:gd name="connsiteX9" fmla="*/ 44875 w 1090379"/>
              <a:gd name="connsiteY9" fmla="*/ 257175 h 941303"/>
              <a:gd name="connsiteX10" fmla="*/ 16300 w 1090379"/>
              <a:gd name="connsiteY10" fmla="*/ 314325 h 941303"/>
              <a:gd name="connsiteX11" fmla="*/ 16300 w 1090379"/>
              <a:gd name="connsiteY11" fmla="*/ 561975 h 941303"/>
              <a:gd name="connsiteX12" fmla="*/ 63925 w 1090379"/>
              <a:gd name="connsiteY12" fmla="*/ 647700 h 941303"/>
              <a:gd name="connsiteX13" fmla="*/ 111550 w 1090379"/>
              <a:gd name="connsiteY13" fmla="*/ 704850 h 941303"/>
              <a:gd name="connsiteX14" fmla="*/ 140125 w 1090379"/>
              <a:gd name="connsiteY14" fmla="*/ 723900 h 941303"/>
              <a:gd name="connsiteX15" fmla="*/ 168700 w 1090379"/>
              <a:gd name="connsiteY15" fmla="*/ 752475 h 941303"/>
              <a:gd name="connsiteX16" fmla="*/ 225850 w 1090379"/>
              <a:gd name="connsiteY16" fmla="*/ 781050 h 941303"/>
              <a:gd name="connsiteX17" fmla="*/ 283000 w 1090379"/>
              <a:gd name="connsiteY17" fmla="*/ 828675 h 941303"/>
              <a:gd name="connsiteX18" fmla="*/ 302050 w 1090379"/>
              <a:gd name="connsiteY18" fmla="*/ 857250 h 941303"/>
              <a:gd name="connsiteX19" fmla="*/ 387775 w 1090379"/>
              <a:gd name="connsiteY19" fmla="*/ 904875 h 941303"/>
              <a:gd name="connsiteX20" fmla="*/ 435400 w 1090379"/>
              <a:gd name="connsiteY20" fmla="*/ 914400 h 941303"/>
              <a:gd name="connsiteX21" fmla="*/ 521125 w 1090379"/>
              <a:gd name="connsiteY21" fmla="*/ 933450 h 941303"/>
              <a:gd name="connsiteX22" fmla="*/ 759250 w 1090379"/>
              <a:gd name="connsiteY22" fmla="*/ 923925 h 941303"/>
              <a:gd name="connsiteX23" fmla="*/ 806875 w 1090379"/>
              <a:gd name="connsiteY23" fmla="*/ 914400 h 941303"/>
              <a:gd name="connsiteX24" fmla="*/ 883075 w 1090379"/>
              <a:gd name="connsiteY24" fmla="*/ 904875 h 941303"/>
              <a:gd name="connsiteX25" fmla="*/ 911650 w 1090379"/>
              <a:gd name="connsiteY25" fmla="*/ 895350 h 941303"/>
              <a:gd name="connsiteX26" fmla="*/ 968800 w 1090379"/>
              <a:gd name="connsiteY26" fmla="*/ 847725 h 941303"/>
              <a:gd name="connsiteX27" fmla="*/ 997375 w 1090379"/>
              <a:gd name="connsiteY27" fmla="*/ 828675 h 941303"/>
              <a:gd name="connsiteX28" fmla="*/ 1054525 w 1090379"/>
              <a:gd name="connsiteY28" fmla="*/ 733425 h 941303"/>
              <a:gd name="connsiteX29" fmla="*/ 1073575 w 1090379"/>
              <a:gd name="connsiteY29" fmla="*/ 666750 h 941303"/>
              <a:gd name="connsiteX30" fmla="*/ 1083100 w 1090379"/>
              <a:gd name="connsiteY30" fmla="*/ 638175 h 941303"/>
              <a:gd name="connsiteX31" fmla="*/ 1064050 w 1090379"/>
              <a:gd name="connsiteY31" fmla="*/ 381000 h 941303"/>
              <a:gd name="connsiteX32" fmla="*/ 1045000 w 1090379"/>
              <a:gd name="connsiteY32" fmla="*/ 323850 h 941303"/>
              <a:gd name="connsiteX33" fmla="*/ 1035475 w 1090379"/>
              <a:gd name="connsiteY33" fmla="*/ 295275 h 941303"/>
              <a:gd name="connsiteX34" fmla="*/ 997375 w 1090379"/>
              <a:gd name="connsiteY34" fmla="*/ 238125 h 941303"/>
              <a:gd name="connsiteX35" fmla="*/ 883075 w 1090379"/>
              <a:gd name="connsiteY35" fmla="*/ 142875 h 941303"/>
              <a:gd name="connsiteX36" fmla="*/ 854500 w 1090379"/>
              <a:gd name="connsiteY36" fmla="*/ 123825 h 941303"/>
              <a:gd name="connsiteX37" fmla="*/ 825925 w 1090379"/>
              <a:gd name="connsiteY37" fmla="*/ 104775 h 941303"/>
              <a:gd name="connsiteX38" fmla="*/ 797350 w 1090379"/>
              <a:gd name="connsiteY38" fmla="*/ 95250 h 941303"/>
              <a:gd name="connsiteX39" fmla="*/ 721150 w 1090379"/>
              <a:gd name="connsiteY39" fmla="*/ 66675 h 941303"/>
              <a:gd name="connsiteX40" fmla="*/ 654475 w 1090379"/>
              <a:gd name="connsiteY40" fmla="*/ 47625 h 941303"/>
              <a:gd name="connsiteX41" fmla="*/ 463975 w 1090379"/>
              <a:gd name="connsiteY41" fmla="*/ 38100 h 941303"/>
              <a:gd name="connsiteX42" fmla="*/ 397300 w 1090379"/>
              <a:gd name="connsiteY42" fmla="*/ 28575 h 941303"/>
              <a:gd name="connsiteX43" fmla="*/ 359200 w 1090379"/>
              <a:gd name="connsiteY43" fmla="*/ 19050 h 941303"/>
              <a:gd name="connsiteX44" fmla="*/ 321100 w 1090379"/>
              <a:gd name="connsiteY44" fmla="*/ 19050 h 941303"/>
              <a:gd name="connsiteX45" fmla="*/ 321100 w 1090379"/>
              <a:gd name="connsiteY45" fmla="*/ 19050 h 941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1090379" h="941303">
                <a:moveTo>
                  <a:pt x="368725" y="0"/>
                </a:moveTo>
                <a:lnTo>
                  <a:pt x="368725" y="0"/>
                </a:lnTo>
                <a:cubicBezTo>
                  <a:pt x="340150" y="15875"/>
                  <a:pt x="312680" y="33927"/>
                  <a:pt x="283000" y="47625"/>
                </a:cubicBezTo>
                <a:cubicBezTo>
                  <a:pt x="271114" y="53111"/>
                  <a:pt x="255792" y="49888"/>
                  <a:pt x="244900" y="57150"/>
                </a:cubicBezTo>
                <a:cubicBezTo>
                  <a:pt x="235375" y="63500"/>
                  <a:pt x="234789" y="78574"/>
                  <a:pt x="225850" y="85725"/>
                </a:cubicBezTo>
                <a:cubicBezTo>
                  <a:pt x="218010" y="91997"/>
                  <a:pt x="206503" y="91295"/>
                  <a:pt x="197275" y="95250"/>
                </a:cubicBezTo>
                <a:cubicBezTo>
                  <a:pt x="174160" y="105156"/>
                  <a:pt x="137905" y="123941"/>
                  <a:pt x="121075" y="142875"/>
                </a:cubicBezTo>
                <a:cubicBezTo>
                  <a:pt x="105864" y="159987"/>
                  <a:pt x="99164" y="183836"/>
                  <a:pt x="82975" y="200025"/>
                </a:cubicBezTo>
                <a:lnTo>
                  <a:pt x="54400" y="228600"/>
                </a:lnTo>
                <a:cubicBezTo>
                  <a:pt x="51225" y="238125"/>
                  <a:pt x="49365" y="248195"/>
                  <a:pt x="44875" y="257175"/>
                </a:cubicBezTo>
                <a:cubicBezTo>
                  <a:pt x="7946" y="331033"/>
                  <a:pt x="40241" y="242501"/>
                  <a:pt x="16300" y="314325"/>
                </a:cubicBezTo>
                <a:cubicBezTo>
                  <a:pt x="0" y="428424"/>
                  <a:pt x="837" y="391885"/>
                  <a:pt x="16300" y="561975"/>
                </a:cubicBezTo>
                <a:cubicBezTo>
                  <a:pt x="18947" y="591093"/>
                  <a:pt x="52450" y="630487"/>
                  <a:pt x="63925" y="647700"/>
                </a:cubicBezTo>
                <a:cubicBezTo>
                  <a:pt x="82656" y="675797"/>
                  <a:pt x="84048" y="681931"/>
                  <a:pt x="111550" y="704850"/>
                </a:cubicBezTo>
                <a:cubicBezTo>
                  <a:pt x="120344" y="712179"/>
                  <a:pt x="131331" y="716571"/>
                  <a:pt x="140125" y="723900"/>
                </a:cubicBezTo>
                <a:cubicBezTo>
                  <a:pt x="150473" y="732524"/>
                  <a:pt x="157492" y="745003"/>
                  <a:pt x="168700" y="752475"/>
                </a:cubicBezTo>
                <a:cubicBezTo>
                  <a:pt x="254617" y="809753"/>
                  <a:pt x="135924" y="706112"/>
                  <a:pt x="225850" y="781050"/>
                </a:cubicBezTo>
                <a:cubicBezTo>
                  <a:pt x="299189" y="842166"/>
                  <a:pt x="212054" y="781377"/>
                  <a:pt x="283000" y="828675"/>
                </a:cubicBezTo>
                <a:cubicBezTo>
                  <a:pt x="289350" y="838200"/>
                  <a:pt x="293435" y="849712"/>
                  <a:pt x="302050" y="857250"/>
                </a:cubicBezTo>
                <a:cubicBezTo>
                  <a:pt x="330427" y="882080"/>
                  <a:pt x="353761" y="896371"/>
                  <a:pt x="387775" y="904875"/>
                </a:cubicBezTo>
                <a:cubicBezTo>
                  <a:pt x="403481" y="908802"/>
                  <a:pt x="419596" y="910888"/>
                  <a:pt x="435400" y="914400"/>
                </a:cubicBezTo>
                <a:cubicBezTo>
                  <a:pt x="556464" y="941303"/>
                  <a:pt x="377486" y="904722"/>
                  <a:pt x="521125" y="933450"/>
                </a:cubicBezTo>
                <a:cubicBezTo>
                  <a:pt x="600500" y="930275"/>
                  <a:pt x="679987" y="929209"/>
                  <a:pt x="759250" y="923925"/>
                </a:cubicBezTo>
                <a:cubicBezTo>
                  <a:pt x="775404" y="922848"/>
                  <a:pt x="790874" y="916862"/>
                  <a:pt x="806875" y="914400"/>
                </a:cubicBezTo>
                <a:cubicBezTo>
                  <a:pt x="832175" y="910508"/>
                  <a:pt x="857675" y="908050"/>
                  <a:pt x="883075" y="904875"/>
                </a:cubicBezTo>
                <a:cubicBezTo>
                  <a:pt x="892600" y="901700"/>
                  <a:pt x="902670" y="899840"/>
                  <a:pt x="911650" y="895350"/>
                </a:cubicBezTo>
                <a:cubicBezTo>
                  <a:pt x="947123" y="877613"/>
                  <a:pt x="937202" y="874057"/>
                  <a:pt x="968800" y="847725"/>
                </a:cubicBezTo>
                <a:cubicBezTo>
                  <a:pt x="977594" y="840396"/>
                  <a:pt x="987850" y="835025"/>
                  <a:pt x="997375" y="828675"/>
                </a:cubicBezTo>
                <a:cubicBezTo>
                  <a:pt x="1024460" y="788047"/>
                  <a:pt x="1036952" y="774430"/>
                  <a:pt x="1054525" y="733425"/>
                </a:cubicBezTo>
                <a:cubicBezTo>
                  <a:pt x="1064313" y="710587"/>
                  <a:pt x="1066670" y="690917"/>
                  <a:pt x="1073575" y="666750"/>
                </a:cubicBezTo>
                <a:cubicBezTo>
                  <a:pt x="1076333" y="657096"/>
                  <a:pt x="1079925" y="647700"/>
                  <a:pt x="1083100" y="638175"/>
                </a:cubicBezTo>
                <a:cubicBezTo>
                  <a:pt x="1078165" y="524662"/>
                  <a:pt x="1090379" y="468764"/>
                  <a:pt x="1064050" y="381000"/>
                </a:cubicBezTo>
                <a:cubicBezTo>
                  <a:pt x="1058280" y="361766"/>
                  <a:pt x="1051350" y="342900"/>
                  <a:pt x="1045000" y="323850"/>
                </a:cubicBezTo>
                <a:cubicBezTo>
                  <a:pt x="1041825" y="314325"/>
                  <a:pt x="1041044" y="303629"/>
                  <a:pt x="1035475" y="295275"/>
                </a:cubicBezTo>
                <a:cubicBezTo>
                  <a:pt x="1022775" y="276225"/>
                  <a:pt x="1013564" y="254314"/>
                  <a:pt x="997375" y="238125"/>
                </a:cubicBezTo>
                <a:cubicBezTo>
                  <a:pt x="924036" y="164786"/>
                  <a:pt x="962641" y="195919"/>
                  <a:pt x="883075" y="142875"/>
                </a:cubicBezTo>
                <a:lnTo>
                  <a:pt x="854500" y="123825"/>
                </a:lnTo>
                <a:cubicBezTo>
                  <a:pt x="844975" y="117475"/>
                  <a:pt x="836785" y="108395"/>
                  <a:pt x="825925" y="104775"/>
                </a:cubicBezTo>
                <a:cubicBezTo>
                  <a:pt x="816400" y="101600"/>
                  <a:pt x="806578" y="99205"/>
                  <a:pt x="797350" y="95250"/>
                </a:cubicBezTo>
                <a:cubicBezTo>
                  <a:pt x="708570" y="57201"/>
                  <a:pt x="808955" y="91762"/>
                  <a:pt x="721150" y="66675"/>
                </a:cubicBezTo>
                <a:cubicBezTo>
                  <a:pt x="700727" y="60840"/>
                  <a:pt x="675494" y="49377"/>
                  <a:pt x="654475" y="47625"/>
                </a:cubicBezTo>
                <a:cubicBezTo>
                  <a:pt x="591115" y="42345"/>
                  <a:pt x="527475" y="41275"/>
                  <a:pt x="463975" y="38100"/>
                </a:cubicBezTo>
                <a:cubicBezTo>
                  <a:pt x="441750" y="34925"/>
                  <a:pt x="419389" y="32591"/>
                  <a:pt x="397300" y="28575"/>
                </a:cubicBezTo>
                <a:cubicBezTo>
                  <a:pt x="384420" y="26233"/>
                  <a:pt x="372190" y="20674"/>
                  <a:pt x="359200" y="19050"/>
                </a:cubicBezTo>
                <a:cubicBezTo>
                  <a:pt x="346598" y="17475"/>
                  <a:pt x="333800" y="19050"/>
                  <a:pt x="321100" y="19050"/>
                </a:cubicBezTo>
                <a:lnTo>
                  <a:pt x="321100" y="19050"/>
                </a:lnTo>
              </a:path>
            </a:pathLst>
          </a:custGeom>
          <a:solidFill>
            <a:schemeClr val="tx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8" name="Freeform 107"/>
          <p:cNvSpPr/>
          <p:nvPr/>
        </p:nvSpPr>
        <p:spPr bwMode="auto">
          <a:xfrm>
            <a:off x="7743825" y="2714625"/>
            <a:ext cx="1076325" cy="1619250"/>
          </a:xfrm>
          <a:custGeom>
            <a:avLst/>
            <a:gdLst>
              <a:gd name="connsiteX0" fmla="*/ 95250 w 1076325"/>
              <a:gd name="connsiteY0" fmla="*/ 0 h 1619250"/>
              <a:gd name="connsiteX1" fmla="*/ 95250 w 1076325"/>
              <a:gd name="connsiteY1" fmla="*/ 0 h 1619250"/>
              <a:gd name="connsiteX2" fmla="*/ 57150 w 1076325"/>
              <a:gd name="connsiteY2" fmla="*/ 76200 h 1619250"/>
              <a:gd name="connsiteX3" fmla="*/ 38100 w 1076325"/>
              <a:gd name="connsiteY3" fmla="*/ 257175 h 1619250"/>
              <a:gd name="connsiteX4" fmla="*/ 9525 w 1076325"/>
              <a:gd name="connsiteY4" fmla="*/ 695325 h 1619250"/>
              <a:gd name="connsiteX5" fmla="*/ 0 w 1076325"/>
              <a:gd name="connsiteY5" fmla="*/ 895350 h 1619250"/>
              <a:gd name="connsiteX6" fmla="*/ 9525 w 1076325"/>
              <a:gd name="connsiteY6" fmla="*/ 1419225 h 1619250"/>
              <a:gd name="connsiteX7" fmla="*/ 38100 w 1076325"/>
              <a:gd name="connsiteY7" fmla="*/ 1485900 h 1619250"/>
              <a:gd name="connsiteX8" fmla="*/ 95250 w 1076325"/>
              <a:gd name="connsiteY8" fmla="*/ 1514475 h 1619250"/>
              <a:gd name="connsiteX9" fmla="*/ 200025 w 1076325"/>
              <a:gd name="connsiteY9" fmla="*/ 1562100 h 1619250"/>
              <a:gd name="connsiteX10" fmla="*/ 238125 w 1076325"/>
              <a:gd name="connsiteY10" fmla="*/ 1581150 h 1619250"/>
              <a:gd name="connsiteX11" fmla="*/ 276225 w 1076325"/>
              <a:gd name="connsiteY11" fmla="*/ 1590675 h 1619250"/>
              <a:gd name="connsiteX12" fmla="*/ 409575 w 1076325"/>
              <a:gd name="connsiteY12" fmla="*/ 1609725 h 1619250"/>
              <a:gd name="connsiteX13" fmla="*/ 466725 w 1076325"/>
              <a:gd name="connsiteY13" fmla="*/ 1619250 h 1619250"/>
              <a:gd name="connsiteX14" fmla="*/ 733425 w 1076325"/>
              <a:gd name="connsiteY14" fmla="*/ 1609725 h 1619250"/>
              <a:gd name="connsiteX15" fmla="*/ 990600 w 1076325"/>
              <a:gd name="connsiteY15" fmla="*/ 1581150 h 1619250"/>
              <a:gd name="connsiteX16" fmla="*/ 1038225 w 1076325"/>
              <a:gd name="connsiteY16" fmla="*/ 1495425 h 1619250"/>
              <a:gd name="connsiteX17" fmla="*/ 1047750 w 1076325"/>
              <a:gd name="connsiteY17" fmla="*/ 1428750 h 1619250"/>
              <a:gd name="connsiteX18" fmla="*/ 1057275 w 1076325"/>
              <a:gd name="connsiteY18" fmla="*/ 1381125 h 1619250"/>
              <a:gd name="connsiteX19" fmla="*/ 1047750 w 1076325"/>
              <a:gd name="connsiteY19" fmla="*/ 1228725 h 1619250"/>
              <a:gd name="connsiteX20" fmla="*/ 1057275 w 1076325"/>
              <a:gd name="connsiteY20" fmla="*/ 1019175 h 1619250"/>
              <a:gd name="connsiteX21" fmla="*/ 1066800 w 1076325"/>
              <a:gd name="connsiteY21" fmla="*/ 971550 h 1619250"/>
              <a:gd name="connsiteX22" fmla="*/ 1076325 w 1076325"/>
              <a:gd name="connsiteY22" fmla="*/ 914400 h 1619250"/>
              <a:gd name="connsiteX23" fmla="*/ 1066800 w 1076325"/>
              <a:gd name="connsiteY23" fmla="*/ 695325 h 1619250"/>
              <a:gd name="connsiteX24" fmla="*/ 1057275 w 1076325"/>
              <a:gd name="connsiteY24" fmla="*/ 666750 h 1619250"/>
              <a:gd name="connsiteX25" fmla="*/ 1047750 w 1076325"/>
              <a:gd name="connsiteY25" fmla="*/ 628650 h 1619250"/>
              <a:gd name="connsiteX26" fmla="*/ 1019175 w 1076325"/>
              <a:gd name="connsiteY26" fmla="*/ 600075 h 1619250"/>
              <a:gd name="connsiteX27" fmla="*/ 990600 w 1076325"/>
              <a:gd name="connsiteY27" fmla="*/ 561975 h 1619250"/>
              <a:gd name="connsiteX28" fmla="*/ 962025 w 1076325"/>
              <a:gd name="connsiteY28" fmla="*/ 533400 h 1619250"/>
              <a:gd name="connsiteX29" fmla="*/ 942975 w 1076325"/>
              <a:gd name="connsiteY29" fmla="*/ 504825 h 1619250"/>
              <a:gd name="connsiteX30" fmla="*/ 885825 w 1076325"/>
              <a:gd name="connsiteY30" fmla="*/ 457200 h 1619250"/>
              <a:gd name="connsiteX31" fmla="*/ 838200 w 1076325"/>
              <a:gd name="connsiteY31" fmla="*/ 419100 h 1619250"/>
              <a:gd name="connsiteX32" fmla="*/ 809625 w 1076325"/>
              <a:gd name="connsiteY32" fmla="*/ 390525 h 1619250"/>
              <a:gd name="connsiteX33" fmla="*/ 752475 w 1076325"/>
              <a:gd name="connsiteY33" fmla="*/ 342900 h 1619250"/>
              <a:gd name="connsiteX34" fmla="*/ 714375 w 1076325"/>
              <a:gd name="connsiteY34" fmla="*/ 276225 h 1619250"/>
              <a:gd name="connsiteX35" fmla="*/ 685800 w 1076325"/>
              <a:gd name="connsiteY35" fmla="*/ 266700 h 1619250"/>
              <a:gd name="connsiteX36" fmla="*/ 619125 w 1076325"/>
              <a:gd name="connsiteY36" fmla="*/ 171450 h 1619250"/>
              <a:gd name="connsiteX37" fmla="*/ 561975 w 1076325"/>
              <a:gd name="connsiteY37" fmla="*/ 133350 h 1619250"/>
              <a:gd name="connsiteX38" fmla="*/ 495300 w 1076325"/>
              <a:gd name="connsiteY38" fmla="*/ 104775 h 1619250"/>
              <a:gd name="connsiteX39" fmla="*/ 428625 w 1076325"/>
              <a:gd name="connsiteY39" fmla="*/ 66675 h 1619250"/>
              <a:gd name="connsiteX40" fmla="*/ 371475 w 1076325"/>
              <a:gd name="connsiteY40" fmla="*/ 47625 h 1619250"/>
              <a:gd name="connsiteX41" fmla="*/ 342900 w 1076325"/>
              <a:gd name="connsiteY41" fmla="*/ 38100 h 1619250"/>
              <a:gd name="connsiteX42" fmla="*/ 19050 w 1076325"/>
              <a:gd name="connsiteY42" fmla="*/ 38100 h 1619250"/>
              <a:gd name="connsiteX43" fmla="*/ 76200 w 1076325"/>
              <a:gd name="connsiteY43" fmla="*/ 47625 h 1619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076325" h="1619250">
                <a:moveTo>
                  <a:pt x="95250" y="0"/>
                </a:moveTo>
                <a:lnTo>
                  <a:pt x="95250" y="0"/>
                </a:lnTo>
                <a:cubicBezTo>
                  <a:pt x="82550" y="25400"/>
                  <a:pt x="66130" y="49259"/>
                  <a:pt x="57150" y="76200"/>
                </a:cubicBezTo>
                <a:cubicBezTo>
                  <a:pt x="48871" y="101036"/>
                  <a:pt x="38159" y="256204"/>
                  <a:pt x="38100" y="257175"/>
                </a:cubicBezTo>
                <a:cubicBezTo>
                  <a:pt x="11411" y="693091"/>
                  <a:pt x="33529" y="479285"/>
                  <a:pt x="9525" y="695325"/>
                </a:cubicBezTo>
                <a:cubicBezTo>
                  <a:pt x="6350" y="762000"/>
                  <a:pt x="0" y="828599"/>
                  <a:pt x="0" y="895350"/>
                </a:cubicBezTo>
                <a:cubicBezTo>
                  <a:pt x="0" y="1070004"/>
                  <a:pt x="3608" y="1244671"/>
                  <a:pt x="9525" y="1419225"/>
                </a:cubicBezTo>
                <a:cubicBezTo>
                  <a:pt x="10292" y="1441852"/>
                  <a:pt x="21875" y="1469675"/>
                  <a:pt x="38100" y="1485900"/>
                </a:cubicBezTo>
                <a:cubicBezTo>
                  <a:pt x="69814" y="1517614"/>
                  <a:pt x="60389" y="1495108"/>
                  <a:pt x="95250" y="1514475"/>
                </a:cubicBezTo>
                <a:cubicBezTo>
                  <a:pt x="187939" y="1565969"/>
                  <a:pt x="114344" y="1544964"/>
                  <a:pt x="200025" y="1562100"/>
                </a:cubicBezTo>
                <a:cubicBezTo>
                  <a:pt x="212725" y="1568450"/>
                  <a:pt x="224830" y="1576164"/>
                  <a:pt x="238125" y="1581150"/>
                </a:cubicBezTo>
                <a:cubicBezTo>
                  <a:pt x="250382" y="1585747"/>
                  <a:pt x="263446" y="1587835"/>
                  <a:pt x="276225" y="1590675"/>
                </a:cubicBezTo>
                <a:cubicBezTo>
                  <a:pt x="347421" y="1606496"/>
                  <a:pt x="315967" y="1597244"/>
                  <a:pt x="409575" y="1609725"/>
                </a:cubicBezTo>
                <a:cubicBezTo>
                  <a:pt x="428718" y="1612277"/>
                  <a:pt x="447675" y="1616075"/>
                  <a:pt x="466725" y="1619250"/>
                </a:cubicBezTo>
                <a:lnTo>
                  <a:pt x="733425" y="1609725"/>
                </a:lnTo>
                <a:cubicBezTo>
                  <a:pt x="819795" y="1605406"/>
                  <a:pt x="905125" y="1593361"/>
                  <a:pt x="990600" y="1581150"/>
                </a:cubicBezTo>
                <a:cubicBezTo>
                  <a:pt x="1034269" y="1515646"/>
                  <a:pt x="1021460" y="1545720"/>
                  <a:pt x="1038225" y="1495425"/>
                </a:cubicBezTo>
                <a:cubicBezTo>
                  <a:pt x="1041400" y="1473200"/>
                  <a:pt x="1044059" y="1450895"/>
                  <a:pt x="1047750" y="1428750"/>
                </a:cubicBezTo>
                <a:cubicBezTo>
                  <a:pt x="1050412" y="1412781"/>
                  <a:pt x="1057275" y="1397314"/>
                  <a:pt x="1057275" y="1381125"/>
                </a:cubicBezTo>
                <a:cubicBezTo>
                  <a:pt x="1057275" y="1330226"/>
                  <a:pt x="1050925" y="1279525"/>
                  <a:pt x="1047750" y="1228725"/>
                </a:cubicBezTo>
                <a:cubicBezTo>
                  <a:pt x="1050925" y="1158875"/>
                  <a:pt x="1052110" y="1088906"/>
                  <a:pt x="1057275" y="1019175"/>
                </a:cubicBezTo>
                <a:cubicBezTo>
                  <a:pt x="1058471" y="1003030"/>
                  <a:pt x="1063904" y="987478"/>
                  <a:pt x="1066800" y="971550"/>
                </a:cubicBezTo>
                <a:cubicBezTo>
                  <a:pt x="1070255" y="952549"/>
                  <a:pt x="1073150" y="933450"/>
                  <a:pt x="1076325" y="914400"/>
                </a:cubicBezTo>
                <a:cubicBezTo>
                  <a:pt x="1073150" y="841375"/>
                  <a:pt x="1072406" y="768204"/>
                  <a:pt x="1066800" y="695325"/>
                </a:cubicBezTo>
                <a:cubicBezTo>
                  <a:pt x="1066030" y="685314"/>
                  <a:pt x="1060033" y="676404"/>
                  <a:pt x="1057275" y="666750"/>
                </a:cubicBezTo>
                <a:cubicBezTo>
                  <a:pt x="1053679" y="654163"/>
                  <a:pt x="1054245" y="640016"/>
                  <a:pt x="1047750" y="628650"/>
                </a:cubicBezTo>
                <a:cubicBezTo>
                  <a:pt x="1041067" y="616954"/>
                  <a:pt x="1027941" y="610302"/>
                  <a:pt x="1019175" y="600075"/>
                </a:cubicBezTo>
                <a:cubicBezTo>
                  <a:pt x="1008844" y="588022"/>
                  <a:pt x="1000931" y="574028"/>
                  <a:pt x="990600" y="561975"/>
                </a:cubicBezTo>
                <a:cubicBezTo>
                  <a:pt x="981834" y="551748"/>
                  <a:pt x="970649" y="543748"/>
                  <a:pt x="962025" y="533400"/>
                </a:cubicBezTo>
                <a:cubicBezTo>
                  <a:pt x="954696" y="524606"/>
                  <a:pt x="950304" y="513619"/>
                  <a:pt x="942975" y="504825"/>
                </a:cubicBezTo>
                <a:cubicBezTo>
                  <a:pt x="920056" y="477323"/>
                  <a:pt x="913922" y="475931"/>
                  <a:pt x="885825" y="457200"/>
                </a:cubicBezTo>
                <a:cubicBezTo>
                  <a:pt x="843220" y="393293"/>
                  <a:pt x="893409" y="455906"/>
                  <a:pt x="838200" y="419100"/>
                </a:cubicBezTo>
                <a:cubicBezTo>
                  <a:pt x="826992" y="411628"/>
                  <a:pt x="819973" y="399149"/>
                  <a:pt x="809625" y="390525"/>
                </a:cubicBezTo>
                <a:cubicBezTo>
                  <a:pt x="780139" y="365953"/>
                  <a:pt x="777029" y="377275"/>
                  <a:pt x="752475" y="342900"/>
                </a:cubicBezTo>
                <a:cubicBezTo>
                  <a:pt x="743100" y="329775"/>
                  <a:pt x="729373" y="288224"/>
                  <a:pt x="714375" y="276225"/>
                </a:cubicBezTo>
                <a:cubicBezTo>
                  <a:pt x="706535" y="269953"/>
                  <a:pt x="695325" y="269875"/>
                  <a:pt x="685800" y="266700"/>
                </a:cubicBezTo>
                <a:cubicBezTo>
                  <a:pt x="683275" y="262912"/>
                  <a:pt x="630665" y="181707"/>
                  <a:pt x="619125" y="171450"/>
                </a:cubicBezTo>
                <a:cubicBezTo>
                  <a:pt x="602013" y="156239"/>
                  <a:pt x="583695" y="140590"/>
                  <a:pt x="561975" y="133350"/>
                </a:cubicBezTo>
                <a:cubicBezTo>
                  <a:pt x="529917" y="122664"/>
                  <a:pt x="528256" y="123607"/>
                  <a:pt x="495300" y="104775"/>
                </a:cubicBezTo>
                <a:cubicBezTo>
                  <a:pt x="455206" y="81864"/>
                  <a:pt x="476598" y="85864"/>
                  <a:pt x="428625" y="66675"/>
                </a:cubicBezTo>
                <a:cubicBezTo>
                  <a:pt x="409981" y="59217"/>
                  <a:pt x="390525" y="53975"/>
                  <a:pt x="371475" y="47625"/>
                </a:cubicBezTo>
                <a:cubicBezTo>
                  <a:pt x="361950" y="44450"/>
                  <a:pt x="352940" y="38100"/>
                  <a:pt x="342900" y="38100"/>
                </a:cubicBezTo>
                <a:lnTo>
                  <a:pt x="19050" y="38100"/>
                </a:lnTo>
                <a:lnTo>
                  <a:pt x="76200" y="47625"/>
                </a:lnTo>
              </a:path>
            </a:pathLst>
          </a:custGeom>
          <a:solidFill>
            <a:schemeClr val="tx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7" name="Freeform 106"/>
          <p:cNvSpPr/>
          <p:nvPr/>
        </p:nvSpPr>
        <p:spPr bwMode="auto">
          <a:xfrm>
            <a:off x="6353175" y="2733675"/>
            <a:ext cx="1276350" cy="1123950"/>
          </a:xfrm>
          <a:custGeom>
            <a:avLst/>
            <a:gdLst>
              <a:gd name="connsiteX0" fmla="*/ 361950 w 1276350"/>
              <a:gd name="connsiteY0" fmla="*/ 0 h 1123950"/>
              <a:gd name="connsiteX1" fmla="*/ 361950 w 1276350"/>
              <a:gd name="connsiteY1" fmla="*/ 0 h 1123950"/>
              <a:gd name="connsiteX2" fmla="*/ 266700 w 1276350"/>
              <a:gd name="connsiteY2" fmla="*/ 47625 h 1123950"/>
              <a:gd name="connsiteX3" fmla="*/ 209550 w 1276350"/>
              <a:gd name="connsiteY3" fmla="*/ 76200 h 1123950"/>
              <a:gd name="connsiteX4" fmla="*/ 190500 w 1276350"/>
              <a:gd name="connsiteY4" fmla="*/ 104775 h 1123950"/>
              <a:gd name="connsiteX5" fmla="*/ 161925 w 1276350"/>
              <a:gd name="connsiteY5" fmla="*/ 152400 h 1123950"/>
              <a:gd name="connsiteX6" fmla="*/ 95250 w 1276350"/>
              <a:gd name="connsiteY6" fmla="*/ 238125 h 1123950"/>
              <a:gd name="connsiteX7" fmla="*/ 76200 w 1276350"/>
              <a:gd name="connsiteY7" fmla="*/ 295275 h 1123950"/>
              <a:gd name="connsiteX8" fmla="*/ 57150 w 1276350"/>
              <a:gd name="connsiteY8" fmla="*/ 371475 h 1123950"/>
              <a:gd name="connsiteX9" fmla="*/ 38100 w 1276350"/>
              <a:gd name="connsiteY9" fmla="*/ 400050 h 1123950"/>
              <a:gd name="connsiteX10" fmla="*/ 19050 w 1276350"/>
              <a:gd name="connsiteY10" fmla="*/ 466725 h 1123950"/>
              <a:gd name="connsiteX11" fmla="*/ 0 w 1276350"/>
              <a:gd name="connsiteY11" fmla="*/ 552450 h 1123950"/>
              <a:gd name="connsiteX12" fmla="*/ 9525 w 1276350"/>
              <a:gd name="connsiteY12" fmla="*/ 819150 h 1123950"/>
              <a:gd name="connsiteX13" fmla="*/ 57150 w 1276350"/>
              <a:gd name="connsiteY13" fmla="*/ 904875 h 1123950"/>
              <a:gd name="connsiteX14" fmla="*/ 85725 w 1276350"/>
              <a:gd name="connsiteY14" fmla="*/ 923925 h 1123950"/>
              <a:gd name="connsiteX15" fmla="*/ 114300 w 1276350"/>
              <a:gd name="connsiteY15" fmla="*/ 933450 h 1123950"/>
              <a:gd name="connsiteX16" fmla="*/ 142875 w 1276350"/>
              <a:gd name="connsiteY16" fmla="*/ 952500 h 1123950"/>
              <a:gd name="connsiteX17" fmla="*/ 219075 w 1276350"/>
              <a:gd name="connsiteY17" fmla="*/ 971550 h 1123950"/>
              <a:gd name="connsiteX18" fmla="*/ 304800 w 1276350"/>
              <a:gd name="connsiteY18" fmla="*/ 1009650 h 1123950"/>
              <a:gd name="connsiteX19" fmla="*/ 333375 w 1276350"/>
              <a:gd name="connsiteY19" fmla="*/ 1019175 h 1123950"/>
              <a:gd name="connsiteX20" fmla="*/ 361950 w 1276350"/>
              <a:gd name="connsiteY20" fmla="*/ 1028700 h 1123950"/>
              <a:gd name="connsiteX21" fmla="*/ 409575 w 1276350"/>
              <a:gd name="connsiteY21" fmla="*/ 1038225 h 1123950"/>
              <a:gd name="connsiteX22" fmla="*/ 476250 w 1276350"/>
              <a:gd name="connsiteY22" fmla="*/ 1066800 h 1123950"/>
              <a:gd name="connsiteX23" fmla="*/ 600075 w 1276350"/>
              <a:gd name="connsiteY23" fmla="*/ 1085850 h 1123950"/>
              <a:gd name="connsiteX24" fmla="*/ 628650 w 1276350"/>
              <a:gd name="connsiteY24" fmla="*/ 1104900 h 1123950"/>
              <a:gd name="connsiteX25" fmla="*/ 742950 w 1276350"/>
              <a:gd name="connsiteY25" fmla="*/ 1123950 h 1123950"/>
              <a:gd name="connsiteX26" fmla="*/ 1000125 w 1276350"/>
              <a:gd name="connsiteY26" fmla="*/ 1114425 h 1123950"/>
              <a:gd name="connsiteX27" fmla="*/ 1038225 w 1276350"/>
              <a:gd name="connsiteY27" fmla="*/ 1095375 h 1123950"/>
              <a:gd name="connsiteX28" fmla="*/ 1123950 w 1276350"/>
              <a:gd name="connsiteY28" fmla="*/ 1085850 h 1123950"/>
              <a:gd name="connsiteX29" fmla="*/ 1152525 w 1276350"/>
              <a:gd name="connsiteY29" fmla="*/ 1057275 h 1123950"/>
              <a:gd name="connsiteX30" fmla="*/ 1209675 w 1276350"/>
              <a:gd name="connsiteY30" fmla="*/ 1009650 h 1123950"/>
              <a:gd name="connsiteX31" fmla="*/ 1219200 w 1276350"/>
              <a:gd name="connsiteY31" fmla="*/ 962025 h 1123950"/>
              <a:gd name="connsiteX32" fmla="*/ 1276350 w 1276350"/>
              <a:gd name="connsiteY32" fmla="*/ 876300 h 1123950"/>
              <a:gd name="connsiteX33" fmla="*/ 1266825 w 1276350"/>
              <a:gd name="connsiteY33" fmla="*/ 828675 h 1123950"/>
              <a:gd name="connsiteX34" fmla="*/ 1257300 w 1276350"/>
              <a:gd name="connsiteY34" fmla="*/ 752475 h 1123950"/>
              <a:gd name="connsiteX35" fmla="*/ 1238250 w 1276350"/>
              <a:gd name="connsiteY35" fmla="*/ 723900 h 1123950"/>
              <a:gd name="connsiteX36" fmla="*/ 1228725 w 1276350"/>
              <a:gd name="connsiteY36" fmla="*/ 695325 h 1123950"/>
              <a:gd name="connsiteX37" fmla="*/ 1209675 w 1276350"/>
              <a:gd name="connsiteY37" fmla="*/ 666750 h 1123950"/>
              <a:gd name="connsiteX38" fmla="*/ 1152525 w 1276350"/>
              <a:gd name="connsiteY38" fmla="*/ 590550 h 1123950"/>
              <a:gd name="connsiteX39" fmla="*/ 1095375 w 1276350"/>
              <a:gd name="connsiteY39" fmla="*/ 542925 h 1123950"/>
              <a:gd name="connsiteX40" fmla="*/ 1066800 w 1276350"/>
              <a:gd name="connsiteY40" fmla="*/ 485775 h 1123950"/>
              <a:gd name="connsiteX41" fmla="*/ 1028700 w 1276350"/>
              <a:gd name="connsiteY41" fmla="*/ 428625 h 1123950"/>
              <a:gd name="connsiteX42" fmla="*/ 1009650 w 1276350"/>
              <a:gd name="connsiteY42" fmla="*/ 400050 h 1123950"/>
              <a:gd name="connsiteX43" fmla="*/ 981075 w 1276350"/>
              <a:gd name="connsiteY43" fmla="*/ 304800 h 1123950"/>
              <a:gd name="connsiteX44" fmla="*/ 942975 w 1276350"/>
              <a:gd name="connsiteY44" fmla="*/ 247650 h 1123950"/>
              <a:gd name="connsiteX45" fmla="*/ 933450 w 1276350"/>
              <a:gd name="connsiteY45" fmla="*/ 219075 h 1123950"/>
              <a:gd name="connsiteX46" fmla="*/ 895350 w 1276350"/>
              <a:gd name="connsiteY46" fmla="*/ 161925 h 1123950"/>
              <a:gd name="connsiteX47" fmla="*/ 847725 w 1276350"/>
              <a:gd name="connsiteY47" fmla="*/ 104775 h 1123950"/>
              <a:gd name="connsiteX48" fmla="*/ 790575 w 1276350"/>
              <a:gd name="connsiteY48" fmla="*/ 66675 h 1123950"/>
              <a:gd name="connsiteX49" fmla="*/ 695325 w 1276350"/>
              <a:gd name="connsiteY49" fmla="*/ 38100 h 1123950"/>
              <a:gd name="connsiteX50" fmla="*/ 581025 w 1276350"/>
              <a:gd name="connsiteY50" fmla="*/ 19050 h 1123950"/>
              <a:gd name="connsiteX51" fmla="*/ 361950 w 1276350"/>
              <a:gd name="connsiteY51" fmla="*/ 28575 h 1123950"/>
              <a:gd name="connsiteX52" fmla="*/ 314325 w 1276350"/>
              <a:gd name="connsiteY52" fmla="*/ 38100 h 1123950"/>
              <a:gd name="connsiteX53" fmla="*/ 285750 w 1276350"/>
              <a:gd name="connsiteY53" fmla="*/ 47625 h 1123950"/>
              <a:gd name="connsiteX54" fmla="*/ 314325 w 1276350"/>
              <a:gd name="connsiteY54" fmla="*/ 47625 h 1123950"/>
              <a:gd name="connsiteX55" fmla="*/ 314325 w 1276350"/>
              <a:gd name="connsiteY55" fmla="*/ 47625 h 1123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76350" h="1123950">
                <a:moveTo>
                  <a:pt x="361950" y="0"/>
                </a:moveTo>
                <a:lnTo>
                  <a:pt x="361950" y="0"/>
                </a:lnTo>
                <a:cubicBezTo>
                  <a:pt x="330200" y="15875"/>
                  <a:pt x="298930" y="32749"/>
                  <a:pt x="266700" y="47625"/>
                </a:cubicBezTo>
                <a:cubicBezTo>
                  <a:pt x="202618" y="77201"/>
                  <a:pt x="274581" y="32846"/>
                  <a:pt x="209550" y="76200"/>
                </a:cubicBezTo>
                <a:cubicBezTo>
                  <a:pt x="203200" y="85725"/>
                  <a:pt x="196567" y="95067"/>
                  <a:pt x="190500" y="104775"/>
                </a:cubicBezTo>
                <a:cubicBezTo>
                  <a:pt x="180688" y="120474"/>
                  <a:pt x="173033" y="137589"/>
                  <a:pt x="161925" y="152400"/>
                </a:cubicBezTo>
                <a:cubicBezTo>
                  <a:pt x="132339" y="191848"/>
                  <a:pt x="115024" y="178802"/>
                  <a:pt x="95250" y="238125"/>
                </a:cubicBezTo>
                <a:cubicBezTo>
                  <a:pt x="88900" y="257175"/>
                  <a:pt x="80138" y="275584"/>
                  <a:pt x="76200" y="295275"/>
                </a:cubicBezTo>
                <a:cubicBezTo>
                  <a:pt x="72577" y="313389"/>
                  <a:pt x="66913" y="351949"/>
                  <a:pt x="57150" y="371475"/>
                </a:cubicBezTo>
                <a:cubicBezTo>
                  <a:pt x="52030" y="381714"/>
                  <a:pt x="43220" y="389811"/>
                  <a:pt x="38100" y="400050"/>
                </a:cubicBezTo>
                <a:cubicBezTo>
                  <a:pt x="30487" y="415275"/>
                  <a:pt x="23119" y="452483"/>
                  <a:pt x="19050" y="466725"/>
                </a:cubicBezTo>
                <a:cubicBezTo>
                  <a:pt x="291" y="532380"/>
                  <a:pt x="17189" y="449313"/>
                  <a:pt x="0" y="552450"/>
                </a:cubicBezTo>
                <a:cubicBezTo>
                  <a:pt x="3175" y="641350"/>
                  <a:pt x="1706" y="730538"/>
                  <a:pt x="9525" y="819150"/>
                </a:cubicBezTo>
                <a:cubicBezTo>
                  <a:pt x="13323" y="862192"/>
                  <a:pt x="27465" y="880137"/>
                  <a:pt x="57150" y="904875"/>
                </a:cubicBezTo>
                <a:cubicBezTo>
                  <a:pt x="65944" y="912204"/>
                  <a:pt x="75486" y="918805"/>
                  <a:pt x="85725" y="923925"/>
                </a:cubicBezTo>
                <a:cubicBezTo>
                  <a:pt x="94705" y="928415"/>
                  <a:pt x="105320" y="928960"/>
                  <a:pt x="114300" y="933450"/>
                </a:cubicBezTo>
                <a:cubicBezTo>
                  <a:pt x="124539" y="938570"/>
                  <a:pt x="132636" y="947380"/>
                  <a:pt x="142875" y="952500"/>
                </a:cubicBezTo>
                <a:cubicBezTo>
                  <a:pt x="162401" y="962263"/>
                  <a:pt x="200961" y="967927"/>
                  <a:pt x="219075" y="971550"/>
                </a:cubicBezTo>
                <a:cubicBezTo>
                  <a:pt x="264358" y="1001739"/>
                  <a:pt x="236790" y="986980"/>
                  <a:pt x="304800" y="1009650"/>
                </a:cubicBezTo>
                <a:lnTo>
                  <a:pt x="333375" y="1019175"/>
                </a:lnTo>
                <a:cubicBezTo>
                  <a:pt x="342900" y="1022350"/>
                  <a:pt x="352105" y="1026731"/>
                  <a:pt x="361950" y="1028700"/>
                </a:cubicBezTo>
                <a:lnTo>
                  <a:pt x="409575" y="1038225"/>
                </a:lnTo>
                <a:cubicBezTo>
                  <a:pt x="432871" y="1049873"/>
                  <a:pt x="451023" y="1061194"/>
                  <a:pt x="476250" y="1066800"/>
                </a:cubicBezTo>
                <a:cubicBezTo>
                  <a:pt x="500039" y="1072086"/>
                  <a:pt x="578806" y="1082812"/>
                  <a:pt x="600075" y="1085850"/>
                </a:cubicBezTo>
                <a:cubicBezTo>
                  <a:pt x="609600" y="1092200"/>
                  <a:pt x="617589" y="1101950"/>
                  <a:pt x="628650" y="1104900"/>
                </a:cubicBezTo>
                <a:cubicBezTo>
                  <a:pt x="665971" y="1114852"/>
                  <a:pt x="742950" y="1123950"/>
                  <a:pt x="742950" y="1123950"/>
                </a:cubicBezTo>
                <a:cubicBezTo>
                  <a:pt x="828675" y="1120775"/>
                  <a:pt x="914740" y="1122688"/>
                  <a:pt x="1000125" y="1114425"/>
                </a:cubicBezTo>
                <a:cubicBezTo>
                  <a:pt x="1014258" y="1113057"/>
                  <a:pt x="1024390" y="1098568"/>
                  <a:pt x="1038225" y="1095375"/>
                </a:cubicBezTo>
                <a:cubicBezTo>
                  <a:pt x="1066240" y="1088910"/>
                  <a:pt x="1095375" y="1089025"/>
                  <a:pt x="1123950" y="1085850"/>
                </a:cubicBezTo>
                <a:cubicBezTo>
                  <a:pt x="1133475" y="1076325"/>
                  <a:pt x="1142177" y="1065899"/>
                  <a:pt x="1152525" y="1057275"/>
                </a:cubicBezTo>
                <a:cubicBezTo>
                  <a:pt x="1232091" y="990970"/>
                  <a:pt x="1126193" y="1093132"/>
                  <a:pt x="1209675" y="1009650"/>
                </a:cubicBezTo>
                <a:cubicBezTo>
                  <a:pt x="1212850" y="993775"/>
                  <a:pt x="1213187" y="977056"/>
                  <a:pt x="1219200" y="962025"/>
                </a:cubicBezTo>
                <a:cubicBezTo>
                  <a:pt x="1229698" y="935780"/>
                  <a:pt x="1259172" y="899204"/>
                  <a:pt x="1276350" y="876300"/>
                </a:cubicBezTo>
                <a:cubicBezTo>
                  <a:pt x="1273175" y="860425"/>
                  <a:pt x="1269287" y="844676"/>
                  <a:pt x="1266825" y="828675"/>
                </a:cubicBezTo>
                <a:cubicBezTo>
                  <a:pt x="1262933" y="803375"/>
                  <a:pt x="1264035" y="777171"/>
                  <a:pt x="1257300" y="752475"/>
                </a:cubicBezTo>
                <a:cubicBezTo>
                  <a:pt x="1254288" y="741431"/>
                  <a:pt x="1243370" y="734139"/>
                  <a:pt x="1238250" y="723900"/>
                </a:cubicBezTo>
                <a:cubicBezTo>
                  <a:pt x="1233760" y="714920"/>
                  <a:pt x="1233215" y="704305"/>
                  <a:pt x="1228725" y="695325"/>
                </a:cubicBezTo>
                <a:cubicBezTo>
                  <a:pt x="1223605" y="685086"/>
                  <a:pt x="1216408" y="676008"/>
                  <a:pt x="1209675" y="666750"/>
                </a:cubicBezTo>
                <a:cubicBezTo>
                  <a:pt x="1191001" y="641073"/>
                  <a:pt x="1178943" y="608162"/>
                  <a:pt x="1152525" y="590550"/>
                </a:cubicBezTo>
                <a:cubicBezTo>
                  <a:pt x="1124428" y="571819"/>
                  <a:pt x="1118294" y="570427"/>
                  <a:pt x="1095375" y="542925"/>
                </a:cubicBezTo>
                <a:cubicBezTo>
                  <a:pt x="1053090" y="492183"/>
                  <a:pt x="1095439" y="537325"/>
                  <a:pt x="1066800" y="485775"/>
                </a:cubicBezTo>
                <a:cubicBezTo>
                  <a:pt x="1055681" y="465761"/>
                  <a:pt x="1041400" y="447675"/>
                  <a:pt x="1028700" y="428625"/>
                </a:cubicBezTo>
                <a:lnTo>
                  <a:pt x="1009650" y="400050"/>
                </a:lnTo>
                <a:cubicBezTo>
                  <a:pt x="1004325" y="378752"/>
                  <a:pt x="990351" y="318714"/>
                  <a:pt x="981075" y="304800"/>
                </a:cubicBezTo>
                <a:cubicBezTo>
                  <a:pt x="968375" y="285750"/>
                  <a:pt x="950215" y="269370"/>
                  <a:pt x="942975" y="247650"/>
                </a:cubicBezTo>
                <a:cubicBezTo>
                  <a:pt x="939800" y="238125"/>
                  <a:pt x="938326" y="227852"/>
                  <a:pt x="933450" y="219075"/>
                </a:cubicBezTo>
                <a:cubicBezTo>
                  <a:pt x="922331" y="199061"/>
                  <a:pt x="908050" y="180975"/>
                  <a:pt x="895350" y="161925"/>
                </a:cubicBezTo>
                <a:cubicBezTo>
                  <a:pt x="878417" y="136525"/>
                  <a:pt x="873112" y="124520"/>
                  <a:pt x="847725" y="104775"/>
                </a:cubicBezTo>
                <a:cubicBezTo>
                  <a:pt x="829653" y="90719"/>
                  <a:pt x="812295" y="73915"/>
                  <a:pt x="790575" y="66675"/>
                </a:cubicBezTo>
                <a:cubicBezTo>
                  <a:pt x="758860" y="56103"/>
                  <a:pt x="728228" y="44269"/>
                  <a:pt x="695325" y="38100"/>
                </a:cubicBezTo>
                <a:cubicBezTo>
                  <a:pt x="657361" y="30982"/>
                  <a:pt x="581025" y="19050"/>
                  <a:pt x="581025" y="19050"/>
                </a:cubicBezTo>
                <a:cubicBezTo>
                  <a:pt x="508000" y="22225"/>
                  <a:pt x="434858" y="23367"/>
                  <a:pt x="361950" y="28575"/>
                </a:cubicBezTo>
                <a:cubicBezTo>
                  <a:pt x="345802" y="29728"/>
                  <a:pt x="330031" y="34173"/>
                  <a:pt x="314325" y="38100"/>
                </a:cubicBezTo>
                <a:cubicBezTo>
                  <a:pt x="304585" y="40535"/>
                  <a:pt x="285750" y="37585"/>
                  <a:pt x="285750" y="47625"/>
                </a:cubicBezTo>
                <a:cubicBezTo>
                  <a:pt x="285750" y="57150"/>
                  <a:pt x="304800" y="47625"/>
                  <a:pt x="314325" y="47625"/>
                </a:cubicBezTo>
                <a:lnTo>
                  <a:pt x="314325" y="47625"/>
                </a:lnTo>
              </a:path>
            </a:pathLst>
          </a:custGeom>
          <a:solidFill>
            <a:schemeClr val="tx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6" name="Freeform 105"/>
          <p:cNvSpPr/>
          <p:nvPr/>
        </p:nvSpPr>
        <p:spPr bwMode="auto">
          <a:xfrm>
            <a:off x="4927175" y="2105025"/>
            <a:ext cx="1090379" cy="941303"/>
          </a:xfrm>
          <a:custGeom>
            <a:avLst/>
            <a:gdLst>
              <a:gd name="connsiteX0" fmla="*/ 368725 w 1090379"/>
              <a:gd name="connsiteY0" fmla="*/ 0 h 941303"/>
              <a:gd name="connsiteX1" fmla="*/ 368725 w 1090379"/>
              <a:gd name="connsiteY1" fmla="*/ 0 h 941303"/>
              <a:gd name="connsiteX2" fmla="*/ 283000 w 1090379"/>
              <a:gd name="connsiteY2" fmla="*/ 47625 h 941303"/>
              <a:gd name="connsiteX3" fmla="*/ 244900 w 1090379"/>
              <a:gd name="connsiteY3" fmla="*/ 57150 h 941303"/>
              <a:gd name="connsiteX4" fmla="*/ 225850 w 1090379"/>
              <a:gd name="connsiteY4" fmla="*/ 85725 h 941303"/>
              <a:gd name="connsiteX5" fmla="*/ 197275 w 1090379"/>
              <a:gd name="connsiteY5" fmla="*/ 95250 h 941303"/>
              <a:gd name="connsiteX6" fmla="*/ 121075 w 1090379"/>
              <a:gd name="connsiteY6" fmla="*/ 142875 h 941303"/>
              <a:gd name="connsiteX7" fmla="*/ 82975 w 1090379"/>
              <a:gd name="connsiteY7" fmla="*/ 200025 h 941303"/>
              <a:gd name="connsiteX8" fmla="*/ 54400 w 1090379"/>
              <a:gd name="connsiteY8" fmla="*/ 228600 h 941303"/>
              <a:gd name="connsiteX9" fmla="*/ 44875 w 1090379"/>
              <a:gd name="connsiteY9" fmla="*/ 257175 h 941303"/>
              <a:gd name="connsiteX10" fmla="*/ 16300 w 1090379"/>
              <a:gd name="connsiteY10" fmla="*/ 314325 h 941303"/>
              <a:gd name="connsiteX11" fmla="*/ 16300 w 1090379"/>
              <a:gd name="connsiteY11" fmla="*/ 561975 h 941303"/>
              <a:gd name="connsiteX12" fmla="*/ 63925 w 1090379"/>
              <a:gd name="connsiteY12" fmla="*/ 647700 h 941303"/>
              <a:gd name="connsiteX13" fmla="*/ 111550 w 1090379"/>
              <a:gd name="connsiteY13" fmla="*/ 704850 h 941303"/>
              <a:gd name="connsiteX14" fmla="*/ 140125 w 1090379"/>
              <a:gd name="connsiteY14" fmla="*/ 723900 h 941303"/>
              <a:gd name="connsiteX15" fmla="*/ 168700 w 1090379"/>
              <a:gd name="connsiteY15" fmla="*/ 752475 h 941303"/>
              <a:gd name="connsiteX16" fmla="*/ 225850 w 1090379"/>
              <a:gd name="connsiteY16" fmla="*/ 781050 h 941303"/>
              <a:gd name="connsiteX17" fmla="*/ 283000 w 1090379"/>
              <a:gd name="connsiteY17" fmla="*/ 828675 h 941303"/>
              <a:gd name="connsiteX18" fmla="*/ 302050 w 1090379"/>
              <a:gd name="connsiteY18" fmla="*/ 857250 h 941303"/>
              <a:gd name="connsiteX19" fmla="*/ 387775 w 1090379"/>
              <a:gd name="connsiteY19" fmla="*/ 904875 h 941303"/>
              <a:gd name="connsiteX20" fmla="*/ 435400 w 1090379"/>
              <a:gd name="connsiteY20" fmla="*/ 914400 h 941303"/>
              <a:gd name="connsiteX21" fmla="*/ 521125 w 1090379"/>
              <a:gd name="connsiteY21" fmla="*/ 933450 h 941303"/>
              <a:gd name="connsiteX22" fmla="*/ 759250 w 1090379"/>
              <a:gd name="connsiteY22" fmla="*/ 923925 h 941303"/>
              <a:gd name="connsiteX23" fmla="*/ 806875 w 1090379"/>
              <a:gd name="connsiteY23" fmla="*/ 914400 h 941303"/>
              <a:gd name="connsiteX24" fmla="*/ 883075 w 1090379"/>
              <a:gd name="connsiteY24" fmla="*/ 904875 h 941303"/>
              <a:gd name="connsiteX25" fmla="*/ 911650 w 1090379"/>
              <a:gd name="connsiteY25" fmla="*/ 895350 h 941303"/>
              <a:gd name="connsiteX26" fmla="*/ 968800 w 1090379"/>
              <a:gd name="connsiteY26" fmla="*/ 847725 h 941303"/>
              <a:gd name="connsiteX27" fmla="*/ 997375 w 1090379"/>
              <a:gd name="connsiteY27" fmla="*/ 828675 h 941303"/>
              <a:gd name="connsiteX28" fmla="*/ 1054525 w 1090379"/>
              <a:gd name="connsiteY28" fmla="*/ 733425 h 941303"/>
              <a:gd name="connsiteX29" fmla="*/ 1073575 w 1090379"/>
              <a:gd name="connsiteY29" fmla="*/ 666750 h 941303"/>
              <a:gd name="connsiteX30" fmla="*/ 1083100 w 1090379"/>
              <a:gd name="connsiteY30" fmla="*/ 638175 h 941303"/>
              <a:gd name="connsiteX31" fmla="*/ 1064050 w 1090379"/>
              <a:gd name="connsiteY31" fmla="*/ 381000 h 941303"/>
              <a:gd name="connsiteX32" fmla="*/ 1045000 w 1090379"/>
              <a:gd name="connsiteY32" fmla="*/ 323850 h 941303"/>
              <a:gd name="connsiteX33" fmla="*/ 1035475 w 1090379"/>
              <a:gd name="connsiteY33" fmla="*/ 295275 h 941303"/>
              <a:gd name="connsiteX34" fmla="*/ 997375 w 1090379"/>
              <a:gd name="connsiteY34" fmla="*/ 238125 h 941303"/>
              <a:gd name="connsiteX35" fmla="*/ 883075 w 1090379"/>
              <a:gd name="connsiteY35" fmla="*/ 142875 h 941303"/>
              <a:gd name="connsiteX36" fmla="*/ 854500 w 1090379"/>
              <a:gd name="connsiteY36" fmla="*/ 123825 h 941303"/>
              <a:gd name="connsiteX37" fmla="*/ 825925 w 1090379"/>
              <a:gd name="connsiteY37" fmla="*/ 104775 h 941303"/>
              <a:gd name="connsiteX38" fmla="*/ 797350 w 1090379"/>
              <a:gd name="connsiteY38" fmla="*/ 95250 h 941303"/>
              <a:gd name="connsiteX39" fmla="*/ 721150 w 1090379"/>
              <a:gd name="connsiteY39" fmla="*/ 66675 h 941303"/>
              <a:gd name="connsiteX40" fmla="*/ 654475 w 1090379"/>
              <a:gd name="connsiteY40" fmla="*/ 47625 h 941303"/>
              <a:gd name="connsiteX41" fmla="*/ 463975 w 1090379"/>
              <a:gd name="connsiteY41" fmla="*/ 38100 h 941303"/>
              <a:gd name="connsiteX42" fmla="*/ 397300 w 1090379"/>
              <a:gd name="connsiteY42" fmla="*/ 28575 h 941303"/>
              <a:gd name="connsiteX43" fmla="*/ 359200 w 1090379"/>
              <a:gd name="connsiteY43" fmla="*/ 19050 h 941303"/>
              <a:gd name="connsiteX44" fmla="*/ 321100 w 1090379"/>
              <a:gd name="connsiteY44" fmla="*/ 19050 h 941303"/>
              <a:gd name="connsiteX45" fmla="*/ 321100 w 1090379"/>
              <a:gd name="connsiteY45" fmla="*/ 19050 h 941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1090379" h="941303">
                <a:moveTo>
                  <a:pt x="368725" y="0"/>
                </a:moveTo>
                <a:lnTo>
                  <a:pt x="368725" y="0"/>
                </a:lnTo>
                <a:cubicBezTo>
                  <a:pt x="340150" y="15875"/>
                  <a:pt x="312680" y="33927"/>
                  <a:pt x="283000" y="47625"/>
                </a:cubicBezTo>
                <a:cubicBezTo>
                  <a:pt x="271114" y="53111"/>
                  <a:pt x="255792" y="49888"/>
                  <a:pt x="244900" y="57150"/>
                </a:cubicBezTo>
                <a:cubicBezTo>
                  <a:pt x="235375" y="63500"/>
                  <a:pt x="234789" y="78574"/>
                  <a:pt x="225850" y="85725"/>
                </a:cubicBezTo>
                <a:cubicBezTo>
                  <a:pt x="218010" y="91997"/>
                  <a:pt x="206503" y="91295"/>
                  <a:pt x="197275" y="95250"/>
                </a:cubicBezTo>
                <a:cubicBezTo>
                  <a:pt x="174160" y="105156"/>
                  <a:pt x="137905" y="123941"/>
                  <a:pt x="121075" y="142875"/>
                </a:cubicBezTo>
                <a:cubicBezTo>
                  <a:pt x="105864" y="159987"/>
                  <a:pt x="99164" y="183836"/>
                  <a:pt x="82975" y="200025"/>
                </a:cubicBezTo>
                <a:lnTo>
                  <a:pt x="54400" y="228600"/>
                </a:lnTo>
                <a:cubicBezTo>
                  <a:pt x="51225" y="238125"/>
                  <a:pt x="49365" y="248195"/>
                  <a:pt x="44875" y="257175"/>
                </a:cubicBezTo>
                <a:cubicBezTo>
                  <a:pt x="7946" y="331033"/>
                  <a:pt x="40241" y="242501"/>
                  <a:pt x="16300" y="314325"/>
                </a:cubicBezTo>
                <a:cubicBezTo>
                  <a:pt x="0" y="428424"/>
                  <a:pt x="837" y="391885"/>
                  <a:pt x="16300" y="561975"/>
                </a:cubicBezTo>
                <a:cubicBezTo>
                  <a:pt x="18947" y="591093"/>
                  <a:pt x="52450" y="630487"/>
                  <a:pt x="63925" y="647700"/>
                </a:cubicBezTo>
                <a:cubicBezTo>
                  <a:pt x="82656" y="675797"/>
                  <a:pt x="84048" y="681931"/>
                  <a:pt x="111550" y="704850"/>
                </a:cubicBezTo>
                <a:cubicBezTo>
                  <a:pt x="120344" y="712179"/>
                  <a:pt x="131331" y="716571"/>
                  <a:pt x="140125" y="723900"/>
                </a:cubicBezTo>
                <a:cubicBezTo>
                  <a:pt x="150473" y="732524"/>
                  <a:pt x="157492" y="745003"/>
                  <a:pt x="168700" y="752475"/>
                </a:cubicBezTo>
                <a:cubicBezTo>
                  <a:pt x="254617" y="809753"/>
                  <a:pt x="135924" y="706112"/>
                  <a:pt x="225850" y="781050"/>
                </a:cubicBezTo>
                <a:cubicBezTo>
                  <a:pt x="299189" y="842166"/>
                  <a:pt x="212054" y="781377"/>
                  <a:pt x="283000" y="828675"/>
                </a:cubicBezTo>
                <a:cubicBezTo>
                  <a:pt x="289350" y="838200"/>
                  <a:pt x="293435" y="849712"/>
                  <a:pt x="302050" y="857250"/>
                </a:cubicBezTo>
                <a:cubicBezTo>
                  <a:pt x="330427" y="882080"/>
                  <a:pt x="353761" y="896371"/>
                  <a:pt x="387775" y="904875"/>
                </a:cubicBezTo>
                <a:cubicBezTo>
                  <a:pt x="403481" y="908802"/>
                  <a:pt x="419596" y="910888"/>
                  <a:pt x="435400" y="914400"/>
                </a:cubicBezTo>
                <a:cubicBezTo>
                  <a:pt x="556464" y="941303"/>
                  <a:pt x="377486" y="904722"/>
                  <a:pt x="521125" y="933450"/>
                </a:cubicBezTo>
                <a:cubicBezTo>
                  <a:pt x="600500" y="930275"/>
                  <a:pt x="679987" y="929209"/>
                  <a:pt x="759250" y="923925"/>
                </a:cubicBezTo>
                <a:cubicBezTo>
                  <a:pt x="775404" y="922848"/>
                  <a:pt x="790874" y="916862"/>
                  <a:pt x="806875" y="914400"/>
                </a:cubicBezTo>
                <a:cubicBezTo>
                  <a:pt x="832175" y="910508"/>
                  <a:pt x="857675" y="908050"/>
                  <a:pt x="883075" y="904875"/>
                </a:cubicBezTo>
                <a:cubicBezTo>
                  <a:pt x="892600" y="901700"/>
                  <a:pt x="902670" y="899840"/>
                  <a:pt x="911650" y="895350"/>
                </a:cubicBezTo>
                <a:cubicBezTo>
                  <a:pt x="947123" y="877613"/>
                  <a:pt x="937202" y="874057"/>
                  <a:pt x="968800" y="847725"/>
                </a:cubicBezTo>
                <a:cubicBezTo>
                  <a:pt x="977594" y="840396"/>
                  <a:pt x="987850" y="835025"/>
                  <a:pt x="997375" y="828675"/>
                </a:cubicBezTo>
                <a:cubicBezTo>
                  <a:pt x="1024460" y="788047"/>
                  <a:pt x="1036952" y="774430"/>
                  <a:pt x="1054525" y="733425"/>
                </a:cubicBezTo>
                <a:cubicBezTo>
                  <a:pt x="1064313" y="710587"/>
                  <a:pt x="1066670" y="690917"/>
                  <a:pt x="1073575" y="666750"/>
                </a:cubicBezTo>
                <a:cubicBezTo>
                  <a:pt x="1076333" y="657096"/>
                  <a:pt x="1079925" y="647700"/>
                  <a:pt x="1083100" y="638175"/>
                </a:cubicBezTo>
                <a:cubicBezTo>
                  <a:pt x="1078165" y="524662"/>
                  <a:pt x="1090379" y="468764"/>
                  <a:pt x="1064050" y="381000"/>
                </a:cubicBezTo>
                <a:cubicBezTo>
                  <a:pt x="1058280" y="361766"/>
                  <a:pt x="1051350" y="342900"/>
                  <a:pt x="1045000" y="323850"/>
                </a:cubicBezTo>
                <a:cubicBezTo>
                  <a:pt x="1041825" y="314325"/>
                  <a:pt x="1041044" y="303629"/>
                  <a:pt x="1035475" y="295275"/>
                </a:cubicBezTo>
                <a:cubicBezTo>
                  <a:pt x="1022775" y="276225"/>
                  <a:pt x="1013564" y="254314"/>
                  <a:pt x="997375" y="238125"/>
                </a:cubicBezTo>
                <a:cubicBezTo>
                  <a:pt x="924036" y="164786"/>
                  <a:pt x="962641" y="195919"/>
                  <a:pt x="883075" y="142875"/>
                </a:cubicBezTo>
                <a:lnTo>
                  <a:pt x="854500" y="123825"/>
                </a:lnTo>
                <a:cubicBezTo>
                  <a:pt x="844975" y="117475"/>
                  <a:pt x="836785" y="108395"/>
                  <a:pt x="825925" y="104775"/>
                </a:cubicBezTo>
                <a:cubicBezTo>
                  <a:pt x="816400" y="101600"/>
                  <a:pt x="806578" y="99205"/>
                  <a:pt x="797350" y="95250"/>
                </a:cubicBezTo>
                <a:cubicBezTo>
                  <a:pt x="708570" y="57201"/>
                  <a:pt x="808955" y="91762"/>
                  <a:pt x="721150" y="66675"/>
                </a:cubicBezTo>
                <a:cubicBezTo>
                  <a:pt x="700727" y="60840"/>
                  <a:pt x="675494" y="49377"/>
                  <a:pt x="654475" y="47625"/>
                </a:cubicBezTo>
                <a:cubicBezTo>
                  <a:pt x="591115" y="42345"/>
                  <a:pt x="527475" y="41275"/>
                  <a:pt x="463975" y="38100"/>
                </a:cubicBezTo>
                <a:cubicBezTo>
                  <a:pt x="441750" y="34925"/>
                  <a:pt x="419389" y="32591"/>
                  <a:pt x="397300" y="28575"/>
                </a:cubicBezTo>
                <a:cubicBezTo>
                  <a:pt x="384420" y="26233"/>
                  <a:pt x="372190" y="20674"/>
                  <a:pt x="359200" y="19050"/>
                </a:cubicBezTo>
                <a:cubicBezTo>
                  <a:pt x="346598" y="17475"/>
                  <a:pt x="333800" y="19050"/>
                  <a:pt x="321100" y="19050"/>
                </a:cubicBezTo>
                <a:lnTo>
                  <a:pt x="321100" y="19050"/>
                </a:lnTo>
              </a:path>
            </a:pathLst>
          </a:custGeom>
          <a:solidFill>
            <a:schemeClr val="tx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Red-Black Tree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(functions: Rotation)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Oval 4"/>
          <p:cNvSpPr/>
          <p:nvPr/>
        </p:nvSpPr>
        <p:spPr bwMode="auto">
          <a:xfrm>
            <a:off x="4419600" y="1524000"/>
            <a:ext cx="304800" cy="3048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>
                <a:solidFill>
                  <a:schemeClr val="bg1"/>
                </a:solidFill>
                <a:latin typeface="Verdana" pitchFamily="34" charset="0"/>
              </a:rPr>
              <a:t>7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2667000" y="1905000"/>
            <a:ext cx="304800" cy="3048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>
                <a:solidFill>
                  <a:schemeClr val="bg1"/>
                </a:solidFill>
                <a:latin typeface="Verdana" pitchFamily="34" charset="0"/>
              </a:rPr>
              <a:t>4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6324600" y="1905000"/>
            <a:ext cx="304800" cy="3048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>
                <a:solidFill>
                  <a:schemeClr val="bg1"/>
                </a:solidFill>
                <a:latin typeface="Verdana" pitchFamily="34" charset="0"/>
              </a:rPr>
              <a:t>11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1676400" y="2286000"/>
            <a:ext cx="304800" cy="3048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>
                <a:solidFill>
                  <a:schemeClr val="bg1"/>
                </a:solidFill>
                <a:latin typeface="Verdana" pitchFamily="34" charset="0"/>
              </a:rPr>
              <a:t>3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5334000" y="2286000"/>
            <a:ext cx="304800" cy="3048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>
                <a:solidFill>
                  <a:schemeClr val="bg1"/>
                </a:solidFill>
                <a:latin typeface="Verdana" pitchFamily="34" charset="0"/>
              </a:rPr>
              <a:t>9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3657600" y="2286000"/>
            <a:ext cx="304800" cy="3048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>
                <a:solidFill>
                  <a:schemeClr val="bg1"/>
                </a:solidFill>
                <a:latin typeface="Verdana" pitchFamily="34" charset="0"/>
              </a:rPr>
              <a:t>6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7315200" y="2286000"/>
            <a:ext cx="304800" cy="3048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>
                <a:solidFill>
                  <a:schemeClr val="bg1"/>
                </a:solidFill>
                <a:latin typeface="Verdana" pitchFamily="34" charset="0"/>
              </a:rPr>
              <a:t>18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1219200" y="2819400"/>
            <a:ext cx="304800" cy="3048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>
                <a:solidFill>
                  <a:schemeClr val="bg1"/>
                </a:solidFill>
                <a:latin typeface="Verdana" pitchFamily="34" charset="0"/>
              </a:rPr>
              <a:t>2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6781800" y="2819400"/>
            <a:ext cx="304800" cy="3048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>
                <a:solidFill>
                  <a:schemeClr val="bg1"/>
                </a:solidFill>
                <a:latin typeface="Verdana" pitchFamily="34" charset="0"/>
              </a:rPr>
              <a:t>14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6517944" y="3352800"/>
            <a:ext cx="304800" cy="3048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>
                <a:solidFill>
                  <a:schemeClr val="bg1"/>
                </a:solidFill>
                <a:latin typeface="Verdana" pitchFamily="34" charset="0"/>
              </a:rPr>
              <a:t>12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7086600" y="3352800"/>
            <a:ext cx="304800" cy="3048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>
                <a:solidFill>
                  <a:schemeClr val="bg1"/>
                </a:solidFill>
                <a:latin typeface="Verdana" pitchFamily="34" charset="0"/>
              </a:rPr>
              <a:t>17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cxnSp>
        <p:nvCxnSpPr>
          <p:cNvPr id="25" name="Straight Connector 24"/>
          <p:cNvCxnSpPr>
            <a:stCxn id="5" idx="2"/>
            <a:endCxn id="6" idx="7"/>
          </p:cNvCxnSpPr>
          <p:nvPr/>
        </p:nvCxnSpPr>
        <p:spPr bwMode="auto">
          <a:xfrm rot="10800000" flipV="1">
            <a:off x="2927164" y="1676399"/>
            <a:ext cx="1492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>
            <a:stCxn id="5" idx="6"/>
            <a:endCxn id="7" idx="1"/>
          </p:cNvCxnSpPr>
          <p:nvPr/>
        </p:nvCxnSpPr>
        <p:spPr bwMode="auto">
          <a:xfrm>
            <a:off x="4724400" y="1676400"/>
            <a:ext cx="16448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6" idx="2"/>
            <a:endCxn id="8" idx="7"/>
          </p:cNvCxnSpPr>
          <p:nvPr/>
        </p:nvCxnSpPr>
        <p:spPr bwMode="auto">
          <a:xfrm rot="10800000" flipV="1">
            <a:off x="1936564" y="2057399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stCxn id="6" idx="6"/>
            <a:endCxn id="10" idx="1"/>
          </p:cNvCxnSpPr>
          <p:nvPr/>
        </p:nvCxnSpPr>
        <p:spPr bwMode="auto">
          <a:xfrm>
            <a:off x="2971800" y="2057400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7" idx="2"/>
            <a:endCxn id="9" idx="7"/>
          </p:cNvCxnSpPr>
          <p:nvPr/>
        </p:nvCxnSpPr>
        <p:spPr bwMode="auto">
          <a:xfrm rot="10800000" flipV="1">
            <a:off x="5594164" y="2057399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7" idx="6"/>
            <a:endCxn id="11" idx="1"/>
          </p:cNvCxnSpPr>
          <p:nvPr/>
        </p:nvCxnSpPr>
        <p:spPr bwMode="auto">
          <a:xfrm>
            <a:off x="6629400" y="2057400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8" idx="3"/>
            <a:endCxn id="12" idx="7"/>
          </p:cNvCxnSpPr>
          <p:nvPr/>
        </p:nvCxnSpPr>
        <p:spPr bwMode="auto">
          <a:xfrm rot="5400000">
            <a:off x="1441263" y="2584263"/>
            <a:ext cx="317874" cy="2416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Connector 56"/>
          <p:cNvCxnSpPr>
            <a:stCxn id="15" idx="3"/>
            <a:endCxn id="17" idx="0"/>
          </p:cNvCxnSpPr>
          <p:nvPr/>
        </p:nvCxnSpPr>
        <p:spPr bwMode="auto">
          <a:xfrm rot="5400000">
            <a:off x="6611773" y="3138135"/>
            <a:ext cx="273237" cy="15609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15" idx="5"/>
            <a:endCxn id="19" idx="0"/>
          </p:cNvCxnSpPr>
          <p:nvPr/>
        </p:nvCxnSpPr>
        <p:spPr bwMode="auto">
          <a:xfrm rot="16200000" flipH="1">
            <a:off x="7003863" y="3117662"/>
            <a:ext cx="273237" cy="1970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>
            <a:stCxn id="11" idx="3"/>
            <a:endCxn id="15" idx="7"/>
          </p:cNvCxnSpPr>
          <p:nvPr/>
        </p:nvCxnSpPr>
        <p:spPr bwMode="auto">
          <a:xfrm rot="5400000">
            <a:off x="7041963" y="2546163"/>
            <a:ext cx="317874" cy="3178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Oval 55"/>
          <p:cNvSpPr/>
          <p:nvPr/>
        </p:nvSpPr>
        <p:spPr bwMode="auto">
          <a:xfrm>
            <a:off x="7840640" y="2819400"/>
            <a:ext cx="304800" cy="3048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>
                <a:solidFill>
                  <a:schemeClr val="bg1"/>
                </a:solidFill>
                <a:latin typeface="Verdana" pitchFamily="34" charset="0"/>
              </a:rPr>
              <a:t>19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58" name="Oval 57"/>
          <p:cNvSpPr/>
          <p:nvPr/>
        </p:nvSpPr>
        <p:spPr bwMode="auto">
          <a:xfrm>
            <a:off x="8297840" y="3352800"/>
            <a:ext cx="304800" cy="3048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>
                <a:solidFill>
                  <a:schemeClr val="bg1"/>
                </a:solidFill>
                <a:latin typeface="Verdana" pitchFamily="34" charset="0"/>
              </a:rPr>
              <a:t>22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cxnSp>
        <p:nvCxnSpPr>
          <p:cNvPr id="61" name="Straight Connector 60"/>
          <p:cNvCxnSpPr>
            <a:stCxn id="56" idx="5"/>
            <a:endCxn id="58" idx="1"/>
          </p:cNvCxnSpPr>
          <p:nvPr/>
        </p:nvCxnSpPr>
        <p:spPr bwMode="auto">
          <a:xfrm rot="16200000" flipH="1">
            <a:off x="8062703" y="3117663"/>
            <a:ext cx="317874" cy="2416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>
            <a:stCxn id="11" idx="5"/>
            <a:endCxn id="56" idx="1"/>
          </p:cNvCxnSpPr>
          <p:nvPr/>
        </p:nvCxnSpPr>
        <p:spPr bwMode="auto">
          <a:xfrm rot="16200000" flipH="1">
            <a:off x="7571383" y="2550143"/>
            <a:ext cx="317874" cy="30991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5" name="Oval 64"/>
          <p:cNvSpPr/>
          <p:nvPr/>
        </p:nvSpPr>
        <p:spPr bwMode="auto">
          <a:xfrm>
            <a:off x="8077200" y="3886200"/>
            <a:ext cx="304800" cy="3048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>
                <a:solidFill>
                  <a:schemeClr val="bg1"/>
                </a:solidFill>
                <a:latin typeface="Verdana" pitchFamily="34" charset="0"/>
              </a:rPr>
              <a:t>20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cxnSp>
        <p:nvCxnSpPr>
          <p:cNvPr id="67" name="Straight Connector 66"/>
          <p:cNvCxnSpPr>
            <a:stCxn id="58" idx="3"/>
            <a:endCxn id="65" idx="0"/>
          </p:cNvCxnSpPr>
          <p:nvPr/>
        </p:nvCxnSpPr>
        <p:spPr bwMode="auto">
          <a:xfrm rot="5400000">
            <a:off x="8149421" y="3693143"/>
            <a:ext cx="273237" cy="11287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8" name="Oval 67"/>
          <p:cNvSpPr/>
          <p:nvPr/>
        </p:nvSpPr>
        <p:spPr bwMode="auto">
          <a:xfrm>
            <a:off x="4419600" y="3810000"/>
            <a:ext cx="304800" cy="3048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>
                <a:solidFill>
                  <a:schemeClr val="bg1"/>
                </a:solidFill>
                <a:latin typeface="Verdana" pitchFamily="34" charset="0"/>
              </a:rPr>
              <a:t>7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69" name="Oval 68"/>
          <p:cNvSpPr/>
          <p:nvPr/>
        </p:nvSpPr>
        <p:spPr bwMode="auto">
          <a:xfrm>
            <a:off x="2667000" y="4191000"/>
            <a:ext cx="304800" cy="3048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>
                <a:solidFill>
                  <a:schemeClr val="bg1"/>
                </a:solidFill>
                <a:latin typeface="Verdana" pitchFamily="34" charset="0"/>
              </a:rPr>
              <a:t>4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70" name="Oval 69"/>
          <p:cNvSpPr/>
          <p:nvPr/>
        </p:nvSpPr>
        <p:spPr bwMode="auto">
          <a:xfrm>
            <a:off x="6324600" y="4191000"/>
            <a:ext cx="304800" cy="3048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>
                <a:solidFill>
                  <a:schemeClr val="bg1"/>
                </a:solidFill>
                <a:latin typeface="Verdana" pitchFamily="34" charset="0"/>
              </a:rPr>
              <a:t>18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71" name="Oval 70"/>
          <p:cNvSpPr/>
          <p:nvPr/>
        </p:nvSpPr>
        <p:spPr bwMode="auto">
          <a:xfrm>
            <a:off x="1676400" y="4572000"/>
            <a:ext cx="304800" cy="3048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>
                <a:solidFill>
                  <a:schemeClr val="bg1"/>
                </a:solidFill>
                <a:latin typeface="Verdana" pitchFamily="34" charset="0"/>
              </a:rPr>
              <a:t>3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72" name="Oval 71"/>
          <p:cNvSpPr/>
          <p:nvPr/>
        </p:nvSpPr>
        <p:spPr bwMode="auto">
          <a:xfrm>
            <a:off x="5334000" y="4572000"/>
            <a:ext cx="304800" cy="3048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>
                <a:solidFill>
                  <a:schemeClr val="bg1"/>
                </a:solidFill>
                <a:latin typeface="Verdana" pitchFamily="34" charset="0"/>
              </a:rPr>
              <a:t>11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73" name="Oval 72"/>
          <p:cNvSpPr/>
          <p:nvPr/>
        </p:nvSpPr>
        <p:spPr bwMode="auto">
          <a:xfrm>
            <a:off x="3657600" y="4572000"/>
            <a:ext cx="304800" cy="3048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>
                <a:solidFill>
                  <a:schemeClr val="bg1"/>
                </a:solidFill>
                <a:latin typeface="Verdana" pitchFamily="34" charset="0"/>
              </a:rPr>
              <a:t>6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75" name="Oval 74"/>
          <p:cNvSpPr/>
          <p:nvPr/>
        </p:nvSpPr>
        <p:spPr bwMode="auto">
          <a:xfrm>
            <a:off x="1219200" y="5105400"/>
            <a:ext cx="304800" cy="3048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>
                <a:solidFill>
                  <a:schemeClr val="bg1"/>
                </a:solidFill>
                <a:latin typeface="Verdana" pitchFamily="34" charset="0"/>
              </a:rPr>
              <a:t>2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76" name="Oval 75"/>
          <p:cNvSpPr/>
          <p:nvPr/>
        </p:nvSpPr>
        <p:spPr bwMode="auto">
          <a:xfrm>
            <a:off x="5826456" y="5105400"/>
            <a:ext cx="304800" cy="3048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>
                <a:solidFill>
                  <a:schemeClr val="bg1"/>
                </a:solidFill>
                <a:latin typeface="Verdana" pitchFamily="34" charset="0"/>
              </a:rPr>
              <a:t>14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77" name="Oval 76"/>
          <p:cNvSpPr/>
          <p:nvPr/>
        </p:nvSpPr>
        <p:spPr bwMode="auto">
          <a:xfrm>
            <a:off x="5562600" y="5638800"/>
            <a:ext cx="304800" cy="3048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>
                <a:solidFill>
                  <a:schemeClr val="bg1"/>
                </a:solidFill>
                <a:latin typeface="Verdana" pitchFamily="34" charset="0"/>
              </a:rPr>
              <a:t>12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78" name="Oval 77"/>
          <p:cNvSpPr/>
          <p:nvPr/>
        </p:nvSpPr>
        <p:spPr bwMode="auto">
          <a:xfrm>
            <a:off x="6131256" y="5638800"/>
            <a:ext cx="304800" cy="3048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>
                <a:solidFill>
                  <a:schemeClr val="bg1"/>
                </a:solidFill>
                <a:latin typeface="Verdana" pitchFamily="34" charset="0"/>
              </a:rPr>
              <a:t>17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cxnSp>
        <p:nvCxnSpPr>
          <p:cNvPr id="79" name="Straight Connector 78"/>
          <p:cNvCxnSpPr>
            <a:stCxn id="68" idx="2"/>
            <a:endCxn id="69" idx="7"/>
          </p:cNvCxnSpPr>
          <p:nvPr/>
        </p:nvCxnSpPr>
        <p:spPr bwMode="auto">
          <a:xfrm rot="10800000" flipV="1">
            <a:off x="2927164" y="3962399"/>
            <a:ext cx="1492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Straight Connector 79"/>
          <p:cNvCxnSpPr>
            <a:stCxn id="68" idx="6"/>
            <a:endCxn id="70" idx="1"/>
          </p:cNvCxnSpPr>
          <p:nvPr/>
        </p:nvCxnSpPr>
        <p:spPr bwMode="auto">
          <a:xfrm>
            <a:off x="4724400" y="3962400"/>
            <a:ext cx="16448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1" name="Straight Connector 80"/>
          <p:cNvCxnSpPr>
            <a:stCxn id="69" idx="2"/>
            <a:endCxn id="71" idx="7"/>
          </p:cNvCxnSpPr>
          <p:nvPr/>
        </p:nvCxnSpPr>
        <p:spPr bwMode="auto">
          <a:xfrm rot="10800000" flipV="1">
            <a:off x="1936564" y="4343399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Straight Connector 81"/>
          <p:cNvCxnSpPr>
            <a:stCxn id="69" idx="6"/>
            <a:endCxn id="73" idx="1"/>
          </p:cNvCxnSpPr>
          <p:nvPr/>
        </p:nvCxnSpPr>
        <p:spPr bwMode="auto">
          <a:xfrm>
            <a:off x="2971800" y="4343400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Connector 82"/>
          <p:cNvCxnSpPr>
            <a:stCxn id="70" idx="2"/>
            <a:endCxn id="72" idx="7"/>
          </p:cNvCxnSpPr>
          <p:nvPr/>
        </p:nvCxnSpPr>
        <p:spPr bwMode="auto">
          <a:xfrm rot="10800000" flipV="1">
            <a:off x="5594164" y="4343399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>
            <a:stCxn id="71" idx="3"/>
            <a:endCxn id="75" idx="7"/>
          </p:cNvCxnSpPr>
          <p:nvPr/>
        </p:nvCxnSpPr>
        <p:spPr bwMode="auto">
          <a:xfrm rot="5400000">
            <a:off x="1441263" y="4870263"/>
            <a:ext cx="317874" cy="2416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85"/>
          <p:cNvCxnSpPr>
            <a:stCxn id="76" idx="3"/>
            <a:endCxn id="77" idx="0"/>
          </p:cNvCxnSpPr>
          <p:nvPr/>
        </p:nvCxnSpPr>
        <p:spPr bwMode="auto">
          <a:xfrm rot="5400000">
            <a:off x="5656429" y="5424135"/>
            <a:ext cx="273237" cy="15609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/>
          <p:cNvCxnSpPr>
            <a:stCxn id="76" idx="5"/>
            <a:endCxn id="78" idx="0"/>
          </p:cNvCxnSpPr>
          <p:nvPr/>
        </p:nvCxnSpPr>
        <p:spPr bwMode="auto">
          <a:xfrm rot="16200000" flipH="1">
            <a:off x="6048519" y="5403662"/>
            <a:ext cx="273237" cy="1970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9" name="Oval 88"/>
          <p:cNvSpPr/>
          <p:nvPr/>
        </p:nvSpPr>
        <p:spPr bwMode="auto">
          <a:xfrm>
            <a:off x="7391400" y="4572000"/>
            <a:ext cx="304800" cy="3048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>
                <a:solidFill>
                  <a:schemeClr val="bg1"/>
                </a:solidFill>
                <a:latin typeface="Verdana" pitchFamily="34" charset="0"/>
              </a:rPr>
              <a:t>19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90" name="Oval 89"/>
          <p:cNvSpPr/>
          <p:nvPr/>
        </p:nvSpPr>
        <p:spPr bwMode="auto">
          <a:xfrm>
            <a:off x="7848600" y="5105400"/>
            <a:ext cx="304800" cy="3048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>
                <a:solidFill>
                  <a:schemeClr val="bg1"/>
                </a:solidFill>
                <a:latin typeface="Verdana" pitchFamily="34" charset="0"/>
              </a:rPr>
              <a:t>22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cxnSp>
        <p:nvCxnSpPr>
          <p:cNvPr id="91" name="Straight Connector 90"/>
          <p:cNvCxnSpPr>
            <a:stCxn id="89" idx="5"/>
            <a:endCxn id="90" idx="1"/>
          </p:cNvCxnSpPr>
          <p:nvPr/>
        </p:nvCxnSpPr>
        <p:spPr bwMode="auto">
          <a:xfrm rot="16200000" flipH="1">
            <a:off x="7613463" y="4870263"/>
            <a:ext cx="317874" cy="2416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3" name="Oval 92"/>
          <p:cNvSpPr/>
          <p:nvPr/>
        </p:nvSpPr>
        <p:spPr bwMode="auto">
          <a:xfrm>
            <a:off x="7627960" y="5638800"/>
            <a:ext cx="304800" cy="3048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>
                <a:solidFill>
                  <a:schemeClr val="bg1"/>
                </a:solidFill>
                <a:latin typeface="Verdana" pitchFamily="34" charset="0"/>
              </a:rPr>
              <a:t>20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cxnSp>
        <p:nvCxnSpPr>
          <p:cNvPr id="94" name="Straight Connector 93"/>
          <p:cNvCxnSpPr>
            <a:stCxn id="90" idx="3"/>
            <a:endCxn id="93" idx="0"/>
          </p:cNvCxnSpPr>
          <p:nvPr/>
        </p:nvCxnSpPr>
        <p:spPr bwMode="auto">
          <a:xfrm rot="5400000">
            <a:off x="7700181" y="5445743"/>
            <a:ext cx="273237" cy="11287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5" name="Oval 94"/>
          <p:cNvSpPr/>
          <p:nvPr/>
        </p:nvSpPr>
        <p:spPr bwMode="auto">
          <a:xfrm>
            <a:off x="4876800" y="5105400"/>
            <a:ext cx="304800" cy="3048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>
                <a:solidFill>
                  <a:schemeClr val="bg1"/>
                </a:solidFill>
                <a:latin typeface="Verdana" pitchFamily="34" charset="0"/>
              </a:rPr>
              <a:t>9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cxnSp>
        <p:nvCxnSpPr>
          <p:cNvPr id="97" name="Straight Connector 96"/>
          <p:cNvCxnSpPr>
            <a:stCxn id="72" idx="3"/>
            <a:endCxn id="95" idx="7"/>
          </p:cNvCxnSpPr>
          <p:nvPr/>
        </p:nvCxnSpPr>
        <p:spPr bwMode="auto">
          <a:xfrm rot="5400000">
            <a:off x="5098863" y="4870263"/>
            <a:ext cx="317874" cy="2416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9" name="Straight Connector 98"/>
          <p:cNvCxnSpPr>
            <a:stCxn id="72" idx="5"/>
            <a:endCxn id="76" idx="1"/>
          </p:cNvCxnSpPr>
          <p:nvPr/>
        </p:nvCxnSpPr>
        <p:spPr bwMode="auto">
          <a:xfrm rot="16200000" flipH="1">
            <a:off x="5573691" y="4852635"/>
            <a:ext cx="317874" cy="27693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1" name="Straight Connector 100"/>
          <p:cNvCxnSpPr>
            <a:stCxn id="70" idx="6"/>
            <a:endCxn id="89" idx="1"/>
          </p:cNvCxnSpPr>
          <p:nvPr/>
        </p:nvCxnSpPr>
        <p:spPr bwMode="auto">
          <a:xfrm>
            <a:off x="6629400" y="4343400"/>
            <a:ext cx="8066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9" name="TextBox 108"/>
          <p:cNvSpPr txBox="1"/>
          <p:nvPr/>
        </p:nvSpPr>
        <p:spPr>
          <a:xfrm>
            <a:off x="5105400" y="2667000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ym typeface="Symbol"/>
              </a:rPr>
              <a:t></a:t>
            </a:r>
            <a:endParaRPr lang="en-US" sz="1400" dirty="0"/>
          </a:p>
        </p:txBody>
      </p:sp>
      <p:sp>
        <p:nvSpPr>
          <p:cNvPr id="110" name="TextBox 109"/>
          <p:cNvSpPr txBox="1"/>
          <p:nvPr/>
        </p:nvSpPr>
        <p:spPr>
          <a:xfrm>
            <a:off x="6400800" y="2968823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ym typeface="Symbol"/>
              </a:rPr>
              <a:t></a:t>
            </a:r>
            <a:endParaRPr lang="en-US" sz="1400" dirty="0"/>
          </a:p>
        </p:txBody>
      </p:sp>
      <p:sp>
        <p:nvSpPr>
          <p:cNvPr id="111" name="TextBox 110"/>
          <p:cNvSpPr txBox="1"/>
          <p:nvPr/>
        </p:nvSpPr>
        <p:spPr>
          <a:xfrm>
            <a:off x="7848600" y="3273623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ym typeface="Symbol"/>
              </a:rPr>
              <a:t></a:t>
            </a:r>
            <a:endParaRPr lang="en-US" sz="1400" dirty="0"/>
          </a:p>
        </p:txBody>
      </p:sp>
      <p:sp>
        <p:nvSpPr>
          <p:cNvPr id="113" name="TextBox 112"/>
          <p:cNvSpPr txBox="1"/>
          <p:nvPr/>
        </p:nvSpPr>
        <p:spPr>
          <a:xfrm>
            <a:off x="4445425" y="5257800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ym typeface="Symbol"/>
              </a:rPr>
              <a:t></a:t>
            </a:r>
            <a:endParaRPr lang="en-US" sz="1400" dirty="0"/>
          </a:p>
        </p:txBody>
      </p:sp>
      <p:sp>
        <p:nvSpPr>
          <p:cNvPr id="115" name="TextBox 114"/>
          <p:cNvSpPr txBox="1"/>
          <p:nvPr/>
        </p:nvSpPr>
        <p:spPr>
          <a:xfrm>
            <a:off x="5486400" y="5283398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ym typeface="Symbol"/>
              </a:rPr>
              <a:t></a:t>
            </a:r>
            <a:endParaRPr lang="en-US" sz="1400" dirty="0"/>
          </a:p>
        </p:txBody>
      </p:sp>
      <p:sp>
        <p:nvSpPr>
          <p:cNvPr id="117" name="TextBox 116"/>
          <p:cNvSpPr txBox="1"/>
          <p:nvPr/>
        </p:nvSpPr>
        <p:spPr>
          <a:xfrm>
            <a:off x="7343775" y="5035748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ym typeface="Symbol"/>
              </a:rPr>
              <a:t></a:t>
            </a:r>
            <a:endParaRPr lang="en-US" sz="1400" dirty="0"/>
          </a:p>
        </p:txBody>
      </p:sp>
      <p:sp>
        <p:nvSpPr>
          <p:cNvPr id="118" name="TextBox 117"/>
          <p:cNvSpPr txBox="1"/>
          <p:nvPr/>
        </p:nvSpPr>
        <p:spPr>
          <a:xfrm>
            <a:off x="6629400" y="1752600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ym typeface="Symbol"/>
              </a:rPr>
              <a:t>x</a:t>
            </a:r>
            <a:endParaRPr lang="en-US" sz="1400" dirty="0"/>
          </a:p>
        </p:txBody>
      </p:sp>
      <p:sp>
        <p:nvSpPr>
          <p:cNvPr id="119" name="TextBox 118"/>
          <p:cNvSpPr txBox="1"/>
          <p:nvPr/>
        </p:nvSpPr>
        <p:spPr>
          <a:xfrm>
            <a:off x="7162800" y="1978223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ym typeface="Symbol"/>
              </a:rPr>
              <a:t>y</a:t>
            </a:r>
            <a:endParaRPr lang="en-US" sz="1400" dirty="0"/>
          </a:p>
        </p:txBody>
      </p:sp>
      <p:sp>
        <p:nvSpPr>
          <p:cNvPr id="120" name="TextBox 119"/>
          <p:cNvSpPr txBox="1"/>
          <p:nvPr/>
        </p:nvSpPr>
        <p:spPr>
          <a:xfrm>
            <a:off x="5562600" y="4264223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ym typeface="Symbol"/>
              </a:rPr>
              <a:t>x</a:t>
            </a:r>
            <a:endParaRPr lang="en-US" sz="1400" dirty="0"/>
          </a:p>
        </p:txBody>
      </p:sp>
      <p:sp>
        <p:nvSpPr>
          <p:cNvPr id="121" name="TextBox 120"/>
          <p:cNvSpPr txBox="1"/>
          <p:nvPr/>
        </p:nvSpPr>
        <p:spPr>
          <a:xfrm>
            <a:off x="6324600" y="3883223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ym typeface="Symbol"/>
              </a:rPr>
              <a:t>y</a:t>
            </a:r>
            <a:endParaRPr lang="en-US" sz="1400" dirty="0"/>
          </a:p>
        </p:txBody>
      </p:sp>
      <p:sp>
        <p:nvSpPr>
          <p:cNvPr id="125" name="TextBox 124"/>
          <p:cNvSpPr txBox="1"/>
          <p:nvPr/>
        </p:nvSpPr>
        <p:spPr>
          <a:xfrm>
            <a:off x="2057400" y="3059668"/>
            <a:ext cx="2438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Left_Rotate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(T, x)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6" name="Down Arrow 125"/>
          <p:cNvSpPr/>
          <p:nvPr/>
        </p:nvSpPr>
        <p:spPr bwMode="auto">
          <a:xfrm>
            <a:off x="4191000" y="2971800"/>
            <a:ext cx="304800" cy="533400"/>
          </a:xfrm>
          <a:prstGeom prst="downArrow">
            <a:avLst/>
          </a:prstGeom>
          <a:solidFill>
            <a:schemeClr val="accent2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Red-Black Tree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(functions: </a:t>
            </a:r>
            <a:r>
              <a:rPr lang="en-US" sz="3200" dirty="0" smtClean="0">
                <a:solidFill>
                  <a:srgbClr val="1F497D"/>
                </a:solidFill>
              </a:rPr>
              <a:t>Insertion)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dirty="0">
                <a:ea typeface="굴림" pitchFamily="34" charset="-127"/>
              </a:rPr>
              <a:t>Insert Node</a:t>
            </a:r>
          </a:p>
          <a:p>
            <a:pPr lvl="1"/>
            <a:r>
              <a:rPr lang="en-US" altLang="ko-KR" dirty="0">
                <a:ea typeface="굴림" pitchFamily="34" charset="-127"/>
              </a:rPr>
              <a:t>Color inserting node to red.</a:t>
            </a:r>
          </a:p>
          <a:p>
            <a:pPr lvl="1"/>
            <a:r>
              <a:rPr lang="en-US" altLang="ko-KR" dirty="0">
                <a:ea typeface="굴림" pitchFamily="34" charset="-127"/>
              </a:rPr>
              <a:t>Insert a node using Binary-search tree insert.</a:t>
            </a:r>
          </a:p>
          <a:p>
            <a:pPr lvl="1"/>
            <a:r>
              <a:rPr lang="en-US" altLang="ko-KR" dirty="0" smtClean="0">
                <a:ea typeface="굴림" pitchFamily="34" charset="-127"/>
              </a:rPr>
              <a:t>Then call </a:t>
            </a:r>
            <a:r>
              <a:rPr lang="en-US" altLang="ko-KR" dirty="0" err="1" smtClean="0">
                <a:ea typeface="굴림" pitchFamily="34" charset="-127"/>
              </a:rPr>
              <a:t>RB_Insert_Fixup</a:t>
            </a:r>
            <a:r>
              <a:rPr lang="en-US" altLang="ko-KR" dirty="0" smtClean="0">
                <a:ea typeface="굴림" pitchFamily="34" charset="-127"/>
              </a:rPr>
              <a:t> which adjust </a:t>
            </a:r>
            <a:r>
              <a:rPr lang="en-US" altLang="ko-KR" dirty="0">
                <a:ea typeface="굴림" pitchFamily="34" charset="-127"/>
              </a:rPr>
              <a:t>a red-black tree property with rotation and recoloring.</a:t>
            </a:r>
          </a:p>
          <a:p>
            <a:pPr lvl="1">
              <a:buNone/>
            </a:pPr>
            <a:endParaRPr lang="en-US" altLang="ko-KR" dirty="0">
              <a:ea typeface="굴림" pitchFamily="34" charset="-127"/>
            </a:endParaRPr>
          </a:p>
          <a:p>
            <a:pPr>
              <a:buClr>
                <a:schemeClr val="tx2"/>
              </a:buClr>
            </a:pPr>
            <a:r>
              <a:rPr lang="en-US" altLang="ko-KR" dirty="0">
                <a:ea typeface="굴림" pitchFamily="34" charset="-127"/>
              </a:rPr>
              <a:t>There are three cases for </a:t>
            </a:r>
            <a:r>
              <a:rPr lang="en-US" altLang="ko-KR" dirty="0" err="1">
                <a:ea typeface="굴림" pitchFamily="34" charset="-127"/>
              </a:rPr>
              <a:t>adjesting</a:t>
            </a:r>
            <a:r>
              <a:rPr lang="en-US" altLang="ko-KR" dirty="0">
                <a:ea typeface="굴림" pitchFamily="34" charset="-127"/>
              </a:rPr>
              <a:t> red-black tree property after insert with BST insert.</a:t>
            </a: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15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Red-Black Tree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(functions: Insertion)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sz="2400" dirty="0" smtClean="0"/>
              <a:t>Lets check five property of red-black tree.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000" dirty="0"/>
              <a:t>Every node is either red or black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000" dirty="0"/>
              <a:t>The root is black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000" dirty="0"/>
              <a:t>Every leaf (nil) is black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000" dirty="0"/>
              <a:t>If a node is red, then both its children are black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000" dirty="0"/>
              <a:t>Every simple path from a node to a descendant leaf contains the same number of black nodes</a:t>
            </a:r>
          </a:p>
          <a:p>
            <a:pPr>
              <a:buClr>
                <a:schemeClr val="tx2"/>
              </a:buClr>
            </a:pPr>
            <a:r>
              <a:rPr lang="en-US" sz="2400" dirty="0" smtClean="0"/>
              <a:t>After insert a node, the only properties that might be violated are property 2, and 4.</a:t>
            </a:r>
          </a:p>
          <a:p>
            <a:pPr lvl="1"/>
            <a:r>
              <a:rPr lang="en-US" sz="2000" dirty="0" smtClean="0"/>
              <a:t>Property 2 is violated if z is root</a:t>
            </a:r>
          </a:p>
          <a:p>
            <a:pPr lvl="1"/>
            <a:r>
              <a:rPr lang="en-US" sz="2000" dirty="0" smtClean="0"/>
              <a:t>Property 4 is violated if z’s parent is red.</a:t>
            </a: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16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Red-Black Tree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(functions: Insertion)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457200" y="1447800"/>
            <a:ext cx="8229600" cy="540147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200" dirty="0" smtClean="0">
                <a:effectLst/>
                <a:latin typeface="Courier New"/>
                <a:ea typeface="Times New Roman"/>
              </a:rPr>
              <a:t>RB_INSERT(T</a:t>
            </a:r>
            <a:r>
              <a:rPr lang="en-US" sz="1200" dirty="0">
                <a:effectLst/>
                <a:latin typeface="Courier New"/>
                <a:ea typeface="Times New Roman"/>
              </a:rPr>
              <a:t>, z</a:t>
            </a:r>
            <a:r>
              <a:rPr lang="en-US" sz="1200" dirty="0" smtClean="0">
                <a:effectLst/>
                <a:latin typeface="Courier New"/>
                <a:ea typeface="Times New Roman"/>
              </a:rPr>
              <a:t>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200" dirty="0" smtClean="0">
                <a:effectLst/>
                <a:latin typeface="Courier New"/>
                <a:ea typeface="Times New Roman"/>
              </a:rPr>
              <a:t>{</a:t>
            </a:r>
            <a:r>
              <a:rPr lang="en-US" sz="1200" dirty="0" smtClean="0">
                <a:effectLst/>
              </a:rPr>
              <a:t>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200" dirty="0" smtClean="0">
                <a:effectLst/>
                <a:latin typeface="Courier New"/>
                <a:ea typeface="Times New Roman"/>
                <a:cs typeface="Times New Roman"/>
              </a:rPr>
              <a:t>1</a:t>
            </a:r>
            <a:r>
              <a:rPr lang="en-US" sz="1200" dirty="0">
                <a:effectLst/>
                <a:latin typeface="Courier New"/>
                <a:ea typeface="Times New Roman"/>
                <a:cs typeface="Times New Roman"/>
              </a:rPr>
              <a:t>	y = </a:t>
            </a:r>
            <a:r>
              <a:rPr lang="en-US" sz="1200" dirty="0" err="1" smtClean="0">
                <a:effectLst/>
                <a:latin typeface="Courier New"/>
                <a:ea typeface="Times New Roman"/>
                <a:cs typeface="Times New Roman"/>
              </a:rPr>
              <a:t>T.nil</a:t>
            </a:r>
            <a:r>
              <a:rPr lang="en-US" sz="1200" dirty="0">
                <a:effectLst/>
                <a:latin typeface="Courier New"/>
                <a:ea typeface="Times New Roman"/>
                <a:cs typeface="Times New Roman"/>
              </a:rPr>
              <a:t>;</a:t>
            </a:r>
            <a:endParaRPr lang="en-US" sz="12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200" dirty="0">
                <a:effectLst/>
                <a:latin typeface="Courier New"/>
                <a:ea typeface="Times New Roman"/>
                <a:cs typeface="Times New Roman"/>
              </a:rPr>
              <a:t>2	x = root;</a:t>
            </a:r>
            <a:endParaRPr lang="en-US" sz="12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200" dirty="0">
                <a:effectLst/>
                <a:latin typeface="Courier New"/>
                <a:ea typeface="Times New Roman"/>
                <a:cs typeface="Times New Roman"/>
              </a:rPr>
              <a:t>3  	while x ≠ </a:t>
            </a:r>
            <a:r>
              <a:rPr lang="en-US" sz="1200" dirty="0" err="1" smtClean="0">
                <a:effectLst/>
                <a:latin typeface="Courier New"/>
                <a:ea typeface="Times New Roman"/>
                <a:cs typeface="Times New Roman"/>
              </a:rPr>
              <a:t>T.nil</a:t>
            </a:r>
            <a:endParaRPr lang="en-US" sz="12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200" dirty="0">
                <a:effectLst/>
                <a:latin typeface="Courier New"/>
                <a:ea typeface="Times New Roman"/>
                <a:cs typeface="Times New Roman"/>
              </a:rPr>
              <a:t>	{</a:t>
            </a:r>
            <a:endParaRPr lang="en-US" sz="12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200" dirty="0">
                <a:effectLst/>
                <a:latin typeface="Courier New"/>
                <a:ea typeface="Times New Roman"/>
                <a:cs typeface="Times New Roman"/>
              </a:rPr>
              <a:t>4		y = </a:t>
            </a:r>
            <a:r>
              <a:rPr lang="en-US" sz="1200" dirty="0" smtClean="0">
                <a:effectLst/>
                <a:latin typeface="Courier New"/>
                <a:ea typeface="Times New Roman"/>
                <a:cs typeface="Times New Roman"/>
              </a:rPr>
              <a:t>x;</a:t>
            </a:r>
            <a:endParaRPr lang="en-US" sz="12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200" dirty="0">
                <a:effectLst/>
                <a:latin typeface="Courier New"/>
                <a:ea typeface="Times New Roman"/>
                <a:cs typeface="Times New Roman"/>
              </a:rPr>
              <a:t>5		if z-&gt;key &lt; x-&gt;key</a:t>
            </a:r>
            <a:endParaRPr lang="en-US" sz="12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200" dirty="0">
                <a:effectLst/>
                <a:latin typeface="Courier New"/>
                <a:ea typeface="Times New Roman"/>
                <a:cs typeface="Times New Roman"/>
              </a:rPr>
              <a:t>6			x = x-&gt;left;</a:t>
            </a:r>
            <a:endParaRPr lang="en-US" sz="12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200" dirty="0">
                <a:effectLst/>
                <a:latin typeface="Courier New"/>
                <a:ea typeface="Times New Roman"/>
                <a:cs typeface="Times New Roman"/>
              </a:rPr>
              <a:t>7		else</a:t>
            </a:r>
            <a:endParaRPr lang="en-US" sz="12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200" dirty="0">
                <a:effectLst/>
                <a:latin typeface="Courier New"/>
                <a:ea typeface="Times New Roman"/>
                <a:cs typeface="Times New Roman"/>
              </a:rPr>
              <a:t>8			x = x-&gt;right;</a:t>
            </a:r>
            <a:endParaRPr lang="en-US" sz="12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200" dirty="0">
                <a:effectLst/>
                <a:latin typeface="Courier New"/>
                <a:ea typeface="Times New Roman"/>
                <a:cs typeface="Times New Roman"/>
              </a:rPr>
              <a:t>9		z-&gt;parent = y;</a:t>
            </a:r>
            <a:endParaRPr lang="en-US" sz="12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200" dirty="0">
                <a:effectLst/>
                <a:latin typeface="Courier New"/>
                <a:ea typeface="Times New Roman"/>
                <a:cs typeface="Times New Roman"/>
              </a:rPr>
              <a:t>10		if y = </a:t>
            </a:r>
            <a:r>
              <a:rPr lang="en-US" sz="1200" dirty="0" err="1" smtClean="0">
                <a:effectLst/>
                <a:latin typeface="Courier New"/>
                <a:ea typeface="Times New Roman"/>
                <a:cs typeface="Times New Roman"/>
              </a:rPr>
              <a:t>T.nil</a:t>
            </a:r>
            <a:endParaRPr lang="en-US" sz="12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200" dirty="0">
                <a:effectLst/>
                <a:latin typeface="Courier New"/>
                <a:ea typeface="Times New Roman"/>
                <a:cs typeface="Times New Roman"/>
              </a:rPr>
              <a:t>11			root = z;</a:t>
            </a:r>
            <a:endParaRPr lang="en-US" sz="12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200" dirty="0">
                <a:effectLst/>
                <a:latin typeface="Courier New"/>
                <a:ea typeface="Times New Roman"/>
                <a:cs typeface="Times New Roman"/>
              </a:rPr>
              <a:t>12		else if z-&gt;key &lt; y-&gt;key</a:t>
            </a:r>
            <a:endParaRPr lang="en-US" sz="12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200" dirty="0">
                <a:effectLst/>
                <a:latin typeface="Courier New"/>
                <a:ea typeface="Times New Roman"/>
                <a:cs typeface="Times New Roman"/>
              </a:rPr>
              <a:t>13			y-&gt;left = z;</a:t>
            </a:r>
            <a:endParaRPr lang="en-US" sz="12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200" dirty="0" smtClean="0">
                <a:effectLst/>
                <a:latin typeface="Courier New"/>
                <a:ea typeface="Times New Roman"/>
                <a:cs typeface="Times New Roman"/>
              </a:rPr>
              <a:t>14		else </a:t>
            </a:r>
            <a:endParaRPr lang="en-US" sz="12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200" dirty="0">
                <a:effectLst/>
                <a:latin typeface="Courier New"/>
                <a:ea typeface="Times New Roman"/>
                <a:cs typeface="Times New Roman"/>
              </a:rPr>
              <a:t>15			y-&gt;right = z;</a:t>
            </a:r>
            <a:endParaRPr lang="en-US" sz="12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200" dirty="0">
                <a:effectLst/>
                <a:latin typeface="Courier New"/>
                <a:ea typeface="Times New Roman"/>
                <a:cs typeface="Times New Roman"/>
              </a:rPr>
              <a:t>	}</a:t>
            </a:r>
            <a:endParaRPr lang="en-US" sz="12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200" dirty="0">
                <a:effectLst/>
                <a:latin typeface="Courier New"/>
                <a:ea typeface="Times New Roman"/>
                <a:cs typeface="Times New Roman"/>
              </a:rPr>
              <a:t>16	z-&gt;left = </a:t>
            </a:r>
            <a:r>
              <a:rPr lang="en-US" sz="1200" dirty="0" err="1" smtClean="0">
                <a:effectLst/>
                <a:latin typeface="Courier New"/>
                <a:ea typeface="Times New Roman"/>
                <a:cs typeface="Times New Roman"/>
              </a:rPr>
              <a:t>T.nil</a:t>
            </a:r>
            <a:r>
              <a:rPr lang="en-US" sz="1200" dirty="0">
                <a:effectLst/>
                <a:latin typeface="Courier New"/>
                <a:ea typeface="Times New Roman"/>
                <a:cs typeface="Times New Roman"/>
              </a:rPr>
              <a:t>;</a:t>
            </a:r>
            <a:endParaRPr lang="en-US" sz="12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200" dirty="0">
                <a:effectLst/>
                <a:latin typeface="Courier New"/>
                <a:ea typeface="Times New Roman"/>
                <a:cs typeface="Times New Roman"/>
              </a:rPr>
              <a:t>17	z-&gt;right = </a:t>
            </a:r>
            <a:r>
              <a:rPr lang="en-US" sz="1200" dirty="0" err="1" smtClean="0">
                <a:effectLst/>
                <a:latin typeface="Courier New"/>
                <a:ea typeface="Times New Roman"/>
                <a:cs typeface="Times New Roman"/>
              </a:rPr>
              <a:t>T.nil</a:t>
            </a:r>
            <a:r>
              <a:rPr lang="en-US" sz="1200" dirty="0">
                <a:effectLst/>
                <a:latin typeface="Courier New"/>
                <a:ea typeface="Times New Roman"/>
                <a:cs typeface="Times New Roman"/>
              </a:rPr>
              <a:t>;</a:t>
            </a:r>
            <a:endParaRPr lang="en-US" sz="12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200" dirty="0">
                <a:effectLst/>
                <a:latin typeface="Courier New"/>
                <a:ea typeface="Times New Roman"/>
                <a:cs typeface="Times New Roman"/>
              </a:rPr>
              <a:t>18	z-&gt;color = RED</a:t>
            </a:r>
            <a:endParaRPr lang="en-US" sz="12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200" dirty="0">
                <a:effectLst/>
                <a:latin typeface="Courier New"/>
                <a:ea typeface="Times New Roman"/>
                <a:cs typeface="Times New Roman"/>
              </a:rPr>
              <a:t>19	</a:t>
            </a:r>
            <a:r>
              <a:rPr lang="en-US" sz="1200" dirty="0" smtClean="0">
                <a:effectLst/>
                <a:latin typeface="Courier New"/>
                <a:ea typeface="Times New Roman"/>
                <a:cs typeface="Times New Roman"/>
              </a:rPr>
              <a:t>RB_INSERT_FIXUP(T</a:t>
            </a:r>
            <a:r>
              <a:rPr lang="en-US" sz="1200" dirty="0">
                <a:effectLst/>
                <a:latin typeface="Courier New"/>
                <a:ea typeface="Times New Roman"/>
                <a:cs typeface="Times New Roman"/>
              </a:rPr>
              <a:t>, z)</a:t>
            </a:r>
            <a:endParaRPr lang="en-US" sz="12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200" dirty="0">
                <a:effectLst/>
                <a:latin typeface="Courier New"/>
                <a:ea typeface="Times New Roman"/>
                <a:cs typeface="Times New Roman"/>
              </a:rPr>
              <a:t>}</a:t>
            </a:r>
            <a:endParaRPr lang="en-US" sz="12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 dirty="0">
                <a:effectLst/>
                <a:latin typeface="Courier New"/>
                <a:ea typeface="Malgun Gothic"/>
                <a:cs typeface="Times New Roman"/>
              </a:rPr>
              <a:t> </a:t>
            </a:r>
            <a:endParaRPr lang="en-US" sz="1200" dirty="0">
              <a:effectLst/>
              <a:latin typeface="Calibri"/>
              <a:ea typeface="Malgun Gothic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32352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381000" y="0"/>
            <a:ext cx="8305800" cy="6781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>
                <a:effectLst/>
                <a:latin typeface="Courier New"/>
                <a:ea typeface="Times New Roman"/>
              </a:rPr>
              <a:t>RB-INSERT-FIXUP(T, z</a:t>
            </a:r>
            <a:r>
              <a:rPr lang="en-US" sz="1100" dirty="0" smtClean="0">
                <a:effectLst/>
                <a:latin typeface="Courier New"/>
                <a:ea typeface="Times New Roman"/>
              </a:rPr>
              <a:t>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effectLst/>
                <a:latin typeface="Courier New"/>
                <a:ea typeface="Times New Roman"/>
              </a:rPr>
              <a:t>{</a:t>
            </a:r>
          </a:p>
          <a:p>
            <a:pPr marL="228600" marR="0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AutoNum type="arabicPlain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effectLst/>
                <a:latin typeface="Courier New"/>
                <a:ea typeface="Times New Roman"/>
              </a:rPr>
              <a:t>while </a:t>
            </a:r>
            <a:r>
              <a:rPr lang="en-US" sz="1100" dirty="0">
                <a:effectLst/>
                <a:latin typeface="Courier New"/>
                <a:ea typeface="Times New Roman"/>
              </a:rPr>
              <a:t>(z-&gt;parent-&gt;color == </a:t>
            </a:r>
            <a:r>
              <a:rPr lang="en-US" sz="1100" dirty="0" smtClean="0">
                <a:effectLst/>
                <a:latin typeface="Courier New"/>
                <a:ea typeface="Times New Roman"/>
              </a:rPr>
              <a:t>RED)</a:t>
            </a:r>
          </a:p>
          <a:p>
            <a:pPr marL="228600" marR="0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AutoNum type="arabicPlain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effectLst/>
                <a:latin typeface="Courier New"/>
                <a:ea typeface="Times New Roman"/>
              </a:rPr>
              <a:t>{</a:t>
            </a:r>
          </a:p>
          <a:p>
            <a:pPr marL="228600" marR="0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AutoNum type="arabicPlain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		if (z-&gt;parent== z-&gt;parent-&gt;parent-&gt;left)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		{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3			y=z-&gt;parent-&gt;parent-&gt;right;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4			if (y-&gt;color == RED)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			{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5				z-&gt;parent-&gt;color = BLACK;	</a:t>
            </a:r>
            <a:r>
              <a:rPr lang="en-US" sz="1100" dirty="0" smtClean="0">
                <a:effectLst/>
                <a:latin typeface="Courier New"/>
                <a:ea typeface="Times New Roman"/>
                <a:cs typeface="Times New Roman"/>
              </a:rPr>
              <a:t>	</a:t>
            </a:r>
            <a:r>
              <a:rPr lang="en-US" sz="1100" dirty="0" smtClean="0">
                <a:effectLst/>
                <a:latin typeface="Courier New"/>
                <a:ea typeface="MS Mincho"/>
                <a:cs typeface="Times New Roman"/>
              </a:rPr>
              <a:t>//</a:t>
            </a: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Case 1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6				y-&gt;color = BLACK;		</a:t>
            </a:r>
            <a:r>
              <a:rPr lang="en-US" sz="1100" dirty="0" smtClean="0">
                <a:effectLst/>
                <a:latin typeface="Courier New"/>
                <a:ea typeface="Times New Roman"/>
                <a:cs typeface="Times New Roman"/>
              </a:rPr>
              <a:t>	</a:t>
            </a:r>
            <a:r>
              <a:rPr lang="en-US" sz="1100" dirty="0" smtClean="0">
                <a:effectLst/>
                <a:latin typeface="Courier New"/>
                <a:ea typeface="MS Mincho"/>
                <a:cs typeface="Times New Roman"/>
              </a:rPr>
              <a:t>//</a:t>
            </a: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Case 1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7				z-&gt;parent-&gt;parent-&gt;color= RED;	</a:t>
            </a:r>
            <a:r>
              <a:rPr lang="en-US" sz="1100" dirty="0">
                <a:effectLst/>
                <a:latin typeface="Courier New"/>
                <a:ea typeface="MS Mincho"/>
                <a:cs typeface="Times New Roman"/>
              </a:rPr>
              <a:t>//</a:t>
            </a: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Case 1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8				z = z-&gt;parent-&gt;parent;		</a:t>
            </a:r>
            <a:r>
              <a:rPr lang="en-US" sz="1100" dirty="0">
                <a:effectLst/>
                <a:latin typeface="Courier New"/>
                <a:ea typeface="MS Mincho"/>
                <a:cs typeface="Times New Roman"/>
              </a:rPr>
              <a:t>//</a:t>
            </a: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Case 1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			</a:t>
            </a:r>
            <a:r>
              <a:rPr lang="en-US" sz="1100" dirty="0" smtClean="0">
                <a:effectLst/>
                <a:latin typeface="Courier New"/>
                <a:ea typeface="Times New Roman"/>
                <a:cs typeface="Times New Roman"/>
              </a:rPr>
              <a:t>}</a:t>
            </a:r>
            <a:endParaRPr lang="en-US" sz="1100" dirty="0" smtClean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effectLst/>
                <a:latin typeface="Courier New"/>
                <a:ea typeface="Times New Roman"/>
                <a:cs typeface="Times New Roman"/>
              </a:rPr>
              <a:t>9			else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effectLst/>
                <a:latin typeface="Courier New"/>
                <a:ea typeface="Times New Roman"/>
                <a:cs typeface="Times New Roman"/>
              </a:rPr>
              <a:t>			{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effectLst/>
                <a:latin typeface="Courier New"/>
                <a:ea typeface="Times New Roman"/>
                <a:cs typeface="Times New Roman"/>
              </a:rPr>
              <a:t>10				if </a:t>
            </a: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(z == z-&gt;parent-&gt;right)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			</a:t>
            </a:r>
            <a:r>
              <a:rPr lang="en-US" sz="1100" dirty="0" smtClean="0">
                <a:effectLst/>
                <a:latin typeface="Courier New"/>
                <a:ea typeface="Times New Roman"/>
                <a:cs typeface="Times New Roman"/>
              </a:rPr>
              <a:t>	{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effectLst/>
                <a:latin typeface="Courier New"/>
                <a:ea typeface="Times New Roman"/>
                <a:cs typeface="Times New Roman"/>
              </a:rPr>
              <a:t>11</a:t>
            </a: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				</a:t>
            </a:r>
            <a:r>
              <a:rPr lang="en-US" sz="1100" dirty="0" smtClean="0">
                <a:effectLst/>
                <a:latin typeface="Courier New"/>
                <a:ea typeface="Times New Roman"/>
                <a:cs typeface="Times New Roman"/>
              </a:rPr>
              <a:t>	z </a:t>
            </a: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=z-&gt;parent</a:t>
            </a:r>
            <a:r>
              <a:rPr lang="en-US" sz="1100" dirty="0" smtClean="0">
                <a:effectLst/>
                <a:latin typeface="Courier New"/>
                <a:ea typeface="Times New Roman"/>
                <a:cs typeface="Times New Roman"/>
              </a:rPr>
              <a:t>;</a:t>
            </a: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		</a:t>
            </a:r>
            <a:r>
              <a:rPr lang="en-US" sz="1100" dirty="0" smtClean="0">
                <a:effectLst/>
                <a:latin typeface="Courier New"/>
                <a:ea typeface="Times New Roman"/>
                <a:cs typeface="Times New Roman"/>
              </a:rPr>
              <a:t>       </a:t>
            </a:r>
            <a:r>
              <a:rPr lang="en-US" sz="1100" dirty="0" smtClean="0">
                <a:effectLst/>
                <a:latin typeface="Courier New"/>
                <a:ea typeface="MS Mincho"/>
                <a:cs typeface="Times New Roman"/>
              </a:rPr>
              <a:t>//</a:t>
            </a: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Case 2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effectLst/>
                <a:latin typeface="Courier New"/>
                <a:ea typeface="Times New Roman"/>
                <a:cs typeface="Times New Roman"/>
              </a:rPr>
              <a:t>12</a:t>
            </a: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				</a:t>
            </a:r>
            <a:r>
              <a:rPr lang="en-US" sz="1100" dirty="0" smtClean="0">
                <a:effectLst/>
                <a:latin typeface="Courier New"/>
                <a:ea typeface="Times New Roman"/>
                <a:cs typeface="Times New Roman"/>
              </a:rPr>
              <a:t>	LEFT-ROTATE(T</a:t>
            </a: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, z</a:t>
            </a:r>
            <a:r>
              <a:rPr lang="en-US" sz="1100" dirty="0" smtClean="0">
                <a:effectLst/>
                <a:latin typeface="Courier New"/>
                <a:ea typeface="Times New Roman"/>
                <a:cs typeface="Times New Roman"/>
              </a:rPr>
              <a:t>);</a:t>
            </a: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	</a:t>
            </a:r>
            <a:r>
              <a:rPr lang="en-US" sz="1100" dirty="0" smtClean="0">
                <a:effectLst/>
                <a:latin typeface="Courier New"/>
                <a:ea typeface="Times New Roman"/>
                <a:cs typeface="Times New Roman"/>
              </a:rPr>
              <a:t>	</a:t>
            </a:r>
            <a:r>
              <a:rPr lang="en-US" sz="1100" dirty="0" smtClean="0">
                <a:effectLst/>
                <a:latin typeface="Courier New"/>
                <a:ea typeface="MS Mincho"/>
                <a:cs typeface="Times New Roman"/>
              </a:rPr>
              <a:t>//</a:t>
            </a: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Case 2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			</a:t>
            </a:r>
            <a:r>
              <a:rPr lang="en-US" sz="1100" dirty="0" smtClean="0">
                <a:effectLst/>
                <a:latin typeface="Courier New"/>
                <a:ea typeface="Times New Roman"/>
                <a:cs typeface="Times New Roman"/>
              </a:rPr>
              <a:t>	}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effectLst/>
                <a:latin typeface="Courier New"/>
                <a:ea typeface="Times New Roman"/>
                <a:cs typeface="Times New Roman"/>
              </a:rPr>
              <a:t>13</a:t>
            </a: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			</a:t>
            </a:r>
            <a:r>
              <a:rPr lang="en-US" sz="1100" dirty="0" smtClean="0">
                <a:effectLst/>
                <a:latin typeface="Courier New"/>
                <a:ea typeface="Times New Roman"/>
                <a:cs typeface="Times New Roman"/>
              </a:rPr>
              <a:t>	z-</a:t>
            </a: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&gt;parent-&gt;color = BLACK;	</a:t>
            </a:r>
            <a:r>
              <a:rPr lang="en-US" sz="1100" dirty="0" smtClean="0">
                <a:effectLst/>
                <a:latin typeface="Courier New"/>
                <a:ea typeface="Times New Roman"/>
                <a:cs typeface="Times New Roman"/>
              </a:rPr>
              <a:t>		</a:t>
            </a:r>
            <a:r>
              <a:rPr lang="en-US" sz="1100" dirty="0" smtClean="0">
                <a:effectLst/>
                <a:latin typeface="Courier New"/>
                <a:ea typeface="MS Mincho"/>
                <a:cs typeface="Times New Roman"/>
              </a:rPr>
              <a:t>//</a:t>
            </a: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Case 3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effectLst/>
                <a:latin typeface="Courier New"/>
                <a:ea typeface="Times New Roman"/>
                <a:cs typeface="Times New Roman"/>
              </a:rPr>
              <a:t>14</a:t>
            </a: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			</a:t>
            </a:r>
            <a:r>
              <a:rPr lang="en-US" sz="1100" dirty="0" smtClean="0">
                <a:effectLst/>
                <a:latin typeface="Courier New"/>
                <a:ea typeface="Times New Roman"/>
                <a:cs typeface="Times New Roman"/>
              </a:rPr>
              <a:t>	z-</a:t>
            </a: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&gt;parent-&gt;</a:t>
            </a:r>
            <a:r>
              <a:rPr lang="en-US" sz="1100" dirty="0" smtClean="0">
                <a:effectLst/>
                <a:latin typeface="Courier New"/>
                <a:ea typeface="Times New Roman"/>
                <a:cs typeface="Times New Roman"/>
              </a:rPr>
              <a:t>parent-&gt;color </a:t>
            </a: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= RED;	</a:t>
            </a:r>
            <a:r>
              <a:rPr lang="en-US" sz="1100" dirty="0" smtClean="0">
                <a:effectLst/>
                <a:latin typeface="Courier New"/>
                <a:ea typeface="Times New Roman"/>
                <a:cs typeface="Times New Roman"/>
              </a:rPr>
              <a:t>	//</a:t>
            </a: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Case 3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effectLst/>
                <a:latin typeface="Courier New"/>
                <a:ea typeface="Times New Roman"/>
                <a:cs typeface="Times New Roman"/>
              </a:rPr>
              <a:t>15				RIGHT-ROTATE(T</a:t>
            </a: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, z-&gt;parent-&gt;parent);	</a:t>
            </a:r>
            <a:r>
              <a:rPr lang="en-US" sz="1100" dirty="0">
                <a:effectLst/>
                <a:latin typeface="Courier New"/>
                <a:ea typeface="MS Mincho"/>
                <a:cs typeface="Times New Roman"/>
              </a:rPr>
              <a:t>//</a:t>
            </a: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Case </a:t>
            </a:r>
            <a:r>
              <a:rPr lang="en-US" sz="1100" dirty="0" smtClean="0">
                <a:effectLst/>
                <a:latin typeface="Courier New"/>
                <a:ea typeface="Times New Roman"/>
                <a:cs typeface="Times New Roman"/>
              </a:rPr>
              <a:t>3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effectLst/>
                <a:latin typeface="Calibri"/>
                <a:ea typeface="Malgun Gothic"/>
                <a:cs typeface="Times New Roman"/>
              </a:rPr>
              <a:t>			}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latin typeface="Calibri"/>
                <a:ea typeface="Malgun Gothic"/>
                <a:cs typeface="Times New Roman"/>
              </a:rPr>
              <a:t>		}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effectLst/>
                <a:latin typeface="Courier New"/>
                <a:ea typeface="Times New Roman"/>
                <a:cs typeface="Times New Roman"/>
              </a:rPr>
              <a:t>16</a:t>
            </a: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		else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		{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116332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    (same as then clause with "right" and "left" exchanged)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		}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	}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latin typeface="Courier New"/>
                <a:ea typeface="Times New Roman"/>
                <a:cs typeface="Times New Roman"/>
              </a:rPr>
              <a:t>28</a:t>
            </a:r>
            <a:r>
              <a:rPr lang="en-US" sz="1100" dirty="0" smtClean="0">
                <a:effectLst/>
                <a:latin typeface="Courier New"/>
                <a:ea typeface="Times New Roman"/>
                <a:cs typeface="Times New Roman"/>
              </a:rPr>
              <a:t> </a:t>
            </a: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T-&gt;root-&gt;color = BLACK;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}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 dirty="0">
                <a:effectLst/>
                <a:latin typeface="Courier New"/>
                <a:ea typeface="Malgun Gothic"/>
                <a:cs typeface="Times New Roman"/>
              </a:rPr>
              <a:t> 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07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381000" y="228600"/>
            <a:ext cx="8305800" cy="631111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>
                <a:solidFill>
                  <a:schemeClr val="bg2">
                    <a:lumMod val="75000"/>
                  </a:schemeClr>
                </a:solidFill>
                <a:effectLst/>
                <a:latin typeface="Courier New"/>
                <a:ea typeface="Times New Roman"/>
              </a:rPr>
              <a:t>RB-INSERT-FIXUP(T, z</a:t>
            </a:r>
            <a:r>
              <a:rPr lang="en-US" sz="1100" dirty="0" smtClean="0">
                <a:solidFill>
                  <a:schemeClr val="bg2">
                    <a:lumMod val="75000"/>
                  </a:schemeClr>
                </a:solidFill>
                <a:effectLst/>
                <a:latin typeface="Courier New"/>
                <a:ea typeface="Times New Roman"/>
              </a:rPr>
              <a:t>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solidFill>
                  <a:schemeClr val="bg2">
                    <a:lumMod val="75000"/>
                  </a:schemeClr>
                </a:solidFill>
                <a:effectLst/>
                <a:latin typeface="Courier New"/>
                <a:ea typeface="Times New Roman"/>
              </a:rPr>
              <a:t>{</a:t>
            </a:r>
          </a:p>
          <a:p>
            <a:pPr marL="228600" marR="0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AutoNum type="arabicPlain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solidFill>
                  <a:schemeClr val="bg2">
                    <a:lumMod val="75000"/>
                  </a:schemeClr>
                </a:solidFill>
                <a:effectLst/>
                <a:latin typeface="Courier New"/>
                <a:ea typeface="Times New Roman"/>
              </a:rPr>
              <a:t>while </a:t>
            </a:r>
            <a:r>
              <a:rPr lang="en-US" sz="1100" dirty="0">
                <a:solidFill>
                  <a:schemeClr val="bg2">
                    <a:lumMod val="75000"/>
                  </a:schemeClr>
                </a:solidFill>
                <a:effectLst/>
                <a:latin typeface="Courier New"/>
                <a:ea typeface="Times New Roman"/>
              </a:rPr>
              <a:t>(z-&gt;parent-&gt;color == </a:t>
            </a:r>
            <a:r>
              <a:rPr lang="en-US" sz="1100" dirty="0" smtClean="0">
                <a:solidFill>
                  <a:schemeClr val="bg2">
                    <a:lumMod val="75000"/>
                  </a:schemeClr>
                </a:solidFill>
                <a:effectLst/>
                <a:latin typeface="Courier New"/>
                <a:ea typeface="Times New Roman"/>
              </a:rPr>
              <a:t>RED)</a:t>
            </a:r>
          </a:p>
          <a:p>
            <a:pPr marL="228600" marR="0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AutoNum type="arabicPlain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solidFill>
                  <a:schemeClr val="bg2">
                    <a:lumMod val="75000"/>
                  </a:schemeClr>
                </a:solidFill>
                <a:effectLst/>
                <a:latin typeface="Courier New"/>
                <a:ea typeface="Times New Roman"/>
              </a:rPr>
              <a:t>{</a:t>
            </a:r>
          </a:p>
          <a:p>
            <a:pPr marL="228600" marR="0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AutoNum type="arabicPlain"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>
                <a:solidFill>
                  <a:schemeClr val="bg2">
                    <a:lumMod val="75000"/>
                  </a:schemeClr>
                </a:solidFill>
                <a:effectLst/>
                <a:latin typeface="Courier New"/>
                <a:ea typeface="Times New Roman"/>
                <a:cs typeface="Times New Roman"/>
              </a:rPr>
              <a:t>		if (z-&gt;parent== z-&gt;parent-&gt;parent-&gt;left)</a:t>
            </a:r>
            <a:endParaRPr lang="en-US" sz="1100" dirty="0">
              <a:solidFill>
                <a:schemeClr val="bg2">
                  <a:lumMod val="75000"/>
                </a:schemeClr>
              </a:solidFill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>
                <a:solidFill>
                  <a:schemeClr val="bg2">
                    <a:lumMod val="75000"/>
                  </a:schemeClr>
                </a:solidFill>
                <a:effectLst/>
                <a:latin typeface="Courier New"/>
                <a:ea typeface="Times New Roman"/>
                <a:cs typeface="Times New Roman"/>
              </a:rPr>
              <a:t>		{</a:t>
            </a:r>
            <a:endParaRPr lang="en-US" sz="1100" dirty="0">
              <a:solidFill>
                <a:schemeClr val="bg2">
                  <a:lumMod val="75000"/>
                </a:schemeClr>
              </a:solidFill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solidFill>
                  <a:schemeClr val="bg2">
                    <a:lumMod val="75000"/>
                  </a:schemeClr>
                </a:solidFill>
                <a:effectLst/>
                <a:latin typeface="Calibri"/>
                <a:ea typeface="Malgun Gothic"/>
                <a:cs typeface="Times New Roman"/>
              </a:rPr>
              <a:t>		 }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effectLst/>
                <a:latin typeface="Courier New"/>
                <a:ea typeface="Times New Roman"/>
                <a:cs typeface="Times New Roman"/>
              </a:rPr>
              <a:t>16</a:t>
            </a: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		else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		</a:t>
            </a:r>
            <a:r>
              <a:rPr lang="en-US" sz="1100" dirty="0" smtClean="0">
                <a:effectLst/>
                <a:latin typeface="Courier New"/>
                <a:ea typeface="Times New Roman"/>
                <a:cs typeface="Times New Roman"/>
              </a:rPr>
              <a:t>{</a:t>
            </a: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latin typeface="Courier New"/>
                <a:ea typeface="Times New Roman"/>
                <a:cs typeface="Times New Roman"/>
              </a:rPr>
              <a:t>17</a:t>
            </a:r>
            <a:r>
              <a:rPr lang="en-US" sz="1100" dirty="0">
                <a:latin typeface="Courier New"/>
                <a:ea typeface="Times New Roman"/>
                <a:cs typeface="Times New Roman"/>
              </a:rPr>
              <a:t>			y=z-&gt;parent-&gt;parent-</a:t>
            </a:r>
            <a:r>
              <a:rPr lang="en-US" sz="1100" dirty="0" smtClean="0">
                <a:latin typeface="Courier New"/>
                <a:ea typeface="Times New Roman"/>
                <a:cs typeface="Times New Roman"/>
              </a:rPr>
              <a:t>&gt;left;</a:t>
            </a:r>
            <a:endParaRPr lang="en-US" sz="1100" dirty="0"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latin typeface="Courier New"/>
                <a:ea typeface="Times New Roman"/>
                <a:cs typeface="Times New Roman"/>
              </a:rPr>
              <a:t>18</a:t>
            </a:r>
            <a:r>
              <a:rPr lang="en-US" sz="1100" dirty="0">
                <a:latin typeface="Courier New"/>
                <a:ea typeface="Times New Roman"/>
                <a:cs typeface="Times New Roman"/>
              </a:rPr>
              <a:t>			if (y-&gt;color == RED)</a:t>
            </a:r>
            <a:endParaRPr lang="en-US" sz="1100" dirty="0"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>
                <a:latin typeface="Courier New"/>
                <a:ea typeface="Times New Roman"/>
                <a:cs typeface="Times New Roman"/>
              </a:rPr>
              <a:t>			{</a:t>
            </a:r>
            <a:endParaRPr lang="en-US" sz="1100" dirty="0"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latin typeface="Courier New"/>
                <a:ea typeface="Times New Roman"/>
                <a:cs typeface="Times New Roman"/>
              </a:rPr>
              <a:t>19</a:t>
            </a:r>
            <a:r>
              <a:rPr lang="en-US" sz="1100" dirty="0">
                <a:latin typeface="Courier New"/>
                <a:ea typeface="Times New Roman"/>
                <a:cs typeface="Times New Roman"/>
              </a:rPr>
              <a:t>				z-&gt;parent-&gt;color = BLACK;		</a:t>
            </a:r>
            <a:r>
              <a:rPr lang="en-US" sz="1100" dirty="0">
                <a:latin typeface="Courier New"/>
                <a:ea typeface="MS Mincho"/>
                <a:cs typeface="Times New Roman"/>
              </a:rPr>
              <a:t>//</a:t>
            </a:r>
            <a:r>
              <a:rPr lang="en-US" sz="1100" dirty="0">
                <a:latin typeface="Courier New"/>
                <a:ea typeface="Times New Roman"/>
                <a:cs typeface="Times New Roman"/>
              </a:rPr>
              <a:t>Case 1</a:t>
            </a:r>
            <a:endParaRPr lang="en-US" sz="1100" dirty="0"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latin typeface="Courier New"/>
                <a:ea typeface="Times New Roman"/>
                <a:cs typeface="Times New Roman"/>
              </a:rPr>
              <a:t>20</a:t>
            </a:r>
            <a:r>
              <a:rPr lang="en-US" sz="1100" dirty="0">
                <a:latin typeface="Courier New"/>
                <a:ea typeface="Times New Roman"/>
                <a:cs typeface="Times New Roman"/>
              </a:rPr>
              <a:t>				y-&gt;color = BLACK;			</a:t>
            </a:r>
            <a:r>
              <a:rPr lang="en-US" sz="1100" dirty="0">
                <a:latin typeface="Courier New"/>
                <a:ea typeface="MS Mincho"/>
                <a:cs typeface="Times New Roman"/>
              </a:rPr>
              <a:t>//</a:t>
            </a:r>
            <a:r>
              <a:rPr lang="en-US" sz="1100" dirty="0">
                <a:latin typeface="Courier New"/>
                <a:ea typeface="Times New Roman"/>
                <a:cs typeface="Times New Roman"/>
              </a:rPr>
              <a:t>Case 1</a:t>
            </a:r>
            <a:endParaRPr lang="en-US" sz="1100" dirty="0"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latin typeface="Courier New"/>
                <a:ea typeface="Times New Roman"/>
                <a:cs typeface="Times New Roman"/>
              </a:rPr>
              <a:t>21</a:t>
            </a:r>
            <a:r>
              <a:rPr lang="en-US" sz="1100" dirty="0">
                <a:latin typeface="Courier New"/>
                <a:ea typeface="Times New Roman"/>
                <a:cs typeface="Times New Roman"/>
              </a:rPr>
              <a:t>				z-&gt;parent-&gt;parent-&gt;color= RED;	</a:t>
            </a:r>
            <a:r>
              <a:rPr lang="en-US" sz="1100" dirty="0">
                <a:latin typeface="Courier New"/>
                <a:ea typeface="MS Mincho"/>
                <a:cs typeface="Times New Roman"/>
              </a:rPr>
              <a:t>//</a:t>
            </a:r>
            <a:r>
              <a:rPr lang="en-US" sz="1100" dirty="0">
                <a:latin typeface="Courier New"/>
                <a:ea typeface="Times New Roman"/>
                <a:cs typeface="Times New Roman"/>
              </a:rPr>
              <a:t>Case 1</a:t>
            </a:r>
            <a:endParaRPr lang="en-US" sz="1100" dirty="0"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latin typeface="Courier New"/>
                <a:ea typeface="Times New Roman"/>
                <a:cs typeface="Times New Roman"/>
              </a:rPr>
              <a:t>22</a:t>
            </a:r>
            <a:r>
              <a:rPr lang="en-US" sz="1100" dirty="0">
                <a:latin typeface="Courier New"/>
                <a:ea typeface="Times New Roman"/>
                <a:cs typeface="Times New Roman"/>
              </a:rPr>
              <a:t>				z = z-&gt;parent-&gt;parent;		</a:t>
            </a:r>
            <a:r>
              <a:rPr lang="en-US" sz="1100" dirty="0">
                <a:latin typeface="Courier New"/>
                <a:ea typeface="MS Mincho"/>
                <a:cs typeface="Times New Roman"/>
              </a:rPr>
              <a:t>//</a:t>
            </a:r>
            <a:r>
              <a:rPr lang="en-US" sz="1100" dirty="0">
                <a:latin typeface="Courier New"/>
                <a:ea typeface="Times New Roman"/>
                <a:cs typeface="Times New Roman"/>
              </a:rPr>
              <a:t>Case 1</a:t>
            </a:r>
            <a:endParaRPr lang="en-US" sz="1100" dirty="0"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>
                <a:latin typeface="Courier New"/>
                <a:ea typeface="Times New Roman"/>
                <a:cs typeface="Times New Roman"/>
              </a:rPr>
              <a:t>			}</a:t>
            </a:r>
            <a:endParaRPr lang="en-US" sz="1100" dirty="0"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latin typeface="Courier New"/>
                <a:ea typeface="Times New Roman"/>
                <a:cs typeface="Times New Roman"/>
              </a:rPr>
              <a:t>23			else </a:t>
            </a: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latin typeface="Courier New"/>
                <a:ea typeface="Times New Roman"/>
                <a:cs typeface="Times New Roman"/>
              </a:rPr>
              <a:t>			{</a:t>
            </a: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latin typeface="Courier New"/>
                <a:ea typeface="Times New Roman"/>
                <a:cs typeface="Times New Roman"/>
              </a:rPr>
              <a:t>24				if </a:t>
            </a:r>
            <a:r>
              <a:rPr lang="en-US" sz="1100" dirty="0">
                <a:latin typeface="Courier New"/>
                <a:ea typeface="Times New Roman"/>
                <a:cs typeface="Times New Roman"/>
              </a:rPr>
              <a:t>(z == z-&gt;parent-</a:t>
            </a:r>
            <a:r>
              <a:rPr lang="en-US" sz="1100" dirty="0" smtClean="0">
                <a:latin typeface="Courier New"/>
                <a:ea typeface="Times New Roman"/>
                <a:cs typeface="Times New Roman"/>
              </a:rPr>
              <a:t>&gt;left)</a:t>
            </a:r>
            <a:endParaRPr lang="en-US" sz="1100" dirty="0"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>
                <a:latin typeface="Courier New"/>
                <a:ea typeface="Times New Roman"/>
                <a:cs typeface="Times New Roman"/>
              </a:rPr>
              <a:t>			</a:t>
            </a:r>
            <a:r>
              <a:rPr lang="en-US" sz="1100" dirty="0" smtClean="0">
                <a:latin typeface="Courier New"/>
                <a:ea typeface="Times New Roman"/>
                <a:cs typeface="Times New Roman"/>
              </a:rPr>
              <a:t>	{</a:t>
            </a:r>
            <a:endParaRPr lang="en-US" sz="1100" dirty="0"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latin typeface="Courier New"/>
                <a:ea typeface="Times New Roman"/>
                <a:cs typeface="Times New Roman"/>
              </a:rPr>
              <a:t>25</a:t>
            </a:r>
            <a:r>
              <a:rPr lang="en-US" sz="1100" dirty="0">
                <a:latin typeface="Courier New"/>
                <a:ea typeface="Times New Roman"/>
                <a:cs typeface="Times New Roman"/>
              </a:rPr>
              <a:t>		</a:t>
            </a:r>
            <a:r>
              <a:rPr lang="en-US" sz="1100" dirty="0" smtClean="0">
                <a:latin typeface="Courier New"/>
                <a:ea typeface="Times New Roman"/>
                <a:cs typeface="Times New Roman"/>
              </a:rPr>
              <a:t>	</a:t>
            </a:r>
            <a:r>
              <a:rPr lang="en-US" sz="1100" dirty="0">
                <a:latin typeface="Courier New"/>
                <a:ea typeface="Times New Roman"/>
                <a:cs typeface="Times New Roman"/>
              </a:rPr>
              <a:t>		z =z-&gt;parent;			</a:t>
            </a:r>
            <a:r>
              <a:rPr lang="en-US" sz="1100" dirty="0">
                <a:latin typeface="Courier New"/>
                <a:ea typeface="MS Mincho"/>
                <a:cs typeface="Times New Roman"/>
              </a:rPr>
              <a:t>//</a:t>
            </a:r>
            <a:r>
              <a:rPr lang="en-US" sz="1100" dirty="0">
                <a:latin typeface="Courier New"/>
                <a:ea typeface="Times New Roman"/>
                <a:cs typeface="Times New Roman"/>
              </a:rPr>
              <a:t>Case 2</a:t>
            </a:r>
            <a:endParaRPr lang="en-US" sz="1100" dirty="0"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latin typeface="Courier New"/>
                <a:ea typeface="Times New Roman"/>
                <a:cs typeface="Times New Roman"/>
              </a:rPr>
              <a:t>26</a:t>
            </a:r>
            <a:r>
              <a:rPr lang="en-US" sz="1100" dirty="0">
                <a:latin typeface="Courier New"/>
                <a:ea typeface="Times New Roman"/>
                <a:cs typeface="Times New Roman"/>
              </a:rPr>
              <a:t>		</a:t>
            </a:r>
            <a:r>
              <a:rPr lang="en-US" sz="1100" dirty="0" smtClean="0">
                <a:latin typeface="Courier New"/>
                <a:ea typeface="Times New Roman"/>
                <a:cs typeface="Times New Roman"/>
              </a:rPr>
              <a:t>	</a:t>
            </a:r>
            <a:r>
              <a:rPr lang="en-US" sz="1100" dirty="0">
                <a:latin typeface="Courier New"/>
                <a:ea typeface="Times New Roman"/>
                <a:cs typeface="Times New Roman"/>
              </a:rPr>
              <a:t>		</a:t>
            </a:r>
            <a:r>
              <a:rPr lang="en-US" sz="1100" dirty="0" smtClean="0">
                <a:latin typeface="Courier New"/>
                <a:ea typeface="Times New Roman"/>
                <a:cs typeface="Times New Roman"/>
              </a:rPr>
              <a:t>RIGHT-ROTATE(T</a:t>
            </a:r>
            <a:r>
              <a:rPr lang="en-US" sz="1100" dirty="0">
                <a:latin typeface="Courier New"/>
                <a:ea typeface="Times New Roman"/>
                <a:cs typeface="Times New Roman"/>
              </a:rPr>
              <a:t>, z);		</a:t>
            </a:r>
            <a:r>
              <a:rPr lang="en-US" sz="1100" dirty="0">
                <a:latin typeface="Courier New"/>
                <a:ea typeface="MS Mincho"/>
                <a:cs typeface="Times New Roman"/>
              </a:rPr>
              <a:t>//</a:t>
            </a:r>
            <a:r>
              <a:rPr lang="en-US" sz="1100" dirty="0">
                <a:latin typeface="Courier New"/>
                <a:ea typeface="Times New Roman"/>
                <a:cs typeface="Times New Roman"/>
              </a:rPr>
              <a:t>Case 2</a:t>
            </a:r>
            <a:endParaRPr lang="en-US" sz="1100" dirty="0"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>
                <a:latin typeface="Courier New"/>
                <a:ea typeface="Times New Roman"/>
                <a:cs typeface="Times New Roman"/>
              </a:rPr>
              <a:t>			</a:t>
            </a:r>
            <a:r>
              <a:rPr lang="en-US" sz="1100" dirty="0" smtClean="0">
                <a:latin typeface="Courier New"/>
                <a:ea typeface="Times New Roman"/>
                <a:cs typeface="Times New Roman"/>
              </a:rPr>
              <a:t>	}</a:t>
            </a:r>
            <a:endParaRPr lang="en-US" sz="1100" dirty="0"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latin typeface="Courier New"/>
                <a:ea typeface="Times New Roman"/>
                <a:cs typeface="Times New Roman"/>
              </a:rPr>
              <a:t>27</a:t>
            </a:r>
            <a:r>
              <a:rPr lang="en-US" sz="1100" dirty="0">
                <a:latin typeface="Courier New"/>
                <a:ea typeface="Times New Roman"/>
                <a:cs typeface="Times New Roman"/>
              </a:rPr>
              <a:t>			</a:t>
            </a:r>
            <a:r>
              <a:rPr lang="en-US" sz="1100" dirty="0" smtClean="0">
                <a:latin typeface="Courier New"/>
                <a:ea typeface="Times New Roman"/>
                <a:cs typeface="Times New Roman"/>
              </a:rPr>
              <a:t>	z-</a:t>
            </a:r>
            <a:r>
              <a:rPr lang="en-US" sz="1100" dirty="0">
                <a:latin typeface="Courier New"/>
                <a:ea typeface="Times New Roman"/>
                <a:cs typeface="Times New Roman"/>
              </a:rPr>
              <a:t>&gt;parent-&gt;color = BLACK;		</a:t>
            </a:r>
            <a:r>
              <a:rPr lang="en-US" sz="1100" dirty="0" smtClean="0">
                <a:latin typeface="Courier New"/>
                <a:ea typeface="MS Mincho"/>
                <a:cs typeface="Times New Roman"/>
              </a:rPr>
              <a:t>//</a:t>
            </a:r>
            <a:r>
              <a:rPr lang="en-US" sz="1100" dirty="0">
                <a:latin typeface="Courier New"/>
                <a:ea typeface="Times New Roman"/>
                <a:cs typeface="Times New Roman"/>
              </a:rPr>
              <a:t>Case 3</a:t>
            </a:r>
            <a:endParaRPr lang="en-US" sz="1100" dirty="0"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latin typeface="Courier New"/>
                <a:ea typeface="Times New Roman"/>
                <a:cs typeface="Times New Roman"/>
              </a:rPr>
              <a:t>28</a:t>
            </a:r>
            <a:r>
              <a:rPr lang="en-US" sz="1100" dirty="0">
                <a:latin typeface="Courier New"/>
                <a:ea typeface="Times New Roman"/>
                <a:cs typeface="Times New Roman"/>
              </a:rPr>
              <a:t>			</a:t>
            </a:r>
            <a:r>
              <a:rPr lang="en-US" sz="1100" dirty="0" smtClean="0">
                <a:latin typeface="Courier New"/>
                <a:ea typeface="Times New Roman"/>
                <a:cs typeface="Times New Roman"/>
              </a:rPr>
              <a:t>	z-</a:t>
            </a:r>
            <a:r>
              <a:rPr lang="en-US" sz="1100" dirty="0">
                <a:latin typeface="Courier New"/>
                <a:ea typeface="Times New Roman"/>
                <a:cs typeface="Times New Roman"/>
              </a:rPr>
              <a:t>&gt;parent-&gt;</a:t>
            </a:r>
            <a:r>
              <a:rPr lang="en-US" sz="1100" dirty="0" smtClean="0">
                <a:latin typeface="Courier New"/>
                <a:ea typeface="Times New Roman"/>
                <a:cs typeface="Times New Roman"/>
              </a:rPr>
              <a:t>parent-&gt;color </a:t>
            </a:r>
            <a:r>
              <a:rPr lang="en-US" sz="1100" dirty="0">
                <a:latin typeface="Courier New"/>
                <a:ea typeface="Times New Roman"/>
                <a:cs typeface="Times New Roman"/>
              </a:rPr>
              <a:t>= RED;	</a:t>
            </a:r>
            <a:r>
              <a:rPr lang="en-US" sz="1100" dirty="0" smtClean="0">
                <a:latin typeface="Courier New"/>
                <a:ea typeface="Times New Roman"/>
                <a:cs typeface="Times New Roman"/>
              </a:rPr>
              <a:t>//</a:t>
            </a:r>
            <a:r>
              <a:rPr lang="en-US" sz="1100" dirty="0">
                <a:latin typeface="Courier New"/>
                <a:ea typeface="Times New Roman"/>
                <a:cs typeface="Times New Roman"/>
              </a:rPr>
              <a:t>Case 3</a:t>
            </a:r>
            <a:endParaRPr lang="en-US" sz="1100" dirty="0"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latin typeface="Courier New"/>
                <a:ea typeface="Times New Roman"/>
                <a:cs typeface="Times New Roman"/>
              </a:rPr>
              <a:t>29				LEFT-ROTATE(T</a:t>
            </a:r>
            <a:r>
              <a:rPr lang="en-US" sz="1100" dirty="0">
                <a:latin typeface="Courier New"/>
                <a:ea typeface="Times New Roman"/>
                <a:cs typeface="Times New Roman"/>
              </a:rPr>
              <a:t>, z-&gt;parent-&gt;parent);	</a:t>
            </a:r>
            <a:r>
              <a:rPr lang="en-US" sz="1100" dirty="0">
                <a:latin typeface="Courier New"/>
                <a:ea typeface="MS Mincho"/>
                <a:cs typeface="Times New Roman"/>
              </a:rPr>
              <a:t>//</a:t>
            </a:r>
            <a:r>
              <a:rPr lang="en-US" sz="1100" dirty="0">
                <a:latin typeface="Courier New"/>
                <a:ea typeface="Times New Roman"/>
                <a:cs typeface="Times New Roman"/>
              </a:rPr>
              <a:t>Case </a:t>
            </a:r>
            <a:r>
              <a:rPr lang="en-US" sz="1100" dirty="0" smtClean="0">
                <a:latin typeface="Courier New"/>
                <a:ea typeface="Times New Roman"/>
                <a:cs typeface="Times New Roman"/>
              </a:rPr>
              <a:t>3</a:t>
            </a: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 smtClean="0">
                <a:latin typeface="Courier New"/>
                <a:ea typeface="Times New Roman"/>
                <a:cs typeface="Times New Roman"/>
              </a:rPr>
              <a:t>			}</a:t>
            </a:r>
            <a:endParaRPr lang="en-US" sz="1100" dirty="0">
              <a:latin typeface="Courier New"/>
              <a:ea typeface="Times New Roman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en-US" sz="1100" dirty="0" smtClean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>
                <a:solidFill>
                  <a:schemeClr val="bg2">
                    <a:lumMod val="75000"/>
                  </a:schemeClr>
                </a:solidFill>
                <a:effectLst/>
                <a:latin typeface="Courier New"/>
                <a:ea typeface="Times New Roman"/>
                <a:cs typeface="Times New Roman"/>
              </a:rPr>
              <a:t>		</a:t>
            </a:r>
            <a:r>
              <a:rPr lang="en-US" sz="1100" dirty="0">
                <a:effectLst/>
                <a:latin typeface="Courier New"/>
                <a:ea typeface="Times New Roman"/>
                <a:cs typeface="Times New Roman"/>
              </a:rPr>
              <a:t>}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>
                <a:solidFill>
                  <a:schemeClr val="bg2">
                    <a:lumMod val="75000"/>
                  </a:schemeClr>
                </a:solidFill>
                <a:effectLst/>
                <a:latin typeface="Courier New"/>
                <a:ea typeface="Times New Roman"/>
                <a:cs typeface="Times New Roman"/>
              </a:rPr>
              <a:t>	}</a:t>
            </a:r>
            <a:endParaRPr lang="en-US" sz="1100" dirty="0">
              <a:solidFill>
                <a:schemeClr val="bg2">
                  <a:lumMod val="75000"/>
                </a:schemeClr>
              </a:solidFill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>
                <a:solidFill>
                  <a:schemeClr val="bg2">
                    <a:lumMod val="75000"/>
                  </a:schemeClr>
                </a:solidFill>
                <a:effectLst/>
                <a:latin typeface="Courier New"/>
                <a:ea typeface="Times New Roman"/>
                <a:cs typeface="Times New Roman"/>
              </a:rPr>
              <a:t>16 T-&gt;root-&gt;color = BLACK;</a:t>
            </a:r>
            <a:endParaRPr lang="en-US" sz="1100" dirty="0">
              <a:solidFill>
                <a:schemeClr val="bg2">
                  <a:lumMod val="75000"/>
                </a:schemeClr>
              </a:solidFill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100" dirty="0">
                <a:solidFill>
                  <a:schemeClr val="bg2">
                    <a:lumMod val="75000"/>
                  </a:schemeClr>
                </a:solidFill>
                <a:effectLst/>
                <a:latin typeface="Courier New"/>
                <a:ea typeface="Times New Roman"/>
                <a:cs typeface="Times New Roman"/>
              </a:rPr>
              <a:t>}</a:t>
            </a:r>
            <a:endParaRPr lang="en-US" sz="1100" dirty="0">
              <a:solidFill>
                <a:schemeClr val="bg2">
                  <a:lumMod val="75000"/>
                </a:schemeClr>
              </a:solidFill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 dirty="0">
                <a:effectLst/>
                <a:latin typeface="Courier New"/>
                <a:ea typeface="Malgun Gothic"/>
                <a:cs typeface="Times New Roman"/>
              </a:rPr>
              <a:t> </a:t>
            </a:r>
            <a:endParaRPr lang="en-US" sz="1100" dirty="0">
              <a:effectLst/>
              <a:latin typeface="Calibri"/>
              <a:ea typeface="Malgun Gothic"/>
              <a:cs typeface="Times New Roman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949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Red-Black Tree</a:t>
            </a:r>
            <a:br>
              <a:rPr lang="en-US" dirty="0" smtClean="0"/>
            </a:br>
            <a:r>
              <a:rPr lang="en-US" sz="3200" dirty="0" smtClean="0"/>
              <a:t>(</a:t>
            </a:r>
            <a:r>
              <a:rPr lang="en-US" sz="3200" dirty="0" err="1" smtClean="0"/>
              <a:t>RB_Insert_Fixup</a:t>
            </a:r>
            <a:r>
              <a:rPr lang="en-US" sz="3200" dirty="0" smtClean="0"/>
              <a:t> Operation)</a:t>
            </a:r>
            <a:endParaRPr lang="en-US" sz="3200" dirty="0"/>
          </a:p>
        </p:txBody>
      </p:sp>
      <p:sp>
        <p:nvSpPr>
          <p:cNvPr id="44" name="Slide Number Placeholder 4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4" name="Oval 3"/>
          <p:cNvSpPr/>
          <p:nvPr/>
        </p:nvSpPr>
        <p:spPr bwMode="auto">
          <a:xfrm>
            <a:off x="4495800" y="3581400"/>
            <a:ext cx="304800" cy="3048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</a:rPr>
              <a:t>11</a:t>
            </a:r>
          </a:p>
        </p:txBody>
      </p:sp>
      <p:sp>
        <p:nvSpPr>
          <p:cNvPr id="5" name="Oval 4"/>
          <p:cNvSpPr/>
          <p:nvPr/>
        </p:nvSpPr>
        <p:spPr bwMode="auto">
          <a:xfrm>
            <a:off x="2743200" y="39624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white"/>
                </a:solidFill>
              </a:rPr>
              <a:t>2</a:t>
            </a:r>
            <a:endParaRPr lang="en-US" sz="1100" b="1" dirty="0" smtClean="0">
              <a:solidFill>
                <a:prstClr val="white"/>
              </a:solidFill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6400800" y="3962400"/>
            <a:ext cx="304800" cy="3048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</a:rPr>
              <a:t>14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752600" y="4343400"/>
            <a:ext cx="304800" cy="3048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white"/>
                </a:solidFill>
              </a:rPr>
              <a:t>1</a:t>
            </a:r>
            <a:endParaRPr lang="en-US" sz="1100" b="1" dirty="0" smtClean="0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3733800" y="43434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</a:rPr>
              <a:t>7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7391400" y="43434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</a:rPr>
              <a:t>15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3276600" y="4876800"/>
            <a:ext cx="304800" cy="3048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white"/>
                </a:solidFill>
              </a:rPr>
              <a:t>5</a:t>
            </a:r>
            <a:endParaRPr lang="en-US" sz="1100" b="1" dirty="0" smtClean="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4191000" y="4876800"/>
            <a:ext cx="304800" cy="3048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white"/>
                </a:solidFill>
              </a:rPr>
              <a:t>8</a:t>
            </a:r>
            <a:endParaRPr lang="en-US" sz="1100" b="1" dirty="0" smtClean="0">
              <a:solidFill>
                <a:prstClr val="white"/>
              </a:solidFill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2971800" y="54102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</a:rPr>
              <a:t>4</a:t>
            </a:r>
          </a:p>
        </p:txBody>
      </p:sp>
      <p:cxnSp>
        <p:nvCxnSpPr>
          <p:cNvPr id="13" name="Straight Connector 12"/>
          <p:cNvCxnSpPr>
            <a:stCxn id="4" idx="2"/>
            <a:endCxn id="5" idx="7"/>
          </p:cNvCxnSpPr>
          <p:nvPr/>
        </p:nvCxnSpPr>
        <p:spPr bwMode="auto">
          <a:xfrm rot="10800000" flipV="1">
            <a:off x="3003364" y="3733799"/>
            <a:ext cx="1492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4" idx="6"/>
            <a:endCxn id="6" idx="1"/>
          </p:cNvCxnSpPr>
          <p:nvPr/>
        </p:nvCxnSpPr>
        <p:spPr bwMode="auto">
          <a:xfrm>
            <a:off x="4800600" y="3733800"/>
            <a:ext cx="16448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5" idx="2"/>
            <a:endCxn id="7" idx="7"/>
          </p:cNvCxnSpPr>
          <p:nvPr/>
        </p:nvCxnSpPr>
        <p:spPr bwMode="auto">
          <a:xfrm rot="10800000" flipV="1">
            <a:off x="2012764" y="4114799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5" idx="6"/>
            <a:endCxn id="8" idx="1"/>
          </p:cNvCxnSpPr>
          <p:nvPr/>
        </p:nvCxnSpPr>
        <p:spPr bwMode="auto">
          <a:xfrm>
            <a:off x="3048000" y="4114800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6" idx="6"/>
            <a:endCxn id="9" idx="1"/>
          </p:cNvCxnSpPr>
          <p:nvPr/>
        </p:nvCxnSpPr>
        <p:spPr bwMode="auto">
          <a:xfrm>
            <a:off x="6705600" y="4114800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8" idx="3"/>
            <a:endCxn id="10" idx="7"/>
          </p:cNvCxnSpPr>
          <p:nvPr/>
        </p:nvCxnSpPr>
        <p:spPr bwMode="auto">
          <a:xfrm rot="5400000">
            <a:off x="3498663" y="4641663"/>
            <a:ext cx="317874" cy="2416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8" idx="5"/>
            <a:endCxn id="11" idx="1"/>
          </p:cNvCxnSpPr>
          <p:nvPr/>
        </p:nvCxnSpPr>
        <p:spPr bwMode="auto">
          <a:xfrm rot="16200000" flipH="1">
            <a:off x="3955863" y="4641663"/>
            <a:ext cx="317874" cy="2416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10" idx="3"/>
            <a:endCxn id="12" idx="0"/>
          </p:cNvCxnSpPr>
          <p:nvPr/>
        </p:nvCxnSpPr>
        <p:spPr bwMode="auto">
          <a:xfrm rot="5400000">
            <a:off x="3086101" y="5175063"/>
            <a:ext cx="273237" cy="1970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6705600" y="3810000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sym typeface="Symbol"/>
              </a:rPr>
              <a:t>y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038600" y="4191000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  <a:sym typeface="Symbol"/>
              </a:rPr>
              <a:t>z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90600" y="5906869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prstClr val="black"/>
                </a:solidFill>
              </a:rPr>
              <a:t>Case1)</a:t>
            </a:r>
            <a:r>
              <a:rPr lang="en-US" sz="1200" dirty="0" smtClean="0">
                <a:solidFill>
                  <a:prstClr val="black"/>
                </a:solidFill>
              </a:rPr>
              <a:t> After node z is inserted, both z and </a:t>
            </a:r>
            <a:r>
              <a:rPr lang="en-US" sz="1200" dirty="0" err="1" smtClean="0">
                <a:solidFill>
                  <a:prstClr val="black"/>
                </a:solidFill>
              </a:rPr>
              <a:t>z’s</a:t>
            </a:r>
            <a:r>
              <a:rPr lang="en-US" sz="1200" dirty="0" smtClean="0">
                <a:solidFill>
                  <a:prstClr val="black"/>
                </a:solidFill>
              </a:rPr>
              <a:t> parent are red, violation of property 4. Since </a:t>
            </a:r>
            <a:r>
              <a:rPr lang="en-US" sz="1200" dirty="0" err="1" smtClean="0">
                <a:solidFill>
                  <a:prstClr val="black"/>
                </a:solidFill>
              </a:rPr>
              <a:t>z’s</a:t>
            </a:r>
            <a:r>
              <a:rPr lang="en-US" sz="1200" dirty="0" smtClean="0">
                <a:solidFill>
                  <a:prstClr val="black"/>
                </a:solidFill>
              </a:rPr>
              <a:t> uncle y is red, case1 in the code. We recolor nodes and move the pointer z up the tree result case 2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4495800" y="1447800"/>
            <a:ext cx="304800" cy="3048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</a:rPr>
              <a:t>11</a:t>
            </a:r>
          </a:p>
        </p:txBody>
      </p:sp>
      <p:sp>
        <p:nvSpPr>
          <p:cNvPr id="25" name="Oval 24"/>
          <p:cNvSpPr/>
          <p:nvPr/>
        </p:nvSpPr>
        <p:spPr bwMode="auto">
          <a:xfrm>
            <a:off x="2743200" y="18288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white"/>
                </a:solidFill>
              </a:rPr>
              <a:t>2</a:t>
            </a:r>
            <a:endParaRPr lang="en-US" sz="1100" b="1" dirty="0" smtClean="0">
              <a:solidFill>
                <a:prstClr val="white"/>
              </a:solidFill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6400800" y="1828800"/>
            <a:ext cx="304800" cy="3048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</a:rPr>
              <a:t>14</a:t>
            </a:r>
          </a:p>
        </p:txBody>
      </p:sp>
      <p:sp>
        <p:nvSpPr>
          <p:cNvPr id="27" name="Oval 26"/>
          <p:cNvSpPr/>
          <p:nvPr/>
        </p:nvSpPr>
        <p:spPr bwMode="auto">
          <a:xfrm>
            <a:off x="1752600" y="2209800"/>
            <a:ext cx="304800" cy="3048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white"/>
                </a:solidFill>
              </a:rPr>
              <a:t>1</a:t>
            </a:r>
            <a:endParaRPr lang="en-US" sz="1100" b="1" dirty="0" smtClean="0">
              <a:solidFill>
                <a:prstClr val="white"/>
              </a:solidFill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3733800" y="2209800"/>
            <a:ext cx="304800" cy="3048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</a:rPr>
              <a:t>7</a:t>
            </a:r>
          </a:p>
        </p:txBody>
      </p:sp>
      <p:sp>
        <p:nvSpPr>
          <p:cNvPr id="29" name="Oval 28"/>
          <p:cNvSpPr/>
          <p:nvPr/>
        </p:nvSpPr>
        <p:spPr bwMode="auto">
          <a:xfrm>
            <a:off x="7391400" y="22098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</a:rPr>
              <a:t>15</a:t>
            </a:r>
          </a:p>
        </p:txBody>
      </p:sp>
      <p:sp>
        <p:nvSpPr>
          <p:cNvPr id="30" name="Oval 29"/>
          <p:cNvSpPr/>
          <p:nvPr/>
        </p:nvSpPr>
        <p:spPr bwMode="auto">
          <a:xfrm>
            <a:off x="3276600" y="27432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white"/>
                </a:solidFill>
              </a:rPr>
              <a:t>5</a:t>
            </a:r>
            <a:endParaRPr lang="en-US" sz="1100" b="1" dirty="0" smtClean="0">
              <a:solidFill>
                <a:prstClr val="white"/>
              </a:solidFill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4191000" y="27432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white"/>
                </a:solidFill>
              </a:rPr>
              <a:t>8</a:t>
            </a:r>
            <a:endParaRPr lang="en-US" sz="1100" b="1" dirty="0" smtClean="0">
              <a:solidFill>
                <a:prstClr val="white"/>
              </a:solidFill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2971800" y="32766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</a:rPr>
              <a:t>4</a:t>
            </a:r>
          </a:p>
        </p:txBody>
      </p:sp>
      <p:cxnSp>
        <p:nvCxnSpPr>
          <p:cNvPr id="33" name="Straight Connector 32"/>
          <p:cNvCxnSpPr>
            <a:stCxn id="24" idx="2"/>
            <a:endCxn id="25" idx="7"/>
          </p:cNvCxnSpPr>
          <p:nvPr/>
        </p:nvCxnSpPr>
        <p:spPr bwMode="auto">
          <a:xfrm rot="10800000" flipV="1">
            <a:off x="3003364" y="1600199"/>
            <a:ext cx="1492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>
            <a:stCxn id="24" idx="6"/>
            <a:endCxn id="26" idx="1"/>
          </p:cNvCxnSpPr>
          <p:nvPr/>
        </p:nvCxnSpPr>
        <p:spPr bwMode="auto">
          <a:xfrm>
            <a:off x="4800600" y="1600200"/>
            <a:ext cx="16448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25" idx="2"/>
            <a:endCxn id="27" idx="7"/>
          </p:cNvCxnSpPr>
          <p:nvPr/>
        </p:nvCxnSpPr>
        <p:spPr bwMode="auto">
          <a:xfrm rot="10800000" flipV="1">
            <a:off x="2012764" y="1981199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25" idx="6"/>
            <a:endCxn id="28" idx="1"/>
          </p:cNvCxnSpPr>
          <p:nvPr/>
        </p:nvCxnSpPr>
        <p:spPr bwMode="auto">
          <a:xfrm>
            <a:off x="3048000" y="1981200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26" idx="6"/>
            <a:endCxn id="29" idx="1"/>
          </p:cNvCxnSpPr>
          <p:nvPr/>
        </p:nvCxnSpPr>
        <p:spPr bwMode="auto">
          <a:xfrm>
            <a:off x="6705600" y="1981200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>
            <a:stCxn id="28" idx="3"/>
            <a:endCxn id="30" idx="7"/>
          </p:cNvCxnSpPr>
          <p:nvPr/>
        </p:nvCxnSpPr>
        <p:spPr bwMode="auto">
          <a:xfrm rot="5400000">
            <a:off x="3498663" y="2508063"/>
            <a:ext cx="317874" cy="2416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>
            <a:stCxn id="28" idx="5"/>
            <a:endCxn id="31" idx="1"/>
          </p:cNvCxnSpPr>
          <p:nvPr/>
        </p:nvCxnSpPr>
        <p:spPr bwMode="auto">
          <a:xfrm rot="16200000" flipH="1">
            <a:off x="3955863" y="2508063"/>
            <a:ext cx="317874" cy="2416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>
            <a:stCxn id="30" idx="3"/>
            <a:endCxn id="32" idx="0"/>
          </p:cNvCxnSpPr>
          <p:nvPr/>
        </p:nvCxnSpPr>
        <p:spPr bwMode="auto">
          <a:xfrm rot="5400000">
            <a:off x="3086101" y="3041463"/>
            <a:ext cx="273237" cy="1970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" name="TextBox 40"/>
          <p:cNvSpPr txBox="1"/>
          <p:nvPr/>
        </p:nvSpPr>
        <p:spPr>
          <a:xfrm>
            <a:off x="4419600" y="2590800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sym typeface="Symbol"/>
              </a:rPr>
              <a:t>y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667000" y="3197423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  <a:sym typeface="Symbol"/>
              </a:rPr>
              <a:t>z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800600" y="2664023"/>
            <a:ext cx="1143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prstClr val="black"/>
                </a:solidFill>
              </a:rPr>
              <a:t>Case1)</a:t>
            </a:r>
            <a:endParaRPr lang="en-US" sz="1100" dirty="0">
              <a:solidFill>
                <a:prstClr val="black"/>
              </a:solidFill>
            </a:endParaRPr>
          </a:p>
        </p:txBody>
      </p:sp>
      <p:cxnSp>
        <p:nvCxnSpPr>
          <p:cNvPr id="45" name="Straight Arrow Connector 44"/>
          <p:cNvCxnSpPr>
            <a:stCxn id="43" idx="2"/>
          </p:cNvCxnSpPr>
          <p:nvPr/>
        </p:nvCxnSpPr>
        <p:spPr bwMode="auto">
          <a:xfrm flipH="1">
            <a:off x="5371307" y="2925633"/>
            <a:ext cx="793" cy="51285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304800" y="2890290"/>
            <a:ext cx="2864039" cy="2339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800" dirty="0">
                <a:latin typeface="Courier New"/>
                <a:ea typeface="Times New Roman"/>
                <a:cs typeface="Times New Roman"/>
              </a:rPr>
              <a:t>if (z-&gt;parent== z-&gt;parent-&gt;parent-&gt;left)</a:t>
            </a:r>
            <a:endParaRPr lang="en-US" sz="800" dirty="0">
              <a:latin typeface="Calibri"/>
              <a:ea typeface="Malgun Gothic"/>
              <a:cs typeface="Times New Roman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09600" y="3048000"/>
            <a:ext cx="182934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latin typeface="Courier New"/>
                <a:ea typeface="Times New Roman"/>
                <a:cs typeface="Times New Roman"/>
              </a:rPr>
              <a:t>y=z-&gt;parent-&gt;parent-</a:t>
            </a:r>
            <a:r>
              <a:rPr lang="en-US" sz="800" dirty="0" smtClean="0">
                <a:latin typeface="Courier New"/>
                <a:ea typeface="Times New Roman"/>
                <a:cs typeface="Times New Roman"/>
              </a:rPr>
              <a:t>&gt;right;</a:t>
            </a:r>
            <a:endParaRPr lang="en-US" sz="800" dirty="0"/>
          </a:p>
        </p:txBody>
      </p:sp>
      <p:sp>
        <p:nvSpPr>
          <p:cNvPr id="49" name="Rectangle 48"/>
          <p:cNvSpPr/>
          <p:nvPr/>
        </p:nvSpPr>
        <p:spPr>
          <a:xfrm>
            <a:off x="5486400" y="2743200"/>
            <a:ext cx="3657600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800" dirty="0" smtClean="0">
                <a:latin typeface="Courier New"/>
                <a:ea typeface="Times New Roman"/>
                <a:cs typeface="Times New Roman"/>
              </a:rPr>
              <a:t>if </a:t>
            </a:r>
            <a:r>
              <a:rPr lang="en-US" sz="800" dirty="0">
                <a:latin typeface="Courier New"/>
                <a:ea typeface="Times New Roman"/>
                <a:cs typeface="Times New Roman"/>
              </a:rPr>
              <a:t>(y-&gt;color == RED)</a:t>
            </a:r>
            <a:endParaRPr lang="en-US" sz="800" dirty="0"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800" dirty="0" smtClean="0">
                <a:latin typeface="Courier New"/>
                <a:ea typeface="Times New Roman"/>
                <a:cs typeface="Times New Roman"/>
              </a:rPr>
              <a:t>{</a:t>
            </a:r>
            <a:endParaRPr lang="en-US" sz="800" dirty="0"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800" dirty="0">
                <a:latin typeface="Courier New"/>
                <a:ea typeface="Times New Roman"/>
                <a:cs typeface="Times New Roman"/>
              </a:rPr>
              <a:t>	z-&gt;parent-&gt;color = BLACK;		</a:t>
            </a:r>
            <a:r>
              <a:rPr lang="en-US" sz="800" dirty="0">
                <a:latin typeface="Courier New"/>
                <a:ea typeface="MS Mincho"/>
                <a:cs typeface="Times New Roman"/>
              </a:rPr>
              <a:t>//</a:t>
            </a:r>
            <a:r>
              <a:rPr lang="en-US" sz="800" dirty="0">
                <a:latin typeface="Courier New"/>
                <a:ea typeface="Times New Roman"/>
                <a:cs typeface="Times New Roman"/>
              </a:rPr>
              <a:t>Case 1</a:t>
            </a:r>
            <a:endParaRPr lang="en-US" sz="800" dirty="0"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800" dirty="0">
                <a:latin typeface="Courier New"/>
                <a:ea typeface="Times New Roman"/>
                <a:cs typeface="Times New Roman"/>
              </a:rPr>
              <a:t>	y-&gt;color = BLACK;			</a:t>
            </a:r>
            <a:r>
              <a:rPr lang="en-US" sz="800" dirty="0">
                <a:latin typeface="Courier New"/>
                <a:ea typeface="MS Mincho"/>
                <a:cs typeface="Times New Roman"/>
              </a:rPr>
              <a:t>//</a:t>
            </a:r>
            <a:r>
              <a:rPr lang="en-US" sz="800" dirty="0">
                <a:latin typeface="Courier New"/>
                <a:ea typeface="Times New Roman"/>
                <a:cs typeface="Times New Roman"/>
              </a:rPr>
              <a:t>Case 1</a:t>
            </a:r>
            <a:endParaRPr lang="en-US" sz="800" dirty="0"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800" dirty="0">
                <a:latin typeface="Courier New"/>
                <a:ea typeface="Times New Roman"/>
                <a:cs typeface="Times New Roman"/>
              </a:rPr>
              <a:t>	z-&gt;parent-&gt;parent-&gt;color= RED;	</a:t>
            </a:r>
            <a:r>
              <a:rPr lang="en-US" sz="800" dirty="0">
                <a:latin typeface="Courier New"/>
                <a:ea typeface="MS Mincho"/>
                <a:cs typeface="Times New Roman"/>
              </a:rPr>
              <a:t>//</a:t>
            </a:r>
            <a:r>
              <a:rPr lang="en-US" sz="800" dirty="0">
                <a:latin typeface="Courier New"/>
                <a:ea typeface="Times New Roman"/>
                <a:cs typeface="Times New Roman"/>
              </a:rPr>
              <a:t>Case 1</a:t>
            </a:r>
            <a:endParaRPr lang="en-US" sz="800" dirty="0"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800" dirty="0">
                <a:latin typeface="Courier New"/>
                <a:ea typeface="Times New Roman"/>
                <a:cs typeface="Times New Roman"/>
              </a:rPr>
              <a:t>	z = z-&gt;parent-&gt;parent;		</a:t>
            </a:r>
            <a:r>
              <a:rPr lang="en-US" sz="800" dirty="0">
                <a:latin typeface="Courier New"/>
                <a:ea typeface="MS Mincho"/>
                <a:cs typeface="Times New Roman"/>
              </a:rPr>
              <a:t>//</a:t>
            </a:r>
            <a:r>
              <a:rPr lang="en-US" sz="800" dirty="0">
                <a:latin typeface="Courier New"/>
                <a:ea typeface="Times New Roman"/>
                <a:cs typeface="Times New Roman"/>
              </a:rPr>
              <a:t>Case 1</a:t>
            </a:r>
            <a:endParaRPr lang="en-US" sz="800" dirty="0"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800" dirty="0" smtClean="0">
                <a:latin typeface="Courier New"/>
                <a:ea typeface="Times New Roman"/>
                <a:cs typeface="Times New Roman"/>
              </a:rPr>
              <a:t>}</a:t>
            </a:r>
            <a:endParaRPr lang="en-US" sz="800" dirty="0">
              <a:latin typeface="Calibri"/>
              <a:ea typeface="Malgun Gothic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4399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reeform 47"/>
          <p:cNvSpPr/>
          <p:nvPr/>
        </p:nvSpPr>
        <p:spPr bwMode="auto">
          <a:xfrm>
            <a:off x="2552131" y="1746913"/>
            <a:ext cx="1680596" cy="907762"/>
          </a:xfrm>
          <a:custGeom>
            <a:avLst/>
            <a:gdLst>
              <a:gd name="connsiteX0" fmla="*/ 81887 w 1680596"/>
              <a:gd name="connsiteY0" fmla="*/ 0 h 907762"/>
              <a:gd name="connsiteX1" fmla="*/ 81887 w 1680596"/>
              <a:gd name="connsiteY1" fmla="*/ 0 h 907762"/>
              <a:gd name="connsiteX2" fmla="*/ 13648 w 1680596"/>
              <a:gd name="connsiteY2" fmla="*/ 150126 h 907762"/>
              <a:gd name="connsiteX3" fmla="*/ 0 w 1680596"/>
              <a:gd name="connsiteY3" fmla="*/ 259308 h 907762"/>
              <a:gd name="connsiteX4" fmla="*/ 27296 w 1680596"/>
              <a:gd name="connsiteY4" fmla="*/ 368490 h 907762"/>
              <a:gd name="connsiteX5" fmla="*/ 68239 w 1680596"/>
              <a:gd name="connsiteY5" fmla="*/ 409433 h 907762"/>
              <a:gd name="connsiteX6" fmla="*/ 177421 w 1680596"/>
              <a:gd name="connsiteY6" fmla="*/ 504968 h 907762"/>
              <a:gd name="connsiteX7" fmla="*/ 218365 w 1680596"/>
              <a:gd name="connsiteY7" fmla="*/ 532263 h 907762"/>
              <a:gd name="connsiteX8" fmla="*/ 327547 w 1680596"/>
              <a:gd name="connsiteY8" fmla="*/ 559559 h 907762"/>
              <a:gd name="connsiteX9" fmla="*/ 409433 w 1680596"/>
              <a:gd name="connsiteY9" fmla="*/ 586854 h 907762"/>
              <a:gd name="connsiteX10" fmla="*/ 450376 w 1680596"/>
              <a:gd name="connsiteY10" fmla="*/ 614150 h 907762"/>
              <a:gd name="connsiteX11" fmla="*/ 614150 w 1680596"/>
              <a:gd name="connsiteY11" fmla="*/ 655093 h 907762"/>
              <a:gd name="connsiteX12" fmla="*/ 696036 w 1680596"/>
              <a:gd name="connsiteY12" fmla="*/ 682388 h 907762"/>
              <a:gd name="connsiteX13" fmla="*/ 736979 w 1680596"/>
              <a:gd name="connsiteY13" fmla="*/ 696036 h 907762"/>
              <a:gd name="connsiteX14" fmla="*/ 818866 w 1680596"/>
              <a:gd name="connsiteY14" fmla="*/ 709684 h 907762"/>
              <a:gd name="connsiteX15" fmla="*/ 928048 w 1680596"/>
              <a:gd name="connsiteY15" fmla="*/ 764275 h 907762"/>
              <a:gd name="connsiteX16" fmla="*/ 1023582 w 1680596"/>
              <a:gd name="connsiteY16" fmla="*/ 791571 h 907762"/>
              <a:gd name="connsiteX17" fmla="*/ 1064526 w 1680596"/>
              <a:gd name="connsiteY17" fmla="*/ 818866 h 907762"/>
              <a:gd name="connsiteX18" fmla="*/ 1160060 w 1680596"/>
              <a:gd name="connsiteY18" fmla="*/ 846162 h 907762"/>
              <a:gd name="connsiteX19" fmla="*/ 1201003 w 1680596"/>
              <a:gd name="connsiteY19" fmla="*/ 859809 h 907762"/>
              <a:gd name="connsiteX20" fmla="*/ 1337481 w 1680596"/>
              <a:gd name="connsiteY20" fmla="*/ 873457 h 907762"/>
              <a:gd name="connsiteX21" fmla="*/ 1596788 w 1680596"/>
              <a:gd name="connsiteY21" fmla="*/ 873457 h 907762"/>
              <a:gd name="connsiteX22" fmla="*/ 1624084 w 1680596"/>
              <a:gd name="connsiteY22" fmla="*/ 832514 h 907762"/>
              <a:gd name="connsiteX23" fmla="*/ 1665027 w 1680596"/>
              <a:gd name="connsiteY23" fmla="*/ 750627 h 907762"/>
              <a:gd name="connsiteX24" fmla="*/ 1651379 w 1680596"/>
              <a:gd name="connsiteY24" fmla="*/ 655093 h 907762"/>
              <a:gd name="connsiteX25" fmla="*/ 1596788 w 1680596"/>
              <a:gd name="connsiteY25" fmla="*/ 573206 h 907762"/>
              <a:gd name="connsiteX26" fmla="*/ 1569493 w 1680596"/>
              <a:gd name="connsiteY26" fmla="*/ 532263 h 907762"/>
              <a:gd name="connsiteX27" fmla="*/ 1528550 w 1680596"/>
              <a:gd name="connsiteY27" fmla="*/ 450377 h 907762"/>
              <a:gd name="connsiteX28" fmla="*/ 1446663 w 1680596"/>
              <a:gd name="connsiteY28" fmla="*/ 395786 h 907762"/>
              <a:gd name="connsiteX29" fmla="*/ 1364776 w 1680596"/>
              <a:gd name="connsiteY29" fmla="*/ 341194 h 907762"/>
              <a:gd name="connsiteX30" fmla="*/ 1323833 w 1680596"/>
              <a:gd name="connsiteY30" fmla="*/ 313899 h 907762"/>
              <a:gd name="connsiteX31" fmla="*/ 1282890 w 1680596"/>
              <a:gd name="connsiteY31" fmla="*/ 286603 h 907762"/>
              <a:gd name="connsiteX32" fmla="*/ 1228299 w 1680596"/>
              <a:gd name="connsiteY32" fmla="*/ 272956 h 907762"/>
              <a:gd name="connsiteX33" fmla="*/ 1146412 w 1680596"/>
              <a:gd name="connsiteY33" fmla="*/ 245660 h 907762"/>
              <a:gd name="connsiteX34" fmla="*/ 1037230 w 1680596"/>
              <a:gd name="connsiteY34" fmla="*/ 232012 h 907762"/>
              <a:gd name="connsiteX35" fmla="*/ 996287 w 1680596"/>
              <a:gd name="connsiteY35" fmla="*/ 218365 h 907762"/>
              <a:gd name="connsiteX36" fmla="*/ 941696 w 1680596"/>
              <a:gd name="connsiteY36" fmla="*/ 191069 h 907762"/>
              <a:gd name="connsiteX37" fmla="*/ 859809 w 1680596"/>
              <a:gd name="connsiteY37" fmla="*/ 177421 h 907762"/>
              <a:gd name="connsiteX38" fmla="*/ 682388 w 1680596"/>
              <a:gd name="connsiteY38" fmla="*/ 150126 h 907762"/>
              <a:gd name="connsiteX39" fmla="*/ 600502 w 1680596"/>
              <a:gd name="connsiteY39" fmla="*/ 122830 h 907762"/>
              <a:gd name="connsiteX40" fmla="*/ 559559 w 1680596"/>
              <a:gd name="connsiteY40" fmla="*/ 109183 h 907762"/>
              <a:gd name="connsiteX41" fmla="*/ 436729 w 1680596"/>
              <a:gd name="connsiteY41" fmla="*/ 95535 h 907762"/>
              <a:gd name="connsiteX42" fmla="*/ 354842 w 1680596"/>
              <a:gd name="connsiteY42" fmla="*/ 81887 h 907762"/>
              <a:gd name="connsiteX43" fmla="*/ 177421 w 1680596"/>
              <a:gd name="connsiteY43" fmla="*/ 68239 h 907762"/>
              <a:gd name="connsiteX44" fmla="*/ 27296 w 1680596"/>
              <a:gd name="connsiteY44" fmla="*/ 40944 h 907762"/>
              <a:gd name="connsiteX45" fmla="*/ 95535 w 1680596"/>
              <a:gd name="connsiteY45" fmla="*/ 54591 h 907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1680596" h="907762">
                <a:moveTo>
                  <a:pt x="81887" y="0"/>
                </a:moveTo>
                <a:lnTo>
                  <a:pt x="81887" y="0"/>
                </a:lnTo>
                <a:cubicBezTo>
                  <a:pt x="74434" y="14906"/>
                  <a:pt x="21223" y="108462"/>
                  <a:pt x="13648" y="150126"/>
                </a:cubicBezTo>
                <a:cubicBezTo>
                  <a:pt x="7087" y="186212"/>
                  <a:pt x="4549" y="222914"/>
                  <a:pt x="0" y="259308"/>
                </a:cubicBezTo>
                <a:cubicBezTo>
                  <a:pt x="1969" y="269152"/>
                  <a:pt x="15305" y="350504"/>
                  <a:pt x="27296" y="368490"/>
                </a:cubicBezTo>
                <a:cubicBezTo>
                  <a:pt x="38002" y="384549"/>
                  <a:pt x="55883" y="394606"/>
                  <a:pt x="68239" y="409433"/>
                </a:cubicBezTo>
                <a:cubicBezTo>
                  <a:pt x="139320" y="494731"/>
                  <a:pt x="30712" y="407163"/>
                  <a:pt x="177421" y="504968"/>
                </a:cubicBezTo>
                <a:cubicBezTo>
                  <a:pt x="191069" y="514067"/>
                  <a:pt x="202804" y="527076"/>
                  <a:pt x="218365" y="532263"/>
                </a:cubicBezTo>
                <a:cubicBezTo>
                  <a:pt x="342583" y="573670"/>
                  <a:pt x="146408" y="510158"/>
                  <a:pt x="327547" y="559559"/>
                </a:cubicBezTo>
                <a:cubicBezTo>
                  <a:pt x="355305" y="567129"/>
                  <a:pt x="385494" y="570894"/>
                  <a:pt x="409433" y="586854"/>
                </a:cubicBezTo>
                <a:cubicBezTo>
                  <a:pt x="423081" y="595953"/>
                  <a:pt x="435387" y="607488"/>
                  <a:pt x="450376" y="614150"/>
                </a:cubicBezTo>
                <a:cubicBezTo>
                  <a:pt x="515256" y="642986"/>
                  <a:pt x="545488" y="643649"/>
                  <a:pt x="614150" y="655093"/>
                </a:cubicBezTo>
                <a:lnTo>
                  <a:pt x="696036" y="682388"/>
                </a:lnTo>
                <a:cubicBezTo>
                  <a:pt x="709684" y="686937"/>
                  <a:pt x="722789" y="693671"/>
                  <a:pt x="736979" y="696036"/>
                </a:cubicBezTo>
                <a:lnTo>
                  <a:pt x="818866" y="709684"/>
                </a:lnTo>
                <a:cubicBezTo>
                  <a:pt x="855260" y="727881"/>
                  <a:pt x="888573" y="754406"/>
                  <a:pt x="928048" y="764275"/>
                </a:cubicBezTo>
                <a:cubicBezTo>
                  <a:pt x="945541" y="768648"/>
                  <a:pt x="1004001" y="781781"/>
                  <a:pt x="1023582" y="791571"/>
                </a:cubicBezTo>
                <a:cubicBezTo>
                  <a:pt x="1038253" y="798906"/>
                  <a:pt x="1049855" y="811531"/>
                  <a:pt x="1064526" y="818866"/>
                </a:cubicBezTo>
                <a:cubicBezTo>
                  <a:pt x="1086342" y="829774"/>
                  <a:pt x="1139652" y="840331"/>
                  <a:pt x="1160060" y="846162"/>
                </a:cubicBezTo>
                <a:cubicBezTo>
                  <a:pt x="1173892" y="850114"/>
                  <a:pt x="1186784" y="857622"/>
                  <a:pt x="1201003" y="859809"/>
                </a:cubicBezTo>
                <a:cubicBezTo>
                  <a:pt x="1246191" y="866761"/>
                  <a:pt x="1291988" y="868908"/>
                  <a:pt x="1337481" y="873457"/>
                </a:cubicBezTo>
                <a:cubicBezTo>
                  <a:pt x="1437127" y="898369"/>
                  <a:pt x="1450992" y="907762"/>
                  <a:pt x="1596788" y="873457"/>
                </a:cubicBezTo>
                <a:cubicBezTo>
                  <a:pt x="1612755" y="869700"/>
                  <a:pt x="1616748" y="847185"/>
                  <a:pt x="1624084" y="832514"/>
                </a:cubicBezTo>
                <a:cubicBezTo>
                  <a:pt x="1680596" y="719492"/>
                  <a:pt x="1586793" y="867982"/>
                  <a:pt x="1665027" y="750627"/>
                </a:cubicBezTo>
                <a:cubicBezTo>
                  <a:pt x="1660478" y="718782"/>
                  <a:pt x="1662927" y="685117"/>
                  <a:pt x="1651379" y="655093"/>
                </a:cubicBezTo>
                <a:cubicBezTo>
                  <a:pt x="1639603" y="624474"/>
                  <a:pt x="1614985" y="600502"/>
                  <a:pt x="1596788" y="573206"/>
                </a:cubicBezTo>
                <a:cubicBezTo>
                  <a:pt x="1587690" y="559558"/>
                  <a:pt x="1574680" y="547824"/>
                  <a:pt x="1569493" y="532263"/>
                </a:cubicBezTo>
                <a:cubicBezTo>
                  <a:pt x="1559758" y="503059"/>
                  <a:pt x="1553449" y="472164"/>
                  <a:pt x="1528550" y="450377"/>
                </a:cubicBezTo>
                <a:cubicBezTo>
                  <a:pt x="1503862" y="428775"/>
                  <a:pt x="1473959" y="413983"/>
                  <a:pt x="1446663" y="395786"/>
                </a:cubicBezTo>
                <a:lnTo>
                  <a:pt x="1364776" y="341194"/>
                </a:lnTo>
                <a:lnTo>
                  <a:pt x="1323833" y="313899"/>
                </a:lnTo>
                <a:cubicBezTo>
                  <a:pt x="1310185" y="304800"/>
                  <a:pt x="1298803" y="290581"/>
                  <a:pt x="1282890" y="286603"/>
                </a:cubicBezTo>
                <a:cubicBezTo>
                  <a:pt x="1264693" y="282054"/>
                  <a:pt x="1246265" y="278346"/>
                  <a:pt x="1228299" y="272956"/>
                </a:cubicBezTo>
                <a:cubicBezTo>
                  <a:pt x="1200740" y="264688"/>
                  <a:pt x="1174962" y="249229"/>
                  <a:pt x="1146412" y="245660"/>
                </a:cubicBezTo>
                <a:lnTo>
                  <a:pt x="1037230" y="232012"/>
                </a:lnTo>
                <a:cubicBezTo>
                  <a:pt x="1023582" y="227463"/>
                  <a:pt x="1009510" y="224032"/>
                  <a:pt x="996287" y="218365"/>
                </a:cubicBezTo>
                <a:cubicBezTo>
                  <a:pt x="977587" y="210351"/>
                  <a:pt x="961183" y="196915"/>
                  <a:pt x="941696" y="191069"/>
                </a:cubicBezTo>
                <a:cubicBezTo>
                  <a:pt x="915191" y="183117"/>
                  <a:pt x="887035" y="182371"/>
                  <a:pt x="859809" y="177421"/>
                </a:cubicBezTo>
                <a:cubicBezTo>
                  <a:pt x="722270" y="152414"/>
                  <a:pt x="867295" y="173240"/>
                  <a:pt x="682388" y="150126"/>
                </a:cubicBezTo>
                <a:lnTo>
                  <a:pt x="600502" y="122830"/>
                </a:lnTo>
                <a:cubicBezTo>
                  <a:pt x="586854" y="118281"/>
                  <a:pt x="573857" y="110772"/>
                  <a:pt x="559559" y="109183"/>
                </a:cubicBezTo>
                <a:cubicBezTo>
                  <a:pt x="518616" y="104634"/>
                  <a:pt x="477563" y="100980"/>
                  <a:pt x="436729" y="95535"/>
                </a:cubicBezTo>
                <a:cubicBezTo>
                  <a:pt x="409300" y="91878"/>
                  <a:pt x="382362" y="84784"/>
                  <a:pt x="354842" y="81887"/>
                </a:cubicBezTo>
                <a:cubicBezTo>
                  <a:pt x="295853" y="75678"/>
                  <a:pt x="236561" y="72788"/>
                  <a:pt x="177421" y="68239"/>
                </a:cubicBezTo>
                <a:cubicBezTo>
                  <a:pt x="106196" y="20756"/>
                  <a:pt x="152880" y="40944"/>
                  <a:pt x="27296" y="40944"/>
                </a:cubicBezTo>
                <a:lnTo>
                  <a:pt x="95535" y="54591"/>
                </a:lnTo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Red-Black Tree</a:t>
            </a:r>
            <a:br>
              <a:rPr lang="en-US" dirty="0" smtClean="0"/>
            </a:br>
            <a:r>
              <a:rPr lang="en-US" sz="3200" dirty="0" smtClean="0"/>
              <a:t>(</a:t>
            </a:r>
            <a:r>
              <a:rPr lang="en-US" sz="3200" dirty="0" err="1" smtClean="0"/>
              <a:t>RB_Insert_Fixup</a:t>
            </a:r>
            <a:r>
              <a:rPr lang="en-US" sz="3200" dirty="0" smtClean="0"/>
              <a:t> Operation)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Oval 5"/>
          <p:cNvSpPr/>
          <p:nvPr/>
        </p:nvSpPr>
        <p:spPr bwMode="auto">
          <a:xfrm>
            <a:off x="4495800" y="4114800"/>
            <a:ext cx="304800" cy="3048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</a:rPr>
              <a:t>11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2743200" y="44958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white"/>
                </a:solidFill>
              </a:rPr>
              <a:t>7</a:t>
            </a:r>
            <a:endParaRPr lang="en-US" sz="1100" b="1" dirty="0" smtClean="0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6400800" y="4495800"/>
            <a:ext cx="304800" cy="3048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</a:rPr>
              <a:t>14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1752600" y="48768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white"/>
                </a:solidFill>
              </a:rPr>
              <a:t>2</a:t>
            </a:r>
            <a:endParaRPr lang="en-US" sz="1100" b="1" dirty="0" smtClean="0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3733800" y="4876800"/>
            <a:ext cx="304800" cy="3048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white"/>
                </a:solidFill>
              </a:rPr>
              <a:t>8</a:t>
            </a:r>
            <a:endParaRPr lang="en-US" sz="1100" b="1" dirty="0" smtClean="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7391400" y="48768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</a:rPr>
              <a:t>15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2209800" y="5410200"/>
            <a:ext cx="304800" cy="3048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white"/>
                </a:solidFill>
              </a:rPr>
              <a:t>5</a:t>
            </a:r>
            <a:endParaRPr lang="en-US" sz="1100" b="1" dirty="0" smtClean="0">
              <a:solidFill>
                <a:prstClr val="white"/>
              </a:solidFill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1219200" y="5410200"/>
            <a:ext cx="304800" cy="3048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white"/>
                </a:solidFill>
              </a:rPr>
              <a:t>1</a:t>
            </a:r>
            <a:endParaRPr lang="en-US" sz="1100" b="1" dirty="0" smtClean="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1905000" y="59436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</a:rPr>
              <a:t>4</a:t>
            </a:r>
          </a:p>
        </p:txBody>
      </p:sp>
      <p:cxnSp>
        <p:nvCxnSpPr>
          <p:cNvPr id="15" name="Straight Connector 14"/>
          <p:cNvCxnSpPr>
            <a:stCxn id="6" idx="2"/>
            <a:endCxn id="7" idx="7"/>
          </p:cNvCxnSpPr>
          <p:nvPr/>
        </p:nvCxnSpPr>
        <p:spPr bwMode="auto">
          <a:xfrm rot="10800000" flipV="1">
            <a:off x="3003364" y="4267199"/>
            <a:ext cx="1492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6" idx="6"/>
            <a:endCxn id="8" idx="1"/>
          </p:cNvCxnSpPr>
          <p:nvPr/>
        </p:nvCxnSpPr>
        <p:spPr bwMode="auto">
          <a:xfrm>
            <a:off x="4800600" y="4267200"/>
            <a:ext cx="16448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7" idx="2"/>
            <a:endCxn id="9" idx="7"/>
          </p:cNvCxnSpPr>
          <p:nvPr/>
        </p:nvCxnSpPr>
        <p:spPr bwMode="auto">
          <a:xfrm rot="10800000" flipV="1">
            <a:off x="2012764" y="4648199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7" idx="6"/>
            <a:endCxn id="10" idx="1"/>
          </p:cNvCxnSpPr>
          <p:nvPr/>
        </p:nvCxnSpPr>
        <p:spPr bwMode="auto">
          <a:xfrm>
            <a:off x="3048000" y="4648200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8" idx="6"/>
            <a:endCxn id="11" idx="1"/>
          </p:cNvCxnSpPr>
          <p:nvPr/>
        </p:nvCxnSpPr>
        <p:spPr bwMode="auto">
          <a:xfrm>
            <a:off x="6705600" y="4648200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12" idx="3"/>
            <a:endCxn id="14" idx="0"/>
          </p:cNvCxnSpPr>
          <p:nvPr/>
        </p:nvCxnSpPr>
        <p:spPr bwMode="auto">
          <a:xfrm rot="5400000">
            <a:off x="2019301" y="5708463"/>
            <a:ext cx="273237" cy="1970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6705600" y="4343400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sym typeface="Symbol"/>
              </a:rPr>
              <a:t>y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676400" y="4572000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  <a:sym typeface="Symbol"/>
              </a:rPr>
              <a:t>z</a:t>
            </a:r>
            <a:endParaRPr lang="en-US" sz="1400" dirty="0">
              <a:solidFill>
                <a:prstClr val="black"/>
              </a:solidFill>
            </a:endParaRPr>
          </a:p>
        </p:txBody>
      </p:sp>
      <p:cxnSp>
        <p:nvCxnSpPr>
          <p:cNvPr id="26" name="Straight Connector 25"/>
          <p:cNvCxnSpPr>
            <a:stCxn id="9" idx="5"/>
            <a:endCxn id="12" idx="1"/>
          </p:cNvCxnSpPr>
          <p:nvPr/>
        </p:nvCxnSpPr>
        <p:spPr bwMode="auto">
          <a:xfrm rot="16200000" flipH="1">
            <a:off x="1974663" y="5175063"/>
            <a:ext cx="317874" cy="2416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9" idx="3"/>
            <a:endCxn id="13" idx="7"/>
          </p:cNvCxnSpPr>
          <p:nvPr/>
        </p:nvCxnSpPr>
        <p:spPr bwMode="auto">
          <a:xfrm rot="5400000">
            <a:off x="1479363" y="5136963"/>
            <a:ext cx="317874" cy="3178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" name="Oval 28"/>
          <p:cNvSpPr/>
          <p:nvPr/>
        </p:nvSpPr>
        <p:spPr bwMode="auto">
          <a:xfrm>
            <a:off x="4495800" y="1524000"/>
            <a:ext cx="304800" cy="3048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</a:rPr>
              <a:t>11</a:t>
            </a:r>
          </a:p>
        </p:txBody>
      </p:sp>
      <p:sp>
        <p:nvSpPr>
          <p:cNvPr id="30" name="Oval 29"/>
          <p:cNvSpPr/>
          <p:nvPr/>
        </p:nvSpPr>
        <p:spPr bwMode="auto">
          <a:xfrm>
            <a:off x="2743200" y="19050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white"/>
                </a:solidFill>
              </a:rPr>
              <a:t>2</a:t>
            </a:r>
            <a:endParaRPr lang="en-US" sz="1100" b="1" dirty="0" smtClean="0">
              <a:solidFill>
                <a:prstClr val="white"/>
              </a:solidFill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6400800" y="1905000"/>
            <a:ext cx="304800" cy="3048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</a:rPr>
              <a:t>14</a:t>
            </a:r>
          </a:p>
        </p:txBody>
      </p:sp>
      <p:sp>
        <p:nvSpPr>
          <p:cNvPr id="32" name="Oval 31"/>
          <p:cNvSpPr/>
          <p:nvPr/>
        </p:nvSpPr>
        <p:spPr bwMode="auto">
          <a:xfrm>
            <a:off x="1752600" y="2286000"/>
            <a:ext cx="304800" cy="3048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white"/>
                </a:solidFill>
              </a:rPr>
              <a:t>1</a:t>
            </a:r>
            <a:endParaRPr lang="en-US" sz="1100" b="1" dirty="0" smtClean="0">
              <a:solidFill>
                <a:prstClr val="white"/>
              </a:solidFill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3733800" y="22860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</a:rPr>
              <a:t>7</a:t>
            </a:r>
          </a:p>
        </p:txBody>
      </p:sp>
      <p:sp>
        <p:nvSpPr>
          <p:cNvPr id="34" name="Oval 33"/>
          <p:cNvSpPr/>
          <p:nvPr/>
        </p:nvSpPr>
        <p:spPr bwMode="auto">
          <a:xfrm>
            <a:off x="7391400" y="22860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</a:rPr>
              <a:t>15</a:t>
            </a:r>
          </a:p>
        </p:txBody>
      </p:sp>
      <p:sp>
        <p:nvSpPr>
          <p:cNvPr id="35" name="Oval 34"/>
          <p:cNvSpPr/>
          <p:nvPr/>
        </p:nvSpPr>
        <p:spPr bwMode="auto">
          <a:xfrm>
            <a:off x="3276600" y="2819400"/>
            <a:ext cx="304800" cy="3048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white"/>
                </a:solidFill>
              </a:rPr>
              <a:t>5</a:t>
            </a:r>
            <a:endParaRPr lang="en-US" sz="1100" b="1" dirty="0" smtClean="0">
              <a:solidFill>
                <a:prstClr val="white"/>
              </a:solidFill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4191000" y="2819400"/>
            <a:ext cx="304800" cy="3048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white"/>
                </a:solidFill>
              </a:rPr>
              <a:t>8</a:t>
            </a:r>
            <a:endParaRPr lang="en-US" sz="1100" b="1" dirty="0" smtClean="0">
              <a:solidFill>
                <a:prstClr val="white"/>
              </a:solidFill>
            </a:endParaRPr>
          </a:p>
        </p:txBody>
      </p:sp>
      <p:sp>
        <p:nvSpPr>
          <p:cNvPr id="37" name="Oval 36"/>
          <p:cNvSpPr/>
          <p:nvPr/>
        </p:nvSpPr>
        <p:spPr bwMode="auto">
          <a:xfrm>
            <a:off x="2971800" y="33528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</a:rPr>
              <a:t>4</a:t>
            </a:r>
          </a:p>
        </p:txBody>
      </p:sp>
      <p:cxnSp>
        <p:nvCxnSpPr>
          <p:cNvPr id="38" name="Straight Connector 37"/>
          <p:cNvCxnSpPr>
            <a:stCxn id="29" idx="2"/>
            <a:endCxn id="30" idx="7"/>
          </p:cNvCxnSpPr>
          <p:nvPr/>
        </p:nvCxnSpPr>
        <p:spPr bwMode="auto">
          <a:xfrm rot="10800000" flipV="1">
            <a:off x="3003364" y="1676399"/>
            <a:ext cx="1492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>
            <a:stCxn id="29" idx="6"/>
            <a:endCxn id="31" idx="1"/>
          </p:cNvCxnSpPr>
          <p:nvPr/>
        </p:nvCxnSpPr>
        <p:spPr bwMode="auto">
          <a:xfrm>
            <a:off x="4800600" y="1676400"/>
            <a:ext cx="16448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>
            <a:stCxn id="30" idx="2"/>
            <a:endCxn id="32" idx="7"/>
          </p:cNvCxnSpPr>
          <p:nvPr/>
        </p:nvCxnSpPr>
        <p:spPr bwMode="auto">
          <a:xfrm rot="10800000" flipV="1">
            <a:off x="2012764" y="2057399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30" idx="6"/>
            <a:endCxn id="33" idx="1"/>
          </p:cNvCxnSpPr>
          <p:nvPr/>
        </p:nvCxnSpPr>
        <p:spPr bwMode="auto">
          <a:xfrm>
            <a:off x="3048000" y="2057400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>
            <a:stCxn id="31" idx="6"/>
            <a:endCxn id="34" idx="1"/>
          </p:cNvCxnSpPr>
          <p:nvPr/>
        </p:nvCxnSpPr>
        <p:spPr bwMode="auto">
          <a:xfrm>
            <a:off x="6705600" y="2057400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33" idx="3"/>
            <a:endCxn id="35" idx="7"/>
          </p:cNvCxnSpPr>
          <p:nvPr/>
        </p:nvCxnSpPr>
        <p:spPr bwMode="auto">
          <a:xfrm rot="5400000">
            <a:off x="3498663" y="2584263"/>
            <a:ext cx="317874" cy="2416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33" idx="5"/>
            <a:endCxn id="36" idx="1"/>
          </p:cNvCxnSpPr>
          <p:nvPr/>
        </p:nvCxnSpPr>
        <p:spPr bwMode="auto">
          <a:xfrm rot="16200000" flipH="1">
            <a:off x="3955863" y="2584263"/>
            <a:ext cx="317874" cy="2416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>
            <a:stCxn id="35" idx="3"/>
            <a:endCxn id="37" idx="0"/>
          </p:cNvCxnSpPr>
          <p:nvPr/>
        </p:nvCxnSpPr>
        <p:spPr bwMode="auto">
          <a:xfrm rot="5400000">
            <a:off x="3086101" y="3117663"/>
            <a:ext cx="273237" cy="1970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" name="TextBox 45"/>
          <p:cNvSpPr txBox="1"/>
          <p:nvPr/>
        </p:nvSpPr>
        <p:spPr>
          <a:xfrm>
            <a:off x="6705600" y="1752600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sym typeface="Symbol"/>
              </a:rPr>
              <a:t>y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038600" y="2133600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  <a:sym typeface="Symbol"/>
              </a:rPr>
              <a:t>z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029200" y="2664023"/>
            <a:ext cx="1143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</a:rPr>
              <a:t>Case2)</a:t>
            </a:r>
            <a:endParaRPr lang="en-US" sz="1400" dirty="0">
              <a:solidFill>
                <a:prstClr val="black"/>
              </a:solidFill>
            </a:endParaRPr>
          </a:p>
        </p:txBody>
      </p:sp>
      <p:cxnSp>
        <p:nvCxnSpPr>
          <p:cNvPr id="50" name="Straight Arrow Connector 49"/>
          <p:cNvCxnSpPr>
            <a:stCxn id="49" idx="2"/>
          </p:cNvCxnSpPr>
          <p:nvPr/>
        </p:nvCxnSpPr>
        <p:spPr bwMode="auto">
          <a:xfrm rot="5400000">
            <a:off x="5367755" y="3204745"/>
            <a:ext cx="465891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1" name="TextBox 50"/>
          <p:cNvSpPr txBox="1"/>
          <p:nvPr/>
        </p:nvSpPr>
        <p:spPr>
          <a:xfrm>
            <a:off x="304800" y="2890290"/>
            <a:ext cx="2864039" cy="2339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800" dirty="0">
                <a:latin typeface="Courier New"/>
                <a:ea typeface="Times New Roman"/>
                <a:cs typeface="Times New Roman"/>
              </a:rPr>
              <a:t>if (z-&gt;parent== z-&gt;parent-&gt;parent-</a:t>
            </a:r>
            <a:r>
              <a:rPr lang="en-US" sz="800" dirty="0" smtClean="0">
                <a:latin typeface="Courier New"/>
                <a:ea typeface="Times New Roman"/>
                <a:cs typeface="Times New Roman"/>
              </a:rPr>
              <a:t>&gt;left)</a:t>
            </a:r>
            <a:endParaRPr lang="en-US" sz="800" dirty="0">
              <a:latin typeface="Calibri"/>
              <a:ea typeface="Malgun Gothic"/>
              <a:cs typeface="Times New Roman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09600" y="3048000"/>
            <a:ext cx="182934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latin typeface="Courier New"/>
                <a:ea typeface="Times New Roman"/>
                <a:cs typeface="Times New Roman"/>
              </a:rPr>
              <a:t>y=z-&gt;parent-&gt;parent-</a:t>
            </a:r>
            <a:r>
              <a:rPr lang="en-US" sz="800" dirty="0" smtClean="0">
                <a:latin typeface="Courier New"/>
                <a:ea typeface="Times New Roman"/>
                <a:cs typeface="Times New Roman"/>
              </a:rPr>
              <a:t>&gt;right;</a:t>
            </a:r>
            <a:endParaRPr lang="en-US" sz="800" dirty="0"/>
          </a:p>
        </p:txBody>
      </p:sp>
      <p:sp>
        <p:nvSpPr>
          <p:cNvPr id="5" name="Rectangle 4"/>
          <p:cNvSpPr/>
          <p:nvPr/>
        </p:nvSpPr>
        <p:spPr>
          <a:xfrm>
            <a:off x="5715000" y="2933581"/>
            <a:ext cx="32004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800" dirty="0" smtClean="0">
                <a:latin typeface="Courier New"/>
                <a:ea typeface="Times New Roman"/>
                <a:cs typeface="Times New Roman"/>
              </a:rPr>
              <a:t>else </a:t>
            </a:r>
            <a:r>
              <a:rPr lang="en-US" sz="800" dirty="0">
                <a:latin typeface="Courier New"/>
                <a:ea typeface="Times New Roman"/>
                <a:cs typeface="Times New Roman"/>
              </a:rPr>
              <a:t>if (z == z-&gt;parent-</a:t>
            </a:r>
            <a:r>
              <a:rPr lang="en-US" sz="800" dirty="0" smtClean="0">
                <a:latin typeface="Courier New"/>
                <a:ea typeface="Times New Roman"/>
                <a:cs typeface="Times New Roman"/>
              </a:rPr>
              <a:t>&gt;right)</a:t>
            </a:r>
            <a:endParaRPr lang="en-US" sz="800" dirty="0"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800" dirty="0" smtClean="0">
                <a:latin typeface="Courier New"/>
                <a:ea typeface="Times New Roman"/>
                <a:cs typeface="Times New Roman"/>
              </a:rPr>
              <a:t>{</a:t>
            </a:r>
            <a:endParaRPr lang="en-US" sz="800" dirty="0"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800" dirty="0">
                <a:latin typeface="Courier New"/>
                <a:ea typeface="Times New Roman"/>
                <a:cs typeface="Times New Roman"/>
              </a:rPr>
              <a:t>	z =z-&gt;parent;		</a:t>
            </a:r>
            <a:r>
              <a:rPr lang="en-US" sz="800" dirty="0" smtClean="0">
                <a:latin typeface="Courier New"/>
                <a:ea typeface="MS Mincho"/>
                <a:cs typeface="Times New Roman"/>
              </a:rPr>
              <a:t>//</a:t>
            </a:r>
            <a:r>
              <a:rPr lang="en-US" sz="800" dirty="0">
                <a:latin typeface="Courier New"/>
                <a:ea typeface="Times New Roman"/>
                <a:cs typeface="Times New Roman"/>
              </a:rPr>
              <a:t>Case 2</a:t>
            </a:r>
            <a:endParaRPr lang="en-US" sz="800" dirty="0"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800" dirty="0">
                <a:latin typeface="Courier New"/>
                <a:ea typeface="Times New Roman"/>
                <a:cs typeface="Times New Roman"/>
              </a:rPr>
              <a:t>	</a:t>
            </a:r>
            <a:r>
              <a:rPr lang="en-US" sz="800" dirty="0" smtClean="0">
                <a:latin typeface="Courier New"/>
                <a:ea typeface="Times New Roman"/>
                <a:cs typeface="Times New Roman"/>
              </a:rPr>
              <a:t>LEFT-ROTATE(T</a:t>
            </a:r>
            <a:r>
              <a:rPr lang="en-US" sz="800" dirty="0">
                <a:latin typeface="Courier New"/>
                <a:ea typeface="Times New Roman"/>
                <a:cs typeface="Times New Roman"/>
              </a:rPr>
              <a:t>, z);		</a:t>
            </a:r>
            <a:r>
              <a:rPr lang="en-US" sz="800" dirty="0">
                <a:latin typeface="Courier New"/>
                <a:ea typeface="MS Mincho"/>
                <a:cs typeface="Times New Roman"/>
              </a:rPr>
              <a:t>//</a:t>
            </a:r>
            <a:r>
              <a:rPr lang="en-US" sz="800" dirty="0">
                <a:latin typeface="Courier New"/>
                <a:ea typeface="Times New Roman"/>
                <a:cs typeface="Times New Roman"/>
              </a:rPr>
              <a:t>Case 2</a:t>
            </a:r>
            <a:endParaRPr lang="en-US" sz="800" dirty="0"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800" dirty="0" smtClean="0">
                <a:latin typeface="Courier New"/>
                <a:ea typeface="Times New Roman"/>
                <a:cs typeface="Times New Roman"/>
              </a:rPr>
              <a:t>}</a:t>
            </a:r>
            <a:endParaRPr lang="en-US" sz="800" dirty="0">
              <a:latin typeface="Calibri"/>
              <a:ea typeface="Malgun Gothic"/>
              <a:cs typeface="Times New Roman"/>
            </a:endParaRPr>
          </a:p>
        </p:txBody>
      </p:sp>
      <p:sp>
        <p:nvSpPr>
          <p:cNvPr id="53" name="Curved Right Arrow 52"/>
          <p:cNvSpPr/>
          <p:nvPr/>
        </p:nvSpPr>
        <p:spPr bwMode="auto">
          <a:xfrm>
            <a:off x="2165162" y="1707963"/>
            <a:ext cx="197038" cy="425637"/>
          </a:xfrm>
          <a:prstGeom prst="curved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0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Freeform 49"/>
          <p:cNvSpPr/>
          <p:nvPr/>
        </p:nvSpPr>
        <p:spPr bwMode="auto">
          <a:xfrm>
            <a:off x="2626666" y="1449238"/>
            <a:ext cx="2342149" cy="836762"/>
          </a:xfrm>
          <a:custGeom>
            <a:avLst/>
            <a:gdLst>
              <a:gd name="connsiteX0" fmla="*/ 2342149 w 2342149"/>
              <a:gd name="connsiteY0" fmla="*/ 327804 h 836762"/>
              <a:gd name="connsiteX1" fmla="*/ 2342149 w 2342149"/>
              <a:gd name="connsiteY1" fmla="*/ 327804 h 836762"/>
              <a:gd name="connsiteX2" fmla="*/ 2264511 w 2342149"/>
              <a:gd name="connsiteY2" fmla="*/ 362309 h 836762"/>
              <a:gd name="connsiteX3" fmla="*/ 2238632 w 2342149"/>
              <a:gd name="connsiteY3" fmla="*/ 379562 h 836762"/>
              <a:gd name="connsiteX4" fmla="*/ 2186874 w 2342149"/>
              <a:gd name="connsiteY4" fmla="*/ 396815 h 836762"/>
              <a:gd name="connsiteX5" fmla="*/ 2160994 w 2342149"/>
              <a:gd name="connsiteY5" fmla="*/ 405441 h 836762"/>
              <a:gd name="connsiteX6" fmla="*/ 2126489 w 2342149"/>
              <a:gd name="connsiteY6" fmla="*/ 422694 h 836762"/>
              <a:gd name="connsiteX7" fmla="*/ 2074730 w 2342149"/>
              <a:gd name="connsiteY7" fmla="*/ 439947 h 836762"/>
              <a:gd name="connsiteX8" fmla="*/ 2040225 w 2342149"/>
              <a:gd name="connsiteY8" fmla="*/ 457200 h 836762"/>
              <a:gd name="connsiteX9" fmla="*/ 2014345 w 2342149"/>
              <a:gd name="connsiteY9" fmla="*/ 465826 h 836762"/>
              <a:gd name="connsiteX10" fmla="*/ 1979840 w 2342149"/>
              <a:gd name="connsiteY10" fmla="*/ 483079 h 836762"/>
              <a:gd name="connsiteX11" fmla="*/ 1953960 w 2342149"/>
              <a:gd name="connsiteY11" fmla="*/ 491705 h 836762"/>
              <a:gd name="connsiteX12" fmla="*/ 1910828 w 2342149"/>
              <a:gd name="connsiteY12" fmla="*/ 517585 h 836762"/>
              <a:gd name="connsiteX13" fmla="*/ 1867696 w 2342149"/>
              <a:gd name="connsiteY13" fmla="*/ 526211 h 836762"/>
              <a:gd name="connsiteX14" fmla="*/ 1833191 w 2342149"/>
              <a:gd name="connsiteY14" fmla="*/ 543464 h 836762"/>
              <a:gd name="connsiteX15" fmla="*/ 1807311 w 2342149"/>
              <a:gd name="connsiteY15" fmla="*/ 560717 h 836762"/>
              <a:gd name="connsiteX16" fmla="*/ 1712421 w 2342149"/>
              <a:gd name="connsiteY16" fmla="*/ 577970 h 836762"/>
              <a:gd name="connsiteX17" fmla="*/ 1652036 w 2342149"/>
              <a:gd name="connsiteY17" fmla="*/ 595222 h 836762"/>
              <a:gd name="connsiteX18" fmla="*/ 1548519 w 2342149"/>
              <a:gd name="connsiteY18" fmla="*/ 612475 h 836762"/>
              <a:gd name="connsiteX19" fmla="*/ 1496760 w 2342149"/>
              <a:gd name="connsiteY19" fmla="*/ 629728 h 836762"/>
              <a:gd name="connsiteX20" fmla="*/ 1410496 w 2342149"/>
              <a:gd name="connsiteY20" fmla="*/ 646981 h 836762"/>
              <a:gd name="connsiteX21" fmla="*/ 1350111 w 2342149"/>
              <a:gd name="connsiteY21" fmla="*/ 655607 h 836762"/>
              <a:gd name="connsiteX22" fmla="*/ 1315606 w 2342149"/>
              <a:gd name="connsiteY22" fmla="*/ 664234 h 836762"/>
              <a:gd name="connsiteX23" fmla="*/ 1255221 w 2342149"/>
              <a:gd name="connsiteY23" fmla="*/ 672860 h 836762"/>
              <a:gd name="connsiteX24" fmla="*/ 1194836 w 2342149"/>
              <a:gd name="connsiteY24" fmla="*/ 690113 h 836762"/>
              <a:gd name="connsiteX25" fmla="*/ 1143077 w 2342149"/>
              <a:gd name="connsiteY25" fmla="*/ 698739 h 836762"/>
              <a:gd name="connsiteX26" fmla="*/ 1082692 w 2342149"/>
              <a:gd name="connsiteY26" fmla="*/ 733245 h 836762"/>
              <a:gd name="connsiteX27" fmla="*/ 996428 w 2342149"/>
              <a:gd name="connsiteY27" fmla="*/ 759124 h 836762"/>
              <a:gd name="connsiteX28" fmla="*/ 936043 w 2342149"/>
              <a:gd name="connsiteY28" fmla="*/ 776377 h 836762"/>
              <a:gd name="connsiteX29" fmla="*/ 910164 w 2342149"/>
              <a:gd name="connsiteY29" fmla="*/ 793630 h 836762"/>
              <a:gd name="connsiteX30" fmla="*/ 798021 w 2342149"/>
              <a:gd name="connsiteY30" fmla="*/ 810883 h 836762"/>
              <a:gd name="connsiteX31" fmla="*/ 616866 w 2342149"/>
              <a:gd name="connsiteY31" fmla="*/ 828136 h 836762"/>
              <a:gd name="connsiteX32" fmla="*/ 530602 w 2342149"/>
              <a:gd name="connsiteY32" fmla="*/ 836762 h 836762"/>
              <a:gd name="connsiteX33" fmla="*/ 280436 w 2342149"/>
              <a:gd name="connsiteY33" fmla="*/ 828136 h 836762"/>
              <a:gd name="connsiteX34" fmla="*/ 228677 w 2342149"/>
              <a:gd name="connsiteY34" fmla="*/ 810883 h 836762"/>
              <a:gd name="connsiteX35" fmla="*/ 202798 w 2342149"/>
              <a:gd name="connsiteY35" fmla="*/ 802256 h 836762"/>
              <a:gd name="connsiteX36" fmla="*/ 194172 w 2342149"/>
              <a:gd name="connsiteY36" fmla="*/ 776377 h 836762"/>
              <a:gd name="connsiteX37" fmla="*/ 116534 w 2342149"/>
              <a:gd name="connsiteY37" fmla="*/ 741871 h 836762"/>
              <a:gd name="connsiteX38" fmla="*/ 82028 w 2342149"/>
              <a:gd name="connsiteY38" fmla="*/ 724619 h 836762"/>
              <a:gd name="connsiteX39" fmla="*/ 47523 w 2342149"/>
              <a:gd name="connsiteY39" fmla="*/ 698739 h 836762"/>
              <a:gd name="connsiteX40" fmla="*/ 21643 w 2342149"/>
              <a:gd name="connsiteY40" fmla="*/ 681487 h 836762"/>
              <a:gd name="connsiteX41" fmla="*/ 4391 w 2342149"/>
              <a:gd name="connsiteY41" fmla="*/ 655607 h 836762"/>
              <a:gd name="connsiteX42" fmla="*/ 47523 w 2342149"/>
              <a:gd name="connsiteY42" fmla="*/ 603849 h 836762"/>
              <a:gd name="connsiteX43" fmla="*/ 90655 w 2342149"/>
              <a:gd name="connsiteY43" fmla="*/ 543464 h 836762"/>
              <a:gd name="connsiteX44" fmla="*/ 142413 w 2342149"/>
              <a:gd name="connsiteY44" fmla="*/ 491705 h 836762"/>
              <a:gd name="connsiteX45" fmla="*/ 211425 w 2342149"/>
              <a:gd name="connsiteY45" fmla="*/ 457200 h 836762"/>
              <a:gd name="connsiteX46" fmla="*/ 228677 w 2342149"/>
              <a:gd name="connsiteY46" fmla="*/ 431320 h 836762"/>
              <a:gd name="connsiteX47" fmla="*/ 280436 w 2342149"/>
              <a:gd name="connsiteY47" fmla="*/ 414068 h 836762"/>
              <a:gd name="connsiteX48" fmla="*/ 306315 w 2342149"/>
              <a:gd name="connsiteY48" fmla="*/ 396815 h 836762"/>
              <a:gd name="connsiteX49" fmla="*/ 323568 w 2342149"/>
              <a:gd name="connsiteY49" fmla="*/ 370936 h 836762"/>
              <a:gd name="connsiteX50" fmla="*/ 349447 w 2342149"/>
              <a:gd name="connsiteY50" fmla="*/ 362309 h 836762"/>
              <a:gd name="connsiteX51" fmla="*/ 401206 w 2342149"/>
              <a:gd name="connsiteY51" fmla="*/ 327804 h 836762"/>
              <a:gd name="connsiteX52" fmla="*/ 452964 w 2342149"/>
              <a:gd name="connsiteY52" fmla="*/ 284671 h 836762"/>
              <a:gd name="connsiteX53" fmla="*/ 504723 w 2342149"/>
              <a:gd name="connsiteY53" fmla="*/ 267419 h 836762"/>
              <a:gd name="connsiteX54" fmla="*/ 556481 w 2342149"/>
              <a:gd name="connsiteY54" fmla="*/ 250166 h 836762"/>
              <a:gd name="connsiteX55" fmla="*/ 582360 w 2342149"/>
              <a:gd name="connsiteY55" fmla="*/ 241539 h 836762"/>
              <a:gd name="connsiteX56" fmla="*/ 608240 w 2342149"/>
              <a:gd name="connsiteY56" fmla="*/ 224287 h 836762"/>
              <a:gd name="connsiteX57" fmla="*/ 685877 w 2342149"/>
              <a:gd name="connsiteY57" fmla="*/ 215660 h 836762"/>
              <a:gd name="connsiteX58" fmla="*/ 720383 w 2342149"/>
              <a:gd name="connsiteY58" fmla="*/ 207034 h 836762"/>
              <a:gd name="connsiteX59" fmla="*/ 772142 w 2342149"/>
              <a:gd name="connsiteY59" fmla="*/ 181154 h 836762"/>
              <a:gd name="connsiteX60" fmla="*/ 901538 w 2342149"/>
              <a:gd name="connsiteY60" fmla="*/ 163902 h 836762"/>
              <a:gd name="connsiteX61" fmla="*/ 936043 w 2342149"/>
              <a:gd name="connsiteY61" fmla="*/ 155275 h 836762"/>
              <a:gd name="connsiteX62" fmla="*/ 996428 w 2342149"/>
              <a:gd name="connsiteY62" fmla="*/ 138022 h 836762"/>
              <a:gd name="connsiteX63" fmla="*/ 1091319 w 2342149"/>
              <a:gd name="connsiteY63" fmla="*/ 129396 h 836762"/>
              <a:gd name="connsiteX64" fmla="*/ 1246594 w 2342149"/>
              <a:gd name="connsiteY64" fmla="*/ 112143 h 836762"/>
              <a:gd name="connsiteX65" fmla="*/ 1281100 w 2342149"/>
              <a:gd name="connsiteY65" fmla="*/ 103517 h 836762"/>
              <a:gd name="connsiteX66" fmla="*/ 1419123 w 2342149"/>
              <a:gd name="connsiteY66" fmla="*/ 86264 h 836762"/>
              <a:gd name="connsiteX67" fmla="*/ 1505387 w 2342149"/>
              <a:gd name="connsiteY67" fmla="*/ 69011 h 836762"/>
              <a:gd name="connsiteX68" fmla="*/ 1539892 w 2342149"/>
              <a:gd name="connsiteY68" fmla="*/ 60385 h 836762"/>
              <a:gd name="connsiteX69" fmla="*/ 1634783 w 2342149"/>
              <a:gd name="connsiteY69" fmla="*/ 51758 h 836762"/>
              <a:gd name="connsiteX70" fmla="*/ 1755553 w 2342149"/>
              <a:gd name="connsiteY70" fmla="*/ 34505 h 836762"/>
              <a:gd name="connsiteX71" fmla="*/ 1936708 w 2342149"/>
              <a:gd name="connsiteY71" fmla="*/ 17253 h 836762"/>
              <a:gd name="connsiteX72" fmla="*/ 1988466 w 2342149"/>
              <a:gd name="connsiteY72" fmla="*/ 8626 h 836762"/>
              <a:gd name="connsiteX73" fmla="*/ 2031598 w 2342149"/>
              <a:gd name="connsiteY73" fmla="*/ 0 h 836762"/>
              <a:gd name="connsiteX74" fmla="*/ 2126489 w 2342149"/>
              <a:gd name="connsiteY74" fmla="*/ 8626 h 836762"/>
              <a:gd name="connsiteX75" fmla="*/ 2186874 w 2342149"/>
              <a:gd name="connsiteY75" fmla="*/ 25879 h 836762"/>
              <a:gd name="connsiteX76" fmla="*/ 2221379 w 2342149"/>
              <a:gd name="connsiteY76" fmla="*/ 34505 h 836762"/>
              <a:gd name="connsiteX77" fmla="*/ 2290391 w 2342149"/>
              <a:gd name="connsiteY77" fmla="*/ 94890 h 836762"/>
              <a:gd name="connsiteX78" fmla="*/ 2307643 w 2342149"/>
              <a:gd name="connsiteY78" fmla="*/ 146649 h 836762"/>
              <a:gd name="connsiteX79" fmla="*/ 2342149 w 2342149"/>
              <a:gd name="connsiteY79" fmla="*/ 215660 h 836762"/>
              <a:gd name="connsiteX80" fmla="*/ 2333523 w 2342149"/>
              <a:gd name="connsiteY80" fmla="*/ 301924 h 836762"/>
              <a:gd name="connsiteX81" fmla="*/ 2324896 w 2342149"/>
              <a:gd name="connsiteY81" fmla="*/ 327804 h 836762"/>
              <a:gd name="connsiteX82" fmla="*/ 2342149 w 2342149"/>
              <a:gd name="connsiteY82" fmla="*/ 327804 h 836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2342149" h="836762">
                <a:moveTo>
                  <a:pt x="2342149" y="327804"/>
                </a:moveTo>
                <a:lnTo>
                  <a:pt x="2342149" y="327804"/>
                </a:lnTo>
                <a:cubicBezTo>
                  <a:pt x="2316270" y="339306"/>
                  <a:pt x="2289841" y="349644"/>
                  <a:pt x="2264511" y="362309"/>
                </a:cubicBezTo>
                <a:cubicBezTo>
                  <a:pt x="2255238" y="366946"/>
                  <a:pt x="2248106" y="375351"/>
                  <a:pt x="2238632" y="379562"/>
                </a:cubicBezTo>
                <a:cubicBezTo>
                  <a:pt x="2222014" y="386948"/>
                  <a:pt x="2204127" y="391064"/>
                  <a:pt x="2186874" y="396815"/>
                </a:cubicBezTo>
                <a:cubicBezTo>
                  <a:pt x="2178247" y="399691"/>
                  <a:pt x="2169127" y="401374"/>
                  <a:pt x="2160994" y="405441"/>
                </a:cubicBezTo>
                <a:cubicBezTo>
                  <a:pt x="2149492" y="411192"/>
                  <a:pt x="2138429" y="417918"/>
                  <a:pt x="2126489" y="422694"/>
                </a:cubicBezTo>
                <a:cubicBezTo>
                  <a:pt x="2109604" y="429448"/>
                  <a:pt x="2090996" y="431814"/>
                  <a:pt x="2074730" y="439947"/>
                </a:cubicBezTo>
                <a:cubicBezTo>
                  <a:pt x="2063228" y="445698"/>
                  <a:pt x="2052045" y="452135"/>
                  <a:pt x="2040225" y="457200"/>
                </a:cubicBezTo>
                <a:cubicBezTo>
                  <a:pt x="2031867" y="460782"/>
                  <a:pt x="2022703" y="462244"/>
                  <a:pt x="2014345" y="465826"/>
                </a:cubicBezTo>
                <a:cubicBezTo>
                  <a:pt x="2002525" y="470891"/>
                  <a:pt x="1991660" y="478014"/>
                  <a:pt x="1979840" y="483079"/>
                </a:cubicBezTo>
                <a:cubicBezTo>
                  <a:pt x="1971482" y="486661"/>
                  <a:pt x="1962093" y="487638"/>
                  <a:pt x="1953960" y="491705"/>
                </a:cubicBezTo>
                <a:cubicBezTo>
                  <a:pt x="1938963" y="499203"/>
                  <a:pt x="1926396" y="511358"/>
                  <a:pt x="1910828" y="517585"/>
                </a:cubicBezTo>
                <a:cubicBezTo>
                  <a:pt x="1897215" y="523030"/>
                  <a:pt x="1882073" y="523336"/>
                  <a:pt x="1867696" y="526211"/>
                </a:cubicBezTo>
                <a:cubicBezTo>
                  <a:pt x="1856194" y="531962"/>
                  <a:pt x="1844356" y="537084"/>
                  <a:pt x="1833191" y="543464"/>
                </a:cubicBezTo>
                <a:cubicBezTo>
                  <a:pt x="1824189" y="548608"/>
                  <a:pt x="1817280" y="557869"/>
                  <a:pt x="1807311" y="560717"/>
                </a:cubicBezTo>
                <a:cubicBezTo>
                  <a:pt x="1776399" y="569549"/>
                  <a:pt x="1743945" y="571665"/>
                  <a:pt x="1712421" y="577970"/>
                </a:cubicBezTo>
                <a:cubicBezTo>
                  <a:pt x="1631749" y="594104"/>
                  <a:pt x="1717804" y="578780"/>
                  <a:pt x="1652036" y="595222"/>
                </a:cubicBezTo>
                <a:cubicBezTo>
                  <a:pt x="1618390" y="603634"/>
                  <a:pt x="1582616" y="607604"/>
                  <a:pt x="1548519" y="612475"/>
                </a:cubicBezTo>
                <a:cubicBezTo>
                  <a:pt x="1531266" y="618226"/>
                  <a:pt x="1514593" y="626161"/>
                  <a:pt x="1496760" y="629728"/>
                </a:cubicBezTo>
                <a:cubicBezTo>
                  <a:pt x="1468005" y="635479"/>
                  <a:pt x="1439525" y="642834"/>
                  <a:pt x="1410496" y="646981"/>
                </a:cubicBezTo>
                <a:cubicBezTo>
                  <a:pt x="1390368" y="649856"/>
                  <a:pt x="1370116" y="651970"/>
                  <a:pt x="1350111" y="655607"/>
                </a:cubicBezTo>
                <a:cubicBezTo>
                  <a:pt x="1338447" y="657728"/>
                  <a:pt x="1327270" y="662113"/>
                  <a:pt x="1315606" y="664234"/>
                </a:cubicBezTo>
                <a:cubicBezTo>
                  <a:pt x="1295601" y="667871"/>
                  <a:pt x="1275349" y="669985"/>
                  <a:pt x="1255221" y="672860"/>
                </a:cubicBezTo>
                <a:cubicBezTo>
                  <a:pt x="1230552" y="681084"/>
                  <a:pt x="1221921" y="684696"/>
                  <a:pt x="1194836" y="690113"/>
                </a:cubicBezTo>
                <a:cubicBezTo>
                  <a:pt x="1177685" y="693543"/>
                  <a:pt x="1160330" y="695864"/>
                  <a:pt x="1143077" y="698739"/>
                </a:cubicBezTo>
                <a:cubicBezTo>
                  <a:pt x="1119733" y="714302"/>
                  <a:pt x="1110055" y="722300"/>
                  <a:pt x="1082692" y="733245"/>
                </a:cubicBezTo>
                <a:cubicBezTo>
                  <a:pt x="1031429" y="753750"/>
                  <a:pt x="1040922" y="746411"/>
                  <a:pt x="996428" y="759124"/>
                </a:cubicBezTo>
                <a:cubicBezTo>
                  <a:pt x="909799" y="783875"/>
                  <a:pt x="1043915" y="749411"/>
                  <a:pt x="936043" y="776377"/>
                </a:cubicBezTo>
                <a:cubicBezTo>
                  <a:pt x="927417" y="782128"/>
                  <a:pt x="919872" y="789990"/>
                  <a:pt x="910164" y="793630"/>
                </a:cubicBezTo>
                <a:cubicBezTo>
                  <a:pt x="890944" y="800838"/>
                  <a:pt x="807830" y="809868"/>
                  <a:pt x="798021" y="810883"/>
                </a:cubicBezTo>
                <a:lnTo>
                  <a:pt x="616866" y="828136"/>
                </a:lnTo>
                <a:lnTo>
                  <a:pt x="530602" y="836762"/>
                </a:lnTo>
                <a:cubicBezTo>
                  <a:pt x="447213" y="833887"/>
                  <a:pt x="363569" y="835262"/>
                  <a:pt x="280436" y="828136"/>
                </a:cubicBezTo>
                <a:cubicBezTo>
                  <a:pt x="262316" y="826583"/>
                  <a:pt x="245930" y="816634"/>
                  <a:pt x="228677" y="810883"/>
                </a:cubicBezTo>
                <a:lnTo>
                  <a:pt x="202798" y="802256"/>
                </a:lnTo>
                <a:cubicBezTo>
                  <a:pt x="199923" y="793630"/>
                  <a:pt x="200602" y="782807"/>
                  <a:pt x="194172" y="776377"/>
                </a:cubicBezTo>
                <a:cubicBezTo>
                  <a:pt x="185678" y="767883"/>
                  <a:pt x="123606" y="745014"/>
                  <a:pt x="116534" y="741871"/>
                </a:cubicBezTo>
                <a:cubicBezTo>
                  <a:pt x="104783" y="736648"/>
                  <a:pt x="92933" y="731435"/>
                  <a:pt x="82028" y="724619"/>
                </a:cubicBezTo>
                <a:cubicBezTo>
                  <a:pt x="69836" y="716999"/>
                  <a:pt x="59222" y="707096"/>
                  <a:pt x="47523" y="698739"/>
                </a:cubicBezTo>
                <a:cubicBezTo>
                  <a:pt x="39086" y="692713"/>
                  <a:pt x="30270" y="687238"/>
                  <a:pt x="21643" y="681487"/>
                </a:cubicBezTo>
                <a:cubicBezTo>
                  <a:pt x="15892" y="672860"/>
                  <a:pt x="6095" y="665834"/>
                  <a:pt x="4391" y="655607"/>
                </a:cubicBezTo>
                <a:cubicBezTo>
                  <a:pt x="0" y="629260"/>
                  <a:pt x="33513" y="614356"/>
                  <a:pt x="47523" y="603849"/>
                </a:cubicBezTo>
                <a:cubicBezTo>
                  <a:pt x="79447" y="540000"/>
                  <a:pt x="46940" y="595921"/>
                  <a:pt x="90655" y="543464"/>
                </a:cubicBezTo>
                <a:cubicBezTo>
                  <a:pt x="119813" y="508475"/>
                  <a:pt x="94165" y="519850"/>
                  <a:pt x="142413" y="491705"/>
                </a:cubicBezTo>
                <a:cubicBezTo>
                  <a:pt x="164629" y="478746"/>
                  <a:pt x="211425" y="457200"/>
                  <a:pt x="211425" y="457200"/>
                </a:cubicBezTo>
                <a:cubicBezTo>
                  <a:pt x="217176" y="448573"/>
                  <a:pt x="219885" y="436815"/>
                  <a:pt x="228677" y="431320"/>
                </a:cubicBezTo>
                <a:cubicBezTo>
                  <a:pt x="244099" y="421681"/>
                  <a:pt x="280436" y="414068"/>
                  <a:pt x="280436" y="414068"/>
                </a:cubicBezTo>
                <a:cubicBezTo>
                  <a:pt x="289062" y="408317"/>
                  <a:pt x="298984" y="404146"/>
                  <a:pt x="306315" y="396815"/>
                </a:cubicBezTo>
                <a:cubicBezTo>
                  <a:pt x="313646" y="389484"/>
                  <a:pt x="315472" y="377413"/>
                  <a:pt x="323568" y="370936"/>
                </a:cubicBezTo>
                <a:cubicBezTo>
                  <a:pt x="330668" y="365256"/>
                  <a:pt x="340821" y="365185"/>
                  <a:pt x="349447" y="362309"/>
                </a:cubicBezTo>
                <a:cubicBezTo>
                  <a:pt x="432007" y="279749"/>
                  <a:pt x="326296" y="377744"/>
                  <a:pt x="401206" y="327804"/>
                </a:cubicBezTo>
                <a:cubicBezTo>
                  <a:pt x="441835" y="300718"/>
                  <a:pt x="410629" y="303486"/>
                  <a:pt x="452964" y="284671"/>
                </a:cubicBezTo>
                <a:cubicBezTo>
                  <a:pt x="469583" y="277285"/>
                  <a:pt x="487470" y="273170"/>
                  <a:pt x="504723" y="267419"/>
                </a:cubicBezTo>
                <a:lnTo>
                  <a:pt x="556481" y="250166"/>
                </a:lnTo>
                <a:cubicBezTo>
                  <a:pt x="565107" y="247290"/>
                  <a:pt x="574794" y="246583"/>
                  <a:pt x="582360" y="241539"/>
                </a:cubicBezTo>
                <a:cubicBezTo>
                  <a:pt x="590987" y="235788"/>
                  <a:pt x="598182" y="226802"/>
                  <a:pt x="608240" y="224287"/>
                </a:cubicBezTo>
                <a:cubicBezTo>
                  <a:pt x="633501" y="217972"/>
                  <a:pt x="659998" y="218536"/>
                  <a:pt x="685877" y="215660"/>
                </a:cubicBezTo>
                <a:cubicBezTo>
                  <a:pt x="697379" y="212785"/>
                  <a:pt x="709486" y="211704"/>
                  <a:pt x="720383" y="207034"/>
                </a:cubicBezTo>
                <a:cubicBezTo>
                  <a:pt x="770493" y="185558"/>
                  <a:pt x="721810" y="192339"/>
                  <a:pt x="772142" y="181154"/>
                </a:cubicBezTo>
                <a:cubicBezTo>
                  <a:pt x="810860" y="172550"/>
                  <a:pt x="864166" y="168054"/>
                  <a:pt x="901538" y="163902"/>
                </a:cubicBezTo>
                <a:cubicBezTo>
                  <a:pt x="913040" y="161026"/>
                  <a:pt x="924643" y="158532"/>
                  <a:pt x="936043" y="155275"/>
                </a:cubicBezTo>
                <a:cubicBezTo>
                  <a:pt x="959319" y="148625"/>
                  <a:pt x="971161" y="141391"/>
                  <a:pt x="996428" y="138022"/>
                </a:cubicBezTo>
                <a:cubicBezTo>
                  <a:pt x="1027910" y="133824"/>
                  <a:pt x="1059689" y="132271"/>
                  <a:pt x="1091319" y="129396"/>
                </a:cubicBezTo>
                <a:cubicBezTo>
                  <a:pt x="1176108" y="108200"/>
                  <a:pt x="1076114" y="131085"/>
                  <a:pt x="1246594" y="112143"/>
                </a:cubicBezTo>
                <a:cubicBezTo>
                  <a:pt x="1258377" y="110834"/>
                  <a:pt x="1269375" y="105276"/>
                  <a:pt x="1281100" y="103517"/>
                </a:cubicBezTo>
                <a:cubicBezTo>
                  <a:pt x="1326953" y="96639"/>
                  <a:pt x="1419123" y="86264"/>
                  <a:pt x="1419123" y="86264"/>
                </a:cubicBezTo>
                <a:cubicBezTo>
                  <a:pt x="1472269" y="68547"/>
                  <a:pt x="1418162" y="84869"/>
                  <a:pt x="1505387" y="69011"/>
                </a:cubicBezTo>
                <a:cubicBezTo>
                  <a:pt x="1517051" y="66890"/>
                  <a:pt x="1528140" y="61952"/>
                  <a:pt x="1539892" y="60385"/>
                </a:cubicBezTo>
                <a:cubicBezTo>
                  <a:pt x="1571374" y="56187"/>
                  <a:pt x="1603153" y="54634"/>
                  <a:pt x="1634783" y="51758"/>
                </a:cubicBezTo>
                <a:cubicBezTo>
                  <a:pt x="1700542" y="35319"/>
                  <a:pt x="1649650" y="46272"/>
                  <a:pt x="1755553" y="34505"/>
                </a:cubicBezTo>
                <a:cubicBezTo>
                  <a:pt x="1904887" y="17912"/>
                  <a:pt x="1731713" y="33021"/>
                  <a:pt x="1936708" y="17253"/>
                </a:cubicBezTo>
                <a:lnTo>
                  <a:pt x="1988466" y="8626"/>
                </a:lnTo>
                <a:cubicBezTo>
                  <a:pt x="2002892" y="6003"/>
                  <a:pt x="2016936" y="0"/>
                  <a:pt x="2031598" y="0"/>
                </a:cubicBezTo>
                <a:cubicBezTo>
                  <a:pt x="2063359" y="0"/>
                  <a:pt x="2094859" y="5751"/>
                  <a:pt x="2126489" y="8626"/>
                </a:cubicBezTo>
                <a:cubicBezTo>
                  <a:pt x="2234407" y="35608"/>
                  <a:pt x="2100206" y="1118"/>
                  <a:pt x="2186874" y="25879"/>
                </a:cubicBezTo>
                <a:cubicBezTo>
                  <a:pt x="2198274" y="29136"/>
                  <a:pt x="2209877" y="31630"/>
                  <a:pt x="2221379" y="34505"/>
                </a:cubicBezTo>
                <a:cubicBezTo>
                  <a:pt x="2281764" y="74762"/>
                  <a:pt x="2261636" y="51758"/>
                  <a:pt x="2290391" y="94890"/>
                </a:cubicBezTo>
                <a:cubicBezTo>
                  <a:pt x="2296142" y="112143"/>
                  <a:pt x="2299510" y="130383"/>
                  <a:pt x="2307643" y="146649"/>
                </a:cubicBezTo>
                <a:lnTo>
                  <a:pt x="2342149" y="215660"/>
                </a:lnTo>
                <a:cubicBezTo>
                  <a:pt x="2339274" y="244415"/>
                  <a:pt x="2337917" y="273362"/>
                  <a:pt x="2333523" y="301924"/>
                </a:cubicBezTo>
                <a:cubicBezTo>
                  <a:pt x="2332140" y="310912"/>
                  <a:pt x="2328963" y="319671"/>
                  <a:pt x="2324896" y="327804"/>
                </a:cubicBezTo>
                <a:cubicBezTo>
                  <a:pt x="2315142" y="347312"/>
                  <a:pt x="2339274" y="327804"/>
                  <a:pt x="2342149" y="327804"/>
                </a:cubicBez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Red-Black Tree</a:t>
            </a:r>
            <a:br>
              <a:rPr lang="en-US" dirty="0" smtClean="0"/>
            </a:br>
            <a:r>
              <a:rPr lang="en-US" sz="3200" dirty="0" smtClean="0"/>
              <a:t>(</a:t>
            </a:r>
            <a:r>
              <a:rPr lang="en-US" sz="3200" dirty="0" err="1" smtClean="0"/>
              <a:t>RB_Insert_Fixup</a:t>
            </a:r>
            <a:r>
              <a:rPr lang="en-US" sz="3200" dirty="0" smtClean="0"/>
              <a:t> Operation)</a:t>
            </a:r>
            <a:endParaRPr lang="en-US" sz="3200" dirty="0"/>
          </a:p>
        </p:txBody>
      </p:sp>
      <p:sp>
        <p:nvSpPr>
          <p:cNvPr id="38" name="Slide Number Placehold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4" name="Oval 3"/>
          <p:cNvSpPr/>
          <p:nvPr/>
        </p:nvSpPr>
        <p:spPr bwMode="auto">
          <a:xfrm>
            <a:off x="4495800" y="1524000"/>
            <a:ext cx="304800" cy="3048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</a:rPr>
              <a:t>11</a:t>
            </a:r>
          </a:p>
        </p:txBody>
      </p:sp>
      <p:sp>
        <p:nvSpPr>
          <p:cNvPr id="5" name="Oval 4"/>
          <p:cNvSpPr/>
          <p:nvPr/>
        </p:nvSpPr>
        <p:spPr bwMode="auto">
          <a:xfrm>
            <a:off x="2743200" y="19050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white"/>
                </a:solidFill>
              </a:rPr>
              <a:t>7</a:t>
            </a:r>
            <a:endParaRPr lang="en-US" sz="1100" b="1" dirty="0" smtClean="0">
              <a:solidFill>
                <a:prstClr val="white"/>
              </a:solidFill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6400800" y="1905000"/>
            <a:ext cx="304800" cy="3048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</a:rPr>
              <a:t>14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752600" y="22860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white"/>
                </a:solidFill>
              </a:rPr>
              <a:t>2</a:t>
            </a:r>
            <a:endParaRPr lang="en-US" sz="1100" b="1" dirty="0" smtClean="0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3733800" y="2286000"/>
            <a:ext cx="304800" cy="3048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white"/>
                </a:solidFill>
              </a:rPr>
              <a:t>8</a:t>
            </a:r>
            <a:endParaRPr lang="en-US" sz="1100" b="1" dirty="0" smtClean="0">
              <a:solidFill>
                <a:prstClr val="white"/>
              </a:solidFill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7391400" y="22860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</a:rPr>
              <a:t>15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2209800" y="2819400"/>
            <a:ext cx="304800" cy="3048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white"/>
                </a:solidFill>
              </a:rPr>
              <a:t>5</a:t>
            </a:r>
            <a:endParaRPr lang="en-US" sz="1100" b="1" dirty="0" smtClean="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1219200" y="2819400"/>
            <a:ext cx="304800" cy="3048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white"/>
                </a:solidFill>
              </a:rPr>
              <a:t>1</a:t>
            </a:r>
            <a:endParaRPr lang="en-US" sz="1100" b="1" dirty="0" smtClean="0">
              <a:solidFill>
                <a:prstClr val="white"/>
              </a:solidFill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1905000" y="33528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</a:rPr>
              <a:t>4</a:t>
            </a:r>
          </a:p>
        </p:txBody>
      </p:sp>
      <p:cxnSp>
        <p:nvCxnSpPr>
          <p:cNvPr id="13" name="Straight Connector 12"/>
          <p:cNvCxnSpPr>
            <a:stCxn id="4" idx="2"/>
            <a:endCxn id="5" idx="7"/>
          </p:cNvCxnSpPr>
          <p:nvPr/>
        </p:nvCxnSpPr>
        <p:spPr bwMode="auto">
          <a:xfrm rot="10800000" flipV="1">
            <a:off x="3003364" y="1676399"/>
            <a:ext cx="1492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4" idx="6"/>
            <a:endCxn id="6" idx="1"/>
          </p:cNvCxnSpPr>
          <p:nvPr/>
        </p:nvCxnSpPr>
        <p:spPr bwMode="auto">
          <a:xfrm>
            <a:off x="4800600" y="1676400"/>
            <a:ext cx="16448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5" idx="2"/>
            <a:endCxn id="7" idx="7"/>
          </p:cNvCxnSpPr>
          <p:nvPr/>
        </p:nvCxnSpPr>
        <p:spPr bwMode="auto">
          <a:xfrm rot="10800000" flipV="1">
            <a:off x="2012764" y="2057399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5" idx="6"/>
            <a:endCxn id="8" idx="1"/>
          </p:cNvCxnSpPr>
          <p:nvPr/>
        </p:nvCxnSpPr>
        <p:spPr bwMode="auto">
          <a:xfrm>
            <a:off x="3048000" y="2057400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6" idx="6"/>
            <a:endCxn id="9" idx="1"/>
          </p:cNvCxnSpPr>
          <p:nvPr/>
        </p:nvCxnSpPr>
        <p:spPr bwMode="auto">
          <a:xfrm>
            <a:off x="6705600" y="2057400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10" idx="3"/>
            <a:endCxn id="12" idx="0"/>
          </p:cNvCxnSpPr>
          <p:nvPr/>
        </p:nvCxnSpPr>
        <p:spPr bwMode="auto">
          <a:xfrm rot="5400000">
            <a:off x="2019301" y="3117663"/>
            <a:ext cx="273237" cy="1970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6705600" y="1752600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  <a:sym typeface="Symbol"/>
              </a:rPr>
              <a:t>y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676400" y="1981200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  <a:sym typeface="Symbol"/>
              </a:rPr>
              <a:t>z</a:t>
            </a:r>
            <a:endParaRPr lang="en-US" sz="1400" dirty="0">
              <a:solidFill>
                <a:prstClr val="black"/>
              </a:solidFill>
            </a:endParaRPr>
          </a:p>
        </p:txBody>
      </p:sp>
      <p:cxnSp>
        <p:nvCxnSpPr>
          <p:cNvPr id="21" name="Straight Connector 20"/>
          <p:cNvCxnSpPr>
            <a:stCxn id="7" idx="5"/>
            <a:endCxn id="10" idx="1"/>
          </p:cNvCxnSpPr>
          <p:nvPr/>
        </p:nvCxnSpPr>
        <p:spPr bwMode="auto">
          <a:xfrm rot="16200000" flipH="1">
            <a:off x="1974663" y="2584263"/>
            <a:ext cx="317874" cy="2416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7" idx="3"/>
            <a:endCxn id="11" idx="7"/>
          </p:cNvCxnSpPr>
          <p:nvPr/>
        </p:nvCxnSpPr>
        <p:spPr bwMode="auto">
          <a:xfrm rot="5400000">
            <a:off x="1479363" y="2546163"/>
            <a:ext cx="317874" cy="3178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Oval 22"/>
          <p:cNvSpPr/>
          <p:nvPr/>
        </p:nvSpPr>
        <p:spPr bwMode="auto">
          <a:xfrm>
            <a:off x="4495800" y="3810000"/>
            <a:ext cx="304800" cy="3048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white"/>
                </a:solidFill>
              </a:rPr>
              <a:t>7</a:t>
            </a:r>
            <a:endParaRPr lang="en-US" sz="1100" b="1" dirty="0" smtClean="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2743200" y="41910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white"/>
                </a:solidFill>
              </a:rPr>
              <a:t>2</a:t>
            </a:r>
            <a:endParaRPr lang="en-US" sz="1100" b="1" dirty="0" smtClean="0">
              <a:solidFill>
                <a:prstClr val="white"/>
              </a:solidFill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6400800" y="41910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</a:rPr>
              <a:t>11</a:t>
            </a:r>
          </a:p>
        </p:txBody>
      </p:sp>
      <p:sp>
        <p:nvSpPr>
          <p:cNvPr id="26" name="Oval 25"/>
          <p:cNvSpPr/>
          <p:nvPr/>
        </p:nvSpPr>
        <p:spPr bwMode="auto">
          <a:xfrm>
            <a:off x="1752600" y="4572000"/>
            <a:ext cx="304800" cy="3048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white"/>
                </a:solidFill>
              </a:rPr>
              <a:t>1</a:t>
            </a:r>
            <a:endParaRPr lang="en-US" sz="1100" b="1" dirty="0" smtClean="0">
              <a:solidFill>
                <a:prstClr val="white"/>
              </a:solidFill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3733800" y="4572000"/>
            <a:ext cx="304800" cy="3048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</a:rPr>
              <a:t>5</a:t>
            </a:r>
          </a:p>
        </p:txBody>
      </p:sp>
      <p:sp>
        <p:nvSpPr>
          <p:cNvPr id="28" name="Oval 27"/>
          <p:cNvSpPr/>
          <p:nvPr/>
        </p:nvSpPr>
        <p:spPr bwMode="auto">
          <a:xfrm>
            <a:off x="7391400" y="4572000"/>
            <a:ext cx="304800" cy="3048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</a:rPr>
              <a:t>14</a:t>
            </a:r>
          </a:p>
        </p:txBody>
      </p:sp>
      <p:sp>
        <p:nvSpPr>
          <p:cNvPr id="29" name="Oval 28"/>
          <p:cNvSpPr/>
          <p:nvPr/>
        </p:nvSpPr>
        <p:spPr bwMode="auto">
          <a:xfrm>
            <a:off x="5562600" y="4572000"/>
            <a:ext cx="304800" cy="3048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white"/>
                </a:solidFill>
              </a:rPr>
              <a:t>8</a:t>
            </a:r>
            <a:endParaRPr lang="en-US" sz="1100" b="1" dirty="0" smtClean="0">
              <a:solidFill>
                <a:prstClr val="white"/>
              </a:solidFill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8001000" y="51054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</a:rPr>
              <a:t>15</a:t>
            </a:r>
          </a:p>
        </p:txBody>
      </p:sp>
      <p:sp>
        <p:nvSpPr>
          <p:cNvPr id="31" name="Oval 30"/>
          <p:cNvSpPr/>
          <p:nvPr/>
        </p:nvSpPr>
        <p:spPr bwMode="auto">
          <a:xfrm>
            <a:off x="3200400" y="51054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dirty="0" smtClean="0">
                <a:solidFill>
                  <a:prstClr val="white"/>
                </a:solidFill>
              </a:rPr>
              <a:t>4</a:t>
            </a:r>
          </a:p>
        </p:txBody>
      </p:sp>
      <p:cxnSp>
        <p:nvCxnSpPr>
          <p:cNvPr id="32" name="Straight Connector 31"/>
          <p:cNvCxnSpPr>
            <a:stCxn id="23" idx="2"/>
            <a:endCxn id="24" idx="7"/>
          </p:cNvCxnSpPr>
          <p:nvPr/>
        </p:nvCxnSpPr>
        <p:spPr bwMode="auto">
          <a:xfrm rot="10800000" flipV="1">
            <a:off x="3003364" y="3962399"/>
            <a:ext cx="1492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23" idx="6"/>
            <a:endCxn id="25" idx="1"/>
          </p:cNvCxnSpPr>
          <p:nvPr/>
        </p:nvCxnSpPr>
        <p:spPr bwMode="auto">
          <a:xfrm>
            <a:off x="4800600" y="3962400"/>
            <a:ext cx="16448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>
            <a:stCxn id="24" idx="2"/>
            <a:endCxn id="26" idx="7"/>
          </p:cNvCxnSpPr>
          <p:nvPr/>
        </p:nvCxnSpPr>
        <p:spPr bwMode="auto">
          <a:xfrm rot="10800000" flipV="1">
            <a:off x="2012764" y="4343399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24" idx="6"/>
            <a:endCxn id="27" idx="1"/>
          </p:cNvCxnSpPr>
          <p:nvPr/>
        </p:nvCxnSpPr>
        <p:spPr bwMode="auto">
          <a:xfrm>
            <a:off x="3048000" y="4343400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25" idx="6"/>
            <a:endCxn id="28" idx="1"/>
          </p:cNvCxnSpPr>
          <p:nvPr/>
        </p:nvCxnSpPr>
        <p:spPr bwMode="auto">
          <a:xfrm>
            <a:off x="6705600" y="4343400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2667000" y="3886200"/>
            <a:ext cx="30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prstClr val="black"/>
                </a:solidFill>
                <a:sym typeface="Symbol"/>
              </a:rPr>
              <a:t>z</a:t>
            </a:r>
            <a:endParaRPr lang="en-US" sz="1400" dirty="0">
              <a:solidFill>
                <a:prstClr val="black"/>
              </a:solidFill>
            </a:endParaRPr>
          </a:p>
        </p:txBody>
      </p:sp>
      <p:cxnSp>
        <p:nvCxnSpPr>
          <p:cNvPr id="43" name="Straight Connector 42"/>
          <p:cNvCxnSpPr>
            <a:stCxn id="27" idx="3"/>
            <a:endCxn id="31" idx="7"/>
          </p:cNvCxnSpPr>
          <p:nvPr/>
        </p:nvCxnSpPr>
        <p:spPr bwMode="auto">
          <a:xfrm rot="5400000">
            <a:off x="3460563" y="4832163"/>
            <a:ext cx="317874" cy="3178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>
            <a:stCxn id="25" idx="2"/>
            <a:endCxn id="29" idx="7"/>
          </p:cNvCxnSpPr>
          <p:nvPr/>
        </p:nvCxnSpPr>
        <p:spPr bwMode="auto">
          <a:xfrm rot="10800000" flipV="1">
            <a:off x="5822764" y="4343399"/>
            <a:ext cx="5780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>
            <a:stCxn id="28" idx="5"/>
            <a:endCxn id="30" idx="1"/>
          </p:cNvCxnSpPr>
          <p:nvPr/>
        </p:nvCxnSpPr>
        <p:spPr bwMode="auto">
          <a:xfrm rot="16200000" flipH="1">
            <a:off x="7689663" y="4794063"/>
            <a:ext cx="317874" cy="3940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1" name="TextBox 50"/>
          <p:cNvSpPr txBox="1"/>
          <p:nvPr/>
        </p:nvSpPr>
        <p:spPr>
          <a:xfrm>
            <a:off x="5029200" y="2664023"/>
            <a:ext cx="3276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prstClr val="black"/>
                </a:solidFill>
              </a:rPr>
              <a:t>Case3) re-coloring and right rotation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55" name="Down Arrow 54"/>
          <p:cNvSpPr/>
          <p:nvPr/>
        </p:nvSpPr>
        <p:spPr bwMode="auto">
          <a:xfrm>
            <a:off x="5486400" y="3124200"/>
            <a:ext cx="228600" cy="381000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3" name="Curved Left Arrow 2"/>
          <p:cNvSpPr/>
          <p:nvPr/>
        </p:nvSpPr>
        <p:spPr bwMode="auto">
          <a:xfrm rot="10800000">
            <a:off x="4198890" y="1447800"/>
            <a:ext cx="144510" cy="501836"/>
          </a:xfrm>
          <a:prstGeom prst="curvedLef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04800" y="3741646"/>
            <a:ext cx="2864039" cy="2339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800" dirty="0">
                <a:latin typeface="Courier New"/>
                <a:ea typeface="Times New Roman"/>
                <a:cs typeface="Times New Roman"/>
              </a:rPr>
              <a:t>if (z-&gt;parent== z-&gt;parent-&gt;parent-&gt;left)</a:t>
            </a:r>
            <a:endParaRPr lang="en-US" sz="800" dirty="0">
              <a:latin typeface="Calibri"/>
              <a:ea typeface="Malgun Gothic"/>
              <a:cs typeface="Times New Roman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09600" y="3899356"/>
            <a:ext cx="182934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dirty="0">
                <a:latin typeface="Courier New"/>
                <a:ea typeface="Times New Roman"/>
                <a:cs typeface="Times New Roman"/>
              </a:rPr>
              <a:t>y=z-&gt;parent-&gt;parent-</a:t>
            </a:r>
            <a:r>
              <a:rPr lang="en-US" sz="800" dirty="0" smtClean="0">
                <a:latin typeface="Courier New"/>
                <a:ea typeface="Times New Roman"/>
                <a:cs typeface="Times New Roman"/>
              </a:rPr>
              <a:t>&gt;right;</a:t>
            </a:r>
            <a:endParaRPr lang="en-US" sz="800" dirty="0"/>
          </a:p>
        </p:txBody>
      </p:sp>
      <p:sp>
        <p:nvSpPr>
          <p:cNvPr id="40" name="Rectangle 39"/>
          <p:cNvSpPr/>
          <p:nvPr/>
        </p:nvSpPr>
        <p:spPr>
          <a:xfrm>
            <a:off x="5867400" y="3352800"/>
            <a:ext cx="3200400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800" dirty="0" smtClean="0">
                <a:latin typeface="Courier New"/>
                <a:ea typeface="Times New Roman"/>
                <a:cs typeface="Times New Roman"/>
              </a:rPr>
              <a:t>z-</a:t>
            </a:r>
            <a:r>
              <a:rPr lang="en-US" sz="800" dirty="0">
                <a:latin typeface="Courier New"/>
                <a:ea typeface="Times New Roman"/>
                <a:cs typeface="Times New Roman"/>
              </a:rPr>
              <a:t>&gt;parent-&gt;color = BLACK;		</a:t>
            </a:r>
            <a:r>
              <a:rPr lang="en-US" sz="800" dirty="0" smtClean="0">
                <a:latin typeface="Courier New"/>
                <a:ea typeface="MS Mincho"/>
                <a:cs typeface="Times New Roman"/>
              </a:rPr>
              <a:t>//</a:t>
            </a:r>
            <a:r>
              <a:rPr lang="en-US" sz="800" dirty="0">
                <a:latin typeface="Courier New"/>
                <a:ea typeface="Times New Roman"/>
                <a:cs typeface="Times New Roman"/>
              </a:rPr>
              <a:t>Case 3</a:t>
            </a:r>
            <a:endParaRPr lang="en-US" sz="800" dirty="0"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800" dirty="0" smtClean="0">
                <a:latin typeface="Courier New"/>
                <a:ea typeface="Times New Roman"/>
                <a:cs typeface="Times New Roman"/>
              </a:rPr>
              <a:t>z-</a:t>
            </a:r>
            <a:r>
              <a:rPr lang="en-US" sz="800" dirty="0">
                <a:latin typeface="Courier New"/>
                <a:ea typeface="Times New Roman"/>
                <a:cs typeface="Times New Roman"/>
              </a:rPr>
              <a:t>&gt;parent-&gt;parent = RED;		</a:t>
            </a:r>
            <a:r>
              <a:rPr lang="en-US" sz="800" dirty="0" smtClean="0">
                <a:latin typeface="Courier New"/>
                <a:ea typeface="Times New Roman"/>
                <a:cs typeface="Times New Roman"/>
              </a:rPr>
              <a:t>//</a:t>
            </a:r>
            <a:r>
              <a:rPr lang="en-US" sz="800" dirty="0">
                <a:latin typeface="Courier New"/>
                <a:ea typeface="Times New Roman"/>
                <a:cs typeface="Times New Roman"/>
              </a:rPr>
              <a:t>Case 3</a:t>
            </a:r>
            <a:endParaRPr lang="en-US" sz="800" dirty="0"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800" dirty="0" smtClean="0">
                <a:latin typeface="Courier New"/>
                <a:ea typeface="Times New Roman"/>
                <a:cs typeface="Times New Roman"/>
              </a:rPr>
              <a:t>RIGHT-ROTATE(T</a:t>
            </a:r>
            <a:r>
              <a:rPr lang="en-US" sz="800" dirty="0">
                <a:latin typeface="Courier New"/>
                <a:ea typeface="Times New Roman"/>
                <a:cs typeface="Times New Roman"/>
              </a:rPr>
              <a:t>, z-&gt;parent-&gt;parent);	</a:t>
            </a:r>
            <a:r>
              <a:rPr lang="en-US" sz="800" dirty="0" smtClean="0">
                <a:latin typeface="Courier New"/>
                <a:ea typeface="MS Mincho"/>
                <a:cs typeface="Times New Roman"/>
              </a:rPr>
              <a:t>//</a:t>
            </a:r>
            <a:r>
              <a:rPr lang="en-US" sz="800" dirty="0">
                <a:latin typeface="Courier New"/>
                <a:ea typeface="Times New Roman"/>
                <a:cs typeface="Times New Roman"/>
              </a:rPr>
              <a:t>Case 3</a:t>
            </a:r>
            <a:endParaRPr lang="en-US" sz="800" dirty="0">
              <a:latin typeface="Calibri"/>
              <a:ea typeface="Malgun Gothic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0653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Red-Black Tree</a:t>
            </a:r>
            <a:br>
              <a:rPr lang="en-US" dirty="0" smtClean="0"/>
            </a:br>
            <a:r>
              <a:rPr lang="en-US" sz="3200" dirty="0" smtClean="0"/>
              <a:t>(</a:t>
            </a:r>
            <a:r>
              <a:rPr lang="en-US" sz="3200" dirty="0" err="1" smtClean="0"/>
              <a:t>RB_Insert_Fixup</a:t>
            </a:r>
            <a:r>
              <a:rPr lang="en-US" sz="3200" dirty="0" smtClean="0"/>
              <a:t> Operation)</a:t>
            </a:r>
            <a:endParaRPr lang="en-US" sz="32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4" name="Oval 3"/>
          <p:cNvSpPr/>
          <p:nvPr/>
        </p:nvSpPr>
        <p:spPr bwMode="auto">
          <a:xfrm>
            <a:off x="1905000" y="1752600"/>
            <a:ext cx="457200" cy="4572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C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3124200" y="22098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EEECE1"/>
                </a:solidFill>
              </a:rPr>
              <a:t>D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838200" y="22098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EEECE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524000" y="28194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EEECE1"/>
                </a:solidFill>
              </a:rPr>
              <a:t>B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3400" y="2819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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19200" y="34406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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05000" y="3429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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95600" y="28310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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05200" y="2819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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6" name="Straight Connector 15"/>
          <p:cNvCxnSpPr>
            <a:stCxn id="6" idx="3"/>
            <a:endCxn id="10" idx="0"/>
          </p:cNvCxnSpPr>
          <p:nvPr/>
        </p:nvCxnSpPr>
        <p:spPr bwMode="auto">
          <a:xfrm rot="5400000">
            <a:off x="704851" y="2619095"/>
            <a:ext cx="219355" cy="1812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4" idx="2"/>
            <a:endCxn id="6" idx="7"/>
          </p:cNvCxnSpPr>
          <p:nvPr/>
        </p:nvCxnSpPr>
        <p:spPr bwMode="auto">
          <a:xfrm rot="10800000" flipV="1">
            <a:off x="1228446" y="1981199"/>
            <a:ext cx="676555" cy="295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4" idx="6"/>
            <a:endCxn id="5" idx="1"/>
          </p:cNvCxnSpPr>
          <p:nvPr/>
        </p:nvCxnSpPr>
        <p:spPr bwMode="auto">
          <a:xfrm>
            <a:off x="2362200" y="1981200"/>
            <a:ext cx="828955" cy="295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6" idx="5"/>
            <a:endCxn id="7" idx="1"/>
          </p:cNvCxnSpPr>
          <p:nvPr/>
        </p:nvCxnSpPr>
        <p:spPr bwMode="auto">
          <a:xfrm rot="16200000" flipH="1">
            <a:off x="1266545" y="2561945"/>
            <a:ext cx="286310" cy="3625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>
            <a:stCxn id="7" idx="3"/>
            <a:endCxn id="11" idx="0"/>
          </p:cNvCxnSpPr>
          <p:nvPr/>
        </p:nvCxnSpPr>
        <p:spPr bwMode="auto">
          <a:xfrm rot="5400000">
            <a:off x="1384817" y="3234529"/>
            <a:ext cx="231023" cy="1812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>
            <a:stCxn id="7" idx="5"/>
            <a:endCxn id="12" idx="0"/>
          </p:cNvCxnSpPr>
          <p:nvPr/>
        </p:nvCxnSpPr>
        <p:spPr bwMode="auto">
          <a:xfrm rot="16200000" flipH="1">
            <a:off x="1895195" y="3228694"/>
            <a:ext cx="219355" cy="1812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>
            <a:stCxn id="5" idx="3"/>
            <a:endCxn id="13" idx="0"/>
          </p:cNvCxnSpPr>
          <p:nvPr/>
        </p:nvCxnSpPr>
        <p:spPr bwMode="auto">
          <a:xfrm rot="5400000">
            <a:off x="3023117" y="2663029"/>
            <a:ext cx="231023" cy="1050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5" idx="5"/>
            <a:endCxn id="14" idx="0"/>
          </p:cNvCxnSpPr>
          <p:nvPr/>
        </p:nvCxnSpPr>
        <p:spPr bwMode="auto">
          <a:xfrm rot="16200000" flipH="1">
            <a:off x="3495395" y="2619094"/>
            <a:ext cx="219355" cy="1812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4" idx="0"/>
          </p:cNvCxnSpPr>
          <p:nvPr/>
        </p:nvCxnSpPr>
        <p:spPr bwMode="auto">
          <a:xfrm rot="5400000" flipH="1" flipV="1">
            <a:off x="1981200" y="1600200"/>
            <a:ext cx="3048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Oval 32"/>
          <p:cNvSpPr/>
          <p:nvPr/>
        </p:nvSpPr>
        <p:spPr bwMode="auto">
          <a:xfrm>
            <a:off x="6477000" y="17526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C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7696200" y="22098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EEECE1"/>
                </a:solidFill>
              </a:rPr>
              <a:t>D</a:t>
            </a:r>
          </a:p>
        </p:txBody>
      </p:sp>
      <p:sp>
        <p:nvSpPr>
          <p:cNvPr id="35" name="Oval 34"/>
          <p:cNvSpPr/>
          <p:nvPr/>
        </p:nvSpPr>
        <p:spPr bwMode="auto">
          <a:xfrm>
            <a:off x="5410200" y="22098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EEECE1"/>
                </a:solidFill>
              </a:rPr>
              <a:t>A</a:t>
            </a:r>
          </a:p>
        </p:txBody>
      </p:sp>
      <p:sp>
        <p:nvSpPr>
          <p:cNvPr id="36" name="Oval 35"/>
          <p:cNvSpPr/>
          <p:nvPr/>
        </p:nvSpPr>
        <p:spPr bwMode="auto">
          <a:xfrm>
            <a:off x="6096000" y="28194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EEECE1"/>
                </a:solidFill>
              </a:rPr>
              <a:t>B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105400" y="2819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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791200" y="34406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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477000" y="3429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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467600" y="28310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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077200" y="2819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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42" name="Straight Connector 41"/>
          <p:cNvCxnSpPr>
            <a:stCxn id="35" idx="3"/>
            <a:endCxn id="37" idx="0"/>
          </p:cNvCxnSpPr>
          <p:nvPr/>
        </p:nvCxnSpPr>
        <p:spPr bwMode="auto">
          <a:xfrm rot="5400000">
            <a:off x="5276851" y="2619095"/>
            <a:ext cx="219355" cy="1812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33" idx="2"/>
            <a:endCxn id="35" idx="7"/>
          </p:cNvCxnSpPr>
          <p:nvPr/>
        </p:nvCxnSpPr>
        <p:spPr bwMode="auto">
          <a:xfrm rot="10800000" flipV="1">
            <a:off x="5800446" y="1981199"/>
            <a:ext cx="676555" cy="295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33" idx="6"/>
            <a:endCxn id="34" idx="1"/>
          </p:cNvCxnSpPr>
          <p:nvPr/>
        </p:nvCxnSpPr>
        <p:spPr bwMode="auto">
          <a:xfrm>
            <a:off x="6934200" y="1981200"/>
            <a:ext cx="828955" cy="295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>
            <a:stCxn id="35" idx="5"/>
            <a:endCxn id="36" idx="1"/>
          </p:cNvCxnSpPr>
          <p:nvPr/>
        </p:nvCxnSpPr>
        <p:spPr bwMode="auto">
          <a:xfrm rot="16200000" flipH="1">
            <a:off x="5838545" y="2561945"/>
            <a:ext cx="286310" cy="3625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>
            <a:stCxn id="36" idx="3"/>
            <a:endCxn id="38" idx="0"/>
          </p:cNvCxnSpPr>
          <p:nvPr/>
        </p:nvCxnSpPr>
        <p:spPr bwMode="auto">
          <a:xfrm rot="5400000">
            <a:off x="5956817" y="3234529"/>
            <a:ext cx="231023" cy="1812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>
            <a:stCxn id="36" idx="5"/>
            <a:endCxn id="39" idx="0"/>
          </p:cNvCxnSpPr>
          <p:nvPr/>
        </p:nvCxnSpPr>
        <p:spPr bwMode="auto">
          <a:xfrm rot="16200000" flipH="1">
            <a:off x="6467195" y="3228694"/>
            <a:ext cx="219355" cy="1812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>
            <a:stCxn id="34" idx="3"/>
            <a:endCxn id="40" idx="0"/>
          </p:cNvCxnSpPr>
          <p:nvPr/>
        </p:nvCxnSpPr>
        <p:spPr bwMode="auto">
          <a:xfrm rot="5400000">
            <a:off x="7595117" y="2663029"/>
            <a:ext cx="231023" cy="1050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>
            <a:stCxn id="34" idx="5"/>
            <a:endCxn id="41" idx="0"/>
          </p:cNvCxnSpPr>
          <p:nvPr/>
        </p:nvCxnSpPr>
        <p:spPr bwMode="auto">
          <a:xfrm rot="16200000" flipH="1">
            <a:off x="8067395" y="2619094"/>
            <a:ext cx="219355" cy="1812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>
            <a:stCxn id="33" idx="0"/>
          </p:cNvCxnSpPr>
          <p:nvPr/>
        </p:nvCxnSpPr>
        <p:spPr bwMode="auto">
          <a:xfrm rot="5400000" flipH="1" flipV="1">
            <a:off x="6553200" y="1600200"/>
            <a:ext cx="3048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Arrow Connector 51"/>
          <p:cNvCxnSpPr/>
          <p:nvPr/>
        </p:nvCxnSpPr>
        <p:spPr bwMode="auto">
          <a:xfrm>
            <a:off x="3733800" y="1905000"/>
            <a:ext cx="1447800" cy="1588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chemeClr val="tx2"/>
            </a:solidFill>
            <a:prstDash val="sysDot"/>
            <a:round/>
            <a:headEnd type="none" w="med" len="med"/>
            <a:tailEnd type="stealth" w="lg" len="lg"/>
          </a:ln>
          <a:effectLst/>
        </p:spPr>
      </p:cxnSp>
      <p:sp>
        <p:nvSpPr>
          <p:cNvPr id="98" name="TextBox 97"/>
          <p:cNvSpPr txBox="1"/>
          <p:nvPr/>
        </p:nvSpPr>
        <p:spPr>
          <a:xfrm>
            <a:off x="1905000" y="2514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z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3581400" y="2209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y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5562600" y="1600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n</a:t>
            </a:r>
            <a:r>
              <a:rPr lang="en-US" dirty="0" smtClean="0">
                <a:solidFill>
                  <a:prstClr val="black"/>
                </a:solidFill>
              </a:rPr>
              <a:t>ew z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2286000" y="6096000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Case 1 of the </a:t>
            </a:r>
            <a:r>
              <a:rPr lang="en-US" dirty="0" err="1" smtClean="0">
                <a:solidFill>
                  <a:prstClr val="black"/>
                </a:solidFill>
              </a:rPr>
              <a:t>RB_Insert_Fixup</a:t>
            </a:r>
            <a:r>
              <a:rPr lang="en-US" dirty="0" smtClean="0">
                <a:solidFill>
                  <a:prstClr val="black"/>
                </a:solidFill>
              </a:rPr>
              <a:t>()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609601" y="3962400"/>
            <a:ext cx="8077199" cy="212365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1	while (z-&gt;parent-&gt;color ==  RED)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	{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2		if (z-&gt;parent == z-&gt;parent-&gt;parent-&gt;left)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		{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3			y = z-&gt;parent-&gt;parent-&gt;right;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4			if (y-&gt;color == RED)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			{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5				z-&gt;parent-&gt;color = BLACK;     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6				y-&gt;color = BLACK;                  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7				z-&gt;parent-&gt;parent-&gt;color = RED; 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8				z = z-&gt;parent-&gt;parent;          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			}</a:t>
            </a:r>
            <a:endParaRPr lang="en-US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Right Brace 106"/>
          <p:cNvSpPr/>
          <p:nvPr/>
        </p:nvSpPr>
        <p:spPr bwMode="auto">
          <a:xfrm>
            <a:off x="7086600" y="5105400"/>
            <a:ext cx="76200" cy="914400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7543800" y="5436078"/>
            <a:ext cx="838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prstClr val="black"/>
                </a:solidFill>
              </a:rPr>
              <a:t>Case 1)</a:t>
            </a:r>
            <a:endParaRPr lang="en-US" sz="1100" dirty="0">
              <a:solidFill>
                <a:prstClr val="black"/>
              </a:solidFill>
            </a:endParaRPr>
          </a:p>
        </p:txBody>
      </p:sp>
      <p:cxnSp>
        <p:nvCxnSpPr>
          <p:cNvPr id="109" name="Straight Arrow Connector 108"/>
          <p:cNvCxnSpPr>
            <a:stCxn id="107" idx="1"/>
            <a:endCxn id="108" idx="1"/>
          </p:cNvCxnSpPr>
          <p:nvPr/>
        </p:nvCxnSpPr>
        <p:spPr bwMode="auto">
          <a:xfrm rot="10800000" flipH="1" flipV="1">
            <a:off x="7162800" y="5562599"/>
            <a:ext cx="381000" cy="428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0" name="TextBox 109"/>
          <p:cNvSpPr txBox="1"/>
          <p:nvPr/>
        </p:nvSpPr>
        <p:spPr>
          <a:xfrm>
            <a:off x="3886200" y="20574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</a:rPr>
              <a:t>Re-color</a:t>
            </a:r>
            <a:endParaRPr lang="en-US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875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Red-Black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sz="2400" dirty="0" smtClean="0"/>
              <a:t>Red-Black Trees Properties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000" dirty="0" smtClean="0"/>
              <a:t>Every node is either red or black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000" dirty="0" smtClean="0"/>
              <a:t>The root is black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000" dirty="0" smtClean="0"/>
              <a:t>Every leaf is black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000" dirty="0" smtClean="0"/>
              <a:t>If a node is red, then both its children are black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000" dirty="0" smtClean="0"/>
              <a:t>Every simple path from a node to a descendant leaf contains the same number of black nodes</a:t>
            </a:r>
          </a:p>
          <a:p>
            <a:r>
              <a:rPr lang="en-US" sz="2400" dirty="0"/>
              <a:t>Height of a red-black tree</a:t>
            </a:r>
          </a:p>
          <a:p>
            <a:pPr lvl="1"/>
            <a:r>
              <a:rPr lang="en-US" sz="2000" i="1" dirty="0" smtClean="0"/>
              <a:t>Height </a:t>
            </a:r>
            <a:r>
              <a:rPr lang="en-US" sz="2000" i="1" dirty="0"/>
              <a:t>of a node </a:t>
            </a:r>
            <a:r>
              <a:rPr lang="en-US" sz="2000" dirty="0"/>
              <a:t>is the number of edges in a longest path to a leaf.</a:t>
            </a:r>
          </a:p>
          <a:p>
            <a:pPr lvl="1"/>
            <a:r>
              <a:rPr lang="en-US" sz="2000" i="1" dirty="0" smtClean="0"/>
              <a:t>Black-height </a:t>
            </a:r>
            <a:r>
              <a:rPr lang="en-US" sz="2000" dirty="0"/>
              <a:t>of a node </a:t>
            </a:r>
            <a:r>
              <a:rPr lang="en-US" sz="2000" i="1" dirty="0"/>
              <a:t>x</a:t>
            </a:r>
            <a:r>
              <a:rPr lang="en-US" sz="2000" dirty="0"/>
              <a:t>: </a:t>
            </a:r>
            <a:r>
              <a:rPr lang="en-US" sz="2000" dirty="0" err="1"/>
              <a:t>bh</a:t>
            </a:r>
            <a:r>
              <a:rPr lang="en-US" sz="2000" i="1" dirty="0"/>
              <a:t>(x) </a:t>
            </a:r>
            <a:r>
              <a:rPr lang="en-US" sz="2000" dirty="0"/>
              <a:t>is the number of black nodes (including </a:t>
            </a:r>
            <a:r>
              <a:rPr lang="en-US" sz="2000" i="1" dirty="0" err="1" smtClean="0"/>
              <a:t>T.nil</a:t>
            </a:r>
            <a:r>
              <a:rPr lang="en-US" sz="2000" dirty="0" smtClean="0"/>
              <a:t>)on </a:t>
            </a:r>
            <a:r>
              <a:rPr lang="en-US" sz="2000" dirty="0"/>
              <a:t>the path from </a:t>
            </a:r>
            <a:r>
              <a:rPr lang="en-US" sz="2000" i="1" dirty="0"/>
              <a:t>x </a:t>
            </a:r>
            <a:r>
              <a:rPr lang="en-US" sz="2000" dirty="0"/>
              <a:t>to leaf, not counting </a:t>
            </a:r>
            <a:r>
              <a:rPr lang="en-US" sz="2000" i="1" dirty="0"/>
              <a:t>x</a:t>
            </a:r>
            <a:r>
              <a:rPr lang="en-US" sz="2000" dirty="0"/>
              <a:t>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Red-Black Tree</a:t>
            </a:r>
            <a:br>
              <a:rPr lang="en-US" dirty="0" smtClean="0"/>
            </a:br>
            <a:r>
              <a:rPr lang="en-US" sz="3200" dirty="0" smtClean="0"/>
              <a:t>(</a:t>
            </a:r>
            <a:r>
              <a:rPr lang="en-US" sz="3200" dirty="0" err="1" smtClean="0"/>
              <a:t>RB_Insert_Fixup</a:t>
            </a:r>
            <a:r>
              <a:rPr lang="en-US" sz="3200" dirty="0" smtClean="0"/>
              <a:t> Operation)</a:t>
            </a:r>
            <a:endParaRPr lang="en-US" sz="3200" dirty="0"/>
          </a:p>
        </p:txBody>
      </p:sp>
      <p:sp>
        <p:nvSpPr>
          <p:cNvPr id="44" name="Slide Number Placeholder 4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4" name="Oval 3"/>
          <p:cNvSpPr/>
          <p:nvPr/>
        </p:nvSpPr>
        <p:spPr bwMode="auto">
          <a:xfrm>
            <a:off x="2286000" y="1828800"/>
            <a:ext cx="457200" cy="4572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C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3505200" y="22860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EEECE1"/>
                </a:solidFill>
              </a:rPr>
              <a:t>D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1219200" y="22860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EEECE1"/>
                </a:solidFill>
              </a:rPr>
              <a:t>B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685800" y="28956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A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35168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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90600" y="35168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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00200" y="2895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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6600" y="29072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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86200" y="2895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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3" name="Straight Connector 12"/>
          <p:cNvCxnSpPr>
            <a:stCxn id="4" idx="2"/>
            <a:endCxn id="6" idx="7"/>
          </p:cNvCxnSpPr>
          <p:nvPr/>
        </p:nvCxnSpPr>
        <p:spPr bwMode="auto">
          <a:xfrm rot="10800000" flipV="1">
            <a:off x="1609446" y="2057399"/>
            <a:ext cx="676555" cy="295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4" idx="6"/>
            <a:endCxn id="5" idx="1"/>
          </p:cNvCxnSpPr>
          <p:nvPr/>
        </p:nvCxnSpPr>
        <p:spPr bwMode="auto">
          <a:xfrm>
            <a:off x="2743200" y="2057400"/>
            <a:ext cx="828955" cy="295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5" idx="3"/>
            <a:endCxn id="11" idx="0"/>
          </p:cNvCxnSpPr>
          <p:nvPr/>
        </p:nvCxnSpPr>
        <p:spPr bwMode="auto">
          <a:xfrm rot="5400000">
            <a:off x="3404117" y="2739229"/>
            <a:ext cx="231023" cy="1050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5" idx="5"/>
            <a:endCxn id="12" idx="0"/>
          </p:cNvCxnSpPr>
          <p:nvPr/>
        </p:nvCxnSpPr>
        <p:spPr bwMode="auto">
          <a:xfrm rot="16200000" flipH="1">
            <a:off x="3876395" y="2695294"/>
            <a:ext cx="219355" cy="1812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4" idx="0"/>
          </p:cNvCxnSpPr>
          <p:nvPr/>
        </p:nvCxnSpPr>
        <p:spPr bwMode="auto">
          <a:xfrm rot="5400000" flipH="1" flipV="1">
            <a:off x="2362200" y="1676400"/>
            <a:ext cx="3048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6" idx="3"/>
            <a:endCxn id="7" idx="7"/>
          </p:cNvCxnSpPr>
          <p:nvPr/>
        </p:nvCxnSpPr>
        <p:spPr bwMode="auto">
          <a:xfrm rot="5400000">
            <a:off x="1037945" y="2714345"/>
            <a:ext cx="286310" cy="2101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7" idx="3"/>
            <a:endCxn id="8" idx="0"/>
          </p:cNvCxnSpPr>
          <p:nvPr/>
        </p:nvCxnSpPr>
        <p:spPr bwMode="auto">
          <a:xfrm rot="5400000">
            <a:off x="584717" y="3348829"/>
            <a:ext cx="231023" cy="1050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7" idx="5"/>
            <a:endCxn id="9" idx="0"/>
          </p:cNvCxnSpPr>
          <p:nvPr/>
        </p:nvCxnSpPr>
        <p:spPr bwMode="auto">
          <a:xfrm rot="16200000" flipH="1">
            <a:off x="1013061" y="3348828"/>
            <a:ext cx="231023" cy="1050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>
            <a:stCxn id="6" idx="5"/>
            <a:endCxn id="10" idx="0"/>
          </p:cNvCxnSpPr>
          <p:nvPr/>
        </p:nvCxnSpPr>
        <p:spPr bwMode="auto">
          <a:xfrm rot="16200000" flipH="1">
            <a:off x="1590395" y="2695294"/>
            <a:ext cx="219355" cy="1812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Oval 21"/>
          <p:cNvSpPr/>
          <p:nvPr/>
        </p:nvSpPr>
        <p:spPr bwMode="auto">
          <a:xfrm>
            <a:off x="6781800" y="18288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C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8001000" y="22860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EEECE1"/>
                </a:solidFill>
              </a:rPr>
              <a:t>D</a:t>
            </a:r>
          </a:p>
        </p:txBody>
      </p:sp>
      <p:sp>
        <p:nvSpPr>
          <p:cNvPr id="24" name="Oval 23"/>
          <p:cNvSpPr/>
          <p:nvPr/>
        </p:nvSpPr>
        <p:spPr bwMode="auto">
          <a:xfrm>
            <a:off x="5715000" y="22860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B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5181600" y="28956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A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953000" y="35168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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486400" y="35168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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096000" y="2895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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772400" y="29072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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382000" y="2895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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31" name="Straight Connector 30"/>
          <p:cNvCxnSpPr>
            <a:stCxn id="22" idx="2"/>
            <a:endCxn id="24" idx="7"/>
          </p:cNvCxnSpPr>
          <p:nvPr/>
        </p:nvCxnSpPr>
        <p:spPr bwMode="auto">
          <a:xfrm rot="10800000" flipV="1">
            <a:off x="6105246" y="2057399"/>
            <a:ext cx="676555" cy="295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22" idx="6"/>
            <a:endCxn id="23" idx="1"/>
          </p:cNvCxnSpPr>
          <p:nvPr/>
        </p:nvCxnSpPr>
        <p:spPr bwMode="auto">
          <a:xfrm>
            <a:off x="7239000" y="2057400"/>
            <a:ext cx="828955" cy="295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23" idx="3"/>
            <a:endCxn id="29" idx="0"/>
          </p:cNvCxnSpPr>
          <p:nvPr/>
        </p:nvCxnSpPr>
        <p:spPr bwMode="auto">
          <a:xfrm rot="5400000">
            <a:off x="7899917" y="2739229"/>
            <a:ext cx="231023" cy="1050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>
            <a:stCxn id="23" idx="5"/>
            <a:endCxn id="30" idx="0"/>
          </p:cNvCxnSpPr>
          <p:nvPr/>
        </p:nvCxnSpPr>
        <p:spPr bwMode="auto">
          <a:xfrm rot="16200000" flipH="1">
            <a:off x="8372195" y="2695294"/>
            <a:ext cx="219355" cy="1812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22" idx="0"/>
          </p:cNvCxnSpPr>
          <p:nvPr/>
        </p:nvCxnSpPr>
        <p:spPr bwMode="auto">
          <a:xfrm rot="5400000" flipH="1" flipV="1">
            <a:off x="6858000" y="1676400"/>
            <a:ext cx="3048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24" idx="3"/>
            <a:endCxn id="25" idx="7"/>
          </p:cNvCxnSpPr>
          <p:nvPr/>
        </p:nvCxnSpPr>
        <p:spPr bwMode="auto">
          <a:xfrm rot="5400000">
            <a:off x="5533745" y="2714345"/>
            <a:ext cx="286310" cy="2101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25" idx="3"/>
            <a:endCxn id="26" idx="0"/>
          </p:cNvCxnSpPr>
          <p:nvPr/>
        </p:nvCxnSpPr>
        <p:spPr bwMode="auto">
          <a:xfrm rot="5400000">
            <a:off x="5080517" y="3348829"/>
            <a:ext cx="231023" cy="1050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>
            <a:stCxn id="25" idx="5"/>
            <a:endCxn id="27" idx="0"/>
          </p:cNvCxnSpPr>
          <p:nvPr/>
        </p:nvCxnSpPr>
        <p:spPr bwMode="auto">
          <a:xfrm rot="16200000" flipH="1">
            <a:off x="5508861" y="3348828"/>
            <a:ext cx="231023" cy="1050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>
            <a:stCxn id="24" idx="5"/>
            <a:endCxn id="28" idx="0"/>
          </p:cNvCxnSpPr>
          <p:nvPr/>
        </p:nvCxnSpPr>
        <p:spPr bwMode="auto">
          <a:xfrm rot="16200000" flipH="1">
            <a:off x="6086195" y="2695294"/>
            <a:ext cx="219355" cy="1812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Arrow Connector 39"/>
          <p:cNvCxnSpPr/>
          <p:nvPr/>
        </p:nvCxnSpPr>
        <p:spPr bwMode="auto">
          <a:xfrm>
            <a:off x="3733800" y="1979612"/>
            <a:ext cx="1447800" cy="1588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chemeClr val="tx2"/>
            </a:solidFill>
            <a:prstDash val="sysDot"/>
            <a:round/>
            <a:headEnd type="none" w="med" len="med"/>
            <a:tailEnd type="stealth" w="lg" len="lg"/>
          </a:ln>
          <a:effectLst/>
        </p:spPr>
      </p:cxnSp>
      <p:sp>
        <p:nvSpPr>
          <p:cNvPr id="41" name="TextBox 40"/>
          <p:cNvSpPr txBox="1"/>
          <p:nvPr/>
        </p:nvSpPr>
        <p:spPr>
          <a:xfrm>
            <a:off x="457200" y="2514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z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962400" y="2133600"/>
            <a:ext cx="381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y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019800" y="168806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n</a:t>
            </a:r>
            <a:r>
              <a:rPr lang="en-US" dirty="0" smtClean="0">
                <a:solidFill>
                  <a:prstClr val="black"/>
                </a:solidFill>
              </a:rPr>
              <a:t>ew z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5" name="Text Box 2"/>
          <p:cNvSpPr txBox="1">
            <a:spLocks noChangeArrowheads="1"/>
          </p:cNvSpPr>
          <p:nvPr/>
        </p:nvSpPr>
        <p:spPr bwMode="auto">
          <a:xfrm>
            <a:off x="609601" y="3962400"/>
            <a:ext cx="8077199" cy="212365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1	while (z-&gt;parent-&gt;color ==  RED)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	{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2		if (z-&gt;parent == p-&gt;parent-&gt;parent-&gt;left)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		{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3			y = z-&gt;parent-&gt;parent-&gt;right;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4			if (y-&gt;color == RED)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			{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5				z-&gt;parent-&gt;color = BLACK;     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6				y-&gt;color = BLACK;                  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7				z-&gt;parent-&gt;parent-&gt;color = RED; 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8				z = z-&gt;parent-&gt;parent;          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			}</a:t>
            </a:r>
            <a:endParaRPr lang="en-US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ight Brace 45"/>
          <p:cNvSpPr/>
          <p:nvPr/>
        </p:nvSpPr>
        <p:spPr bwMode="auto">
          <a:xfrm>
            <a:off x="7086600" y="5105400"/>
            <a:ext cx="76200" cy="914400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543800" y="5436078"/>
            <a:ext cx="838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prstClr val="black"/>
                </a:solidFill>
              </a:rPr>
              <a:t>Case 1)</a:t>
            </a:r>
            <a:endParaRPr lang="en-US" sz="1100" dirty="0">
              <a:solidFill>
                <a:prstClr val="black"/>
              </a:solidFill>
            </a:endParaRPr>
          </a:p>
        </p:txBody>
      </p:sp>
      <p:cxnSp>
        <p:nvCxnSpPr>
          <p:cNvPr id="49" name="Straight Arrow Connector 48"/>
          <p:cNvCxnSpPr>
            <a:stCxn id="46" idx="1"/>
            <a:endCxn id="47" idx="1"/>
          </p:cNvCxnSpPr>
          <p:nvPr/>
        </p:nvCxnSpPr>
        <p:spPr bwMode="auto">
          <a:xfrm rot="10800000" flipH="1" flipV="1">
            <a:off x="7162800" y="5562599"/>
            <a:ext cx="381000" cy="428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0" name="TextBox 49"/>
          <p:cNvSpPr txBox="1"/>
          <p:nvPr/>
        </p:nvSpPr>
        <p:spPr>
          <a:xfrm>
            <a:off x="4038600" y="1673423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</a:rPr>
              <a:t>Re-color</a:t>
            </a:r>
            <a:endParaRPr lang="en-US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0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/>
          <p:nvPr/>
        </p:nvSpPr>
        <p:spPr bwMode="auto">
          <a:xfrm>
            <a:off x="733647" y="2094614"/>
            <a:ext cx="1371600" cy="1254642"/>
          </a:xfrm>
          <a:custGeom>
            <a:avLst/>
            <a:gdLst>
              <a:gd name="connsiteX0" fmla="*/ 329609 w 1371600"/>
              <a:gd name="connsiteY0" fmla="*/ 0 h 1254642"/>
              <a:gd name="connsiteX1" fmla="*/ 329609 w 1371600"/>
              <a:gd name="connsiteY1" fmla="*/ 0 h 1254642"/>
              <a:gd name="connsiteX2" fmla="*/ 478465 w 1371600"/>
              <a:gd name="connsiteY2" fmla="*/ 53163 h 1254642"/>
              <a:gd name="connsiteX3" fmla="*/ 542260 w 1371600"/>
              <a:gd name="connsiteY3" fmla="*/ 74428 h 1254642"/>
              <a:gd name="connsiteX4" fmla="*/ 574158 w 1371600"/>
              <a:gd name="connsiteY4" fmla="*/ 85060 h 1254642"/>
              <a:gd name="connsiteX5" fmla="*/ 595423 w 1371600"/>
              <a:gd name="connsiteY5" fmla="*/ 106326 h 1254642"/>
              <a:gd name="connsiteX6" fmla="*/ 723013 w 1371600"/>
              <a:gd name="connsiteY6" fmla="*/ 170121 h 1254642"/>
              <a:gd name="connsiteX7" fmla="*/ 744279 w 1371600"/>
              <a:gd name="connsiteY7" fmla="*/ 191386 h 1254642"/>
              <a:gd name="connsiteX8" fmla="*/ 808074 w 1371600"/>
              <a:gd name="connsiteY8" fmla="*/ 233916 h 1254642"/>
              <a:gd name="connsiteX9" fmla="*/ 893134 w 1371600"/>
              <a:gd name="connsiteY9" fmla="*/ 308344 h 1254642"/>
              <a:gd name="connsiteX10" fmla="*/ 978195 w 1371600"/>
              <a:gd name="connsiteY10" fmla="*/ 372139 h 1254642"/>
              <a:gd name="connsiteX11" fmla="*/ 1010093 w 1371600"/>
              <a:gd name="connsiteY11" fmla="*/ 382772 h 1254642"/>
              <a:gd name="connsiteX12" fmla="*/ 1063255 w 1371600"/>
              <a:gd name="connsiteY12" fmla="*/ 425302 h 1254642"/>
              <a:gd name="connsiteX13" fmla="*/ 1095153 w 1371600"/>
              <a:gd name="connsiteY13" fmla="*/ 457200 h 1254642"/>
              <a:gd name="connsiteX14" fmla="*/ 1158948 w 1371600"/>
              <a:gd name="connsiteY14" fmla="*/ 499730 h 1254642"/>
              <a:gd name="connsiteX15" fmla="*/ 1190846 w 1371600"/>
              <a:gd name="connsiteY15" fmla="*/ 520995 h 1254642"/>
              <a:gd name="connsiteX16" fmla="*/ 1265274 w 1371600"/>
              <a:gd name="connsiteY16" fmla="*/ 606056 h 1254642"/>
              <a:gd name="connsiteX17" fmla="*/ 1297172 w 1371600"/>
              <a:gd name="connsiteY17" fmla="*/ 669851 h 1254642"/>
              <a:gd name="connsiteX18" fmla="*/ 1307804 w 1371600"/>
              <a:gd name="connsiteY18" fmla="*/ 701749 h 1254642"/>
              <a:gd name="connsiteX19" fmla="*/ 1329069 w 1371600"/>
              <a:gd name="connsiteY19" fmla="*/ 733646 h 1254642"/>
              <a:gd name="connsiteX20" fmla="*/ 1350334 w 1371600"/>
              <a:gd name="connsiteY20" fmla="*/ 797442 h 1254642"/>
              <a:gd name="connsiteX21" fmla="*/ 1371600 w 1371600"/>
              <a:gd name="connsiteY21" fmla="*/ 882502 h 1254642"/>
              <a:gd name="connsiteX22" fmla="*/ 1360967 w 1371600"/>
              <a:gd name="connsiteY22" fmla="*/ 1063256 h 1254642"/>
              <a:gd name="connsiteX23" fmla="*/ 1339702 w 1371600"/>
              <a:gd name="connsiteY23" fmla="*/ 1127051 h 1254642"/>
              <a:gd name="connsiteX24" fmla="*/ 1329069 w 1371600"/>
              <a:gd name="connsiteY24" fmla="*/ 1158949 h 1254642"/>
              <a:gd name="connsiteX25" fmla="*/ 1265274 w 1371600"/>
              <a:gd name="connsiteY25" fmla="*/ 1190846 h 1254642"/>
              <a:gd name="connsiteX26" fmla="*/ 1244009 w 1371600"/>
              <a:gd name="connsiteY26" fmla="*/ 1212112 h 1254642"/>
              <a:gd name="connsiteX27" fmla="*/ 1137683 w 1371600"/>
              <a:gd name="connsiteY27" fmla="*/ 1244009 h 1254642"/>
              <a:gd name="connsiteX28" fmla="*/ 1105786 w 1371600"/>
              <a:gd name="connsiteY28" fmla="*/ 1254642 h 1254642"/>
              <a:gd name="connsiteX29" fmla="*/ 818706 w 1371600"/>
              <a:gd name="connsiteY29" fmla="*/ 1233377 h 1254642"/>
              <a:gd name="connsiteX30" fmla="*/ 712381 w 1371600"/>
              <a:gd name="connsiteY30" fmla="*/ 1201479 h 1254642"/>
              <a:gd name="connsiteX31" fmla="*/ 680483 w 1371600"/>
              <a:gd name="connsiteY31" fmla="*/ 1190846 h 1254642"/>
              <a:gd name="connsiteX32" fmla="*/ 616688 w 1371600"/>
              <a:gd name="connsiteY32" fmla="*/ 1158949 h 1254642"/>
              <a:gd name="connsiteX33" fmla="*/ 595423 w 1371600"/>
              <a:gd name="connsiteY33" fmla="*/ 1127051 h 1254642"/>
              <a:gd name="connsiteX34" fmla="*/ 563525 w 1371600"/>
              <a:gd name="connsiteY34" fmla="*/ 1105786 h 1254642"/>
              <a:gd name="connsiteX35" fmla="*/ 552893 w 1371600"/>
              <a:gd name="connsiteY35" fmla="*/ 1073888 h 1254642"/>
              <a:gd name="connsiteX36" fmla="*/ 531627 w 1371600"/>
              <a:gd name="connsiteY36" fmla="*/ 1052623 h 1254642"/>
              <a:gd name="connsiteX37" fmla="*/ 489097 w 1371600"/>
              <a:gd name="connsiteY37" fmla="*/ 1010093 h 1254642"/>
              <a:gd name="connsiteX38" fmla="*/ 478465 w 1371600"/>
              <a:gd name="connsiteY38" fmla="*/ 978195 h 1254642"/>
              <a:gd name="connsiteX39" fmla="*/ 457200 w 1371600"/>
              <a:gd name="connsiteY39" fmla="*/ 946298 h 1254642"/>
              <a:gd name="connsiteX40" fmla="*/ 435934 w 1371600"/>
              <a:gd name="connsiteY40" fmla="*/ 925033 h 1254642"/>
              <a:gd name="connsiteX41" fmla="*/ 414669 w 1371600"/>
              <a:gd name="connsiteY41" fmla="*/ 893135 h 1254642"/>
              <a:gd name="connsiteX42" fmla="*/ 382772 w 1371600"/>
              <a:gd name="connsiteY42" fmla="*/ 861237 h 1254642"/>
              <a:gd name="connsiteX43" fmla="*/ 329609 w 1371600"/>
              <a:gd name="connsiteY43" fmla="*/ 808074 h 1254642"/>
              <a:gd name="connsiteX44" fmla="*/ 308344 w 1371600"/>
              <a:gd name="connsiteY44" fmla="*/ 776177 h 1254642"/>
              <a:gd name="connsiteX45" fmla="*/ 244548 w 1371600"/>
              <a:gd name="connsiteY45" fmla="*/ 744279 h 1254642"/>
              <a:gd name="connsiteX46" fmla="*/ 191386 w 1371600"/>
              <a:gd name="connsiteY46" fmla="*/ 701749 h 1254642"/>
              <a:gd name="connsiteX47" fmla="*/ 170120 w 1371600"/>
              <a:gd name="connsiteY47" fmla="*/ 680484 h 1254642"/>
              <a:gd name="connsiteX48" fmla="*/ 138223 w 1371600"/>
              <a:gd name="connsiteY48" fmla="*/ 659219 h 1254642"/>
              <a:gd name="connsiteX49" fmla="*/ 106325 w 1371600"/>
              <a:gd name="connsiteY49" fmla="*/ 595423 h 1254642"/>
              <a:gd name="connsiteX50" fmla="*/ 85060 w 1371600"/>
              <a:gd name="connsiteY50" fmla="*/ 531628 h 1254642"/>
              <a:gd name="connsiteX51" fmla="*/ 63795 w 1371600"/>
              <a:gd name="connsiteY51" fmla="*/ 499730 h 1254642"/>
              <a:gd name="connsiteX52" fmla="*/ 42530 w 1371600"/>
              <a:gd name="connsiteY52" fmla="*/ 425302 h 1254642"/>
              <a:gd name="connsiteX53" fmla="*/ 21265 w 1371600"/>
              <a:gd name="connsiteY53" fmla="*/ 361507 h 1254642"/>
              <a:gd name="connsiteX54" fmla="*/ 0 w 1371600"/>
              <a:gd name="connsiteY54" fmla="*/ 276446 h 1254642"/>
              <a:gd name="connsiteX55" fmla="*/ 10632 w 1371600"/>
              <a:gd name="connsiteY55" fmla="*/ 202019 h 1254642"/>
              <a:gd name="connsiteX56" fmla="*/ 21265 w 1371600"/>
              <a:gd name="connsiteY56" fmla="*/ 170121 h 1254642"/>
              <a:gd name="connsiteX57" fmla="*/ 85060 w 1371600"/>
              <a:gd name="connsiteY57" fmla="*/ 127591 h 1254642"/>
              <a:gd name="connsiteX58" fmla="*/ 127590 w 1371600"/>
              <a:gd name="connsiteY58" fmla="*/ 85060 h 1254642"/>
              <a:gd name="connsiteX59" fmla="*/ 148855 w 1371600"/>
              <a:gd name="connsiteY59" fmla="*/ 53163 h 1254642"/>
              <a:gd name="connsiteX60" fmla="*/ 180753 w 1371600"/>
              <a:gd name="connsiteY60" fmla="*/ 42530 h 1254642"/>
              <a:gd name="connsiteX61" fmla="*/ 244548 w 1371600"/>
              <a:gd name="connsiteY61" fmla="*/ 10633 h 1254642"/>
              <a:gd name="connsiteX62" fmla="*/ 340241 w 1371600"/>
              <a:gd name="connsiteY62" fmla="*/ 31898 h 1254642"/>
              <a:gd name="connsiteX63" fmla="*/ 372139 w 1371600"/>
              <a:gd name="connsiteY63" fmla="*/ 53163 h 1254642"/>
              <a:gd name="connsiteX64" fmla="*/ 382772 w 1371600"/>
              <a:gd name="connsiteY64" fmla="*/ 31898 h 1254642"/>
              <a:gd name="connsiteX65" fmla="*/ 382772 w 1371600"/>
              <a:gd name="connsiteY65" fmla="*/ 31898 h 1254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1371600" h="1254642">
                <a:moveTo>
                  <a:pt x="329609" y="0"/>
                </a:moveTo>
                <a:lnTo>
                  <a:pt x="329609" y="0"/>
                </a:lnTo>
                <a:cubicBezTo>
                  <a:pt x="435652" y="39767"/>
                  <a:pt x="385945" y="22324"/>
                  <a:pt x="478465" y="53163"/>
                </a:cubicBezTo>
                <a:lnTo>
                  <a:pt x="542260" y="74428"/>
                </a:lnTo>
                <a:lnTo>
                  <a:pt x="574158" y="85060"/>
                </a:lnTo>
                <a:cubicBezTo>
                  <a:pt x="581246" y="92149"/>
                  <a:pt x="586457" y="101843"/>
                  <a:pt x="595423" y="106326"/>
                </a:cubicBezTo>
                <a:cubicBezTo>
                  <a:pt x="664611" y="140921"/>
                  <a:pt x="662063" y="109174"/>
                  <a:pt x="723013" y="170121"/>
                </a:cubicBezTo>
                <a:cubicBezTo>
                  <a:pt x="730102" y="177209"/>
                  <a:pt x="736259" y="185371"/>
                  <a:pt x="744279" y="191386"/>
                </a:cubicBezTo>
                <a:cubicBezTo>
                  <a:pt x="764725" y="206720"/>
                  <a:pt x="808074" y="233916"/>
                  <a:pt x="808074" y="233916"/>
                </a:cubicBezTo>
                <a:cubicBezTo>
                  <a:pt x="868318" y="324283"/>
                  <a:pt x="769102" y="184318"/>
                  <a:pt x="893134" y="308344"/>
                </a:cubicBezTo>
                <a:cubicBezTo>
                  <a:pt x="918324" y="333533"/>
                  <a:pt x="942129" y="360117"/>
                  <a:pt x="978195" y="372139"/>
                </a:cubicBezTo>
                <a:lnTo>
                  <a:pt x="1010093" y="382772"/>
                </a:lnTo>
                <a:cubicBezTo>
                  <a:pt x="1057652" y="454111"/>
                  <a:pt x="1001627" y="384217"/>
                  <a:pt x="1063255" y="425302"/>
                </a:cubicBezTo>
                <a:cubicBezTo>
                  <a:pt x="1075766" y="433643"/>
                  <a:pt x="1083284" y="447968"/>
                  <a:pt x="1095153" y="457200"/>
                </a:cubicBezTo>
                <a:cubicBezTo>
                  <a:pt x="1115327" y="472891"/>
                  <a:pt x="1137683" y="485553"/>
                  <a:pt x="1158948" y="499730"/>
                </a:cubicBezTo>
                <a:lnTo>
                  <a:pt x="1190846" y="520995"/>
                </a:lnTo>
                <a:cubicBezTo>
                  <a:pt x="1240464" y="595424"/>
                  <a:pt x="1212111" y="570614"/>
                  <a:pt x="1265274" y="606056"/>
                </a:cubicBezTo>
                <a:cubicBezTo>
                  <a:pt x="1291998" y="686232"/>
                  <a:pt x="1255948" y="587402"/>
                  <a:pt x="1297172" y="669851"/>
                </a:cubicBezTo>
                <a:cubicBezTo>
                  <a:pt x="1302184" y="679876"/>
                  <a:pt x="1302792" y="691724"/>
                  <a:pt x="1307804" y="701749"/>
                </a:cubicBezTo>
                <a:cubicBezTo>
                  <a:pt x="1313519" y="713179"/>
                  <a:pt x="1323879" y="721969"/>
                  <a:pt x="1329069" y="733646"/>
                </a:cubicBezTo>
                <a:cubicBezTo>
                  <a:pt x="1338173" y="754130"/>
                  <a:pt x="1343245" y="776177"/>
                  <a:pt x="1350334" y="797442"/>
                </a:cubicBezTo>
                <a:cubicBezTo>
                  <a:pt x="1366683" y="846490"/>
                  <a:pt x="1358767" y="818339"/>
                  <a:pt x="1371600" y="882502"/>
                </a:cubicBezTo>
                <a:cubicBezTo>
                  <a:pt x="1368056" y="942753"/>
                  <a:pt x="1368773" y="1003407"/>
                  <a:pt x="1360967" y="1063256"/>
                </a:cubicBezTo>
                <a:cubicBezTo>
                  <a:pt x="1358068" y="1085483"/>
                  <a:pt x="1346790" y="1105786"/>
                  <a:pt x="1339702" y="1127051"/>
                </a:cubicBezTo>
                <a:cubicBezTo>
                  <a:pt x="1336158" y="1137684"/>
                  <a:pt x="1338394" y="1152732"/>
                  <a:pt x="1329069" y="1158949"/>
                </a:cubicBezTo>
                <a:cubicBezTo>
                  <a:pt x="1287847" y="1186431"/>
                  <a:pt x="1309295" y="1176173"/>
                  <a:pt x="1265274" y="1190846"/>
                </a:cubicBezTo>
                <a:cubicBezTo>
                  <a:pt x="1258186" y="1197935"/>
                  <a:pt x="1252975" y="1207629"/>
                  <a:pt x="1244009" y="1212112"/>
                </a:cubicBezTo>
                <a:cubicBezTo>
                  <a:pt x="1210315" y="1228959"/>
                  <a:pt x="1173298" y="1233833"/>
                  <a:pt x="1137683" y="1244009"/>
                </a:cubicBezTo>
                <a:cubicBezTo>
                  <a:pt x="1126907" y="1247088"/>
                  <a:pt x="1116418" y="1251098"/>
                  <a:pt x="1105786" y="1254642"/>
                </a:cubicBezTo>
                <a:cubicBezTo>
                  <a:pt x="1006298" y="1249406"/>
                  <a:pt x="915141" y="1249449"/>
                  <a:pt x="818706" y="1233377"/>
                </a:cubicBezTo>
                <a:cubicBezTo>
                  <a:pt x="786573" y="1228022"/>
                  <a:pt x="740734" y="1210930"/>
                  <a:pt x="712381" y="1201479"/>
                </a:cubicBezTo>
                <a:cubicBezTo>
                  <a:pt x="701748" y="1197935"/>
                  <a:pt x="689808" y="1197063"/>
                  <a:pt x="680483" y="1190846"/>
                </a:cubicBezTo>
                <a:cubicBezTo>
                  <a:pt x="639261" y="1163364"/>
                  <a:pt x="660709" y="1173622"/>
                  <a:pt x="616688" y="1158949"/>
                </a:cubicBezTo>
                <a:cubicBezTo>
                  <a:pt x="609600" y="1148316"/>
                  <a:pt x="604459" y="1136087"/>
                  <a:pt x="595423" y="1127051"/>
                </a:cubicBezTo>
                <a:cubicBezTo>
                  <a:pt x="586387" y="1118015"/>
                  <a:pt x="571508" y="1115765"/>
                  <a:pt x="563525" y="1105786"/>
                </a:cubicBezTo>
                <a:cubicBezTo>
                  <a:pt x="556524" y="1097034"/>
                  <a:pt x="558659" y="1083499"/>
                  <a:pt x="552893" y="1073888"/>
                </a:cubicBezTo>
                <a:cubicBezTo>
                  <a:pt x="547735" y="1065292"/>
                  <a:pt x="538716" y="1059711"/>
                  <a:pt x="531627" y="1052623"/>
                </a:cubicBezTo>
                <a:cubicBezTo>
                  <a:pt x="503275" y="967564"/>
                  <a:pt x="545804" y="1066801"/>
                  <a:pt x="489097" y="1010093"/>
                </a:cubicBezTo>
                <a:cubicBezTo>
                  <a:pt x="481172" y="1002168"/>
                  <a:pt x="483477" y="988220"/>
                  <a:pt x="478465" y="978195"/>
                </a:cubicBezTo>
                <a:cubicBezTo>
                  <a:pt x="472750" y="966765"/>
                  <a:pt x="465183" y="956276"/>
                  <a:pt x="457200" y="946298"/>
                </a:cubicBezTo>
                <a:cubicBezTo>
                  <a:pt x="450938" y="938470"/>
                  <a:pt x="442196" y="932861"/>
                  <a:pt x="435934" y="925033"/>
                </a:cubicBezTo>
                <a:cubicBezTo>
                  <a:pt x="427951" y="915054"/>
                  <a:pt x="422850" y="902952"/>
                  <a:pt x="414669" y="893135"/>
                </a:cubicBezTo>
                <a:cubicBezTo>
                  <a:pt x="405043" y="881583"/>
                  <a:pt x="392398" y="872788"/>
                  <a:pt x="382772" y="861237"/>
                </a:cubicBezTo>
                <a:cubicBezTo>
                  <a:pt x="338471" y="808076"/>
                  <a:pt x="388085" y="847058"/>
                  <a:pt x="329609" y="808074"/>
                </a:cubicBezTo>
                <a:cubicBezTo>
                  <a:pt x="322521" y="797442"/>
                  <a:pt x="317380" y="785213"/>
                  <a:pt x="308344" y="776177"/>
                </a:cubicBezTo>
                <a:cubicBezTo>
                  <a:pt x="287733" y="755566"/>
                  <a:pt x="270491" y="752927"/>
                  <a:pt x="244548" y="744279"/>
                </a:cubicBezTo>
                <a:cubicBezTo>
                  <a:pt x="202195" y="680749"/>
                  <a:pt x="248448" y="735986"/>
                  <a:pt x="191386" y="701749"/>
                </a:cubicBezTo>
                <a:cubicBezTo>
                  <a:pt x="182790" y="696591"/>
                  <a:pt x="177948" y="686746"/>
                  <a:pt x="170120" y="680484"/>
                </a:cubicBezTo>
                <a:cubicBezTo>
                  <a:pt x="160142" y="672501"/>
                  <a:pt x="148855" y="666307"/>
                  <a:pt x="138223" y="659219"/>
                </a:cubicBezTo>
                <a:cubicBezTo>
                  <a:pt x="99442" y="542881"/>
                  <a:pt x="161292" y="719100"/>
                  <a:pt x="106325" y="595423"/>
                </a:cubicBezTo>
                <a:cubicBezTo>
                  <a:pt x="97221" y="574940"/>
                  <a:pt x="92148" y="552893"/>
                  <a:pt x="85060" y="531628"/>
                </a:cubicBezTo>
                <a:cubicBezTo>
                  <a:pt x="81019" y="519505"/>
                  <a:pt x="69510" y="511160"/>
                  <a:pt x="63795" y="499730"/>
                </a:cubicBezTo>
                <a:cubicBezTo>
                  <a:pt x="54858" y="481857"/>
                  <a:pt x="47643" y="442345"/>
                  <a:pt x="42530" y="425302"/>
                </a:cubicBezTo>
                <a:cubicBezTo>
                  <a:pt x="36089" y="403832"/>
                  <a:pt x="25661" y="383487"/>
                  <a:pt x="21265" y="361507"/>
                </a:cubicBezTo>
                <a:cubicBezTo>
                  <a:pt x="8434" y="297354"/>
                  <a:pt x="16347" y="325489"/>
                  <a:pt x="0" y="276446"/>
                </a:cubicBezTo>
                <a:cubicBezTo>
                  <a:pt x="3544" y="251637"/>
                  <a:pt x="5717" y="226593"/>
                  <a:pt x="10632" y="202019"/>
                </a:cubicBezTo>
                <a:cubicBezTo>
                  <a:pt x="12830" y="191029"/>
                  <a:pt x="13340" y="178046"/>
                  <a:pt x="21265" y="170121"/>
                </a:cubicBezTo>
                <a:cubicBezTo>
                  <a:pt x="39337" y="152049"/>
                  <a:pt x="85060" y="127591"/>
                  <a:pt x="85060" y="127591"/>
                </a:cubicBezTo>
                <a:cubicBezTo>
                  <a:pt x="108259" y="57996"/>
                  <a:pt x="76039" y="126301"/>
                  <a:pt x="127590" y="85060"/>
                </a:cubicBezTo>
                <a:cubicBezTo>
                  <a:pt x="137568" y="77077"/>
                  <a:pt x="138877" y="61146"/>
                  <a:pt x="148855" y="53163"/>
                </a:cubicBezTo>
                <a:cubicBezTo>
                  <a:pt x="157607" y="46162"/>
                  <a:pt x="170728" y="47542"/>
                  <a:pt x="180753" y="42530"/>
                </a:cubicBezTo>
                <a:cubicBezTo>
                  <a:pt x="263194" y="1309"/>
                  <a:pt x="164378" y="37355"/>
                  <a:pt x="244548" y="10633"/>
                </a:cubicBezTo>
                <a:cubicBezTo>
                  <a:pt x="269057" y="14718"/>
                  <a:pt x="314063" y="18809"/>
                  <a:pt x="340241" y="31898"/>
                </a:cubicBezTo>
                <a:cubicBezTo>
                  <a:pt x="351671" y="37613"/>
                  <a:pt x="359360" y="53163"/>
                  <a:pt x="372139" y="53163"/>
                </a:cubicBezTo>
                <a:cubicBezTo>
                  <a:pt x="380064" y="53163"/>
                  <a:pt x="379228" y="38986"/>
                  <a:pt x="382772" y="31898"/>
                </a:cubicBezTo>
                <a:lnTo>
                  <a:pt x="382772" y="31898"/>
                </a:ln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Red-Black Tree</a:t>
            </a:r>
            <a:br>
              <a:rPr lang="en-US" dirty="0" smtClean="0"/>
            </a:br>
            <a:r>
              <a:rPr lang="en-US" sz="3200" dirty="0" smtClean="0"/>
              <a:t>(</a:t>
            </a:r>
            <a:r>
              <a:rPr lang="en-US" sz="3200" dirty="0" err="1" smtClean="0"/>
              <a:t>RB_Insert_Fixup</a:t>
            </a:r>
            <a:r>
              <a:rPr lang="en-US" sz="3200" dirty="0" smtClean="0"/>
              <a:t> Operation)</a:t>
            </a:r>
            <a:endParaRPr lang="en-US" sz="320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4" name="Oval 3"/>
          <p:cNvSpPr/>
          <p:nvPr/>
        </p:nvSpPr>
        <p:spPr bwMode="auto">
          <a:xfrm>
            <a:off x="1905000" y="1752600"/>
            <a:ext cx="457200" cy="457200"/>
          </a:xfrm>
          <a:prstGeom prst="ellipse">
            <a:avLst/>
          </a:prstGeom>
          <a:solidFill>
            <a:schemeClr val="tx1">
              <a:lumMod val="95000"/>
              <a:lumOff val="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C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838200" y="22098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EEECE1"/>
                </a:solidFill>
              </a:rPr>
              <a:t>A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1524000" y="28194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EEECE1"/>
                </a:solidFill>
              </a:rPr>
              <a:t>B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3400" y="2819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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19200" y="34406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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05000" y="3429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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43200" y="19928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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3" name="Straight Connector 12"/>
          <p:cNvCxnSpPr>
            <a:stCxn id="6" idx="3"/>
            <a:endCxn id="8" idx="0"/>
          </p:cNvCxnSpPr>
          <p:nvPr/>
        </p:nvCxnSpPr>
        <p:spPr bwMode="auto">
          <a:xfrm rot="5400000">
            <a:off x="704851" y="2619095"/>
            <a:ext cx="219355" cy="1812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4" idx="2"/>
            <a:endCxn id="6" idx="7"/>
          </p:cNvCxnSpPr>
          <p:nvPr/>
        </p:nvCxnSpPr>
        <p:spPr bwMode="auto">
          <a:xfrm rot="10800000" flipV="1">
            <a:off x="1228446" y="1981199"/>
            <a:ext cx="676555" cy="295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6" idx="5"/>
            <a:endCxn id="7" idx="1"/>
          </p:cNvCxnSpPr>
          <p:nvPr/>
        </p:nvCxnSpPr>
        <p:spPr bwMode="auto">
          <a:xfrm rot="16200000" flipH="1">
            <a:off x="1266545" y="2561945"/>
            <a:ext cx="286310" cy="3625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7" idx="3"/>
            <a:endCxn id="9" idx="0"/>
          </p:cNvCxnSpPr>
          <p:nvPr/>
        </p:nvCxnSpPr>
        <p:spPr bwMode="auto">
          <a:xfrm rot="5400000">
            <a:off x="1384817" y="3234529"/>
            <a:ext cx="231023" cy="1812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7" idx="5"/>
            <a:endCxn id="10" idx="0"/>
          </p:cNvCxnSpPr>
          <p:nvPr/>
        </p:nvCxnSpPr>
        <p:spPr bwMode="auto">
          <a:xfrm rot="16200000" flipH="1">
            <a:off x="1895195" y="3228694"/>
            <a:ext cx="219355" cy="1812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1981200" y="26786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z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048000" y="20574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</a:rPr>
              <a:t>y</a:t>
            </a:r>
            <a:endParaRPr lang="en-US" sz="1600" dirty="0">
              <a:solidFill>
                <a:prstClr val="black"/>
              </a:solidFill>
            </a:endParaRPr>
          </a:p>
        </p:txBody>
      </p:sp>
      <p:cxnSp>
        <p:nvCxnSpPr>
          <p:cNvPr id="27" name="Straight Connector 26"/>
          <p:cNvCxnSpPr>
            <a:stCxn id="4" idx="6"/>
            <a:endCxn id="11" idx="1"/>
          </p:cNvCxnSpPr>
          <p:nvPr/>
        </p:nvCxnSpPr>
        <p:spPr bwMode="auto">
          <a:xfrm>
            <a:off x="2362200" y="1981200"/>
            <a:ext cx="381000" cy="1963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" name="Oval 28"/>
          <p:cNvSpPr/>
          <p:nvPr/>
        </p:nvSpPr>
        <p:spPr bwMode="auto">
          <a:xfrm>
            <a:off x="6781800" y="18288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C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5715000" y="22860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B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5181600" y="28956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A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953000" y="35168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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486400" y="35168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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096000" y="2895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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620000" y="2057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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38" name="Straight Connector 37"/>
          <p:cNvCxnSpPr>
            <a:stCxn id="29" idx="2"/>
            <a:endCxn id="31" idx="7"/>
          </p:cNvCxnSpPr>
          <p:nvPr/>
        </p:nvCxnSpPr>
        <p:spPr bwMode="auto">
          <a:xfrm rot="10800000" flipV="1">
            <a:off x="6105246" y="2057399"/>
            <a:ext cx="676555" cy="295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>
            <a:stCxn id="29" idx="0"/>
          </p:cNvCxnSpPr>
          <p:nvPr/>
        </p:nvCxnSpPr>
        <p:spPr bwMode="auto">
          <a:xfrm rot="5400000" flipH="1" flipV="1">
            <a:off x="6858000" y="1676400"/>
            <a:ext cx="3048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31" idx="3"/>
            <a:endCxn id="32" idx="7"/>
          </p:cNvCxnSpPr>
          <p:nvPr/>
        </p:nvCxnSpPr>
        <p:spPr bwMode="auto">
          <a:xfrm rot="5400000">
            <a:off x="5533745" y="2714345"/>
            <a:ext cx="286310" cy="2101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32" idx="3"/>
            <a:endCxn id="33" idx="0"/>
          </p:cNvCxnSpPr>
          <p:nvPr/>
        </p:nvCxnSpPr>
        <p:spPr bwMode="auto">
          <a:xfrm rot="5400000">
            <a:off x="5080517" y="3348829"/>
            <a:ext cx="231023" cy="1050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>
            <a:stCxn id="32" idx="5"/>
            <a:endCxn id="34" idx="0"/>
          </p:cNvCxnSpPr>
          <p:nvPr/>
        </p:nvCxnSpPr>
        <p:spPr bwMode="auto">
          <a:xfrm rot="16200000" flipH="1">
            <a:off x="5508861" y="3348828"/>
            <a:ext cx="231023" cy="1050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6" name="Straight Connector 45"/>
          <p:cNvCxnSpPr>
            <a:stCxn id="31" idx="5"/>
            <a:endCxn id="35" idx="0"/>
          </p:cNvCxnSpPr>
          <p:nvPr/>
        </p:nvCxnSpPr>
        <p:spPr bwMode="auto">
          <a:xfrm rot="16200000" flipH="1">
            <a:off x="6086195" y="2695294"/>
            <a:ext cx="219355" cy="1812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>
            <a:stCxn id="29" idx="6"/>
            <a:endCxn id="36" idx="1"/>
          </p:cNvCxnSpPr>
          <p:nvPr/>
        </p:nvCxnSpPr>
        <p:spPr bwMode="auto">
          <a:xfrm>
            <a:off x="7239000" y="2057400"/>
            <a:ext cx="381000" cy="18466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0" name="TextBox 49"/>
          <p:cNvSpPr txBox="1"/>
          <p:nvPr/>
        </p:nvSpPr>
        <p:spPr>
          <a:xfrm>
            <a:off x="7848600" y="20574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</a:rPr>
              <a:t>y</a:t>
            </a:r>
            <a:endParaRPr lang="en-US" sz="1600" dirty="0">
              <a:solidFill>
                <a:prstClr val="black"/>
              </a:solidFill>
            </a:endParaRPr>
          </a:p>
        </p:txBody>
      </p:sp>
      <p:cxnSp>
        <p:nvCxnSpPr>
          <p:cNvPr id="51" name="Straight Arrow Connector 50"/>
          <p:cNvCxnSpPr/>
          <p:nvPr/>
        </p:nvCxnSpPr>
        <p:spPr bwMode="auto">
          <a:xfrm>
            <a:off x="3733800" y="1979612"/>
            <a:ext cx="1447800" cy="1588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chemeClr val="tx2"/>
            </a:solidFill>
            <a:prstDash val="sysDot"/>
            <a:round/>
            <a:headEnd type="none" w="med" len="med"/>
            <a:tailEnd type="stealth" w="lg" len="lg"/>
          </a:ln>
          <a:effectLst/>
        </p:spPr>
      </p:cxnSp>
      <p:sp>
        <p:nvSpPr>
          <p:cNvPr id="52" name="TextBox 51"/>
          <p:cNvSpPr txBox="1"/>
          <p:nvPr/>
        </p:nvSpPr>
        <p:spPr>
          <a:xfrm>
            <a:off x="4876800" y="2743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z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590800" y="3124200"/>
            <a:ext cx="1143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</a:rPr>
              <a:t>Case 2)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086600" y="3124200"/>
            <a:ext cx="1143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</a:rPr>
              <a:t>Case 3)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429000" y="1524000"/>
            <a:ext cx="231698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prstClr val="black"/>
                </a:solidFill>
              </a:rPr>
              <a:t>LEFT-ROTATE(T, z-&gt;parent)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56" name="Curved Right Arrow 55"/>
          <p:cNvSpPr/>
          <p:nvPr/>
        </p:nvSpPr>
        <p:spPr bwMode="auto">
          <a:xfrm>
            <a:off x="457200" y="2133600"/>
            <a:ext cx="304800" cy="609600"/>
          </a:xfrm>
          <a:prstGeom prst="curved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838200" y="3962400"/>
            <a:ext cx="7467600" cy="2667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1	while (z-&gt;parent-&gt;color ==  RED)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	{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2		if (z-&gt;parent == p-&gt;parent-&gt;parent-&gt;left)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		{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3			y = z-&gt;parent-&gt;parent-&gt;right;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4			if (y-&gt;color == RED)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			{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				Case1)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			}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9			else if (z == z-&gt;parent-&gt;right)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			{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10				z =z-&gt;parent;                  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11				LEFT-ROTATE(T, z);        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			}</a:t>
            </a:r>
            <a:endParaRPr lang="en-US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822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 bwMode="auto">
          <a:xfrm>
            <a:off x="1152245" y="1446028"/>
            <a:ext cx="1895756" cy="1073888"/>
          </a:xfrm>
          <a:custGeom>
            <a:avLst/>
            <a:gdLst>
              <a:gd name="connsiteX0" fmla="*/ 893135 w 1775637"/>
              <a:gd name="connsiteY0" fmla="*/ 95693 h 1073888"/>
              <a:gd name="connsiteX1" fmla="*/ 893135 w 1775637"/>
              <a:gd name="connsiteY1" fmla="*/ 95693 h 1073888"/>
              <a:gd name="connsiteX2" fmla="*/ 765544 w 1775637"/>
              <a:gd name="connsiteY2" fmla="*/ 138223 h 1073888"/>
              <a:gd name="connsiteX3" fmla="*/ 733646 w 1775637"/>
              <a:gd name="connsiteY3" fmla="*/ 148856 h 1073888"/>
              <a:gd name="connsiteX4" fmla="*/ 595423 w 1775637"/>
              <a:gd name="connsiteY4" fmla="*/ 180753 h 1073888"/>
              <a:gd name="connsiteX5" fmla="*/ 531628 w 1775637"/>
              <a:gd name="connsiteY5" fmla="*/ 202019 h 1073888"/>
              <a:gd name="connsiteX6" fmla="*/ 457200 w 1775637"/>
              <a:gd name="connsiteY6" fmla="*/ 223284 h 1073888"/>
              <a:gd name="connsiteX7" fmla="*/ 425302 w 1775637"/>
              <a:gd name="connsiteY7" fmla="*/ 244549 h 1073888"/>
              <a:gd name="connsiteX8" fmla="*/ 393404 w 1775637"/>
              <a:gd name="connsiteY8" fmla="*/ 255181 h 1073888"/>
              <a:gd name="connsiteX9" fmla="*/ 350874 w 1775637"/>
              <a:gd name="connsiteY9" fmla="*/ 276446 h 1073888"/>
              <a:gd name="connsiteX10" fmla="*/ 308344 w 1775637"/>
              <a:gd name="connsiteY10" fmla="*/ 287079 h 1073888"/>
              <a:gd name="connsiteX11" fmla="*/ 223283 w 1775637"/>
              <a:gd name="connsiteY11" fmla="*/ 318977 h 1073888"/>
              <a:gd name="connsiteX12" fmla="*/ 170121 w 1775637"/>
              <a:gd name="connsiteY12" fmla="*/ 350874 h 1073888"/>
              <a:gd name="connsiteX13" fmla="*/ 127590 w 1775637"/>
              <a:gd name="connsiteY13" fmla="*/ 372139 h 1073888"/>
              <a:gd name="connsiteX14" fmla="*/ 63795 w 1775637"/>
              <a:gd name="connsiteY14" fmla="*/ 414670 h 1073888"/>
              <a:gd name="connsiteX15" fmla="*/ 21265 w 1775637"/>
              <a:gd name="connsiteY15" fmla="*/ 478465 h 1073888"/>
              <a:gd name="connsiteX16" fmla="*/ 0 w 1775637"/>
              <a:gd name="connsiteY16" fmla="*/ 542260 h 1073888"/>
              <a:gd name="connsiteX17" fmla="*/ 10632 w 1775637"/>
              <a:gd name="connsiteY17" fmla="*/ 914400 h 1073888"/>
              <a:gd name="connsiteX18" fmla="*/ 31897 w 1775637"/>
              <a:gd name="connsiteY18" fmla="*/ 946298 h 1073888"/>
              <a:gd name="connsiteX19" fmla="*/ 42530 w 1775637"/>
              <a:gd name="connsiteY19" fmla="*/ 978195 h 1073888"/>
              <a:gd name="connsiteX20" fmla="*/ 74428 w 1775637"/>
              <a:gd name="connsiteY20" fmla="*/ 988828 h 1073888"/>
              <a:gd name="connsiteX21" fmla="*/ 106325 w 1775637"/>
              <a:gd name="connsiteY21" fmla="*/ 1010093 h 1073888"/>
              <a:gd name="connsiteX22" fmla="*/ 212651 w 1775637"/>
              <a:gd name="connsiteY22" fmla="*/ 1031358 h 1073888"/>
              <a:gd name="connsiteX23" fmla="*/ 244549 w 1775637"/>
              <a:gd name="connsiteY23" fmla="*/ 1052623 h 1073888"/>
              <a:gd name="connsiteX24" fmla="*/ 340242 w 1775637"/>
              <a:gd name="connsiteY24" fmla="*/ 1073888 h 1073888"/>
              <a:gd name="connsiteX25" fmla="*/ 425302 w 1775637"/>
              <a:gd name="connsiteY25" fmla="*/ 1063256 h 1073888"/>
              <a:gd name="connsiteX26" fmla="*/ 489097 w 1775637"/>
              <a:gd name="connsiteY26" fmla="*/ 1041991 h 1073888"/>
              <a:gd name="connsiteX27" fmla="*/ 520995 w 1775637"/>
              <a:gd name="connsiteY27" fmla="*/ 1031358 h 1073888"/>
              <a:gd name="connsiteX28" fmla="*/ 616688 w 1775637"/>
              <a:gd name="connsiteY28" fmla="*/ 1010093 h 1073888"/>
              <a:gd name="connsiteX29" fmla="*/ 648586 w 1775637"/>
              <a:gd name="connsiteY29" fmla="*/ 999460 h 1073888"/>
              <a:gd name="connsiteX30" fmla="*/ 701749 w 1775637"/>
              <a:gd name="connsiteY30" fmla="*/ 988828 h 1073888"/>
              <a:gd name="connsiteX31" fmla="*/ 765544 w 1775637"/>
              <a:gd name="connsiteY31" fmla="*/ 967563 h 1073888"/>
              <a:gd name="connsiteX32" fmla="*/ 850604 w 1775637"/>
              <a:gd name="connsiteY32" fmla="*/ 946298 h 1073888"/>
              <a:gd name="connsiteX33" fmla="*/ 925032 w 1775637"/>
              <a:gd name="connsiteY33" fmla="*/ 925032 h 1073888"/>
              <a:gd name="connsiteX34" fmla="*/ 956930 w 1775637"/>
              <a:gd name="connsiteY34" fmla="*/ 903767 h 1073888"/>
              <a:gd name="connsiteX35" fmla="*/ 1020725 w 1775637"/>
              <a:gd name="connsiteY35" fmla="*/ 882502 h 1073888"/>
              <a:gd name="connsiteX36" fmla="*/ 1116418 w 1775637"/>
              <a:gd name="connsiteY36" fmla="*/ 850605 h 1073888"/>
              <a:gd name="connsiteX37" fmla="*/ 1180214 w 1775637"/>
              <a:gd name="connsiteY37" fmla="*/ 829339 h 1073888"/>
              <a:gd name="connsiteX38" fmla="*/ 1212111 w 1775637"/>
              <a:gd name="connsiteY38" fmla="*/ 818707 h 1073888"/>
              <a:gd name="connsiteX39" fmla="*/ 1275907 w 1775637"/>
              <a:gd name="connsiteY39" fmla="*/ 786809 h 1073888"/>
              <a:gd name="connsiteX40" fmla="*/ 1339702 w 1775637"/>
              <a:gd name="connsiteY40" fmla="*/ 754912 h 1073888"/>
              <a:gd name="connsiteX41" fmla="*/ 1360967 w 1775637"/>
              <a:gd name="connsiteY41" fmla="*/ 733646 h 1073888"/>
              <a:gd name="connsiteX42" fmla="*/ 1392865 w 1775637"/>
              <a:gd name="connsiteY42" fmla="*/ 723014 h 1073888"/>
              <a:gd name="connsiteX43" fmla="*/ 1424763 w 1775637"/>
              <a:gd name="connsiteY43" fmla="*/ 701749 h 1073888"/>
              <a:gd name="connsiteX44" fmla="*/ 1477925 w 1775637"/>
              <a:gd name="connsiteY44" fmla="*/ 648586 h 1073888"/>
              <a:gd name="connsiteX45" fmla="*/ 1499190 w 1775637"/>
              <a:gd name="connsiteY45" fmla="*/ 616688 h 1073888"/>
              <a:gd name="connsiteX46" fmla="*/ 1552353 w 1775637"/>
              <a:gd name="connsiteY46" fmla="*/ 563525 h 1073888"/>
              <a:gd name="connsiteX47" fmla="*/ 1594883 w 1775637"/>
              <a:gd name="connsiteY47" fmla="*/ 510363 h 1073888"/>
              <a:gd name="connsiteX48" fmla="*/ 1637414 w 1775637"/>
              <a:gd name="connsiteY48" fmla="*/ 446567 h 1073888"/>
              <a:gd name="connsiteX49" fmla="*/ 1658679 w 1775637"/>
              <a:gd name="connsiteY49" fmla="*/ 414670 h 1073888"/>
              <a:gd name="connsiteX50" fmla="*/ 1690576 w 1775637"/>
              <a:gd name="connsiteY50" fmla="*/ 382772 h 1073888"/>
              <a:gd name="connsiteX51" fmla="*/ 1701209 w 1775637"/>
              <a:gd name="connsiteY51" fmla="*/ 350874 h 1073888"/>
              <a:gd name="connsiteX52" fmla="*/ 1733107 w 1775637"/>
              <a:gd name="connsiteY52" fmla="*/ 340242 h 1073888"/>
              <a:gd name="connsiteX53" fmla="*/ 1754372 w 1775637"/>
              <a:gd name="connsiteY53" fmla="*/ 276446 h 1073888"/>
              <a:gd name="connsiteX54" fmla="*/ 1775637 w 1775637"/>
              <a:gd name="connsiteY54" fmla="*/ 244549 h 1073888"/>
              <a:gd name="connsiteX55" fmla="*/ 1765004 w 1775637"/>
              <a:gd name="connsiteY55" fmla="*/ 148856 h 1073888"/>
              <a:gd name="connsiteX56" fmla="*/ 1754372 w 1775637"/>
              <a:gd name="connsiteY56" fmla="*/ 116958 h 1073888"/>
              <a:gd name="connsiteX57" fmla="*/ 1690576 w 1775637"/>
              <a:gd name="connsiteY57" fmla="*/ 53163 h 1073888"/>
              <a:gd name="connsiteX58" fmla="*/ 1584251 w 1775637"/>
              <a:gd name="connsiteY58" fmla="*/ 10632 h 1073888"/>
              <a:gd name="connsiteX59" fmla="*/ 1552353 w 1775637"/>
              <a:gd name="connsiteY59" fmla="*/ 0 h 1073888"/>
              <a:gd name="connsiteX60" fmla="*/ 1350335 w 1775637"/>
              <a:gd name="connsiteY60" fmla="*/ 10632 h 1073888"/>
              <a:gd name="connsiteX61" fmla="*/ 1286539 w 1775637"/>
              <a:gd name="connsiteY61" fmla="*/ 31898 h 1073888"/>
              <a:gd name="connsiteX62" fmla="*/ 1233376 w 1775637"/>
              <a:gd name="connsiteY62" fmla="*/ 42530 h 1073888"/>
              <a:gd name="connsiteX63" fmla="*/ 1169581 w 1775637"/>
              <a:gd name="connsiteY63" fmla="*/ 74428 h 1073888"/>
              <a:gd name="connsiteX64" fmla="*/ 1105786 w 1775637"/>
              <a:gd name="connsiteY64" fmla="*/ 95693 h 1073888"/>
              <a:gd name="connsiteX65" fmla="*/ 1073888 w 1775637"/>
              <a:gd name="connsiteY65" fmla="*/ 106325 h 1073888"/>
              <a:gd name="connsiteX66" fmla="*/ 967563 w 1775637"/>
              <a:gd name="connsiteY66" fmla="*/ 95693 h 1073888"/>
              <a:gd name="connsiteX67" fmla="*/ 935665 w 1775637"/>
              <a:gd name="connsiteY67" fmla="*/ 85060 h 1073888"/>
              <a:gd name="connsiteX68" fmla="*/ 871869 w 1775637"/>
              <a:gd name="connsiteY68" fmla="*/ 95693 h 1073888"/>
              <a:gd name="connsiteX69" fmla="*/ 850604 w 1775637"/>
              <a:gd name="connsiteY69" fmla="*/ 148856 h 1073888"/>
              <a:gd name="connsiteX70" fmla="*/ 850604 w 1775637"/>
              <a:gd name="connsiteY70" fmla="*/ 148856 h 1073888"/>
              <a:gd name="connsiteX71" fmla="*/ 893135 w 1775637"/>
              <a:gd name="connsiteY71" fmla="*/ 95693 h 1073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1775637" h="1073888">
                <a:moveTo>
                  <a:pt x="893135" y="95693"/>
                </a:moveTo>
                <a:lnTo>
                  <a:pt x="893135" y="95693"/>
                </a:lnTo>
                <a:lnTo>
                  <a:pt x="765544" y="138223"/>
                </a:lnTo>
                <a:cubicBezTo>
                  <a:pt x="754911" y="141767"/>
                  <a:pt x="744636" y="146658"/>
                  <a:pt x="733646" y="148856"/>
                </a:cubicBezTo>
                <a:cubicBezTo>
                  <a:pt x="691473" y="157290"/>
                  <a:pt x="633896" y="167928"/>
                  <a:pt x="595423" y="180753"/>
                </a:cubicBezTo>
                <a:cubicBezTo>
                  <a:pt x="574158" y="187842"/>
                  <a:pt x="553374" y="196583"/>
                  <a:pt x="531628" y="202019"/>
                </a:cubicBezTo>
                <a:cubicBezTo>
                  <a:pt x="517994" y="205427"/>
                  <a:pt x="472459" y="215654"/>
                  <a:pt x="457200" y="223284"/>
                </a:cubicBezTo>
                <a:cubicBezTo>
                  <a:pt x="445770" y="228999"/>
                  <a:pt x="436732" y="238834"/>
                  <a:pt x="425302" y="244549"/>
                </a:cubicBezTo>
                <a:cubicBezTo>
                  <a:pt x="415277" y="249561"/>
                  <a:pt x="403706" y="250766"/>
                  <a:pt x="393404" y="255181"/>
                </a:cubicBezTo>
                <a:cubicBezTo>
                  <a:pt x="378836" y="261425"/>
                  <a:pt x="365715" y="270881"/>
                  <a:pt x="350874" y="276446"/>
                </a:cubicBezTo>
                <a:cubicBezTo>
                  <a:pt x="337191" y="281577"/>
                  <a:pt x="322027" y="281948"/>
                  <a:pt x="308344" y="287079"/>
                </a:cubicBezTo>
                <a:cubicBezTo>
                  <a:pt x="197145" y="328779"/>
                  <a:pt x="332451" y="291684"/>
                  <a:pt x="223283" y="318977"/>
                </a:cubicBezTo>
                <a:cubicBezTo>
                  <a:pt x="205562" y="329609"/>
                  <a:pt x="188186" y="340838"/>
                  <a:pt x="170121" y="350874"/>
                </a:cubicBezTo>
                <a:cubicBezTo>
                  <a:pt x="156265" y="358571"/>
                  <a:pt x="141181" y="363984"/>
                  <a:pt x="127590" y="372139"/>
                </a:cubicBezTo>
                <a:cubicBezTo>
                  <a:pt x="105675" y="385288"/>
                  <a:pt x="63795" y="414670"/>
                  <a:pt x="63795" y="414670"/>
                </a:cubicBezTo>
                <a:cubicBezTo>
                  <a:pt x="49618" y="435935"/>
                  <a:pt x="29347" y="454219"/>
                  <a:pt x="21265" y="478465"/>
                </a:cubicBezTo>
                <a:lnTo>
                  <a:pt x="0" y="542260"/>
                </a:lnTo>
                <a:cubicBezTo>
                  <a:pt x="3544" y="666307"/>
                  <a:pt x="865" y="790688"/>
                  <a:pt x="10632" y="914400"/>
                </a:cubicBezTo>
                <a:cubicBezTo>
                  <a:pt x="11638" y="927139"/>
                  <a:pt x="26182" y="934868"/>
                  <a:pt x="31897" y="946298"/>
                </a:cubicBezTo>
                <a:cubicBezTo>
                  <a:pt x="36909" y="956322"/>
                  <a:pt x="34605" y="970270"/>
                  <a:pt x="42530" y="978195"/>
                </a:cubicBezTo>
                <a:cubicBezTo>
                  <a:pt x="50455" y="986120"/>
                  <a:pt x="64403" y="983816"/>
                  <a:pt x="74428" y="988828"/>
                </a:cubicBezTo>
                <a:cubicBezTo>
                  <a:pt x="85857" y="994543"/>
                  <a:pt x="94895" y="1004378"/>
                  <a:pt x="106325" y="1010093"/>
                </a:cubicBezTo>
                <a:cubicBezTo>
                  <a:pt x="136014" y="1024937"/>
                  <a:pt x="185230" y="1027440"/>
                  <a:pt x="212651" y="1031358"/>
                </a:cubicBezTo>
                <a:cubicBezTo>
                  <a:pt x="223284" y="1038446"/>
                  <a:pt x="233119" y="1046908"/>
                  <a:pt x="244549" y="1052623"/>
                </a:cubicBezTo>
                <a:cubicBezTo>
                  <a:pt x="270727" y="1065712"/>
                  <a:pt x="315733" y="1069803"/>
                  <a:pt x="340242" y="1073888"/>
                </a:cubicBezTo>
                <a:cubicBezTo>
                  <a:pt x="368595" y="1070344"/>
                  <a:pt x="397362" y="1069243"/>
                  <a:pt x="425302" y="1063256"/>
                </a:cubicBezTo>
                <a:cubicBezTo>
                  <a:pt x="447220" y="1058559"/>
                  <a:pt x="467832" y="1049079"/>
                  <a:pt x="489097" y="1041991"/>
                </a:cubicBezTo>
                <a:cubicBezTo>
                  <a:pt x="499730" y="1038447"/>
                  <a:pt x="510005" y="1033556"/>
                  <a:pt x="520995" y="1031358"/>
                </a:cubicBezTo>
                <a:cubicBezTo>
                  <a:pt x="557525" y="1024052"/>
                  <a:pt x="581661" y="1020101"/>
                  <a:pt x="616688" y="1010093"/>
                </a:cubicBezTo>
                <a:cubicBezTo>
                  <a:pt x="627465" y="1007014"/>
                  <a:pt x="637713" y="1002178"/>
                  <a:pt x="648586" y="999460"/>
                </a:cubicBezTo>
                <a:cubicBezTo>
                  <a:pt x="666118" y="995077"/>
                  <a:pt x="684314" y="993583"/>
                  <a:pt x="701749" y="988828"/>
                </a:cubicBezTo>
                <a:cubicBezTo>
                  <a:pt x="723374" y="982930"/>
                  <a:pt x="743564" y="971959"/>
                  <a:pt x="765544" y="967563"/>
                </a:cubicBezTo>
                <a:cubicBezTo>
                  <a:pt x="873627" y="945946"/>
                  <a:pt x="774319" y="968094"/>
                  <a:pt x="850604" y="946298"/>
                </a:cubicBezTo>
                <a:cubicBezTo>
                  <a:pt x="866505" y="941755"/>
                  <a:pt x="908034" y="933531"/>
                  <a:pt x="925032" y="925032"/>
                </a:cubicBezTo>
                <a:cubicBezTo>
                  <a:pt x="936462" y="919317"/>
                  <a:pt x="945253" y="908957"/>
                  <a:pt x="956930" y="903767"/>
                </a:cubicBezTo>
                <a:cubicBezTo>
                  <a:pt x="977413" y="894663"/>
                  <a:pt x="999460" y="889590"/>
                  <a:pt x="1020725" y="882502"/>
                </a:cubicBezTo>
                <a:lnTo>
                  <a:pt x="1116418" y="850605"/>
                </a:lnTo>
                <a:lnTo>
                  <a:pt x="1180214" y="829339"/>
                </a:lnTo>
                <a:lnTo>
                  <a:pt x="1212111" y="818707"/>
                </a:lnTo>
                <a:cubicBezTo>
                  <a:pt x="1303531" y="757762"/>
                  <a:pt x="1187861" y="830833"/>
                  <a:pt x="1275907" y="786809"/>
                </a:cubicBezTo>
                <a:cubicBezTo>
                  <a:pt x="1358345" y="745589"/>
                  <a:pt x="1259532" y="781634"/>
                  <a:pt x="1339702" y="754912"/>
                </a:cubicBezTo>
                <a:cubicBezTo>
                  <a:pt x="1346790" y="747823"/>
                  <a:pt x="1352371" y="738804"/>
                  <a:pt x="1360967" y="733646"/>
                </a:cubicBezTo>
                <a:cubicBezTo>
                  <a:pt x="1370578" y="727880"/>
                  <a:pt x="1382840" y="728026"/>
                  <a:pt x="1392865" y="723014"/>
                </a:cubicBezTo>
                <a:cubicBezTo>
                  <a:pt x="1404295" y="717299"/>
                  <a:pt x="1414130" y="708837"/>
                  <a:pt x="1424763" y="701749"/>
                </a:cubicBezTo>
                <a:cubicBezTo>
                  <a:pt x="1481470" y="616687"/>
                  <a:pt x="1407042" y="719470"/>
                  <a:pt x="1477925" y="648586"/>
                </a:cubicBezTo>
                <a:cubicBezTo>
                  <a:pt x="1486961" y="639550"/>
                  <a:pt x="1490775" y="626305"/>
                  <a:pt x="1499190" y="616688"/>
                </a:cubicBezTo>
                <a:cubicBezTo>
                  <a:pt x="1515693" y="597827"/>
                  <a:pt x="1552353" y="563525"/>
                  <a:pt x="1552353" y="563525"/>
                </a:cubicBezTo>
                <a:cubicBezTo>
                  <a:pt x="1576298" y="491693"/>
                  <a:pt x="1543090" y="569555"/>
                  <a:pt x="1594883" y="510363"/>
                </a:cubicBezTo>
                <a:cubicBezTo>
                  <a:pt x="1611713" y="491129"/>
                  <a:pt x="1623237" y="467832"/>
                  <a:pt x="1637414" y="446567"/>
                </a:cubicBezTo>
                <a:cubicBezTo>
                  <a:pt x="1644502" y="435935"/>
                  <a:pt x="1649643" y="423706"/>
                  <a:pt x="1658679" y="414670"/>
                </a:cubicBezTo>
                <a:lnTo>
                  <a:pt x="1690576" y="382772"/>
                </a:lnTo>
                <a:cubicBezTo>
                  <a:pt x="1694120" y="372139"/>
                  <a:pt x="1693284" y="358799"/>
                  <a:pt x="1701209" y="350874"/>
                </a:cubicBezTo>
                <a:cubicBezTo>
                  <a:pt x="1709134" y="342949"/>
                  <a:pt x="1726593" y="349362"/>
                  <a:pt x="1733107" y="340242"/>
                </a:cubicBezTo>
                <a:cubicBezTo>
                  <a:pt x="1746136" y="322002"/>
                  <a:pt x="1741938" y="295097"/>
                  <a:pt x="1754372" y="276446"/>
                </a:cubicBezTo>
                <a:lnTo>
                  <a:pt x="1775637" y="244549"/>
                </a:lnTo>
                <a:cubicBezTo>
                  <a:pt x="1772093" y="212651"/>
                  <a:pt x="1770280" y="180513"/>
                  <a:pt x="1765004" y="148856"/>
                </a:cubicBezTo>
                <a:cubicBezTo>
                  <a:pt x="1763161" y="137801"/>
                  <a:pt x="1761253" y="125805"/>
                  <a:pt x="1754372" y="116958"/>
                </a:cubicBezTo>
                <a:cubicBezTo>
                  <a:pt x="1735909" y="93219"/>
                  <a:pt x="1717475" y="66612"/>
                  <a:pt x="1690576" y="53163"/>
                </a:cubicBezTo>
                <a:cubicBezTo>
                  <a:pt x="1628001" y="21876"/>
                  <a:pt x="1663077" y="36908"/>
                  <a:pt x="1584251" y="10632"/>
                </a:cubicBezTo>
                <a:lnTo>
                  <a:pt x="1552353" y="0"/>
                </a:lnTo>
                <a:cubicBezTo>
                  <a:pt x="1485014" y="3544"/>
                  <a:pt x="1417287" y="2598"/>
                  <a:pt x="1350335" y="10632"/>
                </a:cubicBezTo>
                <a:cubicBezTo>
                  <a:pt x="1328079" y="13303"/>
                  <a:pt x="1308519" y="27502"/>
                  <a:pt x="1286539" y="31898"/>
                </a:cubicBezTo>
                <a:cubicBezTo>
                  <a:pt x="1268818" y="35442"/>
                  <a:pt x="1250908" y="38147"/>
                  <a:pt x="1233376" y="42530"/>
                </a:cubicBezTo>
                <a:cubicBezTo>
                  <a:pt x="1166908" y="59147"/>
                  <a:pt x="1236399" y="44731"/>
                  <a:pt x="1169581" y="74428"/>
                </a:cubicBezTo>
                <a:cubicBezTo>
                  <a:pt x="1149098" y="83532"/>
                  <a:pt x="1127051" y="88605"/>
                  <a:pt x="1105786" y="95693"/>
                </a:cubicBezTo>
                <a:lnTo>
                  <a:pt x="1073888" y="106325"/>
                </a:lnTo>
                <a:cubicBezTo>
                  <a:pt x="1038446" y="102781"/>
                  <a:pt x="1002767" y="101109"/>
                  <a:pt x="967563" y="95693"/>
                </a:cubicBezTo>
                <a:cubicBezTo>
                  <a:pt x="956485" y="93989"/>
                  <a:pt x="946873" y="85060"/>
                  <a:pt x="935665" y="85060"/>
                </a:cubicBezTo>
                <a:cubicBezTo>
                  <a:pt x="914106" y="85060"/>
                  <a:pt x="893134" y="92149"/>
                  <a:pt x="871869" y="95693"/>
                </a:cubicBezTo>
                <a:cubicBezTo>
                  <a:pt x="858731" y="135109"/>
                  <a:pt x="866249" y="117567"/>
                  <a:pt x="850604" y="148856"/>
                </a:cubicBezTo>
                <a:lnTo>
                  <a:pt x="850604" y="148856"/>
                </a:lnTo>
                <a:lnTo>
                  <a:pt x="893135" y="95693"/>
                </a:ln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Red-Black Tree</a:t>
            </a:r>
            <a:br>
              <a:rPr lang="en-US" dirty="0" smtClean="0"/>
            </a:br>
            <a:r>
              <a:rPr lang="en-US" sz="3200" dirty="0" smtClean="0"/>
              <a:t>(</a:t>
            </a:r>
            <a:r>
              <a:rPr lang="en-US" sz="3200" dirty="0" err="1" smtClean="0"/>
              <a:t>RB_Insert_Fixup</a:t>
            </a:r>
            <a:r>
              <a:rPr lang="en-US" sz="3200" dirty="0" smtClean="0"/>
              <a:t> Operation)</a:t>
            </a:r>
            <a:endParaRPr lang="en-US" sz="3200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Oval 4"/>
          <p:cNvSpPr/>
          <p:nvPr/>
        </p:nvSpPr>
        <p:spPr bwMode="auto">
          <a:xfrm>
            <a:off x="2362200" y="15240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C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1295400" y="19812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B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762000" y="25908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A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32120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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66800" y="32120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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76400" y="25908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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00400" y="1752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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2" name="Straight Connector 11"/>
          <p:cNvCxnSpPr>
            <a:stCxn id="5" idx="2"/>
            <a:endCxn id="6" idx="7"/>
          </p:cNvCxnSpPr>
          <p:nvPr/>
        </p:nvCxnSpPr>
        <p:spPr bwMode="auto">
          <a:xfrm rot="10800000" flipV="1">
            <a:off x="1685646" y="1752599"/>
            <a:ext cx="676555" cy="295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5" idx="0"/>
          </p:cNvCxnSpPr>
          <p:nvPr/>
        </p:nvCxnSpPr>
        <p:spPr bwMode="auto">
          <a:xfrm rot="5400000" flipH="1" flipV="1">
            <a:off x="2438400" y="1371600"/>
            <a:ext cx="3048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6" idx="3"/>
            <a:endCxn id="7" idx="7"/>
          </p:cNvCxnSpPr>
          <p:nvPr/>
        </p:nvCxnSpPr>
        <p:spPr bwMode="auto">
          <a:xfrm rot="5400000">
            <a:off x="1114145" y="2409545"/>
            <a:ext cx="286310" cy="2101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7" idx="3"/>
            <a:endCxn id="8" idx="0"/>
          </p:cNvCxnSpPr>
          <p:nvPr/>
        </p:nvCxnSpPr>
        <p:spPr bwMode="auto">
          <a:xfrm rot="5400000">
            <a:off x="660917" y="3044029"/>
            <a:ext cx="231023" cy="1050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7" idx="5"/>
            <a:endCxn id="9" idx="0"/>
          </p:cNvCxnSpPr>
          <p:nvPr/>
        </p:nvCxnSpPr>
        <p:spPr bwMode="auto">
          <a:xfrm rot="16200000" flipH="1">
            <a:off x="1089261" y="3044028"/>
            <a:ext cx="231023" cy="1050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6" idx="5"/>
            <a:endCxn id="10" idx="0"/>
          </p:cNvCxnSpPr>
          <p:nvPr/>
        </p:nvCxnSpPr>
        <p:spPr bwMode="auto">
          <a:xfrm rot="16200000" flipH="1">
            <a:off x="1666595" y="2390494"/>
            <a:ext cx="219355" cy="1812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5" idx="6"/>
            <a:endCxn id="11" idx="1"/>
          </p:cNvCxnSpPr>
          <p:nvPr/>
        </p:nvCxnSpPr>
        <p:spPr bwMode="auto">
          <a:xfrm>
            <a:off x="2819400" y="1752600"/>
            <a:ext cx="381000" cy="18466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3429000" y="17526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</a:rPr>
              <a:t>y</a:t>
            </a: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7200" y="24500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z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6477000" y="16002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B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7696200" y="20574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EEECE1"/>
                </a:solidFill>
              </a:rPr>
              <a:t>C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5410200" y="20574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EEECE1"/>
                </a:solidFill>
              </a:rPr>
              <a:t>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105400" y="2667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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91200" y="26786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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391400" y="26786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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153400" y="2667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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30" name="Straight Connector 29"/>
          <p:cNvCxnSpPr>
            <a:stCxn id="23" idx="3"/>
            <a:endCxn id="25" idx="0"/>
          </p:cNvCxnSpPr>
          <p:nvPr/>
        </p:nvCxnSpPr>
        <p:spPr bwMode="auto">
          <a:xfrm rot="5400000">
            <a:off x="5276851" y="2466695"/>
            <a:ext cx="219355" cy="1812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stCxn id="21" idx="2"/>
            <a:endCxn id="23" idx="7"/>
          </p:cNvCxnSpPr>
          <p:nvPr/>
        </p:nvCxnSpPr>
        <p:spPr bwMode="auto">
          <a:xfrm rot="10800000" flipV="1">
            <a:off x="5800446" y="1828799"/>
            <a:ext cx="676555" cy="295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21" idx="6"/>
            <a:endCxn id="22" idx="1"/>
          </p:cNvCxnSpPr>
          <p:nvPr/>
        </p:nvCxnSpPr>
        <p:spPr bwMode="auto">
          <a:xfrm>
            <a:off x="6934200" y="1828800"/>
            <a:ext cx="828955" cy="295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>
            <a:stCxn id="22" idx="3"/>
            <a:endCxn id="28" idx="0"/>
          </p:cNvCxnSpPr>
          <p:nvPr/>
        </p:nvCxnSpPr>
        <p:spPr bwMode="auto">
          <a:xfrm rot="5400000">
            <a:off x="7557017" y="2472529"/>
            <a:ext cx="231023" cy="1812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22" idx="5"/>
            <a:endCxn id="29" idx="0"/>
          </p:cNvCxnSpPr>
          <p:nvPr/>
        </p:nvCxnSpPr>
        <p:spPr bwMode="auto">
          <a:xfrm rot="16200000" flipH="1">
            <a:off x="8105495" y="2428594"/>
            <a:ext cx="219355" cy="2574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>
            <a:stCxn id="21" idx="0"/>
          </p:cNvCxnSpPr>
          <p:nvPr/>
        </p:nvCxnSpPr>
        <p:spPr bwMode="auto">
          <a:xfrm rot="5400000" flipH="1" flipV="1">
            <a:off x="6553200" y="1447800"/>
            <a:ext cx="3048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23" idx="5"/>
            <a:endCxn id="26" idx="0"/>
          </p:cNvCxnSpPr>
          <p:nvPr/>
        </p:nvCxnSpPr>
        <p:spPr bwMode="auto">
          <a:xfrm rot="16200000" flipH="1">
            <a:off x="5775561" y="2472528"/>
            <a:ext cx="231023" cy="1812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" name="TextBox 43"/>
          <p:cNvSpPr txBox="1"/>
          <p:nvPr/>
        </p:nvSpPr>
        <p:spPr>
          <a:xfrm>
            <a:off x="5105400" y="205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z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45" name="Straight Arrow Connector 44"/>
          <p:cNvCxnSpPr/>
          <p:nvPr/>
        </p:nvCxnSpPr>
        <p:spPr bwMode="auto">
          <a:xfrm>
            <a:off x="3733800" y="1979612"/>
            <a:ext cx="1447800" cy="1588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chemeClr val="tx2"/>
            </a:solidFill>
            <a:prstDash val="sysDot"/>
            <a:round/>
            <a:headEnd type="none" w="med" len="med"/>
            <a:tailEnd type="stealth" w="lg" len="lg"/>
          </a:ln>
          <a:effectLst/>
        </p:spPr>
      </p:cxnSp>
      <p:sp>
        <p:nvSpPr>
          <p:cNvPr id="46" name="Right Brace 45"/>
          <p:cNvSpPr/>
          <p:nvPr/>
        </p:nvSpPr>
        <p:spPr bwMode="auto">
          <a:xfrm>
            <a:off x="6629400" y="5943600"/>
            <a:ext cx="76200" cy="457200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858000" y="6019800"/>
            <a:ext cx="838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Case 3)</a:t>
            </a:r>
            <a:endParaRPr lang="en-US" sz="1100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590800" y="3124200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prstClr val="black"/>
                </a:solidFill>
              </a:rPr>
              <a:t>Case 3) Re-color &amp; RIGHT-ROTATE(T, z-&gt;parent-&gt;parent)</a:t>
            </a:r>
          </a:p>
          <a:p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3" name="Curved Left Arrow 2"/>
          <p:cNvSpPr/>
          <p:nvPr/>
        </p:nvSpPr>
        <p:spPr bwMode="auto">
          <a:xfrm>
            <a:off x="3009900" y="1600200"/>
            <a:ext cx="266700" cy="609600"/>
          </a:xfrm>
          <a:prstGeom prst="curvedLef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533400" y="3659356"/>
            <a:ext cx="8229600" cy="29700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1	while (z-&gt;parent-&gt;color ==  RED)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	{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2		if (z-&gt;parent == </a:t>
            </a: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z-&gt;</a:t>
            </a: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parent-&gt;parent-&gt;left)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		{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3			y = z-&gt;parent-&gt;parent-&gt;right;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4			if (y-&gt;color == RED)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			{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				Case1)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			}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9			else if (z == z-&gt;parent-&gt;right)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			{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				Case 2)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			}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12			z-&gt;parent-&gt;color = BLACK;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13			z-&gt;parent-&gt;parent-&gt;color = RED;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14			RIGHT-ROTATE(T, z-&gt;parent-&gt;parent);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ko-KR" sz="1100" dirty="0" smtClean="0">
                <a:solidFill>
                  <a:prstClr val="black"/>
                </a:solidFill>
                <a:latin typeface="Courier New" pitchFamily="49" charset="0"/>
                <a:ea typeface="Malgun Gothic" pitchFamily="34" charset="-127"/>
                <a:cs typeface="Arial" pitchFamily="34" charset="0"/>
              </a:rPr>
              <a:t>		}</a:t>
            </a:r>
            <a:endParaRPr lang="en-US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Red-Black Tree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(functions: </a:t>
            </a:r>
            <a:r>
              <a:rPr lang="en-US" sz="3200" dirty="0" smtClean="0">
                <a:solidFill>
                  <a:srgbClr val="1F497D"/>
                </a:solidFill>
              </a:rPr>
              <a:t>Insertion: running time)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What is the running time of </a:t>
                </a:r>
                <a:r>
                  <a:rPr lang="en-US" dirty="0" err="1" smtClean="0"/>
                  <a:t>RB_Insert</a:t>
                </a:r>
                <a:r>
                  <a:rPr lang="en-US" dirty="0" smtClean="0"/>
                  <a:t>?</a:t>
                </a:r>
              </a:p>
              <a:p>
                <a:pPr lvl="1"/>
                <a:r>
                  <a:rPr lang="en-US" dirty="0" smtClean="0"/>
                  <a:t>Since RB tree is balanced, the height of a RB tree with n nodes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smtClean="0">
                        <a:latin typeface="Cambria Math"/>
                        <a:ea typeface="Cambria Math"/>
                      </a:rPr>
                      <m:t>Ο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(</m:t>
                    </m:r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𝑙𝑜𝑔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.</a:t>
                </a:r>
              </a:p>
              <a:p>
                <a:pPr lvl="1"/>
                <a:r>
                  <a:rPr lang="en-US" dirty="0" smtClean="0"/>
                  <a:t>The tree insert takes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>
                        <a:latin typeface="Cambria Math"/>
                        <a:ea typeface="Cambria Math"/>
                      </a:rPr>
                      <m:t>Ο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(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𝑙𝑜𝑔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𝑛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, and also </a:t>
                </a:r>
                <a:r>
                  <a:rPr lang="en-US" dirty="0" err="1" smtClean="0"/>
                  <a:t>Insert_Fixup</a:t>
                </a:r>
                <a:r>
                  <a:rPr lang="en-US" dirty="0" smtClean="0"/>
                  <a:t> running time is at most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>
                        <a:latin typeface="Cambria Math"/>
                        <a:ea typeface="Cambria Math"/>
                      </a:rPr>
                      <m:t>Ο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(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𝑙𝑜𝑔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𝑛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.</a:t>
                </a:r>
              </a:p>
              <a:p>
                <a:pPr lvl="1"/>
                <a:r>
                  <a:rPr lang="en-US" dirty="0" smtClean="0"/>
                  <a:t>Thus </a:t>
                </a:r>
                <a:r>
                  <a:rPr lang="en-US" dirty="0" err="1" smtClean="0"/>
                  <a:t>RB_Insert</a:t>
                </a:r>
                <a:r>
                  <a:rPr lang="en-US" dirty="0" smtClean="0"/>
                  <a:t> take a total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>
                        <a:latin typeface="Cambria Math"/>
                        <a:ea typeface="Cambria Math"/>
                      </a:rPr>
                      <m:t>Ο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(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𝑙𝑜𝑔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𝑛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.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667" t="-13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11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Red-Black Tree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(functions: </a:t>
            </a:r>
            <a:r>
              <a:rPr lang="en-US" sz="3200" dirty="0" smtClean="0">
                <a:solidFill>
                  <a:srgbClr val="1F497D"/>
                </a:solidFill>
              </a:rPr>
              <a:t>Deletion)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sz="2000" dirty="0" smtClean="0"/>
              <a:t>As we discussed before, in order to simplify boundary conditions in the code, we use a sentinel to present </a:t>
            </a:r>
            <a:r>
              <a:rPr lang="en-US" sz="2000" dirty="0" err="1" smtClean="0"/>
              <a:t>T.nil</a:t>
            </a:r>
            <a:r>
              <a:rPr lang="en-US" sz="2000" dirty="0" smtClean="0"/>
              <a:t>.</a:t>
            </a:r>
          </a:p>
          <a:p>
            <a:pPr>
              <a:buClr>
                <a:schemeClr val="tx2"/>
              </a:buClr>
            </a:pPr>
            <a:r>
              <a:rPr lang="en-US" sz="2000" dirty="0" smtClean="0"/>
              <a:t>For a red-black tree T, the sentinel </a:t>
            </a:r>
            <a:r>
              <a:rPr lang="en-US" sz="2000" dirty="0" err="1" smtClean="0"/>
              <a:t>T.nil</a:t>
            </a:r>
            <a:r>
              <a:rPr lang="en-US" sz="2000" dirty="0" smtClean="0"/>
              <a:t> is an object with the same fields as an ordinary node. It’s color is BLACK, and its other field can set to arbitrary values.</a:t>
            </a:r>
          </a:p>
          <a:p>
            <a:pPr>
              <a:buClr>
                <a:schemeClr val="tx2"/>
              </a:buClr>
            </a:pPr>
            <a:r>
              <a:rPr lang="en-US" sz="2000" dirty="0" smtClean="0"/>
              <a:t>In all red-black tree, all pointers to the NIL are replaced by pointer to the sentinel </a:t>
            </a:r>
            <a:r>
              <a:rPr lang="en-US" sz="2000" dirty="0" err="1" smtClean="0"/>
              <a:t>T.nil</a:t>
            </a:r>
            <a:endParaRPr lang="en-US" sz="2000" dirty="0" smtClean="0"/>
          </a:p>
          <a:p>
            <a:pPr>
              <a:buClr>
                <a:schemeClr val="tx2"/>
              </a:buClr>
            </a:pPr>
            <a:r>
              <a:rPr lang="en-US" sz="2000" dirty="0" smtClean="0"/>
              <a:t>The </a:t>
            </a:r>
            <a:r>
              <a:rPr lang="en-US" sz="2000" dirty="0" err="1" smtClean="0"/>
              <a:t>RB_Delete</a:t>
            </a:r>
            <a:r>
              <a:rPr lang="en-US" sz="2000" dirty="0" smtClean="0"/>
              <a:t> is a minor modification of the </a:t>
            </a:r>
            <a:r>
              <a:rPr lang="en-US" sz="2000" dirty="0" err="1" smtClean="0"/>
              <a:t>Tree_Delete</a:t>
            </a:r>
            <a:r>
              <a:rPr lang="en-US" sz="2000" dirty="0" smtClean="0"/>
              <a:t> in binary search tree.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28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Red-Black Tree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(functions: Deletion)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33400" y="1508442"/>
            <a:ext cx="8077200" cy="469359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000" dirty="0">
                <a:effectLst/>
                <a:latin typeface="Courier New"/>
                <a:ea typeface="Times New Roman"/>
              </a:rPr>
              <a:t>RB_DELETE(T, z</a:t>
            </a:r>
            <a:r>
              <a:rPr lang="en-US" sz="1000" dirty="0" smtClean="0">
                <a:effectLst/>
                <a:latin typeface="Courier New"/>
                <a:ea typeface="Times New Roman"/>
              </a:rPr>
              <a:t>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000" dirty="0" smtClean="0">
                <a:effectLst/>
                <a:latin typeface="Courier New"/>
                <a:ea typeface="Times New Roman"/>
              </a:rPr>
              <a:t>{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000" dirty="0" smtClean="0">
                <a:effectLst/>
                <a:latin typeface="Courier New"/>
                <a:ea typeface="Times New Roman"/>
                <a:cs typeface="Times New Roman"/>
              </a:rPr>
              <a:t>1</a:t>
            </a:r>
            <a:r>
              <a:rPr lang="en-US" sz="1000" dirty="0">
                <a:effectLst/>
                <a:latin typeface="Courier New"/>
                <a:ea typeface="Times New Roman"/>
                <a:cs typeface="Times New Roman"/>
              </a:rPr>
              <a:t>	if z-&gt;left==</a:t>
            </a:r>
            <a:r>
              <a:rPr lang="en-US" sz="1000" dirty="0" err="1">
                <a:effectLst/>
                <a:latin typeface="Courier New"/>
                <a:ea typeface="Times New Roman"/>
                <a:cs typeface="Times New Roman"/>
              </a:rPr>
              <a:t>T.nil</a:t>
            </a:r>
            <a:r>
              <a:rPr lang="en-US" sz="1000" dirty="0">
                <a:effectLst/>
                <a:latin typeface="Courier New"/>
                <a:ea typeface="Times New Roman"/>
                <a:cs typeface="Times New Roman"/>
              </a:rPr>
              <a:t> or z-&gt;right == </a:t>
            </a:r>
            <a:r>
              <a:rPr lang="en-US" sz="1000" dirty="0" err="1">
                <a:effectLst/>
                <a:latin typeface="Courier New"/>
                <a:ea typeface="Times New Roman"/>
                <a:cs typeface="Times New Roman"/>
              </a:rPr>
              <a:t>T.nil</a:t>
            </a:r>
            <a:endParaRPr lang="en-US" sz="10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000" dirty="0">
                <a:effectLst/>
                <a:latin typeface="Courier New"/>
                <a:ea typeface="Times New Roman"/>
                <a:cs typeface="Times New Roman"/>
              </a:rPr>
              <a:t>2		y = z;</a:t>
            </a:r>
            <a:endParaRPr lang="en-US" sz="10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000" dirty="0">
                <a:effectLst/>
                <a:latin typeface="Courier New"/>
                <a:ea typeface="Times New Roman"/>
                <a:cs typeface="Times New Roman"/>
              </a:rPr>
              <a:t>	else</a:t>
            </a:r>
            <a:endParaRPr lang="en-US" sz="10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000" dirty="0">
                <a:effectLst/>
                <a:latin typeface="Courier New"/>
                <a:ea typeface="Times New Roman"/>
                <a:cs typeface="Times New Roman"/>
              </a:rPr>
              <a:t>3		y = TREE_SUCCESSOR(z)</a:t>
            </a:r>
            <a:endParaRPr lang="en-US" sz="10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000" dirty="0">
                <a:effectLst/>
                <a:latin typeface="Courier New"/>
                <a:ea typeface="Times New Roman"/>
                <a:cs typeface="Times New Roman"/>
              </a:rPr>
              <a:t>4	if y-&gt;left ≠ </a:t>
            </a:r>
            <a:r>
              <a:rPr lang="en-US" sz="1000" dirty="0" err="1">
                <a:effectLst/>
                <a:latin typeface="Courier New"/>
                <a:ea typeface="Times New Roman"/>
                <a:cs typeface="Times New Roman"/>
              </a:rPr>
              <a:t>T.nil</a:t>
            </a:r>
            <a:endParaRPr lang="en-US" sz="10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000" dirty="0">
                <a:effectLst/>
                <a:latin typeface="Courier New"/>
                <a:ea typeface="Times New Roman"/>
                <a:cs typeface="Times New Roman"/>
              </a:rPr>
              <a:t>5		x = y-&gt;left;</a:t>
            </a:r>
            <a:endParaRPr lang="en-US" sz="10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000" dirty="0">
                <a:effectLst/>
                <a:latin typeface="Courier New"/>
                <a:ea typeface="Times New Roman"/>
                <a:cs typeface="Times New Roman"/>
              </a:rPr>
              <a:t>	else</a:t>
            </a:r>
            <a:endParaRPr lang="en-US" sz="10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000" dirty="0">
                <a:effectLst/>
                <a:latin typeface="Courier New"/>
                <a:ea typeface="Times New Roman"/>
                <a:cs typeface="Times New Roman"/>
              </a:rPr>
              <a:t>6		x = y-&gt;right;</a:t>
            </a:r>
            <a:endParaRPr lang="en-US" sz="10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000" dirty="0">
                <a:effectLst/>
                <a:latin typeface="Courier New"/>
                <a:ea typeface="Times New Roman"/>
                <a:cs typeface="Times New Roman"/>
              </a:rPr>
              <a:t>7	x-&gt;parent = y-&gt;parent;</a:t>
            </a:r>
            <a:endParaRPr lang="en-US" sz="10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000" dirty="0">
                <a:effectLst/>
                <a:latin typeface="Courier New"/>
                <a:ea typeface="Times New Roman"/>
                <a:cs typeface="Times New Roman"/>
              </a:rPr>
              <a:t>8	if y-&gt;parent== </a:t>
            </a:r>
            <a:r>
              <a:rPr lang="en-US" sz="1000" dirty="0" err="1">
                <a:effectLst/>
                <a:latin typeface="Courier New"/>
                <a:ea typeface="Times New Roman"/>
                <a:cs typeface="Times New Roman"/>
              </a:rPr>
              <a:t>T.nil</a:t>
            </a:r>
            <a:endParaRPr lang="en-US" sz="10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000" dirty="0">
                <a:effectLst/>
                <a:latin typeface="Courier New"/>
                <a:ea typeface="Times New Roman"/>
                <a:cs typeface="Times New Roman"/>
              </a:rPr>
              <a:t>9		T-&gt;root = x;</a:t>
            </a:r>
            <a:endParaRPr lang="en-US" sz="10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000" dirty="0">
                <a:effectLst/>
                <a:latin typeface="Courier New"/>
                <a:ea typeface="Times New Roman"/>
                <a:cs typeface="Times New Roman"/>
              </a:rPr>
              <a:t>10	else if y == y-&gt;parent-&gt;left</a:t>
            </a:r>
            <a:endParaRPr lang="en-US" sz="10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000" dirty="0">
                <a:effectLst/>
                <a:latin typeface="Courier New"/>
                <a:ea typeface="Times New Roman"/>
                <a:cs typeface="Times New Roman"/>
              </a:rPr>
              <a:t>11		y-&gt;parent-&gt;left = x;</a:t>
            </a:r>
            <a:endParaRPr lang="en-US" sz="10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000" dirty="0">
                <a:effectLst/>
                <a:latin typeface="Courier New"/>
                <a:ea typeface="Times New Roman"/>
                <a:cs typeface="Times New Roman"/>
              </a:rPr>
              <a:t>	else</a:t>
            </a:r>
            <a:endParaRPr lang="en-US" sz="10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000" dirty="0">
                <a:effectLst/>
                <a:latin typeface="Courier New"/>
                <a:ea typeface="Times New Roman"/>
                <a:cs typeface="Times New Roman"/>
              </a:rPr>
              <a:t>12		y-&gt;parent-&gt;right = x;</a:t>
            </a:r>
            <a:endParaRPr lang="en-US" sz="1000" dirty="0">
              <a:effectLst/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000" dirty="0">
                <a:effectLst/>
                <a:latin typeface="Courier New"/>
                <a:ea typeface="Times New Roman"/>
                <a:cs typeface="Times New Roman"/>
              </a:rPr>
              <a:t>13 	if y </a:t>
            </a:r>
            <a:r>
              <a:rPr lang="en-US" sz="1000" dirty="0">
                <a:latin typeface="Courier New"/>
                <a:ea typeface="Times New Roman"/>
                <a:cs typeface="Times New Roman"/>
              </a:rPr>
              <a:t>≠ </a:t>
            </a:r>
            <a:r>
              <a:rPr lang="en-US" sz="1000" dirty="0">
                <a:effectLst/>
                <a:latin typeface="Courier New"/>
                <a:ea typeface="Times New Roman"/>
                <a:cs typeface="Times New Roman"/>
              </a:rPr>
              <a:t>z</a:t>
            </a:r>
            <a:endParaRPr lang="en-US" sz="10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000" dirty="0">
                <a:effectLst/>
                <a:latin typeface="Courier New"/>
                <a:ea typeface="Times New Roman"/>
                <a:cs typeface="Times New Roman"/>
              </a:rPr>
              <a:t>	{</a:t>
            </a:r>
            <a:endParaRPr lang="en-US" sz="10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000" dirty="0">
                <a:effectLst/>
                <a:latin typeface="Courier New"/>
                <a:ea typeface="Times New Roman"/>
                <a:cs typeface="Times New Roman"/>
              </a:rPr>
              <a:t>14		z-&gt;key = y-&gt;</a:t>
            </a:r>
            <a:r>
              <a:rPr lang="en-US" sz="1000" dirty="0" smtClean="0">
                <a:effectLst/>
                <a:latin typeface="Courier New"/>
                <a:ea typeface="Times New Roman"/>
                <a:cs typeface="Times New Roman"/>
              </a:rPr>
              <a:t>key;</a:t>
            </a:r>
            <a:endParaRPr lang="en-US" sz="10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000" dirty="0">
                <a:effectLst/>
                <a:latin typeface="Courier New"/>
                <a:ea typeface="Times New Roman"/>
                <a:cs typeface="Times New Roman"/>
              </a:rPr>
              <a:t>15		copy y's satellite data into z</a:t>
            </a:r>
            <a:endParaRPr lang="en-US" sz="10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000" dirty="0">
                <a:effectLst/>
                <a:latin typeface="Courier New"/>
                <a:ea typeface="Times New Roman"/>
                <a:cs typeface="Times New Roman"/>
              </a:rPr>
              <a:t>	}</a:t>
            </a:r>
            <a:endParaRPr lang="en-US" sz="10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000" dirty="0">
                <a:effectLst/>
                <a:latin typeface="Courier New"/>
                <a:ea typeface="Times New Roman"/>
                <a:cs typeface="Times New Roman"/>
              </a:rPr>
              <a:t>16 	if y-&gt;color = BLACK</a:t>
            </a:r>
            <a:endParaRPr lang="en-US" sz="10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000" dirty="0">
                <a:effectLst/>
                <a:latin typeface="Courier New"/>
                <a:ea typeface="Times New Roman"/>
                <a:cs typeface="Times New Roman"/>
              </a:rPr>
              <a:t>17		RB_DELETE_FIXUP(T, x)</a:t>
            </a:r>
            <a:endParaRPr lang="en-US" sz="10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000" dirty="0">
                <a:effectLst/>
                <a:latin typeface="Courier New"/>
                <a:ea typeface="Times New Roman"/>
                <a:cs typeface="Times New Roman"/>
              </a:rPr>
              <a:t>18 	return </a:t>
            </a:r>
            <a:r>
              <a:rPr lang="en-US" sz="1000" dirty="0" smtClean="0">
                <a:effectLst/>
                <a:latin typeface="Courier New"/>
                <a:ea typeface="Times New Roman"/>
                <a:cs typeface="Times New Roman"/>
              </a:rPr>
              <a:t>y  //delete y</a:t>
            </a:r>
            <a:endParaRPr lang="en-US" sz="10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1000" dirty="0">
                <a:effectLst/>
                <a:latin typeface="Courier New"/>
                <a:ea typeface="Times New Roman"/>
                <a:cs typeface="Times New Roman"/>
              </a:rPr>
              <a:t>}</a:t>
            </a:r>
            <a:endParaRPr lang="en-US" sz="1000" dirty="0">
              <a:effectLst/>
              <a:latin typeface="Calibri"/>
              <a:ea typeface="Malgun Gothic"/>
              <a:cs typeface="Times New Roman"/>
            </a:endParaRPr>
          </a:p>
        </p:txBody>
      </p:sp>
      <p:sp>
        <p:nvSpPr>
          <p:cNvPr id="3" name="Right Brace 2"/>
          <p:cNvSpPr/>
          <p:nvPr/>
        </p:nvSpPr>
        <p:spPr bwMode="auto">
          <a:xfrm>
            <a:off x="4572000" y="1981200"/>
            <a:ext cx="152400" cy="3352800"/>
          </a:xfrm>
          <a:prstGeom prst="righ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24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Red-Black Tree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(functions: Deletion)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i="1" dirty="0"/>
              <a:t>y </a:t>
            </a:r>
            <a:r>
              <a:rPr lang="en-US" dirty="0"/>
              <a:t>is the node that was actually spliced out</a:t>
            </a:r>
            <a:r>
              <a:rPr lang="en-US" dirty="0" smtClean="0"/>
              <a:t>.</a:t>
            </a:r>
          </a:p>
          <a:p>
            <a:pPr>
              <a:buClr>
                <a:schemeClr val="tx2"/>
              </a:buClr>
            </a:pPr>
            <a:r>
              <a:rPr lang="en-US" dirty="0" smtClean="0"/>
              <a:t>(y must have one child or no child)</a:t>
            </a:r>
            <a:endParaRPr lang="en-US" dirty="0"/>
          </a:p>
          <a:p>
            <a:pPr>
              <a:buClr>
                <a:schemeClr val="tx2"/>
              </a:buClr>
            </a:pPr>
            <a:r>
              <a:rPr lang="en-US" i="1" dirty="0" smtClean="0"/>
              <a:t>x </a:t>
            </a:r>
            <a:r>
              <a:rPr lang="en-US" dirty="0"/>
              <a:t>is either</a:t>
            </a:r>
          </a:p>
          <a:p>
            <a:pPr lvl="1"/>
            <a:r>
              <a:rPr lang="en-US" i="1" dirty="0" smtClean="0"/>
              <a:t>y’s </a:t>
            </a:r>
            <a:r>
              <a:rPr lang="en-US" dirty="0" smtClean="0"/>
              <a:t> </a:t>
            </a:r>
            <a:r>
              <a:rPr lang="en-US" dirty="0"/>
              <a:t>sole non-sentinel child before </a:t>
            </a:r>
            <a:r>
              <a:rPr lang="en-US" i="1" dirty="0"/>
              <a:t>y </a:t>
            </a:r>
            <a:r>
              <a:rPr lang="en-US" dirty="0"/>
              <a:t>was spliced out, or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sentinel, if </a:t>
            </a:r>
            <a:r>
              <a:rPr lang="en-US" i="1" dirty="0"/>
              <a:t>y </a:t>
            </a:r>
            <a:r>
              <a:rPr lang="en-US" dirty="0"/>
              <a:t>had no children.</a:t>
            </a:r>
          </a:p>
          <a:p>
            <a:pPr>
              <a:buClr>
                <a:schemeClr val="tx2"/>
              </a:buClr>
            </a:pPr>
            <a:r>
              <a:rPr lang="en-US" dirty="0"/>
              <a:t>In both cases, </a:t>
            </a:r>
            <a:r>
              <a:rPr lang="en-US" dirty="0" smtClean="0"/>
              <a:t>x-&gt;parent </a:t>
            </a:r>
            <a:r>
              <a:rPr lang="en-US" dirty="0"/>
              <a:t>is now the node that was previously </a:t>
            </a:r>
            <a:r>
              <a:rPr lang="en-US" i="1" dirty="0" smtClean="0"/>
              <a:t>y</a:t>
            </a:r>
            <a:r>
              <a:rPr lang="en-US" dirty="0" smtClean="0"/>
              <a:t>’s </a:t>
            </a:r>
            <a:r>
              <a:rPr lang="en-US" dirty="0"/>
              <a:t>parent.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48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Red-Black Tree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(functions: </a:t>
            </a:r>
            <a:r>
              <a:rPr lang="en-US" sz="3200" dirty="0" smtClean="0">
                <a:solidFill>
                  <a:srgbClr val="1F497D"/>
                </a:solidFill>
              </a:rPr>
              <a:t>Deletion: RB_DELETE_FIXUP)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sz="2400" dirty="0" smtClean="0"/>
              <a:t>Once a black node is deleted, it cause violate red-black tree property.</a:t>
            </a:r>
          </a:p>
          <a:p>
            <a:pPr>
              <a:buClr>
                <a:schemeClr val="tx2"/>
              </a:buClr>
            </a:pPr>
            <a:r>
              <a:rPr lang="en-US" sz="2400" dirty="0" smtClean="0"/>
              <a:t>RB_DELETE_FIXUP function is called to fix the violated red-black tree by re-coloring and rotation.</a:t>
            </a:r>
          </a:p>
          <a:p>
            <a:endParaRPr lang="en-US" sz="24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22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457200" y="152400"/>
            <a:ext cx="8305800" cy="6477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</a:rPr>
              <a:t>RB-DELETE-FIXUP(T, x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</a:rPr>
              <a:t>)</a:t>
            </a: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</a:rPr>
              <a:t>{</a:t>
            </a: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1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while x ≠ </a:t>
            </a:r>
            <a:r>
              <a:rPr kumimoji="0" lang="en-US" sz="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T.root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 and x-&gt;color = BLACK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{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2		if x == x-&gt; parent-&gt;left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	{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3			w = x-&gt;parent-&gt;right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; //w is x’s sibling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4			if </a:t>
            </a: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w-&gt;color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= RED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		{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5				w-&gt;color = BLACK;            </a:t>
            </a:r>
            <a:r>
              <a:rPr kumimoji="0" lang="en-US" altLang="ko-KR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MS Mincho"/>
                <a:cs typeface="MS Mincho"/>
              </a:rPr>
              <a:t>//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 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Case 1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6				x-&gt;parent-&gt;color = RED;      </a:t>
            </a:r>
            <a:r>
              <a:rPr kumimoji="0" lang="en-US" altLang="ko-KR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MS Mincho"/>
                <a:cs typeface="MS Mincho"/>
              </a:rPr>
              <a:t>// 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Case 1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7				LEFT-ROTATE(T, x-&gt;parent);   </a:t>
            </a:r>
            <a:r>
              <a:rPr kumimoji="0" lang="en-US" altLang="ko-KR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MS Mincho"/>
                <a:cs typeface="MS Mincho"/>
              </a:rPr>
              <a:t>//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 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Case 1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8				w = x-&gt;parent-&gt;right;        </a:t>
            </a:r>
            <a:r>
              <a:rPr kumimoji="0" lang="en-US" altLang="ko-KR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MS Mincho"/>
                <a:cs typeface="MS Mincho"/>
              </a:rPr>
              <a:t>//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 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Case 1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		}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9			if w-&gt;left-&gt;color == BLACK and w-&gt;right-&gt;color = BLACK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		{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10				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w-&gt;color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← RED;              </a:t>
            </a:r>
            <a:r>
              <a:rPr kumimoji="0" lang="en-US" altLang="ko-KR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MS Mincho"/>
                <a:cs typeface="MS Mincho"/>
              </a:rPr>
              <a:t>//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 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Case 2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11				x = x-&gt;parent;               </a:t>
            </a:r>
            <a:r>
              <a:rPr kumimoji="0" lang="en-US" altLang="ko-KR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MS Mincho"/>
                <a:cs typeface="MS Mincho"/>
              </a:rPr>
              <a:t>//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 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Case 2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		}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12			else </a:t>
            </a: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		{</a:t>
            </a: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			if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w-&gt;right-&gt;color == BLACK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		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{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13			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w-&gt;left-&gt;color = BLACK;      </a:t>
            </a:r>
            <a:r>
              <a:rPr kumimoji="0" lang="en-US" altLang="ko-KR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MS Mincho"/>
                <a:cs typeface="MS Mincho"/>
              </a:rPr>
              <a:t>//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 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Case 3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14			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w-&gt;color = RED;              </a:t>
            </a:r>
            <a:r>
              <a:rPr kumimoji="0" lang="en-US" altLang="ko-KR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MS Mincho"/>
                <a:cs typeface="MS Mincho"/>
              </a:rPr>
              <a:t>//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 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Case 3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15			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RIGHT_ROTATE(T, w)           </a:t>
            </a:r>
            <a:r>
              <a:rPr kumimoji="0" lang="en-US" altLang="ko-KR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MS Mincho"/>
                <a:cs typeface="MS Mincho"/>
              </a:rPr>
              <a:t>//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 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Case 3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16			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w = x-&gt;parent-&gt;right;        </a:t>
            </a:r>
            <a:r>
              <a:rPr kumimoji="0" lang="en-US" altLang="ko-KR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MS Mincho"/>
                <a:cs typeface="MS Mincho"/>
              </a:rPr>
              <a:t>//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 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Case 3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		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}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17			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w-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&gt;color =x-&gt;parent-&gt;color;            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// 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Case 4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18		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x-&gt;parent-&gt;color = BLACK;              </a:t>
            </a:r>
            <a:r>
              <a:rPr lang="en-US" sz="800" kern="0" dirty="0" smtClean="0">
                <a:solidFill>
                  <a:sysClr val="windowText" lastClr="000000"/>
                </a:solidFill>
                <a:latin typeface="Calibri"/>
                <a:ea typeface="MS Mincho"/>
                <a:cs typeface="Times New Roman"/>
              </a:rPr>
              <a:t>//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 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Case 4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19			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w-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&gt;right-&gt;color = BLACK;               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// 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Case 4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20			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LEFT_ROTATE(T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, x-&gt;parent);             </a:t>
            </a:r>
            <a:r>
              <a:rPr kumimoji="0" lang="en-US" altLang="ko-KR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MS Mincho"/>
                <a:cs typeface="MS Mincho"/>
              </a:rPr>
              <a:t>//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 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Case 4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21			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x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= </a:t>
            </a:r>
            <a:r>
              <a:rPr kumimoji="0" lang="en-US" sz="8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T.root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;                             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// 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Case 4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	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}</a:t>
            </a: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Malgun Gothic"/>
                <a:cs typeface="Times New Roman"/>
              </a:rPr>
              <a:t>		}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22		else 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	{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		(same as then clause with "right" and "left" exchanged)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	}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} // end while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4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3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x-&gt;color = BLACK;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}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Malgun Gothic"/>
                <a:cs typeface="Times New Roman"/>
              </a:rPr>
              <a:t> 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07086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457200" y="152400"/>
            <a:ext cx="8305800" cy="632173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</a:rPr>
              <a:t>RB-DELETE-FIXUP(T, x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</a:rPr>
              <a:t>)</a:t>
            </a: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</a:rPr>
              <a:t>{</a:t>
            </a: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1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while x ≠ </a:t>
            </a:r>
            <a:r>
              <a:rPr kumimoji="0" lang="en-US" sz="800" b="0" i="0" u="none" strike="noStrike" kern="0" cap="none" spc="0" normalizeH="0" baseline="0" noProof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T.root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 and x-&gt;color = BLACK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{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2		if x == x-&gt; parent-&gt;left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	{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endParaRPr kumimoji="0" lang="en-US" sz="800" b="0" i="0" u="none" strike="noStrike" kern="0" cap="none" spc="0" normalizeH="0" baseline="0" noProof="0" dirty="0" smtClean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ourier New"/>
              <a:ea typeface="Times New Roman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800" kern="0" dirty="0" smtClean="0">
                <a:solidFill>
                  <a:schemeClr val="bg1">
                    <a:lumMod val="50000"/>
                  </a:schemeClr>
                </a:solidFill>
                <a:latin typeface="Courier New"/>
                <a:ea typeface="Malgun Gothic"/>
                <a:cs typeface="Times New Roman"/>
              </a:rPr>
              <a:t>		}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22		else 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 // if x== x-&gt;parent-&gt;right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	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{</a:t>
            </a: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23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w = x-&gt;parent-</a:t>
            </a: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&gt;left; 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//w is x’s sibling</a:t>
            </a:r>
            <a:endParaRPr lang="en-US" sz="8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24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if w-&gt;color = RED</a:t>
            </a:r>
            <a:endParaRPr lang="en-US" sz="8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{</a:t>
            </a:r>
            <a:endParaRPr lang="en-US" sz="8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25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	w-&gt;color = BLACK;            </a:t>
            </a: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 </a:t>
            </a:r>
            <a:r>
              <a:rPr lang="en-US" altLang="ko-KR" sz="800" kern="0" dirty="0" smtClean="0">
                <a:solidFill>
                  <a:sysClr val="windowText" lastClr="000000"/>
                </a:solidFill>
                <a:latin typeface="Calibri"/>
                <a:ea typeface="MS Mincho"/>
                <a:cs typeface="MS Mincho"/>
              </a:rPr>
              <a:t>//</a:t>
            </a: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  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Case 1</a:t>
            </a:r>
            <a:endParaRPr lang="en-US" sz="8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26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	x-&gt;parent-&gt;color = RED;      </a:t>
            </a: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 </a:t>
            </a:r>
            <a:r>
              <a:rPr lang="en-US" altLang="ko-KR" sz="800" kern="0" dirty="0" smtClean="0">
                <a:solidFill>
                  <a:sysClr val="windowText" lastClr="000000"/>
                </a:solidFill>
                <a:latin typeface="Calibri"/>
                <a:ea typeface="MS Mincho"/>
                <a:cs typeface="MS Mincho"/>
              </a:rPr>
              <a:t>// </a:t>
            </a: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 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Case 1</a:t>
            </a:r>
            <a:endParaRPr lang="en-US" sz="8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27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	</a:t>
            </a: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RIGHT-ROTATE(T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, x-&gt;parent);   </a:t>
            </a:r>
            <a:r>
              <a:rPr lang="en-US" altLang="ko-KR" sz="800" kern="0" dirty="0">
                <a:solidFill>
                  <a:sysClr val="windowText" lastClr="000000"/>
                </a:solidFill>
                <a:latin typeface="Calibri"/>
                <a:ea typeface="MS Mincho"/>
                <a:cs typeface="MS Mincho"/>
              </a:rPr>
              <a:t>//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  Case 1</a:t>
            </a:r>
            <a:endParaRPr lang="en-US" sz="8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28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	w = x-&gt;parent-</a:t>
            </a: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&gt;left;          </a:t>
            </a:r>
            <a:r>
              <a:rPr lang="en-US" altLang="ko-KR" sz="800" kern="0" dirty="0" smtClean="0">
                <a:solidFill>
                  <a:sysClr val="windowText" lastClr="000000"/>
                </a:solidFill>
                <a:latin typeface="Calibri"/>
                <a:ea typeface="MS Mincho"/>
                <a:cs typeface="MS Mincho"/>
              </a:rPr>
              <a:t>//</a:t>
            </a: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  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Case 1</a:t>
            </a:r>
            <a:endParaRPr lang="en-US" sz="8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}</a:t>
            </a:r>
            <a:endParaRPr lang="en-US" sz="8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29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if w-</a:t>
            </a: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&gt;right-&gt;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color == BLACK and w-</a:t>
            </a: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&gt;left-&gt;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color = BLACK</a:t>
            </a:r>
            <a:endParaRPr lang="en-US" sz="8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{</a:t>
            </a:r>
            <a:endParaRPr lang="en-US" sz="8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3</a:t>
            </a: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0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	w-&gt;color ← RED;              </a:t>
            </a:r>
            <a:r>
              <a:rPr lang="en-US" altLang="ko-KR" sz="800" kern="0" dirty="0">
                <a:solidFill>
                  <a:sysClr val="windowText" lastClr="000000"/>
                </a:solidFill>
                <a:latin typeface="Calibri"/>
                <a:ea typeface="MS Mincho"/>
                <a:cs typeface="MS Mincho"/>
              </a:rPr>
              <a:t>//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  Case 2</a:t>
            </a:r>
            <a:endParaRPr lang="en-US" sz="8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31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	x = x-&gt;parent;               </a:t>
            </a:r>
            <a:r>
              <a:rPr lang="en-US" altLang="ko-KR" sz="800" kern="0" dirty="0">
                <a:solidFill>
                  <a:sysClr val="windowText" lastClr="000000"/>
                </a:solidFill>
                <a:latin typeface="Calibri"/>
                <a:ea typeface="MS Mincho"/>
                <a:cs typeface="MS Mincho"/>
              </a:rPr>
              <a:t>//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  Case 2</a:t>
            </a:r>
            <a:endParaRPr lang="en-US" sz="8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}</a:t>
            </a:r>
            <a:endParaRPr lang="en-US" sz="8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32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else </a:t>
            </a: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{</a:t>
            </a: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33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	if w-</a:t>
            </a: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&gt;left-&gt;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color == BLACK</a:t>
            </a:r>
            <a:endParaRPr lang="en-US" sz="8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	{</a:t>
            </a:r>
            <a:endParaRPr lang="en-US" sz="8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34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		w-</a:t>
            </a: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&gt;right-&gt;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color = BLACK;      </a:t>
            </a:r>
            <a:r>
              <a:rPr lang="en-US" altLang="ko-KR" sz="800" kern="0" dirty="0">
                <a:solidFill>
                  <a:sysClr val="windowText" lastClr="000000"/>
                </a:solidFill>
                <a:latin typeface="Calibri"/>
                <a:ea typeface="MS Mincho"/>
                <a:cs typeface="MS Mincho"/>
              </a:rPr>
              <a:t>//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  Case 3</a:t>
            </a:r>
            <a:endParaRPr lang="en-US" sz="8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35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		w-&gt;color = RED;             </a:t>
            </a: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  </a:t>
            </a:r>
            <a:r>
              <a:rPr lang="en-US" altLang="ko-KR" sz="800" kern="0" dirty="0">
                <a:solidFill>
                  <a:sysClr val="windowText" lastClr="000000"/>
                </a:solidFill>
                <a:latin typeface="Calibri"/>
                <a:ea typeface="MS Mincho"/>
                <a:cs typeface="MS Mincho"/>
              </a:rPr>
              <a:t>//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  Case 3</a:t>
            </a:r>
            <a:endParaRPr lang="en-US" sz="8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36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		</a:t>
            </a: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LEFT_ROTATE(T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, w)          </a:t>
            </a: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   </a:t>
            </a:r>
            <a:r>
              <a:rPr lang="en-US" altLang="ko-KR" sz="800" kern="0" dirty="0">
                <a:solidFill>
                  <a:sysClr val="windowText" lastClr="000000"/>
                </a:solidFill>
                <a:latin typeface="Calibri"/>
                <a:ea typeface="MS Mincho"/>
                <a:cs typeface="MS Mincho"/>
              </a:rPr>
              <a:t>//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  Case 3</a:t>
            </a:r>
            <a:endParaRPr lang="en-US" sz="8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37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		w = x-&gt;parent-</a:t>
            </a: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&gt;left;          </a:t>
            </a:r>
            <a:r>
              <a:rPr lang="en-US" altLang="ko-KR" sz="800" kern="0" dirty="0">
                <a:solidFill>
                  <a:sysClr val="windowText" lastClr="000000"/>
                </a:solidFill>
                <a:latin typeface="Calibri"/>
                <a:ea typeface="MS Mincho"/>
                <a:cs typeface="MS Mincho"/>
              </a:rPr>
              <a:t>//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  Case 3</a:t>
            </a:r>
            <a:endParaRPr lang="en-US" sz="8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	}</a:t>
            </a:r>
            <a:endParaRPr lang="en-US" sz="8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38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	w-&gt;color =x-&gt;parent-&gt;color;          </a:t>
            </a: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   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//  Case 4</a:t>
            </a:r>
            <a:endParaRPr lang="en-US" sz="8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39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	x-&gt;parent-&gt;color = BLACK;             </a:t>
            </a: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  </a:t>
            </a:r>
            <a:r>
              <a:rPr lang="en-US" sz="800" kern="0" dirty="0">
                <a:solidFill>
                  <a:sysClr val="windowText" lastClr="000000"/>
                </a:solidFill>
                <a:latin typeface="Calibri"/>
                <a:ea typeface="MS Mincho"/>
                <a:cs typeface="Times New Roman"/>
              </a:rPr>
              <a:t>//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  Case 4</a:t>
            </a:r>
            <a:endParaRPr lang="en-US" sz="8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40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	w-</a:t>
            </a: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&gt;left-&gt;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color = BLACK;              </a:t>
            </a: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   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//  Case 4</a:t>
            </a:r>
            <a:endParaRPr lang="en-US" sz="8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41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	</a:t>
            </a: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RIGHT_ROTATE(T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, x-&gt;parent);             </a:t>
            </a:r>
            <a:r>
              <a:rPr lang="en-US" altLang="ko-KR" sz="800" kern="0" dirty="0">
                <a:solidFill>
                  <a:sysClr val="windowText" lastClr="000000"/>
                </a:solidFill>
                <a:latin typeface="Calibri"/>
                <a:ea typeface="MS Mincho"/>
                <a:cs typeface="MS Mincho"/>
              </a:rPr>
              <a:t>//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  Case 4</a:t>
            </a:r>
            <a:endParaRPr lang="en-US" sz="8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42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	x= </a:t>
            </a:r>
            <a:r>
              <a:rPr lang="en-US" sz="800" kern="0" dirty="0" err="1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T.root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;                             </a:t>
            </a:r>
            <a:r>
              <a:rPr lang="en-US" sz="8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 //  </a:t>
            </a: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Case 4</a:t>
            </a:r>
            <a:endParaRPr lang="en-US" sz="8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}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	}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} // end while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800" kern="0" dirty="0" smtClean="0">
                <a:solidFill>
                  <a:schemeClr val="bg1">
                    <a:lumMod val="50000"/>
                  </a:schemeClr>
                </a:solidFill>
                <a:latin typeface="Courier New"/>
                <a:ea typeface="Times New Roman"/>
                <a:cs typeface="Times New Roman"/>
              </a:rPr>
              <a:t>43</a:t>
            </a:r>
            <a:r>
              <a:rPr kumimoji="0" lang="en-US" sz="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	x-&gt;color = BLACK;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Times New Roman"/>
                <a:cs typeface="Times New Roman"/>
              </a:rPr>
              <a:t>}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/>
                <a:ea typeface="Malgun Gothic"/>
                <a:cs typeface="Times New Roman"/>
              </a:rPr>
              <a:t> 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Malgun Gothic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7627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Red-Black Tree</a:t>
            </a:r>
            <a:endParaRPr lang="en-US" dirty="0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Oval 4"/>
          <p:cNvSpPr/>
          <p:nvPr/>
        </p:nvSpPr>
        <p:spPr bwMode="auto">
          <a:xfrm>
            <a:off x="4993572" y="19050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26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3240972" y="22860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oft" dir="t"/>
          </a:scene3d>
          <a:sp3d prstMaterial="metal">
            <a:bevelT prst="angle"/>
            <a:bevelB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17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6898572" y="22860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41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2250372" y="26670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14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5907972" y="26670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oft" dir="t"/>
          </a:scene3d>
          <a:sp3d prstMaterial="metal">
            <a:bevelT prst="angle"/>
            <a:bevelB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30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4231572" y="26670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21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7889172" y="26670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47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1793172" y="32004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oft" dir="t"/>
          </a:scene3d>
          <a:sp3d prstMaterial="metal">
            <a:bevelT prst="angle"/>
            <a:bevelB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10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5450772" y="32004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28</a:t>
            </a:r>
          </a:p>
        </p:txBody>
      </p:sp>
      <p:sp>
        <p:nvSpPr>
          <p:cNvPr id="14" name="Oval 13"/>
          <p:cNvSpPr/>
          <p:nvPr/>
        </p:nvSpPr>
        <p:spPr bwMode="auto">
          <a:xfrm>
            <a:off x="2707572" y="32004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16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6441372" y="32004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38</a:t>
            </a:r>
          </a:p>
        </p:txBody>
      </p:sp>
      <p:sp>
        <p:nvSpPr>
          <p:cNvPr id="16" name="Oval 15"/>
          <p:cNvSpPr/>
          <p:nvPr/>
        </p:nvSpPr>
        <p:spPr bwMode="auto">
          <a:xfrm>
            <a:off x="3774372" y="32004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19</a:t>
            </a:r>
          </a:p>
        </p:txBody>
      </p:sp>
      <p:sp>
        <p:nvSpPr>
          <p:cNvPr id="17" name="Oval 16"/>
          <p:cNvSpPr/>
          <p:nvPr/>
        </p:nvSpPr>
        <p:spPr bwMode="auto">
          <a:xfrm>
            <a:off x="6212772" y="37338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oft" dir="t"/>
          </a:scene3d>
          <a:sp3d prstMaterial="metal">
            <a:bevelT prst="angle"/>
            <a:bevelB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35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4688772" y="32004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23</a:t>
            </a:r>
          </a:p>
        </p:txBody>
      </p:sp>
      <p:sp>
        <p:nvSpPr>
          <p:cNvPr id="19" name="Oval 18"/>
          <p:cNvSpPr/>
          <p:nvPr/>
        </p:nvSpPr>
        <p:spPr bwMode="auto">
          <a:xfrm>
            <a:off x="6746172" y="37338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oft" dir="t"/>
          </a:scene3d>
          <a:sp3d prstMaterial="metal">
            <a:bevelT prst="angle"/>
            <a:bevelB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39</a:t>
            </a:r>
          </a:p>
        </p:txBody>
      </p:sp>
      <p:sp>
        <p:nvSpPr>
          <p:cNvPr id="20" name="Oval 19"/>
          <p:cNvSpPr/>
          <p:nvPr/>
        </p:nvSpPr>
        <p:spPr bwMode="auto">
          <a:xfrm>
            <a:off x="1488372" y="37338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7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2097972" y="37338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12</a:t>
            </a:r>
          </a:p>
        </p:txBody>
      </p:sp>
      <p:sp>
        <p:nvSpPr>
          <p:cNvPr id="22" name="Oval 21"/>
          <p:cNvSpPr/>
          <p:nvPr/>
        </p:nvSpPr>
        <p:spPr bwMode="auto">
          <a:xfrm>
            <a:off x="3469572" y="37338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oft" dir="t"/>
          </a:scene3d>
          <a:sp3d prstMaterial="metal">
            <a:bevelT prst="angle"/>
            <a:bevelB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15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4917372" y="37338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oft" dir="t"/>
          </a:scene3d>
          <a:sp3d prstMaterial="metal">
            <a:bevelT prst="angle"/>
            <a:bevelB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20</a:t>
            </a:r>
          </a:p>
        </p:txBody>
      </p:sp>
      <p:cxnSp>
        <p:nvCxnSpPr>
          <p:cNvPr id="25" name="Straight Connector 24"/>
          <p:cNvCxnSpPr>
            <a:stCxn id="5" idx="2"/>
            <a:endCxn id="6" idx="7"/>
          </p:cNvCxnSpPr>
          <p:nvPr/>
        </p:nvCxnSpPr>
        <p:spPr bwMode="auto">
          <a:xfrm rot="10800000" flipV="1">
            <a:off x="3501136" y="2057399"/>
            <a:ext cx="1492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>
            <a:stCxn id="5" idx="6"/>
            <a:endCxn id="7" idx="1"/>
          </p:cNvCxnSpPr>
          <p:nvPr/>
        </p:nvCxnSpPr>
        <p:spPr bwMode="auto">
          <a:xfrm>
            <a:off x="5298372" y="2057400"/>
            <a:ext cx="16448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6" idx="2"/>
            <a:endCxn id="8" idx="7"/>
          </p:cNvCxnSpPr>
          <p:nvPr/>
        </p:nvCxnSpPr>
        <p:spPr bwMode="auto">
          <a:xfrm rot="10800000" flipV="1">
            <a:off x="2510536" y="2438399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stCxn id="6" idx="6"/>
            <a:endCxn id="10" idx="1"/>
          </p:cNvCxnSpPr>
          <p:nvPr/>
        </p:nvCxnSpPr>
        <p:spPr bwMode="auto">
          <a:xfrm>
            <a:off x="3545772" y="2438400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7" idx="2"/>
            <a:endCxn id="9" idx="7"/>
          </p:cNvCxnSpPr>
          <p:nvPr/>
        </p:nvCxnSpPr>
        <p:spPr bwMode="auto">
          <a:xfrm rot="10800000" flipV="1">
            <a:off x="6168136" y="2438399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7" idx="6"/>
            <a:endCxn id="11" idx="1"/>
          </p:cNvCxnSpPr>
          <p:nvPr/>
        </p:nvCxnSpPr>
        <p:spPr bwMode="auto">
          <a:xfrm>
            <a:off x="7203372" y="2438400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8" idx="3"/>
            <a:endCxn id="12" idx="7"/>
          </p:cNvCxnSpPr>
          <p:nvPr/>
        </p:nvCxnSpPr>
        <p:spPr bwMode="auto">
          <a:xfrm rot="5400000">
            <a:off x="2015235" y="2965263"/>
            <a:ext cx="317874" cy="2416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>
            <a:stCxn id="8" idx="5"/>
            <a:endCxn id="14" idx="1"/>
          </p:cNvCxnSpPr>
          <p:nvPr/>
        </p:nvCxnSpPr>
        <p:spPr bwMode="auto">
          <a:xfrm rot="16200000" flipH="1">
            <a:off x="2472435" y="2965263"/>
            <a:ext cx="317874" cy="2416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10" idx="3"/>
            <a:endCxn id="16" idx="7"/>
          </p:cNvCxnSpPr>
          <p:nvPr/>
        </p:nvCxnSpPr>
        <p:spPr bwMode="auto">
          <a:xfrm rot="5400000">
            <a:off x="3996435" y="2965263"/>
            <a:ext cx="317874" cy="2416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10" idx="5"/>
            <a:endCxn id="18" idx="1"/>
          </p:cNvCxnSpPr>
          <p:nvPr/>
        </p:nvCxnSpPr>
        <p:spPr bwMode="auto">
          <a:xfrm rot="16200000" flipH="1">
            <a:off x="4453635" y="2965263"/>
            <a:ext cx="317874" cy="2416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>
            <a:stCxn id="9" idx="3"/>
            <a:endCxn id="13" idx="7"/>
          </p:cNvCxnSpPr>
          <p:nvPr/>
        </p:nvCxnSpPr>
        <p:spPr bwMode="auto">
          <a:xfrm rot="5400000">
            <a:off x="5672835" y="2965263"/>
            <a:ext cx="317874" cy="2416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>
            <a:stCxn id="9" idx="5"/>
            <a:endCxn id="15" idx="1"/>
          </p:cNvCxnSpPr>
          <p:nvPr/>
        </p:nvCxnSpPr>
        <p:spPr bwMode="auto">
          <a:xfrm rot="16200000" flipH="1">
            <a:off x="6168135" y="2927163"/>
            <a:ext cx="317874" cy="3178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>
            <a:stCxn id="12" idx="3"/>
            <a:endCxn id="20" idx="0"/>
          </p:cNvCxnSpPr>
          <p:nvPr/>
        </p:nvCxnSpPr>
        <p:spPr bwMode="auto">
          <a:xfrm rot="5400000">
            <a:off x="1602673" y="3498663"/>
            <a:ext cx="273237" cy="1970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>
            <a:stCxn id="12" idx="5"/>
            <a:endCxn id="21" idx="0"/>
          </p:cNvCxnSpPr>
          <p:nvPr/>
        </p:nvCxnSpPr>
        <p:spPr bwMode="auto">
          <a:xfrm rot="16200000" flipH="1">
            <a:off x="2015235" y="3498662"/>
            <a:ext cx="273237" cy="1970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>
            <a:stCxn id="16" idx="3"/>
            <a:endCxn id="22" idx="0"/>
          </p:cNvCxnSpPr>
          <p:nvPr/>
        </p:nvCxnSpPr>
        <p:spPr bwMode="auto">
          <a:xfrm rot="5400000">
            <a:off x="3583873" y="3498663"/>
            <a:ext cx="273237" cy="1970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>
            <a:stCxn id="18" idx="5"/>
            <a:endCxn id="23" idx="0"/>
          </p:cNvCxnSpPr>
          <p:nvPr/>
        </p:nvCxnSpPr>
        <p:spPr bwMode="auto">
          <a:xfrm rot="16200000" flipH="1">
            <a:off x="4872735" y="3536762"/>
            <a:ext cx="273237" cy="1208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Connector 56"/>
          <p:cNvCxnSpPr>
            <a:stCxn id="15" idx="3"/>
            <a:endCxn id="17" idx="0"/>
          </p:cNvCxnSpPr>
          <p:nvPr/>
        </p:nvCxnSpPr>
        <p:spPr bwMode="auto">
          <a:xfrm rot="5400000">
            <a:off x="6288973" y="3536763"/>
            <a:ext cx="273237" cy="1208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>
            <a:stCxn id="15" idx="5"/>
            <a:endCxn id="19" idx="0"/>
          </p:cNvCxnSpPr>
          <p:nvPr/>
        </p:nvCxnSpPr>
        <p:spPr bwMode="auto">
          <a:xfrm rot="16200000" flipH="1">
            <a:off x="6663435" y="3498662"/>
            <a:ext cx="273237" cy="1970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Oval 59"/>
          <p:cNvSpPr/>
          <p:nvPr/>
        </p:nvSpPr>
        <p:spPr bwMode="auto">
          <a:xfrm>
            <a:off x="1259772" y="42672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oft" dir="t"/>
          </a:scene3d>
          <a:sp3d prstMaterial="metal">
            <a:bevelT prst="angle"/>
            <a:bevelB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3</a:t>
            </a:r>
          </a:p>
        </p:txBody>
      </p:sp>
      <p:cxnSp>
        <p:nvCxnSpPr>
          <p:cNvPr id="62" name="Straight Connector 61"/>
          <p:cNvCxnSpPr>
            <a:stCxn id="20" idx="3"/>
            <a:endCxn id="60" idx="0"/>
          </p:cNvCxnSpPr>
          <p:nvPr/>
        </p:nvCxnSpPr>
        <p:spPr bwMode="auto">
          <a:xfrm rot="5400000">
            <a:off x="1335973" y="4070163"/>
            <a:ext cx="273237" cy="1208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Rounded Rectangle 62"/>
          <p:cNvSpPr/>
          <p:nvPr/>
        </p:nvSpPr>
        <p:spPr bwMode="auto">
          <a:xfrm>
            <a:off x="2936172" y="3581400"/>
            <a:ext cx="228600" cy="1524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NIL</a:t>
            </a:r>
          </a:p>
        </p:txBody>
      </p:sp>
      <p:sp>
        <p:nvSpPr>
          <p:cNvPr id="64" name="Rounded Rectangle 63"/>
          <p:cNvSpPr/>
          <p:nvPr/>
        </p:nvSpPr>
        <p:spPr bwMode="auto">
          <a:xfrm>
            <a:off x="2555172" y="3581400"/>
            <a:ext cx="228600" cy="1524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NIL</a:t>
            </a:r>
          </a:p>
        </p:txBody>
      </p:sp>
      <p:cxnSp>
        <p:nvCxnSpPr>
          <p:cNvPr id="66" name="Straight Connector 65"/>
          <p:cNvCxnSpPr>
            <a:stCxn id="14" idx="3"/>
            <a:endCxn id="64" idx="0"/>
          </p:cNvCxnSpPr>
          <p:nvPr/>
        </p:nvCxnSpPr>
        <p:spPr bwMode="auto">
          <a:xfrm rot="5400000">
            <a:off x="2650423" y="3479613"/>
            <a:ext cx="120837" cy="827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Straight Connector 67"/>
          <p:cNvCxnSpPr>
            <a:stCxn id="14" idx="5"/>
            <a:endCxn id="63" idx="0"/>
          </p:cNvCxnSpPr>
          <p:nvPr/>
        </p:nvCxnSpPr>
        <p:spPr bwMode="auto">
          <a:xfrm rot="16200000" flipH="1">
            <a:off x="2948685" y="3479612"/>
            <a:ext cx="120837" cy="827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9" name="Rounded Rectangle 68"/>
          <p:cNvSpPr/>
          <p:nvPr/>
        </p:nvSpPr>
        <p:spPr bwMode="auto">
          <a:xfrm>
            <a:off x="5679372" y="3581400"/>
            <a:ext cx="228600" cy="1524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NIL</a:t>
            </a:r>
          </a:p>
        </p:txBody>
      </p:sp>
      <p:sp>
        <p:nvSpPr>
          <p:cNvPr id="70" name="Rounded Rectangle 69"/>
          <p:cNvSpPr/>
          <p:nvPr/>
        </p:nvSpPr>
        <p:spPr bwMode="auto">
          <a:xfrm>
            <a:off x="5298372" y="3581400"/>
            <a:ext cx="228600" cy="1524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NIL</a:t>
            </a:r>
          </a:p>
        </p:txBody>
      </p:sp>
      <p:cxnSp>
        <p:nvCxnSpPr>
          <p:cNvPr id="72" name="Straight Connector 71"/>
          <p:cNvCxnSpPr>
            <a:stCxn id="13" idx="3"/>
            <a:endCxn id="70" idx="0"/>
          </p:cNvCxnSpPr>
          <p:nvPr/>
        </p:nvCxnSpPr>
        <p:spPr bwMode="auto">
          <a:xfrm rot="5400000">
            <a:off x="5393623" y="3479613"/>
            <a:ext cx="120837" cy="827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Connector 73"/>
          <p:cNvCxnSpPr>
            <a:stCxn id="13" idx="5"/>
            <a:endCxn id="69" idx="0"/>
          </p:cNvCxnSpPr>
          <p:nvPr/>
        </p:nvCxnSpPr>
        <p:spPr bwMode="auto">
          <a:xfrm rot="16200000" flipH="1">
            <a:off x="5691885" y="3479612"/>
            <a:ext cx="120837" cy="827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5" name="Rounded Rectangle 74"/>
          <p:cNvSpPr/>
          <p:nvPr/>
        </p:nvSpPr>
        <p:spPr bwMode="auto">
          <a:xfrm>
            <a:off x="2290944" y="4114800"/>
            <a:ext cx="228600" cy="1524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NIL</a:t>
            </a:r>
          </a:p>
        </p:txBody>
      </p:sp>
      <p:sp>
        <p:nvSpPr>
          <p:cNvPr id="76" name="Rounded Rectangle 75"/>
          <p:cNvSpPr/>
          <p:nvPr/>
        </p:nvSpPr>
        <p:spPr bwMode="auto">
          <a:xfrm>
            <a:off x="1981200" y="4114800"/>
            <a:ext cx="228600" cy="1524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NIL</a:t>
            </a:r>
          </a:p>
        </p:txBody>
      </p:sp>
      <p:cxnSp>
        <p:nvCxnSpPr>
          <p:cNvPr id="78" name="Straight Connector 77"/>
          <p:cNvCxnSpPr>
            <a:stCxn id="21" idx="3"/>
            <a:endCxn id="76" idx="0"/>
          </p:cNvCxnSpPr>
          <p:nvPr/>
        </p:nvCxnSpPr>
        <p:spPr bwMode="auto">
          <a:xfrm rot="5400000">
            <a:off x="2058637" y="4030827"/>
            <a:ext cx="120837" cy="4710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0" name="Straight Connector 79"/>
          <p:cNvCxnSpPr>
            <a:stCxn id="21" idx="5"/>
            <a:endCxn id="75" idx="0"/>
          </p:cNvCxnSpPr>
          <p:nvPr/>
        </p:nvCxnSpPr>
        <p:spPr bwMode="auto">
          <a:xfrm rot="16200000" flipH="1">
            <a:off x="2321271" y="4030826"/>
            <a:ext cx="120837" cy="4710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1" name="Rounded Rectangle 80"/>
          <p:cNvSpPr/>
          <p:nvPr/>
        </p:nvSpPr>
        <p:spPr bwMode="auto">
          <a:xfrm>
            <a:off x="3662544" y="4114800"/>
            <a:ext cx="228600" cy="1524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NIL</a:t>
            </a:r>
          </a:p>
        </p:txBody>
      </p:sp>
      <p:sp>
        <p:nvSpPr>
          <p:cNvPr id="82" name="Rounded Rectangle 81"/>
          <p:cNvSpPr/>
          <p:nvPr/>
        </p:nvSpPr>
        <p:spPr bwMode="auto">
          <a:xfrm>
            <a:off x="3352800" y="4114800"/>
            <a:ext cx="228600" cy="1524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NIL</a:t>
            </a:r>
          </a:p>
        </p:txBody>
      </p:sp>
      <p:cxnSp>
        <p:nvCxnSpPr>
          <p:cNvPr id="84" name="Straight Connector 83"/>
          <p:cNvCxnSpPr>
            <a:stCxn id="22" idx="3"/>
            <a:endCxn id="82" idx="0"/>
          </p:cNvCxnSpPr>
          <p:nvPr/>
        </p:nvCxnSpPr>
        <p:spPr bwMode="auto">
          <a:xfrm rot="5400000">
            <a:off x="3430237" y="4030827"/>
            <a:ext cx="120837" cy="4710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85"/>
          <p:cNvCxnSpPr>
            <a:stCxn id="22" idx="5"/>
            <a:endCxn id="81" idx="0"/>
          </p:cNvCxnSpPr>
          <p:nvPr/>
        </p:nvCxnSpPr>
        <p:spPr bwMode="auto">
          <a:xfrm rot="16200000" flipH="1">
            <a:off x="3692871" y="4030826"/>
            <a:ext cx="120837" cy="4710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7" name="Rounded Rectangle 86"/>
          <p:cNvSpPr/>
          <p:nvPr/>
        </p:nvSpPr>
        <p:spPr bwMode="auto">
          <a:xfrm>
            <a:off x="5110344" y="4114800"/>
            <a:ext cx="228600" cy="1524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NIL</a:t>
            </a:r>
          </a:p>
        </p:txBody>
      </p:sp>
      <p:sp>
        <p:nvSpPr>
          <p:cNvPr id="88" name="Rounded Rectangle 87"/>
          <p:cNvSpPr/>
          <p:nvPr/>
        </p:nvSpPr>
        <p:spPr bwMode="auto">
          <a:xfrm>
            <a:off x="4800600" y="4114800"/>
            <a:ext cx="228600" cy="1524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NIL</a:t>
            </a:r>
          </a:p>
        </p:txBody>
      </p:sp>
      <p:cxnSp>
        <p:nvCxnSpPr>
          <p:cNvPr id="90" name="Straight Connector 89"/>
          <p:cNvCxnSpPr>
            <a:stCxn id="23" idx="3"/>
            <a:endCxn id="88" idx="0"/>
          </p:cNvCxnSpPr>
          <p:nvPr/>
        </p:nvCxnSpPr>
        <p:spPr bwMode="auto">
          <a:xfrm rot="5400000">
            <a:off x="4878037" y="4030827"/>
            <a:ext cx="120837" cy="4710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2" name="Straight Connector 91"/>
          <p:cNvCxnSpPr>
            <a:stCxn id="23" idx="5"/>
            <a:endCxn id="87" idx="0"/>
          </p:cNvCxnSpPr>
          <p:nvPr/>
        </p:nvCxnSpPr>
        <p:spPr bwMode="auto">
          <a:xfrm rot="16200000" flipH="1">
            <a:off x="5140671" y="4030826"/>
            <a:ext cx="120837" cy="4710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3" name="Rounded Rectangle 92"/>
          <p:cNvSpPr/>
          <p:nvPr/>
        </p:nvSpPr>
        <p:spPr bwMode="auto">
          <a:xfrm>
            <a:off x="6399806" y="4114800"/>
            <a:ext cx="228600" cy="1524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NIL</a:t>
            </a:r>
          </a:p>
        </p:txBody>
      </p:sp>
      <p:sp>
        <p:nvSpPr>
          <p:cNvPr id="94" name="Rounded Rectangle 93"/>
          <p:cNvSpPr/>
          <p:nvPr/>
        </p:nvSpPr>
        <p:spPr bwMode="auto">
          <a:xfrm>
            <a:off x="6096000" y="4114800"/>
            <a:ext cx="228600" cy="1524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NIL</a:t>
            </a:r>
          </a:p>
        </p:txBody>
      </p:sp>
      <p:cxnSp>
        <p:nvCxnSpPr>
          <p:cNvPr id="96" name="Straight Connector 95"/>
          <p:cNvCxnSpPr>
            <a:stCxn id="17" idx="3"/>
            <a:endCxn id="94" idx="0"/>
          </p:cNvCxnSpPr>
          <p:nvPr/>
        </p:nvCxnSpPr>
        <p:spPr bwMode="auto">
          <a:xfrm rot="5400000">
            <a:off x="6173437" y="4030827"/>
            <a:ext cx="120837" cy="4710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Straight Connector 97"/>
          <p:cNvCxnSpPr>
            <a:stCxn id="17" idx="5"/>
            <a:endCxn id="93" idx="0"/>
          </p:cNvCxnSpPr>
          <p:nvPr/>
        </p:nvCxnSpPr>
        <p:spPr bwMode="auto">
          <a:xfrm rot="16200000" flipH="1">
            <a:off x="6433102" y="4033795"/>
            <a:ext cx="120837" cy="4117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9" name="Rounded Rectangle 98"/>
          <p:cNvSpPr/>
          <p:nvPr/>
        </p:nvSpPr>
        <p:spPr bwMode="auto">
          <a:xfrm>
            <a:off x="6934200" y="4114800"/>
            <a:ext cx="228600" cy="1524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NIL</a:t>
            </a:r>
          </a:p>
        </p:txBody>
      </p:sp>
      <p:sp>
        <p:nvSpPr>
          <p:cNvPr id="100" name="Rounded Rectangle 99"/>
          <p:cNvSpPr/>
          <p:nvPr/>
        </p:nvSpPr>
        <p:spPr bwMode="auto">
          <a:xfrm>
            <a:off x="6658096" y="4114800"/>
            <a:ext cx="228600" cy="1524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NIL</a:t>
            </a:r>
          </a:p>
        </p:txBody>
      </p:sp>
      <p:cxnSp>
        <p:nvCxnSpPr>
          <p:cNvPr id="102" name="Straight Connector 101"/>
          <p:cNvCxnSpPr>
            <a:stCxn id="19" idx="3"/>
            <a:endCxn id="100" idx="0"/>
          </p:cNvCxnSpPr>
          <p:nvPr/>
        </p:nvCxnSpPr>
        <p:spPr bwMode="auto">
          <a:xfrm rot="5400000">
            <a:off x="6721185" y="4045175"/>
            <a:ext cx="120837" cy="1841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4" name="Straight Connector 103"/>
          <p:cNvCxnSpPr>
            <a:stCxn id="19" idx="5"/>
            <a:endCxn id="99" idx="0"/>
          </p:cNvCxnSpPr>
          <p:nvPr/>
        </p:nvCxnSpPr>
        <p:spPr bwMode="auto">
          <a:xfrm rot="16200000" flipH="1">
            <a:off x="6966999" y="4033298"/>
            <a:ext cx="120837" cy="4216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5" name="Rounded Rectangle 104"/>
          <p:cNvSpPr/>
          <p:nvPr/>
        </p:nvSpPr>
        <p:spPr bwMode="auto">
          <a:xfrm>
            <a:off x="1452744" y="4648200"/>
            <a:ext cx="228600" cy="1524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NIL</a:t>
            </a:r>
          </a:p>
        </p:txBody>
      </p:sp>
      <p:sp>
        <p:nvSpPr>
          <p:cNvPr id="106" name="Rounded Rectangle 105"/>
          <p:cNvSpPr/>
          <p:nvPr/>
        </p:nvSpPr>
        <p:spPr bwMode="auto">
          <a:xfrm>
            <a:off x="1143000" y="4648200"/>
            <a:ext cx="228600" cy="1524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NIL</a:t>
            </a:r>
          </a:p>
        </p:txBody>
      </p:sp>
      <p:cxnSp>
        <p:nvCxnSpPr>
          <p:cNvPr id="108" name="Straight Connector 107"/>
          <p:cNvCxnSpPr>
            <a:stCxn id="60" idx="3"/>
            <a:endCxn id="106" idx="0"/>
          </p:cNvCxnSpPr>
          <p:nvPr/>
        </p:nvCxnSpPr>
        <p:spPr bwMode="auto">
          <a:xfrm rot="5400000">
            <a:off x="1220437" y="4564227"/>
            <a:ext cx="120837" cy="4710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0" name="Straight Connector 109"/>
          <p:cNvCxnSpPr>
            <a:stCxn id="60" idx="5"/>
            <a:endCxn id="105" idx="0"/>
          </p:cNvCxnSpPr>
          <p:nvPr/>
        </p:nvCxnSpPr>
        <p:spPr bwMode="auto">
          <a:xfrm rot="16200000" flipH="1">
            <a:off x="1483071" y="4564226"/>
            <a:ext cx="120837" cy="4710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1" name="Rounded Rectangle 110"/>
          <p:cNvSpPr/>
          <p:nvPr/>
        </p:nvSpPr>
        <p:spPr bwMode="auto">
          <a:xfrm>
            <a:off x="8117772" y="3048000"/>
            <a:ext cx="228600" cy="1524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NIL</a:t>
            </a:r>
          </a:p>
        </p:txBody>
      </p:sp>
      <p:sp>
        <p:nvSpPr>
          <p:cNvPr id="112" name="Rounded Rectangle 111"/>
          <p:cNvSpPr/>
          <p:nvPr/>
        </p:nvSpPr>
        <p:spPr bwMode="auto">
          <a:xfrm>
            <a:off x="7736772" y="3048000"/>
            <a:ext cx="228600" cy="1524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NIL</a:t>
            </a:r>
          </a:p>
        </p:txBody>
      </p:sp>
      <p:cxnSp>
        <p:nvCxnSpPr>
          <p:cNvPr id="114" name="Straight Connector 113"/>
          <p:cNvCxnSpPr>
            <a:stCxn id="11" idx="3"/>
            <a:endCxn id="112" idx="0"/>
          </p:cNvCxnSpPr>
          <p:nvPr/>
        </p:nvCxnSpPr>
        <p:spPr bwMode="auto">
          <a:xfrm rot="5400000">
            <a:off x="7832023" y="2946213"/>
            <a:ext cx="120837" cy="827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6" name="Straight Connector 115"/>
          <p:cNvCxnSpPr>
            <a:stCxn id="11" idx="5"/>
            <a:endCxn id="111" idx="0"/>
          </p:cNvCxnSpPr>
          <p:nvPr/>
        </p:nvCxnSpPr>
        <p:spPr bwMode="auto">
          <a:xfrm rot="16200000" flipH="1">
            <a:off x="8130285" y="2946212"/>
            <a:ext cx="120837" cy="827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7" name="Rounded Rectangle 116"/>
          <p:cNvSpPr/>
          <p:nvPr/>
        </p:nvSpPr>
        <p:spPr bwMode="auto">
          <a:xfrm>
            <a:off x="4577938" y="3581400"/>
            <a:ext cx="228600" cy="1524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NIL</a:t>
            </a:r>
          </a:p>
        </p:txBody>
      </p:sp>
      <p:sp>
        <p:nvSpPr>
          <p:cNvPr id="118" name="Rounded Rectangle 117"/>
          <p:cNvSpPr/>
          <p:nvPr/>
        </p:nvSpPr>
        <p:spPr bwMode="auto">
          <a:xfrm>
            <a:off x="4002972" y="3581400"/>
            <a:ext cx="228600" cy="152400"/>
          </a:xfrm>
          <a:prstGeom prst="roundRect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NIL</a:t>
            </a:r>
          </a:p>
        </p:txBody>
      </p:sp>
      <p:cxnSp>
        <p:nvCxnSpPr>
          <p:cNvPr id="120" name="Straight Connector 119"/>
          <p:cNvCxnSpPr>
            <a:stCxn id="16" idx="5"/>
            <a:endCxn id="118" idx="0"/>
          </p:cNvCxnSpPr>
          <p:nvPr/>
        </p:nvCxnSpPr>
        <p:spPr bwMode="auto">
          <a:xfrm rot="16200000" flipH="1">
            <a:off x="4015485" y="3479612"/>
            <a:ext cx="120837" cy="827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2" name="Straight Connector 121"/>
          <p:cNvCxnSpPr>
            <a:stCxn id="18" idx="3"/>
            <a:endCxn id="117" idx="0"/>
          </p:cNvCxnSpPr>
          <p:nvPr/>
        </p:nvCxnSpPr>
        <p:spPr bwMode="auto">
          <a:xfrm rot="5400000">
            <a:off x="4652406" y="3500396"/>
            <a:ext cx="120837" cy="4117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extBox 1"/>
          <p:cNvSpPr txBox="1"/>
          <p:nvPr/>
        </p:nvSpPr>
        <p:spPr>
          <a:xfrm>
            <a:off x="5029200" y="1524000"/>
            <a:ext cx="533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h=6</a:t>
            </a:r>
          </a:p>
          <a:p>
            <a:r>
              <a:rPr lang="en-US" sz="800" dirty="0" err="1" smtClean="0"/>
              <a:t>bh</a:t>
            </a:r>
            <a:r>
              <a:rPr lang="en-US" sz="800" dirty="0" smtClean="0"/>
              <a:t>=3</a:t>
            </a:r>
            <a:endParaRPr lang="en-US" sz="800" dirty="0"/>
          </a:p>
        </p:txBody>
      </p:sp>
      <p:sp>
        <p:nvSpPr>
          <p:cNvPr id="83" name="TextBox 82"/>
          <p:cNvSpPr txBox="1"/>
          <p:nvPr/>
        </p:nvSpPr>
        <p:spPr>
          <a:xfrm>
            <a:off x="7162799" y="2023646"/>
            <a:ext cx="533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h=4</a:t>
            </a:r>
          </a:p>
          <a:p>
            <a:r>
              <a:rPr lang="en-US" sz="800" dirty="0" err="1" smtClean="0"/>
              <a:t>bh</a:t>
            </a:r>
            <a:r>
              <a:rPr lang="en-US" sz="800" dirty="0" smtClean="0"/>
              <a:t>=2</a:t>
            </a:r>
            <a:endParaRPr lang="en-US" sz="800" dirty="0"/>
          </a:p>
        </p:txBody>
      </p:sp>
      <p:sp>
        <p:nvSpPr>
          <p:cNvPr id="85" name="TextBox 84"/>
          <p:cNvSpPr txBox="1"/>
          <p:nvPr/>
        </p:nvSpPr>
        <p:spPr>
          <a:xfrm>
            <a:off x="3124200" y="1828800"/>
            <a:ext cx="533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h=5</a:t>
            </a:r>
          </a:p>
          <a:p>
            <a:r>
              <a:rPr lang="en-US" sz="800" dirty="0" err="1" smtClean="0"/>
              <a:t>bh</a:t>
            </a:r>
            <a:r>
              <a:rPr lang="en-US" sz="800" dirty="0" smtClean="0"/>
              <a:t>=3</a:t>
            </a:r>
            <a:endParaRPr lang="en-US" sz="800" dirty="0"/>
          </a:p>
        </p:txBody>
      </p:sp>
      <p:sp>
        <p:nvSpPr>
          <p:cNvPr id="89" name="TextBox 88"/>
          <p:cNvSpPr txBox="1"/>
          <p:nvPr/>
        </p:nvSpPr>
        <p:spPr>
          <a:xfrm>
            <a:off x="1904999" y="2328446"/>
            <a:ext cx="533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h=4</a:t>
            </a:r>
          </a:p>
          <a:p>
            <a:r>
              <a:rPr lang="en-US" sz="800" dirty="0" err="1" smtClean="0"/>
              <a:t>bh</a:t>
            </a:r>
            <a:r>
              <a:rPr lang="en-US" sz="800" dirty="0" smtClean="0"/>
              <a:t>=2</a:t>
            </a:r>
            <a:endParaRPr lang="en-US" sz="800" dirty="0"/>
          </a:p>
        </p:txBody>
      </p:sp>
      <p:sp>
        <p:nvSpPr>
          <p:cNvPr id="91" name="TextBox 90"/>
          <p:cNvSpPr txBox="1"/>
          <p:nvPr/>
        </p:nvSpPr>
        <p:spPr>
          <a:xfrm>
            <a:off x="1447799" y="2895600"/>
            <a:ext cx="533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h=3</a:t>
            </a:r>
          </a:p>
          <a:p>
            <a:r>
              <a:rPr lang="en-US" sz="800" dirty="0" err="1" smtClean="0"/>
              <a:t>bh</a:t>
            </a:r>
            <a:r>
              <a:rPr lang="en-US" sz="800" dirty="0" smtClean="0"/>
              <a:t>=2</a:t>
            </a:r>
            <a:endParaRPr lang="en-US" sz="800" dirty="0"/>
          </a:p>
        </p:txBody>
      </p:sp>
      <p:sp>
        <p:nvSpPr>
          <p:cNvPr id="95" name="TextBox 94"/>
          <p:cNvSpPr txBox="1"/>
          <p:nvPr/>
        </p:nvSpPr>
        <p:spPr>
          <a:xfrm>
            <a:off x="8153399" y="2362200"/>
            <a:ext cx="533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h=1</a:t>
            </a:r>
          </a:p>
          <a:p>
            <a:r>
              <a:rPr lang="en-US" sz="800" dirty="0" err="1" smtClean="0"/>
              <a:t>bh</a:t>
            </a:r>
            <a:r>
              <a:rPr lang="en-US" sz="800" dirty="0" smtClean="0"/>
              <a:t>=1</a:t>
            </a:r>
            <a:endParaRPr lang="en-US" sz="800" dirty="0"/>
          </a:p>
        </p:txBody>
      </p:sp>
      <p:sp>
        <p:nvSpPr>
          <p:cNvPr id="97" name="TextBox 96"/>
          <p:cNvSpPr txBox="1"/>
          <p:nvPr/>
        </p:nvSpPr>
        <p:spPr>
          <a:xfrm>
            <a:off x="5791199" y="2362200"/>
            <a:ext cx="533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h=3</a:t>
            </a:r>
          </a:p>
          <a:p>
            <a:r>
              <a:rPr lang="en-US" sz="800" dirty="0" err="1" smtClean="0"/>
              <a:t>bh</a:t>
            </a:r>
            <a:r>
              <a:rPr lang="en-US" sz="800" dirty="0" smtClean="0"/>
              <a:t>=2</a:t>
            </a:r>
            <a:endParaRPr lang="en-US" sz="800" dirty="0"/>
          </a:p>
        </p:txBody>
      </p:sp>
      <p:sp>
        <p:nvSpPr>
          <p:cNvPr id="101" name="TextBox 100"/>
          <p:cNvSpPr txBox="1"/>
          <p:nvPr/>
        </p:nvSpPr>
        <p:spPr>
          <a:xfrm>
            <a:off x="7010400" y="3505200"/>
            <a:ext cx="533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h=1</a:t>
            </a:r>
          </a:p>
          <a:p>
            <a:r>
              <a:rPr lang="en-US" sz="800" dirty="0" err="1" smtClean="0"/>
              <a:t>bh</a:t>
            </a:r>
            <a:r>
              <a:rPr lang="en-US" sz="800" dirty="0" smtClean="0"/>
              <a:t>=1</a:t>
            </a:r>
            <a:endParaRPr lang="en-US" sz="800" dirty="0"/>
          </a:p>
        </p:txBody>
      </p:sp>
      <p:sp>
        <p:nvSpPr>
          <p:cNvPr id="103" name="TextBox 102"/>
          <p:cNvSpPr txBox="1"/>
          <p:nvPr/>
        </p:nvSpPr>
        <p:spPr>
          <a:xfrm>
            <a:off x="5984363" y="3439547"/>
            <a:ext cx="533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h=1</a:t>
            </a:r>
          </a:p>
          <a:p>
            <a:r>
              <a:rPr lang="en-US" sz="800" dirty="0" err="1" smtClean="0"/>
              <a:t>bh</a:t>
            </a:r>
            <a:r>
              <a:rPr lang="en-US" sz="800" dirty="0" smtClean="0"/>
              <a:t>=1</a:t>
            </a:r>
            <a:endParaRPr lang="en-US" sz="800" dirty="0"/>
          </a:p>
        </p:txBody>
      </p:sp>
      <p:sp>
        <p:nvSpPr>
          <p:cNvPr id="107" name="TextBox 106"/>
          <p:cNvSpPr txBox="1"/>
          <p:nvPr/>
        </p:nvSpPr>
        <p:spPr>
          <a:xfrm>
            <a:off x="6705600" y="3048000"/>
            <a:ext cx="533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h=2</a:t>
            </a:r>
          </a:p>
          <a:p>
            <a:r>
              <a:rPr lang="en-US" sz="800" dirty="0" err="1" smtClean="0"/>
              <a:t>bh</a:t>
            </a:r>
            <a:r>
              <a:rPr lang="en-US" sz="800" dirty="0" smtClean="0"/>
              <a:t>=1</a:t>
            </a:r>
            <a:endParaRPr lang="en-US" sz="800" dirty="0"/>
          </a:p>
        </p:txBody>
      </p:sp>
      <p:sp>
        <p:nvSpPr>
          <p:cNvPr id="109" name="TextBox 108"/>
          <p:cNvSpPr txBox="1"/>
          <p:nvPr/>
        </p:nvSpPr>
        <p:spPr>
          <a:xfrm>
            <a:off x="5181600" y="2895600"/>
            <a:ext cx="533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h=1</a:t>
            </a:r>
          </a:p>
          <a:p>
            <a:r>
              <a:rPr lang="en-US" sz="800" dirty="0" err="1" smtClean="0"/>
              <a:t>bh</a:t>
            </a:r>
            <a:r>
              <a:rPr lang="en-US" sz="800" dirty="0" smtClean="0"/>
              <a:t>=1</a:t>
            </a:r>
            <a:endParaRPr lang="en-US" sz="800" dirty="0"/>
          </a:p>
        </p:txBody>
      </p:sp>
      <p:sp>
        <p:nvSpPr>
          <p:cNvPr id="113" name="TextBox 112"/>
          <p:cNvSpPr txBox="1"/>
          <p:nvPr/>
        </p:nvSpPr>
        <p:spPr>
          <a:xfrm>
            <a:off x="4191000" y="2362200"/>
            <a:ext cx="533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h=3</a:t>
            </a:r>
          </a:p>
          <a:p>
            <a:r>
              <a:rPr lang="en-US" sz="800" dirty="0" err="1" smtClean="0"/>
              <a:t>bh</a:t>
            </a:r>
            <a:r>
              <a:rPr lang="en-US" sz="800" dirty="0" smtClean="0"/>
              <a:t>=2</a:t>
            </a:r>
            <a:endParaRPr lang="en-US" sz="800" dirty="0"/>
          </a:p>
        </p:txBody>
      </p:sp>
      <p:sp>
        <p:nvSpPr>
          <p:cNvPr id="115" name="TextBox 114"/>
          <p:cNvSpPr txBox="1"/>
          <p:nvPr/>
        </p:nvSpPr>
        <p:spPr>
          <a:xfrm>
            <a:off x="3429000" y="2971800"/>
            <a:ext cx="533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h=2</a:t>
            </a:r>
          </a:p>
          <a:p>
            <a:r>
              <a:rPr lang="en-US" sz="800" dirty="0" err="1" smtClean="0"/>
              <a:t>bh</a:t>
            </a:r>
            <a:r>
              <a:rPr lang="en-US" sz="800" dirty="0" smtClean="0"/>
              <a:t>=1</a:t>
            </a:r>
            <a:endParaRPr lang="en-US" sz="800" dirty="0"/>
          </a:p>
        </p:txBody>
      </p:sp>
      <p:sp>
        <p:nvSpPr>
          <p:cNvPr id="119" name="TextBox 118"/>
          <p:cNvSpPr txBox="1"/>
          <p:nvPr/>
        </p:nvSpPr>
        <p:spPr>
          <a:xfrm>
            <a:off x="838199" y="4157246"/>
            <a:ext cx="533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h=1</a:t>
            </a:r>
          </a:p>
          <a:p>
            <a:r>
              <a:rPr lang="en-US" sz="800" dirty="0" err="1" smtClean="0"/>
              <a:t>bh</a:t>
            </a:r>
            <a:r>
              <a:rPr lang="en-US" sz="800" dirty="0" smtClean="0"/>
              <a:t>=1</a:t>
            </a:r>
            <a:endParaRPr lang="en-US" sz="800" dirty="0"/>
          </a:p>
        </p:txBody>
      </p:sp>
      <p:sp>
        <p:nvSpPr>
          <p:cNvPr id="121" name="TextBox 120"/>
          <p:cNvSpPr txBox="1"/>
          <p:nvPr/>
        </p:nvSpPr>
        <p:spPr>
          <a:xfrm>
            <a:off x="2133600" y="3395246"/>
            <a:ext cx="533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h=1</a:t>
            </a:r>
          </a:p>
          <a:p>
            <a:r>
              <a:rPr lang="en-US" sz="800" dirty="0" err="1" smtClean="0"/>
              <a:t>bh</a:t>
            </a:r>
            <a:r>
              <a:rPr lang="en-US" sz="800" dirty="0" smtClean="0"/>
              <a:t>=1</a:t>
            </a:r>
            <a:endParaRPr lang="en-US" sz="800" dirty="0"/>
          </a:p>
        </p:txBody>
      </p:sp>
      <p:sp>
        <p:nvSpPr>
          <p:cNvPr id="123" name="TextBox 122"/>
          <p:cNvSpPr txBox="1"/>
          <p:nvPr/>
        </p:nvSpPr>
        <p:spPr>
          <a:xfrm>
            <a:off x="1142999" y="3505200"/>
            <a:ext cx="533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h=2</a:t>
            </a:r>
          </a:p>
          <a:p>
            <a:r>
              <a:rPr lang="en-US" sz="800" dirty="0" err="1" smtClean="0"/>
              <a:t>bh</a:t>
            </a:r>
            <a:r>
              <a:rPr lang="en-US" sz="800" dirty="0" smtClean="0"/>
              <a:t>=1</a:t>
            </a:r>
            <a:endParaRPr lang="en-US" sz="800" dirty="0"/>
          </a:p>
        </p:txBody>
      </p:sp>
      <p:sp>
        <p:nvSpPr>
          <p:cNvPr id="124" name="TextBox 123"/>
          <p:cNvSpPr txBox="1"/>
          <p:nvPr/>
        </p:nvSpPr>
        <p:spPr>
          <a:xfrm>
            <a:off x="5181600" y="3733800"/>
            <a:ext cx="533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h=1</a:t>
            </a:r>
          </a:p>
          <a:p>
            <a:r>
              <a:rPr lang="en-US" sz="800" dirty="0" err="1" smtClean="0"/>
              <a:t>bh</a:t>
            </a:r>
            <a:r>
              <a:rPr lang="en-US" sz="800" dirty="0" smtClean="0"/>
              <a:t>=1</a:t>
            </a:r>
            <a:endParaRPr lang="en-US" sz="800" dirty="0"/>
          </a:p>
        </p:txBody>
      </p:sp>
      <p:sp>
        <p:nvSpPr>
          <p:cNvPr id="125" name="TextBox 124"/>
          <p:cNvSpPr txBox="1"/>
          <p:nvPr/>
        </p:nvSpPr>
        <p:spPr>
          <a:xfrm>
            <a:off x="3733800" y="3733800"/>
            <a:ext cx="533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h=1</a:t>
            </a:r>
          </a:p>
          <a:p>
            <a:r>
              <a:rPr lang="en-US" sz="800" dirty="0" err="1" smtClean="0"/>
              <a:t>bh</a:t>
            </a:r>
            <a:r>
              <a:rPr lang="en-US" sz="800" dirty="0" smtClean="0"/>
              <a:t>=1</a:t>
            </a:r>
            <a:endParaRPr lang="en-US" sz="800" dirty="0"/>
          </a:p>
        </p:txBody>
      </p:sp>
      <p:sp>
        <p:nvSpPr>
          <p:cNvPr id="126" name="TextBox 125"/>
          <p:cNvSpPr txBox="1"/>
          <p:nvPr/>
        </p:nvSpPr>
        <p:spPr>
          <a:xfrm>
            <a:off x="4724400" y="2895600"/>
            <a:ext cx="533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h=2</a:t>
            </a:r>
          </a:p>
          <a:p>
            <a:r>
              <a:rPr lang="en-US" sz="800" dirty="0" err="1" smtClean="0"/>
              <a:t>bh</a:t>
            </a:r>
            <a:r>
              <a:rPr lang="en-US" sz="800" dirty="0" smtClean="0"/>
              <a:t>=1</a:t>
            </a:r>
            <a:endParaRPr lang="en-US" sz="800" dirty="0"/>
          </a:p>
        </p:txBody>
      </p:sp>
      <p:sp>
        <p:nvSpPr>
          <p:cNvPr id="127" name="TextBox 126"/>
          <p:cNvSpPr txBox="1"/>
          <p:nvPr/>
        </p:nvSpPr>
        <p:spPr>
          <a:xfrm>
            <a:off x="2743199" y="2895600"/>
            <a:ext cx="533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h=1</a:t>
            </a:r>
          </a:p>
          <a:p>
            <a:r>
              <a:rPr lang="en-US" sz="800" dirty="0" err="1" smtClean="0"/>
              <a:t>bh</a:t>
            </a:r>
            <a:r>
              <a:rPr lang="en-US" sz="800" dirty="0" smtClean="0"/>
              <a:t>=1</a:t>
            </a:r>
            <a:endParaRPr lang="en-US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Red-Black Tree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(functions: Deletion: RB_DELETE_FIXUP)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sz="2400" b="1" dirty="0"/>
              <a:t>Case 1: </a:t>
            </a:r>
            <a:r>
              <a:rPr lang="en-US" sz="2400" b="1" dirty="0" smtClean="0"/>
              <a:t>x’s sibling </a:t>
            </a:r>
            <a:r>
              <a:rPr lang="en-US" sz="2400" b="1" i="1" dirty="0" smtClean="0"/>
              <a:t>w </a:t>
            </a:r>
            <a:r>
              <a:rPr lang="en-US" sz="2400" b="1" dirty="0"/>
              <a:t>is </a:t>
            </a:r>
            <a:r>
              <a:rPr lang="en-US" sz="2400" b="1" dirty="0" smtClean="0"/>
              <a:t>red</a:t>
            </a:r>
          </a:p>
          <a:p>
            <a:pPr lvl="1"/>
            <a:r>
              <a:rPr lang="en-US" sz="2000" i="1" dirty="0"/>
              <a:t>w </a:t>
            </a:r>
            <a:r>
              <a:rPr lang="en-US" sz="2000" dirty="0"/>
              <a:t>must have black children.</a:t>
            </a:r>
          </a:p>
          <a:p>
            <a:pPr lvl="1"/>
            <a:r>
              <a:rPr lang="en-US" sz="2000" dirty="0" smtClean="0"/>
              <a:t>Make </a:t>
            </a:r>
            <a:r>
              <a:rPr lang="en-US" sz="2000" i="1" dirty="0"/>
              <a:t>w </a:t>
            </a:r>
            <a:r>
              <a:rPr lang="en-US" sz="2000" dirty="0"/>
              <a:t>black and </a:t>
            </a:r>
            <a:r>
              <a:rPr lang="en-US" sz="2000" i="1" dirty="0" smtClean="0"/>
              <a:t>x-&gt;parent</a:t>
            </a:r>
            <a:r>
              <a:rPr lang="en-US" sz="2000" dirty="0" smtClean="0"/>
              <a:t> </a:t>
            </a:r>
            <a:r>
              <a:rPr lang="en-US" sz="2000" dirty="0"/>
              <a:t>red.</a:t>
            </a:r>
          </a:p>
          <a:p>
            <a:pPr lvl="1"/>
            <a:r>
              <a:rPr lang="en-US" sz="2000" dirty="0" smtClean="0"/>
              <a:t>Then </a:t>
            </a:r>
            <a:r>
              <a:rPr lang="en-US" sz="2000" dirty="0"/>
              <a:t>left rotate on </a:t>
            </a:r>
            <a:r>
              <a:rPr lang="en-US" sz="2000" i="1" dirty="0" smtClean="0"/>
              <a:t>x-&gt;parent</a:t>
            </a:r>
            <a:r>
              <a:rPr lang="en-US" sz="2000" dirty="0" smtClean="0"/>
              <a:t>.</a:t>
            </a:r>
            <a:endParaRPr lang="en-US" sz="2000" dirty="0"/>
          </a:p>
          <a:p>
            <a:pPr lvl="1"/>
            <a:r>
              <a:rPr lang="en-US" sz="2000" dirty="0" smtClean="0"/>
              <a:t>New </a:t>
            </a:r>
            <a:r>
              <a:rPr lang="en-US" sz="2000" dirty="0"/>
              <a:t>sibling of </a:t>
            </a:r>
            <a:r>
              <a:rPr lang="en-US" sz="2000" i="1" dirty="0"/>
              <a:t>x </a:t>
            </a:r>
            <a:r>
              <a:rPr lang="en-US" sz="2000" dirty="0"/>
              <a:t>was a child of </a:t>
            </a:r>
            <a:r>
              <a:rPr lang="en-US" sz="2000" i="1" dirty="0"/>
              <a:t>w </a:t>
            </a:r>
            <a:r>
              <a:rPr lang="en-US" sz="2000" dirty="0"/>
              <a:t>before rotation </a:t>
            </a:r>
            <a:r>
              <a:rPr lang="en-US" sz="2000" dirty="0" smtClean="0"/>
              <a:t>⇒ must </a:t>
            </a:r>
            <a:r>
              <a:rPr lang="en-US" sz="2000" dirty="0"/>
              <a:t>be black.</a:t>
            </a:r>
          </a:p>
          <a:p>
            <a:pPr lvl="1"/>
            <a:r>
              <a:rPr lang="en-US" sz="2000" dirty="0" smtClean="0"/>
              <a:t>Go </a:t>
            </a:r>
            <a:r>
              <a:rPr lang="en-US" sz="2000" dirty="0"/>
              <a:t>immediately to case 2, 3, or 4.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99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Freeform 57"/>
          <p:cNvSpPr/>
          <p:nvPr/>
        </p:nvSpPr>
        <p:spPr bwMode="auto">
          <a:xfrm>
            <a:off x="1584251" y="1796902"/>
            <a:ext cx="1648047" cy="1392865"/>
          </a:xfrm>
          <a:custGeom>
            <a:avLst/>
            <a:gdLst>
              <a:gd name="connsiteX0" fmla="*/ 223284 w 1648047"/>
              <a:gd name="connsiteY0" fmla="*/ 0 h 1392865"/>
              <a:gd name="connsiteX1" fmla="*/ 223284 w 1648047"/>
              <a:gd name="connsiteY1" fmla="*/ 0 h 1392865"/>
              <a:gd name="connsiteX2" fmla="*/ 127591 w 1648047"/>
              <a:gd name="connsiteY2" fmla="*/ 21265 h 1392865"/>
              <a:gd name="connsiteX3" fmla="*/ 95693 w 1648047"/>
              <a:gd name="connsiteY3" fmla="*/ 31898 h 1392865"/>
              <a:gd name="connsiteX4" fmla="*/ 63796 w 1648047"/>
              <a:gd name="connsiteY4" fmla="*/ 53163 h 1392865"/>
              <a:gd name="connsiteX5" fmla="*/ 31898 w 1648047"/>
              <a:gd name="connsiteY5" fmla="*/ 116958 h 1392865"/>
              <a:gd name="connsiteX6" fmla="*/ 0 w 1648047"/>
              <a:gd name="connsiteY6" fmla="*/ 244549 h 1392865"/>
              <a:gd name="connsiteX7" fmla="*/ 10633 w 1648047"/>
              <a:gd name="connsiteY7" fmla="*/ 318977 h 1392865"/>
              <a:gd name="connsiteX8" fmla="*/ 42530 w 1648047"/>
              <a:gd name="connsiteY8" fmla="*/ 393405 h 1392865"/>
              <a:gd name="connsiteX9" fmla="*/ 116958 w 1648047"/>
              <a:gd name="connsiteY9" fmla="*/ 489098 h 1392865"/>
              <a:gd name="connsiteX10" fmla="*/ 159489 w 1648047"/>
              <a:gd name="connsiteY10" fmla="*/ 584791 h 1392865"/>
              <a:gd name="connsiteX11" fmla="*/ 170121 w 1648047"/>
              <a:gd name="connsiteY11" fmla="*/ 616689 h 1392865"/>
              <a:gd name="connsiteX12" fmla="*/ 255182 w 1648047"/>
              <a:gd name="connsiteY12" fmla="*/ 712382 h 1392865"/>
              <a:gd name="connsiteX13" fmla="*/ 318977 w 1648047"/>
              <a:gd name="connsiteY13" fmla="*/ 754912 h 1392865"/>
              <a:gd name="connsiteX14" fmla="*/ 340242 w 1648047"/>
              <a:gd name="connsiteY14" fmla="*/ 786810 h 1392865"/>
              <a:gd name="connsiteX15" fmla="*/ 446568 w 1648047"/>
              <a:gd name="connsiteY15" fmla="*/ 850605 h 1392865"/>
              <a:gd name="connsiteX16" fmla="*/ 478465 w 1648047"/>
              <a:gd name="connsiteY16" fmla="*/ 861238 h 1392865"/>
              <a:gd name="connsiteX17" fmla="*/ 542261 w 1648047"/>
              <a:gd name="connsiteY17" fmla="*/ 903768 h 1392865"/>
              <a:gd name="connsiteX18" fmla="*/ 584791 w 1648047"/>
              <a:gd name="connsiteY18" fmla="*/ 956931 h 1392865"/>
              <a:gd name="connsiteX19" fmla="*/ 616689 w 1648047"/>
              <a:gd name="connsiteY19" fmla="*/ 967563 h 1392865"/>
              <a:gd name="connsiteX20" fmla="*/ 680484 w 1648047"/>
              <a:gd name="connsiteY20" fmla="*/ 1031358 h 1392865"/>
              <a:gd name="connsiteX21" fmla="*/ 701749 w 1648047"/>
              <a:gd name="connsiteY21" fmla="*/ 1052624 h 1392865"/>
              <a:gd name="connsiteX22" fmla="*/ 723014 w 1648047"/>
              <a:gd name="connsiteY22" fmla="*/ 1084521 h 1392865"/>
              <a:gd name="connsiteX23" fmla="*/ 754912 w 1648047"/>
              <a:gd name="connsiteY23" fmla="*/ 1095154 h 1392865"/>
              <a:gd name="connsiteX24" fmla="*/ 818707 w 1648047"/>
              <a:gd name="connsiteY24" fmla="*/ 1127051 h 1392865"/>
              <a:gd name="connsiteX25" fmla="*/ 903768 w 1648047"/>
              <a:gd name="connsiteY25" fmla="*/ 1169582 h 1392865"/>
              <a:gd name="connsiteX26" fmla="*/ 935665 w 1648047"/>
              <a:gd name="connsiteY26" fmla="*/ 1190847 h 1392865"/>
              <a:gd name="connsiteX27" fmla="*/ 999461 w 1648047"/>
              <a:gd name="connsiteY27" fmla="*/ 1212112 h 1392865"/>
              <a:gd name="connsiteX28" fmla="*/ 1031358 w 1648047"/>
              <a:gd name="connsiteY28" fmla="*/ 1222745 h 1392865"/>
              <a:gd name="connsiteX29" fmla="*/ 1063256 w 1648047"/>
              <a:gd name="connsiteY29" fmla="*/ 1244010 h 1392865"/>
              <a:gd name="connsiteX30" fmla="*/ 1127051 w 1648047"/>
              <a:gd name="connsiteY30" fmla="*/ 1265275 h 1392865"/>
              <a:gd name="connsiteX31" fmla="*/ 1201479 w 1648047"/>
              <a:gd name="connsiteY31" fmla="*/ 1318438 h 1392865"/>
              <a:gd name="connsiteX32" fmla="*/ 1254642 w 1648047"/>
              <a:gd name="connsiteY32" fmla="*/ 1339703 h 1392865"/>
              <a:gd name="connsiteX33" fmla="*/ 1307805 w 1648047"/>
              <a:gd name="connsiteY33" fmla="*/ 1371600 h 1392865"/>
              <a:gd name="connsiteX34" fmla="*/ 1371600 w 1648047"/>
              <a:gd name="connsiteY34" fmla="*/ 1392865 h 1392865"/>
              <a:gd name="connsiteX35" fmla="*/ 1456661 w 1648047"/>
              <a:gd name="connsiteY35" fmla="*/ 1371600 h 1392865"/>
              <a:gd name="connsiteX36" fmla="*/ 1488558 w 1648047"/>
              <a:gd name="connsiteY36" fmla="*/ 1339703 h 1392865"/>
              <a:gd name="connsiteX37" fmla="*/ 1520456 w 1648047"/>
              <a:gd name="connsiteY37" fmla="*/ 1329070 h 1392865"/>
              <a:gd name="connsiteX38" fmla="*/ 1552354 w 1648047"/>
              <a:gd name="connsiteY38" fmla="*/ 1307805 h 1392865"/>
              <a:gd name="connsiteX39" fmla="*/ 1616149 w 1648047"/>
              <a:gd name="connsiteY39" fmla="*/ 1212112 h 1392865"/>
              <a:gd name="connsiteX40" fmla="*/ 1637414 w 1648047"/>
              <a:gd name="connsiteY40" fmla="*/ 1180214 h 1392865"/>
              <a:gd name="connsiteX41" fmla="*/ 1648047 w 1648047"/>
              <a:gd name="connsiteY41" fmla="*/ 1148317 h 1392865"/>
              <a:gd name="connsiteX42" fmla="*/ 1616149 w 1648047"/>
              <a:gd name="connsiteY42" fmla="*/ 988828 h 1392865"/>
              <a:gd name="connsiteX43" fmla="*/ 1605516 w 1648047"/>
              <a:gd name="connsiteY43" fmla="*/ 956931 h 1392865"/>
              <a:gd name="connsiteX44" fmla="*/ 1584251 w 1648047"/>
              <a:gd name="connsiteY44" fmla="*/ 935665 h 1392865"/>
              <a:gd name="connsiteX45" fmla="*/ 1531089 w 1648047"/>
              <a:gd name="connsiteY45" fmla="*/ 839972 h 1392865"/>
              <a:gd name="connsiteX46" fmla="*/ 1509823 w 1648047"/>
              <a:gd name="connsiteY46" fmla="*/ 818707 h 1392865"/>
              <a:gd name="connsiteX47" fmla="*/ 1435396 w 1648047"/>
              <a:gd name="connsiteY47" fmla="*/ 744279 h 1392865"/>
              <a:gd name="connsiteX48" fmla="*/ 1414130 w 1648047"/>
              <a:gd name="connsiteY48" fmla="*/ 723014 h 1392865"/>
              <a:gd name="connsiteX49" fmla="*/ 1392865 w 1648047"/>
              <a:gd name="connsiteY49" fmla="*/ 691117 h 1392865"/>
              <a:gd name="connsiteX50" fmla="*/ 1329070 w 1648047"/>
              <a:gd name="connsiteY50" fmla="*/ 648586 h 1392865"/>
              <a:gd name="connsiteX51" fmla="*/ 1275907 w 1648047"/>
              <a:gd name="connsiteY51" fmla="*/ 595424 h 1392865"/>
              <a:gd name="connsiteX52" fmla="*/ 1222744 w 1648047"/>
              <a:gd name="connsiteY52" fmla="*/ 542261 h 1392865"/>
              <a:gd name="connsiteX53" fmla="*/ 1190847 w 1648047"/>
              <a:gd name="connsiteY53" fmla="*/ 520996 h 1392865"/>
              <a:gd name="connsiteX54" fmla="*/ 1095154 w 1648047"/>
              <a:gd name="connsiteY54" fmla="*/ 435935 h 1392865"/>
              <a:gd name="connsiteX55" fmla="*/ 1041991 w 1648047"/>
              <a:gd name="connsiteY55" fmla="*/ 382772 h 1392865"/>
              <a:gd name="connsiteX56" fmla="*/ 1010093 w 1648047"/>
              <a:gd name="connsiteY56" fmla="*/ 350875 h 1392865"/>
              <a:gd name="connsiteX57" fmla="*/ 988828 w 1648047"/>
              <a:gd name="connsiteY57" fmla="*/ 318977 h 1392865"/>
              <a:gd name="connsiteX58" fmla="*/ 956930 w 1648047"/>
              <a:gd name="connsiteY58" fmla="*/ 308345 h 1392865"/>
              <a:gd name="connsiteX59" fmla="*/ 903768 w 1648047"/>
              <a:gd name="connsiteY59" fmla="*/ 255182 h 1392865"/>
              <a:gd name="connsiteX60" fmla="*/ 871870 w 1648047"/>
              <a:gd name="connsiteY60" fmla="*/ 223284 h 1392865"/>
              <a:gd name="connsiteX61" fmla="*/ 797442 w 1648047"/>
              <a:gd name="connsiteY61" fmla="*/ 191386 h 1392865"/>
              <a:gd name="connsiteX62" fmla="*/ 733647 w 1648047"/>
              <a:gd name="connsiteY62" fmla="*/ 148856 h 1392865"/>
              <a:gd name="connsiteX63" fmla="*/ 669851 w 1648047"/>
              <a:gd name="connsiteY63" fmla="*/ 127591 h 1392865"/>
              <a:gd name="connsiteX64" fmla="*/ 627321 w 1648047"/>
              <a:gd name="connsiteY64" fmla="*/ 106326 h 1392865"/>
              <a:gd name="connsiteX65" fmla="*/ 520996 w 1648047"/>
              <a:gd name="connsiteY65" fmla="*/ 74428 h 1392865"/>
              <a:gd name="connsiteX66" fmla="*/ 489098 w 1648047"/>
              <a:gd name="connsiteY66" fmla="*/ 53163 h 1392865"/>
              <a:gd name="connsiteX67" fmla="*/ 361507 w 1648047"/>
              <a:gd name="connsiteY67" fmla="*/ 21265 h 1392865"/>
              <a:gd name="connsiteX68" fmla="*/ 329609 w 1648047"/>
              <a:gd name="connsiteY68" fmla="*/ 10633 h 1392865"/>
              <a:gd name="connsiteX69" fmla="*/ 180754 w 1648047"/>
              <a:gd name="connsiteY69" fmla="*/ 21265 h 1392865"/>
              <a:gd name="connsiteX70" fmla="*/ 170121 w 1648047"/>
              <a:gd name="connsiteY70" fmla="*/ 53163 h 1392865"/>
              <a:gd name="connsiteX71" fmla="*/ 170121 w 1648047"/>
              <a:gd name="connsiteY71" fmla="*/ 53163 h 1392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1648047" h="1392865">
                <a:moveTo>
                  <a:pt x="223284" y="0"/>
                </a:moveTo>
                <a:lnTo>
                  <a:pt x="223284" y="0"/>
                </a:lnTo>
                <a:cubicBezTo>
                  <a:pt x="191386" y="7088"/>
                  <a:pt x="159291" y="13340"/>
                  <a:pt x="127591" y="21265"/>
                </a:cubicBezTo>
                <a:cubicBezTo>
                  <a:pt x="116718" y="23983"/>
                  <a:pt x="105718" y="26886"/>
                  <a:pt x="95693" y="31898"/>
                </a:cubicBezTo>
                <a:cubicBezTo>
                  <a:pt x="84264" y="37613"/>
                  <a:pt x="74428" y="46075"/>
                  <a:pt x="63796" y="53163"/>
                </a:cubicBezTo>
                <a:cubicBezTo>
                  <a:pt x="25013" y="169507"/>
                  <a:pt x="86867" y="-6724"/>
                  <a:pt x="31898" y="116958"/>
                </a:cubicBezTo>
                <a:cubicBezTo>
                  <a:pt x="9433" y="167505"/>
                  <a:pt x="8916" y="191056"/>
                  <a:pt x="0" y="244549"/>
                </a:cubicBezTo>
                <a:cubicBezTo>
                  <a:pt x="3544" y="269358"/>
                  <a:pt x="5718" y="294402"/>
                  <a:pt x="10633" y="318977"/>
                </a:cubicBezTo>
                <a:cubicBezTo>
                  <a:pt x="15033" y="340978"/>
                  <a:pt x="32154" y="376111"/>
                  <a:pt x="42530" y="393405"/>
                </a:cubicBezTo>
                <a:cubicBezTo>
                  <a:pt x="80682" y="456991"/>
                  <a:pt x="74473" y="446612"/>
                  <a:pt x="116958" y="489098"/>
                </a:cubicBezTo>
                <a:cubicBezTo>
                  <a:pt x="142264" y="565016"/>
                  <a:pt x="125789" y="534243"/>
                  <a:pt x="159489" y="584791"/>
                </a:cubicBezTo>
                <a:cubicBezTo>
                  <a:pt x="163033" y="595424"/>
                  <a:pt x="165109" y="606664"/>
                  <a:pt x="170121" y="616689"/>
                </a:cubicBezTo>
                <a:cubicBezTo>
                  <a:pt x="186100" y="648648"/>
                  <a:pt x="234051" y="698294"/>
                  <a:pt x="255182" y="712382"/>
                </a:cubicBezTo>
                <a:lnTo>
                  <a:pt x="318977" y="754912"/>
                </a:lnTo>
                <a:cubicBezTo>
                  <a:pt x="326065" y="765545"/>
                  <a:pt x="330625" y="778395"/>
                  <a:pt x="340242" y="786810"/>
                </a:cubicBezTo>
                <a:cubicBezTo>
                  <a:pt x="364433" y="807977"/>
                  <a:pt x="413919" y="836612"/>
                  <a:pt x="446568" y="850605"/>
                </a:cubicBezTo>
                <a:cubicBezTo>
                  <a:pt x="456869" y="855020"/>
                  <a:pt x="468668" y="855795"/>
                  <a:pt x="478465" y="861238"/>
                </a:cubicBezTo>
                <a:cubicBezTo>
                  <a:pt x="500806" y="873650"/>
                  <a:pt x="542261" y="903768"/>
                  <a:pt x="542261" y="903768"/>
                </a:cubicBezTo>
                <a:cubicBezTo>
                  <a:pt x="551918" y="918253"/>
                  <a:pt x="567959" y="946832"/>
                  <a:pt x="584791" y="956931"/>
                </a:cubicBezTo>
                <a:cubicBezTo>
                  <a:pt x="594402" y="962697"/>
                  <a:pt x="606056" y="964019"/>
                  <a:pt x="616689" y="967563"/>
                </a:cubicBezTo>
                <a:lnTo>
                  <a:pt x="680484" y="1031358"/>
                </a:lnTo>
                <a:cubicBezTo>
                  <a:pt x="687572" y="1038447"/>
                  <a:pt x="696188" y="1044283"/>
                  <a:pt x="701749" y="1052624"/>
                </a:cubicBezTo>
                <a:cubicBezTo>
                  <a:pt x="708837" y="1063256"/>
                  <a:pt x="713036" y="1076538"/>
                  <a:pt x="723014" y="1084521"/>
                </a:cubicBezTo>
                <a:cubicBezTo>
                  <a:pt x="731766" y="1091522"/>
                  <a:pt x="744887" y="1090142"/>
                  <a:pt x="754912" y="1095154"/>
                </a:cubicBezTo>
                <a:cubicBezTo>
                  <a:pt x="837350" y="1136374"/>
                  <a:pt x="738537" y="1100329"/>
                  <a:pt x="818707" y="1127051"/>
                </a:cubicBezTo>
                <a:cubicBezTo>
                  <a:pt x="888604" y="1196951"/>
                  <a:pt x="757160" y="1071842"/>
                  <a:pt x="903768" y="1169582"/>
                </a:cubicBezTo>
                <a:cubicBezTo>
                  <a:pt x="914400" y="1176670"/>
                  <a:pt x="923988" y="1185657"/>
                  <a:pt x="935665" y="1190847"/>
                </a:cubicBezTo>
                <a:cubicBezTo>
                  <a:pt x="956149" y="1199951"/>
                  <a:pt x="978196" y="1205023"/>
                  <a:pt x="999461" y="1212112"/>
                </a:cubicBezTo>
                <a:cubicBezTo>
                  <a:pt x="1010093" y="1215656"/>
                  <a:pt x="1022033" y="1216528"/>
                  <a:pt x="1031358" y="1222745"/>
                </a:cubicBezTo>
                <a:cubicBezTo>
                  <a:pt x="1041991" y="1229833"/>
                  <a:pt x="1051579" y="1238820"/>
                  <a:pt x="1063256" y="1244010"/>
                </a:cubicBezTo>
                <a:cubicBezTo>
                  <a:pt x="1083739" y="1253114"/>
                  <a:pt x="1127051" y="1265275"/>
                  <a:pt x="1127051" y="1265275"/>
                </a:cubicBezTo>
                <a:cubicBezTo>
                  <a:pt x="1136670" y="1272489"/>
                  <a:pt x="1185943" y="1310670"/>
                  <a:pt x="1201479" y="1318438"/>
                </a:cubicBezTo>
                <a:cubicBezTo>
                  <a:pt x="1218550" y="1326974"/>
                  <a:pt x="1237571" y="1331168"/>
                  <a:pt x="1254642" y="1339703"/>
                </a:cubicBezTo>
                <a:cubicBezTo>
                  <a:pt x="1273126" y="1348945"/>
                  <a:pt x="1288991" y="1363048"/>
                  <a:pt x="1307805" y="1371600"/>
                </a:cubicBezTo>
                <a:cubicBezTo>
                  <a:pt x="1328211" y="1380875"/>
                  <a:pt x="1371600" y="1392865"/>
                  <a:pt x="1371600" y="1392865"/>
                </a:cubicBezTo>
                <a:cubicBezTo>
                  <a:pt x="1379272" y="1391331"/>
                  <a:pt x="1442647" y="1380943"/>
                  <a:pt x="1456661" y="1371600"/>
                </a:cubicBezTo>
                <a:cubicBezTo>
                  <a:pt x="1469172" y="1363259"/>
                  <a:pt x="1476047" y="1348044"/>
                  <a:pt x="1488558" y="1339703"/>
                </a:cubicBezTo>
                <a:cubicBezTo>
                  <a:pt x="1497883" y="1333486"/>
                  <a:pt x="1510431" y="1334082"/>
                  <a:pt x="1520456" y="1329070"/>
                </a:cubicBezTo>
                <a:cubicBezTo>
                  <a:pt x="1531886" y="1323355"/>
                  <a:pt x="1541721" y="1314893"/>
                  <a:pt x="1552354" y="1307805"/>
                </a:cubicBezTo>
                <a:lnTo>
                  <a:pt x="1616149" y="1212112"/>
                </a:lnTo>
                <a:cubicBezTo>
                  <a:pt x="1623237" y="1201479"/>
                  <a:pt x="1633373" y="1192337"/>
                  <a:pt x="1637414" y="1180214"/>
                </a:cubicBezTo>
                <a:lnTo>
                  <a:pt x="1648047" y="1148317"/>
                </a:lnTo>
                <a:cubicBezTo>
                  <a:pt x="1634939" y="1030351"/>
                  <a:pt x="1647562" y="1083067"/>
                  <a:pt x="1616149" y="988828"/>
                </a:cubicBezTo>
                <a:cubicBezTo>
                  <a:pt x="1612605" y="978196"/>
                  <a:pt x="1613441" y="964856"/>
                  <a:pt x="1605516" y="956931"/>
                </a:cubicBezTo>
                <a:lnTo>
                  <a:pt x="1584251" y="935665"/>
                </a:lnTo>
                <a:cubicBezTo>
                  <a:pt x="1570882" y="895556"/>
                  <a:pt x="1567648" y="876529"/>
                  <a:pt x="1531089" y="839972"/>
                </a:cubicBezTo>
                <a:cubicBezTo>
                  <a:pt x="1524000" y="832884"/>
                  <a:pt x="1515838" y="826727"/>
                  <a:pt x="1509823" y="818707"/>
                </a:cubicBezTo>
                <a:cubicBezTo>
                  <a:pt x="1452950" y="742878"/>
                  <a:pt x="1495102" y="764182"/>
                  <a:pt x="1435396" y="744279"/>
                </a:cubicBezTo>
                <a:cubicBezTo>
                  <a:pt x="1428307" y="737191"/>
                  <a:pt x="1420392" y="730842"/>
                  <a:pt x="1414130" y="723014"/>
                </a:cubicBezTo>
                <a:cubicBezTo>
                  <a:pt x="1406147" y="713036"/>
                  <a:pt x="1402482" y="699532"/>
                  <a:pt x="1392865" y="691117"/>
                </a:cubicBezTo>
                <a:cubicBezTo>
                  <a:pt x="1373631" y="674287"/>
                  <a:pt x="1329070" y="648586"/>
                  <a:pt x="1329070" y="648586"/>
                </a:cubicBezTo>
                <a:cubicBezTo>
                  <a:pt x="1286539" y="584791"/>
                  <a:pt x="1332615" y="645043"/>
                  <a:pt x="1275907" y="595424"/>
                </a:cubicBezTo>
                <a:cubicBezTo>
                  <a:pt x="1257046" y="578921"/>
                  <a:pt x="1243596" y="556163"/>
                  <a:pt x="1222744" y="542261"/>
                </a:cubicBezTo>
                <a:cubicBezTo>
                  <a:pt x="1212112" y="535173"/>
                  <a:pt x="1200398" y="529486"/>
                  <a:pt x="1190847" y="520996"/>
                </a:cubicBezTo>
                <a:cubicBezTo>
                  <a:pt x="1081600" y="423887"/>
                  <a:pt x="1167547" y="484197"/>
                  <a:pt x="1095154" y="435935"/>
                </a:cubicBezTo>
                <a:cubicBezTo>
                  <a:pt x="1056170" y="377459"/>
                  <a:pt x="1095152" y="427073"/>
                  <a:pt x="1041991" y="382772"/>
                </a:cubicBezTo>
                <a:cubicBezTo>
                  <a:pt x="1030440" y="373146"/>
                  <a:pt x="1019719" y="362426"/>
                  <a:pt x="1010093" y="350875"/>
                </a:cubicBezTo>
                <a:cubicBezTo>
                  <a:pt x="1001912" y="341058"/>
                  <a:pt x="998807" y="326960"/>
                  <a:pt x="988828" y="318977"/>
                </a:cubicBezTo>
                <a:cubicBezTo>
                  <a:pt x="980076" y="311976"/>
                  <a:pt x="967563" y="311889"/>
                  <a:pt x="956930" y="308345"/>
                </a:cubicBezTo>
                <a:lnTo>
                  <a:pt x="903768" y="255182"/>
                </a:lnTo>
                <a:cubicBezTo>
                  <a:pt x="893135" y="244549"/>
                  <a:pt x="886135" y="228039"/>
                  <a:pt x="871870" y="223284"/>
                </a:cubicBezTo>
                <a:cubicBezTo>
                  <a:pt x="838872" y="212284"/>
                  <a:pt x="830288" y="211094"/>
                  <a:pt x="797442" y="191386"/>
                </a:cubicBezTo>
                <a:cubicBezTo>
                  <a:pt x="775527" y="178237"/>
                  <a:pt x="757893" y="156938"/>
                  <a:pt x="733647" y="148856"/>
                </a:cubicBezTo>
                <a:cubicBezTo>
                  <a:pt x="712382" y="141768"/>
                  <a:pt x="689900" y="137616"/>
                  <a:pt x="669851" y="127591"/>
                </a:cubicBezTo>
                <a:cubicBezTo>
                  <a:pt x="655674" y="120503"/>
                  <a:pt x="642037" y="112213"/>
                  <a:pt x="627321" y="106326"/>
                </a:cubicBezTo>
                <a:cubicBezTo>
                  <a:pt x="584180" y="89070"/>
                  <a:pt x="562769" y="84872"/>
                  <a:pt x="520996" y="74428"/>
                </a:cubicBezTo>
                <a:cubicBezTo>
                  <a:pt x="510363" y="67340"/>
                  <a:pt x="500775" y="58353"/>
                  <a:pt x="489098" y="53163"/>
                </a:cubicBezTo>
                <a:cubicBezTo>
                  <a:pt x="424647" y="24519"/>
                  <a:pt x="428373" y="36124"/>
                  <a:pt x="361507" y="21265"/>
                </a:cubicBezTo>
                <a:cubicBezTo>
                  <a:pt x="350566" y="18834"/>
                  <a:pt x="340242" y="14177"/>
                  <a:pt x="329609" y="10633"/>
                </a:cubicBezTo>
                <a:cubicBezTo>
                  <a:pt x="279991" y="14177"/>
                  <a:pt x="228819" y="8448"/>
                  <a:pt x="180754" y="21265"/>
                </a:cubicBezTo>
                <a:cubicBezTo>
                  <a:pt x="169925" y="24153"/>
                  <a:pt x="170121" y="53163"/>
                  <a:pt x="170121" y="53163"/>
                </a:cubicBezTo>
                <a:lnTo>
                  <a:pt x="170121" y="53163"/>
                </a:ln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Red-Black Tree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(functions: Deletion: RB_DELETE_FIXUP)</a:t>
            </a:r>
            <a:endParaRPr lang="en-US" dirty="0"/>
          </a:p>
        </p:txBody>
      </p:sp>
      <p:sp>
        <p:nvSpPr>
          <p:cNvPr id="52" name="Slide Number Placeholder 5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4" name="Oval 3"/>
          <p:cNvSpPr/>
          <p:nvPr/>
        </p:nvSpPr>
        <p:spPr bwMode="auto">
          <a:xfrm>
            <a:off x="1752600" y="19050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B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990600" y="25146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A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2514600" y="25146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D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1828800" y="31242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C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3276600" y="31242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E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30596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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95400" y="3048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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00200" y="3657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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33600" y="3657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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81400" y="36692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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4" name="Straight Connector 13"/>
          <p:cNvCxnSpPr>
            <a:stCxn id="4" idx="3"/>
            <a:endCxn id="5" idx="7"/>
          </p:cNvCxnSpPr>
          <p:nvPr/>
        </p:nvCxnSpPr>
        <p:spPr bwMode="auto">
          <a:xfrm flipH="1">
            <a:off x="1380845" y="2295245"/>
            <a:ext cx="438710" cy="286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4" idx="5"/>
            <a:endCxn id="6" idx="1"/>
          </p:cNvCxnSpPr>
          <p:nvPr/>
        </p:nvCxnSpPr>
        <p:spPr bwMode="auto">
          <a:xfrm>
            <a:off x="2142845" y="2295245"/>
            <a:ext cx="438710" cy="286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6" idx="3"/>
            <a:endCxn id="7" idx="7"/>
          </p:cNvCxnSpPr>
          <p:nvPr/>
        </p:nvCxnSpPr>
        <p:spPr bwMode="auto">
          <a:xfrm flipH="1">
            <a:off x="2219045" y="2904845"/>
            <a:ext cx="362510" cy="286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6" idx="5"/>
            <a:endCxn id="8" idx="1"/>
          </p:cNvCxnSpPr>
          <p:nvPr/>
        </p:nvCxnSpPr>
        <p:spPr bwMode="auto">
          <a:xfrm>
            <a:off x="2904845" y="2904845"/>
            <a:ext cx="438710" cy="286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5" idx="3"/>
            <a:endCxn id="9" idx="0"/>
          </p:cNvCxnSpPr>
          <p:nvPr/>
        </p:nvCxnSpPr>
        <p:spPr bwMode="auto">
          <a:xfrm flipH="1">
            <a:off x="952500" y="2904845"/>
            <a:ext cx="105055" cy="1548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5" idx="5"/>
            <a:endCxn id="10" idx="0"/>
          </p:cNvCxnSpPr>
          <p:nvPr/>
        </p:nvCxnSpPr>
        <p:spPr bwMode="auto">
          <a:xfrm>
            <a:off x="1380845" y="2904845"/>
            <a:ext cx="105055" cy="1431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7" idx="3"/>
            <a:endCxn id="11" idx="0"/>
          </p:cNvCxnSpPr>
          <p:nvPr/>
        </p:nvCxnSpPr>
        <p:spPr bwMode="auto">
          <a:xfrm flipH="1">
            <a:off x="1790700" y="3514445"/>
            <a:ext cx="105055" cy="1431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>
            <a:stCxn id="7" idx="5"/>
            <a:endCxn id="12" idx="0"/>
          </p:cNvCxnSpPr>
          <p:nvPr/>
        </p:nvCxnSpPr>
        <p:spPr bwMode="auto">
          <a:xfrm>
            <a:off x="2219045" y="3514445"/>
            <a:ext cx="105055" cy="1431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3124200" y="36692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sym typeface="Symbol"/>
              </a:rPr>
              <a:t>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23" name="Straight Connector 22"/>
          <p:cNvCxnSpPr>
            <a:stCxn id="8" idx="3"/>
            <a:endCxn id="22" idx="0"/>
          </p:cNvCxnSpPr>
          <p:nvPr/>
        </p:nvCxnSpPr>
        <p:spPr bwMode="auto">
          <a:xfrm flipH="1">
            <a:off x="3314700" y="3514445"/>
            <a:ext cx="28855" cy="1548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762000" y="2286000"/>
            <a:ext cx="381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prstClr val="black"/>
                </a:solidFill>
              </a:rPr>
              <a:t>x</a:t>
            </a:r>
            <a:endParaRPr lang="en-US" sz="1400" i="1" dirty="0">
              <a:solidFill>
                <a:prstClr val="black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895600" y="2286000"/>
            <a:ext cx="381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solidFill>
                  <a:prstClr val="black"/>
                </a:solidFill>
              </a:rPr>
              <a:t>w</a:t>
            </a:r>
          </a:p>
        </p:txBody>
      </p:sp>
      <p:cxnSp>
        <p:nvCxnSpPr>
          <p:cNvPr id="26" name="Straight Connector 25"/>
          <p:cNvCxnSpPr>
            <a:stCxn id="4" idx="0"/>
          </p:cNvCxnSpPr>
          <p:nvPr/>
        </p:nvCxnSpPr>
        <p:spPr bwMode="auto">
          <a:xfrm flipV="1">
            <a:off x="1981200" y="1752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Oval 26"/>
          <p:cNvSpPr/>
          <p:nvPr/>
        </p:nvSpPr>
        <p:spPr bwMode="auto">
          <a:xfrm>
            <a:off x="6553200" y="19050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D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7467600" y="25146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E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5943600" y="25146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B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5257800" y="31242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A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6705600" y="31242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C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239000" y="30596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sym typeface="Symbol"/>
              </a:rPr>
              <a:t>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772400" y="3048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sym typeface="Symbol"/>
              </a:rPr>
              <a:t>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29200" y="3657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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562600" y="3657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sym typeface="Symbol"/>
              </a:rPr>
              <a:t>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010400" y="36692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sym typeface="Symbol"/>
              </a:rPr>
              <a:t>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37" name="Straight Connector 36"/>
          <p:cNvCxnSpPr>
            <a:stCxn id="29" idx="3"/>
            <a:endCxn id="30" idx="7"/>
          </p:cNvCxnSpPr>
          <p:nvPr/>
        </p:nvCxnSpPr>
        <p:spPr bwMode="auto">
          <a:xfrm flipH="1">
            <a:off x="5648045" y="2904845"/>
            <a:ext cx="362510" cy="286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>
            <a:stCxn id="29" idx="5"/>
            <a:endCxn id="31" idx="1"/>
          </p:cNvCxnSpPr>
          <p:nvPr/>
        </p:nvCxnSpPr>
        <p:spPr bwMode="auto">
          <a:xfrm>
            <a:off x="6333845" y="2904845"/>
            <a:ext cx="438710" cy="286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>
            <a:stCxn id="28" idx="3"/>
            <a:endCxn id="32" idx="0"/>
          </p:cNvCxnSpPr>
          <p:nvPr/>
        </p:nvCxnSpPr>
        <p:spPr bwMode="auto">
          <a:xfrm flipH="1">
            <a:off x="7429500" y="2904845"/>
            <a:ext cx="105055" cy="1548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>
            <a:stCxn id="28" idx="5"/>
            <a:endCxn id="33" idx="0"/>
          </p:cNvCxnSpPr>
          <p:nvPr/>
        </p:nvCxnSpPr>
        <p:spPr bwMode="auto">
          <a:xfrm>
            <a:off x="7857845" y="2904845"/>
            <a:ext cx="105055" cy="1431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30" idx="3"/>
            <a:endCxn id="34" idx="0"/>
          </p:cNvCxnSpPr>
          <p:nvPr/>
        </p:nvCxnSpPr>
        <p:spPr bwMode="auto">
          <a:xfrm flipH="1">
            <a:off x="5219700" y="3514445"/>
            <a:ext cx="105055" cy="1431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>
            <a:stCxn id="30" idx="5"/>
            <a:endCxn id="35" idx="0"/>
          </p:cNvCxnSpPr>
          <p:nvPr/>
        </p:nvCxnSpPr>
        <p:spPr bwMode="auto">
          <a:xfrm>
            <a:off x="5648045" y="3514445"/>
            <a:ext cx="105055" cy="1431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31" idx="5"/>
            <a:endCxn id="36" idx="0"/>
          </p:cNvCxnSpPr>
          <p:nvPr/>
        </p:nvCxnSpPr>
        <p:spPr bwMode="auto">
          <a:xfrm>
            <a:off x="7095845" y="3514445"/>
            <a:ext cx="105055" cy="1548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" name="TextBox 43"/>
          <p:cNvSpPr txBox="1"/>
          <p:nvPr/>
        </p:nvSpPr>
        <p:spPr>
          <a:xfrm>
            <a:off x="6553200" y="36692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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45" name="Straight Connector 44"/>
          <p:cNvCxnSpPr>
            <a:stCxn id="31" idx="3"/>
            <a:endCxn id="44" idx="0"/>
          </p:cNvCxnSpPr>
          <p:nvPr/>
        </p:nvCxnSpPr>
        <p:spPr bwMode="auto">
          <a:xfrm flipH="1">
            <a:off x="6743700" y="3514445"/>
            <a:ext cx="28855" cy="1548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" name="TextBox 45"/>
          <p:cNvSpPr txBox="1"/>
          <p:nvPr/>
        </p:nvSpPr>
        <p:spPr>
          <a:xfrm>
            <a:off x="5105400" y="2819400"/>
            <a:ext cx="381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prstClr val="black"/>
                </a:solidFill>
              </a:rPr>
              <a:t>x</a:t>
            </a:r>
            <a:endParaRPr lang="en-US" sz="1400" i="1" dirty="0">
              <a:solidFill>
                <a:prstClr val="black"/>
              </a:solidFill>
            </a:endParaRPr>
          </a:p>
        </p:txBody>
      </p:sp>
      <p:cxnSp>
        <p:nvCxnSpPr>
          <p:cNvPr id="47" name="Straight Connector 46"/>
          <p:cNvCxnSpPr>
            <a:stCxn id="27" idx="0"/>
          </p:cNvCxnSpPr>
          <p:nvPr/>
        </p:nvCxnSpPr>
        <p:spPr bwMode="auto">
          <a:xfrm flipV="1">
            <a:off x="6781800" y="1752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>
            <a:stCxn id="8" idx="5"/>
            <a:endCxn id="13" idx="0"/>
          </p:cNvCxnSpPr>
          <p:nvPr/>
        </p:nvCxnSpPr>
        <p:spPr bwMode="auto">
          <a:xfrm>
            <a:off x="3666845" y="3514445"/>
            <a:ext cx="105055" cy="1548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>
            <a:stCxn id="27" idx="3"/>
            <a:endCxn id="29" idx="7"/>
          </p:cNvCxnSpPr>
          <p:nvPr/>
        </p:nvCxnSpPr>
        <p:spPr bwMode="auto">
          <a:xfrm flipH="1">
            <a:off x="6333845" y="2295245"/>
            <a:ext cx="286310" cy="286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>
            <a:stCxn id="27" idx="5"/>
            <a:endCxn id="28" idx="1"/>
          </p:cNvCxnSpPr>
          <p:nvPr/>
        </p:nvCxnSpPr>
        <p:spPr bwMode="auto">
          <a:xfrm>
            <a:off x="6943445" y="2295245"/>
            <a:ext cx="591110" cy="286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1" name="TextBox 50"/>
          <p:cNvSpPr txBox="1"/>
          <p:nvPr/>
        </p:nvSpPr>
        <p:spPr>
          <a:xfrm>
            <a:off x="5943600" y="3124200"/>
            <a:ext cx="83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prstClr val="black"/>
                </a:solidFill>
              </a:rPr>
              <a:t>New w</a:t>
            </a:r>
            <a:endParaRPr lang="en-US" sz="1400" i="1" dirty="0">
              <a:solidFill>
                <a:prstClr val="black"/>
              </a:solidFill>
            </a:endParaRPr>
          </a:p>
        </p:txBody>
      </p:sp>
      <p:cxnSp>
        <p:nvCxnSpPr>
          <p:cNvPr id="53" name="Straight Arrow Connector 52"/>
          <p:cNvCxnSpPr/>
          <p:nvPr/>
        </p:nvCxnSpPr>
        <p:spPr bwMode="auto">
          <a:xfrm>
            <a:off x="3505200" y="2133600"/>
            <a:ext cx="1600200" cy="0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chemeClr val="tx2">
                <a:lumMod val="60000"/>
                <a:lumOff val="40000"/>
              </a:schemeClr>
            </a:solidFill>
            <a:prstDash val="sysDot"/>
            <a:round/>
            <a:headEnd type="none" w="med" len="med"/>
            <a:tailEnd type="stealth" w="med" len="lg"/>
          </a:ln>
          <a:effectLst/>
        </p:spPr>
      </p:cxnSp>
      <p:sp>
        <p:nvSpPr>
          <p:cNvPr id="55" name="TextBox 54"/>
          <p:cNvSpPr txBox="1"/>
          <p:nvPr/>
        </p:nvSpPr>
        <p:spPr>
          <a:xfrm>
            <a:off x="2581556" y="1780401"/>
            <a:ext cx="36668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Re-coloring &amp; LEFT_ROTATE(T, x-&gt;parent)</a:t>
            </a:r>
            <a:endParaRPr lang="en-US" sz="1200" dirty="0"/>
          </a:p>
        </p:txBody>
      </p:sp>
      <p:sp>
        <p:nvSpPr>
          <p:cNvPr id="56" name="TextBox 55"/>
          <p:cNvSpPr txBox="1"/>
          <p:nvPr/>
        </p:nvSpPr>
        <p:spPr>
          <a:xfrm>
            <a:off x="3276600" y="4191000"/>
            <a:ext cx="3352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Case1) x’s sibling w is red</a:t>
            </a:r>
            <a:endParaRPr lang="en-US" sz="1400" dirty="0"/>
          </a:p>
        </p:txBody>
      </p:sp>
      <p:sp>
        <p:nvSpPr>
          <p:cNvPr id="57" name="Curved Right Arrow 56"/>
          <p:cNvSpPr/>
          <p:nvPr/>
        </p:nvSpPr>
        <p:spPr bwMode="auto">
          <a:xfrm>
            <a:off x="1380845" y="1828800"/>
            <a:ext cx="219355" cy="609600"/>
          </a:xfrm>
          <a:prstGeom prst="curved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371600" y="4688666"/>
            <a:ext cx="6400800" cy="1331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1000" kern="0" dirty="0">
                <a:solidFill>
                  <a:srgbClr val="FF0000"/>
                </a:solidFill>
                <a:latin typeface="Courier New"/>
                <a:ea typeface="Times New Roman"/>
                <a:cs typeface="Times New Roman"/>
              </a:rPr>
              <a:t>4</a:t>
            </a:r>
            <a:r>
              <a:rPr lang="en-US" sz="10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if w-&gt;color = RED</a:t>
            </a:r>
            <a:endParaRPr lang="en-US" sz="10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10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{</a:t>
            </a:r>
            <a:endParaRPr lang="en-US" sz="10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1000" kern="0" dirty="0">
                <a:solidFill>
                  <a:srgbClr val="FF0000"/>
                </a:solidFill>
                <a:latin typeface="Courier New"/>
                <a:ea typeface="Times New Roman"/>
                <a:cs typeface="Times New Roman"/>
              </a:rPr>
              <a:t>5</a:t>
            </a:r>
            <a:r>
              <a:rPr lang="en-US" sz="10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	w-&gt;color = BLACK;            </a:t>
            </a:r>
            <a:r>
              <a:rPr lang="en-US" altLang="ko-KR" sz="1000" kern="0" dirty="0">
                <a:solidFill>
                  <a:sysClr val="windowText" lastClr="000000"/>
                </a:solidFill>
                <a:latin typeface="Calibri"/>
                <a:ea typeface="MS Mincho"/>
                <a:cs typeface="MS Mincho"/>
              </a:rPr>
              <a:t>//</a:t>
            </a:r>
            <a:r>
              <a:rPr lang="en-US" sz="10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  Case 1</a:t>
            </a:r>
            <a:endParaRPr lang="en-US" sz="10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1000" kern="0" dirty="0">
                <a:solidFill>
                  <a:srgbClr val="FF0000"/>
                </a:solidFill>
                <a:latin typeface="Courier New"/>
                <a:ea typeface="Times New Roman"/>
                <a:cs typeface="Times New Roman"/>
              </a:rPr>
              <a:t>6</a:t>
            </a:r>
            <a:r>
              <a:rPr lang="en-US" sz="10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	x-&gt;parent-&gt;color = RED;      </a:t>
            </a:r>
            <a:r>
              <a:rPr lang="en-US" altLang="ko-KR" sz="1000" kern="0" dirty="0">
                <a:solidFill>
                  <a:sysClr val="windowText" lastClr="000000"/>
                </a:solidFill>
                <a:latin typeface="Calibri"/>
                <a:ea typeface="MS Mincho"/>
                <a:cs typeface="MS Mincho"/>
              </a:rPr>
              <a:t>// </a:t>
            </a:r>
            <a:r>
              <a:rPr lang="en-US" sz="10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 Case 1</a:t>
            </a:r>
            <a:endParaRPr lang="en-US" sz="10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1000" kern="0" dirty="0">
                <a:solidFill>
                  <a:srgbClr val="FF0000"/>
                </a:solidFill>
                <a:latin typeface="Courier New"/>
                <a:ea typeface="Times New Roman"/>
                <a:cs typeface="Times New Roman"/>
              </a:rPr>
              <a:t>7</a:t>
            </a:r>
            <a:r>
              <a:rPr lang="en-US" sz="10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	LEFT-ROTATE(T, x-&gt;parent);   </a:t>
            </a:r>
            <a:r>
              <a:rPr lang="en-US" altLang="ko-KR" sz="1000" kern="0" dirty="0">
                <a:solidFill>
                  <a:sysClr val="windowText" lastClr="000000"/>
                </a:solidFill>
                <a:latin typeface="Calibri"/>
                <a:ea typeface="MS Mincho"/>
                <a:cs typeface="MS Mincho"/>
              </a:rPr>
              <a:t>//</a:t>
            </a:r>
            <a:r>
              <a:rPr lang="en-US" sz="10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  Case 1</a:t>
            </a:r>
            <a:endParaRPr lang="en-US" sz="10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1000" kern="0" dirty="0">
                <a:solidFill>
                  <a:srgbClr val="FF0000"/>
                </a:solidFill>
                <a:latin typeface="Courier New"/>
                <a:ea typeface="Times New Roman"/>
                <a:cs typeface="Times New Roman"/>
              </a:rPr>
              <a:t>8</a:t>
            </a:r>
            <a:r>
              <a:rPr lang="en-US" sz="10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	w = x-&gt;parent-&gt;right;        </a:t>
            </a:r>
            <a:r>
              <a:rPr lang="en-US" altLang="ko-KR" sz="1000" kern="0" dirty="0">
                <a:solidFill>
                  <a:sysClr val="windowText" lastClr="000000"/>
                </a:solidFill>
                <a:latin typeface="Calibri"/>
                <a:ea typeface="MS Mincho"/>
                <a:cs typeface="MS Mincho"/>
              </a:rPr>
              <a:t>//</a:t>
            </a:r>
            <a:r>
              <a:rPr lang="en-US" sz="10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  Case 1</a:t>
            </a:r>
            <a:endParaRPr lang="en-US" sz="10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10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}</a:t>
            </a:r>
            <a:endParaRPr lang="en-US" sz="10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5442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Red-Black Tree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(functions: Deletion: RB_DELETE_FIXUP)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sz="2400" b="1" dirty="0"/>
              <a:t>Case 2: </a:t>
            </a:r>
            <a:r>
              <a:rPr lang="en-US" sz="2400" i="1" dirty="0"/>
              <a:t>w </a:t>
            </a:r>
            <a:r>
              <a:rPr lang="en-US" sz="2400" dirty="0" smtClean="0"/>
              <a:t>and </a:t>
            </a:r>
            <a:r>
              <a:rPr lang="en-US" sz="2400" dirty="0"/>
              <a:t>both of </a:t>
            </a:r>
            <a:r>
              <a:rPr lang="en-US" sz="2400" i="1" dirty="0" smtClean="0"/>
              <a:t>w</a:t>
            </a:r>
            <a:r>
              <a:rPr lang="en-US" sz="2400" dirty="0" smtClean="0"/>
              <a:t>’s children </a:t>
            </a:r>
            <a:r>
              <a:rPr lang="en-US" sz="2400" dirty="0"/>
              <a:t>are </a:t>
            </a:r>
            <a:r>
              <a:rPr lang="en-US" sz="2400" dirty="0" smtClean="0"/>
              <a:t>black</a:t>
            </a:r>
          </a:p>
          <a:p>
            <a:pPr lvl="1"/>
            <a:r>
              <a:rPr lang="en-US" sz="2000" dirty="0"/>
              <a:t>Take 1 black off x (⇒singly black) and off w (⇒red).</a:t>
            </a:r>
          </a:p>
          <a:p>
            <a:pPr lvl="1"/>
            <a:r>
              <a:rPr lang="en-US" sz="2000" dirty="0" smtClean="0"/>
              <a:t>Move </a:t>
            </a:r>
            <a:r>
              <a:rPr lang="en-US" sz="2000" dirty="0"/>
              <a:t>that black to </a:t>
            </a:r>
            <a:r>
              <a:rPr lang="en-US" sz="2000" dirty="0" smtClean="0"/>
              <a:t>x-&gt;parent.</a:t>
            </a:r>
            <a:endParaRPr lang="en-US" sz="2000" dirty="0"/>
          </a:p>
          <a:p>
            <a:pPr lvl="1"/>
            <a:r>
              <a:rPr lang="en-US" sz="2000" dirty="0" smtClean="0"/>
              <a:t>Do </a:t>
            </a:r>
            <a:r>
              <a:rPr lang="en-US" sz="2000" dirty="0"/>
              <a:t>the next iteration with </a:t>
            </a:r>
            <a:r>
              <a:rPr lang="en-US" sz="2000" dirty="0" smtClean="0"/>
              <a:t>x-&gt;parent </a:t>
            </a:r>
            <a:r>
              <a:rPr lang="en-US" sz="2000" dirty="0"/>
              <a:t>as the new x.</a:t>
            </a:r>
          </a:p>
          <a:p>
            <a:pPr lvl="1"/>
            <a:r>
              <a:rPr lang="en-US" sz="2000" dirty="0" smtClean="0"/>
              <a:t>If </a:t>
            </a:r>
            <a:r>
              <a:rPr lang="en-US" sz="2000" dirty="0"/>
              <a:t>entered this case from case 1, then </a:t>
            </a:r>
            <a:r>
              <a:rPr lang="en-US" sz="2000" dirty="0" smtClean="0"/>
              <a:t>x-&gt;parent </a:t>
            </a:r>
            <a:r>
              <a:rPr lang="en-US" sz="2000" dirty="0"/>
              <a:t>was red ⇒ new x is red &amp; black</a:t>
            </a:r>
          </a:p>
          <a:p>
            <a:pPr lvl="1"/>
            <a:r>
              <a:rPr lang="en-US" sz="2000" dirty="0"/>
              <a:t>⇒ color attribute of new x is RED ⇒ loop terminates. Then new x is made</a:t>
            </a:r>
          </a:p>
          <a:p>
            <a:pPr lvl="1"/>
            <a:r>
              <a:rPr lang="en-US" sz="2000" dirty="0"/>
              <a:t>black in the last line.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937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Red-Black Tree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(functions: Deletion: RB_DELETE_FIXUP)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5" name="Oval 4"/>
          <p:cNvSpPr/>
          <p:nvPr/>
        </p:nvSpPr>
        <p:spPr bwMode="auto">
          <a:xfrm>
            <a:off x="1752600" y="1905000"/>
            <a:ext cx="457200" cy="4572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B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990600" y="25146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A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2514600" y="25146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D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1828800" y="31242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C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3276600" y="31242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E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0" y="30596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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95400" y="3048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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00200" y="3657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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33600" y="3657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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81400" y="36692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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6" name="Straight Connector 15"/>
          <p:cNvCxnSpPr>
            <a:stCxn id="5" idx="3"/>
            <a:endCxn id="6" idx="7"/>
          </p:cNvCxnSpPr>
          <p:nvPr/>
        </p:nvCxnSpPr>
        <p:spPr bwMode="auto">
          <a:xfrm flipH="1">
            <a:off x="1380845" y="2295245"/>
            <a:ext cx="438710" cy="286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5" idx="5"/>
            <a:endCxn id="7" idx="1"/>
          </p:cNvCxnSpPr>
          <p:nvPr/>
        </p:nvCxnSpPr>
        <p:spPr bwMode="auto">
          <a:xfrm>
            <a:off x="2142845" y="2295245"/>
            <a:ext cx="438710" cy="286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7" idx="3"/>
            <a:endCxn id="8" idx="7"/>
          </p:cNvCxnSpPr>
          <p:nvPr/>
        </p:nvCxnSpPr>
        <p:spPr bwMode="auto">
          <a:xfrm flipH="1">
            <a:off x="2219045" y="2904845"/>
            <a:ext cx="362510" cy="286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7" idx="5"/>
            <a:endCxn id="9" idx="1"/>
          </p:cNvCxnSpPr>
          <p:nvPr/>
        </p:nvCxnSpPr>
        <p:spPr bwMode="auto">
          <a:xfrm>
            <a:off x="2904845" y="2904845"/>
            <a:ext cx="438710" cy="286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>
            <a:stCxn id="6" idx="3"/>
            <a:endCxn id="10" idx="0"/>
          </p:cNvCxnSpPr>
          <p:nvPr/>
        </p:nvCxnSpPr>
        <p:spPr bwMode="auto">
          <a:xfrm flipH="1">
            <a:off x="952500" y="2904845"/>
            <a:ext cx="105055" cy="1548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>
            <a:stCxn id="6" idx="5"/>
            <a:endCxn id="11" idx="0"/>
          </p:cNvCxnSpPr>
          <p:nvPr/>
        </p:nvCxnSpPr>
        <p:spPr bwMode="auto">
          <a:xfrm>
            <a:off x="1380845" y="2904845"/>
            <a:ext cx="105055" cy="1431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>
            <a:stCxn id="8" idx="3"/>
            <a:endCxn id="12" idx="0"/>
          </p:cNvCxnSpPr>
          <p:nvPr/>
        </p:nvCxnSpPr>
        <p:spPr bwMode="auto">
          <a:xfrm flipH="1">
            <a:off x="1790700" y="3514445"/>
            <a:ext cx="105055" cy="1431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8" idx="5"/>
            <a:endCxn id="13" idx="0"/>
          </p:cNvCxnSpPr>
          <p:nvPr/>
        </p:nvCxnSpPr>
        <p:spPr bwMode="auto">
          <a:xfrm>
            <a:off x="2219045" y="3514445"/>
            <a:ext cx="105055" cy="1431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3124200" y="36692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sym typeface="Symbol"/>
              </a:rPr>
              <a:t>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37" name="Straight Connector 36"/>
          <p:cNvCxnSpPr>
            <a:stCxn id="9" idx="3"/>
            <a:endCxn id="35" idx="0"/>
          </p:cNvCxnSpPr>
          <p:nvPr/>
        </p:nvCxnSpPr>
        <p:spPr bwMode="auto">
          <a:xfrm flipH="1">
            <a:off x="3314700" y="3514445"/>
            <a:ext cx="28855" cy="1548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762000" y="2286000"/>
            <a:ext cx="381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prstClr val="black"/>
                </a:solidFill>
              </a:rPr>
              <a:t>x</a:t>
            </a:r>
            <a:endParaRPr lang="en-US" sz="1400" i="1" dirty="0">
              <a:solidFill>
                <a:prstClr val="black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895600" y="2286000"/>
            <a:ext cx="381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solidFill>
                  <a:prstClr val="black"/>
                </a:solidFill>
              </a:rPr>
              <a:t>w</a:t>
            </a:r>
          </a:p>
        </p:txBody>
      </p:sp>
      <p:cxnSp>
        <p:nvCxnSpPr>
          <p:cNvPr id="41" name="Straight Connector 40"/>
          <p:cNvCxnSpPr>
            <a:stCxn id="5" idx="0"/>
          </p:cNvCxnSpPr>
          <p:nvPr/>
        </p:nvCxnSpPr>
        <p:spPr bwMode="auto">
          <a:xfrm flipV="1">
            <a:off x="1981200" y="1752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Straight Connector 66"/>
          <p:cNvCxnSpPr>
            <a:stCxn id="9" idx="5"/>
            <a:endCxn id="14" idx="0"/>
          </p:cNvCxnSpPr>
          <p:nvPr/>
        </p:nvCxnSpPr>
        <p:spPr bwMode="auto">
          <a:xfrm>
            <a:off x="3666845" y="3514445"/>
            <a:ext cx="105055" cy="1548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3" name="Oval 72"/>
          <p:cNvSpPr/>
          <p:nvPr/>
        </p:nvSpPr>
        <p:spPr bwMode="auto">
          <a:xfrm>
            <a:off x="6248400" y="1905000"/>
            <a:ext cx="457200" cy="4572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B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74" name="Oval 73"/>
          <p:cNvSpPr/>
          <p:nvPr/>
        </p:nvSpPr>
        <p:spPr bwMode="auto">
          <a:xfrm>
            <a:off x="5486400" y="25146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A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75" name="Oval 74"/>
          <p:cNvSpPr/>
          <p:nvPr/>
        </p:nvSpPr>
        <p:spPr bwMode="auto">
          <a:xfrm>
            <a:off x="7010400" y="25146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D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76" name="Oval 75"/>
          <p:cNvSpPr/>
          <p:nvPr/>
        </p:nvSpPr>
        <p:spPr bwMode="auto">
          <a:xfrm>
            <a:off x="6324600" y="31242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C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77" name="Oval 76"/>
          <p:cNvSpPr/>
          <p:nvPr/>
        </p:nvSpPr>
        <p:spPr bwMode="auto">
          <a:xfrm>
            <a:off x="7772400" y="31242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E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5257800" y="30596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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5791200" y="3048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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6096000" y="3657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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6629400" y="3657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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8077200" y="36692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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83" name="Straight Connector 82"/>
          <p:cNvCxnSpPr>
            <a:stCxn id="73" idx="3"/>
            <a:endCxn id="74" idx="7"/>
          </p:cNvCxnSpPr>
          <p:nvPr/>
        </p:nvCxnSpPr>
        <p:spPr bwMode="auto">
          <a:xfrm flipH="1">
            <a:off x="5876645" y="2295245"/>
            <a:ext cx="438710" cy="286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Straight Connector 83"/>
          <p:cNvCxnSpPr>
            <a:stCxn id="73" idx="5"/>
            <a:endCxn id="75" idx="1"/>
          </p:cNvCxnSpPr>
          <p:nvPr/>
        </p:nvCxnSpPr>
        <p:spPr bwMode="auto">
          <a:xfrm>
            <a:off x="6638645" y="2295245"/>
            <a:ext cx="438710" cy="286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5" name="Straight Connector 84"/>
          <p:cNvCxnSpPr>
            <a:stCxn id="75" idx="3"/>
            <a:endCxn id="76" idx="7"/>
          </p:cNvCxnSpPr>
          <p:nvPr/>
        </p:nvCxnSpPr>
        <p:spPr bwMode="auto">
          <a:xfrm flipH="1">
            <a:off x="6714845" y="2904845"/>
            <a:ext cx="362510" cy="286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85"/>
          <p:cNvCxnSpPr>
            <a:stCxn id="75" idx="5"/>
            <a:endCxn id="77" idx="1"/>
          </p:cNvCxnSpPr>
          <p:nvPr/>
        </p:nvCxnSpPr>
        <p:spPr bwMode="auto">
          <a:xfrm>
            <a:off x="7400645" y="2904845"/>
            <a:ext cx="438710" cy="286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7" name="Straight Connector 86"/>
          <p:cNvCxnSpPr>
            <a:stCxn id="74" idx="3"/>
            <a:endCxn id="78" idx="0"/>
          </p:cNvCxnSpPr>
          <p:nvPr/>
        </p:nvCxnSpPr>
        <p:spPr bwMode="auto">
          <a:xfrm flipH="1">
            <a:off x="5448300" y="2904845"/>
            <a:ext cx="105055" cy="1548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8" name="Straight Connector 87"/>
          <p:cNvCxnSpPr>
            <a:stCxn id="74" idx="5"/>
            <a:endCxn id="79" idx="0"/>
          </p:cNvCxnSpPr>
          <p:nvPr/>
        </p:nvCxnSpPr>
        <p:spPr bwMode="auto">
          <a:xfrm>
            <a:off x="5876645" y="2904845"/>
            <a:ext cx="105055" cy="1431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9" name="Straight Connector 88"/>
          <p:cNvCxnSpPr>
            <a:stCxn id="76" idx="3"/>
            <a:endCxn id="80" idx="0"/>
          </p:cNvCxnSpPr>
          <p:nvPr/>
        </p:nvCxnSpPr>
        <p:spPr bwMode="auto">
          <a:xfrm flipH="1">
            <a:off x="6286500" y="3514445"/>
            <a:ext cx="105055" cy="1431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0" name="Straight Connector 89"/>
          <p:cNvCxnSpPr>
            <a:stCxn id="76" idx="5"/>
            <a:endCxn id="81" idx="0"/>
          </p:cNvCxnSpPr>
          <p:nvPr/>
        </p:nvCxnSpPr>
        <p:spPr bwMode="auto">
          <a:xfrm>
            <a:off x="6714845" y="3514445"/>
            <a:ext cx="105055" cy="1431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1" name="TextBox 90"/>
          <p:cNvSpPr txBox="1"/>
          <p:nvPr/>
        </p:nvSpPr>
        <p:spPr>
          <a:xfrm>
            <a:off x="7620000" y="36692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sym typeface="Symbol"/>
              </a:rPr>
              <a:t>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92" name="Straight Connector 91"/>
          <p:cNvCxnSpPr>
            <a:stCxn id="77" idx="3"/>
            <a:endCxn id="91" idx="0"/>
          </p:cNvCxnSpPr>
          <p:nvPr/>
        </p:nvCxnSpPr>
        <p:spPr bwMode="auto">
          <a:xfrm flipH="1">
            <a:off x="7810500" y="3514445"/>
            <a:ext cx="28855" cy="1548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3" name="TextBox 92"/>
          <p:cNvSpPr txBox="1"/>
          <p:nvPr/>
        </p:nvSpPr>
        <p:spPr>
          <a:xfrm>
            <a:off x="5562600" y="1752600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prstClr val="black"/>
                </a:solidFill>
              </a:rPr>
              <a:t> new x</a:t>
            </a:r>
            <a:endParaRPr lang="en-US" sz="1400" i="1" dirty="0">
              <a:solidFill>
                <a:prstClr val="black"/>
              </a:solidFill>
            </a:endParaRPr>
          </a:p>
        </p:txBody>
      </p:sp>
      <p:cxnSp>
        <p:nvCxnSpPr>
          <p:cNvPr id="95" name="Straight Connector 94"/>
          <p:cNvCxnSpPr>
            <a:stCxn id="73" idx="0"/>
          </p:cNvCxnSpPr>
          <p:nvPr/>
        </p:nvCxnSpPr>
        <p:spPr bwMode="auto">
          <a:xfrm flipV="1">
            <a:off x="6477000" y="1752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6" name="Straight Connector 95"/>
          <p:cNvCxnSpPr>
            <a:stCxn id="77" idx="5"/>
            <a:endCxn id="82" idx="0"/>
          </p:cNvCxnSpPr>
          <p:nvPr/>
        </p:nvCxnSpPr>
        <p:spPr bwMode="auto">
          <a:xfrm>
            <a:off x="8162645" y="3514445"/>
            <a:ext cx="105055" cy="1548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7" name="TextBox 96"/>
          <p:cNvSpPr txBox="1"/>
          <p:nvPr/>
        </p:nvSpPr>
        <p:spPr>
          <a:xfrm>
            <a:off x="1981199" y="4038600"/>
            <a:ext cx="58674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Case 2) x’s sibling w is black, and both of w’ children are black</a:t>
            </a:r>
            <a:endParaRPr lang="en-US" sz="1400" dirty="0"/>
          </a:p>
        </p:txBody>
      </p:sp>
      <p:cxnSp>
        <p:nvCxnSpPr>
          <p:cNvPr id="98" name="Straight Arrow Connector 97"/>
          <p:cNvCxnSpPr/>
          <p:nvPr/>
        </p:nvCxnSpPr>
        <p:spPr bwMode="auto">
          <a:xfrm>
            <a:off x="3505200" y="2133600"/>
            <a:ext cx="1600200" cy="0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chemeClr val="tx2">
                <a:lumMod val="60000"/>
                <a:lumOff val="40000"/>
              </a:schemeClr>
            </a:solidFill>
            <a:prstDash val="sysDot"/>
            <a:round/>
            <a:headEnd type="none" w="med" len="med"/>
            <a:tailEnd type="stealth" w="med" len="lg"/>
          </a:ln>
          <a:effectLst/>
        </p:spPr>
      </p:cxnSp>
      <p:sp>
        <p:nvSpPr>
          <p:cNvPr id="99" name="TextBox 98"/>
          <p:cNvSpPr txBox="1"/>
          <p:nvPr/>
        </p:nvSpPr>
        <p:spPr>
          <a:xfrm>
            <a:off x="3581400" y="1780401"/>
            <a:ext cx="106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Re-coloring </a:t>
            </a:r>
            <a:endParaRPr lang="en-US" sz="1200" dirty="0"/>
          </a:p>
        </p:txBody>
      </p:sp>
      <p:sp>
        <p:nvSpPr>
          <p:cNvPr id="100" name="TextBox 99"/>
          <p:cNvSpPr txBox="1"/>
          <p:nvPr/>
        </p:nvSpPr>
        <p:spPr>
          <a:xfrm>
            <a:off x="2057400" y="1600200"/>
            <a:ext cx="14570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Unknown color </a:t>
            </a:r>
            <a:endParaRPr lang="en-US" sz="1200" dirty="0"/>
          </a:p>
        </p:txBody>
      </p:sp>
      <p:cxnSp>
        <p:nvCxnSpPr>
          <p:cNvPr id="102" name="Straight Arrow Connector 101"/>
          <p:cNvCxnSpPr>
            <a:stCxn id="100" idx="2"/>
          </p:cNvCxnSpPr>
          <p:nvPr/>
        </p:nvCxnSpPr>
        <p:spPr bwMode="auto">
          <a:xfrm flipH="1">
            <a:off x="2324100" y="1877199"/>
            <a:ext cx="461823" cy="18020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Rectangle 14"/>
          <p:cNvSpPr/>
          <p:nvPr/>
        </p:nvSpPr>
        <p:spPr>
          <a:xfrm>
            <a:off x="762000" y="4577072"/>
            <a:ext cx="7696200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1200" kern="0" dirty="0">
                <a:solidFill>
                  <a:srgbClr val="FF0000"/>
                </a:solidFill>
                <a:latin typeface="Courier New"/>
                <a:ea typeface="Times New Roman"/>
                <a:cs typeface="Times New Roman"/>
              </a:rPr>
              <a:t>9</a:t>
            </a:r>
            <a:r>
              <a:rPr lang="en-US" sz="12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if w-&gt;left-&gt;color == BLACK and w-&gt;right-&gt;color = BLACK</a:t>
            </a:r>
            <a:endParaRPr lang="en-US" sz="12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12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{</a:t>
            </a:r>
            <a:endParaRPr lang="en-US" sz="12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1200" kern="0" dirty="0">
                <a:solidFill>
                  <a:srgbClr val="FF0000"/>
                </a:solidFill>
                <a:latin typeface="Courier New"/>
                <a:ea typeface="Times New Roman"/>
                <a:cs typeface="Times New Roman"/>
              </a:rPr>
              <a:t>10</a:t>
            </a:r>
            <a:r>
              <a:rPr lang="en-US" sz="12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	</a:t>
            </a:r>
            <a:r>
              <a:rPr lang="en-US" sz="1200" kern="0" dirty="0" smtClean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w-&gt;color = RED</a:t>
            </a:r>
            <a:r>
              <a:rPr lang="en-US" sz="12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;              </a:t>
            </a:r>
            <a:r>
              <a:rPr lang="en-US" altLang="ko-KR" sz="1200" kern="0" dirty="0">
                <a:solidFill>
                  <a:sysClr val="windowText" lastClr="000000"/>
                </a:solidFill>
                <a:latin typeface="Calibri"/>
                <a:ea typeface="MS Mincho"/>
                <a:cs typeface="MS Mincho"/>
              </a:rPr>
              <a:t>//</a:t>
            </a:r>
            <a:r>
              <a:rPr lang="en-US" sz="12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  Case 2</a:t>
            </a:r>
            <a:endParaRPr lang="en-US" sz="12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1200" kern="0" dirty="0">
                <a:solidFill>
                  <a:srgbClr val="FF0000"/>
                </a:solidFill>
                <a:latin typeface="Courier New"/>
                <a:ea typeface="Times New Roman"/>
                <a:cs typeface="Times New Roman"/>
              </a:rPr>
              <a:t>11</a:t>
            </a:r>
            <a:r>
              <a:rPr lang="en-US" sz="12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	x = x-&gt;parent;               </a:t>
            </a:r>
            <a:r>
              <a:rPr lang="en-US" altLang="ko-KR" sz="1200" kern="0" dirty="0">
                <a:solidFill>
                  <a:sysClr val="windowText" lastClr="000000"/>
                </a:solidFill>
                <a:latin typeface="Calibri"/>
                <a:ea typeface="MS Mincho"/>
                <a:cs typeface="MS Mincho"/>
              </a:rPr>
              <a:t>//</a:t>
            </a:r>
            <a:r>
              <a:rPr lang="en-US" sz="12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  Case 2</a:t>
            </a:r>
            <a:endParaRPr lang="en-US" sz="12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12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}</a:t>
            </a:r>
            <a:endParaRPr lang="en-US" sz="12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1388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Red-Black Tree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(functions: Deletion: RB_DELETE_FIXUP)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Case 3: </a:t>
            </a:r>
            <a:r>
              <a:rPr lang="en-US" i="1" dirty="0"/>
              <a:t>w </a:t>
            </a:r>
            <a:r>
              <a:rPr lang="en-US" dirty="0"/>
              <a:t>is black, </a:t>
            </a:r>
            <a:r>
              <a:rPr lang="en-US" i="1" dirty="0" smtClean="0"/>
              <a:t>w</a:t>
            </a:r>
            <a:r>
              <a:rPr lang="en-US" dirty="0" smtClean="0"/>
              <a:t>’s </a:t>
            </a:r>
            <a:r>
              <a:rPr lang="en-US" dirty="0"/>
              <a:t>left child is red, and </a:t>
            </a:r>
            <a:r>
              <a:rPr lang="en-US" i="1" dirty="0" smtClean="0"/>
              <a:t>w</a:t>
            </a:r>
            <a:r>
              <a:rPr lang="en-US" dirty="0" smtClean="0"/>
              <a:t>’s </a:t>
            </a:r>
            <a:r>
              <a:rPr lang="en-US" dirty="0"/>
              <a:t>right child is </a:t>
            </a:r>
            <a:r>
              <a:rPr lang="en-US" dirty="0" smtClean="0"/>
              <a:t>black</a:t>
            </a:r>
          </a:p>
          <a:p>
            <a:pPr lvl="1"/>
            <a:r>
              <a:rPr lang="en-US" dirty="0"/>
              <a:t>Make </a:t>
            </a:r>
            <a:r>
              <a:rPr lang="en-US" i="1" dirty="0"/>
              <a:t>w </a:t>
            </a:r>
            <a:r>
              <a:rPr lang="en-US" dirty="0"/>
              <a:t>red and </a:t>
            </a:r>
            <a:r>
              <a:rPr lang="en-US" i="1" dirty="0" smtClean="0"/>
              <a:t>w</a:t>
            </a:r>
            <a:r>
              <a:rPr lang="en-US" dirty="0" smtClean="0"/>
              <a:t>’s </a:t>
            </a:r>
            <a:r>
              <a:rPr lang="en-US" dirty="0"/>
              <a:t>left child black.</a:t>
            </a:r>
          </a:p>
          <a:p>
            <a:pPr lvl="1"/>
            <a:r>
              <a:rPr lang="en-US" dirty="0" smtClean="0"/>
              <a:t>Then </a:t>
            </a:r>
            <a:r>
              <a:rPr lang="en-US" dirty="0"/>
              <a:t>right rotate on </a:t>
            </a:r>
            <a:r>
              <a:rPr lang="en-US" i="1" dirty="0"/>
              <a:t>w</a:t>
            </a:r>
            <a:r>
              <a:rPr lang="en-US" dirty="0"/>
              <a:t>.</a:t>
            </a:r>
          </a:p>
          <a:p>
            <a:pPr lvl="1"/>
            <a:r>
              <a:rPr lang="en-US" dirty="0" smtClean="0"/>
              <a:t>New </a:t>
            </a:r>
            <a:r>
              <a:rPr lang="en-US" dirty="0"/>
              <a:t>sibling </a:t>
            </a:r>
            <a:r>
              <a:rPr lang="en-US" i="1" dirty="0"/>
              <a:t>w </a:t>
            </a:r>
            <a:r>
              <a:rPr lang="en-US" dirty="0"/>
              <a:t>of </a:t>
            </a:r>
            <a:r>
              <a:rPr lang="en-US" i="1" dirty="0"/>
              <a:t>x </a:t>
            </a:r>
            <a:r>
              <a:rPr lang="en-US" dirty="0"/>
              <a:t>is black with a red right child ⇒case 4.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07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61"/>
          <p:cNvSpPr/>
          <p:nvPr/>
        </p:nvSpPr>
        <p:spPr bwMode="auto">
          <a:xfrm>
            <a:off x="1743740" y="2419109"/>
            <a:ext cx="1520455" cy="1355449"/>
          </a:xfrm>
          <a:custGeom>
            <a:avLst/>
            <a:gdLst>
              <a:gd name="connsiteX0" fmla="*/ 1424762 w 1520455"/>
              <a:gd name="connsiteY0" fmla="*/ 345356 h 1355449"/>
              <a:gd name="connsiteX1" fmla="*/ 1424762 w 1520455"/>
              <a:gd name="connsiteY1" fmla="*/ 345356 h 1355449"/>
              <a:gd name="connsiteX2" fmla="*/ 1403497 w 1520455"/>
              <a:gd name="connsiteY2" fmla="*/ 441049 h 1355449"/>
              <a:gd name="connsiteX3" fmla="*/ 1392865 w 1520455"/>
              <a:gd name="connsiteY3" fmla="*/ 472947 h 1355449"/>
              <a:gd name="connsiteX4" fmla="*/ 1360967 w 1520455"/>
              <a:gd name="connsiteY4" fmla="*/ 515477 h 1355449"/>
              <a:gd name="connsiteX5" fmla="*/ 1318437 w 1520455"/>
              <a:gd name="connsiteY5" fmla="*/ 589905 h 1355449"/>
              <a:gd name="connsiteX6" fmla="*/ 1265274 w 1520455"/>
              <a:gd name="connsiteY6" fmla="*/ 653700 h 1355449"/>
              <a:gd name="connsiteX7" fmla="*/ 1244009 w 1520455"/>
              <a:gd name="connsiteY7" fmla="*/ 685598 h 1355449"/>
              <a:gd name="connsiteX8" fmla="*/ 1180213 w 1520455"/>
              <a:gd name="connsiteY8" fmla="*/ 749393 h 1355449"/>
              <a:gd name="connsiteX9" fmla="*/ 1105786 w 1520455"/>
              <a:gd name="connsiteY9" fmla="*/ 834454 h 1355449"/>
              <a:gd name="connsiteX10" fmla="*/ 1084520 w 1520455"/>
              <a:gd name="connsiteY10" fmla="*/ 866351 h 1355449"/>
              <a:gd name="connsiteX11" fmla="*/ 1063255 w 1520455"/>
              <a:gd name="connsiteY11" fmla="*/ 887617 h 1355449"/>
              <a:gd name="connsiteX12" fmla="*/ 988827 w 1520455"/>
              <a:gd name="connsiteY12" fmla="*/ 983310 h 1355449"/>
              <a:gd name="connsiteX13" fmla="*/ 914400 w 1520455"/>
              <a:gd name="connsiteY13" fmla="*/ 1025840 h 1355449"/>
              <a:gd name="connsiteX14" fmla="*/ 893134 w 1520455"/>
              <a:gd name="connsiteY14" fmla="*/ 1047105 h 1355449"/>
              <a:gd name="connsiteX15" fmla="*/ 829339 w 1520455"/>
              <a:gd name="connsiteY15" fmla="*/ 1089635 h 1355449"/>
              <a:gd name="connsiteX16" fmla="*/ 797441 w 1520455"/>
              <a:gd name="connsiteY16" fmla="*/ 1121533 h 1355449"/>
              <a:gd name="connsiteX17" fmla="*/ 754911 w 1520455"/>
              <a:gd name="connsiteY17" fmla="*/ 1132165 h 1355449"/>
              <a:gd name="connsiteX18" fmla="*/ 669851 w 1520455"/>
              <a:gd name="connsiteY18" fmla="*/ 1174696 h 1355449"/>
              <a:gd name="connsiteX19" fmla="*/ 637953 w 1520455"/>
              <a:gd name="connsiteY19" fmla="*/ 1195961 h 1355449"/>
              <a:gd name="connsiteX20" fmla="*/ 574158 w 1520455"/>
              <a:gd name="connsiteY20" fmla="*/ 1217226 h 1355449"/>
              <a:gd name="connsiteX21" fmla="*/ 542260 w 1520455"/>
              <a:gd name="connsiteY21" fmla="*/ 1227858 h 1355449"/>
              <a:gd name="connsiteX22" fmla="*/ 467832 w 1520455"/>
              <a:gd name="connsiteY22" fmla="*/ 1259756 h 1355449"/>
              <a:gd name="connsiteX23" fmla="*/ 425302 w 1520455"/>
              <a:gd name="connsiteY23" fmla="*/ 1281021 h 1355449"/>
              <a:gd name="connsiteX24" fmla="*/ 393404 w 1520455"/>
              <a:gd name="connsiteY24" fmla="*/ 1291654 h 1355449"/>
              <a:gd name="connsiteX25" fmla="*/ 329609 w 1520455"/>
              <a:gd name="connsiteY25" fmla="*/ 1334184 h 1355449"/>
              <a:gd name="connsiteX26" fmla="*/ 255181 w 1520455"/>
              <a:gd name="connsiteY26" fmla="*/ 1355449 h 1355449"/>
              <a:gd name="connsiteX27" fmla="*/ 138223 w 1520455"/>
              <a:gd name="connsiteY27" fmla="*/ 1344817 h 1355449"/>
              <a:gd name="connsiteX28" fmla="*/ 106325 w 1520455"/>
              <a:gd name="connsiteY28" fmla="*/ 1312919 h 1355449"/>
              <a:gd name="connsiteX29" fmla="*/ 74427 w 1520455"/>
              <a:gd name="connsiteY29" fmla="*/ 1291654 h 1355449"/>
              <a:gd name="connsiteX30" fmla="*/ 42530 w 1520455"/>
              <a:gd name="connsiteY30" fmla="*/ 1259756 h 1355449"/>
              <a:gd name="connsiteX31" fmla="*/ 0 w 1520455"/>
              <a:gd name="connsiteY31" fmla="*/ 1195961 h 1355449"/>
              <a:gd name="connsiteX32" fmla="*/ 10632 w 1520455"/>
              <a:gd name="connsiteY32" fmla="*/ 1025840 h 1355449"/>
              <a:gd name="connsiteX33" fmla="*/ 21265 w 1520455"/>
              <a:gd name="connsiteY33" fmla="*/ 962044 h 1355449"/>
              <a:gd name="connsiteX34" fmla="*/ 42530 w 1520455"/>
              <a:gd name="connsiteY34" fmla="*/ 930147 h 1355449"/>
              <a:gd name="connsiteX35" fmla="*/ 85060 w 1520455"/>
              <a:gd name="connsiteY35" fmla="*/ 845086 h 1355449"/>
              <a:gd name="connsiteX36" fmla="*/ 127590 w 1520455"/>
              <a:gd name="connsiteY36" fmla="*/ 770658 h 1355449"/>
              <a:gd name="connsiteX37" fmla="*/ 159488 w 1520455"/>
              <a:gd name="connsiteY37" fmla="*/ 706863 h 1355449"/>
              <a:gd name="connsiteX38" fmla="*/ 223283 w 1520455"/>
              <a:gd name="connsiteY38" fmla="*/ 643068 h 1355449"/>
              <a:gd name="connsiteX39" fmla="*/ 265813 w 1520455"/>
              <a:gd name="connsiteY39" fmla="*/ 579272 h 1355449"/>
              <a:gd name="connsiteX40" fmla="*/ 276446 w 1520455"/>
              <a:gd name="connsiteY40" fmla="*/ 547375 h 1355449"/>
              <a:gd name="connsiteX41" fmla="*/ 318976 w 1520455"/>
              <a:gd name="connsiteY41" fmla="*/ 483579 h 1355449"/>
              <a:gd name="connsiteX42" fmla="*/ 372139 w 1520455"/>
              <a:gd name="connsiteY42" fmla="*/ 387886 h 1355449"/>
              <a:gd name="connsiteX43" fmla="*/ 393404 w 1520455"/>
              <a:gd name="connsiteY43" fmla="*/ 355989 h 1355449"/>
              <a:gd name="connsiteX44" fmla="*/ 425302 w 1520455"/>
              <a:gd name="connsiteY44" fmla="*/ 334724 h 1355449"/>
              <a:gd name="connsiteX45" fmla="*/ 446567 w 1520455"/>
              <a:gd name="connsiteY45" fmla="*/ 302826 h 1355449"/>
              <a:gd name="connsiteX46" fmla="*/ 510362 w 1520455"/>
              <a:gd name="connsiteY46" fmla="*/ 270928 h 1355449"/>
              <a:gd name="connsiteX47" fmla="*/ 595423 w 1520455"/>
              <a:gd name="connsiteY47" fmla="*/ 196500 h 1355449"/>
              <a:gd name="connsiteX48" fmla="*/ 637953 w 1520455"/>
              <a:gd name="connsiteY48" fmla="*/ 185868 h 1355449"/>
              <a:gd name="connsiteX49" fmla="*/ 701748 w 1520455"/>
              <a:gd name="connsiteY49" fmla="*/ 143338 h 1355449"/>
              <a:gd name="connsiteX50" fmla="*/ 776176 w 1520455"/>
              <a:gd name="connsiteY50" fmla="*/ 122072 h 1355449"/>
              <a:gd name="connsiteX51" fmla="*/ 808074 w 1520455"/>
              <a:gd name="connsiteY51" fmla="*/ 100807 h 1355449"/>
              <a:gd name="connsiteX52" fmla="*/ 914400 w 1520455"/>
              <a:gd name="connsiteY52" fmla="*/ 68910 h 1355449"/>
              <a:gd name="connsiteX53" fmla="*/ 967562 w 1520455"/>
              <a:gd name="connsiteY53" fmla="*/ 58277 h 1355449"/>
              <a:gd name="connsiteX54" fmla="*/ 999460 w 1520455"/>
              <a:gd name="connsiteY54" fmla="*/ 47644 h 1355449"/>
              <a:gd name="connsiteX55" fmla="*/ 1041990 w 1520455"/>
              <a:gd name="connsiteY55" fmla="*/ 37012 h 1355449"/>
              <a:gd name="connsiteX56" fmla="*/ 1073888 w 1520455"/>
              <a:gd name="connsiteY56" fmla="*/ 15747 h 1355449"/>
              <a:gd name="connsiteX57" fmla="*/ 1318437 w 1520455"/>
              <a:gd name="connsiteY57" fmla="*/ 15747 h 1355449"/>
              <a:gd name="connsiteX58" fmla="*/ 1382232 w 1520455"/>
              <a:gd name="connsiteY58" fmla="*/ 37012 h 1355449"/>
              <a:gd name="connsiteX59" fmla="*/ 1446027 w 1520455"/>
              <a:gd name="connsiteY59" fmla="*/ 68910 h 1355449"/>
              <a:gd name="connsiteX60" fmla="*/ 1488558 w 1520455"/>
              <a:gd name="connsiteY60" fmla="*/ 122072 h 1355449"/>
              <a:gd name="connsiteX61" fmla="*/ 1509823 w 1520455"/>
              <a:gd name="connsiteY61" fmla="*/ 196500 h 1355449"/>
              <a:gd name="connsiteX62" fmla="*/ 1520455 w 1520455"/>
              <a:gd name="connsiteY62" fmla="*/ 228398 h 1355449"/>
              <a:gd name="connsiteX63" fmla="*/ 1488558 w 1520455"/>
              <a:gd name="connsiteY63" fmla="*/ 377254 h 1355449"/>
              <a:gd name="connsiteX64" fmla="*/ 1467293 w 1520455"/>
              <a:gd name="connsiteY64" fmla="*/ 409151 h 1355449"/>
              <a:gd name="connsiteX65" fmla="*/ 1456660 w 1520455"/>
              <a:gd name="connsiteY65" fmla="*/ 441049 h 1355449"/>
              <a:gd name="connsiteX66" fmla="*/ 1414130 w 1520455"/>
              <a:gd name="connsiteY66" fmla="*/ 483579 h 1355449"/>
              <a:gd name="connsiteX67" fmla="*/ 1414130 w 1520455"/>
              <a:gd name="connsiteY67" fmla="*/ 483579 h 1355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1520455" h="1355449">
                <a:moveTo>
                  <a:pt x="1424762" y="345356"/>
                </a:moveTo>
                <a:lnTo>
                  <a:pt x="1424762" y="345356"/>
                </a:lnTo>
                <a:cubicBezTo>
                  <a:pt x="1417674" y="377254"/>
                  <a:pt x="1411422" y="409349"/>
                  <a:pt x="1403497" y="441049"/>
                </a:cubicBezTo>
                <a:cubicBezTo>
                  <a:pt x="1400779" y="451922"/>
                  <a:pt x="1398426" y="463216"/>
                  <a:pt x="1392865" y="472947"/>
                </a:cubicBezTo>
                <a:cubicBezTo>
                  <a:pt x="1384073" y="488333"/>
                  <a:pt x="1371600" y="501300"/>
                  <a:pt x="1360967" y="515477"/>
                </a:cubicBezTo>
                <a:cubicBezTo>
                  <a:pt x="1340077" y="578145"/>
                  <a:pt x="1364416" y="516339"/>
                  <a:pt x="1318437" y="589905"/>
                </a:cubicBezTo>
                <a:cubicBezTo>
                  <a:pt x="1279895" y="651573"/>
                  <a:pt x="1319682" y="617429"/>
                  <a:pt x="1265274" y="653700"/>
                </a:cubicBezTo>
                <a:cubicBezTo>
                  <a:pt x="1258186" y="664333"/>
                  <a:pt x="1252499" y="676047"/>
                  <a:pt x="1244009" y="685598"/>
                </a:cubicBezTo>
                <a:cubicBezTo>
                  <a:pt x="1224029" y="708075"/>
                  <a:pt x="1196895" y="724370"/>
                  <a:pt x="1180213" y="749393"/>
                </a:cubicBezTo>
                <a:cubicBezTo>
                  <a:pt x="1130595" y="823821"/>
                  <a:pt x="1158948" y="799012"/>
                  <a:pt x="1105786" y="834454"/>
                </a:cubicBezTo>
                <a:cubicBezTo>
                  <a:pt x="1098697" y="845086"/>
                  <a:pt x="1092503" y="856373"/>
                  <a:pt x="1084520" y="866351"/>
                </a:cubicBezTo>
                <a:cubicBezTo>
                  <a:pt x="1078258" y="874179"/>
                  <a:pt x="1069270" y="879597"/>
                  <a:pt x="1063255" y="887617"/>
                </a:cubicBezTo>
                <a:cubicBezTo>
                  <a:pt x="1037887" y="921441"/>
                  <a:pt x="1023792" y="958335"/>
                  <a:pt x="988827" y="983310"/>
                </a:cubicBezTo>
                <a:cubicBezTo>
                  <a:pt x="886940" y="1056087"/>
                  <a:pt x="998125" y="958861"/>
                  <a:pt x="914400" y="1025840"/>
                </a:cubicBezTo>
                <a:cubicBezTo>
                  <a:pt x="906572" y="1032102"/>
                  <a:pt x="901154" y="1041090"/>
                  <a:pt x="893134" y="1047105"/>
                </a:cubicBezTo>
                <a:cubicBezTo>
                  <a:pt x="872688" y="1062439"/>
                  <a:pt x="847411" y="1071563"/>
                  <a:pt x="829339" y="1089635"/>
                </a:cubicBezTo>
                <a:cubicBezTo>
                  <a:pt x="818706" y="1100268"/>
                  <a:pt x="810497" y="1114073"/>
                  <a:pt x="797441" y="1121533"/>
                </a:cubicBezTo>
                <a:cubicBezTo>
                  <a:pt x="784753" y="1128783"/>
                  <a:pt x="769088" y="1128621"/>
                  <a:pt x="754911" y="1132165"/>
                </a:cubicBezTo>
                <a:cubicBezTo>
                  <a:pt x="726558" y="1146342"/>
                  <a:pt x="696227" y="1157112"/>
                  <a:pt x="669851" y="1174696"/>
                </a:cubicBezTo>
                <a:cubicBezTo>
                  <a:pt x="659218" y="1181784"/>
                  <a:pt x="649630" y="1190771"/>
                  <a:pt x="637953" y="1195961"/>
                </a:cubicBezTo>
                <a:cubicBezTo>
                  <a:pt x="617470" y="1205065"/>
                  <a:pt x="595423" y="1210138"/>
                  <a:pt x="574158" y="1217226"/>
                </a:cubicBezTo>
                <a:lnTo>
                  <a:pt x="542260" y="1227858"/>
                </a:lnTo>
                <a:cubicBezTo>
                  <a:pt x="477618" y="1270954"/>
                  <a:pt x="546299" y="1230331"/>
                  <a:pt x="467832" y="1259756"/>
                </a:cubicBezTo>
                <a:cubicBezTo>
                  <a:pt x="452991" y="1265321"/>
                  <a:pt x="439870" y="1274777"/>
                  <a:pt x="425302" y="1281021"/>
                </a:cubicBezTo>
                <a:cubicBezTo>
                  <a:pt x="415000" y="1285436"/>
                  <a:pt x="403201" y="1286211"/>
                  <a:pt x="393404" y="1291654"/>
                </a:cubicBezTo>
                <a:cubicBezTo>
                  <a:pt x="371063" y="1304066"/>
                  <a:pt x="354403" y="1327985"/>
                  <a:pt x="329609" y="1334184"/>
                </a:cubicBezTo>
                <a:cubicBezTo>
                  <a:pt x="276206" y="1347535"/>
                  <a:pt x="300942" y="1340196"/>
                  <a:pt x="255181" y="1355449"/>
                </a:cubicBezTo>
                <a:cubicBezTo>
                  <a:pt x="216195" y="1351905"/>
                  <a:pt x="175864" y="1355571"/>
                  <a:pt x="138223" y="1344817"/>
                </a:cubicBezTo>
                <a:cubicBezTo>
                  <a:pt x="123765" y="1340686"/>
                  <a:pt x="117877" y="1322545"/>
                  <a:pt x="106325" y="1312919"/>
                </a:cubicBezTo>
                <a:cubicBezTo>
                  <a:pt x="96508" y="1304738"/>
                  <a:pt x="84244" y="1299835"/>
                  <a:pt x="74427" y="1291654"/>
                </a:cubicBezTo>
                <a:cubicBezTo>
                  <a:pt x="62876" y="1282028"/>
                  <a:pt x="51762" y="1271625"/>
                  <a:pt x="42530" y="1259756"/>
                </a:cubicBezTo>
                <a:cubicBezTo>
                  <a:pt x="26839" y="1239582"/>
                  <a:pt x="0" y="1195961"/>
                  <a:pt x="0" y="1195961"/>
                </a:cubicBezTo>
                <a:cubicBezTo>
                  <a:pt x="3544" y="1139254"/>
                  <a:pt x="5488" y="1082424"/>
                  <a:pt x="10632" y="1025840"/>
                </a:cubicBezTo>
                <a:cubicBezTo>
                  <a:pt x="12584" y="1004370"/>
                  <a:pt x="14447" y="982496"/>
                  <a:pt x="21265" y="962044"/>
                </a:cubicBezTo>
                <a:cubicBezTo>
                  <a:pt x="25306" y="949921"/>
                  <a:pt x="35442" y="940779"/>
                  <a:pt x="42530" y="930147"/>
                </a:cubicBezTo>
                <a:cubicBezTo>
                  <a:pt x="66503" y="858223"/>
                  <a:pt x="34845" y="945513"/>
                  <a:pt x="85060" y="845086"/>
                </a:cubicBezTo>
                <a:cubicBezTo>
                  <a:pt x="125653" y="763902"/>
                  <a:pt x="50458" y="873505"/>
                  <a:pt x="127590" y="770658"/>
                </a:cubicBezTo>
                <a:cubicBezTo>
                  <a:pt x="137443" y="741101"/>
                  <a:pt x="137503" y="731596"/>
                  <a:pt x="159488" y="706863"/>
                </a:cubicBezTo>
                <a:cubicBezTo>
                  <a:pt x="179468" y="684386"/>
                  <a:pt x="209834" y="669966"/>
                  <a:pt x="223283" y="643068"/>
                </a:cubicBezTo>
                <a:cubicBezTo>
                  <a:pt x="249031" y="591572"/>
                  <a:pt x="233341" y="611746"/>
                  <a:pt x="265813" y="579272"/>
                </a:cubicBezTo>
                <a:cubicBezTo>
                  <a:pt x="269357" y="568640"/>
                  <a:pt x="271003" y="557172"/>
                  <a:pt x="276446" y="547375"/>
                </a:cubicBezTo>
                <a:cubicBezTo>
                  <a:pt x="288858" y="525034"/>
                  <a:pt x="310894" y="507825"/>
                  <a:pt x="318976" y="483579"/>
                </a:cubicBezTo>
                <a:cubicBezTo>
                  <a:pt x="337691" y="427437"/>
                  <a:pt x="323393" y="461006"/>
                  <a:pt x="372139" y="387886"/>
                </a:cubicBezTo>
                <a:cubicBezTo>
                  <a:pt x="379227" y="377254"/>
                  <a:pt x="382772" y="363077"/>
                  <a:pt x="393404" y="355989"/>
                </a:cubicBezTo>
                <a:lnTo>
                  <a:pt x="425302" y="334724"/>
                </a:lnTo>
                <a:cubicBezTo>
                  <a:pt x="432390" y="324091"/>
                  <a:pt x="437531" y="311862"/>
                  <a:pt x="446567" y="302826"/>
                </a:cubicBezTo>
                <a:cubicBezTo>
                  <a:pt x="467177" y="282216"/>
                  <a:pt x="484420" y="279576"/>
                  <a:pt x="510362" y="270928"/>
                </a:cubicBezTo>
                <a:cubicBezTo>
                  <a:pt x="529457" y="251833"/>
                  <a:pt x="564652" y="209687"/>
                  <a:pt x="595423" y="196500"/>
                </a:cubicBezTo>
                <a:cubicBezTo>
                  <a:pt x="608854" y="190744"/>
                  <a:pt x="623776" y="189412"/>
                  <a:pt x="637953" y="185868"/>
                </a:cubicBezTo>
                <a:cubicBezTo>
                  <a:pt x="659218" y="171691"/>
                  <a:pt x="676954" y="149537"/>
                  <a:pt x="701748" y="143338"/>
                </a:cubicBezTo>
                <a:cubicBezTo>
                  <a:pt x="715378" y="139930"/>
                  <a:pt x="760920" y="129700"/>
                  <a:pt x="776176" y="122072"/>
                </a:cubicBezTo>
                <a:cubicBezTo>
                  <a:pt x="787606" y="116357"/>
                  <a:pt x="796397" y="105997"/>
                  <a:pt x="808074" y="100807"/>
                </a:cubicBezTo>
                <a:cubicBezTo>
                  <a:pt x="834587" y="89024"/>
                  <a:pt x="883466" y="75784"/>
                  <a:pt x="914400" y="68910"/>
                </a:cubicBezTo>
                <a:cubicBezTo>
                  <a:pt x="932041" y="64990"/>
                  <a:pt x="950030" y="62660"/>
                  <a:pt x="967562" y="58277"/>
                </a:cubicBezTo>
                <a:cubicBezTo>
                  <a:pt x="978435" y="55559"/>
                  <a:pt x="988683" y="50723"/>
                  <a:pt x="999460" y="47644"/>
                </a:cubicBezTo>
                <a:cubicBezTo>
                  <a:pt x="1013511" y="43630"/>
                  <a:pt x="1027813" y="40556"/>
                  <a:pt x="1041990" y="37012"/>
                </a:cubicBezTo>
                <a:cubicBezTo>
                  <a:pt x="1052623" y="29924"/>
                  <a:pt x="1062458" y="21462"/>
                  <a:pt x="1073888" y="15747"/>
                </a:cubicBezTo>
                <a:cubicBezTo>
                  <a:pt x="1143049" y="-18833"/>
                  <a:pt x="1284988" y="14074"/>
                  <a:pt x="1318437" y="15747"/>
                </a:cubicBezTo>
                <a:cubicBezTo>
                  <a:pt x="1339702" y="22835"/>
                  <a:pt x="1363581" y="24578"/>
                  <a:pt x="1382232" y="37012"/>
                </a:cubicBezTo>
                <a:cubicBezTo>
                  <a:pt x="1423455" y="64494"/>
                  <a:pt x="1402007" y="54236"/>
                  <a:pt x="1446027" y="68910"/>
                </a:cubicBezTo>
                <a:cubicBezTo>
                  <a:pt x="1465806" y="88688"/>
                  <a:pt x="1475146" y="95247"/>
                  <a:pt x="1488558" y="122072"/>
                </a:cubicBezTo>
                <a:cubicBezTo>
                  <a:pt x="1497053" y="139061"/>
                  <a:pt x="1505283" y="180611"/>
                  <a:pt x="1509823" y="196500"/>
                </a:cubicBezTo>
                <a:cubicBezTo>
                  <a:pt x="1512902" y="207277"/>
                  <a:pt x="1516911" y="217765"/>
                  <a:pt x="1520455" y="228398"/>
                </a:cubicBezTo>
                <a:cubicBezTo>
                  <a:pt x="1515956" y="264390"/>
                  <a:pt x="1511866" y="342292"/>
                  <a:pt x="1488558" y="377254"/>
                </a:cubicBezTo>
                <a:cubicBezTo>
                  <a:pt x="1481470" y="387886"/>
                  <a:pt x="1473008" y="397722"/>
                  <a:pt x="1467293" y="409151"/>
                </a:cubicBezTo>
                <a:cubicBezTo>
                  <a:pt x="1462281" y="419176"/>
                  <a:pt x="1463662" y="432297"/>
                  <a:pt x="1456660" y="441049"/>
                </a:cubicBezTo>
                <a:cubicBezTo>
                  <a:pt x="1388235" y="526579"/>
                  <a:pt x="1449040" y="413755"/>
                  <a:pt x="1414130" y="483579"/>
                </a:cubicBezTo>
                <a:lnTo>
                  <a:pt x="1414130" y="483579"/>
                </a:lnTo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Red-Black Tree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(functions: Deletion: RB_DELETE_FIXUP)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4" name="Oval 3"/>
          <p:cNvSpPr/>
          <p:nvPr/>
        </p:nvSpPr>
        <p:spPr bwMode="auto">
          <a:xfrm>
            <a:off x="1752600" y="1905000"/>
            <a:ext cx="457200" cy="4572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B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990600" y="25146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A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2514600" y="25146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D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1828800" y="31242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C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3276600" y="31242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E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30596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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95400" y="3048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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00200" y="3657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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33600" y="3657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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81400" y="36692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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4" name="Straight Connector 13"/>
          <p:cNvCxnSpPr>
            <a:stCxn id="4" idx="3"/>
            <a:endCxn id="5" idx="7"/>
          </p:cNvCxnSpPr>
          <p:nvPr/>
        </p:nvCxnSpPr>
        <p:spPr bwMode="auto">
          <a:xfrm flipH="1">
            <a:off x="1380845" y="2295245"/>
            <a:ext cx="438710" cy="286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4" idx="5"/>
            <a:endCxn id="6" idx="1"/>
          </p:cNvCxnSpPr>
          <p:nvPr/>
        </p:nvCxnSpPr>
        <p:spPr bwMode="auto">
          <a:xfrm>
            <a:off x="2142845" y="2295245"/>
            <a:ext cx="438710" cy="286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6" idx="3"/>
            <a:endCxn id="7" idx="7"/>
          </p:cNvCxnSpPr>
          <p:nvPr/>
        </p:nvCxnSpPr>
        <p:spPr bwMode="auto">
          <a:xfrm flipH="1">
            <a:off x="2219045" y="2904845"/>
            <a:ext cx="362510" cy="286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6" idx="5"/>
            <a:endCxn id="8" idx="1"/>
          </p:cNvCxnSpPr>
          <p:nvPr/>
        </p:nvCxnSpPr>
        <p:spPr bwMode="auto">
          <a:xfrm>
            <a:off x="2904845" y="2904845"/>
            <a:ext cx="438710" cy="286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5" idx="3"/>
            <a:endCxn id="9" idx="0"/>
          </p:cNvCxnSpPr>
          <p:nvPr/>
        </p:nvCxnSpPr>
        <p:spPr bwMode="auto">
          <a:xfrm flipH="1">
            <a:off x="952500" y="2904845"/>
            <a:ext cx="105055" cy="1548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5" idx="5"/>
            <a:endCxn id="10" idx="0"/>
          </p:cNvCxnSpPr>
          <p:nvPr/>
        </p:nvCxnSpPr>
        <p:spPr bwMode="auto">
          <a:xfrm>
            <a:off x="1380845" y="2904845"/>
            <a:ext cx="105055" cy="1431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7" idx="3"/>
            <a:endCxn id="11" idx="0"/>
          </p:cNvCxnSpPr>
          <p:nvPr/>
        </p:nvCxnSpPr>
        <p:spPr bwMode="auto">
          <a:xfrm flipH="1">
            <a:off x="1790700" y="3514445"/>
            <a:ext cx="105055" cy="1431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>
            <a:stCxn id="7" idx="5"/>
            <a:endCxn id="12" idx="0"/>
          </p:cNvCxnSpPr>
          <p:nvPr/>
        </p:nvCxnSpPr>
        <p:spPr bwMode="auto">
          <a:xfrm>
            <a:off x="2219045" y="3514445"/>
            <a:ext cx="105055" cy="1431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3124200" y="36692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sym typeface="Symbol"/>
              </a:rPr>
              <a:t>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23" name="Straight Connector 22"/>
          <p:cNvCxnSpPr>
            <a:stCxn id="8" idx="3"/>
            <a:endCxn id="22" idx="0"/>
          </p:cNvCxnSpPr>
          <p:nvPr/>
        </p:nvCxnSpPr>
        <p:spPr bwMode="auto">
          <a:xfrm flipH="1">
            <a:off x="3314700" y="3514445"/>
            <a:ext cx="28855" cy="1548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762000" y="2286000"/>
            <a:ext cx="381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prstClr val="black"/>
                </a:solidFill>
              </a:rPr>
              <a:t>x</a:t>
            </a:r>
            <a:endParaRPr lang="en-US" sz="1400" i="1" dirty="0">
              <a:solidFill>
                <a:prstClr val="black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895600" y="2286000"/>
            <a:ext cx="381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solidFill>
                  <a:prstClr val="black"/>
                </a:solidFill>
              </a:rPr>
              <a:t>w</a:t>
            </a:r>
          </a:p>
        </p:txBody>
      </p:sp>
      <p:cxnSp>
        <p:nvCxnSpPr>
          <p:cNvPr id="26" name="Straight Connector 25"/>
          <p:cNvCxnSpPr>
            <a:stCxn id="4" idx="0"/>
          </p:cNvCxnSpPr>
          <p:nvPr/>
        </p:nvCxnSpPr>
        <p:spPr bwMode="auto">
          <a:xfrm flipV="1">
            <a:off x="1981200" y="1752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>
            <a:stCxn id="8" idx="5"/>
            <a:endCxn id="13" idx="0"/>
          </p:cNvCxnSpPr>
          <p:nvPr/>
        </p:nvCxnSpPr>
        <p:spPr bwMode="auto">
          <a:xfrm>
            <a:off x="3666845" y="3514445"/>
            <a:ext cx="105055" cy="1548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3505200" y="2133600"/>
            <a:ext cx="1600200" cy="0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chemeClr val="tx2">
                <a:lumMod val="60000"/>
                <a:lumOff val="40000"/>
              </a:schemeClr>
            </a:solidFill>
            <a:prstDash val="sysDot"/>
            <a:round/>
            <a:headEnd type="none" w="med" len="med"/>
            <a:tailEnd type="stealth" w="med" len="lg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2581556" y="1780401"/>
            <a:ext cx="36668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Re-coloring &amp; RIGHT_ROTATE(T, w)</a:t>
            </a:r>
            <a:endParaRPr lang="en-US" sz="1200" dirty="0"/>
          </a:p>
        </p:txBody>
      </p:sp>
      <p:sp>
        <p:nvSpPr>
          <p:cNvPr id="31" name="Oval 30"/>
          <p:cNvSpPr/>
          <p:nvPr/>
        </p:nvSpPr>
        <p:spPr bwMode="auto">
          <a:xfrm>
            <a:off x="5791200" y="1905000"/>
            <a:ext cx="457200" cy="4572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B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5029200" y="25146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A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6553200" y="25146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C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800600" y="30596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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334000" y="3048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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36" name="Straight Connector 35"/>
          <p:cNvCxnSpPr>
            <a:stCxn id="31" idx="3"/>
            <a:endCxn id="32" idx="7"/>
          </p:cNvCxnSpPr>
          <p:nvPr/>
        </p:nvCxnSpPr>
        <p:spPr bwMode="auto">
          <a:xfrm flipH="1">
            <a:off x="5419445" y="2295245"/>
            <a:ext cx="438710" cy="286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31" idx="5"/>
            <a:endCxn id="33" idx="1"/>
          </p:cNvCxnSpPr>
          <p:nvPr/>
        </p:nvCxnSpPr>
        <p:spPr bwMode="auto">
          <a:xfrm>
            <a:off x="6181445" y="2295245"/>
            <a:ext cx="438710" cy="286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>
            <a:stCxn id="32" idx="3"/>
            <a:endCxn id="34" idx="0"/>
          </p:cNvCxnSpPr>
          <p:nvPr/>
        </p:nvCxnSpPr>
        <p:spPr bwMode="auto">
          <a:xfrm flipH="1">
            <a:off x="4991100" y="2904845"/>
            <a:ext cx="105055" cy="1548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>
            <a:stCxn id="32" idx="5"/>
            <a:endCxn id="35" idx="0"/>
          </p:cNvCxnSpPr>
          <p:nvPr/>
        </p:nvCxnSpPr>
        <p:spPr bwMode="auto">
          <a:xfrm>
            <a:off x="5419445" y="2904845"/>
            <a:ext cx="105055" cy="1431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>
            <a:stCxn id="31" idx="0"/>
          </p:cNvCxnSpPr>
          <p:nvPr/>
        </p:nvCxnSpPr>
        <p:spPr bwMode="auto">
          <a:xfrm flipV="1">
            <a:off x="6019800" y="1752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" name="Oval 40"/>
          <p:cNvSpPr/>
          <p:nvPr/>
        </p:nvSpPr>
        <p:spPr bwMode="auto">
          <a:xfrm>
            <a:off x="7239000" y="31242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D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7848600" y="37338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E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8153400" y="42788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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696200" y="42788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sym typeface="Symbol"/>
              </a:rPr>
              <a:t>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46" name="Straight Connector 45"/>
          <p:cNvCxnSpPr>
            <a:stCxn id="43" idx="3"/>
            <a:endCxn id="45" idx="0"/>
          </p:cNvCxnSpPr>
          <p:nvPr/>
        </p:nvCxnSpPr>
        <p:spPr bwMode="auto">
          <a:xfrm flipH="1">
            <a:off x="7886700" y="4124045"/>
            <a:ext cx="28855" cy="1548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>
            <a:stCxn id="43" idx="5"/>
            <a:endCxn id="44" idx="0"/>
          </p:cNvCxnSpPr>
          <p:nvPr/>
        </p:nvCxnSpPr>
        <p:spPr bwMode="auto">
          <a:xfrm>
            <a:off x="8238845" y="4124045"/>
            <a:ext cx="105055" cy="1548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>
            <a:stCxn id="33" idx="5"/>
            <a:endCxn id="41" idx="1"/>
          </p:cNvCxnSpPr>
          <p:nvPr/>
        </p:nvCxnSpPr>
        <p:spPr bwMode="auto">
          <a:xfrm>
            <a:off x="6943445" y="2904845"/>
            <a:ext cx="362510" cy="286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>
            <a:stCxn id="41" idx="5"/>
            <a:endCxn id="43" idx="1"/>
          </p:cNvCxnSpPr>
          <p:nvPr/>
        </p:nvCxnSpPr>
        <p:spPr bwMode="auto">
          <a:xfrm>
            <a:off x="7629245" y="3514445"/>
            <a:ext cx="286310" cy="286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2" name="TextBox 51"/>
          <p:cNvSpPr txBox="1"/>
          <p:nvPr/>
        </p:nvSpPr>
        <p:spPr>
          <a:xfrm>
            <a:off x="6248400" y="31242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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010400" y="37454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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55" name="Straight Connector 54"/>
          <p:cNvCxnSpPr>
            <a:stCxn id="33" idx="3"/>
            <a:endCxn id="52" idx="0"/>
          </p:cNvCxnSpPr>
          <p:nvPr/>
        </p:nvCxnSpPr>
        <p:spPr bwMode="auto">
          <a:xfrm flipH="1">
            <a:off x="6438900" y="2904845"/>
            <a:ext cx="181255" cy="2193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Connector 56"/>
          <p:cNvCxnSpPr>
            <a:stCxn id="41" idx="3"/>
            <a:endCxn id="53" idx="0"/>
          </p:cNvCxnSpPr>
          <p:nvPr/>
        </p:nvCxnSpPr>
        <p:spPr bwMode="auto">
          <a:xfrm flipH="1">
            <a:off x="7200900" y="3514445"/>
            <a:ext cx="105055" cy="2310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8" name="TextBox 57"/>
          <p:cNvSpPr txBox="1"/>
          <p:nvPr/>
        </p:nvSpPr>
        <p:spPr>
          <a:xfrm>
            <a:off x="685799" y="4191000"/>
            <a:ext cx="70866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Case 3) x’s sibling w is black, w’ left child is red, and w’s right child is black</a:t>
            </a:r>
            <a:endParaRPr lang="en-US" sz="1400" dirty="0"/>
          </a:p>
        </p:txBody>
      </p:sp>
      <p:sp>
        <p:nvSpPr>
          <p:cNvPr id="59" name="TextBox 58"/>
          <p:cNvSpPr txBox="1"/>
          <p:nvPr/>
        </p:nvSpPr>
        <p:spPr>
          <a:xfrm>
            <a:off x="6858000" y="2283023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prstClr val="black"/>
                </a:solidFill>
              </a:rPr>
              <a:t> new w</a:t>
            </a:r>
            <a:endParaRPr lang="en-US" sz="1400" i="1" dirty="0">
              <a:solidFill>
                <a:prstClr val="black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800600" y="2286000"/>
            <a:ext cx="381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prstClr val="black"/>
                </a:solidFill>
              </a:rPr>
              <a:t>x</a:t>
            </a:r>
            <a:endParaRPr lang="en-US" sz="1400" i="1" dirty="0">
              <a:solidFill>
                <a:prstClr val="black"/>
              </a:solidFill>
            </a:endParaRPr>
          </a:p>
        </p:txBody>
      </p:sp>
      <p:sp>
        <p:nvSpPr>
          <p:cNvPr id="61" name="Curved Left Arrow 60"/>
          <p:cNvSpPr/>
          <p:nvPr/>
        </p:nvSpPr>
        <p:spPr bwMode="auto">
          <a:xfrm>
            <a:off x="3276600" y="2438400"/>
            <a:ext cx="228600" cy="543856"/>
          </a:xfrm>
          <a:prstGeom prst="curvedLef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447800" y="4572000"/>
            <a:ext cx="6248400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1200" kern="0" dirty="0">
                <a:solidFill>
                  <a:srgbClr val="FF0000"/>
                </a:solidFill>
                <a:latin typeface="Courier New"/>
                <a:ea typeface="Times New Roman"/>
                <a:cs typeface="Times New Roman"/>
              </a:rPr>
              <a:t>12</a:t>
            </a:r>
            <a:r>
              <a:rPr lang="en-US" sz="12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else if w-&gt;right-&gt;color == BLACK</a:t>
            </a:r>
            <a:endParaRPr lang="en-US" sz="12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12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{</a:t>
            </a:r>
            <a:endParaRPr lang="en-US" sz="12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1200" kern="0" dirty="0">
                <a:solidFill>
                  <a:srgbClr val="FF0000"/>
                </a:solidFill>
                <a:latin typeface="Courier New"/>
                <a:ea typeface="Times New Roman"/>
                <a:cs typeface="Times New Roman"/>
              </a:rPr>
              <a:t>13</a:t>
            </a:r>
            <a:r>
              <a:rPr lang="en-US" sz="12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	w-&gt;left-&gt;color = BLACK;      </a:t>
            </a:r>
            <a:r>
              <a:rPr lang="en-US" altLang="ko-KR" sz="1200" kern="0" dirty="0">
                <a:solidFill>
                  <a:sysClr val="windowText" lastClr="000000"/>
                </a:solidFill>
                <a:latin typeface="Calibri"/>
                <a:ea typeface="MS Mincho"/>
                <a:cs typeface="MS Mincho"/>
              </a:rPr>
              <a:t>//</a:t>
            </a:r>
            <a:r>
              <a:rPr lang="en-US" sz="12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  Case 3</a:t>
            </a:r>
            <a:endParaRPr lang="en-US" sz="12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1200" kern="0" dirty="0">
                <a:solidFill>
                  <a:srgbClr val="FF0000"/>
                </a:solidFill>
                <a:latin typeface="Courier New"/>
                <a:ea typeface="Times New Roman"/>
                <a:cs typeface="Times New Roman"/>
              </a:rPr>
              <a:t>14</a:t>
            </a:r>
            <a:r>
              <a:rPr lang="en-US" sz="12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	w-&gt;color = RED;              </a:t>
            </a:r>
            <a:r>
              <a:rPr lang="en-US" altLang="ko-KR" sz="1200" kern="0" dirty="0">
                <a:solidFill>
                  <a:sysClr val="windowText" lastClr="000000"/>
                </a:solidFill>
                <a:latin typeface="Calibri"/>
                <a:ea typeface="MS Mincho"/>
                <a:cs typeface="MS Mincho"/>
              </a:rPr>
              <a:t>//</a:t>
            </a:r>
            <a:r>
              <a:rPr lang="en-US" sz="12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  Case 3</a:t>
            </a:r>
            <a:endParaRPr lang="en-US" sz="12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1200" kern="0" dirty="0">
                <a:solidFill>
                  <a:srgbClr val="FF0000"/>
                </a:solidFill>
                <a:latin typeface="Courier New"/>
                <a:ea typeface="Times New Roman"/>
                <a:cs typeface="Times New Roman"/>
              </a:rPr>
              <a:t>15</a:t>
            </a:r>
            <a:r>
              <a:rPr lang="en-US" sz="12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	RIGHT_ROTATE(T, w)           </a:t>
            </a:r>
            <a:r>
              <a:rPr lang="en-US" altLang="ko-KR" sz="1200" kern="0" dirty="0">
                <a:solidFill>
                  <a:sysClr val="windowText" lastClr="000000"/>
                </a:solidFill>
                <a:latin typeface="Calibri"/>
                <a:ea typeface="MS Mincho"/>
                <a:cs typeface="MS Mincho"/>
              </a:rPr>
              <a:t>//</a:t>
            </a:r>
            <a:r>
              <a:rPr lang="en-US" sz="12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  Case 3</a:t>
            </a:r>
            <a:endParaRPr lang="en-US" sz="12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1200" kern="0" dirty="0">
                <a:solidFill>
                  <a:srgbClr val="FF0000"/>
                </a:solidFill>
                <a:latin typeface="Courier New"/>
                <a:ea typeface="Times New Roman"/>
                <a:cs typeface="Times New Roman"/>
              </a:rPr>
              <a:t>16</a:t>
            </a:r>
            <a:r>
              <a:rPr lang="en-US" sz="12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	w = x-&gt;parent-&gt;right;        </a:t>
            </a:r>
            <a:r>
              <a:rPr lang="en-US" altLang="ko-KR" sz="1200" kern="0" dirty="0">
                <a:solidFill>
                  <a:sysClr val="windowText" lastClr="000000"/>
                </a:solidFill>
                <a:latin typeface="Calibri"/>
                <a:ea typeface="MS Mincho"/>
                <a:cs typeface="MS Mincho"/>
              </a:rPr>
              <a:t>//</a:t>
            </a:r>
            <a:r>
              <a:rPr lang="en-US" sz="12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  Case 3</a:t>
            </a:r>
            <a:endParaRPr lang="en-US" sz="12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12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}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94695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Red-Black Tree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(functions: Deletion: RB_DELETE_FIXUP)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Case 4: </a:t>
            </a:r>
            <a:r>
              <a:rPr lang="en-US" i="1" dirty="0"/>
              <a:t>w </a:t>
            </a:r>
            <a:r>
              <a:rPr lang="en-US" dirty="0"/>
              <a:t>is black, </a:t>
            </a:r>
            <a:r>
              <a:rPr lang="en-US" i="1" dirty="0" smtClean="0"/>
              <a:t>w</a:t>
            </a:r>
            <a:r>
              <a:rPr lang="en-US" dirty="0" smtClean="0"/>
              <a:t>’s </a:t>
            </a:r>
            <a:r>
              <a:rPr lang="en-US" dirty="0"/>
              <a:t>left child is black, and </a:t>
            </a:r>
            <a:r>
              <a:rPr lang="en-US" i="1" dirty="0" smtClean="0"/>
              <a:t>w</a:t>
            </a:r>
            <a:r>
              <a:rPr lang="en-US" dirty="0" smtClean="0"/>
              <a:t>’s </a:t>
            </a:r>
            <a:r>
              <a:rPr lang="en-US" dirty="0"/>
              <a:t>right child is </a:t>
            </a:r>
            <a:r>
              <a:rPr lang="en-US" dirty="0" smtClean="0"/>
              <a:t>red.</a:t>
            </a:r>
          </a:p>
          <a:p>
            <a:pPr lvl="1"/>
            <a:r>
              <a:rPr lang="en-US" dirty="0" smtClean="0"/>
              <a:t>Make </a:t>
            </a:r>
            <a:r>
              <a:rPr lang="en-US" dirty="0"/>
              <a:t>w be </a:t>
            </a:r>
            <a:r>
              <a:rPr lang="en-US" dirty="0" smtClean="0"/>
              <a:t>x’s parent's </a:t>
            </a:r>
            <a:r>
              <a:rPr lang="en-US" dirty="0"/>
              <a:t>color (c).</a:t>
            </a:r>
          </a:p>
          <a:p>
            <a:pPr lvl="1"/>
            <a:r>
              <a:rPr lang="en-US" dirty="0" smtClean="0"/>
              <a:t>Make x’s parents' color black </a:t>
            </a:r>
            <a:r>
              <a:rPr lang="en-US" dirty="0"/>
              <a:t>and </a:t>
            </a:r>
            <a:r>
              <a:rPr lang="en-US" dirty="0" err="1"/>
              <a:t>w</a:t>
            </a:r>
            <a:r>
              <a:rPr lang="en-US" dirty="0" err="1" smtClean="0"/>
              <a:t>’s</a:t>
            </a:r>
            <a:r>
              <a:rPr lang="en-US" dirty="0" smtClean="0"/>
              <a:t> </a:t>
            </a:r>
            <a:r>
              <a:rPr lang="en-US" dirty="0"/>
              <a:t>right child black.</a:t>
            </a:r>
          </a:p>
          <a:p>
            <a:pPr lvl="1"/>
            <a:r>
              <a:rPr lang="en-US" dirty="0" smtClean="0"/>
              <a:t>Then </a:t>
            </a:r>
            <a:r>
              <a:rPr lang="en-US" dirty="0"/>
              <a:t>left rotate on </a:t>
            </a:r>
            <a:r>
              <a:rPr lang="en-US" dirty="0" smtClean="0"/>
              <a:t>x-&gt;parent.</a:t>
            </a:r>
            <a:endParaRPr lang="en-US" dirty="0"/>
          </a:p>
          <a:p>
            <a:pPr lvl="1"/>
            <a:r>
              <a:rPr lang="en-US" dirty="0" smtClean="0"/>
              <a:t>Remove </a:t>
            </a:r>
            <a:r>
              <a:rPr lang="en-US" dirty="0"/>
              <a:t>the extra black on x (⇒ x is now singly black) without </a:t>
            </a:r>
            <a:r>
              <a:rPr lang="en-US" dirty="0" smtClean="0"/>
              <a:t>violating any </a:t>
            </a:r>
            <a:r>
              <a:rPr lang="en-US" dirty="0"/>
              <a:t>red-black properties.</a:t>
            </a:r>
          </a:p>
          <a:p>
            <a:pPr lvl="1"/>
            <a:r>
              <a:rPr lang="en-US" dirty="0" smtClean="0"/>
              <a:t>All </a:t>
            </a:r>
            <a:r>
              <a:rPr lang="en-US" dirty="0"/>
              <a:t>done. Setting x to root causes the loop to terminate.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15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Freeform 56"/>
          <p:cNvSpPr/>
          <p:nvPr/>
        </p:nvSpPr>
        <p:spPr bwMode="auto">
          <a:xfrm>
            <a:off x="1664460" y="1839433"/>
            <a:ext cx="1521750" cy="1233376"/>
          </a:xfrm>
          <a:custGeom>
            <a:avLst/>
            <a:gdLst>
              <a:gd name="connsiteX0" fmla="*/ 121810 w 1521750"/>
              <a:gd name="connsiteY0" fmla="*/ 0 h 1233376"/>
              <a:gd name="connsiteX1" fmla="*/ 121810 w 1521750"/>
              <a:gd name="connsiteY1" fmla="*/ 0 h 1233376"/>
              <a:gd name="connsiteX2" fmla="*/ 47382 w 1521750"/>
              <a:gd name="connsiteY2" fmla="*/ 63795 h 1233376"/>
              <a:gd name="connsiteX3" fmla="*/ 36749 w 1521750"/>
              <a:gd name="connsiteY3" fmla="*/ 95693 h 1233376"/>
              <a:gd name="connsiteX4" fmla="*/ 15484 w 1521750"/>
              <a:gd name="connsiteY4" fmla="*/ 127590 h 1233376"/>
              <a:gd name="connsiteX5" fmla="*/ 15484 w 1521750"/>
              <a:gd name="connsiteY5" fmla="*/ 329609 h 1233376"/>
              <a:gd name="connsiteX6" fmla="*/ 36749 w 1521750"/>
              <a:gd name="connsiteY6" fmla="*/ 393404 h 1233376"/>
              <a:gd name="connsiteX7" fmla="*/ 68647 w 1521750"/>
              <a:gd name="connsiteY7" fmla="*/ 414669 h 1233376"/>
              <a:gd name="connsiteX8" fmla="*/ 89912 w 1521750"/>
              <a:gd name="connsiteY8" fmla="*/ 457200 h 1233376"/>
              <a:gd name="connsiteX9" fmla="*/ 100545 w 1521750"/>
              <a:gd name="connsiteY9" fmla="*/ 489097 h 1233376"/>
              <a:gd name="connsiteX10" fmla="*/ 143075 w 1521750"/>
              <a:gd name="connsiteY10" fmla="*/ 552893 h 1233376"/>
              <a:gd name="connsiteX11" fmla="*/ 164340 w 1521750"/>
              <a:gd name="connsiteY11" fmla="*/ 584790 h 1233376"/>
              <a:gd name="connsiteX12" fmla="*/ 185605 w 1521750"/>
              <a:gd name="connsiteY12" fmla="*/ 616688 h 1233376"/>
              <a:gd name="connsiteX13" fmla="*/ 217503 w 1521750"/>
              <a:gd name="connsiteY13" fmla="*/ 648586 h 1233376"/>
              <a:gd name="connsiteX14" fmla="*/ 249400 w 1521750"/>
              <a:gd name="connsiteY14" fmla="*/ 712381 h 1233376"/>
              <a:gd name="connsiteX15" fmla="*/ 270666 w 1521750"/>
              <a:gd name="connsiteY15" fmla="*/ 733646 h 1233376"/>
              <a:gd name="connsiteX16" fmla="*/ 291931 w 1521750"/>
              <a:gd name="connsiteY16" fmla="*/ 765544 h 1233376"/>
              <a:gd name="connsiteX17" fmla="*/ 376991 w 1521750"/>
              <a:gd name="connsiteY17" fmla="*/ 839972 h 1233376"/>
              <a:gd name="connsiteX18" fmla="*/ 398256 w 1521750"/>
              <a:gd name="connsiteY18" fmla="*/ 871869 h 1233376"/>
              <a:gd name="connsiteX19" fmla="*/ 440787 w 1521750"/>
              <a:gd name="connsiteY19" fmla="*/ 893134 h 1233376"/>
              <a:gd name="connsiteX20" fmla="*/ 504582 w 1521750"/>
              <a:gd name="connsiteY20" fmla="*/ 925032 h 1233376"/>
              <a:gd name="connsiteX21" fmla="*/ 525847 w 1521750"/>
              <a:gd name="connsiteY21" fmla="*/ 956930 h 1233376"/>
              <a:gd name="connsiteX22" fmla="*/ 621540 w 1521750"/>
              <a:gd name="connsiteY22" fmla="*/ 1020725 h 1233376"/>
              <a:gd name="connsiteX23" fmla="*/ 685335 w 1521750"/>
              <a:gd name="connsiteY23" fmla="*/ 1063255 h 1233376"/>
              <a:gd name="connsiteX24" fmla="*/ 717233 w 1521750"/>
              <a:gd name="connsiteY24" fmla="*/ 1084520 h 1233376"/>
              <a:gd name="connsiteX25" fmla="*/ 812926 w 1521750"/>
              <a:gd name="connsiteY25" fmla="*/ 1116418 h 1233376"/>
              <a:gd name="connsiteX26" fmla="*/ 844824 w 1521750"/>
              <a:gd name="connsiteY26" fmla="*/ 1127051 h 1233376"/>
              <a:gd name="connsiteX27" fmla="*/ 887354 w 1521750"/>
              <a:gd name="connsiteY27" fmla="*/ 1137683 h 1233376"/>
              <a:gd name="connsiteX28" fmla="*/ 993680 w 1521750"/>
              <a:gd name="connsiteY28" fmla="*/ 1201479 h 1233376"/>
              <a:gd name="connsiteX29" fmla="*/ 1068107 w 1521750"/>
              <a:gd name="connsiteY29" fmla="*/ 1212111 h 1233376"/>
              <a:gd name="connsiteX30" fmla="*/ 1163800 w 1521750"/>
              <a:gd name="connsiteY30" fmla="*/ 1233376 h 1233376"/>
              <a:gd name="connsiteX31" fmla="*/ 1280759 w 1521750"/>
              <a:gd name="connsiteY31" fmla="*/ 1222744 h 1233376"/>
              <a:gd name="connsiteX32" fmla="*/ 1312656 w 1521750"/>
              <a:gd name="connsiteY32" fmla="*/ 1212111 h 1233376"/>
              <a:gd name="connsiteX33" fmla="*/ 1355187 w 1521750"/>
              <a:gd name="connsiteY33" fmla="*/ 1201479 h 1233376"/>
              <a:gd name="connsiteX34" fmla="*/ 1387084 w 1521750"/>
              <a:gd name="connsiteY34" fmla="*/ 1180214 h 1233376"/>
              <a:gd name="connsiteX35" fmla="*/ 1418982 w 1521750"/>
              <a:gd name="connsiteY35" fmla="*/ 1169581 h 1233376"/>
              <a:gd name="connsiteX36" fmla="*/ 1472145 w 1521750"/>
              <a:gd name="connsiteY36" fmla="*/ 1127051 h 1233376"/>
              <a:gd name="connsiteX37" fmla="*/ 1504042 w 1521750"/>
              <a:gd name="connsiteY37" fmla="*/ 925032 h 1233376"/>
              <a:gd name="connsiteX38" fmla="*/ 1482777 w 1521750"/>
              <a:gd name="connsiteY38" fmla="*/ 893134 h 1233376"/>
              <a:gd name="connsiteX39" fmla="*/ 1429614 w 1521750"/>
              <a:gd name="connsiteY39" fmla="*/ 797441 h 1233376"/>
              <a:gd name="connsiteX40" fmla="*/ 1376452 w 1521750"/>
              <a:gd name="connsiteY40" fmla="*/ 701748 h 1233376"/>
              <a:gd name="connsiteX41" fmla="*/ 1355187 w 1521750"/>
              <a:gd name="connsiteY41" fmla="*/ 669851 h 1233376"/>
              <a:gd name="connsiteX42" fmla="*/ 1312656 w 1521750"/>
              <a:gd name="connsiteY42" fmla="*/ 627320 h 1233376"/>
              <a:gd name="connsiteX43" fmla="*/ 1280759 w 1521750"/>
              <a:gd name="connsiteY43" fmla="*/ 595423 h 1233376"/>
              <a:gd name="connsiteX44" fmla="*/ 1259493 w 1521750"/>
              <a:gd name="connsiteY44" fmla="*/ 563525 h 1233376"/>
              <a:gd name="connsiteX45" fmla="*/ 1195698 w 1521750"/>
              <a:gd name="connsiteY45" fmla="*/ 499730 h 1233376"/>
              <a:gd name="connsiteX46" fmla="*/ 1163800 w 1521750"/>
              <a:gd name="connsiteY46" fmla="*/ 457200 h 1233376"/>
              <a:gd name="connsiteX47" fmla="*/ 1131903 w 1521750"/>
              <a:gd name="connsiteY47" fmla="*/ 425302 h 1233376"/>
              <a:gd name="connsiteX48" fmla="*/ 1110638 w 1521750"/>
              <a:gd name="connsiteY48" fmla="*/ 393404 h 1233376"/>
              <a:gd name="connsiteX49" fmla="*/ 1046842 w 1521750"/>
              <a:gd name="connsiteY49" fmla="*/ 329609 h 1233376"/>
              <a:gd name="connsiteX50" fmla="*/ 1025577 w 1521750"/>
              <a:gd name="connsiteY50" fmla="*/ 297711 h 1233376"/>
              <a:gd name="connsiteX51" fmla="*/ 983047 w 1521750"/>
              <a:gd name="connsiteY51" fmla="*/ 276446 h 1233376"/>
              <a:gd name="connsiteX52" fmla="*/ 919252 w 1521750"/>
              <a:gd name="connsiteY52" fmla="*/ 223283 h 1233376"/>
              <a:gd name="connsiteX53" fmla="*/ 844824 w 1521750"/>
              <a:gd name="connsiteY53" fmla="*/ 202018 h 1233376"/>
              <a:gd name="connsiteX54" fmla="*/ 781028 w 1521750"/>
              <a:gd name="connsiteY54" fmla="*/ 180753 h 1233376"/>
              <a:gd name="connsiteX55" fmla="*/ 717233 w 1521750"/>
              <a:gd name="connsiteY55" fmla="*/ 159488 h 1233376"/>
              <a:gd name="connsiteX56" fmla="*/ 653438 w 1521750"/>
              <a:gd name="connsiteY56" fmla="*/ 138223 h 1233376"/>
              <a:gd name="connsiteX57" fmla="*/ 589642 w 1521750"/>
              <a:gd name="connsiteY57" fmla="*/ 127590 h 1233376"/>
              <a:gd name="connsiteX58" fmla="*/ 493949 w 1521750"/>
              <a:gd name="connsiteY58" fmla="*/ 85060 h 1233376"/>
              <a:gd name="connsiteX59" fmla="*/ 430154 w 1521750"/>
              <a:gd name="connsiteY59" fmla="*/ 63795 h 1233376"/>
              <a:gd name="connsiteX60" fmla="*/ 334461 w 1521750"/>
              <a:gd name="connsiteY60" fmla="*/ 21265 h 1233376"/>
              <a:gd name="connsiteX61" fmla="*/ 302563 w 1521750"/>
              <a:gd name="connsiteY61" fmla="*/ 10632 h 1233376"/>
              <a:gd name="connsiteX62" fmla="*/ 270666 w 1521750"/>
              <a:gd name="connsiteY62" fmla="*/ 0 h 1233376"/>
              <a:gd name="connsiteX63" fmla="*/ 185605 w 1521750"/>
              <a:gd name="connsiteY63" fmla="*/ 10632 h 1233376"/>
              <a:gd name="connsiteX64" fmla="*/ 121810 w 1521750"/>
              <a:gd name="connsiteY64" fmla="*/ 0 h 1233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1521750" h="1233376">
                <a:moveTo>
                  <a:pt x="121810" y="0"/>
                </a:moveTo>
                <a:lnTo>
                  <a:pt x="121810" y="0"/>
                </a:lnTo>
                <a:cubicBezTo>
                  <a:pt x="97001" y="21265"/>
                  <a:pt x="69091" y="39373"/>
                  <a:pt x="47382" y="63795"/>
                </a:cubicBezTo>
                <a:cubicBezTo>
                  <a:pt x="39936" y="72172"/>
                  <a:pt x="41761" y="85668"/>
                  <a:pt x="36749" y="95693"/>
                </a:cubicBezTo>
                <a:cubicBezTo>
                  <a:pt x="31034" y="107122"/>
                  <a:pt x="22572" y="116958"/>
                  <a:pt x="15484" y="127590"/>
                </a:cubicBezTo>
                <a:cubicBezTo>
                  <a:pt x="-5755" y="212551"/>
                  <a:pt x="-4560" y="189300"/>
                  <a:pt x="15484" y="329609"/>
                </a:cubicBezTo>
                <a:cubicBezTo>
                  <a:pt x="18654" y="351799"/>
                  <a:pt x="18098" y="380970"/>
                  <a:pt x="36749" y="393404"/>
                </a:cubicBezTo>
                <a:lnTo>
                  <a:pt x="68647" y="414669"/>
                </a:lnTo>
                <a:cubicBezTo>
                  <a:pt x="75735" y="428846"/>
                  <a:pt x="83668" y="442631"/>
                  <a:pt x="89912" y="457200"/>
                </a:cubicBezTo>
                <a:cubicBezTo>
                  <a:pt x="94327" y="467501"/>
                  <a:pt x="95102" y="479300"/>
                  <a:pt x="100545" y="489097"/>
                </a:cubicBezTo>
                <a:cubicBezTo>
                  <a:pt x="112957" y="511438"/>
                  <a:pt x="128898" y="531628"/>
                  <a:pt x="143075" y="552893"/>
                </a:cubicBezTo>
                <a:lnTo>
                  <a:pt x="164340" y="584790"/>
                </a:lnTo>
                <a:cubicBezTo>
                  <a:pt x="171428" y="595423"/>
                  <a:pt x="176569" y="607652"/>
                  <a:pt x="185605" y="616688"/>
                </a:cubicBezTo>
                <a:lnTo>
                  <a:pt x="217503" y="648586"/>
                </a:lnTo>
                <a:cubicBezTo>
                  <a:pt x="228732" y="682275"/>
                  <a:pt x="225845" y="682937"/>
                  <a:pt x="249400" y="712381"/>
                </a:cubicBezTo>
                <a:cubicBezTo>
                  <a:pt x="255662" y="720209"/>
                  <a:pt x="264404" y="725818"/>
                  <a:pt x="270666" y="733646"/>
                </a:cubicBezTo>
                <a:cubicBezTo>
                  <a:pt x="278649" y="743625"/>
                  <a:pt x="283516" y="755927"/>
                  <a:pt x="291931" y="765544"/>
                </a:cubicBezTo>
                <a:cubicBezTo>
                  <a:pt x="335470" y="815304"/>
                  <a:pt x="333755" y="811148"/>
                  <a:pt x="376991" y="839972"/>
                </a:cubicBezTo>
                <a:cubicBezTo>
                  <a:pt x="384079" y="850604"/>
                  <a:pt x="388439" y="863689"/>
                  <a:pt x="398256" y="871869"/>
                </a:cubicBezTo>
                <a:cubicBezTo>
                  <a:pt x="410433" y="882016"/>
                  <a:pt x="427025" y="885270"/>
                  <a:pt x="440787" y="893134"/>
                </a:cubicBezTo>
                <a:cubicBezTo>
                  <a:pt x="498502" y="926114"/>
                  <a:pt x="446096" y="905538"/>
                  <a:pt x="504582" y="925032"/>
                </a:cubicBezTo>
                <a:cubicBezTo>
                  <a:pt x="511670" y="935665"/>
                  <a:pt x="516230" y="948515"/>
                  <a:pt x="525847" y="956930"/>
                </a:cubicBezTo>
                <a:cubicBezTo>
                  <a:pt x="525851" y="956933"/>
                  <a:pt x="605589" y="1010091"/>
                  <a:pt x="621540" y="1020725"/>
                </a:cubicBezTo>
                <a:lnTo>
                  <a:pt x="685335" y="1063255"/>
                </a:lnTo>
                <a:cubicBezTo>
                  <a:pt x="695968" y="1070343"/>
                  <a:pt x="705110" y="1080479"/>
                  <a:pt x="717233" y="1084520"/>
                </a:cubicBezTo>
                <a:lnTo>
                  <a:pt x="812926" y="1116418"/>
                </a:lnTo>
                <a:cubicBezTo>
                  <a:pt x="823559" y="1119962"/>
                  <a:pt x="833951" y="1124333"/>
                  <a:pt x="844824" y="1127051"/>
                </a:cubicBezTo>
                <a:lnTo>
                  <a:pt x="887354" y="1137683"/>
                </a:lnTo>
                <a:cubicBezTo>
                  <a:pt x="903513" y="1148456"/>
                  <a:pt x="966012" y="1193933"/>
                  <a:pt x="993680" y="1201479"/>
                </a:cubicBezTo>
                <a:cubicBezTo>
                  <a:pt x="1017858" y="1208073"/>
                  <a:pt x="1043338" y="1208300"/>
                  <a:pt x="1068107" y="1212111"/>
                </a:cubicBezTo>
                <a:cubicBezTo>
                  <a:pt x="1137609" y="1222804"/>
                  <a:pt x="1114231" y="1216854"/>
                  <a:pt x="1163800" y="1233376"/>
                </a:cubicBezTo>
                <a:cubicBezTo>
                  <a:pt x="1202786" y="1229832"/>
                  <a:pt x="1242005" y="1228280"/>
                  <a:pt x="1280759" y="1222744"/>
                </a:cubicBezTo>
                <a:cubicBezTo>
                  <a:pt x="1291854" y="1221159"/>
                  <a:pt x="1301880" y="1215190"/>
                  <a:pt x="1312656" y="1212111"/>
                </a:cubicBezTo>
                <a:cubicBezTo>
                  <a:pt x="1326707" y="1208096"/>
                  <a:pt x="1341010" y="1205023"/>
                  <a:pt x="1355187" y="1201479"/>
                </a:cubicBezTo>
                <a:cubicBezTo>
                  <a:pt x="1365819" y="1194391"/>
                  <a:pt x="1375655" y="1185929"/>
                  <a:pt x="1387084" y="1180214"/>
                </a:cubicBezTo>
                <a:cubicBezTo>
                  <a:pt x="1397109" y="1175202"/>
                  <a:pt x="1410230" y="1176583"/>
                  <a:pt x="1418982" y="1169581"/>
                </a:cubicBezTo>
                <a:cubicBezTo>
                  <a:pt x="1487685" y="1114618"/>
                  <a:pt x="1391971" y="1153774"/>
                  <a:pt x="1472145" y="1127051"/>
                </a:cubicBezTo>
                <a:cubicBezTo>
                  <a:pt x="1532494" y="1036526"/>
                  <a:pt x="1530763" y="1067545"/>
                  <a:pt x="1504042" y="925032"/>
                </a:cubicBezTo>
                <a:cubicBezTo>
                  <a:pt x="1501687" y="912472"/>
                  <a:pt x="1489865" y="903767"/>
                  <a:pt x="1482777" y="893134"/>
                </a:cubicBezTo>
                <a:cubicBezTo>
                  <a:pt x="1456757" y="815074"/>
                  <a:pt x="1477362" y="845189"/>
                  <a:pt x="1429614" y="797441"/>
                </a:cubicBezTo>
                <a:cubicBezTo>
                  <a:pt x="1410900" y="741299"/>
                  <a:pt x="1425198" y="774868"/>
                  <a:pt x="1376452" y="701748"/>
                </a:cubicBezTo>
                <a:cubicBezTo>
                  <a:pt x="1369364" y="691116"/>
                  <a:pt x="1364223" y="678887"/>
                  <a:pt x="1355187" y="669851"/>
                </a:cubicBezTo>
                <a:lnTo>
                  <a:pt x="1312656" y="627320"/>
                </a:lnTo>
                <a:cubicBezTo>
                  <a:pt x="1302024" y="616688"/>
                  <a:pt x="1289100" y="607934"/>
                  <a:pt x="1280759" y="595423"/>
                </a:cubicBezTo>
                <a:cubicBezTo>
                  <a:pt x="1273670" y="584790"/>
                  <a:pt x="1267983" y="573076"/>
                  <a:pt x="1259493" y="563525"/>
                </a:cubicBezTo>
                <a:cubicBezTo>
                  <a:pt x="1239513" y="541048"/>
                  <a:pt x="1213742" y="523788"/>
                  <a:pt x="1195698" y="499730"/>
                </a:cubicBezTo>
                <a:cubicBezTo>
                  <a:pt x="1185065" y="485553"/>
                  <a:pt x="1175333" y="470655"/>
                  <a:pt x="1163800" y="457200"/>
                </a:cubicBezTo>
                <a:cubicBezTo>
                  <a:pt x="1154014" y="445783"/>
                  <a:pt x="1141529" y="436854"/>
                  <a:pt x="1131903" y="425302"/>
                </a:cubicBezTo>
                <a:cubicBezTo>
                  <a:pt x="1123722" y="415485"/>
                  <a:pt x="1119128" y="402955"/>
                  <a:pt x="1110638" y="393404"/>
                </a:cubicBezTo>
                <a:cubicBezTo>
                  <a:pt x="1090658" y="370927"/>
                  <a:pt x="1063524" y="354632"/>
                  <a:pt x="1046842" y="329609"/>
                </a:cubicBezTo>
                <a:cubicBezTo>
                  <a:pt x="1039754" y="318976"/>
                  <a:pt x="1035394" y="305892"/>
                  <a:pt x="1025577" y="297711"/>
                </a:cubicBezTo>
                <a:cubicBezTo>
                  <a:pt x="1013401" y="287564"/>
                  <a:pt x="996809" y="284310"/>
                  <a:pt x="983047" y="276446"/>
                </a:cubicBezTo>
                <a:cubicBezTo>
                  <a:pt x="861282" y="206867"/>
                  <a:pt x="1051208" y="311253"/>
                  <a:pt x="919252" y="223283"/>
                </a:cubicBezTo>
                <a:cubicBezTo>
                  <a:pt x="909511" y="216789"/>
                  <a:pt x="851263" y="203950"/>
                  <a:pt x="844824" y="202018"/>
                </a:cubicBezTo>
                <a:cubicBezTo>
                  <a:pt x="823354" y="195577"/>
                  <a:pt x="802293" y="187842"/>
                  <a:pt x="781028" y="180753"/>
                </a:cubicBezTo>
                <a:lnTo>
                  <a:pt x="717233" y="159488"/>
                </a:lnTo>
                <a:cubicBezTo>
                  <a:pt x="717229" y="159487"/>
                  <a:pt x="653443" y="138224"/>
                  <a:pt x="653438" y="138223"/>
                </a:cubicBezTo>
                <a:cubicBezTo>
                  <a:pt x="632173" y="134679"/>
                  <a:pt x="610557" y="132819"/>
                  <a:pt x="589642" y="127590"/>
                </a:cubicBezTo>
                <a:cubicBezTo>
                  <a:pt x="444928" y="91411"/>
                  <a:pt x="583718" y="124957"/>
                  <a:pt x="493949" y="85060"/>
                </a:cubicBezTo>
                <a:cubicBezTo>
                  <a:pt x="473466" y="75956"/>
                  <a:pt x="430154" y="63795"/>
                  <a:pt x="430154" y="63795"/>
                </a:cubicBezTo>
                <a:cubicBezTo>
                  <a:pt x="379605" y="30096"/>
                  <a:pt x="410380" y="46572"/>
                  <a:pt x="334461" y="21265"/>
                </a:cubicBezTo>
                <a:lnTo>
                  <a:pt x="302563" y="10632"/>
                </a:lnTo>
                <a:lnTo>
                  <a:pt x="270666" y="0"/>
                </a:lnTo>
                <a:cubicBezTo>
                  <a:pt x="242312" y="3544"/>
                  <a:pt x="213173" y="3114"/>
                  <a:pt x="185605" y="10632"/>
                </a:cubicBezTo>
                <a:cubicBezTo>
                  <a:pt x="86006" y="37795"/>
                  <a:pt x="132443" y="1772"/>
                  <a:pt x="121810" y="0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Red-Black Tree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(functions: Deletion: RB_DELETE_FIXUP)</a:t>
            </a:r>
            <a:endParaRPr lang="en-US" dirty="0"/>
          </a:p>
        </p:txBody>
      </p:sp>
      <p:sp>
        <p:nvSpPr>
          <p:cNvPr id="51" name="Slide Number Placeholder 5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4" name="Oval 3"/>
          <p:cNvSpPr/>
          <p:nvPr/>
        </p:nvSpPr>
        <p:spPr bwMode="auto">
          <a:xfrm>
            <a:off x="1752600" y="1905000"/>
            <a:ext cx="457200" cy="4572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B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990600" y="25146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A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2514600" y="25146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D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1828800" y="3124200"/>
            <a:ext cx="457200" cy="4572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C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3276600" y="3124200"/>
            <a:ext cx="457200" cy="4572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E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0" y="30596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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95400" y="3048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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00200" y="3657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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33600" y="3657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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81400" y="36692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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4" name="Straight Connector 13"/>
          <p:cNvCxnSpPr>
            <a:stCxn id="4" idx="3"/>
            <a:endCxn id="5" idx="7"/>
          </p:cNvCxnSpPr>
          <p:nvPr/>
        </p:nvCxnSpPr>
        <p:spPr bwMode="auto">
          <a:xfrm flipH="1">
            <a:off x="1380845" y="2295245"/>
            <a:ext cx="438710" cy="286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4" idx="5"/>
            <a:endCxn id="6" idx="1"/>
          </p:cNvCxnSpPr>
          <p:nvPr/>
        </p:nvCxnSpPr>
        <p:spPr bwMode="auto">
          <a:xfrm>
            <a:off x="2142845" y="2295245"/>
            <a:ext cx="438710" cy="286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6" idx="3"/>
            <a:endCxn id="7" idx="7"/>
          </p:cNvCxnSpPr>
          <p:nvPr/>
        </p:nvCxnSpPr>
        <p:spPr bwMode="auto">
          <a:xfrm flipH="1">
            <a:off x="2219045" y="2904845"/>
            <a:ext cx="362510" cy="286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6" idx="5"/>
            <a:endCxn id="8" idx="1"/>
          </p:cNvCxnSpPr>
          <p:nvPr/>
        </p:nvCxnSpPr>
        <p:spPr bwMode="auto">
          <a:xfrm>
            <a:off x="2904845" y="2904845"/>
            <a:ext cx="438710" cy="286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5" idx="3"/>
            <a:endCxn id="9" idx="0"/>
          </p:cNvCxnSpPr>
          <p:nvPr/>
        </p:nvCxnSpPr>
        <p:spPr bwMode="auto">
          <a:xfrm flipH="1">
            <a:off x="952500" y="2904845"/>
            <a:ext cx="105055" cy="1548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>
            <a:stCxn id="5" idx="5"/>
            <a:endCxn id="10" idx="0"/>
          </p:cNvCxnSpPr>
          <p:nvPr/>
        </p:nvCxnSpPr>
        <p:spPr bwMode="auto">
          <a:xfrm>
            <a:off x="1380845" y="2904845"/>
            <a:ext cx="105055" cy="1431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stCxn id="7" idx="3"/>
            <a:endCxn id="11" idx="0"/>
          </p:cNvCxnSpPr>
          <p:nvPr/>
        </p:nvCxnSpPr>
        <p:spPr bwMode="auto">
          <a:xfrm flipH="1">
            <a:off x="1790700" y="3514445"/>
            <a:ext cx="105055" cy="1431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/>
          <p:cNvCxnSpPr>
            <a:stCxn id="7" idx="5"/>
            <a:endCxn id="12" idx="0"/>
          </p:cNvCxnSpPr>
          <p:nvPr/>
        </p:nvCxnSpPr>
        <p:spPr bwMode="auto">
          <a:xfrm>
            <a:off x="2219045" y="3514445"/>
            <a:ext cx="105055" cy="1431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3124200" y="36692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sym typeface="Symbol"/>
              </a:rPr>
              <a:t>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23" name="Straight Connector 22"/>
          <p:cNvCxnSpPr>
            <a:stCxn id="8" idx="3"/>
            <a:endCxn id="22" idx="0"/>
          </p:cNvCxnSpPr>
          <p:nvPr/>
        </p:nvCxnSpPr>
        <p:spPr bwMode="auto">
          <a:xfrm flipH="1">
            <a:off x="3314700" y="3514445"/>
            <a:ext cx="28855" cy="1548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762000" y="2286000"/>
            <a:ext cx="381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prstClr val="black"/>
                </a:solidFill>
              </a:rPr>
              <a:t>x</a:t>
            </a:r>
            <a:endParaRPr lang="en-US" sz="1400" i="1" dirty="0">
              <a:solidFill>
                <a:prstClr val="black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895600" y="2286000"/>
            <a:ext cx="381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solidFill>
                  <a:prstClr val="black"/>
                </a:solidFill>
              </a:rPr>
              <a:t>w</a:t>
            </a:r>
          </a:p>
        </p:txBody>
      </p:sp>
      <p:cxnSp>
        <p:nvCxnSpPr>
          <p:cNvPr id="26" name="Straight Connector 25"/>
          <p:cNvCxnSpPr>
            <a:stCxn id="4" idx="0"/>
          </p:cNvCxnSpPr>
          <p:nvPr/>
        </p:nvCxnSpPr>
        <p:spPr bwMode="auto">
          <a:xfrm flipV="1">
            <a:off x="1981200" y="1752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>
            <a:stCxn id="8" idx="5"/>
            <a:endCxn id="13" idx="0"/>
          </p:cNvCxnSpPr>
          <p:nvPr/>
        </p:nvCxnSpPr>
        <p:spPr bwMode="auto">
          <a:xfrm>
            <a:off x="3666845" y="3514445"/>
            <a:ext cx="105055" cy="1548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Oval 27"/>
          <p:cNvSpPr/>
          <p:nvPr/>
        </p:nvSpPr>
        <p:spPr bwMode="auto">
          <a:xfrm>
            <a:off x="6553200" y="1905000"/>
            <a:ext cx="457200" cy="4572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D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7467600" y="25146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E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5943600" y="25146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B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5257800" y="3124200"/>
            <a:ext cx="457200" cy="4572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A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6705600" y="3124200"/>
            <a:ext cx="457200" cy="4572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EEECE1"/>
                </a:solidFill>
              </a:rPr>
              <a:t>C</a:t>
            </a:r>
            <a:endParaRPr lang="en-US" b="1" dirty="0" smtClean="0">
              <a:solidFill>
                <a:srgbClr val="EEECE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239000" y="30596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sym typeface="Symbol"/>
              </a:rPr>
              <a:t>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772400" y="3048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sym typeface="Symbol"/>
              </a:rPr>
              <a:t>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29200" y="3657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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562600" y="3657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sym typeface="Symbol"/>
              </a:rPr>
              <a:t>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010400" y="36692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  <a:sym typeface="Symbol"/>
              </a:rPr>
              <a:t>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38" name="Straight Connector 37"/>
          <p:cNvCxnSpPr>
            <a:stCxn id="30" idx="3"/>
            <a:endCxn id="31" idx="7"/>
          </p:cNvCxnSpPr>
          <p:nvPr/>
        </p:nvCxnSpPr>
        <p:spPr bwMode="auto">
          <a:xfrm flipH="1">
            <a:off x="5648045" y="2904845"/>
            <a:ext cx="362510" cy="286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>
            <a:stCxn id="30" idx="5"/>
            <a:endCxn id="32" idx="1"/>
          </p:cNvCxnSpPr>
          <p:nvPr/>
        </p:nvCxnSpPr>
        <p:spPr bwMode="auto">
          <a:xfrm>
            <a:off x="6333845" y="2904845"/>
            <a:ext cx="438710" cy="286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Straight Connector 39"/>
          <p:cNvCxnSpPr>
            <a:stCxn id="29" idx="3"/>
            <a:endCxn id="33" idx="0"/>
          </p:cNvCxnSpPr>
          <p:nvPr/>
        </p:nvCxnSpPr>
        <p:spPr bwMode="auto">
          <a:xfrm flipH="1">
            <a:off x="7429500" y="2904845"/>
            <a:ext cx="105055" cy="1548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29" idx="5"/>
            <a:endCxn id="34" idx="0"/>
          </p:cNvCxnSpPr>
          <p:nvPr/>
        </p:nvCxnSpPr>
        <p:spPr bwMode="auto">
          <a:xfrm>
            <a:off x="7857845" y="2904845"/>
            <a:ext cx="105055" cy="1431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>
            <a:stCxn id="31" idx="3"/>
            <a:endCxn id="35" idx="0"/>
          </p:cNvCxnSpPr>
          <p:nvPr/>
        </p:nvCxnSpPr>
        <p:spPr bwMode="auto">
          <a:xfrm flipH="1">
            <a:off x="5219700" y="3514445"/>
            <a:ext cx="105055" cy="1431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31" idx="5"/>
            <a:endCxn id="36" idx="0"/>
          </p:cNvCxnSpPr>
          <p:nvPr/>
        </p:nvCxnSpPr>
        <p:spPr bwMode="auto">
          <a:xfrm>
            <a:off x="5648045" y="3514445"/>
            <a:ext cx="105055" cy="1431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32" idx="5"/>
            <a:endCxn id="37" idx="0"/>
          </p:cNvCxnSpPr>
          <p:nvPr/>
        </p:nvCxnSpPr>
        <p:spPr bwMode="auto">
          <a:xfrm>
            <a:off x="7095845" y="3514445"/>
            <a:ext cx="105055" cy="1548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6553200" y="36692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sym typeface="Symbol"/>
              </a:rPr>
              <a:t>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46" name="Straight Connector 45"/>
          <p:cNvCxnSpPr>
            <a:stCxn id="32" idx="3"/>
            <a:endCxn id="45" idx="0"/>
          </p:cNvCxnSpPr>
          <p:nvPr/>
        </p:nvCxnSpPr>
        <p:spPr bwMode="auto">
          <a:xfrm flipH="1">
            <a:off x="6743700" y="3514445"/>
            <a:ext cx="28855" cy="15482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5105400" y="2819400"/>
            <a:ext cx="381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solidFill>
                  <a:prstClr val="black"/>
                </a:solidFill>
              </a:rPr>
              <a:t>x</a:t>
            </a:r>
            <a:endParaRPr lang="en-US" sz="1400" i="1" dirty="0">
              <a:solidFill>
                <a:prstClr val="black"/>
              </a:solidFill>
            </a:endParaRPr>
          </a:p>
        </p:txBody>
      </p:sp>
      <p:cxnSp>
        <p:nvCxnSpPr>
          <p:cNvPr id="48" name="Straight Connector 47"/>
          <p:cNvCxnSpPr>
            <a:stCxn id="28" idx="0"/>
          </p:cNvCxnSpPr>
          <p:nvPr/>
        </p:nvCxnSpPr>
        <p:spPr bwMode="auto">
          <a:xfrm flipV="1">
            <a:off x="6781800" y="1752600"/>
            <a:ext cx="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>
            <a:stCxn id="28" idx="3"/>
            <a:endCxn id="30" idx="7"/>
          </p:cNvCxnSpPr>
          <p:nvPr/>
        </p:nvCxnSpPr>
        <p:spPr bwMode="auto">
          <a:xfrm flipH="1">
            <a:off x="6333845" y="2295245"/>
            <a:ext cx="286310" cy="286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/>
          <p:cNvCxnSpPr>
            <a:stCxn id="28" idx="5"/>
            <a:endCxn id="29" idx="1"/>
          </p:cNvCxnSpPr>
          <p:nvPr/>
        </p:nvCxnSpPr>
        <p:spPr bwMode="auto">
          <a:xfrm>
            <a:off x="6943445" y="2295245"/>
            <a:ext cx="591110" cy="2863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Arrow Connector 51"/>
          <p:cNvCxnSpPr/>
          <p:nvPr/>
        </p:nvCxnSpPr>
        <p:spPr bwMode="auto">
          <a:xfrm>
            <a:off x="3505200" y="2133600"/>
            <a:ext cx="1600200" cy="0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chemeClr val="tx2">
                <a:lumMod val="60000"/>
                <a:lumOff val="40000"/>
              </a:schemeClr>
            </a:solidFill>
            <a:prstDash val="sysDot"/>
            <a:round/>
            <a:headEnd type="none" w="med" len="med"/>
            <a:tailEnd type="stealth" w="med" len="lg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2581556" y="1780401"/>
            <a:ext cx="36668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Re-coloring &amp; LEFT_ROTATE(T, x-&gt;parent)</a:t>
            </a:r>
            <a:endParaRPr lang="en-US" sz="1200" dirty="0"/>
          </a:p>
        </p:txBody>
      </p:sp>
      <p:sp>
        <p:nvSpPr>
          <p:cNvPr id="54" name="TextBox 53"/>
          <p:cNvSpPr txBox="1"/>
          <p:nvPr/>
        </p:nvSpPr>
        <p:spPr>
          <a:xfrm>
            <a:off x="1905000" y="4267200"/>
            <a:ext cx="47151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Case 4) x’s sibling w is black, w’ right child is red</a:t>
            </a:r>
            <a:endParaRPr lang="en-US" sz="1400" dirty="0"/>
          </a:p>
        </p:txBody>
      </p:sp>
      <p:sp>
        <p:nvSpPr>
          <p:cNvPr id="56" name="Curved Right Arrow 55"/>
          <p:cNvSpPr/>
          <p:nvPr/>
        </p:nvSpPr>
        <p:spPr bwMode="auto">
          <a:xfrm>
            <a:off x="1380845" y="1828800"/>
            <a:ext cx="219355" cy="609600"/>
          </a:xfrm>
          <a:prstGeom prst="curved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762000" y="5018038"/>
            <a:ext cx="7924800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1200" kern="0" dirty="0">
                <a:solidFill>
                  <a:srgbClr val="FF0000"/>
                </a:solidFill>
                <a:latin typeface="Courier New"/>
                <a:ea typeface="Times New Roman"/>
                <a:cs typeface="Times New Roman"/>
              </a:rPr>
              <a:t>17</a:t>
            </a:r>
            <a:r>
              <a:rPr lang="en-US" sz="12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w-&gt;color =x-&gt;parent-&gt;color;            //  Case 4</a:t>
            </a:r>
            <a:endParaRPr lang="en-US" sz="12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1200" kern="0" dirty="0">
                <a:solidFill>
                  <a:srgbClr val="FF0000"/>
                </a:solidFill>
                <a:latin typeface="Courier New"/>
                <a:ea typeface="Times New Roman"/>
                <a:cs typeface="Times New Roman"/>
              </a:rPr>
              <a:t>18</a:t>
            </a:r>
            <a:r>
              <a:rPr lang="en-US" sz="12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x-&gt;parent-&gt;color = BLACK;              </a:t>
            </a:r>
            <a:r>
              <a:rPr lang="en-US" sz="1200" kern="0" dirty="0">
                <a:solidFill>
                  <a:sysClr val="windowText" lastClr="000000"/>
                </a:solidFill>
                <a:latin typeface="Calibri"/>
                <a:ea typeface="MS Mincho"/>
                <a:cs typeface="Times New Roman"/>
              </a:rPr>
              <a:t>//</a:t>
            </a:r>
            <a:r>
              <a:rPr lang="en-US" sz="12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  Case 4</a:t>
            </a:r>
            <a:endParaRPr lang="en-US" sz="12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1200" kern="0" dirty="0">
                <a:solidFill>
                  <a:srgbClr val="FF0000"/>
                </a:solidFill>
                <a:latin typeface="Courier New"/>
                <a:ea typeface="Times New Roman"/>
                <a:cs typeface="Times New Roman"/>
              </a:rPr>
              <a:t>19</a:t>
            </a:r>
            <a:r>
              <a:rPr lang="en-US" sz="12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w-&gt;right-&gt;color = BLACK;               //  Case 4</a:t>
            </a:r>
            <a:endParaRPr lang="en-US" sz="12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1200" kern="0" dirty="0">
                <a:solidFill>
                  <a:srgbClr val="FF0000"/>
                </a:solidFill>
                <a:latin typeface="Courier New"/>
                <a:ea typeface="Times New Roman"/>
                <a:cs typeface="Times New Roman"/>
              </a:rPr>
              <a:t>20</a:t>
            </a:r>
            <a:r>
              <a:rPr lang="en-US" sz="12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LEFT_ROTATE(T, x-&gt;parent);             </a:t>
            </a:r>
            <a:r>
              <a:rPr lang="en-US" altLang="ko-KR" sz="1200" kern="0" dirty="0">
                <a:solidFill>
                  <a:sysClr val="windowText" lastClr="000000"/>
                </a:solidFill>
                <a:latin typeface="Calibri"/>
                <a:ea typeface="MS Mincho"/>
                <a:cs typeface="MS Mincho"/>
              </a:rPr>
              <a:t>//</a:t>
            </a:r>
            <a:r>
              <a:rPr lang="en-US" sz="12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  Case 4</a:t>
            </a:r>
            <a:endParaRPr lang="en-US" sz="1200" kern="0" dirty="0">
              <a:solidFill>
                <a:sysClr val="windowText" lastClr="000000"/>
              </a:solidFill>
              <a:latin typeface="Calibri"/>
              <a:ea typeface="Malgun Gothic"/>
              <a:cs typeface="Times New Roman"/>
            </a:endParaRPr>
          </a:p>
          <a:p>
            <a:pPr lvl="0">
              <a:lnSpc>
                <a:spcPct val="115000"/>
              </a:lnSpc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  <a:defRPr/>
            </a:pPr>
            <a:r>
              <a:rPr lang="en-US" sz="1200" kern="0" dirty="0">
                <a:solidFill>
                  <a:srgbClr val="FF0000"/>
                </a:solidFill>
                <a:latin typeface="Courier New"/>
                <a:ea typeface="Times New Roman"/>
                <a:cs typeface="Times New Roman"/>
              </a:rPr>
              <a:t>21</a:t>
            </a:r>
            <a:r>
              <a:rPr lang="en-US" sz="12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			x= </a:t>
            </a:r>
            <a:r>
              <a:rPr lang="en-US" sz="1200" kern="0" dirty="0" err="1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T.root</a:t>
            </a:r>
            <a:r>
              <a:rPr lang="en-US" sz="1200" kern="0" dirty="0">
                <a:solidFill>
                  <a:sysClr val="windowText" lastClr="000000"/>
                </a:solidFill>
                <a:latin typeface="Courier New"/>
                <a:ea typeface="Times New Roman"/>
                <a:cs typeface="Times New Roman"/>
              </a:rPr>
              <a:t>;                             //  Case 4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538906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1F497D"/>
                </a:solidFill>
              </a:rPr>
              <a:t>Red-Black Tree</a:t>
            </a:r>
            <a:br>
              <a:rPr lang="en-US" dirty="0">
                <a:solidFill>
                  <a:srgbClr val="1F497D"/>
                </a:solidFill>
              </a:rPr>
            </a:br>
            <a:r>
              <a:rPr lang="en-US" sz="3200" dirty="0">
                <a:solidFill>
                  <a:srgbClr val="1F497D"/>
                </a:solidFill>
              </a:rPr>
              <a:t>(functions: Deletion: </a:t>
            </a:r>
            <a:r>
              <a:rPr lang="en-US" sz="3200" dirty="0" smtClean="0">
                <a:solidFill>
                  <a:srgbClr val="1F497D"/>
                </a:solidFill>
              </a:rPr>
              <a:t>Running Time Analysis)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i="1" dirty="0" smtClean="0"/>
              <a:t>O(</a:t>
            </a:r>
            <a:r>
              <a:rPr lang="en-US" dirty="0" smtClean="0"/>
              <a:t>log</a:t>
            </a:r>
            <a:r>
              <a:rPr lang="en-US" baseline="-25000" dirty="0" smtClean="0"/>
              <a:t>2</a:t>
            </a:r>
            <a:r>
              <a:rPr lang="en-US" dirty="0" smtClean="0"/>
              <a:t>n</a:t>
            </a:r>
            <a:r>
              <a:rPr lang="en-US" i="1" dirty="0" smtClean="0"/>
              <a:t>) </a:t>
            </a:r>
            <a:r>
              <a:rPr lang="en-US" dirty="0"/>
              <a:t>time to get through RB-DELETE up to the call of RB-DELETE-FIXUP.</a:t>
            </a:r>
          </a:p>
          <a:p>
            <a:pPr>
              <a:buClr>
                <a:schemeClr val="tx2"/>
              </a:buClr>
            </a:pPr>
            <a:r>
              <a:rPr lang="en-US" dirty="0"/>
              <a:t>Within RB-DELETE-FIXUP:</a:t>
            </a:r>
          </a:p>
          <a:p>
            <a:pPr lvl="1"/>
            <a:r>
              <a:rPr lang="en-US" dirty="0" smtClean="0"/>
              <a:t>Case </a:t>
            </a:r>
            <a:r>
              <a:rPr lang="en-US" dirty="0"/>
              <a:t>2 is the only case in which more iterations occur.</a:t>
            </a:r>
          </a:p>
          <a:p>
            <a:pPr lvl="2"/>
            <a:r>
              <a:rPr lang="en-US" i="1" dirty="0" smtClean="0"/>
              <a:t>x </a:t>
            </a:r>
            <a:r>
              <a:rPr lang="en-US" dirty="0"/>
              <a:t>moves up 1 level.</a:t>
            </a:r>
          </a:p>
          <a:p>
            <a:pPr lvl="2"/>
            <a:r>
              <a:rPr lang="en-US" dirty="0" smtClean="0"/>
              <a:t>Hence</a:t>
            </a:r>
            <a:r>
              <a:rPr lang="en-US" dirty="0"/>
              <a:t>, </a:t>
            </a:r>
            <a:r>
              <a:rPr lang="en-US" i="1" dirty="0"/>
              <a:t>O(</a:t>
            </a:r>
            <a:r>
              <a:rPr lang="en-US" dirty="0" err="1"/>
              <a:t>lg</a:t>
            </a:r>
            <a:r>
              <a:rPr lang="en-US" dirty="0"/>
              <a:t> </a:t>
            </a:r>
            <a:r>
              <a:rPr lang="en-US" i="1" dirty="0"/>
              <a:t>n) </a:t>
            </a:r>
            <a:r>
              <a:rPr lang="en-US" dirty="0"/>
              <a:t>iterations.</a:t>
            </a:r>
          </a:p>
          <a:p>
            <a:pPr lvl="1"/>
            <a:r>
              <a:rPr lang="en-US" dirty="0" smtClean="0"/>
              <a:t>Each </a:t>
            </a:r>
            <a:r>
              <a:rPr lang="en-US" dirty="0"/>
              <a:t>of cases 1, 3, and 4 has 1 </a:t>
            </a:r>
            <a:r>
              <a:rPr lang="en-US" dirty="0" smtClean="0"/>
              <a:t>rotation take &gt;=3 </a:t>
            </a:r>
            <a:r>
              <a:rPr lang="en-US" dirty="0"/>
              <a:t>rotations in all.</a:t>
            </a:r>
          </a:p>
          <a:p>
            <a:pPr>
              <a:buClr>
                <a:schemeClr val="tx2"/>
              </a:buClr>
            </a:pPr>
            <a:r>
              <a:rPr lang="en-US" dirty="0" smtClean="0"/>
              <a:t>Hence</a:t>
            </a:r>
            <a:r>
              <a:rPr lang="en-US" dirty="0"/>
              <a:t>, </a:t>
            </a:r>
            <a:r>
              <a:rPr lang="en-US" dirty="0" smtClean="0"/>
              <a:t>RB-DELETE takes </a:t>
            </a:r>
            <a:r>
              <a:rPr lang="en-US" i="1" dirty="0" smtClean="0"/>
              <a:t>O(</a:t>
            </a:r>
            <a:r>
              <a:rPr lang="en-US" dirty="0" smtClean="0"/>
              <a:t>log</a:t>
            </a:r>
            <a:r>
              <a:rPr lang="en-US" baseline="-25000" dirty="0" smtClean="0"/>
              <a:t>2</a:t>
            </a:r>
            <a:r>
              <a:rPr lang="en-US" dirty="0" smtClean="0"/>
              <a:t>n</a:t>
            </a:r>
            <a:r>
              <a:rPr lang="en-US" i="1" dirty="0" smtClean="0"/>
              <a:t>) </a:t>
            </a:r>
            <a:r>
              <a:rPr lang="en-US" dirty="0"/>
              <a:t>time.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75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Red-Black Tree</a:t>
            </a:r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Oval 4"/>
          <p:cNvSpPr/>
          <p:nvPr/>
        </p:nvSpPr>
        <p:spPr bwMode="auto">
          <a:xfrm>
            <a:off x="4419600" y="19050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26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2667000" y="22860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oft" dir="t"/>
          </a:scene3d>
          <a:sp3d prstMaterial="metal">
            <a:bevelT prst="angle"/>
            <a:bevelB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17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6324600" y="22860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41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1676400" y="26670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14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5334000" y="26670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oft" dir="t"/>
          </a:scene3d>
          <a:sp3d prstMaterial="metal">
            <a:bevelT prst="angle"/>
            <a:bevelB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30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3657600" y="26670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21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7315200" y="26670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47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1219200" y="32004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oft" dir="t"/>
          </a:scene3d>
          <a:sp3d prstMaterial="metal">
            <a:bevelT prst="angle"/>
            <a:bevelB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10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4876800" y="32004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28</a:t>
            </a:r>
          </a:p>
        </p:txBody>
      </p:sp>
      <p:sp>
        <p:nvSpPr>
          <p:cNvPr id="14" name="Oval 13"/>
          <p:cNvSpPr/>
          <p:nvPr/>
        </p:nvSpPr>
        <p:spPr bwMode="auto">
          <a:xfrm>
            <a:off x="2133600" y="32004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16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5867400" y="32004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38</a:t>
            </a:r>
          </a:p>
        </p:txBody>
      </p:sp>
      <p:sp>
        <p:nvSpPr>
          <p:cNvPr id="16" name="Oval 15"/>
          <p:cNvSpPr/>
          <p:nvPr/>
        </p:nvSpPr>
        <p:spPr bwMode="auto">
          <a:xfrm>
            <a:off x="3200400" y="32004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19</a:t>
            </a:r>
          </a:p>
        </p:txBody>
      </p:sp>
      <p:sp>
        <p:nvSpPr>
          <p:cNvPr id="17" name="Oval 16"/>
          <p:cNvSpPr/>
          <p:nvPr/>
        </p:nvSpPr>
        <p:spPr bwMode="auto">
          <a:xfrm>
            <a:off x="5638800" y="37338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oft" dir="t"/>
          </a:scene3d>
          <a:sp3d prstMaterial="metal">
            <a:bevelT prst="angle"/>
            <a:bevelB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35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4114800" y="32004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23</a:t>
            </a:r>
          </a:p>
        </p:txBody>
      </p:sp>
      <p:sp>
        <p:nvSpPr>
          <p:cNvPr id="19" name="Oval 18"/>
          <p:cNvSpPr/>
          <p:nvPr/>
        </p:nvSpPr>
        <p:spPr bwMode="auto">
          <a:xfrm>
            <a:off x="6172200" y="37338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oft" dir="t"/>
          </a:scene3d>
          <a:sp3d prstMaterial="metal">
            <a:bevelT prst="angle"/>
            <a:bevelB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39</a:t>
            </a:r>
          </a:p>
        </p:txBody>
      </p:sp>
      <p:sp>
        <p:nvSpPr>
          <p:cNvPr id="20" name="Oval 19"/>
          <p:cNvSpPr/>
          <p:nvPr/>
        </p:nvSpPr>
        <p:spPr bwMode="auto">
          <a:xfrm>
            <a:off x="914400" y="37338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7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1524000" y="37338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12</a:t>
            </a:r>
          </a:p>
        </p:txBody>
      </p:sp>
      <p:sp>
        <p:nvSpPr>
          <p:cNvPr id="22" name="Oval 21"/>
          <p:cNvSpPr/>
          <p:nvPr/>
        </p:nvSpPr>
        <p:spPr bwMode="auto">
          <a:xfrm>
            <a:off x="2895600" y="37338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oft" dir="t"/>
          </a:scene3d>
          <a:sp3d prstMaterial="metal">
            <a:bevelT prst="angle"/>
            <a:bevelB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15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4343400" y="37338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oft" dir="t"/>
          </a:scene3d>
          <a:sp3d prstMaterial="metal">
            <a:bevelT prst="angle"/>
            <a:bevelB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20</a:t>
            </a:r>
          </a:p>
        </p:txBody>
      </p:sp>
      <p:cxnSp>
        <p:nvCxnSpPr>
          <p:cNvPr id="25" name="Straight Connector 24"/>
          <p:cNvCxnSpPr>
            <a:stCxn id="5" idx="2"/>
            <a:endCxn id="6" idx="7"/>
          </p:cNvCxnSpPr>
          <p:nvPr/>
        </p:nvCxnSpPr>
        <p:spPr bwMode="auto">
          <a:xfrm rot="10800000" flipV="1">
            <a:off x="2927164" y="2057399"/>
            <a:ext cx="1492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>
            <a:stCxn id="5" idx="6"/>
            <a:endCxn id="7" idx="1"/>
          </p:cNvCxnSpPr>
          <p:nvPr/>
        </p:nvCxnSpPr>
        <p:spPr bwMode="auto">
          <a:xfrm>
            <a:off x="4724400" y="2057400"/>
            <a:ext cx="16448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6" idx="2"/>
            <a:endCxn id="8" idx="7"/>
          </p:cNvCxnSpPr>
          <p:nvPr/>
        </p:nvCxnSpPr>
        <p:spPr bwMode="auto">
          <a:xfrm rot="10800000" flipV="1">
            <a:off x="1936564" y="2438399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stCxn id="6" idx="6"/>
            <a:endCxn id="10" idx="1"/>
          </p:cNvCxnSpPr>
          <p:nvPr/>
        </p:nvCxnSpPr>
        <p:spPr bwMode="auto">
          <a:xfrm>
            <a:off x="2971800" y="2438400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7" idx="2"/>
            <a:endCxn id="9" idx="7"/>
          </p:cNvCxnSpPr>
          <p:nvPr/>
        </p:nvCxnSpPr>
        <p:spPr bwMode="auto">
          <a:xfrm rot="10800000" flipV="1">
            <a:off x="5594164" y="2438399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7" idx="6"/>
            <a:endCxn id="11" idx="1"/>
          </p:cNvCxnSpPr>
          <p:nvPr/>
        </p:nvCxnSpPr>
        <p:spPr bwMode="auto">
          <a:xfrm>
            <a:off x="6629400" y="2438400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8" idx="3"/>
            <a:endCxn id="12" idx="7"/>
          </p:cNvCxnSpPr>
          <p:nvPr/>
        </p:nvCxnSpPr>
        <p:spPr bwMode="auto">
          <a:xfrm rot="5400000">
            <a:off x="1441263" y="2965263"/>
            <a:ext cx="317874" cy="2416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>
            <a:stCxn id="8" idx="5"/>
            <a:endCxn id="14" idx="1"/>
          </p:cNvCxnSpPr>
          <p:nvPr/>
        </p:nvCxnSpPr>
        <p:spPr bwMode="auto">
          <a:xfrm rot="16200000" flipH="1">
            <a:off x="1898463" y="2965263"/>
            <a:ext cx="317874" cy="2416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10" idx="3"/>
            <a:endCxn id="16" idx="7"/>
          </p:cNvCxnSpPr>
          <p:nvPr/>
        </p:nvCxnSpPr>
        <p:spPr bwMode="auto">
          <a:xfrm rot="5400000">
            <a:off x="3422463" y="2965263"/>
            <a:ext cx="317874" cy="2416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10" idx="5"/>
            <a:endCxn id="18" idx="1"/>
          </p:cNvCxnSpPr>
          <p:nvPr/>
        </p:nvCxnSpPr>
        <p:spPr bwMode="auto">
          <a:xfrm rot="16200000" flipH="1">
            <a:off x="3879663" y="2965263"/>
            <a:ext cx="317874" cy="2416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>
            <a:stCxn id="9" idx="3"/>
            <a:endCxn id="13" idx="7"/>
          </p:cNvCxnSpPr>
          <p:nvPr/>
        </p:nvCxnSpPr>
        <p:spPr bwMode="auto">
          <a:xfrm rot="5400000">
            <a:off x="5098863" y="2965263"/>
            <a:ext cx="317874" cy="2416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>
            <a:stCxn id="9" idx="5"/>
            <a:endCxn id="15" idx="1"/>
          </p:cNvCxnSpPr>
          <p:nvPr/>
        </p:nvCxnSpPr>
        <p:spPr bwMode="auto">
          <a:xfrm rot="16200000" flipH="1">
            <a:off x="5594163" y="2927163"/>
            <a:ext cx="317874" cy="3178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>
            <a:stCxn id="12" idx="3"/>
            <a:endCxn id="20" idx="0"/>
          </p:cNvCxnSpPr>
          <p:nvPr/>
        </p:nvCxnSpPr>
        <p:spPr bwMode="auto">
          <a:xfrm rot="5400000">
            <a:off x="1028701" y="3498663"/>
            <a:ext cx="273237" cy="1970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>
            <a:stCxn id="12" idx="5"/>
            <a:endCxn id="21" idx="0"/>
          </p:cNvCxnSpPr>
          <p:nvPr/>
        </p:nvCxnSpPr>
        <p:spPr bwMode="auto">
          <a:xfrm rot="16200000" flipH="1">
            <a:off x="1441263" y="3498662"/>
            <a:ext cx="273237" cy="1970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>
            <a:stCxn id="16" idx="3"/>
            <a:endCxn id="22" idx="0"/>
          </p:cNvCxnSpPr>
          <p:nvPr/>
        </p:nvCxnSpPr>
        <p:spPr bwMode="auto">
          <a:xfrm rot="5400000">
            <a:off x="3009901" y="3498663"/>
            <a:ext cx="273237" cy="1970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>
            <a:stCxn id="18" idx="5"/>
            <a:endCxn id="23" idx="0"/>
          </p:cNvCxnSpPr>
          <p:nvPr/>
        </p:nvCxnSpPr>
        <p:spPr bwMode="auto">
          <a:xfrm rot="16200000" flipH="1">
            <a:off x="4298763" y="3536762"/>
            <a:ext cx="273237" cy="1208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Connector 56"/>
          <p:cNvCxnSpPr>
            <a:stCxn id="15" idx="3"/>
            <a:endCxn id="17" idx="0"/>
          </p:cNvCxnSpPr>
          <p:nvPr/>
        </p:nvCxnSpPr>
        <p:spPr bwMode="auto">
          <a:xfrm rot="5400000">
            <a:off x="5715001" y="3536763"/>
            <a:ext cx="273237" cy="1208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Oval 59"/>
          <p:cNvSpPr/>
          <p:nvPr/>
        </p:nvSpPr>
        <p:spPr bwMode="auto">
          <a:xfrm>
            <a:off x="685800" y="42672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oft" dir="t"/>
          </a:scene3d>
          <a:sp3d prstMaterial="metal">
            <a:bevelT prst="angle"/>
            <a:bevelB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3</a:t>
            </a:r>
          </a:p>
        </p:txBody>
      </p:sp>
      <p:cxnSp>
        <p:nvCxnSpPr>
          <p:cNvPr id="62" name="Straight Connector 61"/>
          <p:cNvCxnSpPr>
            <a:stCxn id="20" idx="3"/>
            <a:endCxn id="60" idx="0"/>
          </p:cNvCxnSpPr>
          <p:nvPr/>
        </p:nvCxnSpPr>
        <p:spPr bwMode="auto">
          <a:xfrm rot="5400000">
            <a:off x="762001" y="4070163"/>
            <a:ext cx="273237" cy="1208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3" name="Oval 82"/>
          <p:cNvSpPr/>
          <p:nvPr/>
        </p:nvSpPr>
        <p:spPr bwMode="auto">
          <a:xfrm>
            <a:off x="3962400" y="47244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cxnSp>
        <p:nvCxnSpPr>
          <p:cNvPr id="95" name="Straight Connector 94"/>
          <p:cNvCxnSpPr>
            <a:endCxn id="83" idx="0"/>
          </p:cNvCxnSpPr>
          <p:nvPr/>
        </p:nvCxnSpPr>
        <p:spPr bwMode="auto">
          <a:xfrm>
            <a:off x="914400" y="4495800"/>
            <a:ext cx="3200400" cy="228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1" name="Straight Connector 100"/>
          <p:cNvCxnSpPr>
            <a:stCxn id="60" idx="3"/>
            <a:endCxn id="83" idx="0"/>
          </p:cNvCxnSpPr>
          <p:nvPr/>
        </p:nvCxnSpPr>
        <p:spPr bwMode="auto">
          <a:xfrm rot="16200000" flipH="1">
            <a:off x="2324100" y="2933699"/>
            <a:ext cx="197037" cy="338436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7" name="Straight Connector 106"/>
          <p:cNvCxnSpPr>
            <a:stCxn id="21" idx="3"/>
            <a:endCxn id="83" idx="0"/>
          </p:cNvCxnSpPr>
          <p:nvPr/>
        </p:nvCxnSpPr>
        <p:spPr bwMode="auto">
          <a:xfrm rot="16200000" flipH="1">
            <a:off x="2476500" y="3086099"/>
            <a:ext cx="730437" cy="254616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9" name="Straight Connector 118"/>
          <p:cNvCxnSpPr>
            <a:stCxn id="21" idx="5"/>
            <a:endCxn id="83" idx="0"/>
          </p:cNvCxnSpPr>
          <p:nvPr/>
        </p:nvCxnSpPr>
        <p:spPr bwMode="auto">
          <a:xfrm rot="16200000" flipH="1">
            <a:off x="2584263" y="3193862"/>
            <a:ext cx="730437" cy="23306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Straight Connector 128"/>
          <p:cNvCxnSpPr>
            <a:stCxn id="22" idx="5"/>
            <a:endCxn id="83" idx="0"/>
          </p:cNvCxnSpPr>
          <p:nvPr/>
        </p:nvCxnSpPr>
        <p:spPr bwMode="auto">
          <a:xfrm rot="16200000" flipH="1">
            <a:off x="3270063" y="3879662"/>
            <a:ext cx="730437" cy="9590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1" name="Straight Connector 130"/>
          <p:cNvCxnSpPr>
            <a:stCxn id="22" idx="3"/>
            <a:endCxn id="83" idx="0"/>
          </p:cNvCxnSpPr>
          <p:nvPr/>
        </p:nvCxnSpPr>
        <p:spPr bwMode="auto">
          <a:xfrm rot="16200000" flipH="1">
            <a:off x="3162300" y="3771899"/>
            <a:ext cx="730437" cy="117456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3" name="Straight Connector 132"/>
          <p:cNvCxnSpPr>
            <a:stCxn id="14" idx="3"/>
            <a:endCxn id="83" idx="0"/>
          </p:cNvCxnSpPr>
          <p:nvPr/>
        </p:nvCxnSpPr>
        <p:spPr bwMode="auto">
          <a:xfrm rot="16200000" flipH="1">
            <a:off x="2514600" y="3124199"/>
            <a:ext cx="1263837" cy="193656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5" name="Straight Connector 134"/>
          <p:cNvCxnSpPr>
            <a:stCxn id="14" idx="5"/>
            <a:endCxn id="83" idx="0"/>
          </p:cNvCxnSpPr>
          <p:nvPr/>
        </p:nvCxnSpPr>
        <p:spPr bwMode="auto">
          <a:xfrm rot="16200000" flipH="1">
            <a:off x="2622363" y="3231962"/>
            <a:ext cx="1263837" cy="17210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7" name="Straight Connector 136"/>
          <p:cNvCxnSpPr>
            <a:stCxn id="16" idx="5"/>
            <a:endCxn id="83" idx="0"/>
          </p:cNvCxnSpPr>
          <p:nvPr/>
        </p:nvCxnSpPr>
        <p:spPr bwMode="auto">
          <a:xfrm rot="16200000" flipH="1">
            <a:off x="3155763" y="3765362"/>
            <a:ext cx="1263837" cy="654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9" name="Straight Connector 138"/>
          <p:cNvCxnSpPr>
            <a:stCxn id="18" idx="3"/>
            <a:endCxn id="83" idx="0"/>
          </p:cNvCxnSpPr>
          <p:nvPr/>
        </p:nvCxnSpPr>
        <p:spPr bwMode="auto">
          <a:xfrm rot="5400000">
            <a:off x="3505201" y="4070163"/>
            <a:ext cx="1263837" cy="446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1" name="Straight Connector 140"/>
          <p:cNvCxnSpPr>
            <a:stCxn id="23" idx="3"/>
            <a:endCxn id="83" idx="0"/>
          </p:cNvCxnSpPr>
          <p:nvPr/>
        </p:nvCxnSpPr>
        <p:spPr bwMode="auto">
          <a:xfrm rot="5400000">
            <a:off x="3886201" y="4222563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5" name="Straight Connector 144"/>
          <p:cNvCxnSpPr>
            <a:stCxn id="23" idx="5"/>
            <a:endCxn id="83" idx="0"/>
          </p:cNvCxnSpPr>
          <p:nvPr/>
        </p:nvCxnSpPr>
        <p:spPr bwMode="auto">
          <a:xfrm rot="5400000">
            <a:off x="3993964" y="4114800"/>
            <a:ext cx="730437" cy="48876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7" name="Straight Connector 146"/>
          <p:cNvCxnSpPr>
            <a:stCxn id="15" idx="5"/>
            <a:endCxn id="19" idx="0"/>
          </p:cNvCxnSpPr>
          <p:nvPr/>
        </p:nvCxnSpPr>
        <p:spPr bwMode="auto">
          <a:xfrm rot="16200000" flipH="1">
            <a:off x="6089463" y="3498662"/>
            <a:ext cx="273237" cy="1970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9" name="Straight Connector 148"/>
          <p:cNvCxnSpPr>
            <a:stCxn id="13" idx="3"/>
            <a:endCxn id="83" idx="0"/>
          </p:cNvCxnSpPr>
          <p:nvPr/>
        </p:nvCxnSpPr>
        <p:spPr bwMode="auto">
          <a:xfrm rot="5400000">
            <a:off x="3886201" y="3689163"/>
            <a:ext cx="1263837" cy="8066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1" name="Straight Connector 150"/>
          <p:cNvCxnSpPr>
            <a:stCxn id="13" idx="5"/>
            <a:endCxn id="83" idx="0"/>
          </p:cNvCxnSpPr>
          <p:nvPr/>
        </p:nvCxnSpPr>
        <p:spPr bwMode="auto">
          <a:xfrm rot="5400000">
            <a:off x="3993964" y="3581400"/>
            <a:ext cx="1263837" cy="102216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3" name="Straight Connector 152"/>
          <p:cNvCxnSpPr>
            <a:endCxn id="83" idx="0"/>
          </p:cNvCxnSpPr>
          <p:nvPr/>
        </p:nvCxnSpPr>
        <p:spPr bwMode="auto">
          <a:xfrm rot="10800000" flipV="1">
            <a:off x="4114800" y="3962400"/>
            <a:ext cx="1524000" cy="762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5" name="Straight Connector 154"/>
          <p:cNvCxnSpPr>
            <a:stCxn id="17" idx="5"/>
            <a:endCxn id="83" idx="0"/>
          </p:cNvCxnSpPr>
          <p:nvPr/>
        </p:nvCxnSpPr>
        <p:spPr bwMode="auto">
          <a:xfrm rot="5400000">
            <a:off x="4641664" y="3467100"/>
            <a:ext cx="730437" cy="178416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7" name="Straight Connector 156"/>
          <p:cNvCxnSpPr>
            <a:stCxn id="19" idx="3"/>
            <a:endCxn id="83" idx="0"/>
          </p:cNvCxnSpPr>
          <p:nvPr/>
        </p:nvCxnSpPr>
        <p:spPr bwMode="auto">
          <a:xfrm rot="5400000">
            <a:off x="4800601" y="3308163"/>
            <a:ext cx="730437" cy="21020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9" name="Straight Connector 158"/>
          <p:cNvCxnSpPr>
            <a:stCxn id="19" idx="5"/>
            <a:endCxn id="83" idx="0"/>
          </p:cNvCxnSpPr>
          <p:nvPr/>
        </p:nvCxnSpPr>
        <p:spPr bwMode="auto">
          <a:xfrm rot="5400000">
            <a:off x="4908364" y="3200400"/>
            <a:ext cx="730437" cy="231756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1" name="Straight Connector 160"/>
          <p:cNvCxnSpPr>
            <a:stCxn id="11" idx="3"/>
            <a:endCxn id="83" idx="0"/>
          </p:cNvCxnSpPr>
          <p:nvPr/>
        </p:nvCxnSpPr>
        <p:spPr bwMode="auto">
          <a:xfrm rot="5400000">
            <a:off x="4838701" y="2203263"/>
            <a:ext cx="1797237" cy="32450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3" name="Straight Connector 162"/>
          <p:cNvCxnSpPr>
            <a:stCxn id="11" idx="5"/>
            <a:endCxn id="83" idx="0"/>
          </p:cNvCxnSpPr>
          <p:nvPr/>
        </p:nvCxnSpPr>
        <p:spPr bwMode="auto">
          <a:xfrm rot="5400000">
            <a:off x="4946464" y="2095500"/>
            <a:ext cx="1797237" cy="346056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6" name="TextBox 165"/>
          <p:cNvSpPr txBox="1"/>
          <p:nvPr/>
        </p:nvSpPr>
        <p:spPr>
          <a:xfrm>
            <a:off x="3810000" y="5105400"/>
            <a:ext cx="914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T.nil</a:t>
            </a:r>
            <a:endParaRPr lang="en-US" i="1" dirty="0"/>
          </a:p>
        </p:txBody>
      </p:sp>
      <p:cxnSp>
        <p:nvCxnSpPr>
          <p:cNvPr id="3" name="Straight Connector 2"/>
          <p:cNvCxnSpPr>
            <a:stCxn id="5" idx="4"/>
            <a:endCxn id="83" idx="0"/>
          </p:cNvCxnSpPr>
          <p:nvPr/>
        </p:nvCxnSpPr>
        <p:spPr bwMode="auto">
          <a:xfrm flipH="1">
            <a:off x="4114800" y="2209800"/>
            <a:ext cx="457200" cy="2514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Red-Black Tree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Oval 4"/>
          <p:cNvSpPr/>
          <p:nvPr/>
        </p:nvSpPr>
        <p:spPr bwMode="auto">
          <a:xfrm>
            <a:off x="4953000" y="19050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26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3200400" y="22860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oft" dir="t"/>
          </a:scene3d>
          <a:sp3d prstMaterial="metal">
            <a:bevelT prst="angle"/>
            <a:bevelB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17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6858000" y="22860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41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2209800" y="26670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14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5867400" y="26670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oft" dir="t"/>
          </a:scene3d>
          <a:sp3d prstMaterial="metal">
            <a:bevelT prst="angle"/>
            <a:bevelB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30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4191000" y="26670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21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7848600" y="26670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47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1752600" y="32004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oft" dir="t"/>
          </a:scene3d>
          <a:sp3d prstMaterial="metal">
            <a:bevelT prst="angle"/>
            <a:bevelB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10</a:t>
            </a:r>
          </a:p>
        </p:txBody>
      </p:sp>
      <p:sp>
        <p:nvSpPr>
          <p:cNvPr id="13" name="Oval 12"/>
          <p:cNvSpPr/>
          <p:nvPr/>
        </p:nvSpPr>
        <p:spPr bwMode="auto">
          <a:xfrm>
            <a:off x="5410200" y="32004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28</a:t>
            </a:r>
          </a:p>
        </p:txBody>
      </p:sp>
      <p:sp>
        <p:nvSpPr>
          <p:cNvPr id="14" name="Oval 13"/>
          <p:cNvSpPr/>
          <p:nvPr/>
        </p:nvSpPr>
        <p:spPr bwMode="auto">
          <a:xfrm>
            <a:off x="2667000" y="32004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16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6400800" y="32004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38</a:t>
            </a:r>
          </a:p>
        </p:txBody>
      </p:sp>
      <p:sp>
        <p:nvSpPr>
          <p:cNvPr id="16" name="Oval 15"/>
          <p:cNvSpPr/>
          <p:nvPr/>
        </p:nvSpPr>
        <p:spPr bwMode="auto">
          <a:xfrm>
            <a:off x="3733800" y="32004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19</a:t>
            </a:r>
          </a:p>
        </p:txBody>
      </p:sp>
      <p:sp>
        <p:nvSpPr>
          <p:cNvPr id="17" name="Oval 16"/>
          <p:cNvSpPr/>
          <p:nvPr/>
        </p:nvSpPr>
        <p:spPr bwMode="auto">
          <a:xfrm>
            <a:off x="6172200" y="37338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oft" dir="t"/>
          </a:scene3d>
          <a:sp3d prstMaterial="metal">
            <a:bevelT prst="angle"/>
            <a:bevelB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35</a:t>
            </a:r>
          </a:p>
        </p:txBody>
      </p:sp>
      <p:sp>
        <p:nvSpPr>
          <p:cNvPr id="18" name="Oval 17"/>
          <p:cNvSpPr/>
          <p:nvPr/>
        </p:nvSpPr>
        <p:spPr bwMode="auto">
          <a:xfrm>
            <a:off x="4648200" y="32004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23</a:t>
            </a:r>
          </a:p>
        </p:txBody>
      </p:sp>
      <p:sp>
        <p:nvSpPr>
          <p:cNvPr id="19" name="Oval 18"/>
          <p:cNvSpPr/>
          <p:nvPr/>
        </p:nvSpPr>
        <p:spPr bwMode="auto">
          <a:xfrm>
            <a:off x="6705600" y="37338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oft" dir="t"/>
          </a:scene3d>
          <a:sp3d prstMaterial="metal">
            <a:bevelT prst="angle"/>
            <a:bevelB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39</a:t>
            </a:r>
          </a:p>
        </p:txBody>
      </p:sp>
      <p:sp>
        <p:nvSpPr>
          <p:cNvPr id="20" name="Oval 19"/>
          <p:cNvSpPr/>
          <p:nvPr/>
        </p:nvSpPr>
        <p:spPr bwMode="auto">
          <a:xfrm>
            <a:off x="1447800" y="37338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7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2057400" y="3733800"/>
            <a:ext cx="304800" cy="3048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unrise" dir="t"/>
          </a:scene3d>
          <a:sp3d>
            <a:bevelT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12</a:t>
            </a:r>
          </a:p>
        </p:txBody>
      </p:sp>
      <p:sp>
        <p:nvSpPr>
          <p:cNvPr id="22" name="Oval 21"/>
          <p:cNvSpPr/>
          <p:nvPr/>
        </p:nvSpPr>
        <p:spPr bwMode="auto">
          <a:xfrm>
            <a:off x="3429000" y="37338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oft" dir="t"/>
          </a:scene3d>
          <a:sp3d prstMaterial="metal">
            <a:bevelT prst="angle"/>
            <a:bevelB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15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4876800" y="37338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oft" dir="t"/>
          </a:scene3d>
          <a:sp3d prstMaterial="metal">
            <a:bevelT prst="angle"/>
            <a:bevelB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20</a:t>
            </a:r>
          </a:p>
        </p:txBody>
      </p:sp>
      <p:cxnSp>
        <p:nvCxnSpPr>
          <p:cNvPr id="25" name="Straight Connector 24"/>
          <p:cNvCxnSpPr>
            <a:stCxn id="5" idx="2"/>
            <a:endCxn id="6" idx="7"/>
          </p:cNvCxnSpPr>
          <p:nvPr/>
        </p:nvCxnSpPr>
        <p:spPr bwMode="auto">
          <a:xfrm rot="10800000" flipV="1">
            <a:off x="3460564" y="2057399"/>
            <a:ext cx="1492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>
            <a:stCxn id="5" idx="6"/>
            <a:endCxn id="7" idx="1"/>
          </p:cNvCxnSpPr>
          <p:nvPr/>
        </p:nvCxnSpPr>
        <p:spPr bwMode="auto">
          <a:xfrm>
            <a:off x="5257800" y="2057400"/>
            <a:ext cx="16448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>
            <a:stCxn id="6" idx="2"/>
            <a:endCxn id="8" idx="7"/>
          </p:cNvCxnSpPr>
          <p:nvPr/>
        </p:nvCxnSpPr>
        <p:spPr bwMode="auto">
          <a:xfrm rot="10800000" flipV="1">
            <a:off x="2469964" y="2438399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>
            <a:stCxn id="6" idx="6"/>
            <a:endCxn id="10" idx="1"/>
          </p:cNvCxnSpPr>
          <p:nvPr/>
        </p:nvCxnSpPr>
        <p:spPr bwMode="auto">
          <a:xfrm>
            <a:off x="3505200" y="2438400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stCxn id="7" idx="2"/>
            <a:endCxn id="9" idx="7"/>
          </p:cNvCxnSpPr>
          <p:nvPr/>
        </p:nvCxnSpPr>
        <p:spPr bwMode="auto">
          <a:xfrm rot="10800000" flipV="1">
            <a:off x="6127564" y="2438399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>
            <a:stCxn id="7" idx="6"/>
            <a:endCxn id="11" idx="1"/>
          </p:cNvCxnSpPr>
          <p:nvPr/>
        </p:nvCxnSpPr>
        <p:spPr bwMode="auto">
          <a:xfrm>
            <a:off x="7162800" y="2438400"/>
            <a:ext cx="730437" cy="2732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>
            <a:stCxn id="8" idx="3"/>
            <a:endCxn id="12" idx="7"/>
          </p:cNvCxnSpPr>
          <p:nvPr/>
        </p:nvCxnSpPr>
        <p:spPr bwMode="auto">
          <a:xfrm rot="5400000">
            <a:off x="1974663" y="2965263"/>
            <a:ext cx="317874" cy="2416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>
            <a:stCxn id="8" idx="5"/>
            <a:endCxn id="14" idx="1"/>
          </p:cNvCxnSpPr>
          <p:nvPr/>
        </p:nvCxnSpPr>
        <p:spPr bwMode="auto">
          <a:xfrm rot="16200000" flipH="1">
            <a:off x="2431863" y="2965263"/>
            <a:ext cx="317874" cy="2416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>
            <a:stCxn id="10" idx="3"/>
            <a:endCxn id="16" idx="7"/>
          </p:cNvCxnSpPr>
          <p:nvPr/>
        </p:nvCxnSpPr>
        <p:spPr bwMode="auto">
          <a:xfrm rot="5400000">
            <a:off x="3955863" y="2965263"/>
            <a:ext cx="317874" cy="2416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10" idx="5"/>
            <a:endCxn id="18" idx="1"/>
          </p:cNvCxnSpPr>
          <p:nvPr/>
        </p:nvCxnSpPr>
        <p:spPr bwMode="auto">
          <a:xfrm rot="16200000" flipH="1">
            <a:off x="4413063" y="2965263"/>
            <a:ext cx="317874" cy="2416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>
            <a:stCxn id="9" idx="3"/>
            <a:endCxn id="13" idx="7"/>
          </p:cNvCxnSpPr>
          <p:nvPr/>
        </p:nvCxnSpPr>
        <p:spPr bwMode="auto">
          <a:xfrm rot="5400000">
            <a:off x="5632263" y="2965263"/>
            <a:ext cx="317874" cy="2416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>
            <a:stCxn id="9" idx="5"/>
            <a:endCxn id="15" idx="1"/>
          </p:cNvCxnSpPr>
          <p:nvPr/>
        </p:nvCxnSpPr>
        <p:spPr bwMode="auto">
          <a:xfrm rot="16200000" flipH="1">
            <a:off x="6127563" y="2927163"/>
            <a:ext cx="317874" cy="31787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>
            <a:stCxn id="12" idx="3"/>
            <a:endCxn id="20" idx="0"/>
          </p:cNvCxnSpPr>
          <p:nvPr/>
        </p:nvCxnSpPr>
        <p:spPr bwMode="auto">
          <a:xfrm rot="5400000">
            <a:off x="1562101" y="3498663"/>
            <a:ext cx="273237" cy="1970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>
            <a:stCxn id="12" idx="5"/>
            <a:endCxn id="21" idx="0"/>
          </p:cNvCxnSpPr>
          <p:nvPr/>
        </p:nvCxnSpPr>
        <p:spPr bwMode="auto">
          <a:xfrm rot="16200000" flipH="1">
            <a:off x="1974663" y="3498662"/>
            <a:ext cx="273237" cy="1970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>
            <a:stCxn id="16" idx="3"/>
            <a:endCxn id="22" idx="0"/>
          </p:cNvCxnSpPr>
          <p:nvPr/>
        </p:nvCxnSpPr>
        <p:spPr bwMode="auto">
          <a:xfrm rot="5400000">
            <a:off x="3543301" y="3498663"/>
            <a:ext cx="273237" cy="1970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>
            <a:stCxn id="18" idx="5"/>
            <a:endCxn id="23" idx="0"/>
          </p:cNvCxnSpPr>
          <p:nvPr/>
        </p:nvCxnSpPr>
        <p:spPr bwMode="auto">
          <a:xfrm rot="16200000" flipH="1">
            <a:off x="4832163" y="3536762"/>
            <a:ext cx="273237" cy="1208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Straight Connector 56"/>
          <p:cNvCxnSpPr>
            <a:stCxn id="15" idx="3"/>
            <a:endCxn id="17" idx="0"/>
          </p:cNvCxnSpPr>
          <p:nvPr/>
        </p:nvCxnSpPr>
        <p:spPr bwMode="auto">
          <a:xfrm rot="5400000">
            <a:off x="6248401" y="3536763"/>
            <a:ext cx="273237" cy="1208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 rot="16200000" flipH="1">
            <a:off x="6667500" y="3543300"/>
            <a:ext cx="273237" cy="1970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Oval 59"/>
          <p:cNvSpPr/>
          <p:nvPr/>
        </p:nvSpPr>
        <p:spPr bwMode="auto">
          <a:xfrm>
            <a:off x="1219200" y="4267200"/>
            <a:ext cx="304800" cy="3048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chemeClr val="accent2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soft" dir="t"/>
          </a:scene3d>
          <a:sp3d prstMaterial="metal">
            <a:bevelT prst="angle"/>
            <a:bevelB prst="angle"/>
          </a:sp3d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3</a:t>
            </a:r>
          </a:p>
        </p:txBody>
      </p:sp>
      <p:cxnSp>
        <p:nvCxnSpPr>
          <p:cNvPr id="62" name="Straight Connector 61"/>
          <p:cNvCxnSpPr>
            <a:stCxn id="20" idx="3"/>
            <a:endCxn id="60" idx="0"/>
          </p:cNvCxnSpPr>
          <p:nvPr/>
        </p:nvCxnSpPr>
        <p:spPr bwMode="auto">
          <a:xfrm rot="5400000">
            <a:off x="1295401" y="4070163"/>
            <a:ext cx="273237" cy="12083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Red-Black Tree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0" hangingPunct="0">
              <a:spcBef>
                <a:spcPct val="0"/>
              </a:spcBef>
              <a:buClr>
                <a:srgbClr val="B2B2B2"/>
              </a:buClr>
              <a:buSzPct val="90000"/>
              <a:buNone/>
            </a:pPr>
            <a:r>
              <a:rPr lang="en-US" altLang="ko-KR" sz="1600" dirty="0">
                <a:solidFill>
                  <a:srgbClr val="000000"/>
                </a:solidFill>
                <a:latin typeface="Arial"/>
                <a:ea typeface="UWKMJF (KSC)" pitchFamily="2" charset="-127"/>
              </a:rPr>
              <a:t>Lemma</a:t>
            </a:r>
            <a:r>
              <a:rPr lang="en-US" altLang="ko-KR" sz="1600" dirty="0">
                <a:solidFill>
                  <a:srgbClr val="000000"/>
                </a:solidFill>
                <a:latin typeface="Arial"/>
                <a:ea typeface="바탕" pitchFamily="18" charset="-127"/>
              </a:rPr>
              <a:t>: </a:t>
            </a:r>
            <a:r>
              <a:rPr lang="en-US" altLang="ko-KR" sz="1600" dirty="0">
                <a:solidFill>
                  <a:srgbClr val="000000"/>
                </a:solidFill>
                <a:latin typeface="Arial"/>
                <a:ea typeface="UWKMJF (KSC)" pitchFamily="2" charset="-127"/>
              </a:rPr>
              <a:t>A red-black tree with n internal nodes has height at most 2log</a:t>
            </a:r>
            <a:r>
              <a:rPr lang="en-US" altLang="ko-KR" sz="1600" baseline="-25000" dirty="0">
                <a:solidFill>
                  <a:srgbClr val="000000"/>
                </a:solidFill>
                <a:latin typeface="Arial"/>
                <a:ea typeface="UWKMJF (KSC)" pitchFamily="2" charset="-127"/>
              </a:rPr>
              <a:t>2</a:t>
            </a:r>
            <a:r>
              <a:rPr lang="en-US" altLang="ko-KR" sz="1600" dirty="0">
                <a:solidFill>
                  <a:srgbClr val="000000"/>
                </a:solidFill>
                <a:latin typeface="Arial"/>
                <a:ea typeface="UWKMJF (KSC)" pitchFamily="2" charset="-127"/>
              </a:rPr>
              <a:t> (n+1) </a:t>
            </a:r>
          </a:p>
          <a:p>
            <a:pPr lvl="0" eaLnBrk="0" hangingPunct="0">
              <a:spcBef>
                <a:spcPct val="0"/>
              </a:spcBef>
              <a:buClr>
                <a:srgbClr val="B2B2B2"/>
              </a:buClr>
              <a:buSzPct val="90000"/>
              <a:buNone/>
            </a:pPr>
            <a:r>
              <a:rPr lang="en-US" altLang="ko-KR" sz="1600" dirty="0" smtClean="0">
                <a:solidFill>
                  <a:srgbClr val="000000"/>
                </a:solidFill>
                <a:latin typeface="Arial"/>
                <a:ea typeface="UWKMJF (KSC)" pitchFamily="2" charset="-127"/>
              </a:rPr>
              <a:t>Proof)</a:t>
            </a:r>
            <a:r>
              <a:rPr lang="en-US" altLang="ko-KR" sz="1600" dirty="0" smtClean="0">
                <a:solidFill>
                  <a:srgbClr val="000000"/>
                </a:solidFill>
                <a:latin typeface="Arial"/>
                <a:ea typeface="바탕" pitchFamily="18" charset="-127"/>
              </a:rPr>
              <a:t> We start by </a:t>
            </a:r>
            <a:r>
              <a:rPr lang="en-US" altLang="ko-KR" sz="1600" dirty="0" smtClean="0">
                <a:solidFill>
                  <a:srgbClr val="000000"/>
                </a:solidFill>
                <a:latin typeface="Arial"/>
                <a:ea typeface="UWKMJF (KSC)" pitchFamily="2" charset="-127"/>
              </a:rPr>
              <a:t>claim </a:t>
            </a:r>
            <a:r>
              <a:rPr lang="en-US" altLang="ko-KR" sz="1600" dirty="0">
                <a:solidFill>
                  <a:srgbClr val="000000"/>
                </a:solidFill>
                <a:latin typeface="Arial"/>
                <a:ea typeface="UWKMJF (KSC)" pitchFamily="2" charset="-127"/>
              </a:rPr>
              <a:t>that </a:t>
            </a:r>
            <a:r>
              <a:rPr lang="en-US" altLang="ko-KR" sz="1600" dirty="0" err="1">
                <a:solidFill>
                  <a:srgbClr val="000000"/>
                </a:solidFill>
                <a:latin typeface="Arial"/>
                <a:ea typeface="UWKMJF (KSC)" pitchFamily="2" charset="-127"/>
              </a:rPr>
              <a:t>subtree</a:t>
            </a:r>
            <a:r>
              <a:rPr lang="en-US" altLang="ko-KR" sz="1600" dirty="0">
                <a:solidFill>
                  <a:srgbClr val="000000"/>
                </a:solidFill>
                <a:latin typeface="Arial"/>
                <a:ea typeface="UWKMJF (KSC)" pitchFamily="2" charset="-127"/>
              </a:rPr>
              <a:t> starting at x contains at least 2</a:t>
            </a:r>
            <a:r>
              <a:rPr lang="en-US" altLang="ko-KR" sz="1600" baseline="30000" dirty="0">
                <a:solidFill>
                  <a:srgbClr val="000000"/>
                </a:solidFill>
                <a:latin typeface="Arial"/>
                <a:ea typeface="UWKMJF (KSC)" pitchFamily="2" charset="-127"/>
              </a:rPr>
              <a:t>bh(x)</a:t>
            </a:r>
            <a:r>
              <a:rPr lang="en-US" altLang="ko-KR" sz="1600" dirty="0">
                <a:solidFill>
                  <a:srgbClr val="000000"/>
                </a:solidFill>
                <a:latin typeface="Arial"/>
                <a:ea typeface="UWKMJF (KSC)" pitchFamily="2" charset="-127"/>
              </a:rPr>
              <a:t>-1 internal nodes. By induction on height of x:</a:t>
            </a:r>
            <a:endParaRPr lang="en-US" altLang="ko-KR" sz="1600" dirty="0">
              <a:solidFill>
                <a:srgbClr val="000000"/>
              </a:solidFill>
              <a:latin typeface="Arial"/>
              <a:ea typeface="바탕" pitchFamily="18" charset="-127"/>
            </a:endParaRPr>
          </a:p>
          <a:p>
            <a:pPr lvl="0">
              <a:buClr>
                <a:srgbClr val="B2B2B2"/>
              </a:buClr>
              <a:buSzPct val="90000"/>
              <a:buNone/>
            </a:pPr>
            <a:r>
              <a:rPr lang="en-US" altLang="ko-KR" sz="1600" dirty="0">
                <a:solidFill>
                  <a:srgbClr val="000000"/>
                </a:solidFill>
                <a:latin typeface="Arial"/>
                <a:ea typeface="UWKMJF (KSC)" pitchFamily="2" charset="-127"/>
              </a:rPr>
              <a:t>Base case)</a:t>
            </a:r>
            <a:endParaRPr lang="en-US" altLang="ko-KR" sz="1600" dirty="0">
              <a:solidFill>
                <a:srgbClr val="000000"/>
              </a:solidFill>
              <a:latin typeface="Arial"/>
              <a:ea typeface="바탕" pitchFamily="18" charset="-127"/>
            </a:endParaRPr>
          </a:p>
          <a:p>
            <a:pPr lvl="0">
              <a:buClr>
                <a:srgbClr val="B2B2B2"/>
              </a:buClr>
              <a:buSzPct val="90000"/>
              <a:buNone/>
            </a:pPr>
            <a:r>
              <a:rPr lang="en-US" altLang="ko-KR" sz="1600" dirty="0">
                <a:solidFill>
                  <a:srgbClr val="000000"/>
                </a:solidFill>
                <a:latin typeface="Arial"/>
                <a:ea typeface="UWKMJF (KSC)" pitchFamily="2" charset="-127"/>
              </a:rPr>
              <a:t>	If x is a leaf </a:t>
            </a:r>
            <a:r>
              <a:rPr lang="en-US" altLang="ko-KR" sz="1600" dirty="0" smtClean="0">
                <a:solidFill>
                  <a:srgbClr val="000000"/>
                </a:solidFill>
                <a:latin typeface="Arial"/>
                <a:ea typeface="UWKMJF (KSC)" pitchFamily="2" charset="-127"/>
              </a:rPr>
              <a:t>then there is no internal node. If x is leaf, </a:t>
            </a:r>
            <a:r>
              <a:rPr lang="en-US" altLang="ko-KR" sz="1600" dirty="0" err="1">
                <a:solidFill>
                  <a:srgbClr val="000000"/>
                </a:solidFill>
                <a:latin typeface="Arial"/>
                <a:ea typeface="UWKMJF (KSC)" pitchFamily="2" charset="-127"/>
              </a:rPr>
              <a:t>bh</a:t>
            </a:r>
            <a:r>
              <a:rPr lang="en-US" altLang="ko-KR" sz="1600" dirty="0">
                <a:solidFill>
                  <a:srgbClr val="000000"/>
                </a:solidFill>
                <a:latin typeface="Arial"/>
                <a:ea typeface="UWKMJF (KSC)" pitchFamily="2" charset="-127"/>
              </a:rPr>
              <a:t>(x) = 0, 2</a:t>
            </a:r>
            <a:r>
              <a:rPr lang="en-US" altLang="ko-KR" sz="1600" baseline="30000" dirty="0">
                <a:solidFill>
                  <a:srgbClr val="000000"/>
                </a:solidFill>
                <a:latin typeface="Arial"/>
                <a:ea typeface="UWKMJF (KSC)" pitchFamily="2" charset="-127"/>
              </a:rPr>
              <a:t>bh(x</a:t>
            </a:r>
            <a:r>
              <a:rPr lang="en-US" altLang="ko-KR" sz="1600" baseline="30000" dirty="0" smtClean="0">
                <a:solidFill>
                  <a:srgbClr val="000000"/>
                </a:solidFill>
                <a:latin typeface="Arial"/>
                <a:ea typeface="UWKMJF (KSC)" pitchFamily="2" charset="-127"/>
              </a:rPr>
              <a:t>) </a:t>
            </a:r>
            <a:r>
              <a:rPr lang="en-US" altLang="ko-KR" sz="1600" dirty="0" smtClean="0">
                <a:solidFill>
                  <a:srgbClr val="000000"/>
                </a:solidFill>
                <a:latin typeface="Arial"/>
                <a:ea typeface="UWKMJF (KSC)" pitchFamily="2" charset="-127"/>
              </a:rPr>
              <a:t>– 1= 1 – 1 =0</a:t>
            </a:r>
            <a:endParaRPr lang="en-US" altLang="ko-KR" sz="1600" dirty="0">
              <a:solidFill>
                <a:srgbClr val="000000"/>
              </a:solidFill>
              <a:latin typeface="Arial"/>
              <a:ea typeface="바탕" pitchFamily="18" charset="-127"/>
            </a:endParaRPr>
          </a:p>
          <a:p>
            <a:pPr lvl="0">
              <a:buClr>
                <a:srgbClr val="B2B2B2"/>
              </a:buClr>
              <a:buSzPct val="90000"/>
              <a:buNone/>
            </a:pPr>
            <a:r>
              <a:rPr lang="en-US" altLang="ko-KR" sz="1600" dirty="0">
                <a:solidFill>
                  <a:srgbClr val="000000"/>
                </a:solidFill>
                <a:latin typeface="Arial"/>
                <a:ea typeface="UWKMJF (KSC)" pitchFamily="2" charset="-127"/>
              </a:rPr>
              <a:t>Induction)</a:t>
            </a:r>
            <a:endParaRPr lang="en-US" altLang="ko-KR" sz="1600" dirty="0">
              <a:solidFill>
                <a:srgbClr val="000000"/>
              </a:solidFill>
              <a:latin typeface="Arial"/>
              <a:ea typeface="바탕" pitchFamily="18" charset="-127"/>
            </a:endParaRPr>
          </a:p>
          <a:p>
            <a:pPr lvl="0">
              <a:buClr>
                <a:srgbClr val="B2B2B2"/>
              </a:buClr>
              <a:buSzPct val="90000"/>
              <a:buNone/>
            </a:pPr>
            <a:r>
              <a:rPr lang="en-US" altLang="ko-KR" sz="1600" dirty="0">
                <a:solidFill>
                  <a:srgbClr val="000000"/>
                </a:solidFill>
                <a:latin typeface="Arial"/>
                <a:ea typeface="UWKMJF (KSC)" pitchFamily="2" charset="-127"/>
              </a:rPr>
              <a:t>	Lets assume x has height h, x's children have height h -1</a:t>
            </a:r>
            <a:endParaRPr lang="en-US" altLang="ko-KR" sz="1600" dirty="0">
              <a:solidFill>
                <a:srgbClr val="000000"/>
              </a:solidFill>
              <a:latin typeface="Arial"/>
              <a:ea typeface="바탕" pitchFamily="18" charset="-127"/>
            </a:endParaRPr>
          </a:p>
          <a:p>
            <a:pPr lvl="0">
              <a:buClr>
                <a:srgbClr val="B2B2B2"/>
              </a:buClr>
              <a:buSzPct val="90000"/>
              <a:buNone/>
            </a:pPr>
            <a:r>
              <a:rPr lang="en-US" altLang="ko-KR" sz="1600" dirty="0">
                <a:solidFill>
                  <a:srgbClr val="000000"/>
                </a:solidFill>
                <a:latin typeface="Arial"/>
                <a:ea typeface="UWKMJF (KSC)" pitchFamily="2" charset="-127"/>
              </a:rPr>
              <a:t>	x's children black-height is either </a:t>
            </a:r>
            <a:r>
              <a:rPr lang="en-US" altLang="ko-KR" sz="1600" dirty="0" err="1">
                <a:solidFill>
                  <a:srgbClr val="000000"/>
                </a:solidFill>
                <a:latin typeface="Arial"/>
                <a:ea typeface="UWKMJF (KSC)" pitchFamily="2" charset="-127"/>
              </a:rPr>
              <a:t>bh</a:t>
            </a:r>
            <a:r>
              <a:rPr lang="en-US" altLang="ko-KR" sz="1600" dirty="0">
                <a:solidFill>
                  <a:srgbClr val="000000"/>
                </a:solidFill>
                <a:latin typeface="Arial"/>
                <a:ea typeface="UWKMJF (KSC)" pitchFamily="2" charset="-127"/>
              </a:rPr>
              <a:t>(</a:t>
            </a:r>
            <a:r>
              <a:rPr lang="en-US" altLang="ko-KR" sz="1600" dirty="0">
                <a:solidFill>
                  <a:srgbClr val="FF0000"/>
                </a:solidFill>
                <a:latin typeface="Arial"/>
                <a:ea typeface="UWKMJF (KSC)" pitchFamily="2" charset="-127"/>
              </a:rPr>
              <a:t>x</a:t>
            </a:r>
            <a:r>
              <a:rPr lang="en-US" altLang="ko-KR" sz="1600" dirty="0">
                <a:solidFill>
                  <a:srgbClr val="000000"/>
                </a:solidFill>
                <a:latin typeface="Arial"/>
                <a:ea typeface="UWKMJF (KSC)" pitchFamily="2" charset="-127"/>
              </a:rPr>
              <a:t>) or </a:t>
            </a:r>
            <a:r>
              <a:rPr lang="en-US" altLang="ko-KR" sz="1600" dirty="0" err="1">
                <a:solidFill>
                  <a:srgbClr val="000000"/>
                </a:solidFill>
                <a:latin typeface="Arial"/>
                <a:ea typeface="UWKMJF (KSC)" pitchFamily="2" charset="-127"/>
              </a:rPr>
              <a:t>bh</a:t>
            </a:r>
            <a:r>
              <a:rPr lang="en-US" altLang="ko-KR" sz="1600" dirty="0">
                <a:solidFill>
                  <a:srgbClr val="000000"/>
                </a:solidFill>
                <a:latin typeface="Arial"/>
                <a:ea typeface="UWKMJF (KSC)" pitchFamily="2" charset="-127"/>
              </a:rPr>
              <a:t>(x) -</a:t>
            </a:r>
            <a:r>
              <a:rPr lang="en-US" altLang="ko-KR" sz="1600" dirty="0" smtClean="0">
                <a:solidFill>
                  <a:srgbClr val="000000"/>
                </a:solidFill>
                <a:latin typeface="Arial"/>
                <a:ea typeface="UWKMJF (KSC)" pitchFamily="2" charset="-127"/>
              </a:rPr>
              <a:t>1 (depend on x is red or black respectively). Since the height of x is greater than height of it’s child,</a:t>
            </a:r>
            <a:endParaRPr lang="en-US" altLang="ko-KR" sz="1600" dirty="0">
              <a:solidFill>
                <a:srgbClr val="000000"/>
              </a:solidFill>
              <a:latin typeface="Arial"/>
              <a:ea typeface="바탕" pitchFamily="18" charset="-127"/>
            </a:endParaRPr>
          </a:p>
          <a:p>
            <a:pPr lvl="0">
              <a:buClr>
                <a:srgbClr val="B2B2B2"/>
              </a:buClr>
              <a:buSzPct val="90000"/>
              <a:buNone/>
            </a:pPr>
            <a:r>
              <a:rPr lang="en-US" altLang="ko-KR" sz="1600" dirty="0">
                <a:solidFill>
                  <a:srgbClr val="000000"/>
                </a:solidFill>
                <a:latin typeface="Arial"/>
                <a:ea typeface="UWKMJF (KSC)" pitchFamily="2" charset="-127"/>
              </a:rPr>
              <a:t>	By </a:t>
            </a:r>
            <a:r>
              <a:rPr lang="en-US" altLang="ko-KR" sz="1600" dirty="0" smtClean="0">
                <a:solidFill>
                  <a:srgbClr val="000000"/>
                </a:solidFill>
                <a:latin typeface="Arial"/>
                <a:ea typeface="UWKMJF (KSC)" pitchFamily="2" charset="-127"/>
              </a:rPr>
              <a:t>inductive hypotheses  </a:t>
            </a:r>
            <a:r>
              <a:rPr lang="en-US" altLang="ko-KR" sz="1600" dirty="0">
                <a:solidFill>
                  <a:srgbClr val="000000"/>
                </a:solidFill>
                <a:latin typeface="Arial"/>
                <a:ea typeface="UWKMJF (KSC)" pitchFamily="2" charset="-127"/>
              </a:rPr>
              <a:t>x's children </a:t>
            </a:r>
            <a:r>
              <a:rPr lang="en-US" altLang="ko-KR" sz="1600" dirty="0" err="1">
                <a:solidFill>
                  <a:srgbClr val="000000"/>
                </a:solidFill>
                <a:latin typeface="Arial"/>
                <a:ea typeface="UWKMJF (KSC)" pitchFamily="2" charset="-127"/>
              </a:rPr>
              <a:t>subtree</a:t>
            </a:r>
            <a:r>
              <a:rPr lang="en-US" altLang="ko-KR" sz="1600" dirty="0">
                <a:solidFill>
                  <a:srgbClr val="000000"/>
                </a:solidFill>
                <a:latin typeface="Arial"/>
                <a:ea typeface="UWKMJF (KSC)" pitchFamily="2" charset="-127"/>
              </a:rPr>
              <a:t> has 2</a:t>
            </a:r>
            <a:r>
              <a:rPr lang="en-US" altLang="ko-KR" sz="1600" baseline="30000" dirty="0">
                <a:solidFill>
                  <a:srgbClr val="000000"/>
                </a:solidFill>
                <a:latin typeface="Arial"/>
                <a:ea typeface="UWKMJF (KSC)" pitchFamily="2" charset="-127"/>
              </a:rPr>
              <a:t>bh(x)-1</a:t>
            </a:r>
            <a:r>
              <a:rPr lang="en-US" altLang="ko-KR" sz="1600" dirty="0">
                <a:solidFill>
                  <a:srgbClr val="000000"/>
                </a:solidFill>
                <a:latin typeface="Arial"/>
                <a:ea typeface="UWKMJF (KSC)" pitchFamily="2" charset="-127"/>
              </a:rPr>
              <a:t>-1 internal nodes</a:t>
            </a:r>
            <a:endParaRPr lang="en-US" altLang="ko-KR" sz="1600" dirty="0">
              <a:solidFill>
                <a:srgbClr val="000000"/>
              </a:solidFill>
              <a:latin typeface="Arial"/>
              <a:ea typeface="바탕" pitchFamily="18" charset="-127"/>
            </a:endParaRPr>
          </a:p>
          <a:p>
            <a:pPr lvl="0">
              <a:buClr>
                <a:srgbClr val="B2B2B2"/>
              </a:buClr>
              <a:buSzPct val="90000"/>
              <a:buNone/>
            </a:pPr>
            <a:r>
              <a:rPr lang="en-US" altLang="ko-KR" sz="1600" dirty="0">
                <a:solidFill>
                  <a:srgbClr val="000000"/>
                </a:solidFill>
                <a:latin typeface="Arial"/>
                <a:ea typeface="UWKMJF (KSC)" pitchFamily="2" charset="-127"/>
              </a:rPr>
              <a:t>	So </a:t>
            </a:r>
            <a:r>
              <a:rPr lang="en-US" altLang="ko-KR" sz="1600" dirty="0" err="1">
                <a:solidFill>
                  <a:srgbClr val="000000"/>
                </a:solidFill>
                <a:latin typeface="Arial"/>
                <a:ea typeface="UWKMJF (KSC)" pitchFamily="2" charset="-127"/>
              </a:rPr>
              <a:t>subtree</a:t>
            </a:r>
            <a:r>
              <a:rPr lang="en-US" altLang="ko-KR" sz="1600" dirty="0">
                <a:solidFill>
                  <a:srgbClr val="000000"/>
                </a:solidFill>
                <a:latin typeface="Arial"/>
                <a:ea typeface="UWKMJF (KSC)" pitchFamily="2" charset="-127"/>
              </a:rPr>
              <a:t> starting at x </a:t>
            </a:r>
            <a:r>
              <a:rPr lang="en-US" altLang="ko-KR" sz="1600" dirty="0" smtClean="0">
                <a:solidFill>
                  <a:srgbClr val="000000"/>
                </a:solidFill>
                <a:latin typeface="Arial"/>
                <a:ea typeface="UWKMJF (KSC)" pitchFamily="2" charset="-127"/>
              </a:rPr>
              <a:t>contains at least</a:t>
            </a:r>
            <a:endParaRPr lang="en-US" altLang="ko-KR" sz="1600" dirty="0">
              <a:solidFill>
                <a:srgbClr val="000000"/>
              </a:solidFill>
              <a:latin typeface="Arial"/>
              <a:ea typeface="UWKMJF (KSC)" pitchFamily="2" charset="-127"/>
            </a:endParaRPr>
          </a:p>
          <a:p>
            <a:pPr lvl="0">
              <a:buClr>
                <a:srgbClr val="B2B2B2"/>
              </a:buClr>
              <a:buSzPct val="90000"/>
              <a:buNone/>
            </a:pPr>
            <a:r>
              <a:rPr lang="en-US" altLang="ko-KR" sz="1600" dirty="0">
                <a:solidFill>
                  <a:srgbClr val="000000"/>
                </a:solidFill>
                <a:latin typeface="Arial"/>
                <a:ea typeface="UWKMJF (KSC)" pitchFamily="2" charset="-127"/>
              </a:rPr>
              <a:t>	2</a:t>
            </a:r>
            <a:r>
              <a:rPr lang="en-US" altLang="ko-KR" sz="1600" baseline="30000" dirty="0">
                <a:solidFill>
                  <a:srgbClr val="000000"/>
                </a:solidFill>
                <a:latin typeface="Arial"/>
                <a:ea typeface="UWKMJF (KSC)" pitchFamily="2" charset="-127"/>
              </a:rPr>
              <a:t>bh(x)-1</a:t>
            </a:r>
            <a:r>
              <a:rPr lang="en-US" altLang="ko-KR" sz="1600" dirty="0">
                <a:solidFill>
                  <a:srgbClr val="000000"/>
                </a:solidFill>
                <a:latin typeface="Arial"/>
                <a:ea typeface="UWKMJF (KSC)" pitchFamily="2" charset="-127"/>
              </a:rPr>
              <a:t>-1 + 2</a:t>
            </a:r>
            <a:r>
              <a:rPr lang="en-US" altLang="ko-KR" sz="1600" baseline="30000" dirty="0">
                <a:solidFill>
                  <a:srgbClr val="000000"/>
                </a:solidFill>
                <a:latin typeface="Arial"/>
                <a:ea typeface="UWKMJF (KSC)" pitchFamily="2" charset="-127"/>
              </a:rPr>
              <a:t>bh(x)-1</a:t>
            </a:r>
            <a:r>
              <a:rPr lang="en-US" altLang="ko-KR" sz="1600" dirty="0">
                <a:solidFill>
                  <a:srgbClr val="000000"/>
                </a:solidFill>
                <a:latin typeface="Arial"/>
                <a:ea typeface="UWKMJF (KSC)" pitchFamily="2" charset="-127"/>
              </a:rPr>
              <a:t>-1 + 1 = 2</a:t>
            </a:r>
            <a:r>
              <a:rPr lang="en-US" altLang="ko-KR" sz="1600" baseline="30000" dirty="0">
                <a:solidFill>
                  <a:srgbClr val="000000"/>
                </a:solidFill>
                <a:latin typeface="Arial"/>
                <a:ea typeface="UWKMJF (KSC)" pitchFamily="2" charset="-127"/>
              </a:rPr>
              <a:t>bh(x)</a:t>
            </a:r>
            <a:r>
              <a:rPr lang="en-US" altLang="ko-KR" sz="1600" dirty="0">
                <a:solidFill>
                  <a:srgbClr val="000000"/>
                </a:solidFill>
                <a:latin typeface="Arial"/>
                <a:ea typeface="UWKMJF (KSC)" pitchFamily="2" charset="-127"/>
              </a:rPr>
              <a:t>-1 internal </a:t>
            </a:r>
            <a:r>
              <a:rPr lang="en-US" altLang="ko-KR" sz="1600" dirty="0" smtClean="0">
                <a:solidFill>
                  <a:srgbClr val="000000"/>
                </a:solidFill>
                <a:latin typeface="Arial"/>
                <a:ea typeface="UWKMJF (KSC)" pitchFamily="2" charset="-127"/>
              </a:rPr>
              <a:t>nodes which prove claim</a:t>
            </a:r>
            <a:endParaRPr lang="en-US" altLang="ko-KR" sz="1600" dirty="0">
              <a:solidFill>
                <a:srgbClr val="000000"/>
              </a:solidFill>
              <a:latin typeface="Arial"/>
              <a:ea typeface="바탕" pitchFamily="18" charset="-127"/>
            </a:endParaRP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62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Red-Black Tree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Clr>
                    <a:schemeClr val="tx2"/>
                  </a:buClr>
                  <a:buSzPct val="90000"/>
                </a:pPr>
                <a:r>
                  <a:rPr lang="en-US" altLang="ko-KR" sz="1600" dirty="0" smtClean="0">
                    <a:solidFill>
                      <a:srgbClr val="000000"/>
                    </a:solidFill>
                    <a:latin typeface="Arial"/>
                    <a:ea typeface="UWKMJF (KSC)" pitchFamily="2" charset="-127"/>
                  </a:rPr>
                  <a:t>To complete the proof of lemma, let h = height of the tree rooted at .</a:t>
                </a:r>
              </a:p>
              <a:p>
                <a:pPr>
                  <a:buClr>
                    <a:schemeClr val="tx2"/>
                  </a:buClr>
                  <a:buSzPct val="90000"/>
                </a:pPr>
                <a:r>
                  <a:rPr lang="en-US" altLang="ko-KR" sz="1600" dirty="0" smtClean="0">
                    <a:solidFill>
                      <a:srgbClr val="000000"/>
                    </a:solidFill>
                    <a:latin typeface="Arial"/>
                    <a:ea typeface="UWKMJF (KSC)" pitchFamily="2" charset="-127"/>
                  </a:rPr>
                  <a:t>By red-black tree property 4, at least half the nodes on any simple path from the root to a leaf (not including root) must be black.</a:t>
                </a:r>
              </a:p>
              <a:p>
                <a:pPr>
                  <a:buClr>
                    <a:schemeClr val="tx2"/>
                  </a:buClr>
                  <a:buSzPct val="90000"/>
                </a:pPr>
                <a:r>
                  <a:rPr lang="en-US" altLang="ko-KR" sz="1600" dirty="0" smtClean="0">
                    <a:solidFill>
                      <a:srgbClr val="000000"/>
                    </a:solidFill>
                    <a:latin typeface="Arial"/>
                    <a:ea typeface="UWKMJF (KSC)" pitchFamily="2" charset="-127"/>
                  </a:rPr>
                  <a:t>Consequently, the black-height of the root must be at least h/2; thus</a:t>
                </a:r>
                <a:endParaRPr lang="en-US" altLang="ko-KR" sz="1600" dirty="0">
                  <a:solidFill>
                    <a:srgbClr val="000000"/>
                  </a:solidFill>
                  <a:latin typeface="Arial"/>
                  <a:ea typeface="바탕" pitchFamily="18" charset="-127"/>
                </a:endParaRPr>
              </a:p>
              <a:p>
                <a:pPr lvl="0">
                  <a:buClr>
                    <a:srgbClr val="B2B2B2"/>
                  </a:buClr>
                  <a:buSzPct val="900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600" b="0" i="1" smtClean="0">
                          <a:solidFill>
                            <a:srgbClr val="000000"/>
                          </a:solidFill>
                          <a:latin typeface="Cambria Math"/>
                          <a:ea typeface="UWKMJF (KSC)" pitchFamily="2" charset="-127"/>
                        </a:rPr>
                        <m:t>𝑛</m:t>
                      </m:r>
                      <m:r>
                        <a:rPr lang="en-US" altLang="ko-KR" sz="1600" b="0" i="1" smtClean="0">
                          <a:solidFill>
                            <a:srgbClr val="000000"/>
                          </a:solidFill>
                          <a:latin typeface="Cambria Math"/>
                          <a:ea typeface="UWKMJF (KSC)" pitchFamily="2" charset="-127"/>
                        </a:rPr>
                        <m:t>=</m:t>
                      </m:r>
                      <m:sSup>
                        <m:sSupPr>
                          <m:ctrlPr>
                            <a:rPr lang="en-US" altLang="ko-KR" sz="1600" b="0" i="1" smtClean="0">
                              <a:solidFill>
                                <a:srgbClr val="000000"/>
                              </a:solidFill>
                              <a:latin typeface="Cambria Math"/>
                              <a:ea typeface="UWKMJF (KSC)" pitchFamily="2" charset="-127"/>
                            </a:rPr>
                          </m:ctrlPr>
                        </m:sSupPr>
                        <m:e>
                          <m:r>
                            <a:rPr lang="en-US" altLang="ko-KR" sz="1600" b="0" i="1" smtClean="0">
                              <a:solidFill>
                                <a:srgbClr val="000000"/>
                              </a:solidFill>
                              <a:latin typeface="Cambria Math"/>
                              <a:ea typeface="UWKMJF (KSC)" pitchFamily="2" charset="-127"/>
                            </a:rPr>
                            <m:t>2</m:t>
                          </m:r>
                        </m:e>
                        <m:sup>
                          <m:r>
                            <a:rPr lang="en-US" altLang="ko-KR" sz="1600" b="0" i="1" smtClean="0">
                              <a:solidFill>
                                <a:srgbClr val="000000"/>
                              </a:solidFill>
                              <a:latin typeface="Cambria Math"/>
                              <a:ea typeface="UWKMJF (KSC)" pitchFamily="2" charset="-127"/>
                            </a:rPr>
                            <m:t>𝑏h</m:t>
                          </m:r>
                          <m:r>
                            <a:rPr lang="en-US" altLang="ko-KR" sz="1600" b="0" i="1" smtClean="0">
                              <a:solidFill>
                                <a:srgbClr val="000000"/>
                              </a:solidFill>
                              <a:latin typeface="Cambria Math"/>
                              <a:ea typeface="UWKMJF (KSC)" pitchFamily="2" charset="-127"/>
                            </a:rPr>
                            <m:t>(</m:t>
                          </m:r>
                          <m:r>
                            <a:rPr lang="en-US" altLang="ko-KR" sz="1600" b="0" i="1" smtClean="0">
                              <a:solidFill>
                                <a:srgbClr val="000000"/>
                              </a:solidFill>
                              <a:latin typeface="Cambria Math"/>
                              <a:ea typeface="UWKMJF (KSC)" pitchFamily="2" charset="-127"/>
                            </a:rPr>
                            <m:t>𝑥</m:t>
                          </m:r>
                          <m:r>
                            <a:rPr lang="en-US" altLang="ko-KR" sz="1600" b="0" i="1" smtClean="0">
                              <a:solidFill>
                                <a:srgbClr val="000000"/>
                              </a:solidFill>
                              <a:latin typeface="Cambria Math"/>
                              <a:ea typeface="UWKMJF (KSC)" pitchFamily="2" charset="-127"/>
                            </a:rPr>
                            <m:t>)</m:t>
                          </m:r>
                        </m:sup>
                      </m:sSup>
                      <m:r>
                        <a:rPr lang="en-US" altLang="ko-KR" sz="1600" b="0" i="1" smtClean="0">
                          <a:solidFill>
                            <a:srgbClr val="000000"/>
                          </a:solidFill>
                          <a:latin typeface="Cambria Math"/>
                          <a:ea typeface="UWKMJF (KSC)" pitchFamily="2" charset="-127"/>
                        </a:rPr>
                        <m:t>−1 </m:t>
                      </m:r>
                    </m:oMath>
                  </m:oMathPara>
                </a14:m>
                <a:endParaRPr lang="en-US" altLang="ko-KR" sz="1600" b="0" i="1" dirty="0" smtClean="0">
                  <a:solidFill>
                    <a:srgbClr val="000000"/>
                  </a:solidFill>
                  <a:latin typeface="Cambria Math"/>
                  <a:ea typeface="UWKMJF (KSC)" pitchFamily="2" charset="-127"/>
                </a:endParaRPr>
              </a:p>
              <a:p>
                <a:pPr lvl="0">
                  <a:buClr>
                    <a:srgbClr val="B2B2B2"/>
                  </a:buClr>
                  <a:buSzPct val="900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600" b="0" i="1" smtClean="0">
                          <a:solidFill>
                            <a:srgbClr val="000000"/>
                          </a:solidFill>
                          <a:latin typeface="Cambria Math"/>
                          <a:ea typeface="UWKMJF (KSC)" pitchFamily="2" charset="-127"/>
                        </a:rPr>
                        <m:t>𝑛</m:t>
                      </m:r>
                      <m:r>
                        <a:rPr lang="en-US" altLang="ko-KR" sz="1600" b="0" i="1" smtClean="0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≥</m:t>
                      </m:r>
                      <m:sSup>
                        <m:sSupPr>
                          <m:ctrlPr>
                            <a:rPr lang="en-US" altLang="ko-KR" sz="1600" b="0" i="1" smtClean="0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altLang="ko-KR" sz="1600" b="0" i="1" smtClean="0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e>
                        <m:sup>
                          <m:f>
                            <m:fPr>
                              <m:type m:val="skw"/>
                              <m:ctrlPr>
                                <a:rPr lang="en-US" altLang="ko-KR" sz="1600" b="0" i="1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altLang="ko-KR" sz="1600" b="0" i="1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ea typeface="Cambria Math"/>
                                </a:rPr>
                                <m:t>h</m:t>
                              </m:r>
                            </m:num>
                            <m:den>
                              <m:r>
                                <a:rPr lang="en-US" altLang="ko-KR" sz="1600" b="0" i="1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US" altLang="ko-KR" sz="1600" b="0" i="1" smtClean="0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−1  </m:t>
                      </m:r>
                    </m:oMath>
                  </m:oMathPara>
                </a14:m>
                <a:endParaRPr lang="en-US" altLang="ko-KR" sz="1600" b="0" i="1" dirty="0" smtClean="0">
                  <a:solidFill>
                    <a:srgbClr val="000000"/>
                  </a:solidFill>
                  <a:latin typeface="Cambria Math"/>
                  <a:ea typeface="Cambria Math"/>
                </a:endParaRPr>
              </a:p>
              <a:p>
                <a:pPr lvl="0">
                  <a:buClr>
                    <a:srgbClr val="B2B2B2"/>
                  </a:buClr>
                  <a:buSzPct val="900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600" b="0" i="1" smtClean="0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𝑛</m:t>
                      </m:r>
                      <m:r>
                        <a:rPr lang="en-US" altLang="ko-KR" sz="1600" b="0" i="1" smtClean="0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+1≥</m:t>
                      </m:r>
                      <m:sSup>
                        <m:sSupPr>
                          <m:ctrlPr>
                            <a:rPr lang="en-US" altLang="ko-KR" sz="1600" b="0" i="1" smtClean="0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altLang="ko-KR" sz="1600" b="0" i="1" smtClean="0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e>
                        <m:sup>
                          <m:f>
                            <m:fPr>
                              <m:type m:val="skw"/>
                              <m:ctrlPr>
                                <a:rPr lang="en-US" altLang="ko-KR" sz="1600" b="0" i="1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altLang="ko-KR" sz="1600" b="0" i="1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ea typeface="Cambria Math"/>
                                </a:rPr>
                                <m:t>h</m:t>
                              </m:r>
                            </m:num>
                            <m:den>
                              <m:r>
                                <a:rPr lang="en-US" altLang="ko-KR" sz="1600" b="0" i="1" smtClean="0">
                                  <a:solidFill>
                                    <a:srgbClr val="000000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US" altLang="ko-KR" sz="1600" b="0" i="1" smtClean="0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en-US" altLang="ko-KR" sz="1600" b="0" i="1" dirty="0" smtClean="0">
                  <a:solidFill>
                    <a:srgbClr val="000000"/>
                  </a:solidFill>
                  <a:latin typeface="Cambria Math"/>
                  <a:ea typeface="Cambria Math"/>
                </a:endParaRPr>
              </a:p>
              <a:p>
                <a:pPr lvl="0">
                  <a:buClr>
                    <a:srgbClr val="B2B2B2"/>
                  </a:buClr>
                  <a:buSzPct val="900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ko-KR" sz="1600" b="0" i="1" smtClean="0">
                              <a:solidFill>
                                <a:srgbClr val="000000"/>
                              </a:solidFill>
                              <a:latin typeface="Cambria Math"/>
                              <a:ea typeface="UWKMJF (KSC)" pitchFamily="2" charset="-127"/>
                            </a:rPr>
                          </m:ctrlPr>
                        </m:sSubPr>
                        <m:e>
                          <m:r>
                            <a:rPr lang="en-US" altLang="ko-KR" sz="1600" b="0" i="1" smtClean="0">
                              <a:solidFill>
                                <a:srgbClr val="000000"/>
                              </a:solidFill>
                              <a:latin typeface="Cambria Math"/>
                              <a:ea typeface="UWKMJF (KSC)" pitchFamily="2" charset="-127"/>
                            </a:rPr>
                            <m:t>𝑙𝑜𝑔</m:t>
                          </m:r>
                        </m:e>
                        <m:sub>
                          <m:r>
                            <a:rPr lang="en-US" altLang="ko-KR" sz="1600" b="0" i="1" smtClean="0">
                              <a:solidFill>
                                <a:srgbClr val="000000"/>
                              </a:solidFill>
                              <a:latin typeface="Cambria Math"/>
                              <a:ea typeface="UWKMJF (KSC)" pitchFamily="2" charset="-127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altLang="ko-KR" sz="1600" b="0" i="1" smtClean="0">
                              <a:solidFill>
                                <a:srgbClr val="000000"/>
                              </a:solidFill>
                              <a:latin typeface="Cambria Math"/>
                              <a:ea typeface="UWKMJF (KSC)" pitchFamily="2" charset="-127"/>
                            </a:rPr>
                          </m:ctrlPr>
                        </m:dPr>
                        <m:e>
                          <m:r>
                            <a:rPr lang="en-US" altLang="ko-KR" sz="1600" b="0" i="1" smtClean="0">
                              <a:solidFill>
                                <a:srgbClr val="000000"/>
                              </a:solidFill>
                              <a:latin typeface="Cambria Math"/>
                              <a:ea typeface="UWKMJF (KSC)" pitchFamily="2" charset="-127"/>
                            </a:rPr>
                            <m:t>𝑛</m:t>
                          </m:r>
                          <m:r>
                            <a:rPr lang="en-US" altLang="ko-KR" sz="1600" b="0" i="1" smtClean="0">
                              <a:solidFill>
                                <a:srgbClr val="000000"/>
                              </a:solidFill>
                              <a:latin typeface="Cambria Math"/>
                              <a:ea typeface="UWKMJF (KSC)" pitchFamily="2" charset="-127"/>
                            </a:rPr>
                            <m:t>+1</m:t>
                          </m:r>
                        </m:e>
                      </m:d>
                      <m:r>
                        <a:rPr lang="en-US" altLang="ko-KR" sz="1600" b="0" i="1" smtClean="0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≥</m:t>
                      </m:r>
                      <m:f>
                        <m:fPr>
                          <m:ctrlPr>
                            <a:rPr lang="en-US" altLang="ko-KR" sz="1600" b="0" i="1" smtClean="0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altLang="ko-KR" sz="1600" b="0" i="1" smtClean="0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h</m:t>
                          </m:r>
                        </m:num>
                        <m:den>
                          <m:r>
                            <a:rPr lang="en-US" altLang="ko-KR" sz="1600" b="0" i="1" smtClean="0">
                              <a:solidFill>
                                <a:srgbClr val="000000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US" altLang="ko-KR" sz="1600" b="0" i="1" smtClean="0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altLang="ko-KR" sz="1600" b="0" i="1" smtClean="0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𝑜𝑟</m:t>
                      </m:r>
                      <m:r>
                        <a:rPr lang="en-US" altLang="ko-KR" sz="1600" b="0" i="1" smtClean="0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en-US" altLang="ko-KR" sz="1600" b="0" i="1" dirty="0" smtClean="0">
                  <a:solidFill>
                    <a:srgbClr val="000000"/>
                  </a:solidFill>
                  <a:latin typeface="Cambria Math"/>
                  <a:ea typeface="Cambria Math"/>
                </a:endParaRPr>
              </a:p>
              <a:p>
                <a:pPr lvl="0">
                  <a:buClr>
                    <a:srgbClr val="B2B2B2"/>
                  </a:buClr>
                  <a:buSzPct val="9000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sz="1600" b="0" i="1" smtClean="0">
                          <a:solidFill>
                            <a:srgbClr val="000000"/>
                          </a:solidFill>
                          <a:latin typeface="Cambria Math"/>
                          <a:ea typeface="Cambria Math"/>
                        </a:rPr>
                        <m:t>∴</m:t>
                      </m:r>
                      <m:r>
                        <a:rPr lang="en-US" altLang="ko-KR" sz="1600" b="0" i="1" smtClean="0">
                          <a:solidFill>
                            <a:srgbClr val="000000"/>
                          </a:solidFill>
                          <a:latin typeface="Cambria Math"/>
                          <a:ea typeface="UWKMJF (KSC)" pitchFamily="2" charset="-127"/>
                        </a:rPr>
                        <m:t>h</m:t>
                      </m:r>
                      <m:r>
                        <a:rPr lang="en-US" altLang="ko-KR" sz="1600" b="0" i="1" smtClean="0">
                          <a:solidFill>
                            <a:srgbClr val="000000"/>
                          </a:solidFill>
                          <a:latin typeface="Cambria Math"/>
                          <a:ea typeface="UWKMJF (KSC)" pitchFamily="2" charset="-127"/>
                        </a:rPr>
                        <m:t>≤</m:t>
                      </m:r>
                      <m:sSub>
                        <m:sSubPr>
                          <m:ctrlPr>
                            <a:rPr lang="en-US" altLang="ko-KR" sz="1600" b="0" i="1" smtClean="0">
                              <a:solidFill>
                                <a:srgbClr val="000000"/>
                              </a:solidFill>
                              <a:latin typeface="Cambria Math"/>
                              <a:ea typeface="UWKMJF (KSC)" pitchFamily="2" charset="-127"/>
                            </a:rPr>
                          </m:ctrlPr>
                        </m:sSubPr>
                        <m:e>
                          <m:r>
                            <a:rPr lang="en-US" altLang="ko-KR" sz="1600" b="0" i="1" smtClean="0">
                              <a:solidFill>
                                <a:srgbClr val="000000"/>
                              </a:solidFill>
                              <a:latin typeface="Cambria Math"/>
                              <a:ea typeface="UWKMJF (KSC)" pitchFamily="2" charset="-127"/>
                            </a:rPr>
                            <m:t>𝑙𝑜𝑔</m:t>
                          </m:r>
                        </m:e>
                        <m:sub>
                          <m:r>
                            <a:rPr lang="en-US" altLang="ko-KR" sz="1600" b="0" i="1" smtClean="0">
                              <a:solidFill>
                                <a:srgbClr val="000000"/>
                              </a:solidFill>
                              <a:latin typeface="Cambria Math"/>
                              <a:ea typeface="UWKMJF (KSC)" pitchFamily="2" charset="-127"/>
                            </a:rPr>
                            <m:t>2</m:t>
                          </m:r>
                        </m:sub>
                      </m:sSub>
                      <m:r>
                        <a:rPr lang="en-US" altLang="ko-KR" sz="1600" b="0" i="1" smtClean="0">
                          <a:solidFill>
                            <a:srgbClr val="000000"/>
                          </a:solidFill>
                          <a:latin typeface="Cambria Math"/>
                          <a:ea typeface="UWKMJF (KSC)" pitchFamily="2" charset="-127"/>
                        </a:rPr>
                        <m:t>(</m:t>
                      </m:r>
                      <m:r>
                        <a:rPr lang="en-US" altLang="ko-KR" sz="1600" b="0" i="1" smtClean="0">
                          <a:solidFill>
                            <a:srgbClr val="000000"/>
                          </a:solidFill>
                          <a:latin typeface="Cambria Math"/>
                          <a:ea typeface="UWKMJF (KSC)" pitchFamily="2" charset="-127"/>
                        </a:rPr>
                        <m:t>𝑛</m:t>
                      </m:r>
                      <m:r>
                        <a:rPr lang="en-US" altLang="ko-KR" sz="1600" b="0" i="1" smtClean="0">
                          <a:solidFill>
                            <a:srgbClr val="000000"/>
                          </a:solidFill>
                          <a:latin typeface="Cambria Math"/>
                          <a:ea typeface="UWKMJF (KSC)" pitchFamily="2" charset="-127"/>
                        </a:rPr>
                        <m:t>+1) </m:t>
                      </m:r>
                    </m:oMath>
                  </m:oMathPara>
                </a14:m>
                <a:endParaRPr lang="en-US" altLang="ko-KR" sz="1600" b="0" dirty="0" smtClean="0">
                  <a:solidFill>
                    <a:srgbClr val="000000"/>
                  </a:solidFill>
                  <a:latin typeface="Arial"/>
                  <a:ea typeface="UWKMJF (KSC)" pitchFamily="2" charset="-127"/>
                </a:endParaRPr>
              </a:p>
              <a:p>
                <a:pPr lvl="0">
                  <a:buClr>
                    <a:srgbClr val="B2B2B2"/>
                  </a:buClr>
                  <a:buSzPct val="90000"/>
                  <a:buNone/>
                </a:pPr>
                <a:endParaRPr lang="en-US" altLang="ko-KR" sz="1600" dirty="0" smtClean="0">
                  <a:solidFill>
                    <a:srgbClr val="000000"/>
                  </a:solidFill>
                  <a:latin typeface="Arial"/>
                  <a:ea typeface="UWKMJF (KSC)" pitchFamily="2" charset="-127"/>
                </a:endParaRPr>
              </a:p>
              <a:p>
                <a:pPr lvl="0">
                  <a:buClr>
                    <a:srgbClr val="B2B2B2"/>
                  </a:buClr>
                  <a:buSzPct val="90000"/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74" t="-4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4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Red-Black Tree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Clr>
                    <a:schemeClr val="tx2"/>
                  </a:buClr>
                </a:pPr>
                <a:r>
                  <a:rPr lang="en-US" dirty="0" smtClean="0"/>
                  <a:t>As an immediate consequence of this lemma, the running time of operations for Search, Minimum Maximum, Successor and Predecessor are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smtClean="0">
                        <a:latin typeface="Cambria Math"/>
                        <a:ea typeface="Cambria Math"/>
                      </a:rPr>
                      <m:t>Ο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(</m:t>
                    </m:r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𝑙𝑜𝑔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on red-black tree.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667" t="-1346" r="-11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C8B02-6D3C-451B-AD12-36C7CEE0496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351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Custom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0C0C0C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Theme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Office Theme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4497</TotalTime>
  <Words>2696</Words>
  <Application>Microsoft Office PowerPoint</Application>
  <PresentationFormat>On-screen Show (4:3)</PresentationFormat>
  <Paragraphs>1107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Theme1</vt:lpstr>
      <vt:lpstr>Preview</vt:lpstr>
      <vt:lpstr>Red-Black Tree</vt:lpstr>
      <vt:lpstr>Red-Black Tree</vt:lpstr>
      <vt:lpstr>Red-Black Tree</vt:lpstr>
      <vt:lpstr>Red-Black Tree</vt:lpstr>
      <vt:lpstr>Red-Black Tree</vt:lpstr>
      <vt:lpstr>Red-Black Tree</vt:lpstr>
      <vt:lpstr>Red-Black Tree</vt:lpstr>
      <vt:lpstr>Red-Black Tree</vt:lpstr>
      <vt:lpstr>Red-Black Tree (Operations on RB-Trees)</vt:lpstr>
      <vt:lpstr>Red-Black Tree (Operations on RB-Trees)</vt:lpstr>
      <vt:lpstr>Red-Black Tree (functions: Rotation)</vt:lpstr>
      <vt:lpstr>Red-Black Tree (functions: Rotation)</vt:lpstr>
      <vt:lpstr>Red-Black Tree (functions: Left Rotation)</vt:lpstr>
      <vt:lpstr>Red-Black Tree (functions: Left Rotation)</vt:lpstr>
      <vt:lpstr>Red-Black Tree (functions: Left Rotation)</vt:lpstr>
      <vt:lpstr>Red-Black Tree (functions: Right Rotation)</vt:lpstr>
      <vt:lpstr>Red-Black Tree (functions: Right Rotation)</vt:lpstr>
      <vt:lpstr>Red-Black Tree (functions: Right Rotation)</vt:lpstr>
      <vt:lpstr>Red-Black Tree (functions: Rotation)</vt:lpstr>
      <vt:lpstr>Red-Black Tree (functions: Insertion)</vt:lpstr>
      <vt:lpstr>Red-Black Tree (functions: Insertion)</vt:lpstr>
      <vt:lpstr>Red-Black Tree (functions: Insertion)</vt:lpstr>
      <vt:lpstr>PowerPoint Presentation</vt:lpstr>
      <vt:lpstr>PowerPoint Presentation</vt:lpstr>
      <vt:lpstr>Red-Black Tree (RB_Insert_Fixup Operation)</vt:lpstr>
      <vt:lpstr>Red-Black Tree (RB_Insert_Fixup Operation)</vt:lpstr>
      <vt:lpstr>Red-Black Tree (RB_Insert_Fixup Operation)</vt:lpstr>
      <vt:lpstr>Red-Black Tree (RB_Insert_Fixup Operation)</vt:lpstr>
      <vt:lpstr>Red-Black Tree (RB_Insert_Fixup Operation)</vt:lpstr>
      <vt:lpstr>Red-Black Tree (RB_Insert_Fixup Operation)</vt:lpstr>
      <vt:lpstr>Red-Black Tree (RB_Insert_Fixup Operation)</vt:lpstr>
      <vt:lpstr>Red-Black Tree (functions: Insertion: running time)</vt:lpstr>
      <vt:lpstr>Red-Black Tree (functions: Deletion)</vt:lpstr>
      <vt:lpstr>Red-Black Tree (functions: Deletion)</vt:lpstr>
      <vt:lpstr>Red-Black Tree (functions: Deletion)</vt:lpstr>
      <vt:lpstr>Red-Black Tree (functions: Deletion: RB_DELETE_FIXUP)</vt:lpstr>
      <vt:lpstr>PowerPoint Presentation</vt:lpstr>
      <vt:lpstr>PowerPoint Presentation</vt:lpstr>
      <vt:lpstr>Red-Black Tree (functions: Deletion: RB_DELETE_FIXUP)</vt:lpstr>
      <vt:lpstr>Red-Black Tree (functions: Deletion: RB_DELETE_FIXUP)</vt:lpstr>
      <vt:lpstr>Red-Black Tree (functions: Deletion: RB_DELETE_FIXUP)</vt:lpstr>
      <vt:lpstr>Red-Black Tree (functions: Deletion: RB_DELETE_FIXUP)</vt:lpstr>
      <vt:lpstr>Red-Black Tree (functions: Deletion: RB_DELETE_FIXUP)</vt:lpstr>
      <vt:lpstr>Red-Black Tree (functions: Deletion: RB_DELETE_FIXUP)</vt:lpstr>
      <vt:lpstr>Red-Black Tree (functions: Deletion: RB_DELETE_FIXUP)</vt:lpstr>
      <vt:lpstr>Red-Black Tree (functions: Deletion: RB_DELETE_FIXUP)</vt:lpstr>
      <vt:lpstr>Red-Black Tree (functions: Deletion: Running Time Analysis)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sangeon</dc:creator>
  <cp:lastModifiedBy>Information Technology</cp:lastModifiedBy>
  <cp:revision>87</cp:revision>
  <cp:lastPrinted>2012-11-13T01:05:08Z</cp:lastPrinted>
  <dcterms:created xsi:type="dcterms:W3CDTF">2012-08-11T10:01:51Z</dcterms:created>
  <dcterms:modified xsi:type="dcterms:W3CDTF">2013-04-10T12:55:53Z</dcterms:modified>
</cp:coreProperties>
</file>