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sldIdLst>
    <p:sldId id="256" r:id="rId2"/>
    <p:sldId id="281" r:id="rId3"/>
    <p:sldId id="280" r:id="rId4"/>
    <p:sldId id="269" r:id="rId5"/>
    <p:sldId id="266" r:id="rId6"/>
    <p:sldId id="258" r:id="rId7"/>
    <p:sldId id="259" r:id="rId8"/>
    <p:sldId id="260" r:id="rId9"/>
    <p:sldId id="261" r:id="rId10"/>
    <p:sldId id="264" r:id="rId11"/>
    <p:sldId id="270" r:id="rId12"/>
    <p:sldId id="262" r:id="rId13"/>
    <p:sldId id="271" r:id="rId14"/>
    <p:sldId id="272" r:id="rId15"/>
    <p:sldId id="265" r:id="rId16"/>
    <p:sldId id="267" r:id="rId17"/>
    <p:sldId id="274" r:id="rId18"/>
    <p:sldId id="275" r:id="rId19"/>
    <p:sldId id="276" r:id="rId20"/>
    <p:sldId id="268" r:id="rId21"/>
    <p:sldId id="273" r:id="rId22"/>
    <p:sldId id="277" r:id="rId23"/>
    <p:sldId id="279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4190842-B69B-43D7-876D-4D3D067873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6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C538D4-404B-42C4-A78C-E04FE0CA61B0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BF0423-29F7-48D0-8254-E8887DDA9191}" type="slidenum">
              <a:rPr lang="en-US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78D51E-07F2-41CE-BE4A-F8D3A34C4D7E}" type="slidenum">
              <a:rPr lang="en-US"/>
              <a:pPr/>
              <a:t>13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499BF3-FA8E-42FF-A2D5-734316F94E46}" type="slidenum">
              <a:rPr lang="en-US"/>
              <a:pPr/>
              <a:t>14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00486A-4F4E-4D05-8101-3F47501E9500}" type="slidenum">
              <a:rPr lang="en-US"/>
              <a:pPr/>
              <a:t>15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935B7B-0302-428C-9F03-595CAAC93540}" type="slidenum">
              <a:rPr lang="en-US"/>
              <a:pPr/>
              <a:t>16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7A450B-0EF8-48FE-9CD7-6812DFED22ED}" type="slidenum">
              <a:rPr lang="en-US"/>
              <a:pPr/>
              <a:t>17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A584D9-D425-4F76-B4B8-094384C60FCC}" type="slidenum">
              <a:rPr lang="en-US"/>
              <a:pPr/>
              <a:t>18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EE420-7ACB-4271-9C12-677196488274}" type="slidenum">
              <a:rPr lang="en-US"/>
              <a:pPr/>
              <a:t>19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2DFACA-DC8D-4BAF-90C0-911E8268477E}" type="slidenum">
              <a:rPr lang="en-US"/>
              <a:pPr/>
              <a:t>20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72D36F-2B70-4777-B4C4-A2EEB4AD1E7F}" type="slidenum">
              <a:rPr lang="en-US"/>
              <a:pPr/>
              <a:t>21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C28F55-83F1-4354-BF8A-BA061EDAFF78}" type="slidenum">
              <a:rPr lang="en-US"/>
              <a:pPr/>
              <a:t>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6C718E-6645-4537-8490-E5289DE6A2B4}" type="slidenum">
              <a:rPr lang="en-US"/>
              <a:pPr/>
              <a:t>22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99CB51-039E-46E3-8936-39D59A6DAFC3}" type="slidenum">
              <a:rPr lang="en-US"/>
              <a:pPr/>
              <a:t>23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543E50-4DE1-4147-ABF9-5447A9A8D73F}" type="slidenum">
              <a:rPr lang="en-US"/>
              <a:pPr/>
              <a:t>5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3CDD4-5F52-4A81-A316-120BE990DFB1}" type="slidenum">
              <a:rPr lang="en-US"/>
              <a:pPr/>
              <a:t>6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1A888-6D4C-4125-8204-D3703A6CE9DD}" type="slidenum">
              <a:rPr lang="en-US"/>
              <a:pPr/>
              <a:t>7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96959-637F-4340-81BD-F2FC209A7F0F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3F7E92-DE41-4C9A-A717-46E078537AC4}" type="slidenum">
              <a:rPr lang="en-US"/>
              <a:pPr/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3BE3B1-A477-4D6F-8BB0-767A5A3344C6}" type="slidenum">
              <a:rPr lang="en-US"/>
              <a:pPr/>
              <a:t>10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4BD039-D0A2-4562-A4E7-8B05EB2293F6}" type="slidenum">
              <a:rPr lang="en-US"/>
              <a:pPr/>
              <a:t>11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8CEE62-6136-455D-AC1B-BA0543854F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B37335-DA6F-4724-8728-BA05394833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8BE56-A901-4AB9-A9D7-56D1D5D9AA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E0EE3-7A6D-4F2D-B79A-27EB8DA30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93C01-6898-4B55-BE0C-6442273A2A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4AE3E-3DE5-4094-BF68-32CC1FDB8C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DAA0E-08FD-4CE4-9A5D-386F160BB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49887-09FD-4ED3-86FC-BF46B9A5CB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F102F-6E7D-434E-A38F-16F20D816D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36081-E210-4A80-9002-EAD578B49D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F8212-CD37-437F-B2B7-A1007256D1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41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41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11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41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44BD74F-1865-4772-8E5D-70493147CE21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0"/>
            <a:ext cx="8458200" cy="1736725"/>
          </a:xfrm>
        </p:spPr>
        <p:txBody>
          <a:bodyPr/>
          <a:lstStyle/>
          <a:p>
            <a:r>
              <a:rPr lang="en-US"/>
              <a:t>The Elements of </a:t>
            </a:r>
            <a:br>
              <a:rPr lang="en-US"/>
            </a:br>
            <a:r>
              <a:rPr lang="en-US"/>
              <a:t>Programming Style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Expressions and statements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77724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Say what you mean, simply and directly.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Use the natural form for expression.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Parenthesize to resolve ambiguity.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Break up complex expressions.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Replace repetitive expressions by calls to a common function.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Be careful with side effects.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pPr>
              <a:lnSpc>
                <a:spcPct val="80000"/>
              </a:lnSpc>
            </a:pPr>
            <a:r>
              <a:rPr lang="en-US" sz="2000" dirty="0"/>
              <a:t>Use the “telephone test” for readability.</a:t>
            </a:r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Say what you mean, simply and directly.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0"/>
            <a:ext cx="5181600" cy="2590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int v[10][10];</a:t>
            </a:r>
          </a:p>
          <a:p>
            <a:pPr>
              <a:buFontTx/>
              <a:buNone/>
            </a:pPr>
            <a:endParaRPr lang="en-US" sz="2800">
              <a:solidFill>
                <a:srgbClr val="FF3300"/>
              </a:solidFill>
            </a:endParaRPr>
          </a:p>
          <a:p>
            <a:pPr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for (int i = 1; i&lt;=10; i++)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for (int j = 1; j&lt;=10; j++)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	v[i-1][j-1] = (i/j)*(j/i);</a:t>
            </a:r>
            <a:endParaRPr 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natural form for expression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FF3300"/>
                </a:solidFill>
              </a:rPr>
              <a:t>if (!(block_id &lt; actblks) || !(block_id &gt;= unblocks))</a:t>
            </a:r>
          </a:p>
          <a:p>
            <a:endParaRPr lang="en-US" sz="2400">
              <a:solidFill>
                <a:srgbClr val="FF3300"/>
              </a:solidFill>
            </a:endParaRPr>
          </a:p>
          <a:p>
            <a:endParaRPr lang="en-US" sz="2400"/>
          </a:p>
          <a:p>
            <a:r>
              <a:rPr lang="en-US" sz="2400"/>
              <a:t>if ((block_id &gt;= actblks) || (block_id &lt; unblocks))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Parenthesize to resolve ambiguity.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FF3300"/>
                </a:solidFill>
              </a:rPr>
              <a:t>*this.hour</a:t>
            </a:r>
          </a:p>
          <a:p>
            <a:endParaRPr lang="en-US" sz="2400">
              <a:solidFill>
                <a:srgbClr val="FF3300"/>
              </a:solidFill>
            </a:endParaRPr>
          </a:p>
          <a:p>
            <a:endParaRPr lang="en-US" sz="2400"/>
          </a:p>
          <a:p>
            <a:r>
              <a:rPr lang="en-US" sz="2400"/>
              <a:t>(*this).hour or *(this.hour)?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 up complex expression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solidFill>
                  <a:srgbClr val="FF3300"/>
                </a:solidFill>
              </a:rPr>
              <a:t>*x += (*xp = (2*k &lt;(n-m)?c[k+1];d[k--]));</a:t>
            </a:r>
          </a:p>
          <a:p>
            <a:endParaRPr lang="en-US" sz="2400"/>
          </a:p>
          <a:p>
            <a:r>
              <a:rPr lang="en-US" sz="2400"/>
              <a:t>if (2*k &lt; (n-m))</a:t>
            </a:r>
          </a:p>
          <a:p>
            <a:pPr>
              <a:buFontTx/>
              <a:buNone/>
            </a:pPr>
            <a:r>
              <a:rPr lang="en-US" sz="2400"/>
              <a:t>		*xp = c[k+1];</a:t>
            </a:r>
          </a:p>
          <a:p>
            <a:pPr>
              <a:buFontTx/>
              <a:buNone/>
            </a:pPr>
            <a:r>
              <a:rPr lang="en-US" sz="2400"/>
              <a:t>	else</a:t>
            </a:r>
          </a:p>
          <a:p>
            <a:pPr>
              <a:buFontTx/>
              <a:buNone/>
            </a:pPr>
            <a:r>
              <a:rPr lang="en-US" sz="2400"/>
              <a:t>		*xp = d[k--];</a:t>
            </a:r>
          </a:p>
          <a:p>
            <a:pPr>
              <a:buFontTx/>
              <a:buNone/>
            </a:pPr>
            <a:r>
              <a:rPr lang="en-US" sz="2400"/>
              <a:t>	*x += *xp;</a:t>
            </a:r>
          </a:p>
          <a:p>
            <a:pPr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 careful with side effects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scanf(“%d %d”, &amp;yr, &amp;profit[yr]);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scanf(“%d”, &amp;yr);</a:t>
            </a:r>
          </a:p>
          <a:p>
            <a:pPr>
              <a:buFontTx/>
              <a:buNone/>
            </a:pPr>
            <a:r>
              <a:rPr lang="en-US"/>
              <a:t>	scanf(“%d”, &amp;profit[yr]);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 and idioms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a consistent indentation and brace style.</a:t>
            </a:r>
          </a:p>
          <a:p>
            <a:r>
              <a:rPr lang="en-US"/>
              <a:t>Use idioms for consistency.</a:t>
            </a:r>
          </a:p>
          <a:p>
            <a:r>
              <a:rPr lang="en-US"/>
              <a:t>Use else-if for multi-way decision.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idiom for consistency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95400"/>
            <a:ext cx="6096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rgbClr val="FF3300"/>
                </a:solidFill>
              </a:rPr>
              <a:t>i = 0;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while (i &lt;= n-1)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	array[i++] = 1.0;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3300"/>
                </a:solidFill>
              </a:rPr>
              <a:t>for (i=0;i&lt;n;)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	array[i++] = 1.0;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3300"/>
                </a:solidFill>
              </a:rPr>
              <a:t>for (i=n;--i&gt;=0;)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	array[i] = 1.0;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/>
              <a:t>for (i=0;i&lt;n;i++)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array[i] = 1.0;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idiom for consistency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295400"/>
            <a:ext cx="6096000" cy="4572000"/>
          </a:xfrm>
        </p:spPr>
        <p:txBody>
          <a:bodyPr/>
          <a:lstStyle/>
          <a:p>
            <a:r>
              <a:rPr lang="en-US" sz="2800">
                <a:solidFill>
                  <a:srgbClr val="FF3300"/>
                </a:solidFill>
              </a:rPr>
              <a:t> do {</a:t>
            </a:r>
          </a:p>
          <a:p>
            <a:pPr lvl="1">
              <a:buFontTx/>
              <a:buNone/>
            </a:pPr>
            <a:r>
              <a:rPr lang="en-US" sz="2400">
                <a:solidFill>
                  <a:srgbClr val="FF3300"/>
                </a:solidFill>
              </a:rPr>
              <a:t>	c = getchar();</a:t>
            </a:r>
          </a:p>
          <a:p>
            <a:pPr lvl="1">
              <a:buFontTx/>
              <a:buNone/>
            </a:pPr>
            <a:r>
              <a:rPr lang="en-US" sz="2400">
                <a:solidFill>
                  <a:srgbClr val="FF3300"/>
                </a:solidFill>
              </a:rPr>
              <a:t>	putchar(c);</a:t>
            </a:r>
          </a:p>
          <a:p>
            <a:pPr>
              <a:buFontTx/>
              <a:buNone/>
            </a:pPr>
            <a:r>
              <a:rPr lang="en-US">
                <a:solidFill>
                  <a:srgbClr val="FF3300"/>
                </a:solidFill>
              </a:rPr>
              <a:t>	 </a:t>
            </a:r>
            <a:r>
              <a:rPr lang="en-US" sz="2800">
                <a:solidFill>
                  <a:srgbClr val="FF3300"/>
                </a:solidFill>
              </a:rPr>
              <a:t>} while (c!=EOF);</a:t>
            </a:r>
          </a:p>
          <a:p>
            <a:pPr lvl="1">
              <a:buFontTx/>
              <a:buNone/>
            </a:pPr>
            <a:endParaRPr lang="en-US">
              <a:solidFill>
                <a:srgbClr val="FF3300"/>
              </a:solidFill>
            </a:endParaRPr>
          </a:p>
          <a:p>
            <a:r>
              <a:rPr lang="en-US" sz="2800"/>
              <a:t>while ((c=getchar())!=EOF)</a:t>
            </a:r>
          </a:p>
          <a:p>
            <a:pPr lvl="1">
              <a:buFontTx/>
              <a:buNone/>
            </a:pPr>
            <a:r>
              <a:rPr lang="en-US"/>
              <a:t>	putchar(c);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idiom for consistency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086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FF3300"/>
                </a:solidFill>
              </a:rPr>
              <a:t> int i, *iArray, nmemb;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 iArray = malloc(nmemb*sizeof(int));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 for (i = 0; i&lt;=nmemb; i++)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	iArray[i]=i;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/>
              <a:t>int i, *iArray, nmemb;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 iArray = malloc(nmemb*sizeof(int));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 for (i = 0; i&lt;nmemb; i++)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/>
              <a:t>		iArray[i]=i;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>
              <a:solidFill>
                <a:srgbClr val="FF3300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162800" cy="4495800"/>
          </a:xfrm>
        </p:spPr>
        <p:txBody>
          <a:bodyPr/>
          <a:lstStyle/>
          <a:p>
            <a:r>
              <a:rPr lang="en-US" dirty="0"/>
              <a:t>The elements of programming style </a:t>
            </a:r>
            <a:r>
              <a:rPr lang="en-US" sz="2400" i="1" dirty="0"/>
              <a:t>by Kernighan and </a:t>
            </a:r>
            <a:r>
              <a:rPr lang="en-US" sz="2400" i="1" dirty="0" err="1"/>
              <a:t>Plauger</a:t>
            </a:r>
            <a:endParaRPr lang="en-US" sz="2400" i="1" dirty="0"/>
          </a:p>
          <a:p>
            <a:endParaRPr lang="en-US" sz="2400" i="1" dirty="0"/>
          </a:p>
          <a:p>
            <a:r>
              <a:rPr lang="en-US" dirty="0"/>
              <a:t>The practice of programming </a:t>
            </a:r>
          </a:p>
          <a:p>
            <a:pPr>
              <a:buFontTx/>
              <a:buNone/>
            </a:pPr>
            <a:r>
              <a:rPr lang="en-US" sz="2400" i="1" dirty="0"/>
              <a:t>	by Kernighan and Pike</a:t>
            </a:r>
          </a:p>
          <a:p>
            <a:endParaRPr lang="en-US" dirty="0"/>
          </a:p>
          <a:p>
            <a:r>
              <a:rPr lang="en-US" dirty="0"/>
              <a:t>The pragmatic programmer </a:t>
            </a:r>
          </a:p>
          <a:p>
            <a:pPr>
              <a:buFontTx/>
              <a:buNone/>
            </a:pPr>
            <a:r>
              <a:rPr lang="en-US" sz="2400" i="1" dirty="0"/>
              <a:t>	by Hunt and Thomas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0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Use else-if for multi-way decisions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95400"/>
            <a:ext cx="7391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rgbClr val="FF3300"/>
                </a:solidFill>
              </a:rPr>
              <a:t>if (argc == 3)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if ((fin=fopen(argv[1],”r”)) !=NULL)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if ((fout = fopen(argv[2],”w”)) != NULL)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         while ((c = getc(fin)) !=EOF)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	putc(c,fout);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         fclose(fin);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         fclose(fout);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  } else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         printf(“Can’t open output file %s\n”, argv[2]);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else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		  printf(“Can’t open input file %s\n”, argv[1]);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else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sz="2000">
                <a:solidFill>
                  <a:srgbClr val="FF3300"/>
                </a:solidFill>
              </a:rPr>
              <a:t> 	printf(“Usage: cp input file output file\n”);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Use else-if for multi-way decisions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914400" y="1447800"/>
            <a:ext cx="7239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000"/>
              <a:t>if (argc != 3)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	   printf(“Usage: cp input file output file\n”);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	else if ((fin=fopen(argv[1],”r”)) ==NULL)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	   printf(“Can’t open input file %s\n”, argv[1]);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	else if ((fout = fopen(argv[2],”w”)) == NULL)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	   printf(“Can’t open output file %s\n”, argv[2]);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 	else {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en-US" sz="2000"/>
              <a:t>	   while ((c = getc(fin)) !=EOF)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		putc(c,fout);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 fclose(fin);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 fclose(fout);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2000"/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 function macros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572000"/>
          </a:xfrm>
        </p:spPr>
        <p:txBody>
          <a:bodyPr/>
          <a:lstStyle/>
          <a:p>
            <a:r>
              <a:rPr lang="en-US" sz="2800">
                <a:solidFill>
                  <a:srgbClr val="FF3300"/>
                </a:solidFill>
              </a:rPr>
              <a:t>#define isupper(c) ((c)&gt;=‘A’ &amp;&amp; (c) &lt;=‘Z’)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   while (isupper(a = getchar()))</a:t>
            </a:r>
          </a:p>
          <a:p>
            <a:pPr>
              <a:buFontTx/>
              <a:buNone/>
            </a:pPr>
            <a:endParaRPr lang="en-US">
              <a:solidFill>
                <a:srgbClr val="FF3300"/>
              </a:solidFill>
            </a:endParaRPr>
          </a:p>
          <a:p>
            <a:r>
              <a:rPr lang="en-US" sz="2800"/>
              <a:t>#define isupper(c) ((c)&gt;=‘A’ &amp;&amp; (c) &lt;=‘Z’)</a:t>
            </a:r>
          </a:p>
          <a:p>
            <a:pPr>
              <a:buFontTx/>
              <a:buNone/>
            </a:pPr>
            <a:r>
              <a:rPr lang="en-US"/>
              <a:t>   </a:t>
            </a:r>
            <a:r>
              <a:rPr lang="en-US" sz="2800"/>
              <a:t>while ((a=getchar() !=EOF) &amp;&amp; isupper(a))</a:t>
            </a:r>
          </a:p>
          <a:p>
            <a:pPr lvl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Parenthesize the macro body and arguments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534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FF3300"/>
                </a:solidFill>
              </a:rPr>
              <a:t>#define plus(x) (x)+(x)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rgbClr val="FF3300"/>
                </a:solidFill>
              </a:rPr>
              <a:t>   1/plus(y)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rgbClr val="FF3300"/>
                </a:solidFill>
              </a:rPr>
              <a:t>    will be expanded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rgbClr val="FF3300"/>
                </a:solidFill>
              </a:rPr>
              <a:t>   1/(y)+(y)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#define plus(x) ((x)+(x))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1/plus(y)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 will be expanded to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/>
              <a:t>   1/((y)+(y))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371600"/>
          </a:xfrm>
        </p:spPr>
        <p:txBody>
          <a:bodyPr/>
          <a:lstStyle/>
          <a:p>
            <a:r>
              <a:rPr lang="en-US" sz="4000"/>
              <a:t>What distinguishes </a:t>
            </a:r>
            <a:br>
              <a:rPr lang="en-US" sz="4000"/>
            </a:br>
            <a:r>
              <a:rPr lang="en-US" sz="4000"/>
              <a:t>journeyman from master?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600" y="2286000"/>
            <a:ext cx="4343400" cy="2133600"/>
          </a:xfrm>
        </p:spPr>
        <p:txBody>
          <a:bodyPr/>
          <a:lstStyle/>
          <a:p>
            <a:r>
              <a:rPr lang="en-US"/>
              <a:t>Attitude</a:t>
            </a:r>
          </a:p>
          <a:p>
            <a:r>
              <a:rPr lang="en-US"/>
              <a:t>Style</a:t>
            </a:r>
          </a:p>
          <a:p>
            <a:r>
              <a:rPr lang="en-US"/>
              <a:t>Philosophy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Documentation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The only reliable document is the code.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A comment is of &lt;=0 value if it is wrong.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Make sure comments and code agree.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Don’t just echo the code with comments – make every comment count.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Don’t comment on bad code – rewrite it.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Comment functions and global data.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</a:pPr>
            <a:r>
              <a:rPr lang="en-US" sz="2000"/>
              <a:t>Don’t over-comment.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Names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descriptive names for globals, short names for locals.</a:t>
            </a:r>
          </a:p>
          <a:p>
            <a:r>
              <a:rPr lang="en-US"/>
              <a:t>Be consistent.</a:t>
            </a:r>
          </a:p>
          <a:p>
            <a:r>
              <a:rPr lang="en-US"/>
              <a:t>Use active names for functions.</a:t>
            </a:r>
          </a:p>
          <a:p>
            <a:r>
              <a:rPr lang="en-US"/>
              <a:t>Be accurate.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Using descriptive names for globals and short names for locals.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int npending = 0;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FF3300"/>
                </a:solidFill>
              </a:rPr>
              <a:t>for (theElementIndex=0; 	theElementIndex&lt;numberOfElements; 	theElementIndex++)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rgbClr val="FF3300"/>
                </a:solidFill>
              </a:rPr>
              <a:t>		elementArray[theElementIndex] = theElementIndex;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for (i =0; i&lt;nElem; i++)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		arr[i] = i;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 consistent.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>
                <a:solidFill>
                  <a:srgbClr val="FF3300"/>
                </a:solidFill>
              </a:rPr>
              <a:t>class UserQueue {</a:t>
            </a:r>
          </a:p>
          <a:p>
            <a:pPr lvl="1">
              <a:buFontTx/>
              <a:buNone/>
            </a:pPr>
            <a:r>
              <a:rPr lang="en-US" sz="2400">
                <a:solidFill>
                  <a:srgbClr val="FF3300"/>
                </a:solidFill>
              </a:rPr>
              <a:t>int noOfItemsInQ, frontOfTheQueue, queueCapacity;</a:t>
            </a:r>
          </a:p>
          <a:p>
            <a:pPr lvl="1">
              <a:buFontTx/>
              <a:buNone/>
            </a:pPr>
            <a:r>
              <a:rPr lang="en-US" sz="2400">
                <a:solidFill>
                  <a:srgbClr val="FF3300"/>
                </a:solidFill>
              </a:rPr>
              <a:t>	… ….</a:t>
            </a:r>
          </a:p>
          <a:p>
            <a:pPr>
              <a:buFontTx/>
              <a:buNone/>
            </a:pPr>
            <a:r>
              <a:rPr lang="en-US" sz="2800">
                <a:solidFill>
                  <a:srgbClr val="FF3300"/>
                </a:solidFill>
              </a:rPr>
              <a:t>	}</a:t>
            </a:r>
          </a:p>
          <a:p>
            <a:pPr>
              <a:buFontTx/>
              <a:buNone/>
            </a:pPr>
            <a:endParaRPr lang="en-US" sz="2800"/>
          </a:p>
          <a:p>
            <a:r>
              <a:rPr lang="en-US" sz="2800"/>
              <a:t>class UserQueue {</a:t>
            </a:r>
          </a:p>
          <a:p>
            <a:pPr lvl="1">
              <a:buFontTx/>
              <a:buNone/>
            </a:pPr>
            <a:r>
              <a:rPr lang="en-US" sz="2400"/>
              <a:t>int nitems, front, capacity;</a:t>
            </a:r>
          </a:p>
          <a:p>
            <a:pPr lvl="1">
              <a:buFontTx/>
              <a:buNone/>
            </a:pPr>
            <a:r>
              <a:rPr lang="en-US" sz="2400"/>
              <a:t>	… ….</a:t>
            </a:r>
          </a:p>
          <a:p>
            <a:pPr>
              <a:buFontTx/>
              <a:buNone/>
            </a:pPr>
            <a:r>
              <a:rPr lang="en-US" sz="2800"/>
              <a:t>	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Use active names for functions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 getHour();</a:t>
            </a:r>
          </a:p>
          <a:p>
            <a:endParaRPr lang="en-US"/>
          </a:p>
          <a:p>
            <a:r>
              <a:rPr lang="en-US"/>
              <a:t>bool isEven(int n);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 accurate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bool  isOdd(int num)</a:t>
            </a:r>
          </a:p>
          <a:p>
            <a:pPr>
              <a:buFontTx/>
              <a:buNone/>
            </a:pPr>
            <a:r>
              <a:rPr lang="en-US">
                <a:solidFill>
                  <a:srgbClr val="FF3300"/>
                </a:solidFill>
              </a:rPr>
              <a:t>	{</a:t>
            </a:r>
          </a:p>
          <a:p>
            <a:pPr>
              <a:buFontTx/>
              <a:buNone/>
            </a:pPr>
            <a:r>
              <a:rPr lang="en-US">
                <a:solidFill>
                  <a:srgbClr val="FF3300"/>
                </a:solidFill>
              </a:rPr>
              <a:t>			return (num%2 == 0);</a:t>
            </a:r>
          </a:p>
          <a:p>
            <a:pPr>
              <a:buFontTx/>
              <a:buNone/>
            </a:pPr>
            <a:r>
              <a:rPr lang="en-US">
                <a:solidFill>
                  <a:srgbClr val="FF3300"/>
                </a:solidFill>
              </a:rPr>
              <a:t>	}</a:t>
            </a:r>
          </a:p>
          <a:p>
            <a:pPr>
              <a:buFontTx/>
              <a:buNone/>
            </a:pPr>
            <a:r>
              <a:rPr lang="en-US"/>
              <a:t>				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501</TotalTime>
  <Words>1188</Words>
  <Application>Microsoft Office PowerPoint</Application>
  <PresentationFormat>On-screen Show (4:3)</PresentationFormat>
  <Paragraphs>204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Arial</vt:lpstr>
      <vt:lpstr>Mountain Top</vt:lpstr>
      <vt:lpstr>The Elements of  Programming Style</vt:lpstr>
      <vt:lpstr>References</vt:lpstr>
      <vt:lpstr>What distinguishes  journeyman from master?</vt:lpstr>
      <vt:lpstr>Documentation</vt:lpstr>
      <vt:lpstr>Names</vt:lpstr>
      <vt:lpstr>Using descriptive names for globals and short names for locals. </vt:lpstr>
      <vt:lpstr>Be consistent.</vt:lpstr>
      <vt:lpstr>Use active names for functions</vt:lpstr>
      <vt:lpstr>Be accurate</vt:lpstr>
      <vt:lpstr>Expressions and statements</vt:lpstr>
      <vt:lpstr>Say what you mean, simply and directly.</vt:lpstr>
      <vt:lpstr>Use natural form for expression</vt:lpstr>
      <vt:lpstr>Parenthesize to resolve ambiguity.</vt:lpstr>
      <vt:lpstr>Break up complex expression</vt:lpstr>
      <vt:lpstr>Be careful with side effects</vt:lpstr>
      <vt:lpstr>Consistency and idioms</vt:lpstr>
      <vt:lpstr>Use idiom for consistency</vt:lpstr>
      <vt:lpstr>Use idiom for consistency</vt:lpstr>
      <vt:lpstr>Use idiom for consistency</vt:lpstr>
      <vt:lpstr>Use else-if for multi-way decisions</vt:lpstr>
      <vt:lpstr>Use else-if for multi-way decisions</vt:lpstr>
      <vt:lpstr>Avoid function macros</vt:lpstr>
      <vt:lpstr>Parenthesize the macro body and arguments</vt:lpstr>
    </vt:vector>
  </TitlesOfParts>
  <Company>Salisbury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Elements of  Programming Style</dc:title>
  <dc:creator>Information Technology</dc:creator>
  <cp:lastModifiedBy>Xiaohong</cp:lastModifiedBy>
  <cp:revision>28</cp:revision>
  <dcterms:created xsi:type="dcterms:W3CDTF">2007-03-05T03:31:38Z</dcterms:created>
  <dcterms:modified xsi:type="dcterms:W3CDTF">2025-04-16T12:55:13Z</dcterms:modified>
</cp:coreProperties>
</file>